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9" r:id="rId3"/>
    <p:sldId id="271" r:id="rId4"/>
    <p:sldId id="267" r:id="rId5"/>
    <p:sldId id="270" r:id="rId6"/>
    <p:sldId id="275" r:id="rId7"/>
    <p:sldId id="273" r:id="rId8"/>
    <p:sldId id="276" r:id="rId9"/>
    <p:sldId id="274" r:id="rId10"/>
    <p:sldId id="264" r:id="rId11"/>
    <p:sldId id="265" r:id="rId12"/>
    <p:sldId id="266" r:id="rId13"/>
    <p:sldId id="262" r:id="rId14"/>
    <p:sldId id="277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B5C3"/>
    <a:srgbClr val="7F7F7F"/>
    <a:srgbClr val="D55442"/>
    <a:srgbClr val="E5C038"/>
    <a:srgbClr val="66FFFF"/>
    <a:srgbClr val="000000"/>
    <a:srgbClr val="D8D7D4"/>
    <a:srgbClr val="8A8A8A"/>
    <a:srgbClr val="FFFFFF"/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27" autoAdjust="0"/>
    <p:restoredTop sz="79638" autoAdjust="0"/>
  </p:normalViewPr>
  <p:slideViewPr>
    <p:cSldViewPr>
      <p:cViewPr varScale="1">
        <p:scale>
          <a:sx n="55" d="100"/>
          <a:sy n="55" d="100"/>
        </p:scale>
        <p:origin x="-67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6" d="100"/>
        <a:sy n="116" d="100"/>
      </p:scale>
      <p:origin x="0" y="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9BF67A7F-393A-9748-9F8F-7FB942103A84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263B1992-E0C0-814F-9768-1E4A04268C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18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/>
            </a:pPr>
            <a:endParaRPr lang="en-US" dirty="0" smtClean="0">
              <a:ea typeface="+mn-ea"/>
              <a:cs typeface="+mn-cs"/>
            </a:endParaRP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C05AA02-4511-5C43-8C38-CCBB38FB5C8B}" type="slidenum">
              <a:rPr lang="en-US" sz="1200">
                <a:latin typeface="Calibri" charset="0"/>
              </a:rPr>
              <a:pPr eaLnBrk="1" hangingPunct="1"/>
              <a:t>1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299D05B-FC59-4143-B891-AEE4C91448A3}" type="slidenum">
              <a:rPr lang="en-US" sz="1200">
                <a:latin typeface="Calibri" charset="0"/>
              </a:rPr>
              <a:pPr eaLnBrk="1" hangingPunct="1"/>
              <a:t>2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2D6431D-6B6A-F748-96E2-55DCEAA39AE4}" type="slidenum">
              <a:rPr lang="en-US" sz="1200">
                <a:latin typeface="Calibri" charset="0"/>
              </a:rPr>
              <a:pPr eaLnBrk="1" hangingPunct="1"/>
              <a:t>3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2D6431D-6B6A-F748-96E2-55DCEAA39AE4}" type="slidenum">
              <a:rPr lang="en-US" sz="1200">
                <a:latin typeface="Calibri" charset="0"/>
              </a:rPr>
              <a:pPr eaLnBrk="1" hangingPunct="1"/>
              <a:t>4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2D6431D-6B6A-F748-96E2-55DCEAA39AE4}" type="slidenum">
              <a:rPr lang="en-US" sz="1200">
                <a:latin typeface="Calibri" charset="0"/>
              </a:rPr>
              <a:pPr eaLnBrk="1" hangingPunct="1"/>
              <a:t>5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2D6431D-6B6A-F748-96E2-55DCEAA39AE4}" type="slidenum">
              <a:rPr lang="en-US" sz="1200">
                <a:latin typeface="Calibri" charset="0"/>
              </a:rPr>
              <a:pPr eaLnBrk="1" hangingPunct="1"/>
              <a:t>6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kern="1200" dirty="0" smtClean="0">
              <a:solidFill>
                <a:srgbClr val="FF0000"/>
              </a:solidFill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7638524-EB89-0D41-A71E-E01D69142987}" type="slidenum">
              <a:rPr lang="en-US" sz="1200">
                <a:latin typeface="Calibri" charset="0"/>
              </a:rPr>
              <a:pPr eaLnBrk="1" hangingPunct="1"/>
              <a:t>7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2D6431D-6B6A-F748-96E2-55DCEAA39AE4}" type="slidenum">
              <a:rPr lang="en-US" sz="1200">
                <a:latin typeface="Calibri" charset="0"/>
              </a:rPr>
              <a:pPr eaLnBrk="1" hangingPunct="1"/>
              <a:t>8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72F2D86-670E-584B-85C6-CE273EB1670A}" type="slidenum">
              <a:rPr lang="en-US" sz="1200">
                <a:latin typeface="Calibri" charset="0"/>
              </a:rPr>
              <a:pPr eaLnBrk="1" hangingPunct="1"/>
              <a:t>9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9E7B8FF-D80B-D04A-A136-8ACEF2A71A5C}" type="slidenum">
              <a:rPr lang="en-US" sz="1200">
                <a:latin typeface="Calibri" charset="0"/>
              </a:rPr>
              <a:pPr eaLnBrk="1" hangingPunct="1"/>
              <a:t>10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B670E43-1345-A544-8E14-26BB045AB8A2}" type="slidenum">
              <a:rPr lang="en-US" sz="1200">
                <a:latin typeface="Calibri" charset="0"/>
              </a:rPr>
              <a:pPr eaLnBrk="1" hangingPunct="1"/>
              <a:t>11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883BCAC-36F6-F849-A453-0F56B3E58B3D}" type="slidenum">
              <a:rPr lang="en-US" sz="1200">
                <a:latin typeface="Calibri" charset="0"/>
              </a:rPr>
              <a:pPr eaLnBrk="1" hangingPunct="1"/>
              <a:t>12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081A1D0-7CD6-ED41-B615-5D3C4DA97ACB}" type="slidenum">
              <a:rPr lang="en-US" sz="1200">
                <a:latin typeface="Calibri" charset="0"/>
              </a:rPr>
              <a:pPr eaLnBrk="1" hangingPunct="1"/>
              <a:t>13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2D6431D-6B6A-F748-96E2-55DCEAA39AE4}" type="slidenum">
              <a:rPr lang="en-US" sz="1200">
                <a:latin typeface="Calibri" charset="0"/>
              </a:rPr>
              <a:pPr eaLnBrk="1" hangingPunct="1"/>
              <a:t>14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1089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6EE73DB-2159-FE4E-AEC8-3AD39E8044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EA89F-2F1A-C24B-BE87-F73BF4F32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85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ChangeArrowheads="1"/>
          </p:cNvSpPr>
          <p:nvPr userDrawn="1"/>
        </p:nvSpPr>
        <p:spPr bwMode="auto">
          <a:xfrm>
            <a:off x="3733800" y="1676400"/>
            <a:ext cx="5410200" cy="2819400"/>
          </a:xfrm>
          <a:prstGeom prst="rect">
            <a:avLst/>
          </a:prstGeom>
          <a:solidFill>
            <a:srgbClr val="6909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69090A"/>
              </a:solidFill>
              <a:latin typeface="Calibri" charset="0"/>
            </a:endParaRPr>
          </a:p>
        </p:txBody>
      </p:sp>
      <p:pic>
        <p:nvPicPr>
          <p:cNvPr id="3" name="Picture 16" descr="PEOPLE_FOOT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9144000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37"/>
          <p:cNvSpPr>
            <a:spLocks noChangeShapeType="1"/>
          </p:cNvSpPr>
          <p:nvPr userDrawn="1"/>
        </p:nvSpPr>
        <p:spPr bwMode="auto">
          <a:xfrm>
            <a:off x="3175" y="2209800"/>
            <a:ext cx="9144000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18" descr="CONNECT_LUCAS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373380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5" descr="psychology_iStock_000005671595Small_CROP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0"/>
            <a:ext cx="541020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-76200"/>
            <a:ext cx="9144000" cy="152400"/>
          </a:xfrm>
          <a:prstGeom prst="rect">
            <a:avLst/>
          </a:prstGeom>
          <a:solidFill>
            <a:srgbClr val="CD09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charset="0"/>
            </a:endParaRPr>
          </a:p>
        </p:txBody>
      </p:sp>
      <p:sp>
        <p:nvSpPr>
          <p:cNvPr id="8" name="Rectangle 15"/>
          <p:cNvSpPr>
            <a:spLocks noChangeArrowheads="1"/>
          </p:cNvSpPr>
          <p:nvPr userDrawn="1"/>
        </p:nvSpPr>
        <p:spPr bwMode="auto">
          <a:xfrm>
            <a:off x="163513" y="6400800"/>
            <a:ext cx="2228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100" b="1">
                <a:solidFill>
                  <a:schemeClr val="bg1"/>
                </a:solidFill>
                <a:latin typeface="Helvetica" charset="0"/>
              </a:rPr>
              <a:t>© The McGraw-Hill Companies</a:t>
            </a:r>
          </a:p>
          <a:p>
            <a:r>
              <a:rPr lang="en-US" sz="900" b="1">
                <a:solidFill>
                  <a:schemeClr val="bg1"/>
                </a:solidFill>
                <a:latin typeface="Helvetica" charset="0"/>
              </a:rPr>
              <a:t>FALL 2011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6554D706-C226-6246-8534-8E1C59FB9793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E41EB-0F28-5446-88BB-02A914FF4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401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E6893D51-CB0B-8641-9CF8-7E3BC0118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D8E98-5592-5349-A028-275C6DCF6D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106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5E44E314-CBF1-534A-B6DF-394E979ED2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B0A91-A9B5-7243-A0BE-3A3D738CFA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09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4038600" cy="3763963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62200"/>
            <a:ext cx="4038600" cy="3763963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2624EB43-78D6-B74D-88C3-9E1AD891E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32C53-D16F-8148-86BF-18F45AB2C9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0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 Column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8153400" cy="3763963"/>
          </a:xfrm>
        </p:spPr>
        <p:txBody>
          <a:bodyPr/>
          <a:lstStyle>
            <a:lvl1pPr>
              <a:buNone/>
              <a:defRPr sz="2800" b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634859D-D9E4-0348-B02C-CC9D0E308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EDE46-40A3-B946-B32C-36347DF70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5583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95601"/>
            <a:ext cx="4040188" cy="32305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5583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95600"/>
            <a:ext cx="4041775" cy="32305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1527028-7F7A-F74C-9477-66FEE0AD5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3BA8B-4DAB-484C-99C8-A954822BF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78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2FF5128-EDB1-0B4E-A390-0D225752DE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65874-EE85-8940-B169-B3D36E68C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644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6" descr="PEOPLE_FOOT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9144000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362200"/>
            <a:ext cx="8229600" cy="376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6B78026F-A1EF-BA44-8CC7-C3B65C99D9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A24A5454-830C-5A42-9745-0CE662F40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18" descr="CONNECT_LUCAS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373380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25" descr="psychology_iStock_000005671595Small_CROP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0"/>
            <a:ext cx="5410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7"/>
          <p:cNvSpPr>
            <a:spLocks noChangeArrowheads="1"/>
          </p:cNvSpPr>
          <p:nvPr/>
        </p:nvSpPr>
        <p:spPr bwMode="auto">
          <a:xfrm>
            <a:off x="0" y="-76200"/>
            <a:ext cx="9144000" cy="152400"/>
          </a:xfrm>
          <a:prstGeom prst="rect">
            <a:avLst/>
          </a:prstGeom>
          <a:solidFill>
            <a:srgbClr val="CD09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charset="0"/>
            </a:endParaRPr>
          </a:p>
        </p:txBody>
      </p:sp>
      <p:sp>
        <p:nvSpPr>
          <p:cNvPr id="1033" name="Rectangle 7"/>
          <p:cNvSpPr>
            <a:spLocks noChangeArrowheads="1"/>
          </p:cNvSpPr>
          <p:nvPr/>
        </p:nvSpPr>
        <p:spPr bwMode="auto">
          <a:xfrm>
            <a:off x="0" y="1676400"/>
            <a:ext cx="9144000" cy="533400"/>
          </a:xfrm>
          <a:prstGeom prst="rect">
            <a:avLst/>
          </a:prstGeom>
          <a:solidFill>
            <a:srgbClr val="B0AB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b="1">
              <a:latin typeface="Calibri" charset="0"/>
            </a:endParaRPr>
          </a:p>
        </p:txBody>
      </p:sp>
      <p:sp>
        <p:nvSpPr>
          <p:cNvPr id="1034" name="Rectangle 8"/>
          <p:cNvSpPr>
            <a:spLocks noChangeArrowheads="1"/>
          </p:cNvSpPr>
          <p:nvPr/>
        </p:nvSpPr>
        <p:spPr bwMode="auto">
          <a:xfrm>
            <a:off x="304800" y="1766888"/>
            <a:ext cx="327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Helvetica" charset="0"/>
              </a:rPr>
              <a:t>Connect.  Learn.  Succeed. </a:t>
            </a:r>
          </a:p>
        </p:txBody>
      </p:sp>
      <p:sp>
        <p:nvSpPr>
          <p:cNvPr id="1035" name="Rectangle 15"/>
          <p:cNvSpPr>
            <a:spLocks noChangeArrowheads="1"/>
          </p:cNvSpPr>
          <p:nvPr/>
        </p:nvSpPr>
        <p:spPr bwMode="auto">
          <a:xfrm>
            <a:off x="163513" y="6400800"/>
            <a:ext cx="2198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900" b="1">
                <a:solidFill>
                  <a:schemeClr val="bg1"/>
                </a:solidFill>
                <a:latin typeface="Helvetica" charset="0"/>
              </a:rPr>
              <a:t>© The </a:t>
            </a:r>
            <a:r>
              <a:rPr lang="en-US" sz="1100" b="1">
                <a:solidFill>
                  <a:schemeClr val="bg1"/>
                </a:solidFill>
                <a:latin typeface="Helvetica" charset="0"/>
              </a:rPr>
              <a:t>McGraw-Hill</a:t>
            </a:r>
            <a:r>
              <a:rPr lang="en-US" sz="900" b="1">
                <a:solidFill>
                  <a:schemeClr val="bg1"/>
                </a:solidFill>
                <a:latin typeface="Helvetica" charset="0"/>
              </a:rPr>
              <a:t> Companies</a:t>
            </a:r>
          </a:p>
          <a:p>
            <a:r>
              <a:rPr lang="en-US" sz="700" b="1">
                <a:solidFill>
                  <a:schemeClr val="bg1"/>
                </a:solidFill>
                <a:latin typeface="Helvetica" charset="0"/>
              </a:rPr>
              <a:t>FALL 2011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mhhe.com/learnsmart/index.html" TargetMode="External"/><Relationship Id="rId5" Type="http://schemas.openxmlformats.org/officeDocument/2006/relationships/hyperlink" Target="http://www.mhlearnsmart.com/" TargetMode="Externa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mhhighered?feature=watch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hhe.com/suppor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facebook.com/mcgrawhillconnect" TargetMode="Externa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hlearnsmart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0" y="754063"/>
            <a:ext cx="9144000" cy="769937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b="1" dirty="0" smtClean="0">
                <a:latin typeface="Arial"/>
                <a:cs typeface="Arial"/>
              </a:rPr>
              <a:t>Are You Connected?</a:t>
            </a:r>
          </a:p>
        </p:txBody>
      </p:sp>
      <p:pic>
        <p:nvPicPr>
          <p:cNvPr id="1026" name="Picture 2" descr="http://www.nwcareercolleges.org/images/2011%20Conference/McGrawHill_Connect_Learn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84962"/>
            <a:ext cx="5810250" cy="3086101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1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581400"/>
          </a:xfrm>
        </p:spPr>
        <p:txBody>
          <a:bodyPr/>
          <a:lstStyle/>
          <a:p>
            <a:pPr marL="457200" indent="-457200" eaLnBrk="1" hangingPunct="1">
              <a:buSzPct val="150000"/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Marketing by Kerin/Hartley/Rudelius, 11</a:t>
            </a:r>
            <a:r>
              <a:rPr lang="en-US" baseline="30000" dirty="0" smtClean="0">
                <a:solidFill>
                  <a:srgbClr val="000000"/>
                </a:solidFill>
                <a:latin typeface="Arial"/>
                <a:cs typeface="Arial"/>
              </a:rPr>
              <a:t>th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edition, ©2013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 eaLnBrk="1" hangingPunct="1">
              <a:buSzPct val="150000"/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Connect Product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 eaLnBrk="1" hangingPunct="1">
              <a:buSzPct val="150000"/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Other Materials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0" y="754593"/>
            <a:ext cx="9144000" cy="769937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b="1" dirty="0" smtClean="0">
                <a:latin typeface="Arial"/>
                <a:cs typeface="Arial"/>
              </a:rPr>
              <a:t>Your required materials…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3" cstate="print"/>
          <a:srcRect l="77389" t="20159" r="5070" b="31928"/>
          <a:stretch/>
        </p:blipFill>
        <p:spPr bwMode="auto">
          <a:xfrm>
            <a:off x="5378824" y="2928257"/>
            <a:ext cx="3231776" cy="29391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228850"/>
            <a:ext cx="6019800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874837"/>
            <a:ext cx="5105400" cy="4297363"/>
          </a:xfrm>
        </p:spPr>
        <p:txBody>
          <a:bodyPr/>
          <a:lstStyle/>
          <a:p>
            <a:pPr marL="0" indent="0">
              <a:buSzPct val="150000"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With Connect, you can complete your coursework </a:t>
            </a:r>
            <a:r>
              <a:rPr lang="en-US" sz="2400" dirty="0" smtClean="0">
                <a:solidFill>
                  <a:srgbClr val="D55442"/>
                </a:solidFill>
                <a:latin typeface="Arial"/>
                <a:cs typeface="Arial"/>
              </a:rPr>
              <a:t>anytime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and </a:t>
            </a:r>
            <a:r>
              <a:rPr lang="en-US" sz="2400" dirty="0" smtClean="0">
                <a:solidFill>
                  <a:srgbClr val="D55442"/>
                </a:solidFill>
                <a:latin typeface="Arial"/>
                <a:cs typeface="Arial"/>
              </a:rPr>
              <a:t>anywhere.</a:t>
            </a:r>
            <a:endParaRPr lang="en-US" sz="2400" dirty="0">
              <a:solidFill>
                <a:srgbClr val="D55442"/>
              </a:solidFill>
              <a:latin typeface="Arial"/>
              <a:cs typeface="Arial"/>
            </a:endParaRPr>
          </a:p>
          <a:p>
            <a:pPr marL="0" indent="0" eaLnBrk="1" hangingPunct="1">
              <a:buSzPct val="150000"/>
              <a:defRPr/>
            </a:pPr>
            <a:endParaRPr lang="en-US" sz="2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 eaLnBrk="1" hangingPunct="1">
              <a:buSzPct val="150000"/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Connect gives you access to your assignments, eBook (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within Connect Plus), videos, animations,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smtClean="0">
                <a:latin typeface="Arial"/>
                <a:cs typeface="Arial"/>
              </a:rPr>
              <a:t>LearnSmart and more…</a:t>
            </a:r>
          </a:p>
          <a:p>
            <a:pPr marL="0" indent="0" eaLnBrk="1" hangingPunct="1">
              <a:defRPr/>
            </a:pP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0" y="754063"/>
            <a:ext cx="9144000" cy="769937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b="1" dirty="0" smtClean="0">
                <a:latin typeface="Arial"/>
                <a:cs typeface="Arial"/>
              </a:rPr>
              <a:t>What is Connect?</a:t>
            </a:r>
          </a:p>
        </p:txBody>
      </p:sp>
    </p:spTree>
    <p:extLst>
      <p:ext uri="{BB962C8B-B14F-4D97-AF65-F5344CB8AC3E}">
        <p14:creationId xmlns:p14="http://schemas.microsoft.com/office/powerpoint/2010/main" val="47699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-19428" y="754063"/>
            <a:ext cx="9144000" cy="769937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b="1" dirty="0" smtClean="0">
                <a:latin typeface="Arial"/>
                <a:cs typeface="Arial"/>
              </a:rPr>
              <a:t>With </a:t>
            </a:r>
            <a:r>
              <a:rPr lang="en-US" sz="4400" b="1" dirty="0" err="1" smtClean="0">
                <a:latin typeface="Arial"/>
                <a:cs typeface="Arial"/>
              </a:rPr>
              <a:t>ConnectPlus</a:t>
            </a:r>
            <a:r>
              <a:rPr lang="en-US" sz="4400" b="1" dirty="0" smtClean="0">
                <a:latin typeface="Arial"/>
                <a:cs typeface="Arial"/>
              </a:rPr>
              <a:t>, you get…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874838"/>
            <a:ext cx="5105400" cy="4297362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000000"/>
                </a:solidFill>
                <a:latin typeface="Arial"/>
                <a:cs typeface="Arial"/>
              </a:rPr>
              <a:t>Media-rich eBook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000000"/>
                </a:solidFill>
                <a:latin typeface="Arial"/>
                <a:cs typeface="Arial"/>
              </a:rPr>
              <a:t>Textbook content delivered in </a:t>
            </a:r>
            <a:br>
              <a:rPr lang="en-US" sz="3200" dirty="0" smtClean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rgbClr val="000000"/>
                </a:solidFill>
                <a:latin typeface="Arial"/>
                <a:cs typeface="Arial"/>
              </a:rPr>
              <a:t>innovative ways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000000"/>
                </a:solidFill>
                <a:latin typeface="Arial"/>
                <a:cs typeface="Arial"/>
              </a:rPr>
              <a:t>Instant feedback on assignments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US" sz="320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05000"/>
            <a:ext cx="4267200" cy="2144889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3810000"/>
            <a:ext cx="3914775" cy="1976109"/>
          </a:xfrm>
          <a:prstGeom prst="rect">
            <a:avLst/>
          </a:prstGeom>
          <a:noFill/>
          <a:ln w="9525">
            <a:solidFill>
              <a:srgbClr val="4CB5C3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53514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-19428" y="754063"/>
            <a:ext cx="9144000" cy="769937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b="1" dirty="0" smtClean="0">
                <a:latin typeface="Arial"/>
                <a:cs typeface="Arial"/>
              </a:rPr>
              <a:t>With </a:t>
            </a:r>
            <a:r>
              <a:rPr lang="en-US" sz="4400" b="1" dirty="0" err="1" smtClean="0">
                <a:latin typeface="Arial"/>
                <a:cs typeface="Arial"/>
              </a:rPr>
              <a:t>ConnectPlus</a:t>
            </a:r>
            <a:r>
              <a:rPr lang="en-US" sz="4400" b="1" dirty="0" smtClean="0">
                <a:latin typeface="Arial"/>
                <a:cs typeface="Arial"/>
              </a:rPr>
              <a:t>, you get…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874838"/>
            <a:ext cx="5105400" cy="4297362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000000"/>
                </a:solidFill>
                <a:latin typeface="Arial"/>
                <a:cs typeface="Arial"/>
              </a:rPr>
              <a:t>Instructor-chosen, interactive homework assignments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000000"/>
                </a:solidFill>
                <a:latin typeface="Arial"/>
                <a:cs typeface="Arial"/>
              </a:rPr>
              <a:t>Access to additional study resources, links to chapter videos and PPT presentations</a:t>
            </a:r>
            <a:endParaRPr lang="en-US" sz="3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828799"/>
            <a:ext cx="3733800" cy="2299929"/>
          </a:xfrm>
          <a:prstGeom prst="rect">
            <a:avLst/>
          </a:prstGeom>
          <a:noFill/>
          <a:ln w="9525">
            <a:solidFill>
              <a:srgbClr val="4CB5C3"/>
            </a:solidFill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429000"/>
            <a:ext cx="3098979" cy="2667000"/>
          </a:xfrm>
          <a:prstGeom prst="rect">
            <a:avLst/>
          </a:prstGeom>
          <a:noFill/>
          <a:ln w="9525">
            <a:solidFill>
              <a:srgbClr val="4CB5C3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33958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-19428" y="754063"/>
            <a:ext cx="9144000" cy="769937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b="1" dirty="0" smtClean="0">
                <a:latin typeface="Arial"/>
                <a:cs typeface="Arial"/>
              </a:rPr>
              <a:t>What is LearnSmart?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0"/>
            <a:ext cx="4919663" cy="3435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Content Placeholder 1"/>
          <p:cNvSpPr>
            <a:spLocks noGrp="1"/>
          </p:cNvSpPr>
          <p:nvPr>
            <p:ph sz="half" idx="1"/>
          </p:nvPr>
        </p:nvSpPr>
        <p:spPr>
          <a:xfrm>
            <a:off x="3886200" y="2362200"/>
            <a:ext cx="5105400" cy="2163763"/>
          </a:xfrm>
        </p:spPr>
        <p:txBody>
          <a:bodyPr/>
          <a:lstStyle/>
          <a:p>
            <a:pPr marL="0" indent="0" eaLnBrk="1" hangingPunct="1">
              <a:buSzPct val="150000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LearnSmart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an </a:t>
            </a:r>
            <a:r>
              <a:rPr lang="en-US" sz="2400" dirty="0">
                <a:solidFill>
                  <a:srgbClr val="D55442"/>
                </a:solidFill>
                <a:latin typeface="Arial" pitchFamily="34" charset="0"/>
                <a:cs typeface="Arial" pitchFamily="34" charset="0"/>
              </a:rPr>
              <a:t>adaptive learning system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designed to help students </a:t>
            </a:r>
            <a:r>
              <a:rPr lang="en-US" sz="2400" dirty="0">
                <a:solidFill>
                  <a:srgbClr val="D55442"/>
                </a:solidFill>
                <a:latin typeface="Arial" pitchFamily="34" charset="0"/>
                <a:cs typeface="Arial" pitchFamily="34" charset="0"/>
              </a:rPr>
              <a:t>learn faster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>
                <a:solidFill>
                  <a:srgbClr val="D55442"/>
                </a:solidFill>
                <a:latin typeface="Arial" pitchFamily="34" charset="0"/>
                <a:cs typeface="Arial" pitchFamily="34" charset="0"/>
              </a:rPr>
              <a:t>study more efficiently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and </a:t>
            </a:r>
            <a:r>
              <a:rPr lang="en-US" sz="2400" dirty="0">
                <a:solidFill>
                  <a:srgbClr val="D55442"/>
                </a:solidFill>
                <a:latin typeface="Arial" pitchFamily="34" charset="0"/>
                <a:cs typeface="Arial" pitchFamily="34" charset="0"/>
              </a:rPr>
              <a:t>retain more knowledge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for greater success.</a:t>
            </a:r>
            <a:endParaRPr lang="en-US" sz="2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defRPr/>
            </a:pP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 eaLnBrk="1" hangingPunct="1">
              <a:defRPr/>
            </a:pP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719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1"/>
          <p:cNvSpPr>
            <a:spLocks noGrp="1"/>
          </p:cNvSpPr>
          <p:nvPr>
            <p:ph sz="half" idx="1"/>
          </p:nvPr>
        </p:nvSpPr>
        <p:spPr>
          <a:xfrm>
            <a:off x="381000" y="2057400"/>
            <a:ext cx="4343400" cy="3763963"/>
          </a:xfrm>
        </p:spPr>
        <p:txBody>
          <a:bodyPr/>
          <a:lstStyle/>
          <a:p>
            <a:pPr marL="0" indent="0" eaLnBrk="1" hangingPunct="1">
              <a:buSzPct val="150000"/>
              <a:buNone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Students who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use Connect &amp; LearnSmart are </a:t>
            </a:r>
            <a:r>
              <a:rPr lang="en-US" dirty="0">
                <a:solidFill>
                  <a:srgbClr val="D55442"/>
                </a:solidFill>
                <a:latin typeface="Arial" charset="0"/>
                <a:cs typeface="Arial" charset="0"/>
              </a:rPr>
              <a:t>more successful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in the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course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and </a:t>
            </a:r>
            <a:r>
              <a:rPr lang="en-US" dirty="0">
                <a:solidFill>
                  <a:srgbClr val="D55442"/>
                </a:solidFill>
                <a:latin typeface="Arial" charset="0"/>
                <a:cs typeface="Arial" charset="0"/>
              </a:rPr>
              <a:t>receive higher </a:t>
            </a:r>
            <a:r>
              <a:rPr lang="en-US" dirty="0" smtClean="0">
                <a:solidFill>
                  <a:srgbClr val="D55442"/>
                </a:solidFill>
                <a:latin typeface="Arial" charset="0"/>
                <a:cs typeface="Arial" charset="0"/>
              </a:rPr>
              <a:t>grades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than their peers not using Connect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754062"/>
            <a:ext cx="9144000" cy="769938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b="1" dirty="0" smtClean="0">
                <a:latin typeface="Arial"/>
                <a:cs typeface="Arial"/>
              </a:rPr>
              <a:t>Why use Connect &amp; LearnSmart?</a:t>
            </a:r>
          </a:p>
        </p:txBody>
      </p:sp>
      <p:pic>
        <p:nvPicPr>
          <p:cNvPr id="2051" name="Picture 6" descr="image00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242" y="1981200"/>
            <a:ext cx="3691758" cy="38244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30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1"/>
          <p:cNvSpPr>
            <a:spLocks noGrp="1"/>
          </p:cNvSpPr>
          <p:nvPr>
            <p:ph sz="half" idx="1"/>
          </p:nvPr>
        </p:nvSpPr>
        <p:spPr>
          <a:xfrm>
            <a:off x="3742" y="1828800"/>
            <a:ext cx="9124572" cy="695742"/>
          </a:xfrm>
        </p:spPr>
        <p:txBody>
          <a:bodyPr/>
          <a:lstStyle/>
          <a:p>
            <a:pPr algn="ctr"/>
            <a:r>
              <a:rPr lang="en-US" sz="3200" dirty="0" smtClean="0"/>
              <a:t>GET THE GRADE YOU ALWAYS WANTED</a:t>
            </a:r>
            <a:endParaRPr lang="en-US" sz="3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-56478" y="754062"/>
            <a:ext cx="9144000" cy="584775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3200" b="1" dirty="0" smtClean="0">
                <a:latin typeface="Arial"/>
                <a:cs typeface="Arial"/>
              </a:rPr>
              <a:t>GREAT NEWS!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40497"/>
            <a:ext cx="4192895" cy="762000"/>
          </a:xfrm>
          <a:prstGeom prst="rect">
            <a:avLst/>
          </a:prstGeom>
        </p:spPr>
      </p:pic>
      <p:pic>
        <p:nvPicPr>
          <p:cNvPr id="1027" name="Picture 3" descr="C:\Users\brigeth_rivera\Pictures\LS Mobil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525481"/>
            <a:ext cx="3755151" cy="271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06375" y="5273195"/>
            <a:ext cx="2646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hlinkClick r:id="rId5"/>
              </a:rPr>
              <a:t>www.mhlearnsmart.com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256" y="2062966"/>
            <a:ext cx="900354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 smtClean="0"/>
          </a:p>
          <a:p>
            <a:r>
              <a:rPr lang="en-US" sz="2400" b="1" dirty="0" smtClean="0"/>
              <a:t>You can </a:t>
            </a:r>
            <a:r>
              <a:rPr lang="en-US" sz="2400" b="1" dirty="0"/>
              <a:t>now purchase LearnSmart for some of your other courses. </a:t>
            </a:r>
            <a:r>
              <a:rPr lang="en-US" sz="2400" b="1" dirty="0" smtClean="0"/>
              <a:t>Most McGraw-Hill products have LearnSmart, so just visit </a:t>
            </a:r>
            <a:r>
              <a:rPr lang="en-US" sz="2400" b="1" dirty="0"/>
              <a:t>the LearnSmart site to find out more. </a:t>
            </a:r>
            <a:endParaRPr lang="en-US" sz="2400" b="1" dirty="0" smtClean="0"/>
          </a:p>
          <a:p>
            <a:endParaRPr lang="en-US" sz="2400" dirty="0"/>
          </a:p>
          <a:p>
            <a:r>
              <a:rPr lang="en-US" sz="2400" b="1" dirty="0"/>
              <a:t> </a:t>
            </a:r>
          </a:p>
          <a:p>
            <a:endParaRPr lang="en-US" sz="2400" u="sng" dirty="0">
              <a:solidFill>
                <a:srgbClr val="4CB5C3"/>
              </a:solidFill>
              <a:hlinkClick r:id="rId6"/>
            </a:endParaRPr>
          </a:p>
          <a:p>
            <a:pPr marL="0" indent="0" eaLnBrk="1" hangingPunct="1">
              <a:defRPr/>
            </a:pP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76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ontent Placeholder 1"/>
          <p:cNvSpPr>
            <a:spLocks noGrp="1"/>
          </p:cNvSpPr>
          <p:nvPr>
            <p:ph sz="half" idx="1"/>
          </p:nvPr>
        </p:nvSpPr>
        <p:spPr>
          <a:xfrm>
            <a:off x="304800" y="2133600"/>
            <a:ext cx="8382000" cy="3810000"/>
          </a:xfrm>
        </p:spPr>
        <p:txBody>
          <a:bodyPr/>
          <a:lstStyle/>
          <a:p>
            <a:pPr>
              <a:buSzPct val="150000"/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Connect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Plus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 – </a:t>
            </a:r>
            <a:r>
              <a:rPr lang="en-US" sz="2400" dirty="0">
                <a:solidFill>
                  <a:srgbClr val="E5C038"/>
                </a:solidFill>
                <a:latin typeface="Arial" charset="0"/>
                <a:cs typeface="Arial" charset="0"/>
              </a:rPr>
              <a:t>BEST BET</a:t>
            </a:r>
            <a:endParaRPr lang="en-US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>
              <a:buSzPct val="150000"/>
              <a:buFont typeface="Arial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All digital, includes the Connect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eBook and access to assignments </a:t>
            </a:r>
            <a:endParaRPr lang="en-US" sz="2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buSzPct val="150000"/>
              <a:buFont typeface="Arial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Print 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Text + Connect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Plus</a:t>
            </a:r>
            <a:endParaRPr lang="en-US" sz="2400" dirty="0">
              <a:solidFill>
                <a:srgbClr val="E5C038"/>
              </a:solidFill>
              <a:latin typeface="Arial" charset="0"/>
              <a:cs typeface="Arial" charset="0"/>
            </a:endParaRPr>
          </a:p>
          <a:p>
            <a:pPr lvl="1">
              <a:buSzPct val="15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Includes </a:t>
            </a:r>
            <a:r>
              <a:rPr lang="en-US" sz="2000" dirty="0" smtClean="0">
                <a:latin typeface="Arial" charset="0"/>
                <a:cs typeface="Arial" charset="0"/>
              </a:rPr>
              <a:t>everything within Connect Plus and the printed textbook</a:t>
            </a:r>
          </a:p>
          <a:p>
            <a:pPr lvl="1">
              <a:buSzPct val="150000"/>
              <a:buFont typeface="Arial" pitchFamily="34" charset="0"/>
              <a:buChar char="•"/>
            </a:pPr>
            <a:endParaRPr lang="en-US" sz="2000" dirty="0" smtClean="0">
              <a:solidFill>
                <a:srgbClr val="D8D7D4"/>
              </a:solidFill>
              <a:latin typeface="Arial" charset="0"/>
              <a:cs typeface="Arial" charset="0"/>
            </a:endParaRPr>
          </a:p>
          <a:p>
            <a:pPr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Loose-leaf Text + Connect Plus</a:t>
            </a:r>
          </a:p>
          <a:p>
            <a:pPr lvl="1">
              <a:buSzPct val="15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Includes everything within Connect Plus and a three-hole punch version of the printed textbook</a:t>
            </a:r>
          </a:p>
          <a:p>
            <a:pPr>
              <a:buSzPct val="150000"/>
              <a:buFont typeface="Arial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buSzPct val="150000"/>
              <a:buFont typeface="Arial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SzPct val="150000"/>
            </a:pPr>
            <a:endParaRPr lang="en-US" sz="24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54062"/>
            <a:ext cx="9144000" cy="769937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b="1" dirty="0" smtClean="0">
                <a:latin typeface="Arial"/>
                <a:cs typeface="Arial"/>
              </a:rPr>
              <a:t>You have choices!</a:t>
            </a:r>
          </a:p>
        </p:txBody>
      </p:sp>
    </p:spTree>
    <p:extLst>
      <p:ext uri="{BB962C8B-B14F-4D97-AF65-F5344CB8AC3E}">
        <p14:creationId xmlns:p14="http://schemas.microsoft.com/office/powerpoint/2010/main" val="61268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8763000" cy="4343399"/>
          </a:xfrm>
        </p:spPr>
        <p:txBody>
          <a:bodyPr/>
          <a:lstStyle/>
          <a:p>
            <a:pPr eaLnBrk="1" hangingPunct="1">
              <a:buFont typeface="Calibri" charset="0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Go the </a:t>
            </a:r>
            <a:r>
              <a:rPr lang="en-US" sz="2400" dirty="0">
                <a:solidFill>
                  <a:srgbClr val="D55442"/>
                </a:solidFill>
                <a:latin typeface="Arial" charset="0"/>
                <a:cs typeface="Arial" charset="0"/>
              </a:rPr>
              <a:t>web address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 provided by your Instructor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b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endParaRPr lang="en-US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Calibri" charset="0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Click the </a:t>
            </a:r>
            <a:r>
              <a:rPr lang="ja-JP" altLang="en-US" sz="2400" dirty="0">
                <a:solidFill>
                  <a:srgbClr val="D55442"/>
                </a:solidFill>
                <a:latin typeface="Arial" charset="0"/>
                <a:cs typeface="Arial" charset="0"/>
              </a:rPr>
              <a:t>“</a:t>
            </a:r>
            <a:r>
              <a:rPr lang="en-US" altLang="ja-JP" sz="2400" dirty="0">
                <a:solidFill>
                  <a:srgbClr val="D55442"/>
                </a:solidFill>
                <a:latin typeface="Arial" charset="0"/>
                <a:cs typeface="Arial" charset="0"/>
              </a:rPr>
              <a:t>Register Now</a:t>
            </a:r>
            <a:r>
              <a:rPr lang="ja-JP" altLang="en-US" sz="2400" dirty="0">
                <a:solidFill>
                  <a:srgbClr val="D55442"/>
                </a:solidFill>
                <a:latin typeface="Arial" charset="0"/>
                <a:cs typeface="Arial" charset="0"/>
              </a:rPr>
              <a:t>”</a:t>
            </a:r>
            <a:r>
              <a:rPr lang="en-US" altLang="ja-JP" sz="2400" dirty="0">
                <a:solidFill>
                  <a:srgbClr val="D55442"/>
                </a:solidFill>
                <a:latin typeface="Arial" charset="0"/>
                <a:cs typeface="Arial" charset="0"/>
              </a:rPr>
              <a:t> </a:t>
            </a:r>
            <a:r>
              <a:rPr lang="en-US" altLang="ja-JP" sz="2400" dirty="0">
                <a:solidFill>
                  <a:srgbClr val="000000"/>
                </a:solidFill>
                <a:latin typeface="Arial" charset="0"/>
                <a:cs typeface="Arial" charset="0"/>
              </a:rPr>
              <a:t>Button</a:t>
            </a:r>
            <a:r>
              <a:rPr lang="en-US" altLang="ja-JP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br>
              <a:rPr lang="en-US" altLang="ja-JP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endParaRPr lang="en-US" altLang="ja-JP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Calibri" charset="0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Enter your </a:t>
            </a:r>
            <a:r>
              <a:rPr lang="en-US" sz="2400" dirty="0">
                <a:solidFill>
                  <a:srgbClr val="D55442"/>
                </a:solidFill>
                <a:latin typeface="Arial" charset="0"/>
                <a:cs typeface="Arial" charset="0"/>
              </a:rPr>
              <a:t>email address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</a:t>
            </a:r>
            <a:b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endParaRPr lang="en-US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Calibri" charset="0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Enter your </a:t>
            </a:r>
            <a:r>
              <a:rPr lang="en-US" sz="2400" dirty="0">
                <a:solidFill>
                  <a:srgbClr val="D55442"/>
                </a:solidFill>
                <a:latin typeface="Arial" charset="0"/>
                <a:cs typeface="Arial" charset="0"/>
              </a:rPr>
              <a:t>access code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, select </a:t>
            </a:r>
            <a:r>
              <a:rPr lang="ja-JP" altLang="en-US" sz="2400" dirty="0">
                <a:solidFill>
                  <a:srgbClr val="D55442"/>
                </a:solidFill>
                <a:latin typeface="Arial" charset="0"/>
                <a:cs typeface="Arial" charset="0"/>
              </a:rPr>
              <a:t>“</a:t>
            </a:r>
            <a:r>
              <a:rPr lang="en-US" altLang="ja-JP" sz="2400" dirty="0">
                <a:solidFill>
                  <a:srgbClr val="D55442"/>
                </a:solidFill>
                <a:latin typeface="Arial" charset="0"/>
                <a:cs typeface="Arial" charset="0"/>
              </a:rPr>
              <a:t>Buy Online</a:t>
            </a:r>
            <a:r>
              <a:rPr lang="ja-JP" altLang="en-US" sz="2400" dirty="0">
                <a:solidFill>
                  <a:srgbClr val="D55442"/>
                </a:solidFill>
                <a:latin typeface="Arial" charset="0"/>
                <a:cs typeface="Arial" charset="0"/>
              </a:rPr>
              <a:t>”</a:t>
            </a:r>
            <a:r>
              <a:rPr lang="en-US" altLang="ja-JP" sz="2400" dirty="0">
                <a:solidFill>
                  <a:srgbClr val="000000"/>
                </a:solidFill>
                <a:latin typeface="Arial" charset="0"/>
                <a:cs typeface="Arial" charset="0"/>
              </a:rPr>
              <a:t>, or you can </a:t>
            </a:r>
            <a:r>
              <a:rPr lang="ja-JP" altLang="en-US" sz="2400" dirty="0">
                <a:solidFill>
                  <a:srgbClr val="D55442"/>
                </a:solidFill>
                <a:latin typeface="Arial" charset="0"/>
                <a:cs typeface="Arial" charset="0"/>
              </a:rPr>
              <a:t>“</a:t>
            </a:r>
            <a:r>
              <a:rPr lang="en-US" altLang="ja-JP" sz="2400" dirty="0">
                <a:solidFill>
                  <a:srgbClr val="D55442"/>
                </a:solidFill>
                <a:latin typeface="Arial" charset="0"/>
                <a:cs typeface="Arial" charset="0"/>
              </a:rPr>
              <a:t>Start Free </a:t>
            </a:r>
            <a:r>
              <a:rPr lang="en-US" altLang="ja-JP" sz="2400" dirty="0" smtClean="0">
                <a:solidFill>
                  <a:srgbClr val="D55442"/>
                </a:solidFill>
                <a:latin typeface="Arial" charset="0"/>
                <a:cs typeface="Arial" charset="0"/>
              </a:rPr>
              <a:t>Trial</a:t>
            </a:r>
            <a:r>
              <a:rPr lang="ja-JP" altLang="en-US" sz="2400" dirty="0">
                <a:solidFill>
                  <a:srgbClr val="D55442"/>
                </a:solidFill>
                <a:latin typeface="Arial" charset="0"/>
                <a:cs typeface="Arial" charset="0"/>
              </a:rPr>
              <a:t>”</a:t>
            </a:r>
            <a:r>
              <a:rPr lang="en-US" altLang="ja-JP" sz="2400" dirty="0">
                <a:solidFill>
                  <a:srgbClr val="D55442"/>
                </a:solidFill>
                <a:latin typeface="Arial" charset="0"/>
                <a:cs typeface="Arial" charset="0"/>
              </a:rPr>
              <a:t> </a:t>
            </a:r>
            <a:r>
              <a:rPr lang="en-US" altLang="ja-JP" sz="2400" dirty="0">
                <a:solidFill>
                  <a:srgbClr val="000000"/>
                </a:solidFill>
                <a:latin typeface="Arial" charset="0"/>
                <a:cs typeface="Arial" charset="0"/>
              </a:rPr>
              <a:t>if you don</a:t>
            </a:r>
            <a:r>
              <a:rPr lang="ja-JP" alt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’</a:t>
            </a:r>
            <a:r>
              <a:rPr lang="en-US" altLang="ja-JP" sz="2400" dirty="0">
                <a:solidFill>
                  <a:srgbClr val="000000"/>
                </a:solidFill>
                <a:latin typeface="Arial" charset="0"/>
                <a:cs typeface="Arial" charset="0"/>
              </a:rPr>
              <a:t>t have an access </a:t>
            </a:r>
            <a:r>
              <a:rPr lang="en-US" altLang="ja-JP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code. </a:t>
            </a:r>
            <a:br>
              <a:rPr lang="en-US" altLang="ja-JP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endParaRPr lang="en-US" altLang="ja-JP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Calibri" charset="0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Complete the registration form, click </a:t>
            </a:r>
            <a:r>
              <a:rPr lang="ja-JP" altLang="en-US" sz="2400" dirty="0">
                <a:solidFill>
                  <a:srgbClr val="D55442"/>
                </a:solidFill>
                <a:latin typeface="Arial" charset="0"/>
                <a:cs typeface="Arial" charset="0"/>
              </a:rPr>
              <a:t>“</a:t>
            </a:r>
            <a:r>
              <a:rPr lang="en-US" altLang="ja-JP" sz="2400" dirty="0">
                <a:solidFill>
                  <a:srgbClr val="D55442"/>
                </a:solidFill>
                <a:latin typeface="Arial" charset="0"/>
                <a:cs typeface="Arial" charset="0"/>
              </a:rPr>
              <a:t>Submit</a:t>
            </a:r>
            <a:r>
              <a:rPr lang="ja-JP" altLang="en-US" sz="2400" dirty="0">
                <a:solidFill>
                  <a:srgbClr val="D55442"/>
                </a:solidFill>
                <a:latin typeface="Arial" charset="0"/>
                <a:cs typeface="Arial" charset="0"/>
              </a:rPr>
              <a:t>”</a:t>
            </a:r>
            <a:endParaRPr lang="en-US" sz="2400" dirty="0">
              <a:solidFill>
                <a:srgbClr val="D55442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0" y="763059"/>
            <a:ext cx="9144000" cy="769937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b="1" dirty="0" smtClean="0">
                <a:latin typeface="Arial"/>
                <a:cs typeface="Arial"/>
              </a:rPr>
              <a:t>Get started in 5 easy steps.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481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 bwMode="auto">
          <a:xfrm>
            <a:off x="0" y="2895600"/>
            <a:ext cx="2743200" cy="1752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 bwMode="auto">
          <a:xfrm>
            <a:off x="6934200" y="3429000"/>
            <a:ext cx="19050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 bwMode="auto">
          <a:xfrm>
            <a:off x="7010400" y="5486400"/>
            <a:ext cx="19050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754063"/>
            <a:ext cx="9144000" cy="707886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4000" b="1" dirty="0"/>
              <a:t>Real Students. Real Conversations.</a:t>
            </a:r>
          </a:p>
        </p:txBody>
      </p:sp>
      <p:pic>
        <p:nvPicPr>
          <p:cNvPr id="7" name="Picture 6">
            <a:hlinkClick r:id="rId3"/>
          </p:cNvPr>
          <p:cNvPicPr/>
          <p:nvPr/>
        </p:nvPicPr>
        <p:blipFill rotWithShape="1">
          <a:blip r:embed="rId4" cstate="print"/>
          <a:srcRect l="50160"/>
          <a:stretch/>
        </p:blipFill>
        <p:spPr bwMode="auto">
          <a:xfrm>
            <a:off x="1490663" y="1967403"/>
            <a:ext cx="5976937" cy="37475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Placeholder 2"/>
          <p:cNvSpPr>
            <a:spLocks noGrp="1"/>
          </p:cNvSpPr>
          <p:nvPr>
            <p:ph type="body" idx="4294967295"/>
          </p:nvPr>
        </p:nvSpPr>
        <p:spPr>
          <a:xfrm>
            <a:off x="457200" y="1828800"/>
            <a:ext cx="7924800" cy="256381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800" b="1" dirty="0">
                <a:solidFill>
                  <a:srgbClr val="D55442"/>
                </a:solidFill>
                <a:latin typeface="Arial" pitchFamily="34" charset="0"/>
                <a:cs typeface="Arial" pitchFamily="34" charset="0"/>
              </a:rPr>
              <a:t>Visit:</a:t>
            </a:r>
            <a:r>
              <a:rPr lang="en-US" sz="2800" dirty="0">
                <a:solidFill>
                  <a:srgbClr val="D554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>
                <a:latin typeface="Arial" pitchFamily="34" charset="0"/>
                <a:cs typeface="Arial" pitchFamily="34" charset="0"/>
                <a:hlinkClick r:id="rId3"/>
              </a:rPr>
              <a:t>www.mhhe.com/support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/>
            </a:r>
            <a:br>
              <a:rPr lang="en-US" sz="3100" dirty="0">
                <a:latin typeface="Arial" pitchFamily="34" charset="0"/>
                <a:cs typeface="Arial" pitchFamily="34" charset="0"/>
              </a:rPr>
            </a:br>
            <a:endParaRPr lang="en-US" sz="3100" dirty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800" b="1" dirty="0">
                <a:solidFill>
                  <a:srgbClr val="D55442"/>
                </a:solidFill>
                <a:latin typeface="Arial" pitchFamily="34" charset="0"/>
                <a:cs typeface="Arial" pitchFamily="34" charset="0"/>
              </a:rPr>
              <a:t>Call: </a:t>
            </a:r>
            <a:r>
              <a:rPr lang="en-US" sz="31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(800) 331-5094</a:t>
            </a:r>
            <a:endParaRPr lang="en-US" sz="31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Monday – Thursday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charset="0"/>
              </a:rPr>
              <a:t>  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8AM 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11PM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Friday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charset="0"/>
              </a:rPr>
              <a:t>  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8AM – 6PM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Sunday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charset="0"/>
              </a:rPr>
              <a:t>  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6PM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11PM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(All times Central)</a:t>
            </a:r>
          </a:p>
          <a:p>
            <a:pPr algn="ctr" eaLnBrk="1" hangingPunct="1">
              <a:lnSpc>
                <a:spcPct val="80000"/>
              </a:lnSpc>
              <a:buNone/>
            </a:pPr>
            <a:endParaRPr lang="en-US" sz="2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endParaRPr lang="en-US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endParaRPr lang="en-US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Visit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Troubleshooting and Customer Service links on the bottom of every page in Connect for immediate help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 eaLnBrk="1" hangingPunct="1">
              <a:lnSpc>
                <a:spcPct val="80000"/>
              </a:lnSpc>
              <a:buNone/>
            </a:pPr>
            <a:r>
              <a:rPr lang="en-US" sz="2400" dirty="0"/>
              <a:t>  </a:t>
            </a:r>
            <a:endParaRPr lang="en-US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895600" y="754063"/>
            <a:ext cx="6324600" cy="769937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400" b="1" dirty="0" smtClean="0">
                <a:latin typeface="Arial"/>
                <a:cs typeface="Arial"/>
              </a:rPr>
              <a:t>Need Help?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80692"/>
            <a:ext cx="228600" cy="228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600" y="4504492"/>
            <a:ext cx="8458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 </a:t>
            </a:r>
            <a:r>
              <a:rPr lang="en-US" sz="2000" b="1" dirty="0">
                <a:solidFill>
                  <a:srgbClr val="D55442"/>
                </a:solidFill>
                <a:latin typeface="Arial" pitchFamily="34" charset="0"/>
                <a:cs typeface="Arial" pitchFamily="34" charset="0"/>
              </a:rPr>
              <a:t>Stay Connected on Facebook! </a:t>
            </a:r>
            <a:r>
              <a:rPr lang="en-US" sz="2000" u="sng" dirty="0">
                <a:latin typeface="Arial" pitchFamily="34" charset="0"/>
                <a:cs typeface="Arial" pitchFamily="34" charset="0"/>
                <a:hlinkClick r:id="rId5"/>
              </a:rPr>
              <a:t>www.facebook.com/mcgrawhillconnect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-19428" y="754063"/>
            <a:ext cx="9144000" cy="769937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b="1" dirty="0" smtClean="0">
                <a:latin typeface="Arial"/>
                <a:cs typeface="Arial"/>
              </a:rPr>
              <a:t>ENTER TO WIN!</a:t>
            </a:r>
          </a:p>
        </p:txBody>
      </p:sp>
      <p:sp>
        <p:nvSpPr>
          <p:cNvPr id="5" name="Rectangle 4"/>
          <p:cNvSpPr/>
          <p:nvPr/>
        </p:nvSpPr>
        <p:spPr>
          <a:xfrm>
            <a:off x="4301532" y="2758978"/>
            <a:ext cx="426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u="sng" dirty="0">
                <a:hlinkClick r:id="rId3"/>
              </a:rPr>
              <a:t>www.mhlearnsmart.com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" t="18901" r="18470" b="68645"/>
          <a:stretch/>
        </p:blipFill>
        <p:spPr>
          <a:xfrm>
            <a:off x="-19428" y="4419600"/>
            <a:ext cx="9163428" cy="1844711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25188"/>
            <a:ext cx="2401229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079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DOC_PresentationTemplate_2012-B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FDOC_PresentationTemplate_2012-B</Template>
  <TotalTime>481</TotalTime>
  <Words>299</Words>
  <Application>Microsoft Office PowerPoint</Application>
  <PresentationFormat>On-screen Show (4:3)</PresentationFormat>
  <Paragraphs>79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FDOC_PresentationTemplate_2012-B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McGraw-Hill Companies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Mahshie, Joseph</dc:creator>
  <cp:lastModifiedBy>Sullivan, Sarah</cp:lastModifiedBy>
  <cp:revision>28</cp:revision>
  <dcterms:created xsi:type="dcterms:W3CDTF">2012-06-12T20:56:10Z</dcterms:created>
  <dcterms:modified xsi:type="dcterms:W3CDTF">2012-07-31T19:50:13Z</dcterms:modified>
</cp:coreProperties>
</file>