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2" r:id="rId1"/>
  </p:sldMasterIdLst>
  <p:notesMasterIdLst>
    <p:notesMasterId r:id="rId51"/>
  </p:notesMasterIdLst>
  <p:handoutMasterIdLst>
    <p:handoutMasterId r:id="rId52"/>
  </p:handoutMasterIdLst>
  <p:sldIdLst>
    <p:sldId id="256" r:id="rId2"/>
    <p:sldId id="285" r:id="rId3"/>
    <p:sldId id="371" r:id="rId4"/>
    <p:sldId id="258" r:id="rId5"/>
    <p:sldId id="373" r:id="rId6"/>
    <p:sldId id="374" r:id="rId7"/>
    <p:sldId id="375" r:id="rId8"/>
    <p:sldId id="400" r:id="rId9"/>
    <p:sldId id="376" r:id="rId10"/>
    <p:sldId id="402" r:id="rId11"/>
    <p:sldId id="401" r:id="rId12"/>
    <p:sldId id="403" r:id="rId13"/>
    <p:sldId id="378" r:id="rId14"/>
    <p:sldId id="404" r:id="rId15"/>
    <p:sldId id="379" r:id="rId16"/>
    <p:sldId id="405" r:id="rId17"/>
    <p:sldId id="380" r:id="rId18"/>
    <p:sldId id="406" r:id="rId19"/>
    <p:sldId id="415" r:id="rId20"/>
    <p:sldId id="381" r:id="rId21"/>
    <p:sldId id="413" r:id="rId22"/>
    <p:sldId id="382" r:id="rId23"/>
    <p:sldId id="383" r:id="rId24"/>
    <p:sldId id="407" r:id="rId25"/>
    <p:sldId id="414" r:id="rId26"/>
    <p:sldId id="409" r:id="rId27"/>
    <p:sldId id="362" r:id="rId28"/>
    <p:sldId id="385" r:id="rId29"/>
    <p:sldId id="399" r:id="rId30"/>
    <p:sldId id="411" r:id="rId31"/>
    <p:sldId id="387" r:id="rId32"/>
    <p:sldId id="412" r:id="rId33"/>
    <p:sldId id="390" r:id="rId34"/>
    <p:sldId id="295" r:id="rId35"/>
    <p:sldId id="416" r:id="rId36"/>
    <p:sldId id="417" r:id="rId37"/>
    <p:sldId id="418" r:id="rId38"/>
    <p:sldId id="352" r:id="rId39"/>
    <p:sldId id="392" r:id="rId40"/>
    <p:sldId id="422" r:id="rId41"/>
    <p:sldId id="393" r:id="rId42"/>
    <p:sldId id="353" r:id="rId43"/>
    <p:sldId id="394" r:id="rId44"/>
    <p:sldId id="395" r:id="rId45"/>
    <p:sldId id="426" r:id="rId46"/>
    <p:sldId id="427" r:id="rId47"/>
    <p:sldId id="425" r:id="rId48"/>
    <p:sldId id="396" r:id="rId49"/>
    <p:sldId id="397" r:id="rId50"/>
  </p:sldIdLst>
  <p:sldSz cx="9144000" cy="6858000" type="screen4x3"/>
  <p:notesSz cx="6934200" cy="9283700"/>
  <p:custDataLst>
    <p:tags r:id="rId53"/>
  </p:custDataLst>
  <p:defaultTextStyle>
    <a:defPPr>
      <a:defRPr lang="en-US"/>
    </a:defPPr>
    <a:lvl1pPr algn="l" rtl="0" fontAlgn="base">
      <a:spcBef>
        <a:spcPct val="0"/>
      </a:spcBef>
      <a:spcAft>
        <a:spcPct val="0"/>
      </a:spcAft>
      <a:defRPr sz="1000" kern="1200">
        <a:solidFill>
          <a:schemeClr val="tx1"/>
        </a:solidFill>
        <a:latin typeface="Arial" pitchFamily="34" charset="0"/>
        <a:ea typeface="+mn-ea"/>
        <a:cs typeface="+mn-cs"/>
      </a:defRPr>
    </a:lvl1pPr>
    <a:lvl2pPr marL="457200" algn="l" rtl="0" fontAlgn="base">
      <a:spcBef>
        <a:spcPct val="0"/>
      </a:spcBef>
      <a:spcAft>
        <a:spcPct val="0"/>
      </a:spcAft>
      <a:defRPr sz="1000" kern="1200">
        <a:solidFill>
          <a:schemeClr val="tx1"/>
        </a:solidFill>
        <a:latin typeface="Arial" pitchFamily="34" charset="0"/>
        <a:ea typeface="+mn-ea"/>
        <a:cs typeface="+mn-cs"/>
      </a:defRPr>
    </a:lvl2pPr>
    <a:lvl3pPr marL="914400" algn="l" rtl="0" fontAlgn="base">
      <a:spcBef>
        <a:spcPct val="0"/>
      </a:spcBef>
      <a:spcAft>
        <a:spcPct val="0"/>
      </a:spcAft>
      <a:defRPr sz="1000" kern="1200">
        <a:solidFill>
          <a:schemeClr val="tx1"/>
        </a:solidFill>
        <a:latin typeface="Arial" pitchFamily="34" charset="0"/>
        <a:ea typeface="+mn-ea"/>
        <a:cs typeface="+mn-cs"/>
      </a:defRPr>
    </a:lvl3pPr>
    <a:lvl4pPr marL="1371600" algn="l" rtl="0" fontAlgn="base">
      <a:spcBef>
        <a:spcPct val="0"/>
      </a:spcBef>
      <a:spcAft>
        <a:spcPct val="0"/>
      </a:spcAft>
      <a:defRPr sz="1000" kern="1200">
        <a:solidFill>
          <a:schemeClr val="tx1"/>
        </a:solidFill>
        <a:latin typeface="Arial" pitchFamily="34" charset="0"/>
        <a:ea typeface="+mn-ea"/>
        <a:cs typeface="+mn-cs"/>
      </a:defRPr>
    </a:lvl4pPr>
    <a:lvl5pPr marL="1828800" algn="l" rtl="0" fontAlgn="base">
      <a:spcBef>
        <a:spcPct val="0"/>
      </a:spcBef>
      <a:spcAft>
        <a:spcPct val="0"/>
      </a:spcAft>
      <a:defRPr sz="1000" kern="1200">
        <a:solidFill>
          <a:schemeClr val="tx1"/>
        </a:solidFill>
        <a:latin typeface="Arial" pitchFamily="34" charset="0"/>
        <a:ea typeface="+mn-ea"/>
        <a:cs typeface="+mn-cs"/>
      </a:defRPr>
    </a:lvl5pPr>
    <a:lvl6pPr marL="2286000" algn="l" defTabSz="914400" rtl="0" eaLnBrk="1" latinLnBrk="0" hangingPunct="1">
      <a:defRPr sz="1000" kern="1200">
        <a:solidFill>
          <a:schemeClr val="tx1"/>
        </a:solidFill>
        <a:latin typeface="Arial" pitchFamily="34" charset="0"/>
        <a:ea typeface="+mn-ea"/>
        <a:cs typeface="+mn-cs"/>
      </a:defRPr>
    </a:lvl6pPr>
    <a:lvl7pPr marL="2743200" algn="l" defTabSz="914400" rtl="0" eaLnBrk="1" latinLnBrk="0" hangingPunct="1">
      <a:defRPr sz="1000" kern="1200">
        <a:solidFill>
          <a:schemeClr val="tx1"/>
        </a:solidFill>
        <a:latin typeface="Arial" pitchFamily="34" charset="0"/>
        <a:ea typeface="+mn-ea"/>
        <a:cs typeface="+mn-cs"/>
      </a:defRPr>
    </a:lvl7pPr>
    <a:lvl8pPr marL="3200400" algn="l" defTabSz="914400" rtl="0" eaLnBrk="1" latinLnBrk="0" hangingPunct="1">
      <a:defRPr sz="1000" kern="1200">
        <a:solidFill>
          <a:schemeClr val="tx1"/>
        </a:solidFill>
        <a:latin typeface="Arial" pitchFamily="34" charset="0"/>
        <a:ea typeface="+mn-ea"/>
        <a:cs typeface="+mn-cs"/>
      </a:defRPr>
    </a:lvl8pPr>
    <a:lvl9pPr marL="3657600" algn="l" defTabSz="914400" rtl="0" eaLnBrk="1" latinLnBrk="0" hangingPunct="1">
      <a:defRPr sz="10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CCECFF"/>
    <a:srgbClr val="99CCFF"/>
    <a:srgbClr val="336600"/>
    <a:srgbClr val="336699"/>
    <a:srgbClr val="990033"/>
    <a:srgbClr val="CC3300"/>
    <a:srgbClr val="F06932"/>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18" autoAdjust="0"/>
    <p:restoredTop sz="94721" autoAdjust="0"/>
  </p:normalViewPr>
  <p:slideViewPr>
    <p:cSldViewPr>
      <p:cViewPr>
        <p:scale>
          <a:sx n="50" d="100"/>
          <a:sy n="50" d="100"/>
        </p:scale>
        <p:origin x="-1362" y="-9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99" d="100"/>
          <a:sy n="99" d="100"/>
        </p:scale>
        <p:origin x="-564" y="-96"/>
      </p:cViewPr>
      <p:guideLst>
        <p:guide orient="horz" pos="2924"/>
        <p:guide pos="2184"/>
      </p:guideLst>
    </p:cSldViewPr>
  </p:notesViewPr>
  <p:gridSpacing cx="93633925" cy="9363392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05138" cy="463550"/>
          </a:xfrm>
          <a:prstGeom prst="rect">
            <a:avLst/>
          </a:prstGeom>
          <a:noFill/>
          <a:ln>
            <a:noFill/>
          </a:ln>
          <a:effectLst/>
          <a:extLst>
            <a:ext uri="{909E8E84-426E-40DD-AFC4-6F175D3DCCD1}"/>
            <a:ext uri="{91240B29-F687-4F45-9708-019B960494DF}"/>
            <a:ext uri="{AF507438-7753-43E0-B8FC-AC1667EBCBE1}"/>
          </a:extLst>
        </p:spPr>
        <p:txBody>
          <a:bodyPr vert="horz" wrap="square" lIns="92665" tIns="46333" rIns="92665" bIns="46333" numCol="1" anchor="t" anchorCtr="0" compatLnSpc="1">
            <a:prstTxWarp prst="textNoShape">
              <a:avLst/>
            </a:prstTxWarp>
          </a:bodyPr>
          <a:lstStyle>
            <a:lvl1pPr defTabSz="927100">
              <a:defRPr sz="1200">
                <a:latin typeface="Times New Roman" pitchFamily="18" charset="0"/>
              </a:defRPr>
            </a:lvl1pPr>
          </a:lstStyle>
          <a:p>
            <a:pPr>
              <a:defRPr/>
            </a:pPr>
            <a:endParaRPr lang="en-US"/>
          </a:p>
        </p:txBody>
      </p:sp>
      <p:sp>
        <p:nvSpPr>
          <p:cNvPr id="27651" name="Rectangle 3"/>
          <p:cNvSpPr>
            <a:spLocks noGrp="1" noChangeArrowheads="1"/>
          </p:cNvSpPr>
          <p:nvPr>
            <p:ph type="dt" sz="quarter" idx="1"/>
          </p:nvPr>
        </p:nvSpPr>
        <p:spPr bwMode="auto">
          <a:xfrm>
            <a:off x="3929063" y="0"/>
            <a:ext cx="3005137" cy="463550"/>
          </a:xfrm>
          <a:prstGeom prst="rect">
            <a:avLst/>
          </a:prstGeom>
          <a:noFill/>
          <a:ln>
            <a:noFill/>
          </a:ln>
          <a:effectLst/>
          <a:extLst>
            <a:ext uri="{909E8E84-426E-40DD-AFC4-6F175D3DCCD1}"/>
            <a:ext uri="{91240B29-F687-4F45-9708-019B960494DF}"/>
            <a:ext uri="{AF507438-7753-43E0-B8FC-AC1667EBCBE1}"/>
          </a:extLst>
        </p:spPr>
        <p:txBody>
          <a:bodyPr vert="horz" wrap="square" lIns="92665" tIns="46333" rIns="92665" bIns="46333" numCol="1" anchor="t" anchorCtr="0" compatLnSpc="1">
            <a:prstTxWarp prst="textNoShape">
              <a:avLst/>
            </a:prstTxWarp>
          </a:bodyPr>
          <a:lstStyle>
            <a:lvl1pPr algn="r" defTabSz="927100">
              <a:defRPr sz="1200">
                <a:latin typeface="Times New Roman" pitchFamily="18" charset="0"/>
              </a:defRPr>
            </a:lvl1pPr>
          </a:lstStyle>
          <a:p>
            <a:pPr>
              <a:defRPr/>
            </a:pPr>
            <a:endParaRPr lang="en-US"/>
          </a:p>
        </p:txBody>
      </p:sp>
      <p:sp>
        <p:nvSpPr>
          <p:cNvPr id="27652" name="Rectangle 4"/>
          <p:cNvSpPr>
            <a:spLocks noGrp="1" noChangeArrowheads="1"/>
          </p:cNvSpPr>
          <p:nvPr>
            <p:ph type="ftr" sz="quarter" idx="2"/>
          </p:nvPr>
        </p:nvSpPr>
        <p:spPr bwMode="auto">
          <a:xfrm>
            <a:off x="0" y="8820150"/>
            <a:ext cx="3005138" cy="463550"/>
          </a:xfrm>
          <a:prstGeom prst="rect">
            <a:avLst/>
          </a:prstGeom>
          <a:noFill/>
          <a:ln>
            <a:noFill/>
          </a:ln>
          <a:effectLst/>
          <a:extLst>
            <a:ext uri="{909E8E84-426E-40DD-AFC4-6F175D3DCCD1}"/>
            <a:ext uri="{91240B29-F687-4F45-9708-019B960494DF}"/>
            <a:ext uri="{AF507438-7753-43E0-B8FC-AC1667EBCBE1}"/>
          </a:extLst>
        </p:spPr>
        <p:txBody>
          <a:bodyPr vert="horz" wrap="square" lIns="92665" tIns="46333" rIns="92665" bIns="46333" numCol="1" anchor="b" anchorCtr="0" compatLnSpc="1">
            <a:prstTxWarp prst="textNoShape">
              <a:avLst/>
            </a:prstTxWarp>
          </a:bodyPr>
          <a:lstStyle>
            <a:lvl1pPr defTabSz="927100">
              <a:defRPr sz="1200">
                <a:latin typeface="Times New Roman" pitchFamily="18" charset="0"/>
              </a:defRPr>
            </a:lvl1pPr>
          </a:lstStyle>
          <a:p>
            <a:pPr>
              <a:defRPr/>
            </a:pPr>
            <a:endParaRPr lang="en-US"/>
          </a:p>
        </p:txBody>
      </p:sp>
      <p:sp>
        <p:nvSpPr>
          <p:cNvPr id="27653" name="Rectangle 5"/>
          <p:cNvSpPr>
            <a:spLocks noGrp="1" noChangeArrowheads="1"/>
          </p:cNvSpPr>
          <p:nvPr>
            <p:ph type="sldNum" sz="quarter" idx="3"/>
          </p:nvPr>
        </p:nvSpPr>
        <p:spPr bwMode="auto">
          <a:xfrm>
            <a:off x="3929063" y="8820150"/>
            <a:ext cx="3005137" cy="463550"/>
          </a:xfrm>
          <a:prstGeom prst="rect">
            <a:avLst/>
          </a:prstGeom>
          <a:noFill/>
          <a:ln>
            <a:noFill/>
          </a:ln>
          <a:effectLst/>
          <a:extLst>
            <a:ext uri="{909E8E84-426E-40DD-AFC4-6F175D3DCCD1}"/>
            <a:ext uri="{91240B29-F687-4F45-9708-019B960494DF}"/>
            <a:ext uri="{AF507438-7753-43E0-B8FC-AC1667EBCBE1}"/>
          </a:extLst>
        </p:spPr>
        <p:txBody>
          <a:bodyPr vert="horz" wrap="square" lIns="92665" tIns="46333" rIns="92665" bIns="46333" numCol="1" anchor="b" anchorCtr="0" compatLnSpc="1">
            <a:prstTxWarp prst="textNoShape">
              <a:avLst/>
            </a:prstTxWarp>
          </a:bodyPr>
          <a:lstStyle>
            <a:lvl1pPr algn="r" defTabSz="927100">
              <a:defRPr sz="1200">
                <a:latin typeface="Times New Roman" pitchFamily="18" charset="0"/>
              </a:defRPr>
            </a:lvl1pPr>
          </a:lstStyle>
          <a:p>
            <a:pPr>
              <a:defRPr/>
            </a:pPr>
            <a:fld id="{3C2F9622-0F1E-4450-8C29-10B4BDA4499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05138" cy="463550"/>
          </a:xfrm>
          <a:prstGeom prst="rect">
            <a:avLst/>
          </a:prstGeom>
          <a:noFill/>
          <a:ln>
            <a:noFill/>
          </a:ln>
          <a:effectLst/>
          <a:extLst>
            <a:ext uri="{909E8E84-426E-40DD-AFC4-6F175D3DCCD1}"/>
            <a:ext uri="{91240B29-F687-4F45-9708-019B960494DF}"/>
            <a:ext uri="{AF507438-7753-43E0-B8FC-AC1667EBCBE1}"/>
          </a:extLst>
        </p:spPr>
        <p:txBody>
          <a:bodyPr vert="horz" wrap="square" lIns="92665" tIns="46333" rIns="92665" bIns="46333" numCol="1" anchor="t" anchorCtr="0" compatLnSpc="1">
            <a:prstTxWarp prst="textNoShape">
              <a:avLst/>
            </a:prstTxWarp>
          </a:bodyPr>
          <a:lstStyle>
            <a:lvl1pPr defTabSz="927100">
              <a:defRPr sz="1200">
                <a:latin typeface="Times New Roman" pitchFamily="18" charset="0"/>
              </a:defRPr>
            </a:lvl1pPr>
          </a:lstStyle>
          <a:p>
            <a:pPr>
              <a:defRPr/>
            </a:pPr>
            <a:endParaRPr lang="en-US"/>
          </a:p>
        </p:txBody>
      </p:sp>
      <p:sp>
        <p:nvSpPr>
          <p:cNvPr id="6147" name="Rectangle 3"/>
          <p:cNvSpPr>
            <a:spLocks noGrp="1" noChangeArrowheads="1"/>
          </p:cNvSpPr>
          <p:nvPr>
            <p:ph type="dt" idx="1"/>
          </p:nvPr>
        </p:nvSpPr>
        <p:spPr bwMode="auto">
          <a:xfrm>
            <a:off x="3929063" y="0"/>
            <a:ext cx="3005137" cy="463550"/>
          </a:xfrm>
          <a:prstGeom prst="rect">
            <a:avLst/>
          </a:prstGeom>
          <a:noFill/>
          <a:ln>
            <a:noFill/>
          </a:ln>
          <a:effectLst/>
          <a:extLst>
            <a:ext uri="{909E8E84-426E-40DD-AFC4-6F175D3DCCD1}"/>
            <a:ext uri="{91240B29-F687-4F45-9708-019B960494DF}"/>
            <a:ext uri="{AF507438-7753-43E0-B8FC-AC1667EBCBE1}"/>
          </a:extLst>
        </p:spPr>
        <p:txBody>
          <a:bodyPr vert="horz" wrap="square" lIns="92665" tIns="46333" rIns="92665" bIns="46333" numCol="1" anchor="t" anchorCtr="0" compatLnSpc="1">
            <a:prstTxWarp prst="textNoShape">
              <a:avLst/>
            </a:prstTxWarp>
          </a:bodyPr>
          <a:lstStyle>
            <a:lvl1pPr algn="r" defTabSz="927100">
              <a:defRPr sz="1200">
                <a:latin typeface="Times New Roman" pitchFamily="18" charset="0"/>
              </a:defRPr>
            </a:lvl1pPr>
          </a:lstStyle>
          <a:p>
            <a:pPr>
              <a:defRPr/>
            </a:pPr>
            <a:endParaRPr lang="en-US"/>
          </a:p>
        </p:txBody>
      </p:sp>
      <p:sp>
        <p:nvSpPr>
          <p:cNvPr id="65540" name="Rectangle 4"/>
          <p:cNvSpPr>
            <a:spLocks noGrp="1" noRot="1" noChangeAspect="1" noChangeArrowheads="1" noTextEdit="1"/>
          </p:cNvSpPr>
          <p:nvPr>
            <p:ph type="sldImg" idx="2"/>
          </p:nvPr>
        </p:nvSpPr>
        <p:spPr bwMode="auto">
          <a:xfrm>
            <a:off x="1146175" y="696913"/>
            <a:ext cx="4641850" cy="3481387"/>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23925" y="4410075"/>
            <a:ext cx="5086350" cy="4176713"/>
          </a:xfrm>
          <a:prstGeom prst="rect">
            <a:avLst/>
          </a:prstGeom>
          <a:noFill/>
          <a:ln>
            <a:noFill/>
          </a:ln>
          <a:effectLst/>
          <a:extLst>
            <a:ext uri="{909E8E84-426E-40DD-AFC4-6F175D3DCCD1}"/>
            <a:ext uri="{91240B29-F687-4F45-9708-019B960494DF}"/>
            <a:ext uri="{AF507438-7753-43E0-B8FC-AC1667EBCBE1}"/>
          </a:extLst>
        </p:spPr>
        <p:txBody>
          <a:bodyPr vert="horz" wrap="square" lIns="92665" tIns="46333" rIns="92665" bIns="4633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0" y="8820150"/>
            <a:ext cx="3005138" cy="463550"/>
          </a:xfrm>
          <a:prstGeom prst="rect">
            <a:avLst/>
          </a:prstGeom>
          <a:noFill/>
          <a:ln>
            <a:noFill/>
          </a:ln>
          <a:effectLst/>
          <a:extLst>
            <a:ext uri="{909E8E84-426E-40DD-AFC4-6F175D3DCCD1}"/>
            <a:ext uri="{91240B29-F687-4F45-9708-019B960494DF}"/>
            <a:ext uri="{AF507438-7753-43E0-B8FC-AC1667EBCBE1}"/>
          </a:extLst>
        </p:spPr>
        <p:txBody>
          <a:bodyPr vert="horz" wrap="square" lIns="92665" tIns="46333" rIns="92665" bIns="46333" numCol="1" anchor="b" anchorCtr="0" compatLnSpc="1">
            <a:prstTxWarp prst="textNoShape">
              <a:avLst/>
            </a:prstTxWarp>
          </a:bodyPr>
          <a:lstStyle>
            <a:lvl1pPr defTabSz="927100">
              <a:defRPr sz="1200">
                <a:latin typeface="Times New Roman" pitchFamily="18" charset="0"/>
              </a:defRPr>
            </a:lvl1pPr>
          </a:lstStyle>
          <a:p>
            <a:pPr>
              <a:defRPr/>
            </a:pPr>
            <a:endParaRPr lang="en-US"/>
          </a:p>
        </p:txBody>
      </p:sp>
      <p:sp>
        <p:nvSpPr>
          <p:cNvPr id="6151" name="Rectangle 7"/>
          <p:cNvSpPr>
            <a:spLocks noGrp="1" noChangeArrowheads="1"/>
          </p:cNvSpPr>
          <p:nvPr>
            <p:ph type="sldNum" sz="quarter" idx="5"/>
          </p:nvPr>
        </p:nvSpPr>
        <p:spPr bwMode="auto">
          <a:xfrm>
            <a:off x="3929063" y="8820150"/>
            <a:ext cx="3005137" cy="463550"/>
          </a:xfrm>
          <a:prstGeom prst="rect">
            <a:avLst/>
          </a:prstGeom>
          <a:noFill/>
          <a:ln>
            <a:noFill/>
          </a:ln>
          <a:effectLst/>
          <a:extLst>
            <a:ext uri="{909E8E84-426E-40DD-AFC4-6F175D3DCCD1}"/>
            <a:ext uri="{91240B29-F687-4F45-9708-019B960494DF}"/>
            <a:ext uri="{AF507438-7753-43E0-B8FC-AC1667EBCBE1}"/>
          </a:extLst>
        </p:spPr>
        <p:txBody>
          <a:bodyPr vert="horz" wrap="square" lIns="92665" tIns="46333" rIns="92665" bIns="46333" numCol="1" anchor="b" anchorCtr="0" compatLnSpc="1">
            <a:prstTxWarp prst="textNoShape">
              <a:avLst/>
            </a:prstTxWarp>
          </a:bodyPr>
          <a:lstStyle>
            <a:lvl1pPr algn="r" defTabSz="927100">
              <a:defRPr sz="1200">
                <a:latin typeface="Times New Roman" pitchFamily="18" charset="0"/>
              </a:defRPr>
            </a:lvl1pPr>
          </a:lstStyle>
          <a:p>
            <a:pPr>
              <a:defRPr/>
            </a:pPr>
            <a:fld id="{7E84910D-4D30-43EF-8A26-9FAAC02DC28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miter lim="800000"/>
            <a:headEnd/>
            <a:tailEnd/>
          </a:ln>
        </p:spPr>
        <p:txBody>
          <a:bodyPr/>
          <a:lstStyle/>
          <a:p>
            <a:fld id="{251BD98F-5AC8-4EBD-856E-5CAF3EE52EFC}" type="slidenum">
              <a:rPr lang="en-US" smtClean="0"/>
              <a:pPr/>
              <a:t>1</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bg bwMode="lt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7731125" y="201613"/>
            <a:ext cx="822325" cy="769937"/>
          </a:xfrm>
          <a:prstGeom prst="rect">
            <a:avLst/>
          </a:prstGeom>
          <a:noFill/>
          <a:ln>
            <a:noFill/>
          </a:ln>
          <a:extLst>
            <a:ext uri="{909E8E84-426E-40DD-AFC4-6F175D3DCCD1}"/>
            <a:ext uri="{91240B29-F687-4F45-9708-019B960494DF}"/>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defRPr/>
            </a:pPr>
            <a:r>
              <a:rPr lang="en-US" sz="4400" b="1" dirty="0" smtClean="0">
                <a:solidFill>
                  <a:schemeClr val="bg1"/>
                </a:solidFill>
                <a:effectLst>
                  <a:outerShdw blurRad="38100" dist="38100" dir="2700000" algn="tl">
                    <a:srgbClr val="000000">
                      <a:alpha val="43137"/>
                    </a:srgbClr>
                  </a:outerShdw>
                </a:effectLst>
              </a:rPr>
              <a:t>3</a:t>
            </a:r>
            <a:endParaRPr lang="en-US" sz="3200" b="1" dirty="0" smtClean="0">
              <a:solidFill>
                <a:schemeClr val="bg1"/>
              </a:solidFill>
              <a:effectLst>
                <a:outerShdw blurRad="38100" dist="38100" dir="2700000" algn="tl">
                  <a:srgbClr val="000000">
                    <a:alpha val="43137"/>
                  </a:srgbClr>
                </a:outerShdw>
              </a:effectLst>
            </a:endParaRPr>
          </a:p>
        </p:txBody>
      </p:sp>
      <p:sp>
        <p:nvSpPr>
          <p:cNvPr id="4" name="TextBox 3"/>
          <p:cNvSpPr txBox="1">
            <a:spLocks noChangeArrowheads="1"/>
          </p:cNvSpPr>
          <p:nvPr userDrawn="1"/>
        </p:nvSpPr>
        <p:spPr bwMode="auto">
          <a:xfrm>
            <a:off x="6492875" y="500063"/>
            <a:ext cx="1279525" cy="400050"/>
          </a:xfrm>
          <a:prstGeom prst="rect">
            <a:avLst/>
          </a:prstGeom>
          <a:noFill/>
          <a:ln>
            <a:noFill/>
          </a:ln>
          <a:extLst>
            <a:ext uri="{909E8E84-426E-40DD-AFC4-6F175D3DCCD1}"/>
            <a:ext uri="{91240B29-F687-4F45-9708-019B960494DF}"/>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r" eaLnBrk="1" hangingPunct="1">
              <a:defRPr/>
            </a:pPr>
            <a:r>
              <a:rPr lang="en-US" sz="2000" dirty="0" smtClean="0">
                <a:solidFill>
                  <a:schemeClr val="bg1"/>
                </a:solidFill>
                <a:effectLst>
                  <a:outerShdw blurRad="38100" dist="38100" dir="2700000" algn="tl">
                    <a:srgbClr val="000000">
                      <a:alpha val="43137"/>
                    </a:srgbClr>
                  </a:outerShdw>
                </a:effectLst>
              </a:rPr>
              <a:t>chapter</a:t>
            </a:r>
          </a:p>
        </p:txBody>
      </p:sp>
      <p:pic>
        <p:nvPicPr>
          <p:cNvPr id="5" name="Picture 3"/>
          <p:cNvPicPr>
            <a:picLocks noChangeAspect="1" noChangeArrowheads="1"/>
          </p:cNvPicPr>
          <p:nvPr userDrawn="1"/>
        </p:nvPicPr>
        <p:blipFill>
          <a:blip r:embed="rId3" cstate="print"/>
          <a:srcRect/>
          <a:stretch>
            <a:fillRect/>
          </a:stretch>
        </p:blipFill>
        <p:spPr bwMode="auto">
          <a:xfrm>
            <a:off x="7827963" y="6061075"/>
            <a:ext cx="1041400" cy="549275"/>
          </a:xfrm>
          <a:prstGeom prst="rect">
            <a:avLst/>
          </a:prstGeom>
          <a:noFill/>
          <a:ln w="9525">
            <a:noFill/>
            <a:miter lim="800000"/>
            <a:headEnd/>
            <a:tailEnd/>
          </a:ln>
        </p:spPr>
      </p:pic>
      <p:sp>
        <p:nvSpPr>
          <p:cNvPr id="4098" name="Rectangle 2"/>
          <p:cNvSpPr>
            <a:spLocks noGrp="1" noChangeArrowheads="1"/>
          </p:cNvSpPr>
          <p:nvPr>
            <p:ph type="ctrTitle"/>
          </p:nvPr>
        </p:nvSpPr>
        <p:spPr bwMode="auto">
          <a:xfrm>
            <a:off x="4023366" y="2514610"/>
            <a:ext cx="4754828" cy="523220"/>
          </a:xfrm>
          <a:effectLst/>
          <a:extLst>
            <a:ext uri="{909E8E84-426E-40DD-AFC4-6F175D3DCCD1}"/>
            <a:ext uri="{91240B29-F687-4F45-9708-019B960494DF}"/>
          </a:extLst>
        </p:spPr>
        <p:txBody>
          <a:bodyPr/>
          <a:lstStyle>
            <a:lvl1pPr algn="l">
              <a:defRPr sz="2800" b="0" baseline="0">
                <a:solidFill>
                  <a:srgbClr val="990033"/>
                </a:solidFill>
                <a:effectLst>
                  <a:outerShdw blurRad="38100" dist="38100" dir="2700000" algn="tl">
                    <a:srgbClr val="000000">
                      <a:alpha val="43137"/>
                    </a:srgbClr>
                  </a:outerShdw>
                </a:effectLst>
                <a:latin typeface="+mn-lt"/>
              </a:defRPr>
            </a:lvl1pPr>
          </a:lstStyle>
          <a:p>
            <a:pPr lvl="0"/>
            <a:r>
              <a:rPr lang="en-US" noProof="0" smtClean="0"/>
              <a:t>Click to edit Master title style</a:t>
            </a:r>
            <a:endParaRPr lang="en-US" noProof="0" dirty="0" smtClean="0"/>
          </a:p>
        </p:txBody>
      </p:sp>
    </p:spTree>
  </p:cSld>
  <p:clrMapOvr>
    <a:masterClrMapping/>
  </p:clrMapOvr>
  <p:transition spd="slow">
    <p:cut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rnObj_1">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cstate="print"/>
          <a:srcRect/>
          <a:stretch>
            <a:fillRect/>
          </a:stretch>
        </p:blipFill>
        <p:spPr bwMode="auto">
          <a:xfrm>
            <a:off x="1266825" y="228600"/>
            <a:ext cx="4676775" cy="447675"/>
          </a:xfrm>
          <a:prstGeom prst="rect">
            <a:avLst/>
          </a:prstGeom>
          <a:noFill/>
          <a:ln w="9525">
            <a:noFill/>
            <a:miter lim="800000"/>
            <a:headEnd/>
            <a:tailEnd/>
          </a:ln>
        </p:spPr>
      </p:pic>
      <p:cxnSp>
        <p:nvCxnSpPr>
          <p:cNvPr id="3" name="Straight Connector 6"/>
          <p:cNvCxnSpPr>
            <a:cxnSpLocks noChangeShapeType="1"/>
          </p:cNvCxnSpPr>
          <p:nvPr userDrawn="1"/>
        </p:nvCxnSpPr>
        <p:spPr bwMode="auto">
          <a:xfrm>
            <a:off x="1371600" y="777875"/>
            <a:ext cx="7315200" cy="0"/>
          </a:xfrm>
          <a:prstGeom prst="line">
            <a:avLst/>
          </a:prstGeom>
          <a:noFill/>
          <a:ln w="28575" algn="ctr">
            <a:solidFill>
              <a:srgbClr val="0099CC"/>
            </a:solidFill>
            <a:round/>
            <a:headEnd/>
            <a:tailEnd/>
          </a:ln>
        </p:spPr>
      </p:cxnSp>
      <p:sp>
        <p:nvSpPr>
          <p:cNvPr id="4"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a:effectLst>
                  <a:outerShdw blurRad="38100" dist="38100" dir="2700000" algn="tl">
                    <a:srgbClr val="C0C0C0"/>
                  </a:outerShdw>
                </a:effectLst>
                <a:latin typeface="Times New Roman" pitchFamily="18" charset="0"/>
                <a:ea typeface="ＭＳ Ｐゴシック" charset="-128"/>
              </a:rPr>
              <a:t>3-</a:t>
            </a:r>
            <a:fld id="{B16C319C-3951-4C3E-95F3-386B0998EC17}" type="slidenum">
              <a:rPr lang="en-US">
                <a:effectLst>
                  <a:outerShdw blurRad="38100" dist="38100" dir="2700000" algn="tl">
                    <a:srgbClr val="C0C0C0"/>
                  </a:outerShdw>
                </a:effectLst>
                <a:latin typeface="Times New Roman" pitchFamily="18" charset="0"/>
                <a:ea typeface="ＭＳ Ｐゴシック" charset="-128"/>
              </a:rPr>
              <a:pPr algn="r"/>
              <a:t>‹#›</a:t>
            </a:fld>
            <a:endParaRPr lang="en-US">
              <a:effectLst>
                <a:outerShdw blurRad="38100" dist="38100" dir="2700000" algn="tl">
                  <a:srgbClr val="C0C0C0"/>
                </a:outerShdw>
              </a:effectLst>
              <a:latin typeface="Times New Roman" pitchFamily="18" charset="0"/>
              <a:ea typeface="ＭＳ Ｐゴシック" charset="-128"/>
            </a:endParaRPr>
          </a:p>
        </p:txBody>
      </p:sp>
      <p:sp>
        <p:nvSpPr>
          <p:cNvPr id="5" name="Footer Placeholder 1"/>
          <p:cNvSpPr>
            <a:spLocks noGrp="1"/>
          </p:cNvSpPr>
          <p:nvPr>
            <p:ph type="ftr" sz="quarter" idx="10"/>
          </p:nvPr>
        </p:nvSpPr>
        <p:spPr/>
        <p:txBody>
          <a:bodyPr/>
          <a:lstStyle>
            <a:lvl1pPr>
              <a:defRPr smtClean="0"/>
            </a:lvl1pPr>
          </a:lstStyle>
          <a:p>
            <a:pPr>
              <a:defRPr/>
            </a:pPr>
            <a:r>
              <a:rPr lang="en-US"/>
              <a:t>© 2013 by The McGraw-Hill Companies, Inc. All rights reserved.</a:t>
            </a:r>
            <a:endParaRPr lang="en-US"/>
          </a:p>
        </p:txBody>
      </p:sp>
      <p:sp>
        <p:nvSpPr>
          <p:cNvPr id="6" name="Slide Number Placeholder 2"/>
          <p:cNvSpPr>
            <a:spLocks noGrp="1"/>
          </p:cNvSpPr>
          <p:nvPr>
            <p:ph type="sldNum" sz="quarter" idx="11"/>
          </p:nvPr>
        </p:nvSpPr>
        <p:spPr/>
        <p:txBody>
          <a:bodyPr/>
          <a:lstStyle>
            <a:lvl1pPr>
              <a:defRPr dirty="0" smtClean="0"/>
            </a:lvl1pPr>
          </a:lstStyle>
          <a:p>
            <a:pPr>
              <a:defRPr/>
            </a:pPr>
            <a:r>
              <a:rPr lang="en-US"/>
              <a:t>3–</a:t>
            </a:r>
            <a:fld id="{269A050E-B282-49D8-BE26-580275B05DFA}" type="slidenum">
              <a:rPr lang="en-US"/>
              <a:pPr>
                <a:defRPr/>
              </a:pPr>
              <a:t>‹#›</a:t>
            </a:fld>
            <a:endParaRPr lang="en-US"/>
          </a:p>
        </p:txBody>
      </p:sp>
    </p:spTree>
  </p:cSld>
  <p:clrMapOvr>
    <a:masterClrMapping/>
  </p:clrMapOvr>
  <p:transition spd="slow">
    <p:cut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cxnSp>
        <p:nvCxnSpPr>
          <p:cNvPr id="4" name="Straight Connector 5"/>
          <p:cNvCxnSpPr>
            <a:cxnSpLocks noChangeShapeType="1"/>
          </p:cNvCxnSpPr>
          <p:nvPr userDrawn="1"/>
        </p:nvCxnSpPr>
        <p:spPr bwMode="auto">
          <a:xfrm>
            <a:off x="0" y="1085850"/>
            <a:ext cx="8686800" cy="0"/>
          </a:xfrm>
          <a:prstGeom prst="line">
            <a:avLst/>
          </a:prstGeom>
          <a:noFill/>
          <a:ln w="38100" algn="ctr">
            <a:solidFill>
              <a:srgbClr val="C00000"/>
            </a:solidFill>
            <a:round/>
            <a:headEnd/>
            <a:tailEnd/>
          </a:ln>
        </p:spPr>
      </p:cxnSp>
      <p:pic>
        <p:nvPicPr>
          <p:cNvPr id="5" name="Picture 2"/>
          <p:cNvPicPr>
            <a:picLocks noChangeAspect="1" noChangeArrowheads="1"/>
          </p:cNvPicPr>
          <p:nvPr userDrawn="1"/>
        </p:nvPicPr>
        <p:blipFill>
          <a:blip r:embed="rId2" cstate="print"/>
          <a:srcRect/>
          <a:stretch>
            <a:fillRect/>
          </a:stretch>
        </p:blipFill>
        <p:spPr bwMode="hidden">
          <a:xfrm>
            <a:off x="0" y="-3175"/>
            <a:ext cx="363538" cy="6877050"/>
          </a:xfrm>
          <a:prstGeom prst="rect">
            <a:avLst/>
          </a:prstGeom>
          <a:noFill/>
          <a:ln w="9525">
            <a:noFill/>
            <a:miter lim="800000"/>
            <a:headEnd/>
            <a:tailEnd/>
          </a:ln>
        </p:spPr>
      </p:pic>
      <p:sp>
        <p:nvSpPr>
          <p:cNvPr id="6"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a:effectLst>
                  <a:outerShdw blurRad="38100" dist="38100" dir="2700000" algn="tl">
                    <a:srgbClr val="C0C0C0"/>
                  </a:outerShdw>
                </a:effectLst>
                <a:latin typeface="Times New Roman" pitchFamily="18" charset="0"/>
                <a:ea typeface="ＭＳ Ｐゴシック" charset="-128"/>
              </a:rPr>
              <a:t>3-</a:t>
            </a:r>
            <a:fld id="{DCD2D2F1-8A16-42B0-A99A-992A37EF4383}" type="slidenum">
              <a:rPr lang="en-US">
                <a:effectLst>
                  <a:outerShdw blurRad="38100" dist="38100" dir="2700000" algn="tl">
                    <a:srgbClr val="C0C0C0"/>
                  </a:outerShdw>
                </a:effectLst>
                <a:latin typeface="Times New Roman" pitchFamily="18" charset="0"/>
                <a:ea typeface="ＭＳ Ｐゴシック" charset="-128"/>
              </a:rPr>
              <a:pPr algn="r"/>
              <a:t>‹#›</a:t>
            </a:fld>
            <a:endParaRPr lang="en-US">
              <a:effectLst>
                <a:outerShdw blurRad="38100" dist="38100" dir="2700000" algn="tl">
                  <a:srgbClr val="C0C0C0"/>
                </a:outerShdw>
              </a:effectLst>
              <a:latin typeface="Times New Roman" pitchFamily="18" charset="0"/>
              <a:ea typeface="ＭＳ Ｐゴシック" charset="-128"/>
            </a:endParaRPr>
          </a:p>
        </p:txBody>
      </p:sp>
      <p:sp>
        <p:nvSpPr>
          <p:cNvPr id="2" name="Title 1"/>
          <p:cNvSpPr>
            <a:spLocks noGrp="1"/>
          </p:cNvSpPr>
          <p:nvPr>
            <p:ph type="title"/>
          </p:nvPr>
        </p:nvSpPr>
        <p:spPr>
          <a:xfrm>
            <a:off x="461055" y="334965"/>
            <a:ext cx="8077200" cy="579438"/>
          </a:xfrm>
        </p:spPr>
        <p:txBody>
          <a:bodyPr/>
          <a:lstStyle>
            <a:lvl1pPr algn="ctr">
              <a:defRPr b="1"/>
            </a:lvl1pPr>
          </a:lstStyle>
          <a:p>
            <a:r>
              <a:rPr lang="en-US" smtClean="0"/>
              <a:t>Click to edit Master title style</a:t>
            </a:r>
            <a:endParaRPr lang="en-US" dirty="0"/>
          </a:p>
        </p:txBody>
      </p:sp>
      <p:sp>
        <p:nvSpPr>
          <p:cNvPr id="3" name="Content Placeholder 2"/>
          <p:cNvSpPr>
            <a:spLocks noGrp="1"/>
          </p:cNvSpPr>
          <p:nvPr>
            <p:ph idx="1"/>
          </p:nvPr>
        </p:nvSpPr>
        <p:spPr>
          <a:xfrm>
            <a:off x="514350" y="1325903"/>
            <a:ext cx="8102600" cy="4937420"/>
          </a:xfrm>
          <a:noFill/>
          <a:ln>
            <a:noFill/>
          </a:ln>
          <a:effectLst/>
          <a:extLst>
            <a:ext uri="{909E8E84-426E-40DD-AFC4-6F175D3DCCD1}"/>
            <a:ext uri="{91240B29-F687-4F45-9708-019B960494DF}"/>
            <a:ext uri="{AF507438-7753-43E0-B8FC-AC1667EBCBE1}"/>
          </a:extLst>
        </p:spPr>
        <p:txBody>
          <a:bodyPr/>
          <a:lstStyle>
            <a:lvl1pPr>
              <a:defRPr lang="en-US" smtClean="0"/>
            </a:lvl1pPr>
            <a:lvl2pPr>
              <a:defRPr lang="en-US" smtClean="0"/>
            </a:lvl2pPr>
            <a:lvl3pPr>
              <a:defRPr lang="en-US" smtClean="0"/>
            </a:lvl3pPr>
            <a:lvl4pPr>
              <a:defRPr lang="en-US" smtClean="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Footer Placeholder 4"/>
          <p:cNvSpPr>
            <a:spLocks noGrp="1"/>
          </p:cNvSpPr>
          <p:nvPr>
            <p:ph type="ftr" sz="quarter" idx="10"/>
          </p:nvPr>
        </p:nvSpPr>
        <p:spPr>
          <a:xfrm>
            <a:off x="519113" y="6354763"/>
            <a:ext cx="4313237" cy="366712"/>
          </a:xfrm>
        </p:spPr>
        <p:txBody>
          <a:bodyPr/>
          <a:lstStyle>
            <a:lvl1pPr>
              <a:defRPr smtClean="0"/>
            </a:lvl1pPr>
          </a:lstStyle>
          <a:p>
            <a:pPr>
              <a:defRPr/>
            </a:pPr>
            <a:r>
              <a:rPr lang="en-US"/>
              <a:t>© 2013 by The McGraw-Hill Companies, Inc. All rights reserved.</a:t>
            </a:r>
            <a:endParaRPr lang="en-US"/>
          </a:p>
        </p:txBody>
      </p:sp>
      <p:sp>
        <p:nvSpPr>
          <p:cNvPr id="8" name="Slide Number Placeholder 5"/>
          <p:cNvSpPr>
            <a:spLocks noGrp="1"/>
          </p:cNvSpPr>
          <p:nvPr>
            <p:ph type="sldNum" sz="quarter" idx="11"/>
          </p:nvPr>
        </p:nvSpPr>
        <p:spPr/>
        <p:txBody>
          <a:bodyPr/>
          <a:lstStyle>
            <a:lvl1pPr>
              <a:defRPr dirty="0" smtClean="0"/>
            </a:lvl1pPr>
          </a:lstStyle>
          <a:p>
            <a:pPr>
              <a:defRPr/>
            </a:pPr>
            <a:r>
              <a:rPr lang="en-US"/>
              <a:t>3–</a:t>
            </a:r>
            <a:fld id="{62816F3F-98A9-4DF6-B754-7314E6F27F9D}" type="slidenum">
              <a:rPr lang="en-US"/>
              <a:pPr>
                <a:defRPr/>
              </a:pPr>
              <a:t>‹#›</a:t>
            </a:fld>
            <a:endParaRPr lang="en-US"/>
          </a:p>
        </p:txBody>
      </p:sp>
    </p:spTree>
  </p:cSld>
  <p:clrMapOvr>
    <a:masterClrMapping/>
  </p:clrMapOvr>
  <p:transition spd="slow">
    <p:cut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line Title and Content">
    <p:spTree>
      <p:nvGrpSpPr>
        <p:cNvPr id="1" name=""/>
        <p:cNvGrpSpPr/>
        <p:nvPr/>
      </p:nvGrpSpPr>
      <p:grpSpPr>
        <a:xfrm>
          <a:off x="0" y="0"/>
          <a:ext cx="0" cy="0"/>
          <a:chOff x="0" y="0"/>
          <a:chExt cx="0" cy="0"/>
        </a:xfrm>
      </p:grpSpPr>
      <p:cxnSp>
        <p:nvCxnSpPr>
          <p:cNvPr id="4" name="Straight Connector 5"/>
          <p:cNvCxnSpPr>
            <a:cxnSpLocks noChangeShapeType="1"/>
          </p:cNvCxnSpPr>
          <p:nvPr userDrawn="1"/>
        </p:nvCxnSpPr>
        <p:spPr bwMode="auto">
          <a:xfrm>
            <a:off x="0" y="1417638"/>
            <a:ext cx="8686800" cy="0"/>
          </a:xfrm>
          <a:prstGeom prst="line">
            <a:avLst/>
          </a:prstGeom>
          <a:noFill/>
          <a:ln w="38100" algn="ctr">
            <a:solidFill>
              <a:srgbClr val="0099CC"/>
            </a:solidFill>
            <a:round/>
            <a:headEnd/>
            <a:tailEnd/>
          </a:ln>
        </p:spPr>
      </p:cxnSp>
      <p:pic>
        <p:nvPicPr>
          <p:cNvPr id="5" name="Picture 2"/>
          <p:cNvPicPr>
            <a:picLocks noChangeAspect="1" noChangeArrowheads="1"/>
          </p:cNvPicPr>
          <p:nvPr userDrawn="1"/>
        </p:nvPicPr>
        <p:blipFill>
          <a:blip r:embed="rId2" cstate="print"/>
          <a:srcRect/>
          <a:stretch>
            <a:fillRect/>
          </a:stretch>
        </p:blipFill>
        <p:spPr bwMode="white">
          <a:xfrm>
            <a:off x="0" y="0"/>
            <a:ext cx="368300" cy="6869113"/>
          </a:xfrm>
          <a:prstGeom prst="rect">
            <a:avLst/>
          </a:prstGeom>
          <a:noFill/>
          <a:ln w="9525">
            <a:noFill/>
            <a:miter lim="800000"/>
            <a:headEnd/>
            <a:tailEnd/>
          </a:ln>
        </p:spPr>
      </p:pic>
      <p:sp>
        <p:nvSpPr>
          <p:cNvPr id="6"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a:effectLst>
                  <a:outerShdw blurRad="38100" dist="38100" dir="2700000" algn="tl">
                    <a:srgbClr val="C0C0C0"/>
                  </a:outerShdw>
                </a:effectLst>
                <a:latin typeface="Times New Roman" pitchFamily="18" charset="0"/>
                <a:ea typeface="ＭＳ Ｐゴシック" charset="-128"/>
              </a:rPr>
              <a:t>3-</a:t>
            </a:r>
            <a:fld id="{B2CE2FEC-78E0-4341-99F6-22DB22E3354A}" type="slidenum">
              <a:rPr lang="en-US">
                <a:effectLst>
                  <a:outerShdw blurRad="38100" dist="38100" dir="2700000" algn="tl">
                    <a:srgbClr val="C0C0C0"/>
                  </a:outerShdw>
                </a:effectLst>
                <a:latin typeface="Times New Roman" pitchFamily="18" charset="0"/>
                <a:ea typeface="ＭＳ Ｐゴシック" charset="-128"/>
              </a:rPr>
              <a:pPr algn="r"/>
              <a:t>‹#›</a:t>
            </a:fld>
            <a:endParaRPr lang="en-US">
              <a:effectLst>
                <a:outerShdw blurRad="38100" dist="38100" dir="2700000" algn="tl">
                  <a:srgbClr val="C0C0C0"/>
                </a:outerShdw>
              </a:effectLst>
              <a:latin typeface="Times New Roman" pitchFamily="18" charset="0"/>
              <a:ea typeface="ＭＳ Ｐゴシック" charset="-128"/>
            </a:endParaRPr>
          </a:p>
        </p:txBody>
      </p:sp>
      <p:sp>
        <p:nvSpPr>
          <p:cNvPr id="2" name="Title 1"/>
          <p:cNvSpPr>
            <a:spLocks noGrp="1"/>
          </p:cNvSpPr>
          <p:nvPr>
            <p:ph type="title"/>
          </p:nvPr>
        </p:nvSpPr>
        <p:spPr>
          <a:xfrm>
            <a:off x="523875" y="228635"/>
            <a:ext cx="8077200" cy="584775"/>
          </a:xfrm>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a:xfrm>
            <a:off x="514350" y="1600220"/>
            <a:ext cx="8102600" cy="4754828"/>
          </a:xfrm>
          <a:noFill/>
          <a:ln>
            <a:noFill/>
          </a:ln>
          <a:effectLst/>
          <a:extLst>
            <a:ext uri="{909E8E84-426E-40DD-AFC4-6F175D3DCCD1}"/>
            <a:ext uri="{91240B29-F687-4F45-9708-019B960494DF}"/>
            <a:ext uri="{AF507438-7753-43E0-B8FC-AC1667EBCBE1}"/>
          </a:extLst>
        </p:spPr>
        <p:txBody>
          <a:bodyPr/>
          <a:lstStyle>
            <a:lvl1pPr>
              <a:defRPr lang="en-US" dirty="0" smtClean="0"/>
            </a:lvl1pPr>
            <a:lvl2pPr>
              <a:buClrTx/>
              <a:defRPr lang="en-US" dirty="0" smtClean="0"/>
            </a:lvl2pPr>
            <a:lvl3pPr>
              <a:defRPr lang="en-US" dirty="0" smtClean="0"/>
            </a:lvl3pPr>
            <a:lvl4pPr>
              <a:defRPr lang="en-US" dirty="0" smtClean="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Footer Placeholder 4"/>
          <p:cNvSpPr>
            <a:spLocks noGrp="1"/>
          </p:cNvSpPr>
          <p:nvPr>
            <p:ph type="ftr" sz="quarter" idx="10"/>
          </p:nvPr>
        </p:nvSpPr>
        <p:spPr>
          <a:xfrm>
            <a:off x="512763" y="6354763"/>
            <a:ext cx="4313237" cy="366712"/>
          </a:xfrm>
        </p:spPr>
        <p:txBody>
          <a:bodyPr/>
          <a:lstStyle>
            <a:lvl1pPr>
              <a:defRPr smtClean="0"/>
            </a:lvl1pPr>
          </a:lstStyle>
          <a:p>
            <a:pPr>
              <a:defRPr/>
            </a:pPr>
            <a:r>
              <a:rPr lang="en-US"/>
              <a:t>© 2013 by The McGraw-Hill Companies, Inc. All rights reserved.</a:t>
            </a:r>
            <a:endParaRPr lang="en-US"/>
          </a:p>
        </p:txBody>
      </p:sp>
      <p:sp>
        <p:nvSpPr>
          <p:cNvPr id="8" name="Slide Number Placeholder 5"/>
          <p:cNvSpPr>
            <a:spLocks noGrp="1"/>
          </p:cNvSpPr>
          <p:nvPr>
            <p:ph type="sldNum" sz="quarter" idx="11"/>
          </p:nvPr>
        </p:nvSpPr>
        <p:spPr/>
        <p:txBody>
          <a:bodyPr/>
          <a:lstStyle>
            <a:lvl1pPr>
              <a:defRPr dirty="0" smtClean="0"/>
            </a:lvl1pPr>
          </a:lstStyle>
          <a:p>
            <a:pPr>
              <a:defRPr/>
            </a:pPr>
            <a:r>
              <a:rPr lang="en-US"/>
              <a:t>3–</a:t>
            </a:r>
            <a:fld id="{C0810D5E-8FFD-4CF6-BB30-6768A158C9A2}" type="slidenum">
              <a:rPr lang="en-US"/>
              <a:pPr>
                <a:defRPr/>
              </a:pPr>
              <a:t>‹#›</a:t>
            </a:fld>
            <a:endParaRPr lang="en-US"/>
          </a:p>
        </p:txBody>
      </p:sp>
    </p:spTree>
  </p:cSld>
  <p:clrMapOvr>
    <a:masterClrMapping/>
  </p:clrMapOvr>
  <p:transition spd="slow">
    <p:cut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6_line Title and Content">
    <p:spTree>
      <p:nvGrpSpPr>
        <p:cNvPr id="1" name=""/>
        <p:cNvGrpSpPr/>
        <p:nvPr/>
      </p:nvGrpSpPr>
      <p:grpSpPr>
        <a:xfrm>
          <a:off x="0" y="0"/>
          <a:ext cx="0" cy="0"/>
          <a:chOff x="0" y="0"/>
          <a:chExt cx="0" cy="0"/>
        </a:xfrm>
      </p:grpSpPr>
      <p:cxnSp>
        <p:nvCxnSpPr>
          <p:cNvPr id="4" name="Straight Connector 5"/>
          <p:cNvCxnSpPr>
            <a:cxnSpLocks noChangeShapeType="1"/>
          </p:cNvCxnSpPr>
          <p:nvPr userDrawn="1"/>
        </p:nvCxnSpPr>
        <p:spPr bwMode="auto">
          <a:xfrm>
            <a:off x="0" y="1782763"/>
            <a:ext cx="8686800" cy="0"/>
          </a:xfrm>
          <a:prstGeom prst="line">
            <a:avLst/>
          </a:prstGeom>
          <a:noFill/>
          <a:ln w="38100" algn="ctr">
            <a:solidFill>
              <a:srgbClr val="0099CC"/>
            </a:solidFill>
            <a:round/>
            <a:headEnd/>
            <a:tailEnd/>
          </a:ln>
        </p:spPr>
      </p:cxnSp>
      <p:pic>
        <p:nvPicPr>
          <p:cNvPr id="5" name="Picture 2"/>
          <p:cNvPicPr>
            <a:picLocks noChangeAspect="1" noChangeArrowheads="1"/>
          </p:cNvPicPr>
          <p:nvPr userDrawn="1"/>
        </p:nvPicPr>
        <p:blipFill>
          <a:blip r:embed="rId2" cstate="print"/>
          <a:srcRect/>
          <a:stretch>
            <a:fillRect/>
          </a:stretch>
        </p:blipFill>
        <p:spPr bwMode="white">
          <a:xfrm>
            <a:off x="0" y="0"/>
            <a:ext cx="368300" cy="6869113"/>
          </a:xfrm>
          <a:prstGeom prst="rect">
            <a:avLst/>
          </a:prstGeom>
          <a:noFill/>
          <a:ln w="9525">
            <a:noFill/>
            <a:miter lim="800000"/>
            <a:headEnd/>
            <a:tailEnd/>
          </a:ln>
        </p:spPr>
      </p:pic>
      <p:sp>
        <p:nvSpPr>
          <p:cNvPr id="6"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a:effectLst>
                  <a:outerShdw blurRad="38100" dist="38100" dir="2700000" algn="tl">
                    <a:srgbClr val="C0C0C0"/>
                  </a:outerShdw>
                </a:effectLst>
                <a:latin typeface="Times New Roman" pitchFamily="18" charset="0"/>
                <a:ea typeface="ＭＳ Ｐゴシック" charset="-128"/>
              </a:rPr>
              <a:t>3-</a:t>
            </a:r>
            <a:fld id="{F51BD13F-BF49-4278-959F-526BB189E92B}" type="slidenum">
              <a:rPr lang="en-US">
                <a:effectLst>
                  <a:outerShdw blurRad="38100" dist="38100" dir="2700000" algn="tl">
                    <a:srgbClr val="C0C0C0"/>
                  </a:outerShdw>
                </a:effectLst>
                <a:latin typeface="Times New Roman" pitchFamily="18" charset="0"/>
                <a:ea typeface="ＭＳ Ｐゴシック" charset="-128"/>
              </a:rPr>
              <a:pPr algn="r"/>
              <a:t>‹#›</a:t>
            </a:fld>
            <a:endParaRPr lang="en-US">
              <a:effectLst>
                <a:outerShdw blurRad="38100" dist="38100" dir="2700000" algn="tl">
                  <a:srgbClr val="C0C0C0"/>
                </a:outerShdw>
              </a:effectLst>
              <a:latin typeface="Times New Roman" pitchFamily="18" charset="0"/>
              <a:ea typeface="ＭＳ Ｐゴシック" charset="-128"/>
            </a:endParaRPr>
          </a:p>
        </p:txBody>
      </p:sp>
      <p:sp>
        <p:nvSpPr>
          <p:cNvPr id="2" name="Title 1"/>
          <p:cNvSpPr>
            <a:spLocks noGrp="1"/>
          </p:cNvSpPr>
          <p:nvPr>
            <p:ph type="title"/>
          </p:nvPr>
        </p:nvSpPr>
        <p:spPr>
          <a:xfrm>
            <a:off x="523875" y="137196"/>
            <a:ext cx="8077200" cy="1569660"/>
          </a:xfrm>
        </p:spPr>
        <p:txBody>
          <a:bodyPr/>
          <a:lstStyle>
            <a:lvl1pPr>
              <a:defRPr b="1"/>
            </a:lvl1pPr>
          </a:lstStyle>
          <a:p>
            <a:r>
              <a:rPr lang="en-US" smtClean="0"/>
              <a:t>Click to edit Master title style</a:t>
            </a:r>
            <a:endParaRPr lang="en-US" dirty="0"/>
          </a:p>
        </p:txBody>
      </p:sp>
      <p:sp>
        <p:nvSpPr>
          <p:cNvPr id="3" name="Content Placeholder 2"/>
          <p:cNvSpPr>
            <a:spLocks noGrp="1"/>
          </p:cNvSpPr>
          <p:nvPr>
            <p:ph idx="1"/>
          </p:nvPr>
        </p:nvSpPr>
        <p:spPr>
          <a:xfrm>
            <a:off x="514350" y="1874536"/>
            <a:ext cx="8102600" cy="4480511"/>
          </a:xfrm>
          <a:noFill/>
          <a:ln>
            <a:noFill/>
          </a:ln>
          <a:effectLst/>
          <a:extLst>
            <a:ext uri="{909E8E84-426E-40DD-AFC4-6F175D3DCCD1}"/>
            <a:ext uri="{91240B29-F687-4F45-9708-019B960494DF}"/>
            <a:ext uri="{AF507438-7753-43E0-B8FC-AC1667EBCBE1}"/>
          </a:extLst>
        </p:spPr>
        <p:txBody>
          <a:bodyPr/>
          <a:lstStyle>
            <a:lvl1pPr>
              <a:defRPr lang="en-US" dirty="0" smtClean="0"/>
            </a:lvl1pPr>
            <a:lvl2pPr>
              <a:buClrTx/>
              <a:defRPr lang="en-US" dirty="0" smtClean="0"/>
            </a:lvl2pPr>
            <a:lvl3pPr>
              <a:defRPr lang="en-US" dirty="0" smtClean="0"/>
            </a:lvl3pPr>
            <a:lvl4pPr>
              <a:defRPr lang="en-US" dirty="0" smtClean="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Footer Placeholder 4"/>
          <p:cNvSpPr>
            <a:spLocks noGrp="1"/>
          </p:cNvSpPr>
          <p:nvPr>
            <p:ph type="ftr" sz="quarter" idx="10"/>
          </p:nvPr>
        </p:nvSpPr>
        <p:spPr>
          <a:xfrm>
            <a:off x="512763" y="6354763"/>
            <a:ext cx="4313237" cy="366712"/>
          </a:xfrm>
        </p:spPr>
        <p:txBody>
          <a:bodyPr/>
          <a:lstStyle>
            <a:lvl1pPr>
              <a:defRPr smtClean="0"/>
            </a:lvl1pPr>
          </a:lstStyle>
          <a:p>
            <a:pPr>
              <a:defRPr/>
            </a:pPr>
            <a:r>
              <a:rPr lang="en-US"/>
              <a:t>© 2013 by The McGraw-Hill Companies, Inc. All rights reserved.</a:t>
            </a:r>
            <a:endParaRPr lang="en-US"/>
          </a:p>
        </p:txBody>
      </p:sp>
      <p:sp>
        <p:nvSpPr>
          <p:cNvPr id="8" name="Slide Number Placeholder 5"/>
          <p:cNvSpPr>
            <a:spLocks noGrp="1"/>
          </p:cNvSpPr>
          <p:nvPr>
            <p:ph type="sldNum" sz="quarter" idx="11"/>
          </p:nvPr>
        </p:nvSpPr>
        <p:spPr/>
        <p:txBody>
          <a:bodyPr/>
          <a:lstStyle>
            <a:lvl1pPr>
              <a:defRPr dirty="0" smtClean="0"/>
            </a:lvl1pPr>
          </a:lstStyle>
          <a:p>
            <a:pPr>
              <a:defRPr/>
            </a:pPr>
            <a:r>
              <a:rPr lang="en-US"/>
              <a:t>3–</a:t>
            </a:r>
            <a:fld id="{71B74707-2BA6-49B3-A7FE-150F0501640D}" type="slidenum">
              <a:rPr lang="en-US"/>
              <a:pPr>
                <a:defRPr/>
              </a:pPr>
              <a:t>‹#›</a:t>
            </a:fld>
            <a:endParaRPr lang="en-US"/>
          </a:p>
        </p:txBody>
      </p:sp>
    </p:spTree>
  </p:cSld>
  <p:clrMapOvr>
    <a:masterClrMapping/>
  </p:clrMapOvr>
  <p:transition spd="slow">
    <p:cut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line Title and Content">
    <p:spTree>
      <p:nvGrpSpPr>
        <p:cNvPr id="1" name=""/>
        <p:cNvGrpSpPr/>
        <p:nvPr/>
      </p:nvGrpSpPr>
      <p:grpSpPr>
        <a:xfrm>
          <a:off x="0" y="0"/>
          <a:ext cx="0" cy="0"/>
          <a:chOff x="0" y="0"/>
          <a:chExt cx="0" cy="0"/>
        </a:xfrm>
      </p:grpSpPr>
      <p:cxnSp>
        <p:nvCxnSpPr>
          <p:cNvPr id="4" name="Straight Connector 5"/>
          <p:cNvCxnSpPr>
            <a:cxnSpLocks noChangeShapeType="1"/>
          </p:cNvCxnSpPr>
          <p:nvPr/>
        </p:nvCxnSpPr>
        <p:spPr bwMode="auto">
          <a:xfrm>
            <a:off x="0" y="1417638"/>
            <a:ext cx="8686800" cy="0"/>
          </a:xfrm>
          <a:prstGeom prst="line">
            <a:avLst/>
          </a:prstGeom>
          <a:noFill/>
          <a:ln w="38100" algn="ctr">
            <a:solidFill>
              <a:srgbClr val="C00000"/>
            </a:solidFill>
            <a:round/>
            <a:headEnd/>
            <a:tailEnd/>
          </a:ln>
        </p:spPr>
      </p:cxnSp>
      <p:pic>
        <p:nvPicPr>
          <p:cNvPr id="5" name="Picture 2"/>
          <p:cNvPicPr>
            <a:picLocks noChangeAspect="1" noChangeArrowheads="1"/>
          </p:cNvPicPr>
          <p:nvPr userDrawn="1"/>
        </p:nvPicPr>
        <p:blipFill>
          <a:blip r:embed="rId2" cstate="print"/>
          <a:srcRect/>
          <a:stretch>
            <a:fillRect/>
          </a:stretch>
        </p:blipFill>
        <p:spPr bwMode="hidden">
          <a:xfrm>
            <a:off x="0" y="-3175"/>
            <a:ext cx="363538" cy="6877050"/>
          </a:xfrm>
          <a:prstGeom prst="rect">
            <a:avLst/>
          </a:prstGeom>
          <a:noFill/>
          <a:ln w="9525">
            <a:noFill/>
            <a:miter lim="800000"/>
            <a:headEnd/>
            <a:tailEnd/>
          </a:ln>
        </p:spPr>
      </p:pic>
      <p:sp>
        <p:nvSpPr>
          <p:cNvPr id="6"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a:effectLst>
                  <a:outerShdw blurRad="38100" dist="38100" dir="2700000" algn="tl">
                    <a:srgbClr val="C0C0C0"/>
                  </a:outerShdw>
                </a:effectLst>
                <a:latin typeface="Times New Roman" pitchFamily="18" charset="0"/>
                <a:ea typeface="ＭＳ Ｐゴシック" charset="-128"/>
              </a:rPr>
              <a:t>3-</a:t>
            </a:r>
            <a:fld id="{6FA02106-0C45-4F6D-893A-D5274919476C}" type="slidenum">
              <a:rPr lang="en-US">
                <a:effectLst>
                  <a:outerShdw blurRad="38100" dist="38100" dir="2700000" algn="tl">
                    <a:srgbClr val="C0C0C0"/>
                  </a:outerShdw>
                </a:effectLst>
                <a:latin typeface="Times New Roman" pitchFamily="18" charset="0"/>
                <a:ea typeface="ＭＳ Ｐゴシック" charset="-128"/>
              </a:rPr>
              <a:pPr algn="r"/>
              <a:t>‹#›</a:t>
            </a:fld>
            <a:endParaRPr lang="en-US">
              <a:effectLst>
                <a:outerShdw blurRad="38100" dist="38100" dir="2700000" algn="tl">
                  <a:srgbClr val="C0C0C0"/>
                </a:outerShdw>
              </a:effectLst>
              <a:latin typeface="Times New Roman" pitchFamily="18" charset="0"/>
              <a:ea typeface="ＭＳ Ｐゴシック" charset="-128"/>
            </a:endParaRPr>
          </a:p>
        </p:txBody>
      </p:sp>
      <p:sp>
        <p:nvSpPr>
          <p:cNvPr id="2" name="Title 1"/>
          <p:cNvSpPr>
            <a:spLocks noGrp="1"/>
          </p:cNvSpPr>
          <p:nvPr>
            <p:ph type="title"/>
          </p:nvPr>
        </p:nvSpPr>
        <p:spPr>
          <a:xfrm>
            <a:off x="523875" y="228635"/>
            <a:ext cx="8077200" cy="584775"/>
          </a:xfrm>
        </p:spPr>
        <p:txBody>
          <a:bodyPr/>
          <a:lstStyle>
            <a:lvl1pPr>
              <a:defRPr b="1"/>
            </a:lvl1pPr>
          </a:lstStyle>
          <a:p>
            <a:r>
              <a:rPr lang="en-US" smtClean="0"/>
              <a:t>Click to edit Master title style</a:t>
            </a:r>
            <a:endParaRPr lang="en-US" dirty="0"/>
          </a:p>
        </p:txBody>
      </p:sp>
      <p:sp>
        <p:nvSpPr>
          <p:cNvPr id="3" name="Content Placeholder 2"/>
          <p:cNvSpPr>
            <a:spLocks noGrp="1"/>
          </p:cNvSpPr>
          <p:nvPr>
            <p:ph idx="1"/>
          </p:nvPr>
        </p:nvSpPr>
        <p:spPr>
          <a:xfrm>
            <a:off x="514350" y="1600220"/>
            <a:ext cx="8102600" cy="4754828"/>
          </a:xfrm>
          <a:noFill/>
          <a:ln>
            <a:noFill/>
          </a:ln>
          <a:effectLst/>
          <a:extLst>
            <a:ext uri="{909E8E84-426E-40DD-AFC4-6F175D3DCCD1}"/>
            <a:ext uri="{91240B29-F687-4F45-9708-019B960494DF}"/>
            <a:ext uri="{AF507438-7753-43E0-B8FC-AC1667EBCBE1}"/>
          </a:extLst>
        </p:spPr>
        <p:txBody>
          <a:bodyPr/>
          <a:lstStyle>
            <a:lvl1pPr>
              <a:spcBef>
                <a:spcPts val="600"/>
              </a:spcBef>
              <a:defRPr lang="en-US" dirty="0" smtClean="0"/>
            </a:lvl1pPr>
            <a:lvl2pPr>
              <a:spcBef>
                <a:spcPts val="600"/>
              </a:spcBef>
              <a:buClrTx/>
              <a:defRPr lang="en-US" dirty="0" smtClean="0"/>
            </a:lvl2pPr>
            <a:lvl3pPr>
              <a:spcBef>
                <a:spcPts val="600"/>
              </a:spcBef>
              <a:defRPr lang="en-US" dirty="0" smtClean="0"/>
            </a:lvl3pPr>
            <a:lvl4pPr>
              <a:spcBef>
                <a:spcPts val="600"/>
              </a:spcBef>
              <a:defRPr lang="en-US" dirty="0" smtClean="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Footer Placeholder 4"/>
          <p:cNvSpPr>
            <a:spLocks noGrp="1"/>
          </p:cNvSpPr>
          <p:nvPr>
            <p:ph type="ftr" sz="quarter" idx="10"/>
          </p:nvPr>
        </p:nvSpPr>
        <p:spPr>
          <a:xfrm>
            <a:off x="512763" y="6354763"/>
            <a:ext cx="4313237" cy="366712"/>
          </a:xfrm>
        </p:spPr>
        <p:txBody>
          <a:bodyPr/>
          <a:lstStyle>
            <a:lvl1pPr>
              <a:defRPr smtClean="0"/>
            </a:lvl1pPr>
          </a:lstStyle>
          <a:p>
            <a:pPr>
              <a:defRPr/>
            </a:pPr>
            <a:r>
              <a:rPr lang="en-US"/>
              <a:t>© 2013 by The McGraw-Hill Companies, Inc. All rights reserved.</a:t>
            </a:r>
            <a:endParaRPr lang="en-US"/>
          </a:p>
        </p:txBody>
      </p:sp>
      <p:sp>
        <p:nvSpPr>
          <p:cNvPr id="8" name="Slide Number Placeholder 5"/>
          <p:cNvSpPr>
            <a:spLocks noGrp="1"/>
          </p:cNvSpPr>
          <p:nvPr>
            <p:ph type="sldNum" sz="quarter" idx="11"/>
          </p:nvPr>
        </p:nvSpPr>
        <p:spPr/>
        <p:txBody>
          <a:bodyPr/>
          <a:lstStyle>
            <a:lvl1pPr>
              <a:defRPr dirty="0" smtClean="0"/>
            </a:lvl1pPr>
          </a:lstStyle>
          <a:p>
            <a:pPr>
              <a:defRPr/>
            </a:pPr>
            <a:r>
              <a:rPr lang="en-US"/>
              <a:t>3–</a:t>
            </a:r>
            <a:fld id="{9AD55A8C-F694-4DEC-A76D-5A3FA1461630}" type="slidenum">
              <a:rPr lang="en-US"/>
              <a:pPr>
                <a:defRPr/>
              </a:pPr>
              <a:t>‹#›</a:t>
            </a:fld>
            <a:endParaRPr lang="en-US"/>
          </a:p>
        </p:txBody>
      </p:sp>
    </p:spTree>
  </p:cSld>
  <p:clrMapOvr>
    <a:masterClrMapping/>
  </p:clrMapOvr>
  <p:transition spd="slow">
    <p:cut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line Title and Conten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a:effectLst>
                  <a:outerShdw blurRad="38100" dist="38100" dir="2700000" algn="tl">
                    <a:srgbClr val="C0C0C0"/>
                  </a:outerShdw>
                </a:effectLst>
                <a:latin typeface="Times New Roman" pitchFamily="18" charset="0"/>
                <a:ea typeface="ＭＳ Ｐゴシック" charset="-128"/>
              </a:rPr>
              <a:t>3-</a:t>
            </a:r>
            <a:fld id="{577A7CAB-5664-4670-8E89-5B9DBC5A9EC0}" type="slidenum">
              <a:rPr lang="en-US">
                <a:effectLst>
                  <a:outerShdw blurRad="38100" dist="38100" dir="2700000" algn="tl">
                    <a:srgbClr val="C0C0C0"/>
                  </a:outerShdw>
                </a:effectLst>
                <a:latin typeface="Times New Roman" pitchFamily="18" charset="0"/>
                <a:ea typeface="ＭＳ Ｐゴシック" charset="-128"/>
              </a:rPr>
              <a:pPr algn="r"/>
              <a:t>‹#›</a:t>
            </a:fld>
            <a:endParaRPr lang="en-US">
              <a:effectLst>
                <a:outerShdw blurRad="38100" dist="38100" dir="2700000" algn="tl">
                  <a:srgbClr val="C0C0C0"/>
                </a:outerShdw>
              </a:effectLst>
              <a:latin typeface="Times New Roman" pitchFamily="18" charset="0"/>
              <a:ea typeface="ＭＳ Ｐゴシック" charset="-128"/>
            </a:endParaRPr>
          </a:p>
        </p:txBody>
      </p:sp>
      <p:sp>
        <p:nvSpPr>
          <p:cNvPr id="2" name="Title 1"/>
          <p:cNvSpPr>
            <a:spLocks noGrp="1"/>
          </p:cNvSpPr>
          <p:nvPr>
            <p:ph type="title"/>
          </p:nvPr>
        </p:nvSpPr>
        <p:spPr>
          <a:xfrm>
            <a:off x="523875" y="228635"/>
            <a:ext cx="8077200" cy="646331"/>
          </a:xfrm>
          <a:noFill/>
          <a:ln>
            <a:noFill/>
          </a:ln>
          <a:effectLst>
            <a:outerShdw blurRad="38100" dist="38100" dir="2700000" algn="tl" rotWithShape="0">
              <a:prstClr val="black"/>
            </a:outerShdw>
          </a:effectLst>
          <a:extLst>
            <a:ext uri="{909E8E84-426E-40DD-AFC4-6F175D3DCCD1}"/>
            <a:ext uri="{91240B29-F687-4F45-9708-019B960494DF}"/>
          </a:extLst>
        </p:spPr>
        <p:txBody>
          <a:bodyPr/>
          <a:lstStyle>
            <a:lvl1pPr>
              <a:defRPr lang="en-US" sz="3600" dirty="0">
                <a:solidFill>
                  <a:schemeClr val="bg1"/>
                </a:solidFill>
                <a:effectLst/>
              </a:defRPr>
            </a:lvl1pPr>
          </a:lstStyle>
          <a:p>
            <a:pPr lvl="0"/>
            <a:r>
              <a:rPr lang="en-US" dirty="0" smtClean="0"/>
              <a:t>Click to edit Master title style</a:t>
            </a:r>
            <a:endParaRPr lang="en-US" dirty="0"/>
          </a:p>
        </p:txBody>
      </p:sp>
      <p:sp>
        <p:nvSpPr>
          <p:cNvPr id="3" name="Content Placeholder 2"/>
          <p:cNvSpPr>
            <a:spLocks noGrp="1"/>
          </p:cNvSpPr>
          <p:nvPr>
            <p:ph idx="1"/>
          </p:nvPr>
        </p:nvSpPr>
        <p:spPr>
          <a:xfrm>
            <a:off x="514350" y="1783098"/>
            <a:ext cx="8102600" cy="4571664"/>
          </a:xfrm>
          <a:noFill/>
          <a:ln>
            <a:noFill/>
          </a:ln>
          <a:effectLst/>
          <a:extLst>
            <a:ext uri="{909E8E84-426E-40DD-AFC4-6F175D3DCCD1}"/>
            <a:ext uri="{91240B29-F687-4F45-9708-019B960494DF}"/>
            <a:ext uri="{AF507438-7753-43E0-B8FC-AC1667EBCBE1}"/>
          </a:extLst>
        </p:spPr>
        <p:txBody>
          <a:bodyPr/>
          <a:lstStyle>
            <a:lvl1pPr>
              <a:defRPr lang="en-US" smtClean="0"/>
            </a:lvl1pPr>
            <a:lvl2pPr>
              <a:defRPr lang="en-US" smtClean="0"/>
            </a:lvl2pPr>
            <a:lvl3pPr>
              <a:defRPr lang="en-US" smtClean="0"/>
            </a:lvl3pPr>
            <a:lvl4pPr>
              <a:defRPr lang="en-US" smtClean="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Footer Placeholder 4"/>
          <p:cNvSpPr>
            <a:spLocks noGrp="1"/>
          </p:cNvSpPr>
          <p:nvPr>
            <p:ph type="ftr" sz="quarter" idx="10"/>
          </p:nvPr>
        </p:nvSpPr>
        <p:spPr/>
        <p:txBody>
          <a:bodyPr/>
          <a:lstStyle>
            <a:lvl1pPr>
              <a:defRPr smtClean="0"/>
            </a:lvl1pPr>
          </a:lstStyle>
          <a:p>
            <a:pPr>
              <a:defRPr/>
            </a:pPr>
            <a:r>
              <a:rPr lang="en-US"/>
              <a:t>© 2013 by The McGraw-Hill Companies, Inc. All rights reserved.</a:t>
            </a:r>
            <a:endParaRPr lang="en-US"/>
          </a:p>
        </p:txBody>
      </p:sp>
      <p:sp>
        <p:nvSpPr>
          <p:cNvPr id="6" name="Slide Number Placeholder 5"/>
          <p:cNvSpPr>
            <a:spLocks noGrp="1"/>
          </p:cNvSpPr>
          <p:nvPr>
            <p:ph type="sldNum" sz="quarter" idx="11"/>
          </p:nvPr>
        </p:nvSpPr>
        <p:spPr/>
        <p:txBody>
          <a:bodyPr/>
          <a:lstStyle>
            <a:lvl1pPr>
              <a:defRPr dirty="0" smtClean="0"/>
            </a:lvl1pPr>
          </a:lstStyle>
          <a:p>
            <a:pPr>
              <a:defRPr/>
            </a:pPr>
            <a:r>
              <a:rPr lang="en-US"/>
              <a:t>3–</a:t>
            </a:r>
            <a:fld id="{B8B296CF-68D8-452F-B106-A2754BB87FA2}" type="slidenum">
              <a:rPr lang="en-US"/>
              <a:pPr>
                <a:defRPr/>
              </a:pPr>
              <a:t>‹#›</a:t>
            </a:fld>
            <a:endParaRPr lang="en-US"/>
          </a:p>
        </p:txBody>
      </p:sp>
    </p:spTree>
  </p:cSld>
  <p:clrMapOvr>
    <a:masterClrMapping/>
  </p:clrMapOvr>
  <p:transition spd="slow">
    <p:cut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5"/>
          <p:cNvCxnSpPr>
            <a:cxnSpLocks noChangeShapeType="1"/>
          </p:cNvCxnSpPr>
          <p:nvPr userDrawn="1"/>
        </p:nvCxnSpPr>
        <p:spPr bwMode="auto">
          <a:xfrm>
            <a:off x="0" y="1012825"/>
            <a:ext cx="8686800" cy="0"/>
          </a:xfrm>
          <a:prstGeom prst="line">
            <a:avLst/>
          </a:prstGeom>
          <a:noFill/>
          <a:ln w="38100" algn="ctr">
            <a:solidFill>
              <a:srgbClr val="990033"/>
            </a:solidFill>
            <a:round/>
            <a:headEnd/>
            <a:tailEnd/>
          </a:ln>
        </p:spPr>
      </p:cxnSp>
      <p:pic>
        <p:nvPicPr>
          <p:cNvPr id="6" name="Picture 2"/>
          <p:cNvPicPr>
            <a:picLocks noChangeAspect="1" noChangeArrowheads="1"/>
          </p:cNvPicPr>
          <p:nvPr userDrawn="1"/>
        </p:nvPicPr>
        <p:blipFill>
          <a:blip r:embed="rId2" cstate="print"/>
          <a:srcRect/>
          <a:stretch>
            <a:fillRect/>
          </a:stretch>
        </p:blipFill>
        <p:spPr bwMode="hidden">
          <a:xfrm>
            <a:off x="0" y="-3175"/>
            <a:ext cx="363538" cy="6877050"/>
          </a:xfrm>
          <a:prstGeom prst="rect">
            <a:avLst/>
          </a:prstGeom>
          <a:noFill/>
          <a:ln w="9525">
            <a:noFill/>
            <a:miter lim="800000"/>
            <a:headEnd/>
            <a:tailEnd/>
          </a:ln>
        </p:spPr>
      </p:pic>
      <p:sp>
        <p:nvSpPr>
          <p:cNvPr id="7"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a:effectLst>
                  <a:outerShdw blurRad="38100" dist="38100" dir="2700000" algn="tl">
                    <a:srgbClr val="C0C0C0"/>
                  </a:outerShdw>
                </a:effectLst>
                <a:latin typeface="Times New Roman" pitchFamily="18" charset="0"/>
                <a:ea typeface="ＭＳ Ｐゴシック" charset="-128"/>
              </a:rPr>
              <a:t>3-</a:t>
            </a:r>
            <a:fld id="{72B0BA36-7D67-46DB-8C25-57C31302F263}" type="slidenum">
              <a:rPr lang="en-US">
                <a:effectLst>
                  <a:outerShdw blurRad="38100" dist="38100" dir="2700000" algn="tl">
                    <a:srgbClr val="C0C0C0"/>
                  </a:outerShdw>
                </a:effectLst>
                <a:latin typeface="Times New Roman" pitchFamily="18" charset="0"/>
                <a:ea typeface="ＭＳ Ｐゴシック" charset="-128"/>
              </a:rPr>
              <a:pPr algn="r"/>
              <a:t>‹#›</a:t>
            </a:fld>
            <a:endParaRPr lang="en-US">
              <a:effectLst>
                <a:outerShdw blurRad="38100" dist="38100" dir="2700000" algn="tl">
                  <a:srgbClr val="C0C0C0"/>
                </a:outerShdw>
              </a:effectLst>
              <a:latin typeface="Times New Roman" pitchFamily="18" charset="0"/>
              <a:ea typeface="ＭＳ Ｐゴシック" charset="-128"/>
            </a:endParaRPr>
          </a:p>
        </p:txBody>
      </p:sp>
      <p:sp>
        <p:nvSpPr>
          <p:cNvPr id="2" name="Title 1"/>
          <p:cNvSpPr>
            <a:spLocks noGrp="1"/>
          </p:cNvSpPr>
          <p:nvPr>
            <p:ph type="title"/>
          </p:nvPr>
        </p:nvSpPr>
        <p:spPr>
          <a:xfrm>
            <a:off x="523875" y="289270"/>
            <a:ext cx="8077200" cy="579438"/>
          </a:xfrm>
        </p:spPr>
        <p:txBody>
          <a:bodyPr/>
          <a:lstStyle>
            <a:lvl1pPr>
              <a:defRPr b="1"/>
            </a:lvl1pPr>
          </a:lstStyle>
          <a:p>
            <a:r>
              <a:rPr lang="en-US" smtClean="0"/>
              <a:t>Click to edit Master title style</a:t>
            </a:r>
            <a:endParaRPr lang="en-US" dirty="0"/>
          </a:p>
        </p:txBody>
      </p:sp>
      <p:sp>
        <p:nvSpPr>
          <p:cNvPr id="3" name="Content Placeholder 2"/>
          <p:cNvSpPr>
            <a:spLocks noGrp="1"/>
          </p:cNvSpPr>
          <p:nvPr>
            <p:ph sz="half" idx="1"/>
          </p:nvPr>
        </p:nvSpPr>
        <p:spPr>
          <a:xfrm>
            <a:off x="514350" y="1234463"/>
            <a:ext cx="3975100" cy="5120299"/>
          </a:xfrm>
          <a:noFill/>
          <a:ln>
            <a:noFill/>
          </a:ln>
          <a:effectLst/>
          <a:extLst>
            <a:ext uri="{909E8E84-426E-40DD-AFC4-6F175D3DCCD1}"/>
            <a:ext uri="{91240B29-F687-4F45-9708-019B960494DF}"/>
            <a:ext uri="{AF507438-7753-43E0-B8FC-AC1667EBCBE1}"/>
          </a:extLst>
        </p:spPr>
        <p:txBody>
          <a:bodyPr/>
          <a:lstStyle>
            <a:lvl1pPr>
              <a:defRPr lang="en-US" smtClean="0"/>
            </a:lvl1pPr>
            <a:lvl2pPr>
              <a:defRPr lang="en-US" smtClean="0"/>
            </a:lvl2pPr>
            <a:lvl3pPr>
              <a:defRPr lang="en-US" smtClean="0"/>
            </a:lvl3pPr>
            <a:lvl4pPr>
              <a:defRPr lang="en-US" smtClean="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1850" y="1234463"/>
            <a:ext cx="3975100" cy="5120299"/>
          </a:xfrm>
          <a:noFill/>
          <a:ln>
            <a:noFill/>
          </a:ln>
          <a:effectLst/>
          <a:extLst>
            <a:ext uri="{909E8E84-426E-40DD-AFC4-6F175D3DCCD1}"/>
            <a:ext uri="{91240B29-F687-4F45-9708-019B960494DF}"/>
            <a:ext uri="{AF507438-7753-43E0-B8FC-AC1667EBCBE1}"/>
          </a:extLst>
        </p:spPr>
        <p:txBody>
          <a:bodyPr/>
          <a:lstStyle>
            <a:lvl1pPr>
              <a:defRPr lang="en-US" smtClean="0"/>
            </a:lvl1pPr>
            <a:lvl2pPr>
              <a:defRPr lang="en-US" smtClean="0"/>
            </a:lvl2pPr>
            <a:lvl3pPr>
              <a:defRPr lang="en-US" smtClean="0"/>
            </a:lvl3pPr>
            <a:lvl4pPr>
              <a:defRPr lang="en-US" smtClean="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Footer Placeholder 4"/>
          <p:cNvSpPr>
            <a:spLocks noGrp="1"/>
          </p:cNvSpPr>
          <p:nvPr>
            <p:ph type="ftr" sz="quarter" idx="10"/>
          </p:nvPr>
        </p:nvSpPr>
        <p:spPr>
          <a:xfrm>
            <a:off x="519113" y="6354763"/>
            <a:ext cx="4313237" cy="366712"/>
          </a:xfrm>
        </p:spPr>
        <p:txBody>
          <a:bodyPr/>
          <a:lstStyle>
            <a:lvl1pPr>
              <a:defRPr smtClean="0"/>
            </a:lvl1pPr>
          </a:lstStyle>
          <a:p>
            <a:pPr>
              <a:defRPr/>
            </a:pPr>
            <a:r>
              <a:rPr lang="en-US"/>
              <a:t>© 2013 by The McGraw-Hill Companies, Inc. All rights reserved.</a:t>
            </a:r>
            <a:endParaRPr lang="en-US" dirty="0"/>
          </a:p>
        </p:txBody>
      </p:sp>
      <p:sp>
        <p:nvSpPr>
          <p:cNvPr id="9" name="Slide Number Placeholder 5"/>
          <p:cNvSpPr>
            <a:spLocks noGrp="1"/>
          </p:cNvSpPr>
          <p:nvPr>
            <p:ph type="sldNum" sz="quarter" idx="11"/>
          </p:nvPr>
        </p:nvSpPr>
        <p:spPr/>
        <p:txBody>
          <a:bodyPr/>
          <a:lstStyle>
            <a:lvl1pPr>
              <a:defRPr dirty="0" smtClean="0"/>
            </a:lvl1pPr>
          </a:lstStyle>
          <a:p>
            <a:pPr>
              <a:defRPr/>
            </a:pPr>
            <a:r>
              <a:rPr lang="en-US"/>
              <a:t>3–</a:t>
            </a:r>
            <a:fld id="{AFB9DF15-68FB-4D57-BD61-10B1638CD7EB}" type="slidenum">
              <a:rPr lang="en-US"/>
              <a:pPr>
                <a:defRPr/>
              </a:pPr>
              <a:t>‹#›</a:t>
            </a:fld>
            <a:endParaRPr lang="en-US"/>
          </a:p>
        </p:txBody>
      </p:sp>
    </p:spTree>
  </p:cSld>
  <p:clrMapOvr>
    <a:masterClrMapping/>
  </p:clrMapOvr>
  <p:transition spd="slow">
    <p:cut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Custom Layout">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a:effectLst>
                  <a:outerShdw blurRad="38100" dist="38100" dir="2700000" algn="tl">
                    <a:srgbClr val="C0C0C0"/>
                  </a:outerShdw>
                </a:effectLst>
                <a:latin typeface="Times New Roman" pitchFamily="18" charset="0"/>
                <a:ea typeface="ＭＳ Ｐゴシック" charset="-128"/>
              </a:rPr>
              <a:t>3-</a:t>
            </a:r>
            <a:fld id="{1BC194E6-4EA6-49B6-9027-ED61491C8850}" type="slidenum">
              <a:rPr lang="en-US">
                <a:effectLst>
                  <a:outerShdw blurRad="38100" dist="38100" dir="2700000" algn="tl">
                    <a:srgbClr val="C0C0C0"/>
                  </a:outerShdw>
                </a:effectLst>
                <a:latin typeface="Times New Roman" pitchFamily="18" charset="0"/>
                <a:ea typeface="ＭＳ Ｐゴシック" charset="-128"/>
              </a:rPr>
              <a:pPr algn="r"/>
              <a:t>‹#›</a:t>
            </a:fld>
            <a:endParaRPr lang="en-US">
              <a:effectLst>
                <a:outerShdw blurRad="38100" dist="38100" dir="2700000" algn="tl">
                  <a:srgbClr val="C0C0C0"/>
                </a:outerShdw>
              </a:effectLst>
              <a:latin typeface="Times New Roman" pitchFamily="18" charset="0"/>
              <a:ea typeface="ＭＳ Ｐゴシック" charset="-128"/>
            </a:endParaRPr>
          </a:p>
        </p:txBody>
      </p:sp>
      <p:sp>
        <p:nvSpPr>
          <p:cNvPr id="3" name="Footer Placeholder 2"/>
          <p:cNvSpPr>
            <a:spLocks noGrp="1"/>
          </p:cNvSpPr>
          <p:nvPr>
            <p:ph type="ftr" sz="quarter" idx="10"/>
          </p:nvPr>
        </p:nvSpPr>
        <p:spPr/>
        <p:txBody>
          <a:bodyPr/>
          <a:lstStyle>
            <a:lvl1pPr>
              <a:defRPr/>
            </a:lvl1pPr>
          </a:lstStyle>
          <a:p>
            <a:pPr>
              <a:defRPr/>
            </a:pPr>
            <a:r>
              <a:rPr lang="en-US"/>
              <a:t>© 2013 by The McGraw-Hill Companies, Inc. All rights reserved.</a:t>
            </a:r>
          </a:p>
        </p:txBody>
      </p:sp>
      <p:sp>
        <p:nvSpPr>
          <p:cNvPr id="4" name="Slide Number Placeholder 3"/>
          <p:cNvSpPr>
            <a:spLocks noGrp="1"/>
          </p:cNvSpPr>
          <p:nvPr>
            <p:ph type="sldNum" sz="quarter" idx="11"/>
          </p:nvPr>
        </p:nvSpPr>
        <p:spPr/>
        <p:txBody>
          <a:bodyPr/>
          <a:lstStyle>
            <a:lvl1pPr>
              <a:defRPr/>
            </a:lvl1pPr>
          </a:lstStyle>
          <a:p>
            <a:pPr>
              <a:defRPr/>
            </a:pPr>
            <a:r>
              <a:rPr lang="en-US"/>
              <a:t>3–</a:t>
            </a:r>
            <a:fld id="{0D48F8ED-FC71-4F58-AEF3-AAB07B99CE6A}" type="slidenum">
              <a:rPr lang="en-US">
                <a:cs typeface="+mn-cs"/>
              </a:rPr>
              <a:pPr>
                <a:defRPr/>
              </a:pPr>
              <a:t>‹#›</a:t>
            </a:fld>
            <a:endParaRPr lang="en-US">
              <a:cs typeface="+mn-cs"/>
            </a:endParaRPr>
          </a:p>
        </p:txBody>
      </p:sp>
    </p:spTree>
  </p:cSld>
  <p:clrMapOvr>
    <a:masterClrMapping/>
  </p:clrMapOvr>
  <p:transition spd="slow">
    <p:cut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Core Concep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1646238" y="411163"/>
            <a:ext cx="5816600" cy="549275"/>
          </a:xfrm>
          <a:prstGeom prst="rect">
            <a:avLst/>
          </a:prstGeom>
          <a:noFill/>
          <a:ln>
            <a:noFill/>
          </a:ln>
        </p:spPr>
        <p:txBody>
          <a:bodyPr anchor="ctr" anchorCtr="1"/>
          <a:lstStyle/>
          <a:p>
            <a:pPr algn="ctr">
              <a:defRPr/>
            </a:pPr>
            <a:r>
              <a:rPr lang="en-US" sz="4400" b="1" dirty="0">
                <a:solidFill>
                  <a:schemeClr val="accent2">
                    <a:lumMod val="60000"/>
                    <a:lumOff val="40000"/>
                  </a:schemeClr>
                </a:solidFill>
                <a:effectLst>
                  <a:outerShdw blurRad="38100" dist="38100" dir="2700000" algn="tl">
                    <a:srgbClr val="000000">
                      <a:alpha val="43137"/>
                    </a:srgbClr>
                  </a:outerShdw>
                </a:effectLst>
                <a:latin typeface="Arial" charset="0"/>
                <a:sym typeface="Wingdings" pitchFamily="2" charset="2"/>
              </a:rPr>
              <a:t> </a:t>
            </a:r>
            <a:r>
              <a:rPr lang="en-US" sz="4400" b="1" dirty="0">
                <a:solidFill>
                  <a:srgbClr val="CC6600"/>
                </a:solidFill>
                <a:effectLst>
                  <a:outerShdw blurRad="38100" dist="38100" dir="2700000" algn="tl">
                    <a:srgbClr val="000000">
                      <a:alpha val="43137"/>
                    </a:srgbClr>
                  </a:outerShdw>
                </a:effectLst>
                <a:latin typeface="Arial" charset="0"/>
              </a:rPr>
              <a:t>Core Concept </a:t>
            </a:r>
            <a:r>
              <a:rPr lang="en-US" sz="4400" b="1" dirty="0">
                <a:solidFill>
                  <a:schemeClr val="accent2">
                    <a:lumMod val="60000"/>
                    <a:lumOff val="40000"/>
                  </a:schemeClr>
                </a:solidFill>
                <a:effectLst>
                  <a:outerShdw blurRad="38100" dist="38100" dir="2700000" algn="tl">
                    <a:srgbClr val="000000">
                      <a:alpha val="43137"/>
                    </a:srgbClr>
                  </a:outerShdw>
                </a:effectLst>
                <a:latin typeface="Arial" charset="0"/>
                <a:sym typeface="Wingdings" pitchFamily="2" charset="2"/>
              </a:rPr>
              <a:t></a:t>
            </a:r>
            <a:endParaRPr lang="en-US" sz="4400" b="1" dirty="0">
              <a:solidFill>
                <a:schemeClr val="accent2">
                  <a:lumMod val="60000"/>
                  <a:lumOff val="40000"/>
                </a:schemeClr>
              </a:solidFill>
              <a:effectLst>
                <a:outerShdw blurRad="38100" dist="38100" dir="2700000" algn="tl">
                  <a:srgbClr val="000000">
                    <a:alpha val="43137"/>
                  </a:srgbClr>
                </a:outerShdw>
              </a:effectLst>
              <a:latin typeface="Arial" charset="0"/>
            </a:endParaRPr>
          </a:p>
        </p:txBody>
      </p:sp>
      <p:sp>
        <p:nvSpPr>
          <p:cNvPr id="3"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a:effectLst>
                  <a:outerShdw blurRad="38100" dist="38100" dir="2700000" algn="tl">
                    <a:srgbClr val="C0C0C0"/>
                  </a:outerShdw>
                </a:effectLst>
                <a:latin typeface="Times New Roman" pitchFamily="18" charset="0"/>
                <a:ea typeface="ＭＳ Ｐゴシック" charset="-128"/>
              </a:rPr>
              <a:t>3-</a:t>
            </a:r>
            <a:fld id="{94CB273A-4D6C-4D0A-96A9-87DC6A57976E}" type="slidenum">
              <a:rPr lang="en-US">
                <a:effectLst>
                  <a:outerShdw blurRad="38100" dist="38100" dir="2700000" algn="tl">
                    <a:srgbClr val="C0C0C0"/>
                  </a:outerShdw>
                </a:effectLst>
                <a:latin typeface="Times New Roman" pitchFamily="18" charset="0"/>
                <a:ea typeface="ＭＳ Ｐゴシック" charset="-128"/>
              </a:rPr>
              <a:pPr algn="r"/>
              <a:t>‹#›</a:t>
            </a:fld>
            <a:endParaRPr lang="en-US">
              <a:effectLst>
                <a:outerShdw blurRad="38100" dist="38100" dir="2700000" algn="tl">
                  <a:srgbClr val="C0C0C0"/>
                </a:outerShdw>
              </a:effectLst>
              <a:latin typeface="Times New Roman" pitchFamily="18" charset="0"/>
              <a:ea typeface="ＭＳ Ｐゴシック" charset="-128"/>
            </a:endParaRPr>
          </a:p>
        </p:txBody>
      </p:sp>
      <p:sp>
        <p:nvSpPr>
          <p:cNvPr id="4" name="Footer Placeholder 1"/>
          <p:cNvSpPr>
            <a:spLocks noGrp="1"/>
          </p:cNvSpPr>
          <p:nvPr>
            <p:ph type="ftr" sz="quarter" idx="10"/>
          </p:nvPr>
        </p:nvSpPr>
        <p:spPr/>
        <p:txBody>
          <a:bodyPr/>
          <a:lstStyle>
            <a:lvl1pPr>
              <a:defRPr smtClean="0"/>
            </a:lvl1pPr>
          </a:lstStyle>
          <a:p>
            <a:pPr>
              <a:defRPr/>
            </a:pPr>
            <a:r>
              <a:rPr lang="en-US"/>
              <a:t>© 2013 by The McGraw-Hill Companies, Inc. All rights reserved.</a:t>
            </a:r>
            <a:endParaRPr lang="en-US"/>
          </a:p>
        </p:txBody>
      </p:sp>
      <p:sp>
        <p:nvSpPr>
          <p:cNvPr id="5" name="Slide Number Placeholder 2"/>
          <p:cNvSpPr>
            <a:spLocks noGrp="1"/>
          </p:cNvSpPr>
          <p:nvPr>
            <p:ph type="sldNum" sz="quarter" idx="11"/>
          </p:nvPr>
        </p:nvSpPr>
        <p:spPr>
          <a:xfrm>
            <a:off x="6713538" y="6354763"/>
            <a:ext cx="2209800" cy="366712"/>
          </a:xfrm>
        </p:spPr>
        <p:txBody>
          <a:bodyPr/>
          <a:lstStyle>
            <a:lvl1pPr>
              <a:defRPr dirty="0" smtClean="0"/>
            </a:lvl1pPr>
          </a:lstStyle>
          <a:p>
            <a:pPr>
              <a:defRPr/>
            </a:pPr>
            <a:r>
              <a:rPr lang="en-US"/>
              <a:t>3–</a:t>
            </a:r>
            <a:fld id="{FD1AAFBB-4674-482A-B85C-8AA710BDE7F5}" type="slidenum">
              <a:rPr lang="en-US"/>
              <a:pPr>
                <a:defRPr/>
              </a:pPr>
              <a:t>‹#›</a:t>
            </a:fld>
            <a:endParaRPr lang="en-US"/>
          </a:p>
        </p:txBody>
      </p:sp>
    </p:spTree>
  </p:cSld>
  <p:clrMapOvr>
    <a:masterClrMapping/>
  </p:clrMapOvr>
  <p:transition spd="slow">
    <p:cut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Core Concep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646238" y="411163"/>
            <a:ext cx="5816600" cy="549275"/>
          </a:xfrm>
          <a:prstGeom prst="rect">
            <a:avLst/>
          </a:prstGeom>
          <a:noFill/>
          <a:ln>
            <a:noFill/>
          </a:ln>
        </p:spPr>
        <p:txBody>
          <a:bodyPr anchor="ctr" anchorCtr="1"/>
          <a:lstStyle/>
          <a:p>
            <a:pPr algn="ctr">
              <a:defRPr/>
            </a:pPr>
            <a:r>
              <a:rPr lang="en-US" sz="4400" b="1" dirty="0">
                <a:solidFill>
                  <a:schemeClr val="accent2">
                    <a:lumMod val="60000"/>
                    <a:lumOff val="40000"/>
                  </a:schemeClr>
                </a:solidFill>
                <a:effectLst>
                  <a:outerShdw blurRad="38100" dist="38100" dir="2700000" algn="tl">
                    <a:srgbClr val="000000">
                      <a:alpha val="43137"/>
                    </a:srgbClr>
                  </a:outerShdw>
                </a:effectLst>
                <a:latin typeface="Arial" charset="0"/>
                <a:sym typeface="Wingdings" pitchFamily="2" charset="2"/>
              </a:rPr>
              <a:t> </a:t>
            </a:r>
            <a:r>
              <a:rPr lang="en-US" sz="4400" b="1" dirty="0">
                <a:solidFill>
                  <a:srgbClr val="CC6600"/>
                </a:solidFill>
                <a:effectLst>
                  <a:outerShdw blurRad="38100" dist="38100" dir="2700000" algn="tl">
                    <a:srgbClr val="000000">
                      <a:alpha val="43137"/>
                    </a:srgbClr>
                  </a:outerShdw>
                </a:effectLst>
                <a:latin typeface="Arial" charset="0"/>
              </a:rPr>
              <a:t>Core Concepts </a:t>
            </a:r>
            <a:r>
              <a:rPr lang="en-US" sz="4400" b="1" dirty="0">
                <a:solidFill>
                  <a:schemeClr val="accent2">
                    <a:lumMod val="60000"/>
                    <a:lumOff val="40000"/>
                  </a:schemeClr>
                </a:solidFill>
                <a:effectLst>
                  <a:outerShdw blurRad="38100" dist="38100" dir="2700000" algn="tl">
                    <a:srgbClr val="000000">
                      <a:alpha val="43137"/>
                    </a:srgbClr>
                  </a:outerShdw>
                </a:effectLst>
                <a:latin typeface="Arial" charset="0"/>
                <a:sym typeface="Wingdings" pitchFamily="2" charset="2"/>
              </a:rPr>
              <a:t></a:t>
            </a:r>
            <a:endParaRPr lang="en-US" sz="4400" b="1" dirty="0">
              <a:solidFill>
                <a:schemeClr val="accent2">
                  <a:lumMod val="60000"/>
                  <a:lumOff val="40000"/>
                </a:schemeClr>
              </a:solidFill>
              <a:effectLst>
                <a:outerShdw blurRad="38100" dist="38100" dir="2700000" algn="tl">
                  <a:srgbClr val="000000">
                    <a:alpha val="43137"/>
                  </a:srgbClr>
                </a:outerShdw>
              </a:effectLst>
              <a:latin typeface="Arial" charset="0"/>
            </a:endParaRPr>
          </a:p>
        </p:txBody>
      </p:sp>
      <p:sp>
        <p:nvSpPr>
          <p:cNvPr id="3"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a:effectLst>
                  <a:outerShdw blurRad="38100" dist="38100" dir="2700000" algn="tl">
                    <a:srgbClr val="C0C0C0"/>
                  </a:outerShdw>
                </a:effectLst>
                <a:latin typeface="Times New Roman" pitchFamily="18" charset="0"/>
                <a:ea typeface="ＭＳ Ｐゴシック" charset="-128"/>
              </a:rPr>
              <a:t>3-</a:t>
            </a:r>
            <a:fld id="{FC6878A1-F5F9-4989-A2AF-2B4936A0B936}" type="slidenum">
              <a:rPr lang="en-US">
                <a:effectLst>
                  <a:outerShdw blurRad="38100" dist="38100" dir="2700000" algn="tl">
                    <a:srgbClr val="C0C0C0"/>
                  </a:outerShdw>
                </a:effectLst>
                <a:latin typeface="Times New Roman" pitchFamily="18" charset="0"/>
                <a:ea typeface="ＭＳ Ｐゴシック" charset="-128"/>
              </a:rPr>
              <a:pPr algn="r"/>
              <a:t>‹#›</a:t>
            </a:fld>
            <a:endParaRPr lang="en-US">
              <a:effectLst>
                <a:outerShdw blurRad="38100" dist="38100" dir="2700000" algn="tl">
                  <a:srgbClr val="C0C0C0"/>
                </a:outerShdw>
              </a:effectLst>
              <a:latin typeface="Times New Roman" pitchFamily="18" charset="0"/>
              <a:ea typeface="ＭＳ Ｐゴシック" charset="-128"/>
            </a:endParaRPr>
          </a:p>
        </p:txBody>
      </p:sp>
      <p:sp>
        <p:nvSpPr>
          <p:cNvPr id="4" name="Footer Placeholder 1"/>
          <p:cNvSpPr>
            <a:spLocks noGrp="1"/>
          </p:cNvSpPr>
          <p:nvPr>
            <p:ph type="ftr" sz="quarter" idx="10"/>
          </p:nvPr>
        </p:nvSpPr>
        <p:spPr/>
        <p:txBody>
          <a:bodyPr/>
          <a:lstStyle>
            <a:lvl1pPr>
              <a:defRPr smtClean="0"/>
            </a:lvl1pPr>
          </a:lstStyle>
          <a:p>
            <a:pPr>
              <a:defRPr/>
            </a:pPr>
            <a:r>
              <a:rPr lang="en-US"/>
              <a:t>© 2013 by The McGraw-Hill Companies, Inc. All rights reserved.</a:t>
            </a:r>
            <a:endParaRPr lang="en-US"/>
          </a:p>
        </p:txBody>
      </p:sp>
      <p:sp>
        <p:nvSpPr>
          <p:cNvPr id="5" name="Slide Number Placeholder 2"/>
          <p:cNvSpPr>
            <a:spLocks noGrp="1"/>
          </p:cNvSpPr>
          <p:nvPr>
            <p:ph type="sldNum" sz="quarter" idx="11"/>
          </p:nvPr>
        </p:nvSpPr>
        <p:spPr>
          <a:xfrm>
            <a:off x="6713538" y="6354763"/>
            <a:ext cx="2209800" cy="366712"/>
          </a:xfrm>
        </p:spPr>
        <p:txBody>
          <a:bodyPr/>
          <a:lstStyle>
            <a:lvl1pPr>
              <a:defRPr dirty="0" smtClean="0"/>
            </a:lvl1pPr>
          </a:lstStyle>
          <a:p>
            <a:pPr>
              <a:defRPr/>
            </a:pPr>
            <a:r>
              <a:rPr lang="en-US"/>
              <a:t>3–</a:t>
            </a:r>
            <a:fld id="{EC76FFE3-BDE8-4D1F-9426-DF99B0F5B7FD}" type="slidenum">
              <a:rPr lang="en-US"/>
              <a:pPr>
                <a:defRPr/>
              </a:pPr>
              <a:t>‹#›</a:t>
            </a:fld>
            <a:endParaRPr lang="en-US"/>
          </a:p>
        </p:txBody>
      </p:sp>
    </p:spTree>
  </p:cSld>
  <p:clrMapOvr>
    <a:masterClrMapping/>
  </p:clrMapOvr>
  <p:transition spd="slow">
    <p:cut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a:effectLst>
                  <a:outerShdw blurRad="38100" dist="38100" dir="2700000" algn="tl">
                    <a:srgbClr val="C0C0C0"/>
                  </a:outerShdw>
                </a:effectLst>
                <a:latin typeface="Times New Roman" pitchFamily="18" charset="0"/>
                <a:ea typeface="ＭＳ Ｐゴシック" charset="-128"/>
              </a:rPr>
              <a:t>3-</a:t>
            </a:r>
            <a:fld id="{A2BC5D72-A527-483F-BE76-2F2BD456E60B}" type="slidenum">
              <a:rPr lang="en-US">
                <a:effectLst>
                  <a:outerShdw blurRad="38100" dist="38100" dir="2700000" algn="tl">
                    <a:srgbClr val="C0C0C0"/>
                  </a:outerShdw>
                </a:effectLst>
                <a:latin typeface="Times New Roman" pitchFamily="18" charset="0"/>
                <a:ea typeface="ＭＳ Ｐゴシック" charset="-128"/>
              </a:rPr>
              <a:pPr algn="r"/>
              <a:t>‹#›</a:t>
            </a:fld>
            <a:endParaRPr lang="en-US">
              <a:effectLst>
                <a:outerShdw blurRad="38100" dist="38100" dir="2700000" algn="tl">
                  <a:srgbClr val="C0C0C0"/>
                </a:outerShdw>
              </a:effectLst>
              <a:latin typeface="Times New Roman" pitchFamily="18" charset="0"/>
              <a:ea typeface="ＭＳ Ｐゴシック" charset="-128"/>
            </a:endParaRPr>
          </a:p>
        </p:txBody>
      </p:sp>
      <p:sp>
        <p:nvSpPr>
          <p:cNvPr id="3" name="Footer Placeholder 1"/>
          <p:cNvSpPr>
            <a:spLocks noGrp="1"/>
          </p:cNvSpPr>
          <p:nvPr>
            <p:ph type="ftr" sz="quarter" idx="10"/>
          </p:nvPr>
        </p:nvSpPr>
        <p:spPr/>
        <p:txBody>
          <a:bodyPr/>
          <a:lstStyle>
            <a:lvl1pPr>
              <a:defRPr smtClean="0"/>
            </a:lvl1pPr>
          </a:lstStyle>
          <a:p>
            <a:pPr>
              <a:defRPr/>
            </a:pPr>
            <a:r>
              <a:rPr lang="en-US"/>
              <a:t>© 2013 by The McGraw-Hill Companies, Inc. All rights reserved.</a:t>
            </a:r>
            <a:endParaRPr lang="en-US"/>
          </a:p>
        </p:txBody>
      </p:sp>
      <p:sp>
        <p:nvSpPr>
          <p:cNvPr id="4" name="Slide Number Placeholder 2"/>
          <p:cNvSpPr>
            <a:spLocks noGrp="1"/>
          </p:cNvSpPr>
          <p:nvPr>
            <p:ph type="sldNum" sz="quarter" idx="11"/>
          </p:nvPr>
        </p:nvSpPr>
        <p:spPr/>
        <p:txBody>
          <a:bodyPr/>
          <a:lstStyle>
            <a:lvl1pPr>
              <a:defRPr dirty="0" smtClean="0"/>
            </a:lvl1pPr>
          </a:lstStyle>
          <a:p>
            <a:pPr>
              <a:defRPr/>
            </a:pPr>
            <a:r>
              <a:rPr lang="en-US"/>
              <a:t>3–</a:t>
            </a:r>
            <a:fld id="{3141FFAF-B12C-46A2-A116-9E6FB136676A}" type="slidenum">
              <a:rPr lang="en-US"/>
              <a:pPr>
                <a:defRPr/>
              </a:pPr>
              <a:t>‹#›</a:t>
            </a:fld>
            <a:endParaRPr lang="en-US"/>
          </a:p>
        </p:txBody>
      </p:sp>
    </p:spTree>
  </p:cSld>
  <p:clrMapOvr>
    <a:masterClrMapping/>
  </p:clrMapOvr>
  <p:transition spd="slow">
    <p:cut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Figure with Title_Onl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a:effectLst>
                  <a:outerShdw blurRad="38100" dist="38100" dir="2700000" algn="tl">
                    <a:srgbClr val="C0C0C0"/>
                  </a:outerShdw>
                </a:effectLst>
                <a:latin typeface="Times New Roman" pitchFamily="18" charset="0"/>
                <a:ea typeface="ＭＳ Ｐゴシック" charset="-128"/>
              </a:rPr>
              <a:t>3-</a:t>
            </a:r>
            <a:fld id="{D552A7CB-E77D-4A01-9B74-67BF2189E4C3}" type="slidenum">
              <a:rPr lang="en-US">
                <a:effectLst>
                  <a:outerShdw blurRad="38100" dist="38100" dir="2700000" algn="tl">
                    <a:srgbClr val="C0C0C0"/>
                  </a:outerShdw>
                </a:effectLst>
                <a:latin typeface="Times New Roman" pitchFamily="18" charset="0"/>
                <a:ea typeface="ＭＳ Ｐゴシック" charset="-128"/>
              </a:rPr>
              <a:pPr algn="r"/>
              <a:t>‹#›</a:t>
            </a:fld>
            <a:endParaRPr lang="en-US">
              <a:effectLst>
                <a:outerShdw blurRad="38100" dist="38100" dir="2700000" algn="tl">
                  <a:srgbClr val="C0C0C0"/>
                </a:outerShdw>
              </a:effectLst>
              <a:latin typeface="Times New Roman" pitchFamily="18" charset="0"/>
              <a:ea typeface="ＭＳ Ｐゴシック" charset="-128"/>
            </a:endParaRPr>
          </a:p>
        </p:txBody>
      </p:sp>
      <p:sp>
        <p:nvSpPr>
          <p:cNvPr id="2" name="Title 1"/>
          <p:cNvSpPr>
            <a:spLocks noGrp="1"/>
          </p:cNvSpPr>
          <p:nvPr>
            <p:ph type="title"/>
          </p:nvPr>
        </p:nvSpPr>
        <p:spPr>
          <a:xfrm>
            <a:off x="523875" y="186103"/>
            <a:ext cx="8077200" cy="579438"/>
          </a:xfrm>
          <a:effectLst>
            <a:outerShdw blurRad="25400" dist="25400" dir="2700000" algn="tl" rotWithShape="0">
              <a:schemeClr val="tx1"/>
            </a:outerShdw>
          </a:effectLst>
        </p:spPr>
        <p:txBody>
          <a:bodyPr/>
          <a:lstStyle>
            <a:lvl1pPr algn="ctr">
              <a:defRPr>
                <a:solidFill>
                  <a:schemeClr val="bg1"/>
                </a:solidFill>
                <a:effectLst/>
              </a:defRPr>
            </a:lvl1pPr>
          </a:lstStyle>
          <a:p>
            <a:r>
              <a:rPr lang="en-US" smtClean="0"/>
              <a:t>Click to edit Master title style</a:t>
            </a:r>
            <a:endParaRPr lang="en-US" dirty="0"/>
          </a:p>
        </p:txBody>
      </p:sp>
      <p:sp>
        <p:nvSpPr>
          <p:cNvPr id="4" name="Rectangle 4"/>
          <p:cNvSpPr>
            <a:spLocks noGrp="1" noChangeArrowheads="1"/>
          </p:cNvSpPr>
          <p:nvPr>
            <p:ph type="ftr" sz="quarter" idx="10"/>
          </p:nvPr>
        </p:nvSpPr>
        <p:spPr/>
        <p:txBody>
          <a:bodyPr/>
          <a:lstStyle>
            <a:lvl1pPr>
              <a:defRPr smtClean="0"/>
            </a:lvl1pPr>
          </a:lstStyle>
          <a:p>
            <a:pPr>
              <a:defRPr/>
            </a:pPr>
            <a:r>
              <a:rPr lang="en-US"/>
              <a:t>© 2013 by The McGraw-Hill Companies, Inc. All rights reserved.</a:t>
            </a:r>
            <a:endParaRPr lang="en-US"/>
          </a:p>
        </p:txBody>
      </p:sp>
      <p:sp>
        <p:nvSpPr>
          <p:cNvPr id="5" name="Rectangle 5"/>
          <p:cNvSpPr>
            <a:spLocks noGrp="1" noChangeArrowheads="1"/>
          </p:cNvSpPr>
          <p:nvPr>
            <p:ph type="sldNum" sz="quarter" idx="11"/>
          </p:nvPr>
        </p:nvSpPr>
        <p:spPr/>
        <p:txBody>
          <a:bodyPr/>
          <a:lstStyle>
            <a:lvl1pPr>
              <a:defRPr dirty="0" smtClean="0"/>
            </a:lvl1pPr>
          </a:lstStyle>
          <a:p>
            <a:pPr>
              <a:defRPr/>
            </a:pPr>
            <a:r>
              <a:rPr lang="en-US"/>
              <a:t>3–</a:t>
            </a:r>
            <a:fld id="{0EA33AF1-2837-4531-BC9A-A0F04003D5DF}" type="slidenum">
              <a:rPr lang="en-US">
                <a:cs typeface="+mn-cs"/>
              </a:rPr>
              <a:pPr>
                <a:defRPr/>
              </a:pPr>
              <a:t>‹#›</a:t>
            </a:fld>
            <a:endParaRPr lang="en-US">
              <a:cs typeface="+mn-cs"/>
            </a:endParaRPr>
          </a:p>
        </p:txBody>
      </p:sp>
    </p:spTree>
  </p:cSld>
  <p:clrMapOvr>
    <a:masterClrMapping/>
  </p:clrMapOvr>
  <p:transition spd="slow">
    <p:cut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blackWhite">
          <a:xfrm>
            <a:off x="523875" y="390525"/>
            <a:ext cx="8077200" cy="579438"/>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514350" y="1050925"/>
            <a:ext cx="8102600" cy="5303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076" name="Rectangle 4"/>
          <p:cNvSpPr>
            <a:spLocks noGrp="1" noChangeArrowheads="1"/>
          </p:cNvSpPr>
          <p:nvPr>
            <p:ph type="ftr" sz="quarter" idx="3"/>
          </p:nvPr>
        </p:nvSpPr>
        <p:spPr bwMode="auto">
          <a:xfrm>
            <a:off x="274638" y="6354763"/>
            <a:ext cx="4313237" cy="366712"/>
          </a:xfrm>
          <a:prstGeom prst="rect">
            <a:avLst/>
          </a:prstGeom>
          <a:noFill/>
          <a:ln>
            <a:noFill/>
          </a:ln>
          <a:effectLst/>
          <a:extLst>
            <a:ext uri="{909E8E84-426E-40DD-AFC4-6F175D3DCCD1}"/>
            <a:ext uri="{91240B29-F687-4F45-9708-019B960494DF}"/>
            <a:ext uri="{AF507438-7753-43E0-B8FC-AC1667EBCBE1}"/>
          </a:extLst>
        </p:spPr>
        <p:txBody>
          <a:bodyPr vert="horz" wrap="square" lIns="0" tIns="45720" rIns="0" bIns="45720" numCol="1" anchor="b" anchorCtr="0" compatLnSpc="1">
            <a:prstTxWarp prst="textNoShape">
              <a:avLst/>
            </a:prstTxWarp>
          </a:bodyPr>
          <a:lstStyle>
            <a:lvl1pPr>
              <a:defRPr sz="800" b="1" smtClean="0">
                <a:latin typeface="Arial" charset="0"/>
              </a:defRPr>
            </a:lvl1pPr>
          </a:lstStyle>
          <a:p>
            <a:pPr>
              <a:defRPr/>
            </a:pPr>
            <a:r>
              <a:rPr lang="en-US"/>
              <a:t>© 2013 by The McGraw-Hill Companies, Inc. All rights reserved.</a:t>
            </a:r>
            <a:endParaRPr lang="en-US"/>
          </a:p>
        </p:txBody>
      </p:sp>
      <p:sp>
        <p:nvSpPr>
          <p:cNvPr id="3077" name="Rectangle 5"/>
          <p:cNvSpPr>
            <a:spLocks noGrp="1" noChangeArrowheads="1"/>
          </p:cNvSpPr>
          <p:nvPr>
            <p:ph type="sldNum" sz="quarter" idx="4"/>
          </p:nvPr>
        </p:nvSpPr>
        <p:spPr bwMode="auto">
          <a:xfrm>
            <a:off x="6659563" y="6354763"/>
            <a:ext cx="2209800" cy="366712"/>
          </a:xfrm>
          <a:prstGeom prst="rect">
            <a:avLst/>
          </a:prstGeom>
          <a:noFill/>
          <a:ln>
            <a:noFill/>
          </a:ln>
          <a:effectLst/>
          <a:extLst>
            <a:ext uri="{909E8E84-426E-40DD-AFC4-6F175D3DCCD1}"/>
            <a:ext uri="{91240B29-F687-4F45-9708-019B960494DF}"/>
            <a:ext uri="{AF507438-7753-43E0-B8FC-AC1667EBCBE1}"/>
          </a:extLst>
        </p:spPr>
        <p:txBody>
          <a:bodyPr vert="horz" wrap="square" lIns="0" tIns="45720" rIns="0" bIns="45720" numCol="1" anchor="b" anchorCtr="0" compatLnSpc="1">
            <a:prstTxWarp prst="textNoShape">
              <a:avLst/>
            </a:prstTxWarp>
          </a:bodyPr>
          <a:lstStyle>
            <a:lvl1pPr algn="r">
              <a:defRPr sz="800" b="1" dirty="0" smtClean="0">
                <a:latin typeface="Arial" charset="0"/>
                <a:cs typeface="Times New Roman" pitchFamily="18" charset="0"/>
              </a:defRPr>
            </a:lvl1pPr>
          </a:lstStyle>
          <a:p>
            <a:pPr>
              <a:defRPr/>
            </a:pPr>
            <a:r>
              <a:rPr lang="en-US"/>
              <a:t>3–</a:t>
            </a:r>
            <a:fld id="{8BB9BA51-7CBF-4139-8CED-28C8ECC899F1}" type="slidenum">
              <a:rPr lang="en-US">
                <a:cs typeface="+mn-cs"/>
              </a:rPr>
              <a:pPr>
                <a:defRPr/>
              </a:pPr>
              <a:t>‹#›</a:t>
            </a:fld>
            <a:endParaRPr lang="en-US">
              <a:cs typeface="+mn-cs"/>
            </a:endParaRPr>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 id="2147484068" r:id="rId12"/>
    <p:sldLayoutId id="2147484069" r:id="rId13"/>
  </p:sldLayoutIdLst>
  <p:transition spd="slow">
    <p:cut thruBlk="1"/>
  </p:transition>
  <p:timing>
    <p:tnLst>
      <p:par>
        <p:cTn id="1" dur="indefinite" restart="never" nodeType="tmRoot"/>
      </p:par>
    </p:tnLst>
  </p:timing>
  <p:hf hdr="0" dt="0"/>
  <p:txStyles>
    <p:titleStyle>
      <a:lvl1pPr algn="ctr" rtl="0" fontAlgn="base">
        <a:spcBef>
          <a:spcPct val="0"/>
        </a:spcBef>
        <a:spcAft>
          <a:spcPct val="0"/>
        </a:spcAft>
        <a:defRPr lang="en-US" sz="3200" b="1" dirty="0">
          <a:solidFill>
            <a:srgbClr val="990033"/>
          </a:solidFill>
          <a:effectLst>
            <a:outerShdw blurRad="38100" dist="38100" dir="2700000" algn="tl">
              <a:srgbClr val="C0C0C0"/>
            </a:outerShdw>
          </a:effectLst>
          <a:latin typeface="+mn-lt"/>
          <a:ea typeface="+mj-ea"/>
          <a:cs typeface="+mj-cs"/>
        </a:defRPr>
      </a:lvl1pPr>
      <a:lvl2pPr algn="ctr" rtl="0" fontAlgn="base">
        <a:spcBef>
          <a:spcPct val="0"/>
        </a:spcBef>
        <a:spcAft>
          <a:spcPct val="0"/>
        </a:spcAft>
        <a:defRPr sz="3200" b="1">
          <a:solidFill>
            <a:srgbClr val="990033"/>
          </a:solidFill>
          <a:effectLst>
            <a:outerShdw blurRad="38100" dist="38100" dir="2700000" algn="tl">
              <a:srgbClr val="C0C0C0"/>
            </a:outerShdw>
          </a:effectLst>
          <a:latin typeface="Arial" pitchFamily="34" charset="0"/>
        </a:defRPr>
      </a:lvl2pPr>
      <a:lvl3pPr algn="ctr" rtl="0" fontAlgn="base">
        <a:spcBef>
          <a:spcPct val="0"/>
        </a:spcBef>
        <a:spcAft>
          <a:spcPct val="0"/>
        </a:spcAft>
        <a:defRPr sz="3200" b="1">
          <a:solidFill>
            <a:srgbClr val="990033"/>
          </a:solidFill>
          <a:effectLst>
            <a:outerShdw blurRad="38100" dist="38100" dir="2700000" algn="tl">
              <a:srgbClr val="C0C0C0"/>
            </a:outerShdw>
          </a:effectLst>
          <a:latin typeface="Arial" pitchFamily="34" charset="0"/>
        </a:defRPr>
      </a:lvl3pPr>
      <a:lvl4pPr algn="ctr" rtl="0" fontAlgn="base">
        <a:spcBef>
          <a:spcPct val="0"/>
        </a:spcBef>
        <a:spcAft>
          <a:spcPct val="0"/>
        </a:spcAft>
        <a:defRPr sz="3200" b="1">
          <a:solidFill>
            <a:srgbClr val="990033"/>
          </a:solidFill>
          <a:effectLst>
            <a:outerShdw blurRad="38100" dist="38100" dir="2700000" algn="tl">
              <a:srgbClr val="C0C0C0"/>
            </a:outerShdw>
          </a:effectLst>
          <a:latin typeface="Arial" pitchFamily="34" charset="0"/>
        </a:defRPr>
      </a:lvl4pPr>
      <a:lvl5pPr algn="ctr" rtl="0" fontAlgn="base">
        <a:spcBef>
          <a:spcPct val="0"/>
        </a:spcBef>
        <a:spcAft>
          <a:spcPct val="0"/>
        </a:spcAft>
        <a:defRPr sz="3200" b="1">
          <a:solidFill>
            <a:srgbClr val="990033"/>
          </a:solidFill>
          <a:effectLst>
            <a:outerShdw blurRad="38100" dist="38100" dir="2700000" algn="tl">
              <a:srgbClr val="C0C0C0"/>
            </a:outerShdw>
          </a:effectLst>
          <a:latin typeface="Arial" pitchFamily="34" charset="0"/>
        </a:defRPr>
      </a:lvl5pPr>
      <a:lvl6pPr marL="4572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itchFamily="34" charset="0"/>
        </a:defRPr>
      </a:lvl6pPr>
      <a:lvl7pPr marL="9144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itchFamily="34" charset="0"/>
        </a:defRPr>
      </a:lvl7pPr>
      <a:lvl8pPr marL="13716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itchFamily="34" charset="0"/>
        </a:defRPr>
      </a:lvl8pPr>
      <a:lvl9pPr marL="18288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itchFamily="34" charset="0"/>
        </a:defRPr>
      </a:lvl9pPr>
    </p:titleStyle>
    <p:bodyStyle>
      <a:lvl1pPr marL="287338" indent="-287338" algn="l" rtl="0" fontAlgn="base">
        <a:spcBef>
          <a:spcPct val="20000"/>
        </a:spcBef>
        <a:spcAft>
          <a:spcPct val="0"/>
        </a:spcAft>
        <a:buClr>
          <a:srgbClr val="003366"/>
        </a:buClr>
        <a:buSzPct val="70000"/>
        <a:buFont typeface="Wingdings" pitchFamily="2" charset="2"/>
        <a:buChar char="u"/>
        <a:defRPr lang="en-US" sz="2800" b="1" dirty="0">
          <a:solidFill>
            <a:srgbClr val="336699"/>
          </a:solidFill>
          <a:latin typeface="+mn-lt"/>
          <a:ea typeface="+mn-ea"/>
          <a:cs typeface="+mn-cs"/>
        </a:defRPr>
      </a:lvl1pPr>
      <a:lvl2pPr marL="574675" indent="-233363" algn="l" rtl="0" fontAlgn="base">
        <a:spcBef>
          <a:spcPct val="20000"/>
        </a:spcBef>
        <a:spcAft>
          <a:spcPct val="0"/>
        </a:spcAft>
        <a:buClr>
          <a:srgbClr val="336699"/>
        </a:buClr>
        <a:buSzPct val="90000"/>
        <a:buFont typeface="Wingdings" pitchFamily="2" charset="2"/>
        <a:buChar char="Ø"/>
        <a:defRPr lang="en-US" sz="2400" dirty="0">
          <a:solidFill>
            <a:schemeClr val="tx1"/>
          </a:solidFill>
          <a:latin typeface="+mn-lt"/>
        </a:defRPr>
      </a:lvl2pPr>
      <a:lvl3pPr marL="974725" indent="-234950" algn="l" rtl="0" fontAlgn="base">
        <a:spcBef>
          <a:spcPct val="20000"/>
        </a:spcBef>
        <a:spcAft>
          <a:spcPct val="0"/>
        </a:spcAft>
        <a:buClr>
          <a:srgbClr val="0099CC"/>
        </a:buClr>
        <a:buSzPct val="75000"/>
        <a:buFont typeface="Wingdings" pitchFamily="2" charset="2"/>
        <a:buChar char="v"/>
        <a:defRPr lang="en-US" sz="2000" dirty="0">
          <a:solidFill>
            <a:srgbClr val="663300"/>
          </a:solidFill>
          <a:latin typeface="+mn-lt"/>
        </a:defRPr>
      </a:lvl3pPr>
      <a:lvl4pPr marL="1311275" indent="-222250" algn="l" rtl="0" fontAlgn="base">
        <a:spcBef>
          <a:spcPct val="20000"/>
        </a:spcBef>
        <a:spcAft>
          <a:spcPct val="0"/>
        </a:spcAft>
        <a:buClr>
          <a:schemeClr val="bg2"/>
        </a:buClr>
        <a:buChar char="–"/>
        <a:defRPr lang="en-US" sz="2000" dirty="0">
          <a:solidFill>
            <a:schemeClr val="tx1"/>
          </a:solidFill>
          <a:latin typeface="+mn-lt"/>
        </a:defRPr>
      </a:lvl4pPr>
      <a:lvl5pPr marL="1657350" indent="-173038" algn="l" rtl="0" fontAlgn="base">
        <a:spcBef>
          <a:spcPct val="20000"/>
        </a:spcBef>
        <a:spcAft>
          <a:spcPct val="0"/>
        </a:spcAft>
        <a:buClr>
          <a:schemeClr val="bg2"/>
        </a:buClr>
        <a:buChar char="•"/>
        <a:defRPr lang="en-US" sz="1600">
          <a:solidFill>
            <a:srgbClr val="993300"/>
          </a:solidFill>
          <a:effectLst>
            <a:outerShdw blurRad="38100" dist="38100" dir="2700000" algn="tl">
              <a:srgbClr val="C0C0C0"/>
            </a:outerShdw>
          </a:effectLst>
          <a:latin typeface="+mn-lt"/>
        </a:defRPr>
      </a:lvl5pPr>
      <a:lvl6pPr marL="2114550" indent="-173038" algn="l" rtl="0" eaLnBrk="1" fontAlgn="base" hangingPunct="1">
        <a:spcBef>
          <a:spcPct val="20000"/>
        </a:spcBef>
        <a:spcAft>
          <a:spcPct val="0"/>
        </a:spcAft>
        <a:buClr>
          <a:schemeClr val="bg2"/>
        </a:buClr>
        <a:buChar char="•"/>
        <a:defRPr sz="1600">
          <a:solidFill>
            <a:srgbClr val="993300"/>
          </a:solidFill>
          <a:effectLst>
            <a:outerShdw blurRad="38100" dist="38100" dir="2700000" algn="tl">
              <a:srgbClr val="C0C0C0"/>
            </a:outerShdw>
          </a:effectLst>
          <a:latin typeface="+mn-lt"/>
        </a:defRPr>
      </a:lvl6pPr>
      <a:lvl7pPr marL="2571750" indent="-173038" algn="l" rtl="0" eaLnBrk="1" fontAlgn="base" hangingPunct="1">
        <a:spcBef>
          <a:spcPct val="20000"/>
        </a:spcBef>
        <a:spcAft>
          <a:spcPct val="0"/>
        </a:spcAft>
        <a:buClr>
          <a:schemeClr val="bg2"/>
        </a:buClr>
        <a:buChar char="•"/>
        <a:defRPr sz="1600">
          <a:solidFill>
            <a:srgbClr val="993300"/>
          </a:solidFill>
          <a:effectLst>
            <a:outerShdw blurRad="38100" dist="38100" dir="2700000" algn="tl">
              <a:srgbClr val="C0C0C0"/>
            </a:outerShdw>
          </a:effectLst>
          <a:latin typeface="+mn-lt"/>
        </a:defRPr>
      </a:lvl7pPr>
      <a:lvl8pPr marL="3028950" indent="-173038" algn="l" rtl="0" eaLnBrk="1" fontAlgn="base" hangingPunct="1">
        <a:spcBef>
          <a:spcPct val="20000"/>
        </a:spcBef>
        <a:spcAft>
          <a:spcPct val="0"/>
        </a:spcAft>
        <a:buClr>
          <a:schemeClr val="bg2"/>
        </a:buClr>
        <a:buChar char="•"/>
        <a:defRPr sz="1600">
          <a:solidFill>
            <a:srgbClr val="993300"/>
          </a:solidFill>
          <a:effectLst>
            <a:outerShdw blurRad="38100" dist="38100" dir="2700000" algn="tl">
              <a:srgbClr val="C0C0C0"/>
            </a:outerShdw>
          </a:effectLst>
          <a:latin typeface="+mn-lt"/>
        </a:defRPr>
      </a:lvl8pPr>
      <a:lvl9pPr marL="3486150" indent="-173038" algn="l" rtl="0" eaLnBrk="1" fontAlgn="base" hangingPunct="1">
        <a:spcBef>
          <a:spcPct val="20000"/>
        </a:spcBef>
        <a:spcAft>
          <a:spcPct val="0"/>
        </a:spcAft>
        <a:buClr>
          <a:schemeClr val="bg2"/>
        </a:buClr>
        <a:buChar char="•"/>
        <a:defRPr sz="1600">
          <a:solidFill>
            <a:srgbClr val="993300"/>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6" name="Rectangle 38"/>
          <p:cNvSpPr>
            <a:spLocks noGrp="1" noChangeArrowheads="1"/>
          </p:cNvSpPr>
          <p:nvPr>
            <p:ph type="ctrTitle"/>
          </p:nvPr>
        </p:nvSpPr>
        <p:spPr>
          <a:xfrm>
            <a:off x="4206875" y="2149475"/>
            <a:ext cx="4479925" cy="2771775"/>
          </a:xfrm>
        </p:spPr>
        <p:txBody>
          <a:bodyPr/>
          <a:lstStyle/>
          <a:p>
            <a:r>
              <a:rPr sz="4400" smtClean="0">
                <a:effectLst>
                  <a:outerShdw blurRad="38100" dist="38100" dir="2700000" algn="tl">
                    <a:srgbClr val="C0C0C0"/>
                  </a:outerShdw>
                </a:effectLst>
              </a:rPr>
              <a:t>EVALUATING </a:t>
            </a:r>
            <a:br>
              <a:rPr sz="4400" smtClean="0">
                <a:effectLst>
                  <a:outerShdw blurRad="38100" dist="38100" dir="2700000" algn="tl">
                    <a:srgbClr val="C0C0C0"/>
                  </a:outerShdw>
                </a:effectLst>
              </a:rPr>
            </a:br>
            <a:r>
              <a:rPr sz="4400" smtClean="0">
                <a:effectLst>
                  <a:outerShdw blurRad="38100" dist="38100" dir="2700000" algn="tl">
                    <a:srgbClr val="C0C0C0"/>
                  </a:outerShdw>
                </a:effectLst>
              </a:rPr>
              <a:t>A COMPANY’S EXTERNAL ENVIRONMENT</a:t>
            </a:r>
          </a:p>
        </p:txBody>
      </p:sp>
      <p:sp>
        <p:nvSpPr>
          <p:cNvPr id="15364" name="Text Box 6"/>
          <p:cNvSpPr txBox="1">
            <a:spLocks noChangeArrowheads="1"/>
          </p:cNvSpPr>
          <p:nvPr/>
        </p:nvSpPr>
        <p:spPr bwMode="auto">
          <a:xfrm>
            <a:off x="4572000" y="6613525"/>
            <a:ext cx="4495800" cy="244475"/>
          </a:xfrm>
          <a:prstGeom prst="rect">
            <a:avLst/>
          </a:prstGeom>
          <a:noFill/>
          <a:ln w="9525">
            <a:noFill/>
            <a:miter lim="800000"/>
            <a:headEnd/>
            <a:tailEnd/>
          </a:ln>
        </p:spPr>
        <p:txBody>
          <a:bodyPr>
            <a:spAutoFit/>
          </a:bodyPr>
          <a:lstStyle/>
          <a:p>
            <a:pPr algn="r"/>
            <a:r>
              <a:rPr lang="en-US" b="1" i="1">
                <a:latin typeface="Times New Roman" pitchFamily="18" charset="0"/>
                <a:ea typeface="ＭＳ Ｐゴシック" charset="-128"/>
              </a:rPr>
              <a:t>Copyright © 2013 by The McGraw-Hill Companies, Inc. All rights reserved</a:t>
            </a:r>
            <a:r>
              <a:rPr lang="en-US" b="1">
                <a:latin typeface="Times New Roman" pitchFamily="18" charset="0"/>
                <a:ea typeface="ＭＳ Ｐゴシック" charset="-128"/>
              </a:rPr>
              <a:t>.</a:t>
            </a:r>
          </a:p>
        </p:txBody>
      </p:sp>
      <p:sp>
        <p:nvSpPr>
          <p:cNvPr id="3076" name="Text Box 5"/>
          <p:cNvSpPr txBox="1">
            <a:spLocks noChangeArrowheads="1"/>
          </p:cNvSpPr>
          <p:nvPr/>
        </p:nvSpPr>
        <p:spPr bwMode="auto">
          <a:xfrm>
            <a:off x="76200" y="6594475"/>
            <a:ext cx="1752600" cy="244475"/>
          </a:xfrm>
          <a:prstGeom prst="rect">
            <a:avLst/>
          </a:prstGeom>
          <a:noFill/>
          <a:ln w="9525">
            <a:noFill/>
            <a:miter lim="800000"/>
            <a:headEnd/>
            <a:tailEnd/>
          </a:ln>
        </p:spPr>
        <p:txBody>
          <a:bodyPr>
            <a:spAutoFit/>
          </a:bodyPr>
          <a:lstStyle/>
          <a:p>
            <a:r>
              <a:rPr lang="en-US" b="1" i="1">
                <a:latin typeface="Times New Roman" pitchFamily="18" charset="0"/>
                <a:ea typeface="ＭＳ Ｐゴシック" charset="-128"/>
              </a:rPr>
              <a:t>McGraw-Hill/Irwin</a:t>
            </a:r>
          </a:p>
        </p:txBody>
      </p:sp>
    </p:spTree>
  </p:cSld>
  <p:clrMapOvr>
    <a:masterClrMapping/>
  </p:clrMapOvr>
  <p:transition spd="slow">
    <p:cut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6"/>
          <p:cNvSpPr>
            <a:spLocks noChangeArrowheads="1"/>
          </p:cNvSpPr>
          <p:nvPr/>
        </p:nvSpPr>
        <p:spPr bwMode="auto">
          <a:xfrm>
            <a:off x="1279525" y="1050925"/>
            <a:ext cx="7315200" cy="4248150"/>
          </a:xfrm>
          <a:prstGeom prst="rect">
            <a:avLst/>
          </a:prstGeom>
          <a:noFill/>
          <a:ln w="9525">
            <a:noFill/>
            <a:miter lim="800000"/>
            <a:headEnd/>
            <a:tailEnd/>
          </a:ln>
        </p:spPr>
        <p:txBody>
          <a:bodyPr>
            <a:spAutoFit/>
          </a:bodyPr>
          <a:lstStyle/>
          <a:p>
            <a:pPr marL="690563" indent="-690563">
              <a:spcBef>
                <a:spcPts val="1800"/>
              </a:spcBef>
            </a:pPr>
            <a:r>
              <a:rPr lang="en-US" sz="2400" b="1">
                <a:solidFill>
                  <a:srgbClr val="990033"/>
                </a:solidFill>
              </a:rPr>
              <a:t>LO1</a:t>
            </a:r>
            <a:r>
              <a:rPr lang="en-US" sz="2400"/>
              <a:t>	Gain command of the basic concepts and analytical tools widely used to diagnose a company’s industry and competitive conditions.</a:t>
            </a:r>
          </a:p>
          <a:p>
            <a:pPr marL="690563" indent="-690563">
              <a:spcBef>
                <a:spcPts val="1800"/>
              </a:spcBef>
            </a:pPr>
            <a:r>
              <a:rPr lang="en-US" sz="2400" b="1">
                <a:solidFill>
                  <a:srgbClr val="990033"/>
                </a:solidFill>
              </a:rPr>
              <a:t>LO2</a:t>
            </a:r>
            <a:r>
              <a:rPr lang="en-US" sz="2400"/>
              <a:t>	Become adept at recognizing the factors that cause competition in an industry to be fierce, more or less normal, or relatively weak.</a:t>
            </a:r>
          </a:p>
          <a:p>
            <a:pPr marL="690563" indent="-690563">
              <a:spcBef>
                <a:spcPts val="1800"/>
              </a:spcBef>
            </a:pPr>
            <a:r>
              <a:rPr lang="en-US" sz="2400" b="1">
                <a:solidFill>
                  <a:srgbClr val="990033"/>
                </a:solidFill>
              </a:rPr>
              <a:t>LO3</a:t>
            </a:r>
            <a:r>
              <a:rPr lang="en-US" sz="2400"/>
              <a:t>	Learn how to determine whether an industry’s outlook presents a company with sufficiently attractive opportunities for growth and profitability.</a:t>
            </a:r>
          </a:p>
        </p:txBody>
      </p:sp>
    </p:spTree>
  </p:cSld>
  <p:clrMapOvr>
    <a:masterClrMapping/>
  </p:clrMapOvr>
  <p:transition spd="slow">
    <p:cut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23875" y="228600"/>
            <a:ext cx="8077200" cy="1077913"/>
          </a:xfrm>
        </p:spPr>
        <p:txBody>
          <a:bodyPr/>
          <a:lstStyle/>
          <a:p>
            <a:pPr>
              <a:defRPr/>
            </a:pPr>
            <a:r>
              <a:rPr dirty="0" smtClean="0"/>
              <a:t>Answering the Question, </a:t>
            </a:r>
            <a:br>
              <a:rPr dirty="0" smtClean="0"/>
            </a:br>
            <a:r>
              <a:rPr dirty="0" smtClean="0"/>
              <a:t>“Where Are We Now?”</a:t>
            </a:r>
            <a:endParaRPr dirty="0"/>
          </a:p>
        </p:txBody>
      </p:sp>
      <p:sp>
        <p:nvSpPr>
          <p:cNvPr id="17411" name="Rectangle 3"/>
          <p:cNvSpPr>
            <a:spLocks noGrp="1" noChangeArrowheads="1"/>
          </p:cNvSpPr>
          <p:nvPr>
            <p:ph idx="1"/>
          </p:nvPr>
        </p:nvSpPr>
        <p:spPr>
          <a:xfrm>
            <a:off x="514350" y="1600200"/>
            <a:ext cx="8102600" cy="4754563"/>
          </a:xfrm>
        </p:spPr>
        <p:txBody>
          <a:bodyPr/>
          <a:lstStyle/>
          <a:p>
            <a:pPr>
              <a:spcBef>
                <a:spcPts val="1200"/>
              </a:spcBef>
            </a:pPr>
            <a:r>
              <a:t>Two facets of the company’s situation</a:t>
            </a:r>
          </a:p>
          <a:p>
            <a:pPr lvl="1">
              <a:spcBef>
                <a:spcPts val="1200"/>
              </a:spcBef>
            </a:pPr>
            <a:r>
              <a:t>The </a:t>
            </a:r>
            <a:r>
              <a:rPr i="1">
                <a:solidFill>
                  <a:srgbClr val="C00000"/>
                </a:solidFill>
              </a:rPr>
              <a:t>industry and competitive environments </a:t>
            </a:r>
            <a:r>
              <a:t>in which the company operates—its external environment</a:t>
            </a:r>
          </a:p>
          <a:p>
            <a:pPr lvl="1">
              <a:spcBef>
                <a:spcPts val="1200"/>
              </a:spcBef>
            </a:pPr>
            <a:r>
              <a:t>The company’s </a:t>
            </a:r>
            <a:r>
              <a:rPr i="1">
                <a:solidFill>
                  <a:srgbClr val="C00000"/>
                </a:solidFill>
              </a:rPr>
              <a:t>resources and organizational capabilities</a:t>
            </a:r>
            <a:r>
              <a:t>—its internal environment</a:t>
            </a:r>
          </a:p>
          <a:p>
            <a:pPr lvl="2">
              <a:spcBef>
                <a:spcPts val="1200"/>
              </a:spcBef>
            </a:pPr>
            <a:r>
              <a:t>Resource strengths and weaknesses</a:t>
            </a:r>
          </a:p>
          <a:p>
            <a:pPr lvl="2">
              <a:spcBef>
                <a:spcPts val="1200"/>
              </a:spcBef>
            </a:pPr>
            <a:r>
              <a:t>Cost position</a:t>
            </a:r>
          </a:p>
          <a:p>
            <a:pPr lvl="2">
              <a:spcBef>
                <a:spcPts val="1200"/>
              </a:spcBef>
            </a:pPr>
            <a:r>
              <a:t>Culture and the strength of its leadership</a:t>
            </a:r>
          </a:p>
          <a:p>
            <a:pPr>
              <a:spcBef>
                <a:spcPts val="1200"/>
              </a:spcBef>
            </a:pPr>
            <a:endParaRPr/>
          </a:p>
        </p:txBody>
      </p:sp>
    </p:spTree>
  </p:cSld>
  <p:clrMapOvr>
    <a:masterClrMapping/>
  </p:clrMapOvr>
  <p:transition spd="slow">
    <p:cut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7"/>
          <p:cNvPicPr>
            <a:picLocks noChangeAspect="1" noChangeArrowheads="1"/>
          </p:cNvPicPr>
          <p:nvPr/>
        </p:nvPicPr>
        <p:blipFill>
          <a:blip r:embed="rId2" cstate="print"/>
          <a:srcRect/>
          <a:stretch>
            <a:fillRect/>
          </a:stretch>
        </p:blipFill>
        <p:spPr bwMode="auto">
          <a:xfrm>
            <a:off x="349250" y="320675"/>
            <a:ext cx="758825" cy="725488"/>
          </a:xfrm>
          <a:prstGeom prst="rect">
            <a:avLst/>
          </a:prstGeom>
          <a:noFill/>
          <a:ln w="9525">
            <a:noFill/>
            <a:miter lim="800000"/>
            <a:headEnd/>
            <a:tailEnd/>
          </a:ln>
        </p:spPr>
      </p:pic>
      <p:sp>
        <p:nvSpPr>
          <p:cNvPr id="18437" name="Text Box 3" descr="SecGrnbkg03"/>
          <p:cNvSpPr txBox="1">
            <a:spLocks noChangeArrowheads="1"/>
          </p:cNvSpPr>
          <p:nvPr/>
        </p:nvSpPr>
        <p:spPr bwMode="blackWhite">
          <a:xfrm>
            <a:off x="903288" y="511175"/>
            <a:ext cx="1463675" cy="336550"/>
          </a:xfrm>
          <a:prstGeom prst="rect">
            <a:avLst/>
          </a:prstGeom>
          <a:noFill/>
          <a:ln w="9525">
            <a:noFill/>
            <a:miter lim="800000"/>
            <a:headEnd/>
            <a:tailEnd/>
          </a:ln>
        </p:spPr>
        <p:txBody>
          <a:bodyPr lIns="0" rIns="0">
            <a:spAutoFit/>
          </a:bodyPr>
          <a:lstStyle/>
          <a:p>
            <a:pPr>
              <a:spcBef>
                <a:spcPct val="50000"/>
              </a:spcBef>
            </a:pPr>
            <a:r>
              <a:rPr lang="en-US" sz="1600" b="1">
                <a:solidFill>
                  <a:srgbClr val="336699"/>
                </a:solidFill>
                <a:cs typeface="Tahoma" pitchFamily="34" charset="0"/>
              </a:rPr>
              <a:t>FIGURE 3.1</a:t>
            </a:r>
          </a:p>
        </p:txBody>
      </p:sp>
      <p:sp>
        <p:nvSpPr>
          <p:cNvPr id="18438" name="Text Box 4"/>
          <p:cNvSpPr txBox="1">
            <a:spLocks noChangeArrowheads="1"/>
          </p:cNvSpPr>
          <p:nvPr/>
        </p:nvSpPr>
        <p:spPr bwMode="auto">
          <a:xfrm>
            <a:off x="2195513" y="498475"/>
            <a:ext cx="6226175" cy="369888"/>
          </a:xfrm>
          <a:prstGeom prst="rect">
            <a:avLst/>
          </a:prstGeom>
          <a:noFill/>
          <a:ln w="9525">
            <a:noFill/>
            <a:miter lim="800000"/>
            <a:headEnd/>
            <a:tailEnd/>
          </a:ln>
        </p:spPr>
        <p:txBody>
          <a:bodyPr>
            <a:spAutoFit/>
          </a:bodyPr>
          <a:lstStyle/>
          <a:p>
            <a:pPr>
              <a:spcBef>
                <a:spcPct val="50000"/>
              </a:spcBef>
            </a:pPr>
            <a:r>
              <a:rPr lang="en-US" sz="1800" b="1">
                <a:solidFill>
                  <a:srgbClr val="292929"/>
                </a:solidFill>
                <a:ea typeface="Verdana" pitchFamily="34" charset="0"/>
                <a:cs typeface="Arial" pitchFamily="34" charset="0"/>
              </a:rPr>
              <a:t>The Components of a Company’s Macro-Environment</a:t>
            </a:r>
          </a:p>
        </p:txBody>
      </p:sp>
      <p:pic>
        <p:nvPicPr>
          <p:cNvPr id="18439" name="Picture 4"/>
          <p:cNvPicPr>
            <a:picLocks noChangeAspect="1" noChangeArrowheads="1"/>
          </p:cNvPicPr>
          <p:nvPr/>
        </p:nvPicPr>
        <p:blipFill>
          <a:blip r:embed="rId3" cstate="print"/>
          <a:srcRect/>
          <a:stretch>
            <a:fillRect/>
          </a:stretch>
        </p:blipFill>
        <p:spPr bwMode="auto">
          <a:xfrm>
            <a:off x="200025" y="1143000"/>
            <a:ext cx="8743950" cy="5105400"/>
          </a:xfrm>
          <a:prstGeom prst="rect">
            <a:avLst/>
          </a:prstGeom>
          <a:noFill/>
          <a:ln w="9525">
            <a:noFill/>
            <a:miter lim="800000"/>
            <a:headEnd/>
            <a:tailEnd/>
          </a:ln>
        </p:spPr>
      </p:pic>
    </p:spTree>
  </p:cSld>
  <p:clrMapOvr>
    <a:masterClrMapping/>
  </p:clrMapOvr>
  <p:transition spd="slow">
    <p:cut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23875" y="228600"/>
            <a:ext cx="8077200" cy="584200"/>
          </a:xfrm>
        </p:spPr>
        <p:txBody>
          <a:bodyPr/>
          <a:lstStyle/>
          <a:p>
            <a:pPr>
              <a:defRPr/>
            </a:pPr>
            <a:r>
              <a:rPr dirty="0" smtClean="0"/>
              <a:t>Assessing the Company’s Industry </a:t>
            </a:r>
            <a:br>
              <a:rPr dirty="0" smtClean="0"/>
            </a:br>
            <a:r>
              <a:rPr dirty="0" smtClean="0"/>
              <a:t>and Competitive Environment</a:t>
            </a:r>
            <a:endParaRPr dirty="0"/>
          </a:p>
        </p:txBody>
      </p:sp>
      <p:sp>
        <p:nvSpPr>
          <p:cNvPr id="38915" name="Rectangle 3"/>
          <p:cNvSpPr>
            <a:spLocks noGrp="1" noChangeArrowheads="1"/>
          </p:cNvSpPr>
          <p:nvPr>
            <p:ph idx="1"/>
          </p:nvPr>
        </p:nvSpPr>
        <p:spPr>
          <a:xfrm>
            <a:off x="514350" y="1600200"/>
            <a:ext cx="8102600" cy="4754563"/>
          </a:xfrm>
        </p:spPr>
        <p:txBody>
          <a:bodyPr/>
          <a:lstStyle/>
          <a:p>
            <a:pPr marL="457200" indent="-457200">
              <a:spcBef>
                <a:spcPts val="1200"/>
              </a:spcBef>
              <a:buSzPct val="100000"/>
              <a:buFont typeface="+mj-lt"/>
              <a:buAutoNum type="arabicPeriod"/>
              <a:defRPr/>
            </a:pPr>
            <a:r>
              <a:t>Do the </a:t>
            </a:r>
            <a:r>
              <a:rPr i="1">
                <a:solidFill>
                  <a:schemeClr val="accent5">
                    <a:lumMod val="50000"/>
                  </a:schemeClr>
                </a:solidFill>
              </a:rPr>
              <a:t>dominant economic characteristics </a:t>
            </a:r>
            <a:r>
              <a:t>of the industry offer sellers’ opportunities for growth and attractive profits?</a:t>
            </a:r>
          </a:p>
          <a:p>
            <a:pPr marL="514350" indent="-514350">
              <a:spcBef>
                <a:spcPts val="1200"/>
              </a:spcBef>
              <a:buSzPct val="100000"/>
              <a:buFont typeface="+mj-lt"/>
              <a:buAutoNum type="arabicPeriod"/>
              <a:defRPr/>
            </a:pPr>
            <a:r>
              <a:t>What kinds of </a:t>
            </a:r>
            <a:r>
              <a:rPr i="1">
                <a:solidFill>
                  <a:schemeClr val="accent5">
                    <a:lumMod val="50000"/>
                  </a:schemeClr>
                </a:solidFill>
              </a:rPr>
              <a:t>competitive forces </a:t>
            </a:r>
            <a:r>
              <a:t>are industry members facing, and how strong is each force?</a:t>
            </a:r>
          </a:p>
          <a:p>
            <a:pPr marL="514350" indent="-514350">
              <a:spcBef>
                <a:spcPts val="1200"/>
              </a:spcBef>
              <a:buSzPct val="100000"/>
              <a:buFont typeface="+mj-lt"/>
              <a:buAutoNum type="arabicPeriod"/>
              <a:defRPr/>
            </a:pPr>
            <a:r>
              <a:t>What </a:t>
            </a:r>
            <a:r>
              <a:rPr i="1">
                <a:solidFill>
                  <a:schemeClr val="accent5">
                    <a:lumMod val="50000"/>
                  </a:schemeClr>
                </a:solidFill>
              </a:rPr>
              <a:t>forces are driving industry change</a:t>
            </a:r>
            <a:r>
              <a:t>, and what impact will these changes have on competitive intensity and industry profitability?</a:t>
            </a:r>
          </a:p>
        </p:txBody>
      </p:sp>
    </p:spTree>
  </p:cSld>
  <p:clrMapOvr>
    <a:masterClrMapping/>
  </p:clrMapOvr>
  <p:transition spd="slow">
    <p:cut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23875" y="228600"/>
            <a:ext cx="8077200" cy="1077913"/>
          </a:xfrm>
        </p:spPr>
        <p:txBody>
          <a:bodyPr/>
          <a:lstStyle/>
          <a:p>
            <a:pPr>
              <a:defRPr/>
            </a:pPr>
            <a:r>
              <a:rPr dirty="0" smtClean="0"/>
              <a:t>Assessing the Company’s Industry and Competitive Environment (cont’d)</a:t>
            </a:r>
            <a:endParaRPr dirty="0"/>
          </a:p>
        </p:txBody>
      </p:sp>
      <p:sp>
        <p:nvSpPr>
          <p:cNvPr id="28675" name="Rectangle 3"/>
          <p:cNvSpPr>
            <a:spLocks noGrp="1" noChangeArrowheads="1"/>
          </p:cNvSpPr>
          <p:nvPr>
            <p:ph idx="1"/>
          </p:nvPr>
        </p:nvSpPr>
        <p:spPr>
          <a:xfrm>
            <a:off x="514350" y="1600200"/>
            <a:ext cx="8102600" cy="4754563"/>
          </a:xfrm>
        </p:spPr>
        <p:txBody>
          <a:bodyPr/>
          <a:lstStyle/>
          <a:p>
            <a:pPr marL="514350" indent="-514350">
              <a:spcBef>
                <a:spcPts val="1200"/>
              </a:spcBef>
              <a:buClrTx/>
              <a:buSzPct val="100000"/>
              <a:buFont typeface="+mj-lt"/>
              <a:buAutoNum type="arabicPeriod" startAt="4"/>
              <a:defRPr/>
            </a:pPr>
            <a:r>
              <a:rPr/>
              <a:t>What </a:t>
            </a:r>
            <a:r>
              <a:rPr i="1">
                <a:solidFill>
                  <a:schemeClr val="accent5">
                    <a:lumMod val="50000"/>
                  </a:schemeClr>
                </a:solidFill>
              </a:rPr>
              <a:t>market positions </a:t>
            </a:r>
            <a:r>
              <a:rPr/>
              <a:t>do industry rivals occupy—who is strongly positioned and who is not?</a:t>
            </a:r>
          </a:p>
          <a:p>
            <a:pPr marL="514350" indent="-514350">
              <a:spcBef>
                <a:spcPts val="1200"/>
              </a:spcBef>
              <a:buClrTx/>
              <a:buSzPct val="100000"/>
              <a:buFont typeface="+mj-lt"/>
              <a:buAutoNum type="arabicPeriod" startAt="4"/>
              <a:defRPr/>
            </a:pPr>
            <a:r>
              <a:t>What </a:t>
            </a:r>
            <a:r>
              <a:rPr i="1">
                <a:solidFill>
                  <a:schemeClr val="accent5">
                    <a:lumMod val="50000"/>
                  </a:schemeClr>
                </a:solidFill>
              </a:rPr>
              <a:t>strategic moves </a:t>
            </a:r>
            <a:r>
              <a:t>are rivals likely to make next?</a:t>
            </a:r>
          </a:p>
          <a:p>
            <a:pPr marL="514350" indent="-514350">
              <a:spcBef>
                <a:spcPts val="1200"/>
              </a:spcBef>
              <a:buClrTx/>
              <a:buSzPct val="100000"/>
              <a:buFont typeface="+mj-lt"/>
              <a:buAutoNum type="arabicPeriod" startAt="4"/>
              <a:defRPr/>
            </a:pPr>
            <a:r>
              <a:t>What are the </a:t>
            </a:r>
            <a:r>
              <a:rPr i="1">
                <a:solidFill>
                  <a:schemeClr val="accent5">
                    <a:lumMod val="50000"/>
                  </a:schemeClr>
                </a:solidFill>
              </a:rPr>
              <a:t>key factors </a:t>
            </a:r>
            <a:r>
              <a:t>of competitive success?</a:t>
            </a:r>
          </a:p>
          <a:p>
            <a:pPr marL="514350" indent="-514350">
              <a:spcBef>
                <a:spcPts val="1200"/>
              </a:spcBef>
              <a:buClrTx/>
              <a:buSzPct val="100000"/>
              <a:buFont typeface="+mj-lt"/>
              <a:buAutoNum type="arabicPeriod" startAt="4"/>
              <a:defRPr/>
            </a:pPr>
            <a:r>
              <a:t>Does the </a:t>
            </a:r>
            <a:r>
              <a:rPr i="1">
                <a:solidFill>
                  <a:schemeClr val="accent5">
                    <a:lumMod val="50000"/>
                  </a:schemeClr>
                </a:solidFill>
              </a:rPr>
              <a:t>industry outlook </a:t>
            </a:r>
            <a:r>
              <a:t>offer good prospects for profitability?</a:t>
            </a:r>
            <a:endParaRPr/>
          </a:p>
        </p:txBody>
      </p:sp>
    </p:spTree>
  </p:cSld>
  <p:clrMapOvr>
    <a:masterClrMapping/>
  </p:clrMapOvr>
  <p:transition spd="slow">
    <p:cut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23875" y="228600"/>
            <a:ext cx="8077200" cy="1077913"/>
          </a:xfrm>
        </p:spPr>
        <p:txBody>
          <a:bodyPr/>
          <a:lstStyle/>
          <a:p>
            <a:pPr>
              <a:defRPr/>
            </a:pPr>
            <a:r>
              <a:rPr dirty="0" smtClean="0"/>
              <a:t>Question 1: What Are the Industry’s Dominant Economic Characteristics?</a:t>
            </a:r>
            <a:endParaRPr dirty="0"/>
          </a:p>
        </p:txBody>
      </p:sp>
      <p:sp>
        <p:nvSpPr>
          <p:cNvPr id="21507" name="Rectangle 3"/>
          <p:cNvSpPr>
            <a:spLocks noGrp="1" noChangeArrowheads="1"/>
          </p:cNvSpPr>
          <p:nvPr>
            <p:ph idx="1"/>
          </p:nvPr>
        </p:nvSpPr>
        <p:spPr>
          <a:xfrm>
            <a:off x="514350" y="1600200"/>
            <a:ext cx="8102600" cy="4754563"/>
          </a:xfrm>
        </p:spPr>
        <p:txBody>
          <a:bodyPr/>
          <a:lstStyle/>
          <a:p>
            <a:pPr marL="339725" indent="-339725">
              <a:spcBef>
                <a:spcPts val="1200"/>
              </a:spcBef>
            </a:pPr>
            <a:r>
              <a:t>Market size and growth rate</a:t>
            </a:r>
          </a:p>
          <a:p>
            <a:pPr marL="339725" indent="-339725">
              <a:spcBef>
                <a:spcPts val="1200"/>
              </a:spcBef>
            </a:pPr>
            <a:r>
              <a:t>Number of rivals</a:t>
            </a:r>
          </a:p>
          <a:p>
            <a:pPr marL="339725" indent="-339725">
              <a:spcBef>
                <a:spcPts val="1200"/>
              </a:spcBef>
            </a:pPr>
            <a:r>
              <a:t>Scope of competitive rivalry</a:t>
            </a:r>
          </a:p>
          <a:p>
            <a:pPr marL="339725" indent="-339725">
              <a:spcBef>
                <a:spcPts val="1200"/>
              </a:spcBef>
            </a:pPr>
            <a:r>
              <a:t>Pace of technological change</a:t>
            </a:r>
          </a:p>
          <a:p>
            <a:pPr marL="339725" indent="-339725">
              <a:spcBef>
                <a:spcPts val="1200"/>
              </a:spcBef>
            </a:pPr>
            <a:r>
              <a:t>Degree of vertical integration</a:t>
            </a:r>
          </a:p>
          <a:p>
            <a:pPr marL="339725" indent="-339725">
              <a:spcBef>
                <a:spcPts val="1200"/>
              </a:spcBef>
            </a:pPr>
            <a:r>
              <a:t>Need for economies of scale</a:t>
            </a:r>
          </a:p>
          <a:p>
            <a:pPr marL="339725" indent="-339725">
              <a:spcBef>
                <a:spcPts val="1200"/>
              </a:spcBef>
            </a:pPr>
            <a:r>
              <a:t>Learning and experience curve effects</a:t>
            </a:r>
          </a:p>
        </p:txBody>
      </p:sp>
    </p:spTree>
  </p:cSld>
  <p:clrMapOvr>
    <a:masterClrMapping/>
  </p:clrMapOvr>
  <p:transition spd="slow">
    <p:cut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8"/>
          <p:cNvGrpSpPr>
            <a:grpSpLocks/>
          </p:cNvGrpSpPr>
          <p:nvPr/>
        </p:nvGrpSpPr>
        <p:grpSpPr bwMode="auto">
          <a:xfrm>
            <a:off x="381000" y="352425"/>
            <a:ext cx="690563" cy="652463"/>
            <a:chOff x="381346" y="351973"/>
            <a:chExt cx="690841" cy="652642"/>
          </a:xfrm>
        </p:grpSpPr>
        <p:sp>
          <p:nvSpPr>
            <p:cNvPr id="22554" name="Oval 9"/>
            <p:cNvSpPr>
              <a:spLocks noChangeArrowheads="1"/>
            </p:cNvSpPr>
            <p:nvPr/>
          </p:nvSpPr>
          <p:spPr bwMode="auto">
            <a:xfrm>
              <a:off x="381346" y="351973"/>
              <a:ext cx="690841" cy="652642"/>
            </a:xfrm>
            <a:prstGeom prst="ellipse">
              <a:avLst/>
            </a:prstGeom>
            <a:noFill/>
            <a:ln w="38100" algn="ctr">
              <a:solidFill>
                <a:srgbClr val="CC9900"/>
              </a:solidFill>
              <a:round/>
              <a:headEnd/>
              <a:tailEnd/>
            </a:ln>
          </p:spPr>
          <p:txBody>
            <a:bodyPr wrap="none"/>
            <a:lstStyle/>
            <a:p>
              <a:endParaRPr lang="en-US"/>
            </a:p>
          </p:txBody>
        </p:sp>
        <p:sp>
          <p:nvSpPr>
            <p:cNvPr id="22555" name="Isosceles Triangle 10"/>
            <p:cNvSpPr>
              <a:spLocks noChangeAspect="1"/>
            </p:cNvSpPr>
            <p:nvPr/>
          </p:nvSpPr>
          <p:spPr bwMode="auto">
            <a:xfrm rot="5400000">
              <a:off x="653941" y="569935"/>
              <a:ext cx="228600" cy="228600"/>
            </a:xfrm>
            <a:prstGeom prst="triangle">
              <a:avLst>
                <a:gd name="adj" fmla="val 50000"/>
              </a:avLst>
            </a:prstGeom>
            <a:solidFill>
              <a:srgbClr val="CC9900"/>
            </a:solidFill>
            <a:ln w="9525" algn="ctr">
              <a:solidFill>
                <a:srgbClr val="CC9900"/>
              </a:solidFill>
              <a:round/>
              <a:headEnd/>
              <a:tailEnd/>
            </a:ln>
          </p:spPr>
          <p:txBody>
            <a:bodyPr wrap="none"/>
            <a:lstStyle/>
            <a:p>
              <a:endParaRPr lang="en-US"/>
            </a:p>
          </p:txBody>
        </p:sp>
      </p:grpSp>
      <p:sp>
        <p:nvSpPr>
          <p:cNvPr id="24581" name="Text Box 3" descr="SecGrnbkg03"/>
          <p:cNvSpPr txBox="1">
            <a:spLocks noChangeArrowheads="1"/>
          </p:cNvSpPr>
          <p:nvPr/>
        </p:nvSpPr>
        <p:spPr bwMode="blackWhite">
          <a:xfrm>
            <a:off x="903288" y="511175"/>
            <a:ext cx="1463675" cy="338138"/>
          </a:xfrm>
          <a:prstGeom prst="rect">
            <a:avLst/>
          </a:prstGeom>
          <a:noFill/>
          <a:ln>
            <a:noFill/>
          </a:ln>
          <a:extLst>
            <a:ext uri="{909E8E84-426E-40DD-AFC4-6F175D3DCCD1}"/>
            <a:ext uri="{91240B29-F687-4F45-9708-019B960494DF}"/>
          </a:extLst>
        </p:spPr>
        <p:txBody>
          <a:bodyPr lIns="0" rIns="0">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spcBef>
                <a:spcPct val="50000"/>
              </a:spcBef>
              <a:defRPr/>
            </a:pPr>
            <a:r>
              <a:rPr lang="en-US" sz="1600" b="1" dirty="0" smtClean="0">
                <a:solidFill>
                  <a:schemeClr val="accent1">
                    <a:lumMod val="75000"/>
                  </a:schemeClr>
                </a:solidFill>
                <a:cs typeface="Tahoma" pitchFamily="34" charset="0"/>
              </a:rPr>
              <a:t>TABLE 3.1</a:t>
            </a:r>
            <a:endParaRPr lang="en-US" sz="1600" b="1" dirty="0">
              <a:solidFill>
                <a:schemeClr val="accent1">
                  <a:lumMod val="75000"/>
                </a:schemeClr>
              </a:solidFill>
              <a:cs typeface="Tahoma" pitchFamily="34" charset="0"/>
            </a:endParaRPr>
          </a:p>
        </p:txBody>
      </p:sp>
      <p:sp>
        <p:nvSpPr>
          <p:cNvPr id="6" name="Text Box 4"/>
          <p:cNvSpPr txBox="1">
            <a:spLocks noChangeArrowheads="1"/>
          </p:cNvSpPr>
          <p:nvPr/>
        </p:nvSpPr>
        <p:spPr bwMode="ltGray">
          <a:xfrm>
            <a:off x="2103438" y="361950"/>
            <a:ext cx="6318250" cy="647700"/>
          </a:xfrm>
          <a:prstGeom prst="rect">
            <a:avLst/>
          </a:prstGeom>
          <a:solidFill>
            <a:schemeClr val="accent1">
              <a:lumMod val="75000"/>
            </a:schemeClr>
          </a:solidFill>
          <a:ln>
            <a:noFill/>
          </a:ln>
          <a:effectLs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spcBef>
                <a:spcPct val="50000"/>
              </a:spcBef>
              <a:defRPr/>
            </a:pPr>
            <a:r>
              <a:rPr lang="en-US" sz="1800" b="1" dirty="0">
                <a:solidFill>
                  <a:schemeClr val="bg1"/>
                </a:solidFill>
                <a:latin typeface="+mn-lt"/>
                <a:ea typeface="Verdana" pitchFamily="34" charset="0"/>
                <a:cs typeface="Calibri" pitchFamily="34" charset="0"/>
              </a:rPr>
              <a:t>What to Consider in Identifying an Industry’s Dominant Economic Features</a:t>
            </a:r>
            <a:endParaRPr lang="en-US" sz="1800" b="1" dirty="0" smtClean="0">
              <a:solidFill>
                <a:schemeClr val="bg1"/>
              </a:solidFill>
              <a:latin typeface="+mn-lt"/>
              <a:ea typeface="Verdana" pitchFamily="34" charset="0"/>
              <a:cs typeface="Calibri" pitchFamily="34" charset="0"/>
            </a:endParaRPr>
          </a:p>
        </p:txBody>
      </p:sp>
      <p:graphicFrame>
        <p:nvGraphicFramePr>
          <p:cNvPr id="3" name="Table 2"/>
          <p:cNvGraphicFramePr>
            <a:graphicFrameLocks noGrp="1"/>
          </p:cNvGraphicFramePr>
          <p:nvPr/>
        </p:nvGraphicFramePr>
        <p:xfrm>
          <a:off x="457200" y="1447800"/>
          <a:ext cx="7965049" cy="4724400"/>
        </p:xfrm>
        <a:graphic>
          <a:graphicData uri="http://schemas.openxmlformats.org/drawingml/2006/table">
            <a:tbl>
              <a:tblPr firstRow="1" bandRow="1">
                <a:tableStyleId>{5940675A-B579-460E-94D1-54222C63F5DA}</a:tableStyleId>
              </a:tblPr>
              <a:tblGrid>
                <a:gridCol w="2834609"/>
                <a:gridCol w="5130440"/>
              </a:tblGrid>
              <a:tr h="370840">
                <a:tc>
                  <a:txBody>
                    <a:bodyPr/>
                    <a:lstStyle/>
                    <a:p>
                      <a:pPr algn="l"/>
                      <a:r>
                        <a:rPr lang="en-US" sz="1400" b="1" dirty="0" smtClean="0">
                          <a:solidFill>
                            <a:schemeClr val="tx1"/>
                          </a:solidFill>
                        </a:rPr>
                        <a:t>ECONOMIC CHARACTERISTIC</a:t>
                      </a:r>
                      <a:endParaRPr lang="en-US" sz="1400" b="1" dirty="0">
                        <a:solidFill>
                          <a:schemeClr val="tx1"/>
                        </a:solidFill>
                      </a:endParaRPr>
                    </a:p>
                  </a:txBody>
                  <a:tcPr marT="91440" marB="91440" anchor="ct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1" dirty="0" smtClean="0">
                          <a:solidFill>
                            <a:schemeClr val="tx1"/>
                          </a:solidFill>
                        </a:rPr>
                        <a:t>QUESTIONS TO ANSWER</a:t>
                      </a:r>
                      <a:endParaRPr lang="en-US" sz="1400" b="1" dirty="0">
                        <a:solidFill>
                          <a:schemeClr val="tx1"/>
                        </a:solidFill>
                      </a:endParaRPr>
                    </a:p>
                  </a:txBody>
                  <a:tcPr marT="91440" marB="91440" anchor="ct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400" b="1" dirty="0" smtClean="0"/>
                        <a:t>Market size and growth rate</a:t>
                      </a:r>
                      <a:endParaRPr lang="en-US" sz="1400" b="1" dirty="0"/>
                    </a:p>
                  </a:txBody>
                  <a:tcPr marT="91440" marB="91440">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7338" indent="-169863">
                        <a:buFont typeface="Arial" pitchFamily="34" charset="0"/>
                        <a:buChar char="•"/>
                      </a:pPr>
                      <a:r>
                        <a:rPr lang="en-US" sz="1400" dirty="0" smtClean="0"/>
                        <a:t>How big is the industry and how fast is it growing?</a:t>
                      </a:r>
                    </a:p>
                    <a:p>
                      <a:pPr marL="287338" indent="-169863">
                        <a:buFont typeface="Arial" pitchFamily="34" charset="0"/>
                        <a:buChar char="•"/>
                      </a:pPr>
                      <a:r>
                        <a:rPr lang="en-US" sz="1400" dirty="0" smtClean="0"/>
                        <a:t>What does the industry’s position in the life cycle (early development, rapid growth and takeoff, early maturity and slowing growth, saturation and stagnation, decline) reveal about the industry’s growth prospects?</a:t>
                      </a:r>
                      <a:endParaRPr lang="en-US" sz="1400" dirty="0"/>
                    </a:p>
                  </a:txBody>
                  <a:tcPr marT="91440" marB="91440">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400" b="1" dirty="0" smtClean="0"/>
                        <a:t>Scope of competitive rivalry</a:t>
                      </a:r>
                      <a:endParaRPr lang="en-US" sz="1400" b="1"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168275">
                        <a:buFont typeface="Arial" pitchFamily="34" charset="0"/>
                        <a:buChar char="•"/>
                      </a:pPr>
                      <a:r>
                        <a:rPr lang="en-US" sz="1400" dirty="0" smtClean="0"/>
                        <a:t>Is the geographic area over which most companies compete local, regional, national, multinational, or global?</a:t>
                      </a:r>
                      <a:endParaRPr lang="en-US" sz="1400"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400" b="1" dirty="0" smtClean="0"/>
                        <a:t>Demand-supply conditions</a:t>
                      </a:r>
                      <a:endParaRPr lang="en-US" sz="1400" b="1"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168275">
                        <a:buFont typeface="Arial" pitchFamily="34" charset="0"/>
                        <a:buChar char="•"/>
                      </a:pPr>
                      <a:r>
                        <a:rPr lang="en-US" sz="1400" dirty="0" smtClean="0"/>
                        <a:t>Is a surplus of capacity pushing prices and profit margins down?</a:t>
                      </a:r>
                    </a:p>
                    <a:p>
                      <a:pPr marL="285750" indent="-168275">
                        <a:buFont typeface="Arial" pitchFamily="34" charset="0"/>
                        <a:buChar char="•"/>
                      </a:pPr>
                      <a:r>
                        <a:rPr lang="en-US" sz="1400" dirty="0" smtClean="0"/>
                        <a:t>Is the industry overcrowded with too many competitors?</a:t>
                      </a:r>
                      <a:endParaRPr lang="en-US" sz="1400"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400" b="1" dirty="0" smtClean="0"/>
                        <a:t>Market segmentation</a:t>
                      </a:r>
                      <a:endParaRPr lang="en-US" sz="1400" b="1"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168275">
                        <a:buFont typeface="Arial" pitchFamily="34" charset="0"/>
                        <a:buChar char="•"/>
                      </a:pPr>
                      <a:r>
                        <a:rPr lang="en-US" sz="1400" dirty="0" smtClean="0"/>
                        <a:t>Is the industry characterized by various product characteristics or customer wants, needs, or preferences that divide the market into distinct segments?</a:t>
                      </a:r>
                      <a:endParaRPr lang="en-US" sz="1400"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400" b="1" dirty="0" smtClean="0"/>
                        <a:t>Pace of technological change</a:t>
                      </a:r>
                      <a:endParaRPr lang="en-US" sz="1400" b="1"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168275">
                        <a:buFont typeface="Arial" pitchFamily="34" charset="0"/>
                        <a:buChar char="•"/>
                      </a:pPr>
                      <a:r>
                        <a:rPr lang="en-US" sz="1400" dirty="0" smtClean="0"/>
                        <a:t>What role does advancing technology play in this industry?</a:t>
                      </a:r>
                    </a:p>
                    <a:p>
                      <a:pPr marL="285750" indent="-168275">
                        <a:buFont typeface="Arial" pitchFamily="34" charset="0"/>
                        <a:buChar char="•"/>
                      </a:pPr>
                      <a:r>
                        <a:rPr lang="en-US" sz="1400" dirty="0" smtClean="0"/>
                        <a:t>Do most industry members have or need strong technological capabilities? Why?</a:t>
                      </a:r>
                      <a:endParaRPr lang="en-US" sz="1400"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spd="slow">
    <p:cut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875" y="228600"/>
            <a:ext cx="8077200" cy="1077913"/>
          </a:xfrm>
        </p:spPr>
        <p:txBody>
          <a:bodyPr/>
          <a:lstStyle/>
          <a:p>
            <a:pPr>
              <a:defRPr/>
            </a:pPr>
            <a:r>
              <a:rPr dirty="0" smtClean="0"/>
              <a:t>Question 2: How Strong Are the Industry’s Competitive Forces?</a:t>
            </a:r>
            <a:endParaRPr dirty="0"/>
          </a:p>
        </p:txBody>
      </p:sp>
      <p:sp>
        <p:nvSpPr>
          <p:cNvPr id="43011" name="Content Placeholder 2"/>
          <p:cNvSpPr>
            <a:spLocks noGrp="1"/>
          </p:cNvSpPr>
          <p:nvPr>
            <p:ph idx="1"/>
          </p:nvPr>
        </p:nvSpPr>
        <p:spPr>
          <a:xfrm>
            <a:off x="514350" y="1600200"/>
            <a:ext cx="8102600" cy="4754563"/>
          </a:xfrm>
        </p:spPr>
        <p:txBody>
          <a:bodyPr/>
          <a:lstStyle/>
          <a:p>
            <a:pPr>
              <a:defRPr/>
            </a:pPr>
            <a:r>
              <a:rPr i="1">
                <a:solidFill>
                  <a:srgbClr val="336600"/>
                </a:solidFill>
              </a:rPr>
              <a:t>“ Where are we now? ”</a:t>
            </a:r>
          </a:p>
          <a:p>
            <a:pPr>
              <a:defRPr/>
            </a:pPr>
            <a:r>
              <a:t>The </a:t>
            </a:r>
            <a:r>
              <a:rPr/>
              <a:t>nature of </a:t>
            </a:r>
            <a:r>
              <a:t>the competitive forces </a:t>
            </a:r>
            <a:r>
              <a:rPr i="1">
                <a:solidFill>
                  <a:schemeClr val="accent6">
                    <a:lumMod val="75000"/>
                  </a:schemeClr>
                </a:solidFill>
              </a:rPr>
              <a:t>differs across industries.</a:t>
            </a:r>
            <a:endParaRPr i="1">
              <a:solidFill>
                <a:schemeClr val="accent6">
                  <a:lumMod val="75000"/>
                </a:schemeClr>
              </a:solidFill>
            </a:endParaRPr>
          </a:p>
          <a:p>
            <a:pPr>
              <a:defRPr/>
            </a:pPr>
            <a:r>
              <a:t>Competitive </a:t>
            </a:r>
            <a:r>
              <a:rPr/>
              <a:t>forces </a:t>
            </a:r>
            <a:r>
              <a:rPr i="1">
                <a:solidFill>
                  <a:schemeClr val="accent6">
                    <a:lumMod val="75000"/>
                  </a:schemeClr>
                </a:solidFill>
              </a:rPr>
              <a:t>go beyond rivalry and include four coexisting </a:t>
            </a:r>
            <a:r>
              <a:rPr i="1">
                <a:solidFill>
                  <a:schemeClr val="accent6">
                    <a:lumMod val="75000"/>
                  </a:schemeClr>
                </a:solidFill>
              </a:rPr>
              <a:t>forces.</a:t>
            </a:r>
            <a:endParaRPr i="1">
              <a:solidFill>
                <a:schemeClr val="accent6">
                  <a:lumMod val="75000"/>
                </a:schemeClr>
              </a:solidFill>
            </a:endParaRPr>
          </a:p>
        </p:txBody>
      </p:sp>
    </p:spTree>
  </p:cSld>
  <p:clrMapOvr>
    <a:masterClrMapping/>
  </p:clrMapOvr>
  <p:transition spd="slow">
    <p:cut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875" y="228600"/>
            <a:ext cx="8077200" cy="584200"/>
          </a:xfrm>
        </p:spPr>
        <p:txBody>
          <a:bodyPr/>
          <a:lstStyle/>
          <a:p>
            <a:pPr>
              <a:defRPr/>
            </a:pPr>
            <a:r>
              <a:rPr smtClean="0"/>
              <a:t>The Five Competitive Forces</a:t>
            </a:r>
            <a:br>
              <a:rPr smtClean="0"/>
            </a:br>
            <a:r>
              <a:rPr smtClean="0"/>
              <a:t>Affecting Industry Attractiveness</a:t>
            </a:r>
            <a:endParaRPr dirty="0"/>
          </a:p>
        </p:txBody>
      </p:sp>
      <p:sp>
        <p:nvSpPr>
          <p:cNvPr id="24579" name="Content Placeholder 5"/>
          <p:cNvSpPr>
            <a:spLocks noGrp="1"/>
          </p:cNvSpPr>
          <p:nvPr>
            <p:ph idx="1"/>
          </p:nvPr>
        </p:nvSpPr>
        <p:spPr>
          <a:xfrm>
            <a:off x="514350" y="1600200"/>
            <a:ext cx="8102600" cy="4754563"/>
          </a:xfrm>
        </p:spPr>
        <p:txBody>
          <a:bodyPr/>
          <a:lstStyle/>
          <a:p>
            <a:pPr>
              <a:spcBef>
                <a:spcPts val="900"/>
              </a:spcBef>
            </a:pPr>
            <a:r>
              <a:t>The competitive forces affecting industry attractiveness are:</a:t>
            </a:r>
          </a:p>
          <a:p>
            <a:pPr marL="796925" lvl="1" indent="-457200">
              <a:spcBef>
                <a:spcPts val="900"/>
              </a:spcBef>
              <a:buFont typeface="Tahoma" pitchFamily="34" charset="0"/>
              <a:buAutoNum type="arabicPeriod"/>
            </a:pPr>
            <a:r>
              <a:rPr b="1"/>
              <a:t>Buyer bargaining power</a:t>
            </a:r>
          </a:p>
          <a:p>
            <a:pPr marL="796925" lvl="1" indent="-457200">
              <a:spcBef>
                <a:spcPts val="900"/>
              </a:spcBef>
              <a:buFont typeface="Tahoma" pitchFamily="34" charset="0"/>
              <a:buAutoNum type="arabicPeriod"/>
            </a:pPr>
            <a:r>
              <a:rPr b="1"/>
              <a:t>Firms in other industries attempting to win buyers over to substitute products</a:t>
            </a:r>
          </a:p>
          <a:p>
            <a:pPr marL="796925" lvl="1" indent="-457200">
              <a:spcBef>
                <a:spcPts val="900"/>
              </a:spcBef>
              <a:buFont typeface="Tahoma" pitchFamily="34" charset="0"/>
              <a:buAutoNum type="arabicPeriod"/>
            </a:pPr>
            <a:r>
              <a:rPr b="1"/>
              <a:t>Supplier bargaining power</a:t>
            </a:r>
          </a:p>
          <a:p>
            <a:pPr marL="796925" lvl="1" indent="-457200">
              <a:spcBef>
                <a:spcPts val="900"/>
              </a:spcBef>
              <a:buFont typeface="Tahoma" pitchFamily="34" charset="0"/>
              <a:buAutoNum type="arabicPeriod"/>
            </a:pPr>
            <a:r>
              <a:rPr b="1"/>
              <a:t>The threat of new entrants into the market</a:t>
            </a:r>
          </a:p>
          <a:p>
            <a:pPr marL="796925" lvl="1" indent="-457200">
              <a:spcBef>
                <a:spcPts val="900"/>
              </a:spcBef>
              <a:buFont typeface="Tahoma" pitchFamily="34" charset="0"/>
              <a:buAutoNum type="arabicPeriod"/>
            </a:pPr>
            <a:r>
              <a:rPr b="1"/>
              <a:t>The strength of the rivalry to attract customers among competing sellers in an industry (usually the strongest of the competitive forces).</a:t>
            </a:r>
          </a:p>
        </p:txBody>
      </p:sp>
    </p:spTree>
  </p:cSld>
  <p:clrMapOvr>
    <a:masterClrMapping/>
  </p:clrMapOvr>
  <p:transition spd="slow">
    <p:cut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395288" y="347663"/>
            <a:ext cx="8353425" cy="6162675"/>
          </a:xfrm>
          <a:prstGeom prst="rect">
            <a:avLst/>
          </a:prstGeom>
          <a:noFill/>
          <a:ln w="9525">
            <a:noFill/>
            <a:miter lim="800000"/>
            <a:headEnd/>
            <a:tailEnd/>
          </a:ln>
        </p:spPr>
      </p:pic>
      <p:pic>
        <p:nvPicPr>
          <p:cNvPr id="25603" name="Picture 7"/>
          <p:cNvPicPr>
            <a:picLocks noChangeAspect="1" noChangeArrowheads="1"/>
          </p:cNvPicPr>
          <p:nvPr/>
        </p:nvPicPr>
        <p:blipFill>
          <a:blip r:embed="rId3" cstate="print"/>
          <a:srcRect/>
          <a:stretch>
            <a:fillRect/>
          </a:stretch>
        </p:blipFill>
        <p:spPr bwMode="auto">
          <a:xfrm>
            <a:off x="349250" y="320675"/>
            <a:ext cx="758825" cy="725488"/>
          </a:xfrm>
          <a:prstGeom prst="rect">
            <a:avLst/>
          </a:prstGeom>
          <a:noFill/>
          <a:ln w="9525">
            <a:noFill/>
            <a:miter lim="800000"/>
            <a:headEnd/>
            <a:tailEnd/>
          </a:ln>
        </p:spPr>
      </p:pic>
      <p:sp>
        <p:nvSpPr>
          <p:cNvPr id="25604" name="Text Box 3" descr="SecGrnbkg03"/>
          <p:cNvSpPr txBox="1">
            <a:spLocks noChangeArrowheads="1"/>
          </p:cNvSpPr>
          <p:nvPr/>
        </p:nvSpPr>
        <p:spPr bwMode="blackWhite">
          <a:xfrm>
            <a:off x="903288" y="511175"/>
            <a:ext cx="1463675" cy="336550"/>
          </a:xfrm>
          <a:prstGeom prst="rect">
            <a:avLst/>
          </a:prstGeom>
          <a:noFill/>
          <a:ln w="9525">
            <a:noFill/>
            <a:miter lim="800000"/>
            <a:headEnd/>
            <a:tailEnd/>
          </a:ln>
        </p:spPr>
        <p:txBody>
          <a:bodyPr lIns="0" rIns="0">
            <a:spAutoFit/>
          </a:bodyPr>
          <a:lstStyle/>
          <a:p>
            <a:pPr>
              <a:spcBef>
                <a:spcPct val="50000"/>
              </a:spcBef>
            </a:pPr>
            <a:r>
              <a:rPr lang="en-US" sz="1600" b="1">
                <a:solidFill>
                  <a:srgbClr val="336699"/>
                </a:solidFill>
                <a:cs typeface="Tahoma" pitchFamily="34" charset="0"/>
              </a:rPr>
              <a:t>FIGURE 3.2</a:t>
            </a:r>
          </a:p>
        </p:txBody>
      </p:sp>
      <p:sp>
        <p:nvSpPr>
          <p:cNvPr id="25605" name="Text Box 4"/>
          <p:cNvSpPr txBox="1">
            <a:spLocks noChangeArrowheads="1"/>
          </p:cNvSpPr>
          <p:nvPr/>
        </p:nvSpPr>
        <p:spPr bwMode="auto">
          <a:xfrm>
            <a:off x="1006475" y="804863"/>
            <a:ext cx="2286000" cy="584200"/>
          </a:xfrm>
          <a:prstGeom prst="rect">
            <a:avLst/>
          </a:prstGeom>
          <a:noFill/>
          <a:ln w="9525">
            <a:noFill/>
            <a:miter lim="800000"/>
            <a:headEnd/>
            <a:tailEnd/>
          </a:ln>
        </p:spPr>
        <p:txBody>
          <a:bodyPr>
            <a:spAutoFit/>
          </a:bodyPr>
          <a:lstStyle/>
          <a:p>
            <a:pPr>
              <a:spcBef>
                <a:spcPct val="50000"/>
              </a:spcBef>
            </a:pPr>
            <a:r>
              <a:rPr lang="en-US" sz="1600" b="1">
                <a:solidFill>
                  <a:srgbClr val="292929"/>
                </a:solidFill>
                <a:ea typeface="Verdana" pitchFamily="34" charset="0"/>
                <a:cs typeface="Calibri" pitchFamily="34" charset="0"/>
              </a:rPr>
              <a:t>The Five-Forces </a:t>
            </a:r>
            <a:br>
              <a:rPr lang="en-US" sz="1600" b="1">
                <a:solidFill>
                  <a:srgbClr val="292929"/>
                </a:solidFill>
                <a:ea typeface="Verdana" pitchFamily="34" charset="0"/>
                <a:cs typeface="Calibri" pitchFamily="34" charset="0"/>
              </a:rPr>
            </a:br>
            <a:r>
              <a:rPr lang="en-US" sz="1600" b="1">
                <a:solidFill>
                  <a:srgbClr val="292929"/>
                </a:solidFill>
                <a:ea typeface="Verdana" pitchFamily="34" charset="0"/>
                <a:cs typeface="Calibri" pitchFamily="34" charset="0"/>
              </a:rPr>
              <a:t>Model of Competition</a:t>
            </a:r>
          </a:p>
        </p:txBody>
      </p:sp>
    </p:spTree>
  </p:cSld>
  <p:clrMapOvr>
    <a:masterClrMapping/>
  </p:clrMapOvr>
  <p:transition spd="slow">
    <p:cut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875" y="228600"/>
            <a:ext cx="8077200" cy="1077913"/>
          </a:xfrm>
        </p:spPr>
        <p:txBody>
          <a:bodyPr/>
          <a:lstStyle/>
          <a:p>
            <a:pPr>
              <a:defRPr/>
            </a:pPr>
            <a:r>
              <a:rPr dirty="0" smtClean="0"/>
              <a:t>The Competitive Force of </a:t>
            </a:r>
            <a:br>
              <a:rPr dirty="0" smtClean="0"/>
            </a:br>
            <a:r>
              <a:rPr dirty="0" smtClean="0"/>
              <a:t>Buyer Bargaining Power</a:t>
            </a:r>
            <a:endParaRPr dirty="0"/>
          </a:p>
        </p:txBody>
      </p:sp>
      <p:sp>
        <p:nvSpPr>
          <p:cNvPr id="26627" name="Content Placeholder 5"/>
          <p:cNvSpPr>
            <a:spLocks noGrp="1"/>
          </p:cNvSpPr>
          <p:nvPr>
            <p:ph idx="1"/>
          </p:nvPr>
        </p:nvSpPr>
        <p:spPr>
          <a:xfrm>
            <a:off x="514350" y="1600200"/>
            <a:ext cx="8102600" cy="4754563"/>
          </a:xfrm>
        </p:spPr>
        <p:txBody>
          <a:bodyPr/>
          <a:lstStyle/>
          <a:p>
            <a:r>
              <a:t>Whether seller-buyer relationships represent a minor or significant competitive force in limiting industry profitability depends on:</a:t>
            </a:r>
          </a:p>
          <a:p>
            <a:pPr marL="796925" lvl="1" indent="-457200">
              <a:buFont typeface="Tahoma" pitchFamily="34" charset="0"/>
              <a:buAutoNum type="arabicPeriod"/>
            </a:pPr>
            <a:r>
              <a:t>Whether some or many buyers have sufficient bargaining leverage to obtain price concessions and other favorable terms.</a:t>
            </a:r>
          </a:p>
          <a:p>
            <a:pPr marL="796925" lvl="1" indent="-457200">
              <a:buFont typeface="Tahoma" pitchFamily="34" charset="0"/>
              <a:buAutoNum type="arabicPeriod"/>
            </a:pPr>
            <a:r>
              <a:t>The extent to which buyers are price sensitive.</a:t>
            </a:r>
          </a:p>
        </p:txBody>
      </p:sp>
    </p:spTree>
  </p:cSld>
  <p:clrMapOvr>
    <a:masterClrMapping/>
  </p:clrMapOvr>
  <p:transition spd="slow">
    <p:cut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23875" y="228600"/>
            <a:ext cx="8077200" cy="1077913"/>
          </a:xfrm>
        </p:spPr>
        <p:txBody>
          <a:bodyPr/>
          <a:lstStyle/>
          <a:p>
            <a:pPr>
              <a:defRPr/>
            </a:pPr>
            <a:r>
              <a:rPr dirty="0" smtClean="0"/>
              <a:t>When Is the Bargaining</a:t>
            </a:r>
            <a:br>
              <a:rPr dirty="0" smtClean="0"/>
            </a:br>
            <a:r>
              <a:rPr dirty="0" smtClean="0"/>
              <a:t>Power of Buyers Stronger?</a:t>
            </a:r>
            <a:endParaRPr dirty="0"/>
          </a:p>
        </p:txBody>
      </p:sp>
      <p:sp>
        <p:nvSpPr>
          <p:cNvPr id="27651" name="Rectangle 3"/>
          <p:cNvSpPr>
            <a:spLocks noGrp="1" noChangeArrowheads="1"/>
          </p:cNvSpPr>
          <p:nvPr>
            <p:ph idx="1"/>
          </p:nvPr>
        </p:nvSpPr>
        <p:spPr>
          <a:xfrm>
            <a:off x="514350" y="1600200"/>
            <a:ext cx="8102600" cy="4754563"/>
          </a:xfrm>
        </p:spPr>
        <p:txBody>
          <a:bodyPr/>
          <a:lstStyle/>
          <a:p>
            <a:pPr>
              <a:buClr>
                <a:srgbClr val="336699"/>
              </a:buClr>
            </a:pPr>
            <a:r>
              <a:t>Buyers gain bargaining leverage when:</a:t>
            </a:r>
          </a:p>
          <a:p>
            <a:pPr lvl="1"/>
            <a:r>
              <a:t>Their large size allows them to demand concessions.</a:t>
            </a:r>
          </a:p>
          <a:p>
            <a:pPr lvl="1"/>
            <a:r>
              <a:t>Their costs of switching to competing brands or substitutes are relatively low.</a:t>
            </a:r>
          </a:p>
          <a:p>
            <a:pPr lvl="1"/>
            <a:r>
              <a:t>They are few in number, control market access, or if </a:t>
            </a:r>
            <a:br/>
            <a:r>
              <a:t>a buyer-customer is particularly important to a seller.</a:t>
            </a:r>
          </a:p>
          <a:p>
            <a:pPr lvl="1"/>
            <a:r>
              <a:t>Weak buyer demand creates a “buyers’ market.”</a:t>
            </a:r>
          </a:p>
          <a:p>
            <a:pPr lvl="1"/>
            <a:r>
              <a:t>Buyers are well informed about sellers’ products, prices, and costs.</a:t>
            </a:r>
          </a:p>
          <a:p>
            <a:pPr lvl="1"/>
            <a:r>
              <a:t>Buyers pose a credible threat of integrating backward into the business of sellers.</a:t>
            </a:r>
          </a:p>
        </p:txBody>
      </p:sp>
    </p:spTree>
  </p:cSld>
  <p:clrMapOvr>
    <a:masterClrMapping/>
  </p:clrMapOvr>
  <p:transition spd="slow">
    <p:cut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7"/>
          <p:cNvPicPr>
            <a:picLocks noChangeAspect="1" noChangeArrowheads="1"/>
          </p:cNvPicPr>
          <p:nvPr/>
        </p:nvPicPr>
        <p:blipFill>
          <a:blip r:embed="rId2" cstate="print"/>
          <a:srcRect/>
          <a:stretch>
            <a:fillRect/>
          </a:stretch>
        </p:blipFill>
        <p:spPr bwMode="auto">
          <a:xfrm>
            <a:off x="349250" y="320675"/>
            <a:ext cx="758825" cy="725488"/>
          </a:xfrm>
          <a:prstGeom prst="rect">
            <a:avLst/>
          </a:prstGeom>
          <a:noFill/>
          <a:ln w="9525">
            <a:noFill/>
            <a:miter lim="800000"/>
            <a:headEnd/>
            <a:tailEnd/>
          </a:ln>
        </p:spPr>
      </p:pic>
      <p:sp>
        <p:nvSpPr>
          <p:cNvPr id="28675" name="Text Box 3" descr="SecGrnbkg03"/>
          <p:cNvSpPr txBox="1">
            <a:spLocks noChangeArrowheads="1"/>
          </p:cNvSpPr>
          <p:nvPr/>
        </p:nvSpPr>
        <p:spPr bwMode="blackWhite">
          <a:xfrm>
            <a:off x="903288" y="511175"/>
            <a:ext cx="1463675" cy="336550"/>
          </a:xfrm>
          <a:prstGeom prst="rect">
            <a:avLst/>
          </a:prstGeom>
          <a:noFill/>
          <a:ln w="9525">
            <a:noFill/>
            <a:miter lim="800000"/>
            <a:headEnd/>
            <a:tailEnd/>
          </a:ln>
        </p:spPr>
        <p:txBody>
          <a:bodyPr lIns="0" rIns="0">
            <a:spAutoFit/>
          </a:bodyPr>
          <a:lstStyle/>
          <a:p>
            <a:pPr>
              <a:spcBef>
                <a:spcPct val="50000"/>
              </a:spcBef>
            </a:pPr>
            <a:r>
              <a:rPr lang="en-US" sz="1600" b="1">
                <a:solidFill>
                  <a:srgbClr val="336699"/>
                </a:solidFill>
                <a:cs typeface="Tahoma" pitchFamily="34" charset="0"/>
              </a:rPr>
              <a:t>FIGURE 3.3</a:t>
            </a:r>
          </a:p>
        </p:txBody>
      </p:sp>
      <p:sp>
        <p:nvSpPr>
          <p:cNvPr id="28676" name="Text Box 4"/>
          <p:cNvSpPr txBox="1">
            <a:spLocks noChangeArrowheads="1"/>
          </p:cNvSpPr>
          <p:nvPr/>
        </p:nvSpPr>
        <p:spPr bwMode="auto">
          <a:xfrm>
            <a:off x="2184400" y="509588"/>
            <a:ext cx="6400800" cy="338137"/>
          </a:xfrm>
          <a:prstGeom prst="rect">
            <a:avLst/>
          </a:prstGeom>
          <a:noFill/>
          <a:ln w="9525">
            <a:noFill/>
            <a:miter lim="800000"/>
            <a:headEnd/>
            <a:tailEnd/>
          </a:ln>
        </p:spPr>
        <p:txBody>
          <a:bodyPr>
            <a:spAutoFit/>
          </a:bodyPr>
          <a:lstStyle/>
          <a:p>
            <a:pPr>
              <a:spcBef>
                <a:spcPct val="50000"/>
              </a:spcBef>
            </a:pPr>
            <a:r>
              <a:rPr lang="en-US" sz="1600" b="1">
                <a:solidFill>
                  <a:srgbClr val="292929"/>
                </a:solidFill>
                <a:ea typeface="Verdana" pitchFamily="34" charset="0"/>
                <a:cs typeface="Calibri" pitchFamily="34" charset="0"/>
              </a:rPr>
              <a:t>Factors Affecting the Strength of Buyer Bargaining Power</a:t>
            </a:r>
          </a:p>
        </p:txBody>
      </p:sp>
      <p:pic>
        <p:nvPicPr>
          <p:cNvPr id="28679" name="Picture 2"/>
          <p:cNvPicPr>
            <a:picLocks noChangeAspect="1" noChangeArrowheads="1"/>
          </p:cNvPicPr>
          <p:nvPr/>
        </p:nvPicPr>
        <p:blipFill>
          <a:blip r:embed="rId3" cstate="print"/>
          <a:srcRect/>
          <a:stretch>
            <a:fillRect/>
          </a:stretch>
        </p:blipFill>
        <p:spPr bwMode="auto">
          <a:xfrm>
            <a:off x="395288" y="1247775"/>
            <a:ext cx="8353425" cy="4362450"/>
          </a:xfrm>
          <a:prstGeom prst="rect">
            <a:avLst/>
          </a:prstGeom>
          <a:noFill/>
          <a:ln w="9525">
            <a:noFill/>
            <a:miter lim="800000"/>
            <a:headEnd/>
            <a:tailEnd/>
          </a:ln>
        </p:spPr>
      </p:pic>
    </p:spTree>
  </p:cSld>
  <p:clrMapOvr>
    <a:masterClrMapping/>
  </p:clrMapOvr>
  <p:transition spd="slow">
    <p:cut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23875" y="228600"/>
            <a:ext cx="8077200" cy="584200"/>
          </a:xfrm>
        </p:spPr>
        <p:txBody>
          <a:bodyPr/>
          <a:lstStyle/>
          <a:p>
            <a:pPr>
              <a:defRPr/>
            </a:pPr>
            <a:r>
              <a:rPr smtClean="0"/>
              <a:t>The Competitive Force </a:t>
            </a:r>
            <a:br>
              <a:rPr smtClean="0"/>
            </a:br>
            <a:r>
              <a:rPr smtClean="0"/>
              <a:t>of Substitute Products</a:t>
            </a:r>
            <a:endParaRPr dirty="0"/>
          </a:p>
        </p:txBody>
      </p:sp>
      <p:sp>
        <p:nvSpPr>
          <p:cNvPr id="29699" name="Rectangle 3"/>
          <p:cNvSpPr>
            <a:spLocks noGrp="1" noChangeArrowheads="1"/>
          </p:cNvSpPr>
          <p:nvPr>
            <p:ph idx="1"/>
          </p:nvPr>
        </p:nvSpPr>
        <p:spPr>
          <a:xfrm>
            <a:off x="514350" y="1600200"/>
            <a:ext cx="8102600" cy="4754563"/>
          </a:xfrm>
        </p:spPr>
        <p:txBody>
          <a:bodyPr/>
          <a:lstStyle/>
          <a:p>
            <a:pPr>
              <a:spcBef>
                <a:spcPts val="900"/>
              </a:spcBef>
            </a:pPr>
            <a:r>
              <a:t>The strength of competitive pressures from the sellers of substitute products depends on three factors:</a:t>
            </a:r>
          </a:p>
          <a:p>
            <a:pPr lvl="1">
              <a:spcBef>
                <a:spcPts val="900"/>
              </a:spcBef>
            </a:pPr>
            <a:r>
              <a:t>Whether substitutes are readily available and attractively priced.</a:t>
            </a:r>
          </a:p>
          <a:p>
            <a:pPr lvl="1">
              <a:spcBef>
                <a:spcPts val="900"/>
              </a:spcBef>
            </a:pPr>
            <a:r>
              <a:t>Whether buyers view the substitutes as comparable or better in terms of quality, performance, and other relevant attributes.</a:t>
            </a:r>
          </a:p>
          <a:p>
            <a:pPr lvl="1">
              <a:spcBef>
                <a:spcPts val="900"/>
              </a:spcBef>
            </a:pPr>
            <a:r>
              <a:t>Whether the costs that buyers incur in switching to the substitutes are high or low.</a:t>
            </a:r>
          </a:p>
        </p:txBody>
      </p:sp>
    </p:spTree>
  </p:cSld>
  <p:clrMapOvr>
    <a:masterClrMapping/>
  </p:clrMapOvr>
  <p:transition spd="slow">
    <p:cut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914400" y="288925"/>
            <a:ext cx="7223125" cy="6213475"/>
          </a:xfrm>
          <a:prstGeom prst="rect">
            <a:avLst/>
          </a:prstGeom>
          <a:noFill/>
          <a:ln w="9525">
            <a:noFill/>
            <a:miter lim="800000"/>
            <a:headEnd/>
            <a:tailEnd/>
          </a:ln>
        </p:spPr>
      </p:pic>
      <p:pic>
        <p:nvPicPr>
          <p:cNvPr id="30723" name="Picture 7"/>
          <p:cNvPicPr>
            <a:picLocks noChangeAspect="1" noChangeArrowheads="1"/>
          </p:cNvPicPr>
          <p:nvPr/>
        </p:nvPicPr>
        <p:blipFill>
          <a:blip r:embed="rId3" cstate="print"/>
          <a:srcRect/>
          <a:stretch>
            <a:fillRect/>
          </a:stretch>
        </p:blipFill>
        <p:spPr bwMode="auto">
          <a:xfrm>
            <a:off x="7869238" y="5072063"/>
            <a:ext cx="757237" cy="727075"/>
          </a:xfrm>
          <a:prstGeom prst="rect">
            <a:avLst/>
          </a:prstGeom>
          <a:noFill/>
          <a:ln w="9525">
            <a:noFill/>
            <a:miter lim="800000"/>
            <a:headEnd/>
            <a:tailEnd/>
          </a:ln>
        </p:spPr>
      </p:pic>
      <p:sp>
        <p:nvSpPr>
          <p:cNvPr id="30724" name="Text Box 3" descr="SecGrnbkg03"/>
          <p:cNvSpPr txBox="1">
            <a:spLocks noChangeArrowheads="1"/>
          </p:cNvSpPr>
          <p:nvPr/>
        </p:nvSpPr>
        <p:spPr bwMode="blackWhite">
          <a:xfrm>
            <a:off x="6858000" y="5262563"/>
            <a:ext cx="1463675" cy="336550"/>
          </a:xfrm>
          <a:prstGeom prst="rect">
            <a:avLst/>
          </a:prstGeom>
          <a:noFill/>
          <a:ln w="9525">
            <a:noFill/>
            <a:miter lim="800000"/>
            <a:headEnd/>
            <a:tailEnd/>
          </a:ln>
        </p:spPr>
        <p:txBody>
          <a:bodyPr lIns="0" rIns="0">
            <a:spAutoFit/>
          </a:bodyPr>
          <a:lstStyle/>
          <a:p>
            <a:pPr>
              <a:spcBef>
                <a:spcPct val="50000"/>
              </a:spcBef>
            </a:pPr>
            <a:r>
              <a:rPr lang="en-US" sz="1600" b="1">
                <a:solidFill>
                  <a:srgbClr val="336699"/>
                </a:solidFill>
                <a:cs typeface="Tahoma" pitchFamily="34" charset="0"/>
              </a:rPr>
              <a:t>FIGURE 3.4</a:t>
            </a:r>
          </a:p>
        </p:txBody>
      </p:sp>
      <p:sp>
        <p:nvSpPr>
          <p:cNvPr id="30725" name="Text Box 4"/>
          <p:cNvSpPr txBox="1">
            <a:spLocks noChangeArrowheads="1"/>
          </p:cNvSpPr>
          <p:nvPr/>
        </p:nvSpPr>
        <p:spPr bwMode="auto">
          <a:xfrm>
            <a:off x="4973638" y="5629275"/>
            <a:ext cx="3103562" cy="585788"/>
          </a:xfrm>
          <a:prstGeom prst="rect">
            <a:avLst/>
          </a:prstGeom>
          <a:noFill/>
          <a:ln w="9525">
            <a:noFill/>
            <a:miter lim="800000"/>
            <a:headEnd/>
            <a:tailEnd/>
          </a:ln>
        </p:spPr>
        <p:txBody>
          <a:bodyPr>
            <a:spAutoFit/>
          </a:bodyPr>
          <a:lstStyle/>
          <a:p>
            <a:pPr algn="r">
              <a:spcBef>
                <a:spcPct val="50000"/>
              </a:spcBef>
            </a:pPr>
            <a:r>
              <a:rPr lang="en-US" sz="1600" b="1">
                <a:solidFill>
                  <a:srgbClr val="292929"/>
                </a:solidFill>
                <a:ea typeface="Verdana" pitchFamily="34" charset="0"/>
                <a:cs typeface="Calibri" pitchFamily="34" charset="0"/>
              </a:rPr>
              <a:t>Factors Affecting Competition from Substitute Products</a:t>
            </a:r>
          </a:p>
        </p:txBody>
      </p:sp>
    </p:spTree>
  </p:cSld>
  <p:clrMapOvr>
    <a:masterClrMapping/>
  </p:clrMapOvr>
  <p:transition spd="slow">
    <p:cut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23875" y="228600"/>
            <a:ext cx="8077200" cy="584200"/>
          </a:xfrm>
        </p:spPr>
        <p:txBody>
          <a:bodyPr/>
          <a:lstStyle/>
          <a:p>
            <a:pPr>
              <a:defRPr/>
            </a:pPr>
            <a:r>
              <a:rPr smtClean="0"/>
              <a:t>The Competitive Force of Supplier Bargaining Power</a:t>
            </a:r>
            <a:endParaRPr dirty="0"/>
          </a:p>
        </p:txBody>
      </p:sp>
      <p:sp>
        <p:nvSpPr>
          <p:cNvPr id="31747" name="Rectangle 3"/>
          <p:cNvSpPr>
            <a:spLocks noGrp="1" noChangeArrowheads="1"/>
          </p:cNvSpPr>
          <p:nvPr>
            <p:ph idx="1"/>
          </p:nvPr>
        </p:nvSpPr>
        <p:spPr>
          <a:xfrm>
            <a:off x="514350" y="1600200"/>
            <a:ext cx="8102600" cy="4754563"/>
          </a:xfrm>
        </p:spPr>
        <p:txBody>
          <a:bodyPr/>
          <a:lstStyle/>
          <a:p>
            <a:pPr>
              <a:spcBef>
                <a:spcPts val="600"/>
              </a:spcBef>
            </a:pPr>
            <a:r>
              <a:t>The bargaining power or leverage of industry suppliers is increased when:</a:t>
            </a:r>
          </a:p>
          <a:p>
            <a:pPr lvl="1">
              <a:spcBef>
                <a:spcPts val="600"/>
              </a:spcBef>
            </a:pPr>
            <a:r>
              <a:t>The item being supplied is not a commodity readily available from many suppliers.</a:t>
            </a:r>
          </a:p>
          <a:p>
            <a:pPr lvl="1">
              <a:spcBef>
                <a:spcPts val="600"/>
              </a:spcBef>
            </a:pPr>
            <a:r>
              <a:t>Industry members cannot readily switch their purchases from one supplier to another nor easily switch to attractive substitutes.</a:t>
            </a:r>
          </a:p>
          <a:p>
            <a:pPr lvl="1">
              <a:spcBef>
                <a:spcPts val="600"/>
              </a:spcBef>
            </a:pPr>
            <a:r>
              <a:t>Certain inputs are in short supply.</a:t>
            </a:r>
          </a:p>
          <a:p>
            <a:pPr lvl="1">
              <a:spcBef>
                <a:spcPts val="600"/>
              </a:spcBef>
            </a:pPr>
            <a:r>
              <a:t>Certain suppliers provide a differentiated input that enhances the performance, quality, or image of the industry’s product.</a:t>
            </a:r>
          </a:p>
        </p:txBody>
      </p:sp>
    </p:spTree>
  </p:cSld>
  <p:clrMapOvr>
    <a:masterClrMapping/>
  </p:clrMapOvr>
  <p:transition spd="slow">
    <p:cut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23875" y="228600"/>
            <a:ext cx="8077200" cy="584200"/>
          </a:xfrm>
        </p:spPr>
        <p:txBody>
          <a:bodyPr/>
          <a:lstStyle/>
          <a:p>
            <a:pPr>
              <a:defRPr/>
            </a:pPr>
            <a:r>
              <a:rPr smtClean="0"/>
              <a:t>The Competitive Force of Supplier Bargaining Power (cont’d)</a:t>
            </a:r>
            <a:endParaRPr dirty="0"/>
          </a:p>
        </p:txBody>
      </p:sp>
      <p:sp>
        <p:nvSpPr>
          <p:cNvPr id="32771" name="Rectangle 3"/>
          <p:cNvSpPr>
            <a:spLocks noGrp="1" noChangeArrowheads="1"/>
          </p:cNvSpPr>
          <p:nvPr>
            <p:ph idx="1"/>
          </p:nvPr>
        </p:nvSpPr>
        <p:spPr>
          <a:xfrm>
            <a:off x="457200" y="1508125"/>
            <a:ext cx="8102600" cy="4756150"/>
          </a:xfrm>
        </p:spPr>
        <p:txBody>
          <a:bodyPr/>
          <a:lstStyle/>
          <a:p>
            <a:r>
              <a:t>The bargaining power or leverage of industry suppliers is increased when:</a:t>
            </a:r>
          </a:p>
          <a:p>
            <a:pPr lvl="1"/>
            <a:r>
              <a:t>Suppliers provide specialized equipment or services that yield cost savings to industry members in conducting their operations.</a:t>
            </a:r>
          </a:p>
          <a:p>
            <a:pPr lvl="1"/>
            <a:r>
              <a:t>A large fraction of the costs of the buyer industry’s product is accounted for by the cost of a particular input.</a:t>
            </a:r>
          </a:p>
          <a:p>
            <a:pPr lvl="1"/>
            <a:r>
              <a:t>Industry members are not major or large customers of suppliers.</a:t>
            </a:r>
          </a:p>
          <a:p>
            <a:pPr lvl="1"/>
            <a:r>
              <a:t>Industry members cannot easily vertically integrate backward into the supplier’s industry.</a:t>
            </a:r>
          </a:p>
        </p:txBody>
      </p:sp>
    </p:spTree>
  </p:cSld>
  <p:clrMapOvr>
    <a:masterClrMapping/>
  </p:clrMapOvr>
  <p:transition spd="slow">
    <p:cut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274638" y="631825"/>
            <a:ext cx="8507412" cy="5083175"/>
          </a:xfrm>
          <a:prstGeom prst="rect">
            <a:avLst/>
          </a:prstGeom>
          <a:noFill/>
          <a:ln w="9525">
            <a:noFill/>
            <a:miter lim="800000"/>
            <a:headEnd/>
            <a:tailEnd/>
          </a:ln>
        </p:spPr>
      </p:pic>
      <p:pic>
        <p:nvPicPr>
          <p:cNvPr id="33795" name="Picture 7"/>
          <p:cNvPicPr>
            <a:picLocks noChangeAspect="1" noChangeArrowheads="1"/>
          </p:cNvPicPr>
          <p:nvPr/>
        </p:nvPicPr>
        <p:blipFill>
          <a:blip r:embed="rId3" cstate="print"/>
          <a:srcRect/>
          <a:stretch>
            <a:fillRect/>
          </a:stretch>
        </p:blipFill>
        <p:spPr bwMode="auto">
          <a:xfrm>
            <a:off x="7869238" y="5303838"/>
            <a:ext cx="757237" cy="727075"/>
          </a:xfrm>
          <a:prstGeom prst="rect">
            <a:avLst/>
          </a:prstGeom>
          <a:noFill/>
          <a:ln w="9525">
            <a:noFill/>
            <a:miter lim="800000"/>
            <a:headEnd/>
            <a:tailEnd/>
          </a:ln>
        </p:spPr>
      </p:pic>
      <p:sp>
        <p:nvSpPr>
          <p:cNvPr id="33796" name="Text Box 3" descr="SecGrnbkg03"/>
          <p:cNvSpPr txBox="1">
            <a:spLocks noChangeArrowheads="1"/>
          </p:cNvSpPr>
          <p:nvPr/>
        </p:nvSpPr>
        <p:spPr bwMode="blackWhite">
          <a:xfrm>
            <a:off x="6858000" y="5494338"/>
            <a:ext cx="1463675" cy="336550"/>
          </a:xfrm>
          <a:prstGeom prst="rect">
            <a:avLst/>
          </a:prstGeom>
          <a:noFill/>
          <a:ln w="9525">
            <a:noFill/>
            <a:miter lim="800000"/>
            <a:headEnd/>
            <a:tailEnd/>
          </a:ln>
        </p:spPr>
        <p:txBody>
          <a:bodyPr lIns="0" rIns="0">
            <a:spAutoFit/>
          </a:bodyPr>
          <a:lstStyle/>
          <a:p>
            <a:pPr>
              <a:spcBef>
                <a:spcPct val="50000"/>
              </a:spcBef>
            </a:pPr>
            <a:r>
              <a:rPr lang="en-US" sz="1600" b="1">
                <a:solidFill>
                  <a:srgbClr val="336699"/>
                </a:solidFill>
                <a:cs typeface="Tahoma" pitchFamily="34" charset="0"/>
              </a:rPr>
              <a:t>FIGURE 3.5</a:t>
            </a:r>
          </a:p>
        </p:txBody>
      </p:sp>
      <p:sp>
        <p:nvSpPr>
          <p:cNvPr id="33797" name="Text Box 4"/>
          <p:cNvSpPr txBox="1">
            <a:spLocks noChangeArrowheads="1"/>
          </p:cNvSpPr>
          <p:nvPr/>
        </p:nvSpPr>
        <p:spPr bwMode="auto">
          <a:xfrm>
            <a:off x="4973638" y="5861050"/>
            <a:ext cx="3103562" cy="585788"/>
          </a:xfrm>
          <a:prstGeom prst="rect">
            <a:avLst/>
          </a:prstGeom>
          <a:noFill/>
          <a:ln w="9525">
            <a:noFill/>
            <a:miter lim="800000"/>
            <a:headEnd/>
            <a:tailEnd/>
          </a:ln>
        </p:spPr>
        <p:txBody>
          <a:bodyPr>
            <a:spAutoFit/>
          </a:bodyPr>
          <a:lstStyle/>
          <a:p>
            <a:pPr algn="r">
              <a:spcBef>
                <a:spcPct val="50000"/>
              </a:spcBef>
            </a:pPr>
            <a:r>
              <a:rPr lang="en-US" sz="1600" b="1">
                <a:solidFill>
                  <a:srgbClr val="292929"/>
                </a:solidFill>
                <a:ea typeface="Verdana" pitchFamily="34" charset="0"/>
                <a:cs typeface="Calibri" pitchFamily="34" charset="0"/>
              </a:rPr>
              <a:t>Factors Affecting the Strength of Supplier Bargaining Power</a:t>
            </a:r>
          </a:p>
        </p:txBody>
      </p:sp>
    </p:spTree>
  </p:cSld>
  <p:clrMapOvr>
    <a:masterClrMapping/>
  </p:clrMapOvr>
  <p:transition spd="slow">
    <p:cut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23875" y="228600"/>
            <a:ext cx="8077200" cy="584200"/>
          </a:xfrm>
        </p:spPr>
        <p:txBody>
          <a:bodyPr/>
          <a:lstStyle/>
          <a:p>
            <a:pPr>
              <a:defRPr/>
            </a:pPr>
            <a:r>
              <a:rPr smtClean="0"/>
              <a:t>The Competitive Force of </a:t>
            </a:r>
            <a:br>
              <a:rPr smtClean="0"/>
            </a:br>
            <a:r>
              <a:rPr smtClean="0"/>
              <a:t>Potential New Entrants</a:t>
            </a:r>
            <a:endParaRPr dirty="0"/>
          </a:p>
        </p:txBody>
      </p:sp>
      <p:sp>
        <p:nvSpPr>
          <p:cNvPr id="34819" name="Rectangle 3"/>
          <p:cNvSpPr>
            <a:spLocks noGrp="1" noChangeArrowheads="1"/>
          </p:cNvSpPr>
          <p:nvPr>
            <p:ph idx="1"/>
          </p:nvPr>
        </p:nvSpPr>
        <p:spPr>
          <a:xfrm>
            <a:off x="514350" y="1600200"/>
            <a:ext cx="8102600" cy="4754563"/>
          </a:xfrm>
        </p:spPr>
        <p:txBody>
          <a:bodyPr/>
          <a:lstStyle/>
          <a:p>
            <a:pPr>
              <a:buClr>
                <a:srgbClr val="336699"/>
              </a:buClr>
            </a:pPr>
            <a:r>
              <a:t>The threat of entrants into the marketplace presents significant competitive pressure when:</a:t>
            </a:r>
          </a:p>
          <a:p>
            <a:pPr lvl="1"/>
            <a:r>
              <a:t>There is a sizable pool of likely entry candidates.</a:t>
            </a:r>
          </a:p>
          <a:p>
            <a:pPr lvl="1"/>
            <a:r>
              <a:t>Potential entrants have ample entry resources at their command.</a:t>
            </a:r>
          </a:p>
          <a:p>
            <a:pPr lvl="1"/>
            <a:r>
              <a:t>Current industry participants are looking beyond their current markets for growth opportunities.</a:t>
            </a:r>
          </a:p>
          <a:p>
            <a:pPr lvl="1"/>
            <a:r>
              <a:t>The industry is growing, offers attractive profit opportunities, and its barriers to entry are low.</a:t>
            </a:r>
          </a:p>
        </p:txBody>
      </p:sp>
    </p:spTree>
  </p:cSld>
  <p:clrMapOvr>
    <a:masterClrMapping/>
  </p:clrMapOvr>
  <p:transition spd="slow">
    <p:cut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p:cNvPicPr>
            <a:picLocks noChangeAspect="1" noChangeArrowheads="1"/>
          </p:cNvPicPr>
          <p:nvPr/>
        </p:nvPicPr>
        <p:blipFill>
          <a:blip r:embed="rId2" cstate="print"/>
          <a:srcRect/>
          <a:stretch>
            <a:fillRect/>
          </a:stretch>
        </p:blipFill>
        <p:spPr bwMode="auto">
          <a:xfrm>
            <a:off x="1425575" y="169863"/>
            <a:ext cx="6280150" cy="6308725"/>
          </a:xfrm>
          <a:prstGeom prst="rect">
            <a:avLst/>
          </a:prstGeom>
          <a:noFill/>
          <a:ln w="9525">
            <a:noFill/>
            <a:miter lim="800000"/>
            <a:headEnd/>
            <a:tailEnd/>
          </a:ln>
        </p:spPr>
      </p:pic>
      <p:pic>
        <p:nvPicPr>
          <p:cNvPr id="35843" name="Picture 7"/>
          <p:cNvPicPr>
            <a:picLocks noChangeAspect="1" noChangeArrowheads="1"/>
          </p:cNvPicPr>
          <p:nvPr/>
        </p:nvPicPr>
        <p:blipFill>
          <a:blip r:embed="rId3" cstate="print"/>
          <a:srcRect/>
          <a:stretch>
            <a:fillRect/>
          </a:stretch>
        </p:blipFill>
        <p:spPr bwMode="auto">
          <a:xfrm>
            <a:off x="349250" y="320675"/>
            <a:ext cx="758825" cy="725488"/>
          </a:xfrm>
          <a:prstGeom prst="rect">
            <a:avLst/>
          </a:prstGeom>
          <a:noFill/>
          <a:ln w="9525">
            <a:noFill/>
            <a:miter lim="800000"/>
            <a:headEnd/>
            <a:tailEnd/>
          </a:ln>
        </p:spPr>
      </p:pic>
      <p:sp>
        <p:nvSpPr>
          <p:cNvPr id="35844" name="Text Box 3" descr="SecGrnbkg03"/>
          <p:cNvSpPr txBox="1">
            <a:spLocks noChangeArrowheads="1"/>
          </p:cNvSpPr>
          <p:nvPr/>
        </p:nvSpPr>
        <p:spPr bwMode="blackWhite">
          <a:xfrm>
            <a:off x="903288" y="511175"/>
            <a:ext cx="1463675" cy="336550"/>
          </a:xfrm>
          <a:prstGeom prst="rect">
            <a:avLst/>
          </a:prstGeom>
          <a:noFill/>
          <a:ln w="9525">
            <a:noFill/>
            <a:miter lim="800000"/>
            <a:headEnd/>
            <a:tailEnd/>
          </a:ln>
        </p:spPr>
        <p:txBody>
          <a:bodyPr lIns="0" rIns="0">
            <a:spAutoFit/>
          </a:bodyPr>
          <a:lstStyle/>
          <a:p>
            <a:pPr>
              <a:spcBef>
                <a:spcPct val="50000"/>
              </a:spcBef>
            </a:pPr>
            <a:r>
              <a:rPr lang="en-US" sz="1600" b="1">
                <a:solidFill>
                  <a:srgbClr val="336699"/>
                </a:solidFill>
                <a:cs typeface="Tahoma" pitchFamily="34" charset="0"/>
              </a:rPr>
              <a:t>FIGURE 3.6</a:t>
            </a:r>
          </a:p>
        </p:txBody>
      </p:sp>
      <p:sp>
        <p:nvSpPr>
          <p:cNvPr id="35845" name="Text Box 4"/>
          <p:cNvSpPr txBox="1">
            <a:spLocks noChangeArrowheads="1"/>
          </p:cNvSpPr>
          <p:nvPr/>
        </p:nvSpPr>
        <p:spPr bwMode="auto">
          <a:xfrm>
            <a:off x="1006475" y="804863"/>
            <a:ext cx="2286000" cy="584200"/>
          </a:xfrm>
          <a:prstGeom prst="rect">
            <a:avLst/>
          </a:prstGeom>
          <a:noFill/>
          <a:ln w="9525">
            <a:noFill/>
            <a:miter lim="800000"/>
            <a:headEnd/>
            <a:tailEnd/>
          </a:ln>
        </p:spPr>
        <p:txBody>
          <a:bodyPr>
            <a:spAutoFit/>
          </a:bodyPr>
          <a:lstStyle/>
          <a:p>
            <a:pPr>
              <a:spcBef>
                <a:spcPct val="50000"/>
              </a:spcBef>
            </a:pPr>
            <a:r>
              <a:rPr lang="en-US" sz="1600" b="1">
                <a:solidFill>
                  <a:srgbClr val="292929"/>
                </a:solidFill>
                <a:ea typeface="Verdana" pitchFamily="34" charset="0"/>
                <a:cs typeface="Calibri" pitchFamily="34" charset="0"/>
              </a:rPr>
              <a:t>Factors Affecting </a:t>
            </a:r>
            <a:br>
              <a:rPr lang="en-US" sz="1600" b="1">
                <a:solidFill>
                  <a:srgbClr val="292929"/>
                </a:solidFill>
                <a:ea typeface="Verdana" pitchFamily="34" charset="0"/>
                <a:cs typeface="Calibri" pitchFamily="34" charset="0"/>
              </a:rPr>
            </a:br>
            <a:r>
              <a:rPr lang="en-US" sz="1600" b="1">
                <a:solidFill>
                  <a:srgbClr val="292929"/>
                </a:solidFill>
                <a:ea typeface="Verdana" pitchFamily="34" charset="0"/>
                <a:cs typeface="Calibri" pitchFamily="34" charset="0"/>
              </a:rPr>
              <a:t>the Threat of Entry</a:t>
            </a:r>
          </a:p>
        </p:txBody>
      </p:sp>
    </p:spTree>
  </p:cSld>
  <p:clrMapOvr>
    <a:masterClrMapping/>
  </p:clrMapOvr>
  <p:transition spd="slow">
    <p:cut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875" y="288925"/>
            <a:ext cx="8077200" cy="579438"/>
          </a:xfrm>
        </p:spPr>
        <p:txBody>
          <a:bodyPr/>
          <a:lstStyle/>
          <a:p>
            <a:pPr>
              <a:defRPr/>
            </a:pPr>
            <a:r>
              <a:rPr dirty="0" smtClean="0"/>
              <a:t>What Are the Barriers to Entry?</a:t>
            </a:r>
            <a:endParaRPr dirty="0"/>
          </a:p>
        </p:txBody>
      </p:sp>
      <p:sp>
        <p:nvSpPr>
          <p:cNvPr id="36867" name="Content Placeholder 7"/>
          <p:cNvSpPr>
            <a:spLocks noGrp="1"/>
          </p:cNvSpPr>
          <p:nvPr>
            <p:ph sz="half" idx="1"/>
          </p:nvPr>
        </p:nvSpPr>
        <p:spPr>
          <a:xfrm>
            <a:off x="514350" y="1235075"/>
            <a:ext cx="3783013" cy="5119688"/>
          </a:xfrm>
        </p:spPr>
        <p:txBody>
          <a:bodyPr/>
          <a:lstStyle/>
          <a:p>
            <a:pPr>
              <a:spcBef>
                <a:spcPts val="1200"/>
              </a:spcBef>
            </a:pPr>
            <a:r>
              <a:rPr sz="2000"/>
              <a:t>The presence of sizable economies of scale in production or other areas of operation</a:t>
            </a:r>
          </a:p>
          <a:p>
            <a:pPr>
              <a:spcBef>
                <a:spcPts val="1200"/>
              </a:spcBef>
            </a:pPr>
            <a:r>
              <a:rPr sz="2000"/>
              <a:t>Cost and resource disadvantages not related to scale of operation</a:t>
            </a:r>
          </a:p>
          <a:p>
            <a:pPr>
              <a:spcBef>
                <a:spcPts val="1200"/>
              </a:spcBef>
            </a:pPr>
            <a:r>
              <a:rPr sz="2000"/>
              <a:t>Strong brand preferences and high degrees of customer loyalty</a:t>
            </a:r>
          </a:p>
          <a:p>
            <a:pPr>
              <a:spcBef>
                <a:spcPts val="1200"/>
              </a:spcBef>
            </a:pPr>
            <a:r>
              <a:rPr sz="2000"/>
              <a:t>High capital requirements</a:t>
            </a:r>
          </a:p>
          <a:p>
            <a:pPr>
              <a:spcBef>
                <a:spcPts val="1200"/>
              </a:spcBef>
            </a:pPr>
            <a:r>
              <a:rPr sz="2000"/>
              <a:t>Restrictive regulatory policies</a:t>
            </a:r>
          </a:p>
        </p:txBody>
      </p:sp>
      <p:sp>
        <p:nvSpPr>
          <p:cNvPr id="36868" name="Content Placeholder 8"/>
          <p:cNvSpPr>
            <a:spLocks noGrp="1"/>
          </p:cNvSpPr>
          <p:nvPr>
            <p:ph sz="half" idx="2"/>
          </p:nvPr>
        </p:nvSpPr>
        <p:spPr>
          <a:xfrm>
            <a:off x="4641850" y="1235075"/>
            <a:ext cx="3975100" cy="5119688"/>
          </a:xfrm>
        </p:spPr>
        <p:txBody>
          <a:bodyPr/>
          <a:lstStyle/>
          <a:p>
            <a:pPr>
              <a:spcBef>
                <a:spcPts val="1200"/>
              </a:spcBef>
            </a:pPr>
            <a:r>
              <a:rPr sz="2000"/>
              <a:t>The difficulties of building a network of distributors-retailers and securing adequate space on retailers’ shelves</a:t>
            </a:r>
          </a:p>
          <a:p>
            <a:pPr>
              <a:spcBef>
                <a:spcPts val="1200"/>
              </a:spcBef>
            </a:pPr>
            <a:r>
              <a:rPr sz="2000"/>
              <a:t>Tariffs and international trade restrictions</a:t>
            </a:r>
          </a:p>
          <a:p>
            <a:pPr>
              <a:spcBef>
                <a:spcPts val="1200"/>
              </a:spcBef>
            </a:pPr>
            <a:r>
              <a:rPr sz="2000"/>
              <a:t>The ability and willingness of industry incumbents to launch vigorous initiatives to block a newcomer’s successful entry</a:t>
            </a:r>
          </a:p>
        </p:txBody>
      </p:sp>
    </p:spTree>
  </p:cSld>
  <p:clrMapOvr>
    <a:masterClrMapping/>
  </p:clrMapOvr>
  <p:transition spd="slow">
    <p:cut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23875" y="228600"/>
            <a:ext cx="8077200" cy="584200"/>
          </a:xfrm>
        </p:spPr>
        <p:txBody>
          <a:bodyPr/>
          <a:lstStyle/>
          <a:p>
            <a:pPr>
              <a:defRPr/>
            </a:pPr>
            <a:r>
              <a:rPr smtClean="0"/>
              <a:t>The Competitive Force of Rivalry </a:t>
            </a:r>
            <a:br>
              <a:rPr smtClean="0"/>
            </a:br>
            <a:r>
              <a:rPr smtClean="0"/>
              <a:t>among Competing Sellers</a:t>
            </a:r>
            <a:endParaRPr dirty="0"/>
          </a:p>
        </p:txBody>
      </p:sp>
      <p:sp>
        <p:nvSpPr>
          <p:cNvPr id="37891" name="Rectangle 3"/>
          <p:cNvSpPr>
            <a:spLocks noGrp="1" noChangeArrowheads="1"/>
          </p:cNvSpPr>
          <p:nvPr>
            <p:ph idx="1"/>
          </p:nvPr>
        </p:nvSpPr>
        <p:spPr>
          <a:xfrm>
            <a:off x="514350" y="1600200"/>
            <a:ext cx="8102600" cy="4754563"/>
          </a:xfrm>
        </p:spPr>
        <p:txBody>
          <a:bodyPr/>
          <a:lstStyle/>
          <a:p>
            <a:pPr>
              <a:spcBef>
                <a:spcPts val="600"/>
              </a:spcBef>
            </a:pPr>
            <a:r>
              <a:rPr sz="2400"/>
              <a:t>The rivalry among industry competitors strengthens and intensifies in markets where:</a:t>
            </a:r>
          </a:p>
          <a:p>
            <a:pPr lvl="1">
              <a:spcBef>
                <a:spcPts val="600"/>
              </a:spcBef>
            </a:pPr>
            <a:r>
              <a:rPr sz="2000"/>
              <a:t>Competing sellers regularly launch fresh actions to boost their market standing and business performance.</a:t>
            </a:r>
          </a:p>
          <a:p>
            <a:pPr lvl="1">
              <a:spcBef>
                <a:spcPts val="600"/>
              </a:spcBef>
            </a:pPr>
            <a:r>
              <a:rPr sz="2000"/>
              <a:t>Markets are slow-growing or are declining.</a:t>
            </a:r>
          </a:p>
          <a:p>
            <a:pPr lvl="1">
              <a:spcBef>
                <a:spcPts val="600"/>
              </a:spcBef>
            </a:pPr>
            <a:r>
              <a:rPr sz="2000"/>
              <a:t>Demand is off and there is excess capacity and/or inventory.</a:t>
            </a:r>
          </a:p>
          <a:p>
            <a:pPr lvl="1">
              <a:spcBef>
                <a:spcPts val="600"/>
              </a:spcBef>
            </a:pPr>
            <a:r>
              <a:rPr sz="2000"/>
              <a:t>It has become less costly for buyers to switch brands.</a:t>
            </a:r>
          </a:p>
          <a:p>
            <a:pPr lvl="1">
              <a:spcBef>
                <a:spcPts val="600"/>
              </a:spcBef>
            </a:pPr>
            <a:r>
              <a:rPr sz="2000"/>
              <a:t>The products of rival sellers have become more standardized.</a:t>
            </a:r>
          </a:p>
          <a:p>
            <a:pPr lvl="1">
              <a:spcBef>
                <a:spcPts val="600"/>
              </a:spcBef>
            </a:pPr>
            <a:r>
              <a:rPr sz="2000"/>
              <a:t>Industry conditions tempt competitors to use price cuts or other competitive weapons to boost unit volume.</a:t>
            </a:r>
          </a:p>
          <a:p>
            <a:pPr lvl="1">
              <a:spcBef>
                <a:spcPts val="600"/>
              </a:spcBef>
            </a:pPr>
            <a:r>
              <a:rPr sz="2000"/>
              <a:t>Competitors have become dissatisfied with their market position.</a:t>
            </a:r>
          </a:p>
          <a:p>
            <a:pPr lvl="1">
              <a:spcBef>
                <a:spcPts val="600"/>
              </a:spcBef>
            </a:pPr>
            <a:r>
              <a:rPr sz="2000"/>
              <a:t>Strong outside firms acquire weak firms in the industry and launch aggressive, well-funded moves to build market share.</a:t>
            </a:r>
          </a:p>
        </p:txBody>
      </p:sp>
    </p:spTree>
  </p:cSld>
  <p:clrMapOvr>
    <a:masterClrMapping/>
  </p:clrMapOvr>
  <p:transition spd="slow">
    <p:cut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23875" y="228600"/>
            <a:ext cx="8077200" cy="1077913"/>
          </a:xfrm>
        </p:spPr>
        <p:txBody>
          <a:bodyPr/>
          <a:lstStyle/>
          <a:p>
            <a:pPr>
              <a:defRPr/>
            </a:pPr>
            <a:r>
              <a:rPr dirty="0" smtClean="0"/>
              <a:t>The Competitive Force of Rivalry </a:t>
            </a:r>
            <a:br>
              <a:rPr dirty="0" smtClean="0"/>
            </a:br>
            <a:r>
              <a:rPr dirty="0" smtClean="0"/>
              <a:t>among Competing Sellers (cont’d)</a:t>
            </a:r>
            <a:endParaRPr dirty="0"/>
          </a:p>
        </p:txBody>
      </p:sp>
      <p:sp>
        <p:nvSpPr>
          <p:cNvPr id="38915" name="Rectangle 3"/>
          <p:cNvSpPr>
            <a:spLocks noGrp="1" noChangeArrowheads="1"/>
          </p:cNvSpPr>
          <p:nvPr>
            <p:ph idx="1"/>
          </p:nvPr>
        </p:nvSpPr>
        <p:spPr>
          <a:xfrm>
            <a:off x="514350" y="1600200"/>
            <a:ext cx="8102600" cy="4754563"/>
          </a:xfrm>
        </p:spPr>
        <p:txBody>
          <a:bodyPr/>
          <a:lstStyle/>
          <a:p>
            <a:pPr>
              <a:spcBef>
                <a:spcPts val="1200"/>
              </a:spcBef>
            </a:pPr>
            <a:r>
              <a:rPr sz="2400"/>
              <a:t>The rivalry among industry competitors is usually weaker in industries where: </a:t>
            </a:r>
          </a:p>
          <a:p>
            <a:pPr lvl="1">
              <a:spcBef>
                <a:spcPts val="1200"/>
              </a:spcBef>
            </a:pPr>
            <a:r>
              <a:rPr sz="2000"/>
              <a:t>The products of industry rivals become more differentiated.</a:t>
            </a:r>
          </a:p>
          <a:p>
            <a:pPr lvl="1">
              <a:spcBef>
                <a:spcPts val="1200"/>
              </a:spcBef>
            </a:pPr>
            <a:r>
              <a:rPr sz="2000"/>
              <a:t>Markets or market segments are expanding and fast-growing.</a:t>
            </a:r>
          </a:p>
          <a:p>
            <a:pPr lvl="1">
              <a:spcBef>
                <a:spcPts val="1200"/>
              </a:spcBef>
            </a:pPr>
            <a:r>
              <a:rPr sz="2000"/>
              <a:t>Markets are comprised of vast numbers of small rivals; likewise, it is often weak when there are fewer than five competitors.</a:t>
            </a:r>
          </a:p>
        </p:txBody>
      </p:sp>
    </p:spTree>
  </p:cSld>
  <p:clrMapOvr>
    <a:masterClrMapping/>
  </p:clrMapOvr>
  <p:transition spd="slow">
    <p:cut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srcRect/>
          <a:stretch>
            <a:fillRect/>
          </a:stretch>
        </p:blipFill>
        <p:spPr bwMode="auto">
          <a:xfrm>
            <a:off x="639763" y="271463"/>
            <a:ext cx="8169275" cy="6249987"/>
          </a:xfrm>
          <a:prstGeom prst="rect">
            <a:avLst/>
          </a:prstGeom>
          <a:noFill/>
          <a:ln w="9525">
            <a:noFill/>
            <a:miter lim="800000"/>
            <a:headEnd/>
            <a:tailEnd/>
          </a:ln>
        </p:spPr>
      </p:pic>
      <p:pic>
        <p:nvPicPr>
          <p:cNvPr id="39939" name="Picture 7"/>
          <p:cNvPicPr>
            <a:picLocks noChangeAspect="1" noChangeArrowheads="1"/>
          </p:cNvPicPr>
          <p:nvPr/>
        </p:nvPicPr>
        <p:blipFill>
          <a:blip r:embed="rId3" cstate="print"/>
          <a:srcRect/>
          <a:stretch>
            <a:fillRect/>
          </a:stretch>
        </p:blipFill>
        <p:spPr bwMode="auto">
          <a:xfrm>
            <a:off x="320675" y="220663"/>
            <a:ext cx="758825" cy="727075"/>
          </a:xfrm>
          <a:prstGeom prst="rect">
            <a:avLst/>
          </a:prstGeom>
          <a:noFill/>
          <a:ln w="9525">
            <a:noFill/>
            <a:miter lim="800000"/>
            <a:headEnd/>
            <a:tailEnd/>
          </a:ln>
        </p:spPr>
      </p:pic>
      <p:sp>
        <p:nvSpPr>
          <p:cNvPr id="39940" name="Text Box 3" descr="SecGrnbkg03"/>
          <p:cNvSpPr txBox="1">
            <a:spLocks noChangeArrowheads="1"/>
          </p:cNvSpPr>
          <p:nvPr/>
        </p:nvSpPr>
        <p:spPr bwMode="blackWhite">
          <a:xfrm>
            <a:off x="876300" y="411163"/>
            <a:ext cx="1463675" cy="336550"/>
          </a:xfrm>
          <a:prstGeom prst="rect">
            <a:avLst/>
          </a:prstGeom>
          <a:noFill/>
          <a:ln w="9525">
            <a:noFill/>
            <a:miter lim="800000"/>
            <a:headEnd/>
            <a:tailEnd/>
          </a:ln>
        </p:spPr>
        <p:txBody>
          <a:bodyPr lIns="0" rIns="0">
            <a:spAutoFit/>
          </a:bodyPr>
          <a:lstStyle/>
          <a:p>
            <a:pPr>
              <a:spcBef>
                <a:spcPct val="50000"/>
              </a:spcBef>
            </a:pPr>
            <a:r>
              <a:rPr lang="en-US" sz="1600" b="1">
                <a:solidFill>
                  <a:srgbClr val="336699"/>
                </a:solidFill>
                <a:cs typeface="Tahoma" pitchFamily="34" charset="0"/>
              </a:rPr>
              <a:t>FIGURE 3.7</a:t>
            </a:r>
          </a:p>
        </p:txBody>
      </p:sp>
      <p:sp>
        <p:nvSpPr>
          <p:cNvPr id="39941" name="Text Box 4"/>
          <p:cNvSpPr txBox="1">
            <a:spLocks noChangeArrowheads="1"/>
          </p:cNvSpPr>
          <p:nvPr/>
        </p:nvSpPr>
        <p:spPr bwMode="auto">
          <a:xfrm>
            <a:off x="369888" y="960438"/>
            <a:ext cx="2098675" cy="830262"/>
          </a:xfrm>
          <a:prstGeom prst="rect">
            <a:avLst/>
          </a:prstGeom>
          <a:noFill/>
          <a:ln w="9525">
            <a:noFill/>
            <a:miter lim="800000"/>
            <a:headEnd/>
            <a:tailEnd/>
          </a:ln>
        </p:spPr>
        <p:txBody>
          <a:bodyPr>
            <a:spAutoFit/>
          </a:bodyPr>
          <a:lstStyle/>
          <a:p>
            <a:pPr>
              <a:spcBef>
                <a:spcPct val="50000"/>
              </a:spcBef>
            </a:pPr>
            <a:r>
              <a:rPr lang="en-US" sz="1600" b="1">
                <a:solidFill>
                  <a:srgbClr val="292929"/>
                </a:solidFill>
                <a:ea typeface="Verdana" pitchFamily="34" charset="0"/>
                <a:cs typeface="Calibri" pitchFamily="34" charset="0"/>
              </a:rPr>
              <a:t>Factors Affecting the Strength of Competitive Rivalry</a:t>
            </a:r>
          </a:p>
        </p:txBody>
      </p:sp>
    </p:spTree>
  </p:cSld>
  <p:clrMapOvr>
    <a:masterClrMapping/>
  </p:clrMapOvr>
  <p:transition spd="slow">
    <p:cut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875" y="185738"/>
            <a:ext cx="8077200" cy="579437"/>
          </a:xfrm>
        </p:spPr>
        <p:txBody>
          <a:bodyPr/>
          <a:lstStyle/>
          <a:p>
            <a:pPr>
              <a:defRPr/>
            </a:pPr>
            <a:r>
              <a:rPr dirty="0" smtClean="0"/>
              <a:t>Industry Rivalry</a:t>
            </a:r>
            <a:endParaRPr dirty="0"/>
          </a:p>
        </p:txBody>
      </p:sp>
      <p:sp>
        <p:nvSpPr>
          <p:cNvPr id="11" name="Rectangle 3"/>
          <p:cNvSpPr>
            <a:spLocks noChangeArrowheads="1"/>
          </p:cNvSpPr>
          <p:nvPr/>
        </p:nvSpPr>
        <p:spPr bwMode="blackWhite">
          <a:xfrm>
            <a:off x="457200" y="1325563"/>
            <a:ext cx="1844675" cy="1066800"/>
          </a:xfrm>
          <a:prstGeom prst="rect">
            <a:avLst/>
          </a:prstGeom>
          <a:solidFill>
            <a:srgbClr val="0099CC"/>
          </a:solidFill>
          <a:ln w="3175">
            <a:noFill/>
            <a:miter lim="800000"/>
            <a:headEnd/>
            <a:tailEnd/>
          </a:ln>
          <a:effectLst>
            <a:outerShdw blurRad="63500" dist="63500" dir="2700000" algn="tl" rotWithShape="0">
              <a:prstClr val="black">
                <a:alpha val="40000"/>
              </a:prstClr>
            </a:outerShdw>
          </a:effectLst>
          <a:extLst/>
        </p:spPr>
        <p:txBody>
          <a:bodyPr lIns="90488" tIns="44450" rIns="90488" bIns="44450" anchor="ctr"/>
          <a:lstStyle/>
          <a:p>
            <a:pPr algn="ctr" eaLnBrk="0" hangingPunct="0">
              <a:defRPr/>
            </a:pPr>
            <a:r>
              <a:rPr lang="en-US" sz="2000" b="1" dirty="0">
                <a:solidFill>
                  <a:srgbClr val="FFFFFF"/>
                </a:solidFill>
                <a:effectLst>
                  <a:outerShdw blurRad="38100" dist="38100" dir="2700000" algn="tl">
                    <a:srgbClr val="000000"/>
                  </a:outerShdw>
                </a:effectLst>
                <a:latin typeface="Arial" charset="0"/>
              </a:rPr>
              <a:t>Cutthroat </a:t>
            </a:r>
            <a:br>
              <a:rPr lang="en-US" sz="2000" b="1" dirty="0">
                <a:solidFill>
                  <a:srgbClr val="FFFFFF"/>
                </a:solidFill>
                <a:effectLst>
                  <a:outerShdw blurRad="38100" dist="38100" dir="2700000" algn="tl">
                    <a:srgbClr val="000000"/>
                  </a:outerShdw>
                </a:effectLst>
                <a:latin typeface="Arial" charset="0"/>
              </a:rPr>
            </a:br>
            <a:r>
              <a:rPr lang="en-US" sz="2000" b="1" dirty="0">
                <a:solidFill>
                  <a:srgbClr val="FFFFFF"/>
                </a:solidFill>
                <a:effectLst>
                  <a:outerShdw blurRad="38100" dist="38100" dir="2700000" algn="tl">
                    <a:srgbClr val="000000"/>
                  </a:outerShdw>
                </a:effectLst>
                <a:latin typeface="Arial" charset="0"/>
              </a:rPr>
              <a:t>(Brutal)</a:t>
            </a:r>
            <a:endParaRPr lang="en-US" sz="2000" b="1" dirty="0">
              <a:solidFill>
                <a:srgbClr val="FFFFFF"/>
              </a:solidFill>
              <a:effectLst>
                <a:outerShdw blurRad="38100" dist="38100" dir="2700000" algn="tl">
                  <a:srgbClr val="000000"/>
                </a:outerShdw>
              </a:effectLst>
              <a:latin typeface="Arial" charset="0"/>
            </a:endParaRPr>
          </a:p>
        </p:txBody>
      </p:sp>
      <p:sp>
        <p:nvSpPr>
          <p:cNvPr id="12" name="Rectangle 4"/>
          <p:cNvSpPr>
            <a:spLocks noChangeArrowheads="1"/>
          </p:cNvSpPr>
          <p:nvPr/>
        </p:nvSpPr>
        <p:spPr bwMode="blackWhite">
          <a:xfrm>
            <a:off x="1341438" y="3992563"/>
            <a:ext cx="1843087" cy="990600"/>
          </a:xfrm>
          <a:prstGeom prst="rect">
            <a:avLst/>
          </a:prstGeom>
          <a:solidFill>
            <a:srgbClr val="0099CC"/>
          </a:solidFill>
          <a:ln w="3175">
            <a:noFill/>
            <a:miter lim="800000"/>
            <a:headEnd/>
            <a:tailEnd/>
          </a:ln>
          <a:effectLst>
            <a:outerShdw blurRad="63500" dist="63500" dir="2700000" algn="tl" rotWithShape="0">
              <a:prstClr val="black">
                <a:alpha val="40000"/>
              </a:prstClr>
            </a:outerShdw>
          </a:effectLst>
          <a:extLst/>
        </p:spPr>
        <p:txBody>
          <a:bodyPr lIns="90488" tIns="44450" rIns="90488" bIns="44450" anchor="ctr"/>
          <a:lstStyle/>
          <a:p>
            <a:pPr algn="ctr" eaLnBrk="0" hangingPunct="0">
              <a:defRPr/>
            </a:pPr>
            <a:r>
              <a:rPr lang="en-US" sz="2000" b="1" dirty="0">
                <a:solidFill>
                  <a:srgbClr val="FFFFFF"/>
                </a:solidFill>
                <a:effectLst>
                  <a:outerShdw blurRad="38100" dist="38100" dir="2700000" algn="tl">
                    <a:srgbClr val="000000"/>
                  </a:outerShdw>
                </a:effectLst>
                <a:latin typeface="Arial" charset="0"/>
              </a:rPr>
              <a:t>Moderate</a:t>
            </a:r>
            <a:br>
              <a:rPr lang="en-US" sz="2000" b="1" dirty="0">
                <a:solidFill>
                  <a:srgbClr val="FFFFFF"/>
                </a:solidFill>
                <a:effectLst>
                  <a:outerShdw blurRad="38100" dist="38100" dir="2700000" algn="tl">
                    <a:srgbClr val="000000"/>
                  </a:outerShdw>
                </a:effectLst>
                <a:latin typeface="Arial" charset="0"/>
              </a:rPr>
            </a:br>
            <a:r>
              <a:rPr lang="en-US" sz="2000" b="1" dirty="0">
                <a:solidFill>
                  <a:srgbClr val="FFFFFF"/>
                </a:solidFill>
                <a:effectLst>
                  <a:outerShdw blurRad="38100" dist="38100" dir="2700000" algn="tl">
                    <a:srgbClr val="000000"/>
                  </a:outerShdw>
                </a:effectLst>
                <a:latin typeface="Arial" charset="0"/>
              </a:rPr>
              <a:t>(Normal)</a:t>
            </a:r>
            <a:endParaRPr lang="en-US" sz="2000" b="1" dirty="0">
              <a:solidFill>
                <a:srgbClr val="FFFFFF"/>
              </a:solidFill>
              <a:effectLst>
                <a:outerShdw blurRad="38100" dist="38100" dir="2700000" algn="tl">
                  <a:srgbClr val="000000"/>
                </a:outerShdw>
              </a:effectLst>
              <a:latin typeface="Arial" charset="0"/>
            </a:endParaRPr>
          </a:p>
        </p:txBody>
      </p:sp>
      <p:sp>
        <p:nvSpPr>
          <p:cNvPr id="13" name="Rectangle 5"/>
          <p:cNvSpPr>
            <a:spLocks noChangeArrowheads="1"/>
          </p:cNvSpPr>
          <p:nvPr/>
        </p:nvSpPr>
        <p:spPr bwMode="blackWhite">
          <a:xfrm>
            <a:off x="884238" y="2697163"/>
            <a:ext cx="1843087" cy="990600"/>
          </a:xfrm>
          <a:prstGeom prst="rect">
            <a:avLst/>
          </a:prstGeom>
          <a:solidFill>
            <a:srgbClr val="0099CC"/>
          </a:solidFill>
          <a:ln w="3175">
            <a:noFill/>
            <a:miter lim="800000"/>
            <a:headEnd/>
            <a:tailEnd/>
          </a:ln>
          <a:effectLst>
            <a:outerShdw blurRad="63500" dist="63500" dir="2700000" algn="tl" rotWithShape="0">
              <a:prstClr val="black">
                <a:alpha val="40000"/>
              </a:prstClr>
            </a:outerShdw>
          </a:effectLst>
          <a:extLst/>
        </p:spPr>
        <p:txBody>
          <a:bodyPr lIns="90488" tIns="44450" rIns="90488" bIns="44450" anchor="ctr"/>
          <a:lstStyle/>
          <a:p>
            <a:pPr algn="ctr" eaLnBrk="0" hangingPunct="0">
              <a:defRPr/>
            </a:pPr>
            <a:r>
              <a:rPr lang="en-US" sz="2000" b="1" dirty="0">
                <a:solidFill>
                  <a:srgbClr val="FFFFFF"/>
                </a:solidFill>
                <a:effectLst>
                  <a:outerShdw blurRad="38100" dist="38100" dir="2700000" algn="tl">
                    <a:srgbClr val="000000"/>
                  </a:outerShdw>
                </a:effectLst>
                <a:latin typeface="Arial" charset="0"/>
              </a:rPr>
              <a:t>Fierce</a:t>
            </a:r>
            <a:br>
              <a:rPr lang="en-US" sz="2000" b="1" dirty="0">
                <a:solidFill>
                  <a:srgbClr val="FFFFFF"/>
                </a:solidFill>
                <a:effectLst>
                  <a:outerShdw blurRad="38100" dist="38100" dir="2700000" algn="tl">
                    <a:srgbClr val="000000"/>
                  </a:outerShdw>
                </a:effectLst>
                <a:latin typeface="Arial" charset="0"/>
              </a:rPr>
            </a:br>
            <a:r>
              <a:rPr lang="en-US" sz="2000" b="1" dirty="0">
                <a:solidFill>
                  <a:srgbClr val="FFFFFF"/>
                </a:solidFill>
                <a:effectLst>
                  <a:outerShdw blurRad="38100" dist="38100" dir="2700000" algn="tl">
                    <a:srgbClr val="000000"/>
                  </a:outerShdw>
                </a:effectLst>
                <a:latin typeface="Arial" charset="0"/>
              </a:rPr>
              <a:t>(Strong)</a:t>
            </a:r>
            <a:endParaRPr lang="en-US" sz="2000" b="1" dirty="0">
              <a:solidFill>
                <a:srgbClr val="FFFFFF"/>
              </a:solidFill>
              <a:effectLst>
                <a:outerShdw blurRad="38100" dist="38100" dir="2700000" algn="tl">
                  <a:srgbClr val="000000"/>
                </a:outerShdw>
              </a:effectLst>
              <a:latin typeface="Arial" charset="0"/>
            </a:endParaRPr>
          </a:p>
        </p:txBody>
      </p:sp>
      <p:sp>
        <p:nvSpPr>
          <p:cNvPr id="14" name="Rectangle 6"/>
          <p:cNvSpPr>
            <a:spLocks noChangeArrowheads="1"/>
          </p:cNvSpPr>
          <p:nvPr/>
        </p:nvSpPr>
        <p:spPr bwMode="blackWhite">
          <a:xfrm>
            <a:off x="2300288" y="1325563"/>
            <a:ext cx="4497387" cy="1066800"/>
          </a:xfrm>
          <a:prstGeom prst="rect">
            <a:avLst/>
          </a:prstGeom>
          <a:solidFill>
            <a:srgbClr val="CCECFF"/>
          </a:solidFill>
          <a:ln w="3175">
            <a:noFill/>
            <a:miter lim="800000"/>
            <a:headEnd/>
            <a:tailEnd/>
          </a:ln>
          <a:effectLst>
            <a:outerShdw blurRad="63500" dist="63500" dir="2700000" algn="tl" rotWithShape="0">
              <a:prstClr val="black">
                <a:alpha val="40000"/>
              </a:prstClr>
            </a:outerShdw>
          </a:effectLst>
        </p:spPr>
        <p:txBody>
          <a:bodyPr lIns="182880" tIns="44450" rIns="90488" bIns="44450" anchor="ctr"/>
          <a:lstStyle/>
          <a:p>
            <a:pPr eaLnBrk="0" hangingPunct="0">
              <a:defRPr/>
            </a:pPr>
            <a:r>
              <a:rPr lang="en-US" sz="1600" dirty="0">
                <a:latin typeface="Arial" charset="0"/>
              </a:rPr>
              <a:t>Competitors engage in </a:t>
            </a:r>
            <a:r>
              <a:rPr lang="en-US" sz="1600" dirty="0">
                <a:latin typeface="Arial" charset="0"/>
              </a:rPr>
              <a:t>protracted price wars or habitually employ other aggressive tactics </a:t>
            </a:r>
            <a:r>
              <a:rPr lang="en-US" sz="1600" dirty="0">
                <a:latin typeface="Arial" charset="0"/>
              </a:rPr>
              <a:t>that are </a:t>
            </a:r>
            <a:r>
              <a:rPr lang="en-US" sz="1600" dirty="0">
                <a:latin typeface="Arial" charset="0"/>
              </a:rPr>
              <a:t>mutually destructive to profitability.</a:t>
            </a:r>
          </a:p>
        </p:txBody>
      </p:sp>
      <p:sp>
        <p:nvSpPr>
          <p:cNvPr id="15" name="Rectangle 7"/>
          <p:cNvSpPr>
            <a:spLocks noChangeArrowheads="1"/>
          </p:cNvSpPr>
          <p:nvPr/>
        </p:nvSpPr>
        <p:spPr bwMode="blackWhite">
          <a:xfrm>
            <a:off x="2720975" y="2697163"/>
            <a:ext cx="4495800" cy="990600"/>
          </a:xfrm>
          <a:prstGeom prst="rect">
            <a:avLst/>
          </a:prstGeom>
          <a:solidFill>
            <a:srgbClr val="CCECFF"/>
          </a:solidFill>
          <a:ln w="3175" algn="ctr">
            <a:noFill/>
            <a:miter lim="800000"/>
            <a:headEnd/>
            <a:tailEnd/>
          </a:ln>
          <a:effectLst>
            <a:outerShdw blurRad="63500" dist="63500" dir="2700000" algn="tl" rotWithShape="0">
              <a:prstClr val="black">
                <a:alpha val="40000"/>
              </a:prstClr>
            </a:outerShdw>
          </a:effectLst>
        </p:spPr>
        <p:txBody>
          <a:bodyPr lIns="182880" tIns="44450" rIns="90488" bIns="44450" anchor="ctr"/>
          <a:lstStyle/>
          <a:p>
            <a:pPr eaLnBrk="0" hangingPunct="0">
              <a:defRPr/>
            </a:pPr>
            <a:r>
              <a:rPr lang="en-US" sz="1600" dirty="0">
                <a:latin typeface="Arial" charset="0"/>
              </a:rPr>
              <a:t>The </a:t>
            </a:r>
            <a:r>
              <a:rPr lang="en-US" sz="1600" dirty="0">
                <a:latin typeface="Arial" charset="0"/>
              </a:rPr>
              <a:t>battle for market share is so vigorous that the profit </a:t>
            </a:r>
            <a:r>
              <a:rPr lang="en-US" sz="1600" dirty="0">
                <a:latin typeface="Arial" charset="0"/>
              </a:rPr>
              <a:t>margins of </a:t>
            </a:r>
            <a:r>
              <a:rPr lang="en-US" sz="1600" dirty="0">
                <a:latin typeface="Arial" charset="0"/>
              </a:rPr>
              <a:t>most industry members are squeezed to bare-bones levels.</a:t>
            </a:r>
          </a:p>
        </p:txBody>
      </p:sp>
      <p:sp>
        <p:nvSpPr>
          <p:cNvPr id="16" name="Rectangle 8"/>
          <p:cNvSpPr>
            <a:spLocks noChangeArrowheads="1"/>
          </p:cNvSpPr>
          <p:nvPr/>
        </p:nvSpPr>
        <p:spPr bwMode="blackWhite">
          <a:xfrm>
            <a:off x="3184525" y="3992563"/>
            <a:ext cx="4495800" cy="990600"/>
          </a:xfrm>
          <a:prstGeom prst="rect">
            <a:avLst/>
          </a:prstGeom>
          <a:solidFill>
            <a:srgbClr val="CCECFF"/>
          </a:solidFill>
          <a:ln w="3175" algn="ctr">
            <a:noFill/>
            <a:miter lim="800000"/>
            <a:headEnd/>
            <a:tailEnd/>
          </a:ln>
          <a:effectLst>
            <a:outerShdw blurRad="63500" dist="63500" dir="2700000" algn="tl" rotWithShape="0">
              <a:prstClr val="black">
                <a:alpha val="40000"/>
              </a:prstClr>
            </a:outerShdw>
          </a:effectLst>
        </p:spPr>
        <p:txBody>
          <a:bodyPr lIns="182880" tIns="44450" rIns="90488" bIns="44450" anchor="ctr"/>
          <a:lstStyle/>
          <a:p>
            <a:pPr eaLnBrk="0" hangingPunct="0">
              <a:defRPr/>
            </a:pPr>
            <a:r>
              <a:rPr lang="en-US" sz="1600" dirty="0">
                <a:latin typeface="Arial" charset="0"/>
              </a:rPr>
              <a:t>The </a:t>
            </a:r>
            <a:r>
              <a:rPr lang="en-US" sz="1600" dirty="0">
                <a:latin typeface="Arial" charset="0"/>
              </a:rPr>
              <a:t>maneuvering among </a:t>
            </a:r>
            <a:r>
              <a:rPr lang="en-US" sz="1600" dirty="0">
                <a:latin typeface="Arial" charset="0"/>
              </a:rPr>
              <a:t>industry members</a:t>
            </a:r>
            <a:r>
              <a:rPr lang="en-US" sz="1600" dirty="0">
                <a:latin typeface="Arial" charset="0"/>
              </a:rPr>
              <a:t>, while lively and healthy, still allows most industry members to </a:t>
            </a:r>
            <a:r>
              <a:rPr lang="en-US" sz="1600" dirty="0">
                <a:latin typeface="Arial" charset="0"/>
              </a:rPr>
              <a:t>earn acceptable </a:t>
            </a:r>
            <a:r>
              <a:rPr lang="en-US" sz="1600" dirty="0">
                <a:latin typeface="Arial" charset="0"/>
              </a:rPr>
              <a:t>profits.</a:t>
            </a:r>
          </a:p>
        </p:txBody>
      </p:sp>
      <p:sp>
        <p:nvSpPr>
          <p:cNvPr id="17" name="Rectangle 4"/>
          <p:cNvSpPr>
            <a:spLocks noChangeArrowheads="1"/>
          </p:cNvSpPr>
          <p:nvPr/>
        </p:nvSpPr>
        <p:spPr bwMode="blackWhite">
          <a:xfrm>
            <a:off x="1798638" y="5273675"/>
            <a:ext cx="1843087" cy="990600"/>
          </a:xfrm>
          <a:prstGeom prst="rect">
            <a:avLst/>
          </a:prstGeom>
          <a:solidFill>
            <a:srgbClr val="0099CC"/>
          </a:solidFill>
          <a:ln w="3175">
            <a:noFill/>
            <a:miter lim="800000"/>
            <a:headEnd/>
            <a:tailEnd/>
          </a:ln>
          <a:effectLst>
            <a:outerShdw blurRad="63500" dist="63500" dir="2700000" algn="tl" rotWithShape="0">
              <a:prstClr val="black">
                <a:alpha val="40000"/>
              </a:prstClr>
            </a:outerShdw>
          </a:effectLst>
          <a:extLst/>
        </p:spPr>
        <p:txBody>
          <a:bodyPr lIns="90488" tIns="44450" rIns="90488" bIns="44450" anchor="ctr"/>
          <a:lstStyle/>
          <a:p>
            <a:pPr algn="ctr" eaLnBrk="0" hangingPunct="0">
              <a:defRPr/>
            </a:pPr>
            <a:r>
              <a:rPr lang="en-US" sz="2000" b="1" dirty="0">
                <a:solidFill>
                  <a:srgbClr val="FFFFFF"/>
                </a:solidFill>
                <a:effectLst>
                  <a:outerShdw blurRad="38100" dist="38100" dir="2700000" algn="tl">
                    <a:srgbClr val="000000"/>
                  </a:outerShdw>
                </a:effectLst>
                <a:latin typeface="Arial" charset="0"/>
              </a:rPr>
              <a:t>Weak</a:t>
            </a:r>
            <a:endParaRPr lang="en-US" sz="2000" b="1" dirty="0">
              <a:solidFill>
                <a:srgbClr val="FFFFFF"/>
              </a:solidFill>
              <a:effectLst>
                <a:outerShdw blurRad="38100" dist="38100" dir="2700000" algn="tl">
                  <a:srgbClr val="000000"/>
                </a:outerShdw>
              </a:effectLst>
              <a:latin typeface="Arial" charset="0"/>
            </a:endParaRPr>
          </a:p>
        </p:txBody>
      </p:sp>
      <p:sp>
        <p:nvSpPr>
          <p:cNvPr id="18" name="Rectangle 8"/>
          <p:cNvSpPr>
            <a:spLocks noChangeArrowheads="1"/>
          </p:cNvSpPr>
          <p:nvPr/>
        </p:nvSpPr>
        <p:spPr bwMode="blackWhite">
          <a:xfrm>
            <a:off x="3641725" y="5273675"/>
            <a:ext cx="4495800" cy="990600"/>
          </a:xfrm>
          <a:prstGeom prst="rect">
            <a:avLst/>
          </a:prstGeom>
          <a:solidFill>
            <a:srgbClr val="CCECFF"/>
          </a:solidFill>
          <a:ln w="3175" algn="ctr">
            <a:noFill/>
            <a:miter lim="800000"/>
            <a:headEnd/>
            <a:tailEnd/>
          </a:ln>
          <a:effectLst>
            <a:outerShdw blurRad="63500" dist="63500" dir="2700000" algn="tl" rotWithShape="0">
              <a:prstClr val="black">
                <a:alpha val="40000"/>
              </a:prstClr>
            </a:outerShdw>
          </a:effectLst>
        </p:spPr>
        <p:txBody>
          <a:bodyPr lIns="182880" tIns="44450" rIns="90488" bIns="44450" anchor="ctr"/>
          <a:lstStyle/>
          <a:p>
            <a:pPr eaLnBrk="0" hangingPunct="0">
              <a:defRPr/>
            </a:pPr>
            <a:r>
              <a:rPr lang="en-US" sz="1600" dirty="0">
                <a:latin typeface="Arial" charset="0"/>
              </a:rPr>
              <a:t>Most industry members are satisfied </a:t>
            </a:r>
            <a:r>
              <a:rPr lang="en-US" sz="1600" dirty="0">
                <a:latin typeface="Arial" charset="0"/>
              </a:rPr>
              <a:t>with </a:t>
            </a:r>
            <a:r>
              <a:rPr lang="en-US" sz="1600" dirty="0">
                <a:latin typeface="Arial" charset="0"/>
              </a:rPr>
              <a:t>their sales </a:t>
            </a:r>
            <a:r>
              <a:rPr lang="en-US" sz="1600" dirty="0">
                <a:latin typeface="Arial" charset="0"/>
              </a:rPr>
              <a:t>growth and market share and </a:t>
            </a:r>
            <a:r>
              <a:rPr lang="en-US" sz="1600" dirty="0">
                <a:latin typeface="Arial" charset="0"/>
              </a:rPr>
              <a:t>rarely undertake </a:t>
            </a:r>
            <a:r>
              <a:rPr lang="en-US" sz="1600" dirty="0">
                <a:latin typeface="Arial" charset="0"/>
              </a:rPr>
              <a:t>offensives </a:t>
            </a:r>
            <a:r>
              <a:rPr lang="en-US" sz="1600" dirty="0">
                <a:latin typeface="Arial" charset="0"/>
              </a:rPr>
              <a:t>against their competitors.</a:t>
            </a:r>
            <a:endParaRPr lang="en-US" sz="1600" dirty="0">
              <a:latin typeface="Arial" charset="0"/>
            </a:endParaRPr>
          </a:p>
        </p:txBody>
      </p:sp>
    </p:spTree>
  </p:cSld>
  <p:clrMapOvr>
    <a:masterClrMapping/>
  </p:clrMapOvr>
  <p:transition spd="slow">
    <p:cut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65125" y="1325563"/>
            <a:ext cx="8413750" cy="4244975"/>
          </a:xfrm>
          <a:prstGeom prst="roundRect">
            <a:avLst>
              <a:gd name="adj" fmla="val 5876"/>
            </a:avLst>
          </a:prstGeom>
          <a:solidFill>
            <a:schemeClr val="bg1"/>
          </a:solidFill>
          <a:ln w="19050">
            <a:solidFill>
              <a:schemeClr val="accent6"/>
            </a:solidFill>
          </a:ln>
          <a:effectLst>
            <a:outerShdw blurRad="76200" dist="76200" dir="2700000" algn="tl" rotWithShape="0">
              <a:prstClr val="black">
                <a:alpha val="40000"/>
              </a:prstClr>
            </a:outerShdw>
          </a:effectLst>
        </p:spPr>
        <p:txBody>
          <a:bodyPr lIns="182880" tIns="182880" rIns="182880" bIns="182880" anchor="ctr" anchorCtr="1">
            <a:spAutoFit/>
          </a:bodyPr>
          <a:lstStyle/>
          <a:p>
            <a:pPr algn="ctr">
              <a:spcBef>
                <a:spcPts val="1200"/>
              </a:spcBef>
              <a:defRPr/>
            </a:pPr>
            <a:r>
              <a:rPr lang="en-US" sz="2800" b="1" dirty="0">
                <a:latin typeface="Arial" charset="0"/>
              </a:rPr>
              <a:t>The Collective Strengths of the Five Competitive </a:t>
            </a:r>
            <a:r>
              <a:rPr lang="en-US" sz="2800" b="1" dirty="0">
                <a:latin typeface="Arial" charset="0"/>
              </a:rPr>
              <a:t>Forces and </a:t>
            </a:r>
            <a:r>
              <a:rPr lang="en-US" sz="2800" b="1" dirty="0">
                <a:latin typeface="Arial" charset="0"/>
              </a:rPr>
              <a:t>Industry </a:t>
            </a:r>
            <a:r>
              <a:rPr lang="en-US" sz="2800" b="1" dirty="0">
                <a:latin typeface="Arial" charset="0"/>
              </a:rPr>
              <a:t>Profitability</a:t>
            </a:r>
          </a:p>
          <a:p>
            <a:pPr>
              <a:spcBef>
                <a:spcPts val="1200"/>
              </a:spcBef>
              <a:defRPr/>
            </a:pPr>
            <a:r>
              <a:rPr lang="en-US" sz="2800" dirty="0">
                <a:latin typeface="Arial" charset="0"/>
              </a:rPr>
              <a:t>As </a:t>
            </a:r>
            <a:r>
              <a:rPr lang="en-US" sz="2800" dirty="0">
                <a:latin typeface="Arial" charset="0"/>
              </a:rPr>
              <a:t>a rule, the stronger the collective impact </a:t>
            </a:r>
            <a:r>
              <a:rPr lang="en-US" sz="2800" dirty="0">
                <a:latin typeface="Arial" charset="0"/>
              </a:rPr>
              <a:t/>
            </a:r>
            <a:br>
              <a:rPr lang="en-US" sz="2800" dirty="0">
                <a:latin typeface="Arial" charset="0"/>
              </a:rPr>
            </a:br>
            <a:r>
              <a:rPr lang="en-US" sz="2800" dirty="0">
                <a:latin typeface="Arial" charset="0"/>
              </a:rPr>
              <a:t>of </a:t>
            </a:r>
            <a:r>
              <a:rPr lang="en-US" sz="2800" dirty="0">
                <a:latin typeface="Arial" charset="0"/>
              </a:rPr>
              <a:t>the five competitive forces, the </a:t>
            </a:r>
            <a:r>
              <a:rPr lang="en-US" sz="2800" dirty="0">
                <a:latin typeface="Arial" charset="0"/>
              </a:rPr>
              <a:t>lower the </a:t>
            </a:r>
            <a:r>
              <a:rPr lang="en-US" sz="2800" dirty="0">
                <a:latin typeface="Arial" charset="0"/>
              </a:rPr>
              <a:t>combined profitability of </a:t>
            </a:r>
            <a:r>
              <a:rPr lang="en-US" sz="2800" dirty="0">
                <a:latin typeface="Arial" charset="0"/>
              </a:rPr>
              <a:t>industry participants.</a:t>
            </a:r>
          </a:p>
          <a:p>
            <a:pPr>
              <a:spcBef>
                <a:spcPts val="1200"/>
              </a:spcBef>
              <a:defRPr/>
            </a:pPr>
            <a:r>
              <a:rPr lang="en-US" sz="2800" dirty="0">
                <a:latin typeface="Arial" charset="0"/>
              </a:rPr>
              <a:t>The stronger the forces of competition, </a:t>
            </a:r>
            <a:r>
              <a:rPr lang="en-US" sz="2800" dirty="0">
                <a:latin typeface="Arial" charset="0"/>
              </a:rPr>
              <a:t>the much harder </a:t>
            </a:r>
            <a:r>
              <a:rPr lang="en-US" sz="2800" dirty="0">
                <a:latin typeface="Arial" charset="0"/>
              </a:rPr>
              <a:t>it becomes for industry members </a:t>
            </a:r>
            <a:r>
              <a:rPr lang="en-US" sz="2800" dirty="0">
                <a:latin typeface="Arial" charset="0"/>
              </a:rPr>
              <a:t>to earn </a:t>
            </a:r>
            <a:r>
              <a:rPr lang="en-US" sz="2800" dirty="0">
                <a:latin typeface="Arial" charset="0"/>
              </a:rPr>
              <a:t>attractive profits.</a:t>
            </a:r>
          </a:p>
        </p:txBody>
      </p:sp>
    </p:spTree>
  </p:cSld>
  <p:clrMapOvr>
    <a:masterClrMapping/>
  </p:clrMapOvr>
  <p:transition spd="slow">
    <p:cut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23875" y="228600"/>
            <a:ext cx="8077200" cy="584200"/>
          </a:xfrm>
        </p:spPr>
        <p:txBody>
          <a:bodyPr/>
          <a:lstStyle/>
          <a:p>
            <a:pPr>
              <a:defRPr/>
            </a:pPr>
            <a:r>
              <a:rPr smtClean="0"/>
              <a:t>When the Five Competitive Forces Result in Attractive Market Conditions</a:t>
            </a:r>
            <a:endParaRPr dirty="0"/>
          </a:p>
        </p:txBody>
      </p:sp>
      <p:sp>
        <p:nvSpPr>
          <p:cNvPr id="16387" name="Rectangle 3"/>
          <p:cNvSpPr>
            <a:spLocks noGrp="1" noChangeArrowheads="1"/>
          </p:cNvSpPr>
          <p:nvPr>
            <p:ph idx="1"/>
          </p:nvPr>
        </p:nvSpPr>
        <p:spPr>
          <a:xfrm>
            <a:off x="606425" y="1600200"/>
            <a:ext cx="7897813" cy="4389438"/>
          </a:xfrm>
        </p:spPr>
        <p:txBody>
          <a:bodyPr/>
          <a:lstStyle/>
          <a:p>
            <a:pPr>
              <a:defRPr/>
            </a:pPr>
            <a:r>
              <a:t>An industry’s competitive environment tends to be </a:t>
            </a:r>
            <a:r>
              <a:rPr i="1">
                <a:solidFill>
                  <a:srgbClr val="336600"/>
                </a:solidFill>
              </a:rPr>
              <a:t>attractive</a:t>
            </a:r>
            <a:r>
              <a:t> from a profit-making perspective </a:t>
            </a:r>
            <a:r>
              <a:rPr i="1">
                <a:solidFill>
                  <a:srgbClr val="336600"/>
                </a:solidFill>
              </a:rPr>
              <a:t>when:</a:t>
            </a:r>
          </a:p>
          <a:p>
            <a:pPr lvl="1">
              <a:defRPr/>
            </a:pPr>
            <a:r>
              <a:t>Internal rivalry is moderate</a:t>
            </a:r>
          </a:p>
          <a:p>
            <a:pPr lvl="1">
              <a:defRPr/>
            </a:pPr>
            <a:r>
              <a:t>High entry barriers deter entry of new competitors</a:t>
            </a:r>
          </a:p>
          <a:p>
            <a:pPr lvl="1">
              <a:defRPr/>
            </a:pPr>
            <a:r>
              <a:t>Good substitutes do not exist</a:t>
            </a:r>
          </a:p>
          <a:p>
            <a:pPr lvl="1">
              <a:defRPr/>
            </a:pPr>
            <a:r>
              <a:t>Suppliers and customers are in weak bargaining positions</a:t>
            </a:r>
          </a:p>
          <a:p>
            <a:pPr marL="233363" indent="-233363">
              <a:buFont typeface="Wingdings" pitchFamily="2" charset="2"/>
              <a:buNone/>
              <a:defRPr/>
            </a:pPr>
            <a:r>
              <a:rPr i="1">
                <a:solidFill>
                  <a:srgbClr val="336600"/>
                </a:solidFill>
              </a:rPr>
              <a:t>	thereby producing competitive pressures that are very weak!</a:t>
            </a:r>
          </a:p>
        </p:txBody>
      </p:sp>
    </p:spTree>
  </p:cSld>
  <p:clrMapOvr>
    <a:masterClrMapping/>
  </p:clrMapOvr>
  <p:transition spd="slow">
    <p:cut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23875" y="228600"/>
            <a:ext cx="8077200" cy="584200"/>
          </a:xfrm>
        </p:spPr>
        <p:txBody>
          <a:bodyPr/>
          <a:lstStyle/>
          <a:p>
            <a:pPr>
              <a:defRPr/>
            </a:pPr>
            <a:r>
              <a:rPr dirty="0" smtClean="0"/>
              <a:t>When the Five Competitive Forces Result in Unattractive Market Conditions</a:t>
            </a:r>
            <a:endParaRPr dirty="0"/>
          </a:p>
        </p:txBody>
      </p:sp>
      <p:sp>
        <p:nvSpPr>
          <p:cNvPr id="39939" name="Rectangle 3"/>
          <p:cNvSpPr>
            <a:spLocks noGrp="1" noChangeArrowheads="1"/>
          </p:cNvSpPr>
          <p:nvPr>
            <p:ph idx="1"/>
          </p:nvPr>
        </p:nvSpPr>
        <p:spPr>
          <a:xfrm>
            <a:off x="639763" y="1600200"/>
            <a:ext cx="7897812" cy="4297363"/>
          </a:xfrm>
        </p:spPr>
        <p:txBody>
          <a:bodyPr/>
          <a:lstStyle/>
          <a:p>
            <a:pPr>
              <a:spcBef>
                <a:spcPts val="600"/>
              </a:spcBef>
            </a:pPr>
            <a:r>
              <a:t>An industry’s competitive environment tends to be </a:t>
            </a:r>
            <a:r>
              <a:rPr i="1">
                <a:solidFill>
                  <a:srgbClr val="336600"/>
                </a:solidFill>
              </a:rPr>
              <a:t>unattractive</a:t>
            </a:r>
            <a:r>
              <a:t> from a profit-making standpoint </a:t>
            </a:r>
            <a:r>
              <a:rPr i="1">
                <a:solidFill>
                  <a:srgbClr val="336600"/>
                </a:solidFill>
              </a:rPr>
              <a:t>when:</a:t>
            </a:r>
          </a:p>
          <a:p>
            <a:pPr lvl="1">
              <a:spcBef>
                <a:spcPts val="600"/>
              </a:spcBef>
            </a:pPr>
            <a:r>
              <a:t>Internal rivalry among competitors is strong</a:t>
            </a:r>
          </a:p>
          <a:p>
            <a:pPr lvl="1">
              <a:spcBef>
                <a:spcPts val="600"/>
              </a:spcBef>
            </a:pPr>
            <a:r>
              <a:t>Low entry barriers make new competitor entry likely </a:t>
            </a:r>
          </a:p>
          <a:p>
            <a:pPr lvl="1">
              <a:spcBef>
                <a:spcPts val="600"/>
              </a:spcBef>
            </a:pPr>
            <a:r>
              <a:t>Good substitutes exist for industry products</a:t>
            </a:r>
          </a:p>
          <a:p>
            <a:pPr lvl="1">
              <a:spcBef>
                <a:spcPts val="600"/>
              </a:spcBef>
            </a:pPr>
            <a:r>
              <a:t>Suppliers and customers are in strong bargaining positions</a:t>
            </a:r>
          </a:p>
          <a:p>
            <a:pPr>
              <a:spcBef>
                <a:spcPts val="600"/>
              </a:spcBef>
              <a:buFont typeface="Wingdings" pitchFamily="2" charset="2"/>
              <a:buNone/>
            </a:pPr>
            <a:r>
              <a:rPr i="1">
                <a:solidFill>
                  <a:srgbClr val="336600"/>
                </a:solidFill>
              </a:rPr>
              <a:t>   thereby producing competitive pressures that are very intense or fierce!</a:t>
            </a:r>
          </a:p>
        </p:txBody>
      </p:sp>
    </p:spTree>
  </p:cSld>
  <p:clrMapOvr>
    <a:masterClrMapping/>
  </p:clrMapOvr>
  <p:transition spd="slow">
    <p:cut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31838" y="1600200"/>
            <a:ext cx="7680325" cy="1709738"/>
          </a:xfrm>
          <a:prstGeom prst="roundRect">
            <a:avLst>
              <a:gd name="adj" fmla="val 5876"/>
            </a:avLst>
          </a:prstGeom>
          <a:solidFill>
            <a:schemeClr val="bg1"/>
          </a:solidFill>
          <a:ln w="19050">
            <a:solidFill>
              <a:schemeClr val="accent6"/>
            </a:solidFill>
          </a:ln>
          <a:effectLst>
            <a:outerShdw blurRad="76200" dist="76200" dir="2700000" algn="tl" rotWithShape="0">
              <a:prstClr val="black">
                <a:alpha val="40000"/>
              </a:prstClr>
            </a:outerShdw>
          </a:effectLst>
        </p:spPr>
        <p:txBody>
          <a:bodyPr lIns="182880" tIns="182880" rIns="182880" bIns="182880" anchor="ctr" anchorCtr="1">
            <a:spAutoFit/>
          </a:bodyPr>
          <a:lstStyle/>
          <a:p>
            <a:pPr>
              <a:spcBef>
                <a:spcPts val="1200"/>
              </a:spcBef>
              <a:defRPr/>
            </a:pPr>
            <a:r>
              <a:rPr lang="en-US" sz="2800" b="1" dirty="0">
                <a:latin typeface="Arial" charset="0"/>
              </a:rPr>
              <a:t>Driving forces </a:t>
            </a:r>
            <a:r>
              <a:rPr lang="en-US" sz="2800" dirty="0">
                <a:latin typeface="Arial" charset="0"/>
              </a:rPr>
              <a:t>in the macro-environment are </a:t>
            </a:r>
            <a:r>
              <a:rPr lang="en-US" sz="2800" dirty="0">
                <a:latin typeface="Arial" charset="0"/>
              </a:rPr>
              <a:t>the major </a:t>
            </a:r>
            <a:r>
              <a:rPr lang="en-US" sz="2800" dirty="0">
                <a:latin typeface="Arial" charset="0"/>
              </a:rPr>
              <a:t>underlying causes </a:t>
            </a:r>
            <a:r>
              <a:rPr lang="en-US" sz="2800" dirty="0">
                <a:latin typeface="Arial" charset="0"/>
              </a:rPr>
              <a:t>of </a:t>
            </a:r>
            <a:r>
              <a:rPr lang="en-US" sz="2800" dirty="0">
                <a:latin typeface="Arial" charset="0"/>
              </a:rPr>
              <a:t>changes </a:t>
            </a:r>
            <a:r>
              <a:rPr lang="en-US" sz="2800" dirty="0">
                <a:latin typeface="Arial" charset="0"/>
              </a:rPr>
              <a:t>in industry and </a:t>
            </a:r>
            <a:r>
              <a:rPr lang="en-US" sz="2800" dirty="0">
                <a:latin typeface="Arial" charset="0"/>
              </a:rPr>
              <a:t>competitive conditions</a:t>
            </a:r>
            <a:r>
              <a:rPr lang="en-US" sz="2800" dirty="0">
                <a:latin typeface="Arial" charset="0"/>
              </a:rPr>
              <a:t>.</a:t>
            </a:r>
          </a:p>
        </p:txBody>
      </p:sp>
    </p:spTree>
  </p:cSld>
  <p:clrMapOvr>
    <a:masterClrMapping/>
  </p:clrMapOvr>
  <p:transition spd="slow">
    <p:cut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523875" y="136525"/>
            <a:ext cx="8077200" cy="1570038"/>
          </a:xfrm>
        </p:spPr>
        <p:txBody>
          <a:bodyPr/>
          <a:lstStyle/>
          <a:p>
            <a:pPr>
              <a:defRPr/>
            </a:pPr>
            <a:r>
              <a:rPr dirty="0" smtClean="0"/>
              <a:t>Question 3: What Are the Industry’s Driving Forces of Change and </a:t>
            </a:r>
            <a:br>
              <a:rPr dirty="0" smtClean="0"/>
            </a:br>
            <a:r>
              <a:rPr dirty="0" smtClean="0"/>
              <a:t>What Impact Will They Have?</a:t>
            </a:r>
            <a:endParaRPr dirty="0"/>
          </a:p>
        </p:txBody>
      </p:sp>
      <p:sp>
        <p:nvSpPr>
          <p:cNvPr id="46083" name="Rectangle 6"/>
          <p:cNvSpPr>
            <a:spLocks noGrp="1" noChangeArrowheads="1"/>
          </p:cNvSpPr>
          <p:nvPr>
            <p:ph idx="1"/>
          </p:nvPr>
        </p:nvSpPr>
        <p:spPr>
          <a:xfrm>
            <a:off x="514350" y="1965325"/>
            <a:ext cx="8102600" cy="4298950"/>
          </a:xfrm>
        </p:spPr>
        <p:txBody>
          <a:bodyPr/>
          <a:lstStyle/>
          <a:p>
            <a:pPr>
              <a:spcBef>
                <a:spcPts val="1200"/>
              </a:spcBef>
            </a:pPr>
            <a:r>
              <a:t>Driving forces analysis has three steps:</a:t>
            </a:r>
          </a:p>
          <a:p>
            <a:pPr lvl="1">
              <a:spcBef>
                <a:spcPts val="1200"/>
              </a:spcBef>
            </a:pPr>
            <a:r>
              <a:t>Identifying what driving forces are present.</a:t>
            </a:r>
          </a:p>
          <a:p>
            <a:pPr lvl="1">
              <a:spcBef>
                <a:spcPts val="1200"/>
              </a:spcBef>
            </a:pPr>
            <a:r>
              <a:t>Assessing whether the drivers of change are, individually or collectively, acting to make the industry more or less attractive.</a:t>
            </a:r>
          </a:p>
          <a:p>
            <a:pPr lvl="1">
              <a:spcBef>
                <a:spcPts val="1200"/>
              </a:spcBef>
            </a:pPr>
            <a:r>
              <a:t>Determining what strategy changes are needed to prepare for the impact of the driving forces.</a:t>
            </a:r>
          </a:p>
        </p:txBody>
      </p:sp>
    </p:spTree>
  </p:cSld>
  <p:clrMapOvr>
    <a:masterClrMapping/>
  </p:clrMapOvr>
  <p:transition spd="slow">
    <p:cut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23875" y="136525"/>
            <a:ext cx="8077200" cy="1570038"/>
          </a:xfrm>
        </p:spPr>
        <p:txBody>
          <a:bodyPr/>
          <a:lstStyle/>
          <a:p>
            <a:pPr>
              <a:defRPr/>
            </a:pPr>
            <a:r>
              <a:rPr dirty="0"/>
              <a:t>Question 3: What Are the Industry’s Driving Forces of Change and </a:t>
            </a:r>
            <a:r>
              <a:rPr dirty="0" smtClean="0"/>
              <a:t/>
            </a:r>
            <a:br>
              <a:rPr dirty="0" smtClean="0"/>
            </a:br>
            <a:r>
              <a:rPr dirty="0" smtClean="0"/>
              <a:t>What </a:t>
            </a:r>
            <a:r>
              <a:rPr dirty="0"/>
              <a:t>Impact Will They Have?</a:t>
            </a:r>
          </a:p>
        </p:txBody>
      </p:sp>
      <p:sp>
        <p:nvSpPr>
          <p:cNvPr id="17411" name="Rectangle 3"/>
          <p:cNvSpPr>
            <a:spLocks noGrp="1" noChangeArrowheads="1"/>
          </p:cNvSpPr>
          <p:nvPr>
            <p:ph idx="1"/>
          </p:nvPr>
        </p:nvSpPr>
        <p:spPr>
          <a:xfrm>
            <a:off x="514350" y="1965325"/>
            <a:ext cx="8102600" cy="4481513"/>
          </a:xfrm>
        </p:spPr>
        <p:txBody>
          <a:bodyPr/>
          <a:lstStyle/>
          <a:p>
            <a:pPr marL="339725" indent="-339725">
              <a:spcBef>
                <a:spcPts val="600"/>
              </a:spcBef>
              <a:buSzPct val="100000"/>
              <a:buFont typeface="+mj-lt"/>
              <a:buAutoNum type="arabicPeriod"/>
              <a:defRPr/>
            </a:pPr>
            <a:r>
              <a:rPr sz="2400"/>
              <a:t>Identify the driving forces likely to </a:t>
            </a:r>
            <a:r>
              <a:rPr sz="2400" i="1">
                <a:solidFill>
                  <a:srgbClr val="336600"/>
                </a:solidFill>
              </a:rPr>
              <a:t>reshape</a:t>
            </a:r>
            <a:r>
              <a:rPr sz="2400"/>
              <a:t> industry competitive conditions:</a:t>
            </a:r>
          </a:p>
          <a:p>
            <a:pPr lvl="1">
              <a:spcBef>
                <a:spcPts val="600"/>
              </a:spcBef>
              <a:defRPr/>
            </a:pPr>
            <a:r>
              <a:rPr sz="2000"/>
              <a:t>Industry changes likely to take place within the </a:t>
            </a:r>
            <a:r>
              <a:rPr sz="2000" b="1" i="1">
                <a:solidFill>
                  <a:srgbClr val="336600"/>
                </a:solidFill>
              </a:rPr>
              <a:t>next 1–3 years</a:t>
            </a:r>
          </a:p>
          <a:p>
            <a:pPr lvl="1">
              <a:spcBef>
                <a:spcPts val="600"/>
              </a:spcBef>
              <a:defRPr/>
            </a:pPr>
            <a:r>
              <a:rPr sz="2000" b="1" i="1">
                <a:solidFill>
                  <a:srgbClr val="336600"/>
                </a:solidFill>
              </a:rPr>
              <a:t>Usually only 3–4 factors</a:t>
            </a:r>
            <a:r>
              <a:rPr sz="2000" i="1">
                <a:solidFill>
                  <a:srgbClr val="336600"/>
                </a:solidFill>
              </a:rPr>
              <a:t> </a:t>
            </a:r>
            <a:r>
              <a:rPr sz="2000"/>
              <a:t>qualify as real drivers of change</a:t>
            </a:r>
          </a:p>
          <a:p>
            <a:pPr marL="339725" indent="-339725">
              <a:spcBef>
                <a:spcPts val="600"/>
              </a:spcBef>
              <a:buSzPct val="100000"/>
              <a:buFont typeface="+mj-lt"/>
              <a:buAutoNum type="arabicPeriod"/>
              <a:defRPr/>
            </a:pPr>
            <a:r>
              <a:rPr sz="2400"/>
              <a:t>Assess the future </a:t>
            </a:r>
            <a:r>
              <a:rPr sz="2400" i="1">
                <a:solidFill>
                  <a:srgbClr val="336600"/>
                </a:solidFill>
              </a:rPr>
              <a:t>impact</a:t>
            </a:r>
            <a:r>
              <a:rPr sz="2400"/>
              <a:t> of driving forces on industry </a:t>
            </a:r>
            <a:r>
              <a:rPr sz="2400"/>
              <a:t>attractiveness:</a:t>
            </a:r>
            <a:endParaRPr sz="2400"/>
          </a:p>
          <a:p>
            <a:pPr marL="627063" lvl="1" indent="-287338">
              <a:spcBef>
                <a:spcPts val="600"/>
              </a:spcBef>
              <a:defRPr/>
            </a:pPr>
            <a:r>
              <a:rPr sz="2000"/>
              <a:t>Will they cause </a:t>
            </a:r>
            <a:r>
              <a:rPr sz="2000"/>
              <a:t>demand for product to</a:t>
            </a:r>
            <a:r>
              <a:rPr sz="2000" b="1" i="1">
                <a:solidFill>
                  <a:srgbClr val="336600"/>
                </a:solidFill>
              </a:rPr>
              <a:t> increase or decrease</a:t>
            </a:r>
            <a:r>
              <a:rPr sz="2000"/>
              <a:t>?</a:t>
            </a:r>
          </a:p>
          <a:p>
            <a:pPr marL="627063" lvl="1" indent="-287338">
              <a:spcBef>
                <a:spcPts val="600"/>
              </a:spcBef>
              <a:defRPr/>
            </a:pPr>
            <a:r>
              <a:rPr sz="2000"/>
              <a:t>Will they act </a:t>
            </a:r>
            <a:r>
              <a:rPr sz="2000"/>
              <a:t>to make competition </a:t>
            </a:r>
            <a:r>
              <a:rPr sz="2000" b="1" i="1">
                <a:solidFill>
                  <a:srgbClr val="336600"/>
                </a:solidFill>
              </a:rPr>
              <a:t>more or less intense</a:t>
            </a:r>
            <a:r>
              <a:rPr sz="2000"/>
              <a:t>?</a:t>
            </a:r>
          </a:p>
          <a:p>
            <a:pPr marL="627063" lvl="1" indent="-287338">
              <a:spcBef>
                <a:spcPts val="600"/>
              </a:spcBef>
              <a:defRPr/>
            </a:pPr>
            <a:r>
              <a:rPr sz="2000"/>
              <a:t>Will </a:t>
            </a:r>
            <a:r>
              <a:rPr sz="2000"/>
              <a:t>they </a:t>
            </a:r>
            <a:r>
              <a:rPr sz="2000"/>
              <a:t>lead to </a:t>
            </a:r>
            <a:r>
              <a:rPr sz="2000" b="1" i="1">
                <a:solidFill>
                  <a:srgbClr val="336600"/>
                </a:solidFill>
              </a:rPr>
              <a:t>higher or lower industry profitability</a:t>
            </a:r>
            <a:r>
              <a:rPr sz="2000"/>
              <a:t>?</a:t>
            </a:r>
          </a:p>
          <a:p>
            <a:pPr marL="339725" indent="-339725">
              <a:spcBef>
                <a:spcPts val="600"/>
              </a:spcBef>
              <a:buSzPct val="100000"/>
              <a:buFont typeface="+mj-lt"/>
              <a:buAutoNum type="arabicPeriod"/>
              <a:defRPr/>
            </a:pPr>
            <a:r>
              <a:rPr sz="2400"/>
              <a:t>Determine what </a:t>
            </a:r>
            <a:r>
              <a:rPr sz="2400" i="1">
                <a:solidFill>
                  <a:srgbClr val="336600"/>
                </a:solidFill>
              </a:rPr>
              <a:t>strategy changes </a:t>
            </a:r>
            <a:r>
              <a:rPr sz="2400"/>
              <a:t>are needed to prepare for impact of driving </a:t>
            </a:r>
            <a:r>
              <a:rPr sz="2400"/>
              <a:t>forces.</a:t>
            </a:r>
          </a:p>
        </p:txBody>
      </p:sp>
    </p:spTree>
  </p:cSld>
  <p:clrMapOvr>
    <a:masterClrMapping/>
  </p:clrMapOvr>
  <p:transition spd="slow">
    <p:cut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523875" y="288925"/>
            <a:ext cx="8077200" cy="579438"/>
          </a:xfrm>
        </p:spPr>
        <p:txBody>
          <a:bodyPr/>
          <a:lstStyle/>
          <a:p>
            <a:pPr>
              <a:defRPr/>
            </a:pPr>
            <a:r>
              <a:rPr dirty="0"/>
              <a:t>Identifying an Industry’s Driving Forces</a:t>
            </a:r>
          </a:p>
        </p:txBody>
      </p:sp>
      <p:sp>
        <p:nvSpPr>
          <p:cNvPr id="48131" name="Rectangle 3"/>
          <p:cNvSpPr>
            <a:spLocks noGrp="1" noChangeArrowheads="1"/>
          </p:cNvSpPr>
          <p:nvPr>
            <p:ph sz="half" idx="1"/>
          </p:nvPr>
        </p:nvSpPr>
        <p:spPr>
          <a:xfrm>
            <a:off x="514350" y="1235075"/>
            <a:ext cx="3975100" cy="5119688"/>
          </a:xfrm>
        </p:spPr>
        <p:txBody>
          <a:bodyPr/>
          <a:lstStyle/>
          <a:p>
            <a:pPr>
              <a:spcBef>
                <a:spcPts val="900"/>
              </a:spcBef>
            </a:pPr>
            <a:r>
              <a:rPr sz="2000"/>
              <a:t>Changes in an industry’s long-term growth rate</a:t>
            </a:r>
          </a:p>
          <a:p>
            <a:pPr>
              <a:spcBef>
                <a:spcPts val="900"/>
              </a:spcBef>
            </a:pPr>
            <a:r>
              <a:rPr sz="2000"/>
              <a:t>Increasing globalization of the industry</a:t>
            </a:r>
          </a:p>
          <a:p>
            <a:pPr>
              <a:spcBef>
                <a:spcPts val="900"/>
              </a:spcBef>
            </a:pPr>
            <a:r>
              <a:rPr sz="2000"/>
              <a:t>Emerging new Internet capabilities and applications</a:t>
            </a:r>
          </a:p>
          <a:p>
            <a:pPr>
              <a:spcBef>
                <a:spcPts val="900"/>
              </a:spcBef>
            </a:pPr>
            <a:r>
              <a:rPr sz="2000"/>
              <a:t>Changes in who buys the product and how they use it</a:t>
            </a:r>
          </a:p>
          <a:p>
            <a:pPr>
              <a:spcBef>
                <a:spcPts val="900"/>
              </a:spcBef>
            </a:pPr>
            <a:r>
              <a:rPr sz="2000"/>
              <a:t>Product innovation</a:t>
            </a:r>
          </a:p>
          <a:p>
            <a:pPr>
              <a:spcBef>
                <a:spcPts val="900"/>
              </a:spcBef>
            </a:pPr>
            <a:r>
              <a:rPr sz="2000"/>
              <a:t>Technological change and manufacturing process innovation</a:t>
            </a:r>
          </a:p>
          <a:p>
            <a:pPr>
              <a:spcBef>
                <a:spcPts val="900"/>
              </a:spcBef>
            </a:pPr>
            <a:r>
              <a:rPr sz="2000"/>
              <a:t>Marketing innovation</a:t>
            </a:r>
          </a:p>
          <a:p>
            <a:pPr>
              <a:spcBef>
                <a:spcPts val="900"/>
              </a:spcBef>
            </a:pPr>
            <a:r>
              <a:rPr sz="2000"/>
              <a:t>Entry or exit of major firms</a:t>
            </a:r>
          </a:p>
        </p:txBody>
      </p:sp>
      <p:sp>
        <p:nvSpPr>
          <p:cNvPr id="48132" name="Content Placeholder 1"/>
          <p:cNvSpPr>
            <a:spLocks noGrp="1"/>
          </p:cNvSpPr>
          <p:nvPr>
            <p:ph sz="half" idx="2"/>
          </p:nvPr>
        </p:nvSpPr>
        <p:spPr>
          <a:xfrm>
            <a:off x="4479925" y="1235075"/>
            <a:ext cx="4206875" cy="5119688"/>
          </a:xfrm>
        </p:spPr>
        <p:txBody>
          <a:bodyPr/>
          <a:lstStyle/>
          <a:p>
            <a:pPr>
              <a:spcBef>
                <a:spcPts val="900"/>
              </a:spcBef>
            </a:pPr>
            <a:r>
              <a:rPr sz="2000"/>
              <a:t>Diffusion of technical know-how across more companies and more countries</a:t>
            </a:r>
          </a:p>
          <a:p>
            <a:pPr>
              <a:spcBef>
                <a:spcPts val="900"/>
              </a:spcBef>
            </a:pPr>
            <a:r>
              <a:rPr sz="2000"/>
              <a:t>Changes in cost and efficiency</a:t>
            </a:r>
          </a:p>
          <a:p>
            <a:pPr>
              <a:spcBef>
                <a:spcPts val="900"/>
              </a:spcBef>
            </a:pPr>
            <a:r>
              <a:rPr sz="2000"/>
              <a:t>Growing buyer preferences for differentiated products instead of a commodity product (or for a more standardized product instead of strongly differentiated products)</a:t>
            </a:r>
          </a:p>
          <a:p>
            <a:pPr>
              <a:spcBef>
                <a:spcPts val="900"/>
              </a:spcBef>
            </a:pPr>
            <a:r>
              <a:rPr sz="2000"/>
              <a:t>Regulatory influences and government policy changes</a:t>
            </a:r>
          </a:p>
          <a:p>
            <a:pPr>
              <a:spcBef>
                <a:spcPts val="900"/>
              </a:spcBef>
            </a:pPr>
            <a:r>
              <a:rPr sz="2000"/>
              <a:t>Changing societal concerns, attitudes, and lifestyles</a:t>
            </a:r>
          </a:p>
        </p:txBody>
      </p:sp>
    </p:spTree>
  </p:cSld>
  <p:clrMapOvr>
    <a:masterClrMapping/>
  </p:clrMapOvr>
  <p:transition spd="slow">
    <p:cut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Group 9"/>
          <p:cNvGrpSpPr>
            <a:grpSpLocks/>
          </p:cNvGrpSpPr>
          <p:nvPr/>
        </p:nvGrpSpPr>
        <p:grpSpPr bwMode="auto">
          <a:xfrm>
            <a:off x="381000" y="352425"/>
            <a:ext cx="690563" cy="652463"/>
            <a:chOff x="381346" y="351973"/>
            <a:chExt cx="690841" cy="652642"/>
          </a:xfrm>
        </p:grpSpPr>
        <p:sp>
          <p:nvSpPr>
            <p:cNvPr id="49163" name="Oval 6"/>
            <p:cNvSpPr>
              <a:spLocks noChangeArrowheads="1"/>
            </p:cNvSpPr>
            <p:nvPr/>
          </p:nvSpPr>
          <p:spPr bwMode="auto">
            <a:xfrm>
              <a:off x="381346" y="351973"/>
              <a:ext cx="690841" cy="652642"/>
            </a:xfrm>
            <a:prstGeom prst="ellipse">
              <a:avLst/>
            </a:prstGeom>
            <a:noFill/>
            <a:ln w="38100" algn="ctr">
              <a:solidFill>
                <a:srgbClr val="CC9900"/>
              </a:solidFill>
              <a:round/>
              <a:headEnd/>
              <a:tailEnd/>
            </a:ln>
          </p:spPr>
          <p:txBody>
            <a:bodyPr wrap="none"/>
            <a:lstStyle/>
            <a:p>
              <a:endParaRPr lang="en-US"/>
            </a:p>
          </p:txBody>
        </p:sp>
        <p:sp>
          <p:nvSpPr>
            <p:cNvPr id="49164" name="Isosceles Triangle 7"/>
            <p:cNvSpPr>
              <a:spLocks noChangeAspect="1"/>
            </p:cNvSpPr>
            <p:nvPr/>
          </p:nvSpPr>
          <p:spPr bwMode="auto">
            <a:xfrm rot="5400000">
              <a:off x="653941" y="569935"/>
              <a:ext cx="228600" cy="228600"/>
            </a:xfrm>
            <a:prstGeom prst="triangle">
              <a:avLst>
                <a:gd name="adj" fmla="val 50000"/>
              </a:avLst>
            </a:prstGeom>
            <a:solidFill>
              <a:srgbClr val="CC9900"/>
            </a:solidFill>
            <a:ln w="9525" algn="ctr">
              <a:solidFill>
                <a:srgbClr val="CC9900"/>
              </a:solidFill>
              <a:round/>
              <a:headEnd/>
              <a:tailEnd/>
            </a:ln>
          </p:spPr>
          <p:txBody>
            <a:bodyPr wrap="none"/>
            <a:lstStyle/>
            <a:p>
              <a:endParaRPr lang="en-US"/>
            </a:p>
          </p:txBody>
        </p:sp>
      </p:grpSp>
      <p:sp>
        <p:nvSpPr>
          <p:cNvPr id="24581" name="Text Box 3" descr="SecGrnbkg03"/>
          <p:cNvSpPr txBox="1">
            <a:spLocks noChangeArrowheads="1"/>
          </p:cNvSpPr>
          <p:nvPr/>
        </p:nvSpPr>
        <p:spPr bwMode="blackWhite">
          <a:xfrm>
            <a:off x="903288" y="511175"/>
            <a:ext cx="1200150" cy="338138"/>
          </a:xfrm>
          <a:prstGeom prst="rect">
            <a:avLst/>
          </a:prstGeom>
          <a:noFill/>
          <a:ln>
            <a:noFill/>
          </a:ln>
          <a:extLst>
            <a:ext uri="{909E8E84-426E-40DD-AFC4-6F175D3DCCD1}"/>
            <a:ext uri="{91240B29-F687-4F45-9708-019B960494DF}"/>
          </a:extLst>
        </p:spPr>
        <p:txBody>
          <a:bodyPr lIns="0" rIns="0">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spcBef>
                <a:spcPct val="50000"/>
              </a:spcBef>
              <a:defRPr/>
            </a:pPr>
            <a:r>
              <a:rPr lang="en-US" sz="1600" b="1" dirty="0" smtClean="0">
                <a:solidFill>
                  <a:schemeClr val="accent1">
                    <a:lumMod val="75000"/>
                  </a:schemeClr>
                </a:solidFill>
                <a:cs typeface="Tahoma" pitchFamily="34" charset="0"/>
              </a:rPr>
              <a:t>TABLE 3.2</a:t>
            </a:r>
            <a:endParaRPr lang="en-US" sz="1600" b="1" dirty="0">
              <a:solidFill>
                <a:schemeClr val="accent1">
                  <a:lumMod val="75000"/>
                </a:schemeClr>
              </a:solidFill>
              <a:cs typeface="Tahoma" pitchFamily="34" charset="0"/>
            </a:endParaRPr>
          </a:p>
        </p:txBody>
      </p:sp>
      <p:sp>
        <p:nvSpPr>
          <p:cNvPr id="6" name="Text Box 4"/>
          <p:cNvSpPr txBox="1">
            <a:spLocks noChangeArrowheads="1"/>
          </p:cNvSpPr>
          <p:nvPr/>
        </p:nvSpPr>
        <p:spPr bwMode="ltGray">
          <a:xfrm>
            <a:off x="2103438" y="498475"/>
            <a:ext cx="6583362" cy="369888"/>
          </a:xfrm>
          <a:prstGeom prst="rect">
            <a:avLst/>
          </a:prstGeom>
          <a:solidFill>
            <a:schemeClr val="accent1">
              <a:lumMod val="75000"/>
            </a:schemeClr>
          </a:solidFill>
          <a:ln>
            <a:noFill/>
          </a:ln>
          <a:effectLs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spcBef>
                <a:spcPct val="50000"/>
              </a:spcBef>
              <a:defRPr/>
            </a:pPr>
            <a:r>
              <a:rPr lang="en-US" sz="1800" b="1" dirty="0">
                <a:solidFill>
                  <a:schemeClr val="bg1"/>
                </a:solidFill>
                <a:latin typeface="+mn-lt"/>
                <a:ea typeface="Verdana" pitchFamily="34" charset="0"/>
                <a:cs typeface="Calibri" pitchFamily="34" charset="0"/>
              </a:rPr>
              <a:t>Common Driving Forces</a:t>
            </a:r>
            <a:endParaRPr lang="en-US" sz="1800" b="1" dirty="0" smtClean="0">
              <a:solidFill>
                <a:schemeClr val="bg1"/>
              </a:solidFill>
              <a:latin typeface="+mn-lt"/>
              <a:ea typeface="Verdana" pitchFamily="34" charset="0"/>
              <a:cs typeface="Calibri" pitchFamily="34" charset="0"/>
            </a:endParaRPr>
          </a:p>
        </p:txBody>
      </p:sp>
      <p:graphicFrame>
        <p:nvGraphicFramePr>
          <p:cNvPr id="3" name="Table 2"/>
          <p:cNvGraphicFramePr>
            <a:graphicFrameLocks noGrp="1"/>
          </p:cNvGraphicFramePr>
          <p:nvPr/>
        </p:nvGraphicFramePr>
        <p:xfrm>
          <a:off x="446088" y="1325563"/>
          <a:ext cx="8229600" cy="4754562"/>
        </p:xfrm>
        <a:graphic>
          <a:graphicData uri="http://schemas.openxmlformats.org/drawingml/2006/table">
            <a:tbl>
              <a:tblPr firstRow="1" bandRow="1">
                <a:tableStyleId>{5940675A-B579-460E-94D1-54222C63F5DA}</a:tableStyleId>
              </a:tblPr>
              <a:tblGrid>
                <a:gridCol w="8229510"/>
              </a:tblGrid>
              <a:tr h="370840">
                <a:tc>
                  <a:txBody>
                    <a:bodyPr/>
                    <a:lstStyle/>
                    <a:p>
                      <a:pPr marL="342900" indent="-342900">
                        <a:spcBef>
                          <a:spcPts val="600"/>
                        </a:spcBef>
                        <a:buFont typeface="+mj-lt"/>
                        <a:buAutoNum type="arabicPeriod"/>
                      </a:pPr>
                      <a:r>
                        <a:rPr lang="en-US" sz="1600" dirty="0" smtClean="0"/>
                        <a:t>Changes in the long-term industry growth rate.</a:t>
                      </a:r>
                    </a:p>
                    <a:p>
                      <a:pPr marL="342900" indent="-342900">
                        <a:spcBef>
                          <a:spcPts val="600"/>
                        </a:spcBef>
                        <a:buFont typeface="+mj-lt"/>
                        <a:buAutoNum type="arabicPeriod"/>
                      </a:pPr>
                      <a:r>
                        <a:rPr lang="en-US" sz="1600" dirty="0" smtClean="0"/>
                        <a:t>Increasing globalization.</a:t>
                      </a:r>
                    </a:p>
                    <a:p>
                      <a:pPr marL="342900" indent="-342900">
                        <a:spcBef>
                          <a:spcPts val="600"/>
                        </a:spcBef>
                        <a:buFont typeface="+mj-lt"/>
                        <a:buAutoNum type="arabicPeriod"/>
                      </a:pPr>
                      <a:r>
                        <a:rPr lang="en-US" sz="1600" dirty="0" smtClean="0"/>
                        <a:t>Emerging new Internet capabilities and applications.</a:t>
                      </a:r>
                    </a:p>
                    <a:p>
                      <a:pPr marL="342900" indent="-342900">
                        <a:spcBef>
                          <a:spcPts val="600"/>
                        </a:spcBef>
                        <a:buFont typeface="+mj-lt"/>
                        <a:buAutoNum type="arabicPeriod"/>
                      </a:pPr>
                      <a:r>
                        <a:rPr lang="en-US" sz="1600" dirty="0" smtClean="0"/>
                        <a:t>Changes in who buys the product and how they use it.</a:t>
                      </a:r>
                    </a:p>
                    <a:p>
                      <a:pPr marL="342900" indent="-342900">
                        <a:spcBef>
                          <a:spcPts val="600"/>
                        </a:spcBef>
                        <a:buFont typeface="+mj-lt"/>
                        <a:buAutoNum type="arabicPeriod"/>
                      </a:pPr>
                      <a:r>
                        <a:rPr lang="en-US" sz="1600" dirty="0" smtClean="0"/>
                        <a:t>Product innovation.</a:t>
                      </a:r>
                    </a:p>
                    <a:p>
                      <a:pPr marL="342900" indent="-342900">
                        <a:spcBef>
                          <a:spcPts val="600"/>
                        </a:spcBef>
                        <a:buFont typeface="+mj-lt"/>
                        <a:buAutoNum type="arabicPeriod"/>
                      </a:pPr>
                      <a:r>
                        <a:rPr lang="en-US" sz="1600" dirty="0" smtClean="0"/>
                        <a:t>Technological change and manufacturing process innovation.</a:t>
                      </a:r>
                    </a:p>
                    <a:p>
                      <a:pPr marL="342900" indent="-342900">
                        <a:spcBef>
                          <a:spcPts val="600"/>
                        </a:spcBef>
                        <a:buFont typeface="+mj-lt"/>
                        <a:buAutoNum type="arabicPeriod"/>
                      </a:pPr>
                      <a:r>
                        <a:rPr lang="en-US" sz="1600" dirty="0" smtClean="0"/>
                        <a:t>Marketing innovation.</a:t>
                      </a:r>
                    </a:p>
                    <a:p>
                      <a:pPr marL="342900" indent="-342900">
                        <a:spcBef>
                          <a:spcPts val="600"/>
                        </a:spcBef>
                        <a:buFont typeface="+mj-lt"/>
                        <a:buAutoNum type="arabicPeriod"/>
                      </a:pPr>
                      <a:r>
                        <a:rPr lang="en-US" sz="1600" dirty="0" smtClean="0"/>
                        <a:t>Entry or exit of major firms.</a:t>
                      </a:r>
                    </a:p>
                    <a:p>
                      <a:pPr marL="342900" indent="-342900">
                        <a:spcBef>
                          <a:spcPts val="600"/>
                        </a:spcBef>
                        <a:buFont typeface="+mj-lt"/>
                        <a:buAutoNum type="arabicPeriod"/>
                      </a:pPr>
                      <a:r>
                        <a:rPr lang="en-US" sz="1600" dirty="0" smtClean="0"/>
                        <a:t>Diffusion of technical know-how across more companies and more countries.</a:t>
                      </a:r>
                    </a:p>
                    <a:p>
                      <a:pPr marL="342900" indent="-342900">
                        <a:spcBef>
                          <a:spcPts val="600"/>
                        </a:spcBef>
                        <a:buFont typeface="+mj-lt"/>
                        <a:buAutoNum type="arabicPeriod"/>
                      </a:pPr>
                      <a:r>
                        <a:rPr lang="en-US" sz="1600" dirty="0" smtClean="0"/>
                        <a:t>Changes in cost and efficiency.</a:t>
                      </a:r>
                    </a:p>
                    <a:p>
                      <a:pPr marL="342900" indent="-342900">
                        <a:spcBef>
                          <a:spcPts val="600"/>
                        </a:spcBef>
                        <a:buFont typeface="+mj-lt"/>
                        <a:buAutoNum type="arabicPeriod"/>
                      </a:pPr>
                      <a:r>
                        <a:rPr lang="en-US" sz="1600" dirty="0" smtClean="0"/>
                        <a:t>Growing buyer preferences for differentiated products instead of a standardized commodity product (or for a more standardized product instead of strongly differentiated products).</a:t>
                      </a:r>
                    </a:p>
                    <a:p>
                      <a:pPr marL="342900" indent="-342900">
                        <a:spcBef>
                          <a:spcPts val="600"/>
                        </a:spcBef>
                        <a:buFont typeface="+mj-lt"/>
                        <a:buAutoNum type="arabicPeriod"/>
                      </a:pPr>
                      <a:r>
                        <a:rPr lang="en-US" sz="1600" dirty="0" smtClean="0"/>
                        <a:t>Regulatory influences and government policy changes.</a:t>
                      </a:r>
                    </a:p>
                    <a:p>
                      <a:pPr marL="342900" indent="-342900">
                        <a:spcBef>
                          <a:spcPts val="600"/>
                        </a:spcBef>
                        <a:buFont typeface="+mj-lt"/>
                        <a:buAutoNum type="arabicPeriod"/>
                      </a:pPr>
                      <a:r>
                        <a:rPr lang="en-US" sz="1600" dirty="0" smtClean="0"/>
                        <a:t>Changing societal concerns, attitudes, and lifestyles.</a:t>
                      </a:r>
                      <a:endParaRPr lang="en-US" sz="1600" dirty="0"/>
                    </a:p>
                  </a:txBody>
                  <a:tcPr marT="91440" marB="91440">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spd="slow">
    <p:cut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23875" y="228600"/>
            <a:ext cx="8077200" cy="1077913"/>
          </a:xfrm>
        </p:spPr>
        <p:txBody>
          <a:bodyPr/>
          <a:lstStyle/>
          <a:p>
            <a:pPr>
              <a:defRPr/>
            </a:pPr>
            <a:r>
              <a:rPr dirty="0" smtClean="0"/>
              <a:t>Question 4: How Are Industry Rivals Positioned?</a:t>
            </a:r>
            <a:endParaRPr dirty="0"/>
          </a:p>
        </p:txBody>
      </p:sp>
      <p:sp>
        <p:nvSpPr>
          <p:cNvPr id="50179" name="Content Placeholder 7"/>
          <p:cNvSpPr>
            <a:spLocks noGrp="1"/>
          </p:cNvSpPr>
          <p:nvPr>
            <p:ph idx="1"/>
          </p:nvPr>
        </p:nvSpPr>
        <p:spPr>
          <a:xfrm>
            <a:off x="514350" y="1600200"/>
            <a:ext cx="8102600" cy="4754563"/>
          </a:xfrm>
        </p:spPr>
        <p:txBody>
          <a:bodyPr/>
          <a:lstStyle/>
          <a:p>
            <a:r>
              <a:t>Strategic group mapping</a:t>
            </a:r>
          </a:p>
          <a:p>
            <a:pPr lvl="1"/>
            <a:r>
              <a:t>Is a technique for displaying the different market or competitive positions that rival firms occupy in the industry.</a:t>
            </a:r>
          </a:p>
          <a:p>
            <a:r>
              <a:rPr b="0"/>
              <a:t>A </a:t>
            </a:r>
            <a:r>
              <a:t>strategic group</a:t>
            </a:r>
          </a:p>
          <a:p>
            <a:pPr lvl="1"/>
            <a:r>
              <a:t>Is a cluster of industry rivals that have similar competitive approaches and market positions.</a:t>
            </a:r>
          </a:p>
          <a:p>
            <a:endParaRPr/>
          </a:p>
        </p:txBody>
      </p:sp>
    </p:spTree>
  </p:cSld>
  <p:clrMapOvr>
    <a:masterClrMapping/>
  </p:clrMapOvr>
  <p:transition spd="slow">
    <p:cut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46150" y="1143000"/>
            <a:ext cx="7254875" cy="646113"/>
          </a:xfrm>
        </p:spPr>
        <p:txBody>
          <a:bodyPr/>
          <a:lstStyle/>
          <a:p>
            <a:pPr>
              <a:defRPr/>
            </a:pPr>
            <a:r>
              <a:rPr sz="3600" smtClean="0"/>
              <a:t>Strategic Group Mapping</a:t>
            </a:r>
          </a:p>
        </p:txBody>
      </p:sp>
      <p:sp>
        <p:nvSpPr>
          <p:cNvPr id="9" name="Rounded Rectangle 8"/>
          <p:cNvSpPr/>
          <p:nvPr/>
        </p:nvSpPr>
        <p:spPr>
          <a:xfrm>
            <a:off x="1006475" y="1965325"/>
            <a:ext cx="7116763" cy="3643313"/>
          </a:xfrm>
          <a:prstGeom prst="roundRect">
            <a:avLst>
              <a:gd name="adj" fmla="val 5876"/>
            </a:avLst>
          </a:prstGeom>
          <a:solidFill>
            <a:schemeClr val="bg1"/>
          </a:solidFill>
          <a:ln w="19050">
            <a:solidFill>
              <a:schemeClr val="accent6"/>
            </a:solidFill>
          </a:ln>
          <a:effectLst>
            <a:outerShdw blurRad="76200" dist="76200" dir="2700000" algn="tl" rotWithShape="0">
              <a:prstClr val="black">
                <a:alpha val="40000"/>
              </a:prstClr>
            </a:outerShdw>
          </a:effectLst>
        </p:spPr>
        <p:txBody>
          <a:bodyPr lIns="182880" tIns="182880" rIns="182880" bIns="182880" anchor="ctr" anchorCtr="1">
            <a:spAutoFit/>
          </a:bodyPr>
          <a:lstStyle/>
          <a:p>
            <a:pPr>
              <a:spcBef>
                <a:spcPts val="1200"/>
              </a:spcBef>
              <a:defRPr/>
            </a:pPr>
            <a:r>
              <a:rPr lang="en-US" sz="2800" b="1" dirty="0">
                <a:latin typeface="Arial" charset="0"/>
              </a:rPr>
              <a:t>Strategic group mapping </a:t>
            </a:r>
            <a:r>
              <a:rPr lang="en-US" sz="2800" dirty="0">
                <a:latin typeface="Arial" charset="0"/>
              </a:rPr>
              <a:t>is a </a:t>
            </a:r>
            <a:r>
              <a:rPr lang="en-US" sz="2800" dirty="0">
                <a:latin typeface="Arial" charset="0"/>
              </a:rPr>
              <a:t>technique for </a:t>
            </a:r>
            <a:r>
              <a:rPr lang="en-US" sz="2800" dirty="0">
                <a:latin typeface="Arial" charset="0"/>
              </a:rPr>
              <a:t>displaying the different market </a:t>
            </a:r>
            <a:r>
              <a:rPr lang="en-US" sz="2800" dirty="0">
                <a:latin typeface="Arial" charset="0"/>
              </a:rPr>
              <a:t>or competitive positions </a:t>
            </a:r>
            <a:r>
              <a:rPr lang="en-US" sz="2800" dirty="0">
                <a:latin typeface="Arial" charset="0"/>
              </a:rPr>
              <a:t>that rival firms occupy </a:t>
            </a:r>
            <a:r>
              <a:rPr lang="en-US" sz="2800" dirty="0">
                <a:latin typeface="Arial" charset="0"/>
              </a:rPr>
              <a:t>in the </a:t>
            </a:r>
            <a:r>
              <a:rPr lang="en-US" sz="2800" dirty="0">
                <a:latin typeface="Arial" charset="0"/>
              </a:rPr>
              <a:t>industry</a:t>
            </a:r>
            <a:r>
              <a:rPr lang="en-US" sz="2800" dirty="0">
                <a:latin typeface="Arial" charset="0"/>
              </a:rPr>
              <a:t>.</a:t>
            </a:r>
          </a:p>
          <a:p>
            <a:pPr>
              <a:spcBef>
                <a:spcPts val="1200"/>
              </a:spcBef>
              <a:defRPr/>
            </a:pPr>
            <a:r>
              <a:rPr lang="en-US" sz="2800" b="1" dirty="0">
                <a:latin typeface="Arial" charset="0"/>
              </a:rPr>
              <a:t>A strategic group </a:t>
            </a:r>
            <a:r>
              <a:rPr lang="en-US" sz="2800" dirty="0">
                <a:latin typeface="Arial" charset="0"/>
              </a:rPr>
              <a:t>is a cluster of </a:t>
            </a:r>
            <a:r>
              <a:rPr lang="en-US" sz="2800" dirty="0">
                <a:latin typeface="Arial" charset="0"/>
              </a:rPr>
              <a:t>industry rivals </a:t>
            </a:r>
            <a:r>
              <a:rPr lang="en-US" sz="2800" dirty="0">
                <a:latin typeface="Arial" charset="0"/>
              </a:rPr>
              <a:t>that have similar </a:t>
            </a:r>
            <a:r>
              <a:rPr lang="en-US" sz="2800" dirty="0">
                <a:latin typeface="Arial" charset="0"/>
              </a:rPr>
              <a:t>competitive approaches </a:t>
            </a:r>
            <a:r>
              <a:rPr lang="en-US" sz="2800" dirty="0">
                <a:latin typeface="Arial" charset="0"/>
              </a:rPr>
              <a:t>and market positions.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334963"/>
            <a:ext cx="8077200" cy="579437"/>
          </a:xfrm>
        </p:spPr>
        <p:txBody>
          <a:bodyPr/>
          <a:lstStyle/>
          <a:p>
            <a:pPr>
              <a:defRPr/>
            </a:pPr>
            <a:r>
              <a:rPr smtClean="0"/>
              <a:t>Constructing a Strategic Group Map</a:t>
            </a:r>
            <a:endParaRPr dirty="0"/>
          </a:p>
        </p:txBody>
      </p:sp>
      <p:sp>
        <p:nvSpPr>
          <p:cNvPr id="52227" name="Content Placeholder 2"/>
          <p:cNvSpPr>
            <a:spLocks noGrp="1"/>
          </p:cNvSpPr>
          <p:nvPr>
            <p:ph idx="1"/>
          </p:nvPr>
        </p:nvSpPr>
        <p:spPr>
          <a:xfrm>
            <a:off x="514350" y="1325563"/>
            <a:ext cx="8102600" cy="4937125"/>
          </a:xfrm>
        </p:spPr>
        <p:txBody>
          <a:bodyPr/>
          <a:lstStyle/>
          <a:p>
            <a:pPr>
              <a:spcBef>
                <a:spcPts val="900"/>
              </a:spcBef>
            </a:pPr>
            <a:r>
              <a:rPr sz="2200"/>
              <a:t>Identify the competitive characteristics that delineate strategic approaches used in the industry.</a:t>
            </a:r>
          </a:p>
          <a:p>
            <a:pPr lvl="1">
              <a:spcBef>
                <a:spcPts val="900"/>
              </a:spcBef>
            </a:pPr>
            <a:r>
              <a:rPr sz="1800"/>
              <a:t>Typical variables: the price/quality range (high, medium, low), geographic coverage (local, regional, national, global), degree of vertical integration (none, partial, full), product-line breadth (wide, narrow), choice of distribution channels (retail, wholesale, Internet, multiple channels), and degree of service offered (no-frills, limited, full).</a:t>
            </a:r>
          </a:p>
          <a:p>
            <a:pPr>
              <a:spcBef>
                <a:spcPts val="900"/>
              </a:spcBef>
            </a:pPr>
            <a:r>
              <a:rPr sz="2200"/>
              <a:t>Plot firms on a two-variable map based upon their strategic approaches.</a:t>
            </a:r>
          </a:p>
          <a:p>
            <a:pPr>
              <a:spcBef>
                <a:spcPts val="900"/>
              </a:spcBef>
            </a:pPr>
            <a:r>
              <a:rPr sz="2200"/>
              <a:t>Assign firms occupying the same map location to a common strategic group.</a:t>
            </a:r>
          </a:p>
          <a:p>
            <a:pPr>
              <a:spcBef>
                <a:spcPts val="900"/>
              </a:spcBef>
            </a:pPr>
            <a:r>
              <a:rPr sz="2200"/>
              <a:t>Draw circles around each strategic group, making the circles proportional to the size of the group’s share of total industry sales revenues.</a:t>
            </a:r>
          </a:p>
        </p:txBody>
      </p:sp>
    </p:spTree>
  </p:cSld>
  <p:clrMapOvr>
    <a:masterClrMapping/>
  </p:clrMapOvr>
  <p:transition spd="slow">
    <p:cut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3"/>
          <p:cNvSpPr>
            <a:spLocks noChangeArrowheads="1"/>
          </p:cNvSpPr>
          <p:nvPr/>
        </p:nvSpPr>
        <p:spPr bwMode="auto">
          <a:xfrm>
            <a:off x="1209675" y="136525"/>
            <a:ext cx="7794625" cy="954088"/>
          </a:xfrm>
          <a:prstGeom prst="rect">
            <a:avLst/>
          </a:prstGeom>
          <a:noFill/>
          <a:ln w="9525">
            <a:noFill/>
            <a:miter lim="800000"/>
            <a:headEnd/>
            <a:tailEnd/>
          </a:ln>
        </p:spPr>
        <p:txBody>
          <a:bodyPr>
            <a:spAutoFit/>
          </a:bodyPr>
          <a:lstStyle/>
          <a:p>
            <a:r>
              <a:rPr lang="en-US" sz="2000" b="1">
                <a:solidFill>
                  <a:srgbClr val="7030A0"/>
                </a:solidFill>
              </a:rPr>
              <a:t>Concepts and Connections 3.1</a:t>
            </a:r>
            <a:br>
              <a:rPr lang="en-US" sz="2000" b="1">
                <a:solidFill>
                  <a:srgbClr val="7030A0"/>
                </a:solidFill>
              </a:rPr>
            </a:br>
            <a:r>
              <a:rPr lang="en-US" sz="1800" b="1"/>
              <a:t>Comparative Market Positions of Selected Retail Chains:</a:t>
            </a:r>
          </a:p>
          <a:p>
            <a:r>
              <a:rPr lang="en-US" sz="1800" b="1"/>
              <a:t>A Strategic Group Map Application</a:t>
            </a:r>
          </a:p>
        </p:txBody>
      </p:sp>
      <p:pic>
        <p:nvPicPr>
          <p:cNvPr id="53253" name="Picture 2"/>
          <p:cNvPicPr>
            <a:picLocks noChangeAspect="1" noChangeArrowheads="1"/>
          </p:cNvPicPr>
          <p:nvPr/>
        </p:nvPicPr>
        <p:blipFill>
          <a:blip r:embed="rId2" cstate="print"/>
          <a:srcRect/>
          <a:stretch>
            <a:fillRect/>
          </a:stretch>
        </p:blipFill>
        <p:spPr bwMode="auto">
          <a:xfrm>
            <a:off x="1960563" y="1417638"/>
            <a:ext cx="5222875" cy="4808537"/>
          </a:xfrm>
          <a:prstGeom prst="rect">
            <a:avLst/>
          </a:prstGeom>
          <a:noFill/>
          <a:ln w="9525">
            <a:noFill/>
            <a:miter lim="800000"/>
            <a:headEnd/>
            <a:tailEnd/>
          </a:ln>
        </p:spPr>
      </p:pic>
    </p:spTree>
  </p:cSld>
  <p:clrMapOvr>
    <a:masterClrMapping/>
  </p:clrMapOvr>
  <p:transition spd="slow">
    <p:cut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23875" y="217488"/>
            <a:ext cx="8077200" cy="1200150"/>
          </a:xfrm>
        </p:spPr>
        <p:txBody>
          <a:bodyPr/>
          <a:lstStyle/>
          <a:p>
            <a:pPr>
              <a:defRPr/>
            </a:pPr>
            <a:r>
              <a:rPr smtClean="0"/>
              <a:t>What Can Be Learned from  </a:t>
            </a:r>
            <a:br>
              <a:rPr smtClean="0"/>
            </a:br>
            <a:r>
              <a:rPr smtClean="0"/>
              <a:t>Strategic Group Maps?</a:t>
            </a:r>
            <a:endParaRPr/>
          </a:p>
        </p:txBody>
      </p:sp>
      <p:sp>
        <p:nvSpPr>
          <p:cNvPr id="54275" name="Rectangle 3"/>
          <p:cNvSpPr>
            <a:spLocks noGrp="1" noChangeArrowheads="1"/>
          </p:cNvSpPr>
          <p:nvPr>
            <p:ph idx="1"/>
          </p:nvPr>
        </p:nvSpPr>
        <p:spPr>
          <a:xfrm>
            <a:off x="1154113" y="1966913"/>
            <a:ext cx="6343650" cy="3016250"/>
          </a:xfrm>
        </p:spPr>
        <p:txBody>
          <a:bodyPr/>
          <a:lstStyle/>
          <a:p>
            <a:pPr>
              <a:spcBef>
                <a:spcPts val="1200"/>
              </a:spcBef>
            </a:pPr>
            <a:r>
              <a:t>Driving forces and competitive pressures often </a:t>
            </a:r>
            <a:r>
              <a:rPr i="1">
                <a:solidFill>
                  <a:srgbClr val="336600"/>
                </a:solidFill>
              </a:rPr>
              <a:t>favor some strategic groups and hurt others.</a:t>
            </a:r>
          </a:p>
          <a:p>
            <a:pPr>
              <a:spcBef>
                <a:spcPts val="1200"/>
              </a:spcBef>
            </a:pPr>
            <a:r>
              <a:t>Competitive pressures may cause the </a:t>
            </a:r>
            <a:r>
              <a:rPr i="1">
                <a:solidFill>
                  <a:srgbClr val="336600"/>
                </a:solidFill>
              </a:rPr>
              <a:t>profit potential of different strategic groups to vary.</a:t>
            </a:r>
          </a:p>
          <a:p>
            <a:pPr>
              <a:spcBef>
                <a:spcPts val="1200"/>
              </a:spcBef>
            </a:pPr>
            <a:endParaRPr/>
          </a:p>
        </p:txBody>
      </p:sp>
    </p:spTree>
  </p:cSld>
  <p:clrMapOvr>
    <a:masterClrMapping/>
  </p:clrMapOvr>
  <p:transition spd="slow">
    <p:cut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875" y="228600"/>
            <a:ext cx="8077200" cy="1077913"/>
          </a:xfrm>
        </p:spPr>
        <p:txBody>
          <a:bodyPr/>
          <a:lstStyle/>
          <a:p>
            <a:pPr>
              <a:defRPr/>
            </a:pPr>
            <a:r>
              <a:rPr dirty="0" smtClean="0"/>
              <a:t>Question 5: What Strategic Moves </a:t>
            </a:r>
            <a:br>
              <a:rPr dirty="0" smtClean="0"/>
            </a:br>
            <a:r>
              <a:rPr dirty="0" smtClean="0"/>
              <a:t>Are Rivals Likely to Make Next?</a:t>
            </a:r>
            <a:endParaRPr dirty="0"/>
          </a:p>
        </p:txBody>
      </p:sp>
      <p:sp>
        <p:nvSpPr>
          <p:cNvPr id="55299" name="Content Placeholder 2"/>
          <p:cNvSpPr>
            <a:spLocks noGrp="1"/>
          </p:cNvSpPr>
          <p:nvPr>
            <p:ph idx="1"/>
          </p:nvPr>
        </p:nvSpPr>
        <p:spPr>
          <a:xfrm>
            <a:off x="514350" y="1600200"/>
            <a:ext cx="8102600" cy="4754563"/>
          </a:xfrm>
        </p:spPr>
        <p:txBody>
          <a:bodyPr/>
          <a:lstStyle/>
          <a:p>
            <a:pPr>
              <a:spcBef>
                <a:spcPts val="900"/>
              </a:spcBef>
            </a:pPr>
            <a:r>
              <a:rPr sz="2000"/>
              <a:t>Considerations in trying to predict what strategic moves rivals are likely to make next include the following:</a:t>
            </a:r>
          </a:p>
          <a:p>
            <a:pPr lvl="1">
              <a:spcBef>
                <a:spcPts val="900"/>
              </a:spcBef>
            </a:pPr>
            <a:r>
              <a:rPr sz="1800"/>
              <a:t>What executives are saying about where the industry is headed, the firm’s situation, and their past actions and leadership styles.</a:t>
            </a:r>
          </a:p>
          <a:p>
            <a:pPr lvl="1">
              <a:spcBef>
                <a:spcPts val="900"/>
              </a:spcBef>
            </a:pPr>
            <a:r>
              <a:rPr sz="1800"/>
              <a:t>Identifying trends in the timing of product launches or new marketing promotions.</a:t>
            </a:r>
          </a:p>
          <a:p>
            <a:pPr lvl="1">
              <a:spcBef>
                <a:spcPts val="900"/>
              </a:spcBef>
            </a:pPr>
            <a:r>
              <a:rPr sz="1800"/>
              <a:t>Determining which rivals badly need to increase unit sales and market share.</a:t>
            </a:r>
          </a:p>
          <a:p>
            <a:pPr lvl="1">
              <a:spcBef>
                <a:spcPts val="900"/>
              </a:spcBef>
            </a:pPr>
            <a:r>
              <a:rPr sz="1800"/>
              <a:t>Considering which rivals have a strong incentive, along with the resources, to make major strategic changes.</a:t>
            </a:r>
          </a:p>
          <a:p>
            <a:pPr lvl="1">
              <a:spcBef>
                <a:spcPts val="900"/>
              </a:spcBef>
            </a:pPr>
            <a:r>
              <a:rPr sz="1800"/>
              <a:t>Knowing which rivals are likely to enter new geographic markets.</a:t>
            </a:r>
          </a:p>
          <a:p>
            <a:pPr lvl="1">
              <a:spcBef>
                <a:spcPts val="900"/>
              </a:spcBef>
            </a:pPr>
            <a:r>
              <a:rPr sz="1800"/>
              <a:t>Deciding which rivals are strong candidates to expand their product offerings and enter new product segments</a:t>
            </a:r>
            <a:r>
              <a:rPr sz="1600"/>
              <a:t>.</a:t>
            </a:r>
          </a:p>
        </p:txBody>
      </p:sp>
    </p:spTree>
  </p:cSld>
  <p:clrMapOvr>
    <a:masterClrMapping/>
  </p:clrMapOvr>
  <p:transition spd="slow">
    <p:cut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23875" y="228600"/>
            <a:ext cx="8077200" cy="1200150"/>
          </a:xfrm>
        </p:spPr>
        <p:txBody>
          <a:bodyPr/>
          <a:lstStyle/>
          <a:p>
            <a:pPr>
              <a:defRPr/>
            </a:pPr>
            <a:r>
              <a:t>Predicting the Next </a:t>
            </a:r>
            <a:r>
              <a:rPr smtClean="0"/>
              <a:t>Strategic Moves </a:t>
            </a:r>
            <a:r>
              <a:t>Rivals Are Likely to Make</a:t>
            </a:r>
          </a:p>
        </p:txBody>
      </p:sp>
      <p:sp>
        <p:nvSpPr>
          <p:cNvPr id="56323" name="Rectangle 3"/>
          <p:cNvSpPr>
            <a:spLocks noGrp="1" noChangeArrowheads="1"/>
          </p:cNvSpPr>
          <p:nvPr>
            <p:ph idx="1"/>
          </p:nvPr>
        </p:nvSpPr>
        <p:spPr>
          <a:xfrm>
            <a:off x="274638" y="2057400"/>
            <a:ext cx="7623175" cy="4114800"/>
          </a:xfrm>
        </p:spPr>
        <p:txBody>
          <a:bodyPr/>
          <a:lstStyle/>
          <a:p>
            <a:pPr>
              <a:spcBef>
                <a:spcPts val="1200"/>
              </a:spcBef>
            </a:pPr>
            <a:r>
              <a:t>Profiling key rivals involves gathering </a:t>
            </a:r>
            <a:r>
              <a:rPr i="1">
                <a:solidFill>
                  <a:srgbClr val="669900"/>
                </a:solidFill>
              </a:rPr>
              <a:t>competitive intelligence</a:t>
            </a:r>
            <a:r>
              <a:t> about:</a:t>
            </a:r>
          </a:p>
          <a:p>
            <a:pPr lvl="1">
              <a:spcBef>
                <a:spcPts val="1200"/>
              </a:spcBef>
            </a:pPr>
            <a:r>
              <a:t>Thinking and leadership styles of top executives</a:t>
            </a:r>
          </a:p>
          <a:p>
            <a:pPr lvl="1">
              <a:spcBef>
                <a:spcPts val="1200"/>
              </a:spcBef>
            </a:pPr>
            <a:r>
              <a:t>Identifying trends in the timing of new-product launches and marketing promotions</a:t>
            </a:r>
          </a:p>
          <a:p>
            <a:pPr lvl="1">
              <a:spcBef>
                <a:spcPts val="1200"/>
              </a:spcBef>
            </a:pPr>
            <a:r>
              <a:t>Considering which rivals have the motivation and capability to make major strategy changes</a:t>
            </a:r>
          </a:p>
        </p:txBody>
      </p:sp>
    </p:spTree>
  </p:cSld>
  <p:clrMapOvr>
    <a:masterClrMapping/>
  </p:clrMapOvr>
  <p:transition spd="slow">
    <p:cut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ChangeArrowheads="1"/>
          </p:cNvSpPr>
          <p:nvPr/>
        </p:nvSpPr>
        <p:spPr bwMode="auto">
          <a:xfrm>
            <a:off x="1258888" y="336550"/>
            <a:ext cx="7335837" cy="676275"/>
          </a:xfrm>
          <a:prstGeom prst="rect">
            <a:avLst/>
          </a:prstGeom>
          <a:noFill/>
          <a:ln w="9525">
            <a:noFill/>
            <a:miter lim="800000"/>
            <a:headEnd/>
            <a:tailEnd/>
          </a:ln>
        </p:spPr>
        <p:txBody>
          <a:bodyPr>
            <a:spAutoFit/>
          </a:bodyPr>
          <a:lstStyle/>
          <a:p>
            <a:r>
              <a:rPr lang="en-US" sz="2000" b="1">
                <a:solidFill>
                  <a:srgbClr val="7030A0"/>
                </a:solidFill>
              </a:rPr>
              <a:t>Concepts and Connections 3.2</a:t>
            </a:r>
            <a:br>
              <a:rPr lang="en-US" sz="2000" b="1">
                <a:solidFill>
                  <a:srgbClr val="7030A0"/>
                </a:solidFill>
              </a:rPr>
            </a:br>
            <a:r>
              <a:rPr lang="en-US" sz="1800" b="1"/>
              <a:t>Business Ethics And Competitive Intelligence</a:t>
            </a:r>
          </a:p>
        </p:txBody>
      </p:sp>
      <p:sp>
        <p:nvSpPr>
          <p:cNvPr id="57349" name="Rectangle 4"/>
          <p:cNvSpPr>
            <a:spLocks noChangeArrowheads="1"/>
          </p:cNvSpPr>
          <p:nvPr/>
        </p:nvSpPr>
        <p:spPr bwMode="auto">
          <a:xfrm>
            <a:off x="457200" y="1497013"/>
            <a:ext cx="8229600" cy="4400550"/>
          </a:xfrm>
          <a:prstGeom prst="rect">
            <a:avLst/>
          </a:prstGeom>
          <a:noFill/>
          <a:ln w="9525">
            <a:noFill/>
            <a:miter lim="800000"/>
            <a:headEnd/>
            <a:tailEnd/>
          </a:ln>
        </p:spPr>
        <p:txBody>
          <a:bodyPr>
            <a:spAutoFit/>
          </a:bodyPr>
          <a:lstStyle/>
          <a:p>
            <a:pPr>
              <a:spcBef>
                <a:spcPts val="1200"/>
              </a:spcBef>
            </a:pPr>
            <a:r>
              <a:rPr lang="en-US" sz="1800" b="1"/>
              <a:t>Those who gather competitive intelligence on rivals can sometimes cross the fine line between honest inquiry and unethical or even illegal behavior. For example, calling rivals to get information about prices, the dates of new-product introductions, or wage and salary levels is legal, but misrepresenting one’s company affiliation during such calls is unethical. Pumping rivals’ representatives at trade shows is ethical only if one wears a name tag with accurate company affiliation indicated. </a:t>
            </a:r>
          </a:p>
          <a:p>
            <a:pPr>
              <a:spcBef>
                <a:spcPts val="1200"/>
              </a:spcBef>
            </a:pPr>
            <a:r>
              <a:rPr lang="en-US" sz="1800" b="1"/>
              <a:t>Avon Products at one point secured information about its biggest rival, Mary Kay Cosmetics (MKC), by having its personnel search through the garbage bins outside MKC’s headquarters. When MKC officials learned of the action and sued, Avon claimed it did nothing illegal because a 1988 Supreme Court ruling declared that trash left on public property (in this case, a sidewalk) was anyone’s for the taking. Avon even produced a videotape of its removal of the trash at the MKC site. Avon won the lawsuit—but Avon’s action, while legal, scarcely qualifies as ethical.</a:t>
            </a:r>
          </a:p>
        </p:txBody>
      </p:sp>
    </p:spTree>
  </p:cSld>
  <p:clrMapOvr>
    <a:masterClrMapping/>
  </p:clrMapOvr>
  <p:transition spd="slow">
    <p:cut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23875" y="228600"/>
            <a:ext cx="8077200" cy="1077913"/>
          </a:xfrm>
        </p:spPr>
        <p:txBody>
          <a:bodyPr/>
          <a:lstStyle/>
          <a:p>
            <a:pPr>
              <a:defRPr/>
            </a:pPr>
            <a:r>
              <a:rPr dirty="0" smtClean="0"/>
              <a:t>Question 6: What Are the Industry </a:t>
            </a:r>
            <a:br>
              <a:rPr dirty="0" smtClean="0"/>
            </a:br>
            <a:r>
              <a:rPr dirty="0" smtClean="0"/>
              <a:t>Key Success Factors?</a:t>
            </a:r>
            <a:endParaRPr dirty="0"/>
          </a:p>
        </p:txBody>
      </p:sp>
      <p:sp>
        <p:nvSpPr>
          <p:cNvPr id="58371" name="Rectangle 3"/>
          <p:cNvSpPr>
            <a:spLocks noGrp="1" noChangeArrowheads="1"/>
          </p:cNvSpPr>
          <p:nvPr>
            <p:ph idx="1"/>
          </p:nvPr>
        </p:nvSpPr>
        <p:spPr>
          <a:xfrm>
            <a:off x="514350" y="1600200"/>
            <a:ext cx="8102600" cy="4754563"/>
          </a:xfrm>
        </p:spPr>
        <p:txBody>
          <a:bodyPr/>
          <a:lstStyle/>
          <a:p>
            <a:pPr>
              <a:spcBef>
                <a:spcPts val="1200"/>
              </a:spcBef>
            </a:pPr>
            <a:r>
              <a:rPr i="1">
                <a:solidFill>
                  <a:srgbClr val="336600"/>
                </a:solidFill>
              </a:rPr>
              <a:t>Key success factors (or KSFs) </a:t>
            </a:r>
            <a:r>
              <a:t>are competitive factors most affecting </a:t>
            </a:r>
            <a:r>
              <a:rPr i="1">
                <a:solidFill>
                  <a:srgbClr val="336600"/>
                </a:solidFill>
              </a:rPr>
              <a:t>every industry member’s ability to prosper.</a:t>
            </a:r>
            <a:r>
              <a:t> </a:t>
            </a:r>
          </a:p>
          <a:p>
            <a:pPr>
              <a:spcBef>
                <a:spcPts val="1200"/>
              </a:spcBef>
            </a:pPr>
            <a:r>
              <a:t>KSFs include:</a:t>
            </a:r>
          </a:p>
          <a:p>
            <a:pPr lvl="1">
              <a:spcBef>
                <a:spcPts val="1200"/>
              </a:spcBef>
            </a:pPr>
            <a:r>
              <a:t>Specific product attributes</a:t>
            </a:r>
          </a:p>
          <a:p>
            <a:pPr lvl="1">
              <a:spcBef>
                <a:spcPts val="1200"/>
              </a:spcBef>
            </a:pPr>
            <a:r>
              <a:t>Necessary resources, competencies, and capabilities</a:t>
            </a:r>
          </a:p>
          <a:p>
            <a:pPr lvl="1">
              <a:spcBef>
                <a:spcPts val="1200"/>
              </a:spcBef>
            </a:pPr>
            <a:r>
              <a:t>Specific intangible assets</a:t>
            </a:r>
          </a:p>
          <a:p>
            <a:pPr lvl="1">
              <a:spcBef>
                <a:spcPts val="1200"/>
              </a:spcBef>
            </a:pPr>
            <a:r>
              <a:t>Competitive capabilities</a:t>
            </a:r>
          </a:p>
        </p:txBody>
      </p:sp>
    </p:spTree>
  </p:cSld>
  <p:clrMapOvr>
    <a:masterClrMapping/>
  </p:clrMapOvr>
  <p:transition spd="slow">
    <p:cut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23875" y="228600"/>
            <a:ext cx="8077200" cy="584200"/>
          </a:xfrm>
        </p:spPr>
        <p:txBody>
          <a:bodyPr/>
          <a:lstStyle/>
          <a:p>
            <a:pPr>
              <a:defRPr/>
            </a:pPr>
            <a:r>
              <a:rPr smtClean="0"/>
              <a:t>Three Questions to Ask in Identifying Industry Key Success Factors</a:t>
            </a:r>
            <a:endParaRPr/>
          </a:p>
        </p:txBody>
      </p:sp>
      <p:sp>
        <p:nvSpPr>
          <p:cNvPr id="59395" name="Rectangle 3"/>
          <p:cNvSpPr>
            <a:spLocks noGrp="1" noChangeArrowheads="1"/>
          </p:cNvSpPr>
          <p:nvPr>
            <p:ph idx="1"/>
          </p:nvPr>
        </p:nvSpPr>
        <p:spPr>
          <a:xfrm>
            <a:off x="514350" y="1600200"/>
            <a:ext cx="8102600" cy="4754563"/>
          </a:xfrm>
        </p:spPr>
        <p:txBody>
          <a:bodyPr/>
          <a:lstStyle/>
          <a:p>
            <a:pPr marL="514350" indent="-514350">
              <a:spcBef>
                <a:spcPts val="1200"/>
              </a:spcBef>
              <a:buSzPct val="100000"/>
              <a:buFont typeface="Tahoma" pitchFamily="34" charset="0"/>
              <a:buAutoNum type="arabicPeriod"/>
            </a:pPr>
            <a:r>
              <a:rPr sz="2400"/>
              <a:t>On what basis do buyers of the industry’s product choose between the competing brands of sellers? That is, what </a:t>
            </a:r>
            <a:r>
              <a:rPr sz="2400" i="1">
                <a:solidFill>
                  <a:srgbClr val="C00000"/>
                </a:solidFill>
              </a:rPr>
              <a:t>product attributes </a:t>
            </a:r>
            <a:r>
              <a:rPr sz="2400"/>
              <a:t>are crucial?</a:t>
            </a:r>
          </a:p>
          <a:p>
            <a:pPr marL="514350" indent="-514350">
              <a:spcBef>
                <a:spcPts val="1200"/>
              </a:spcBef>
              <a:buSzPct val="100000"/>
              <a:buFont typeface="Tahoma" pitchFamily="34" charset="0"/>
              <a:buAutoNum type="arabicPeriod"/>
            </a:pPr>
            <a:r>
              <a:rPr sz="2400"/>
              <a:t>Given the nature of the competitive forces prevailing in the marketplace, what </a:t>
            </a:r>
            <a:r>
              <a:rPr sz="2400" i="1">
                <a:solidFill>
                  <a:srgbClr val="C00000"/>
                </a:solidFill>
              </a:rPr>
              <a:t>resources and competitive capabilities </a:t>
            </a:r>
            <a:r>
              <a:rPr sz="2400"/>
              <a:t>must a firm possess to be competitively successful?</a:t>
            </a:r>
          </a:p>
          <a:p>
            <a:pPr marL="514350" indent="-514350">
              <a:spcBef>
                <a:spcPts val="1200"/>
              </a:spcBef>
              <a:buSzPct val="100000"/>
              <a:buFont typeface="Tahoma" pitchFamily="34" charset="0"/>
              <a:buAutoNum type="arabicPeriod"/>
            </a:pPr>
            <a:r>
              <a:rPr sz="2400"/>
              <a:t>What </a:t>
            </a:r>
            <a:r>
              <a:rPr sz="2400" i="1">
                <a:solidFill>
                  <a:srgbClr val="C00000"/>
                </a:solidFill>
              </a:rPr>
              <a:t>shortcomings</a:t>
            </a:r>
            <a:r>
              <a:rPr sz="2400"/>
              <a:t> are almost certain to put a firm at a significant competitive disadvantage?</a:t>
            </a:r>
          </a:p>
        </p:txBody>
      </p:sp>
    </p:spTree>
  </p:cSld>
  <p:clrMapOvr>
    <a:masterClrMapping/>
  </p:clrMapOvr>
  <p:transition spd="slow">
    <p:cut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20" name="Group 8"/>
          <p:cNvGrpSpPr>
            <a:grpSpLocks/>
          </p:cNvGrpSpPr>
          <p:nvPr/>
        </p:nvGrpSpPr>
        <p:grpSpPr bwMode="auto">
          <a:xfrm>
            <a:off x="381000" y="352425"/>
            <a:ext cx="690563" cy="652463"/>
            <a:chOff x="381346" y="351973"/>
            <a:chExt cx="690841" cy="652642"/>
          </a:xfrm>
        </p:grpSpPr>
        <p:sp>
          <p:nvSpPr>
            <p:cNvPr id="60430" name="Oval 9"/>
            <p:cNvSpPr>
              <a:spLocks noChangeArrowheads="1"/>
            </p:cNvSpPr>
            <p:nvPr/>
          </p:nvSpPr>
          <p:spPr bwMode="auto">
            <a:xfrm>
              <a:off x="381346" y="351973"/>
              <a:ext cx="690841" cy="652642"/>
            </a:xfrm>
            <a:prstGeom prst="ellipse">
              <a:avLst/>
            </a:prstGeom>
            <a:noFill/>
            <a:ln w="38100" algn="ctr">
              <a:solidFill>
                <a:srgbClr val="CC9900"/>
              </a:solidFill>
              <a:round/>
              <a:headEnd/>
              <a:tailEnd/>
            </a:ln>
          </p:spPr>
          <p:txBody>
            <a:bodyPr wrap="none"/>
            <a:lstStyle/>
            <a:p>
              <a:endParaRPr lang="en-US"/>
            </a:p>
          </p:txBody>
        </p:sp>
        <p:sp>
          <p:nvSpPr>
            <p:cNvPr id="60431" name="Isosceles Triangle 10"/>
            <p:cNvSpPr>
              <a:spLocks noChangeAspect="1"/>
            </p:cNvSpPr>
            <p:nvPr/>
          </p:nvSpPr>
          <p:spPr bwMode="auto">
            <a:xfrm rot="5400000">
              <a:off x="653941" y="569935"/>
              <a:ext cx="228600" cy="228600"/>
            </a:xfrm>
            <a:prstGeom prst="triangle">
              <a:avLst>
                <a:gd name="adj" fmla="val 50000"/>
              </a:avLst>
            </a:prstGeom>
            <a:solidFill>
              <a:srgbClr val="CC9900"/>
            </a:solidFill>
            <a:ln w="9525" algn="ctr">
              <a:solidFill>
                <a:srgbClr val="CC9900"/>
              </a:solidFill>
              <a:round/>
              <a:headEnd/>
              <a:tailEnd/>
            </a:ln>
          </p:spPr>
          <p:txBody>
            <a:bodyPr wrap="none"/>
            <a:lstStyle/>
            <a:p>
              <a:endParaRPr lang="en-US"/>
            </a:p>
          </p:txBody>
        </p:sp>
      </p:grpSp>
      <p:sp>
        <p:nvSpPr>
          <p:cNvPr id="12" name="Text Box 3" descr="SecGrnbkg03"/>
          <p:cNvSpPr txBox="1">
            <a:spLocks noChangeArrowheads="1"/>
          </p:cNvSpPr>
          <p:nvPr/>
        </p:nvSpPr>
        <p:spPr bwMode="blackWhite">
          <a:xfrm>
            <a:off x="903288" y="511175"/>
            <a:ext cx="1200150" cy="338138"/>
          </a:xfrm>
          <a:prstGeom prst="rect">
            <a:avLst/>
          </a:prstGeom>
          <a:noFill/>
          <a:ln>
            <a:noFill/>
          </a:ln>
          <a:extLst>
            <a:ext uri="{909E8E84-426E-40DD-AFC4-6F175D3DCCD1}"/>
            <a:ext uri="{91240B29-F687-4F45-9708-019B960494DF}"/>
          </a:extLst>
        </p:spPr>
        <p:txBody>
          <a:bodyPr lIns="0" rIns="0">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spcBef>
                <a:spcPct val="50000"/>
              </a:spcBef>
              <a:defRPr/>
            </a:pPr>
            <a:r>
              <a:rPr lang="en-US" sz="1600" b="1" dirty="0" smtClean="0">
                <a:solidFill>
                  <a:schemeClr val="accent1">
                    <a:lumMod val="75000"/>
                  </a:schemeClr>
                </a:solidFill>
                <a:cs typeface="Tahoma" pitchFamily="34" charset="0"/>
              </a:rPr>
              <a:t>TABLE 3.3</a:t>
            </a:r>
            <a:endParaRPr lang="en-US" sz="1600" b="1" dirty="0">
              <a:solidFill>
                <a:schemeClr val="accent1">
                  <a:lumMod val="75000"/>
                </a:schemeClr>
              </a:solidFill>
              <a:cs typeface="Tahoma" pitchFamily="34" charset="0"/>
            </a:endParaRPr>
          </a:p>
        </p:txBody>
      </p:sp>
      <p:sp>
        <p:nvSpPr>
          <p:cNvPr id="13" name="Text Box 4"/>
          <p:cNvSpPr txBox="1">
            <a:spLocks noChangeArrowheads="1"/>
          </p:cNvSpPr>
          <p:nvPr/>
        </p:nvSpPr>
        <p:spPr bwMode="ltGray">
          <a:xfrm>
            <a:off x="2103438" y="498475"/>
            <a:ext cx="6135687" cy="369888"/>
          </a:xfrm>
          <a:prstGeom prst="rect">
            <a:avLst/>
          </a:prstGeom>
          <a:solidFill>
            <a:schemeClr val="accent1">
              <a:lumMod val="75000"/>
            </a:schemeClr>
          </a:solidFill>
          <a:ln>
            <a:noFill/>
          </a:ln>
          <a:effectLs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spcBef>
                <a:spcPct val="50000"/>
              </a:spcBef>
              <a:defRPr/>
            </a:pPr>
            <a:r>
              <a:rPr lang="en-US" sz="1800" b="1" dirty="0">
                <a:solidFill>
                  <a:schemeClr val="bg1"/>
                </a:solidFill>
                <a:latin typeface="+mn-lt"/>
                <a:ea typeface="Verdana" pitchFamily="34" charset="0"/>
                <a:cs typeface="Calibri" pitchFamily="34" charset="0"/>
              </a:rPr>
              <a:t>Common Types of Industry Key Success Factors</a:t>
            </a:r>
            <a:endParaRPr lang="en-US" sz="1800" b="1" dirty="0" smtClean="0">
              <a:solidFill>
                <a:schemeClr val="bg1"/>
              </a:solidFill>
              <a:latin typeface="+mn-lt"/>
              <a:ea typeface="Verdana" pitchFamily="34" charset="0"/>
              <a:cs typeface="Calibri" pitchFamily="34" charset="0"/>
            </a:endParaRPr>
          </a:p>
        </p:txBody>
      </p:sp>
      <p:graphicFrame>
        <p:nvGraphicFramePr>
          <p:cNvPr id="14" name="Table 13"/>
          <p:cNvGraphicFramePr>
            <a:graphicFrameLocks noGrp="1"/>
          </p:cNvGraphicFramePr>
          <p:nvPr/>
        </p:nvGraphicFramePr>
        <p:xfrm>
          <a:off x="446088" y="1066800"/>
          <a:ext cx="8229600" cy="5021263"/>
        </p:xfrm>
        <a:graphic>
          <a:graphicData uri="http://schemas.openxmlformats.org/drawingml/2006/table">
            <a:tbl>
              <a:tblPr firstRow="1" bandRow="1">
                <a:tableStyleId>{5940675A-B579-460E-94D1-54222C63F5DA}</a:tableStyleId>
              </a:tblPr>
              <a:tblGrid>
                <a:gridCol w="1747974"/>
                <a:gridCol w="6481536"/>
              </a:tblGrid>
              <a:tr h="370840">
                <a:tc>
                  <a:txBody>
                    <a:bodyPr/>
                    <a:lstStyle/>
                    <a:p>
                      <a:r>
                        <a:rPr lang="en-US" sz="1600" b="1" dirty="0" smtClean="0"/>
                        <a:t>Technology-related KSFs</a:t>
                      </a:r>
                      <a:endParaRPr lang="en-US" sz="1600" b="1" dirty="0"/>
                    </a:p>
                  </a:txBody>
                  <a:tcPr marT="91440" marB="91440">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69863" indent="-169863" algn="l">
                        <a:spcBef>
                          <a:spcPts val="300"/>
                        </a:spcBef>
                        <a:buFont typeface="Arial" pitchFamily="34" charset="0"/>
                        <a:buChar char="•"/>
                      </a:pPr>
                      <a:r>
                        <a:rPr lang="en-US" sz="1600" dirty="0" smtClean="0"/>
                        <a:t>Expertise in a particular technology or in scientific research (important in pharmaceuticals, Internet applications, mobile communications, and most high-tech industries)</a:t>
                      </a:r>
                    </a:p>
                    <a:p>
                      <a:pPr marL="169863" indent="-169863" algn="l">
                        <a:spcBef>
                          <a:spcPts val="300"/>
                        </a:spcBef>
                        <a:buFont typeface="Arial" pitchFamily="34" charset="0"/>
                        <a:buChar char="•"/>
                      </a:pPr>
                      <a:r>
                        <a:rPr lang="en-US" sz="1600" dirty="0" smtClean="0"/>
                        <a:t>Proven ability to improve production processes (important in industries where advancing technology opens the way for higher manufacturing efficiency and lower production costs)</a:t>
                      </a:r>
                      <a:endParaRPr lang="en-US" sz="1600" dirty="0"/>
                    </a:p>
                  </a:txBody>
                  <a:tcPr marT="91440" marB="91440">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b="1" dirty="0" smtClean="0"/>
                        <a:t>Manufacturing-related KSFs</a:t>
                      </a:r>
                      <a:endParaRPr lang="en-US" sz="1600" b="1"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69863" indent="-169863" algn="l">
                        <a:spcBef>
                          <a:spcPts val="300"/>
                        </a:spcBef>
                        <a:buFont typeface="Arial" pitchFamily="34" charset="0"/>
                        <a:buChar char="•"/>
                      </a:pPr>
                      <a:r>
                        <a:rPr lang="en-US" sz="1600" dirty="0" smtClean="0"/>
                        <a:t>Ability to achieve scale economies and/or capture experience curve effects (important to achieving low production costs)</a:t>
                      </a:r>
                    </a:p>
                    <a:p>
                      <a:pPr marL="169863" indent="-169863" algn="l">
                        <a:spcBef>
                          <a:spcPts val="300"/>
                        </a:spcBef>
                        <a:buFont typeface="Arial" pitchFamily="34" charset="0"/>
                        <a:buChar char="•"/>
                      </a:pPr>
                      <a:r>
                        <a:rPr lang="en-US" sz="1600" dirty="0" smtClean="0"/>
                        <a:t>Quality control know-how (important in industries where customers insist on product reliability)</a:t>
                      </a:r>
                    </a:p>
                    <a:p>
                      <a:pPr marL="169863" indent="-169863" algn="l">
                        <a:spcBef>
                          <a:spcPts val="300"/>
                        </a:spcBef>
                        <a:buFont typeface="Arial" pitchFamily="34" charset="0"/>
                        <a:buChar char="•"/>
                      </a:pPr>
                      <a:r>
                        <a:rPr lang="en-US" sz="1600" dirty="0" smtClean="0"/>
                        <a:t>High utilization of fixed assets (important in capital-intensive/high fixed-cost industries)</a:t>
                      </a:r>
                    </a:p>
                    <a:p>
                      <a:pPr marL="169863" indent="-169863" algn="l">
                        <a:spcBef>
                          <a:spcPts val="300"/>
                        </a:spcBef>
                        <a:buFont typeface="Arial" pitchFamily="34" charset="0"/>
                        <a:buChar char="•"/>
                      </a:pPr>
                      <a:r>
                        <a:rPr lang="en-US" sz="1600" dirty="0" smtClean="0"/>
                        <a:t>Access to attractive supplies of skilled labor</a:t>
                      </a:r>
                    </a:p>
                    <a:p>
                      <a:pPr marL="169863" indent="-169863" algn="l">
                        <a:spcBef>
                          <a:spcPts val="300"/>
                        </a:spcBef>
                        <a:buFont typeface="Arial" pitchFamily="34" charset="0"/>
                        <a:buChar char="•"/>
                      </a:pPr>
                      <a:r>
                        <a:rPr lang="en-US" sz="1600" dirty="0" smtClean="0"/>
                        <a:t>High labor productivity (important for items with high labor content)</a:t>
                      </a:r>
                    </a:p>
                    <a:p>
                      <a:pPr marL="169863" indent="-169863" algn="l">
                        <a:spcBef>
                          <a:spcPts val="300"/>
                        </a:spcBef>
                        <a:buFont typeface="Arial" pitchFamily="34" charset="0"/>
                        <a:buChar char="•"/>
                      </a:pPr>
                      <a:r>
                        <a:rPr lang="en-US" sz="1600" dirty="0" smtClean="0"/>
                        <a:t>Low-cost product design and engineering (reduces manufacturing costs)</a:t>
                      </a:r>
                    </a:p>
                    <a:p>
                      <a:pPr marL="169863" indent="-169863" algn="l">
                        <a:spcBef>
                          <a:spcPts val="300"/>
                        </a:spcBef>
                        <a:buFont typeface="Arial" pitchFamily="34" charset="0"/>
                        <a:buChar char="•"/>
                      </a:pPr>
                      <a:r>
                        <a:rPr lang="en-US" sz="1600" dirty="0" smtClean="0"/>
                        <a:t>Ability to manufacture or assemble products that are customized to buyer specifications</a:t>
                      </a:r>
                      <a:endParaRPr lang="en-US" sz="1600"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spd="slow">
    <p:cut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4" name="Group 8"/>
          <p:cNvGrpSpPr>
            <a:grpSpLocks/>
          </p:cNvGrpSpPr>
          <p:nvPr/>
        </p:nvGrpSpPr>
        <p:grpSpPr bwMode="auto">
          <a:xfrm>
            <a:off x="381000" y="352425"/>
            <a:ext cx="690563" cy="652463"/>
            <a:chOff x="381346" y="351973"/>
            <a:chExt cx="690841" cy="652642"/>
          </a:xfrm>
        </p:grpSpPr>
        <p:sp>
          <p:nvSpPr>
            <p:cNvPr id="61454" name="Oval 9"/>
            <p:cNvSpPr>
              <a:spLocks noChangeArrowheads="1"/>
            </p:cNvSpPr>
            <p:nvPr/>
          </p:nvSpPr>
          <p:spPr bwMode="auto">
            <a:xfrm>
              <a:off x="381346" y="351973"/>
              <a:ext cx="690841" cy="652642"/>
            </a:xfrm>
            <a:prstGeom prst="ellipse">
              <a:avLst/>
            </a:prstGeom>
            <a:noFill/>
            <a:ln w="38100" algn="ctr">
              <a:solidFill>
                <a:srgbClr val="CC9900"/>
              </a:solidFill>
              <a:round/>
              <a:headEnd/>
              <a:tailEnd/>
            </a:ln>
          </p:spPr>
          <p:txBody>
            <a:bodyPr wrap="none"/>
            <a:lstStyle/>
            <a:p>
              <a:endParaRPr lang="en-US"/>
            </a:p>
          </p:txBody>
        </p:sp>
        <p:sp>
          <p:nvSpPr>
            <p:cNvPr id="61455" name="Isosceles Triangle 10"/>
            <p:cNvSpPr>
              <a:spLocks noChangeAspect="1"/>
            </p:cNvSpPr>
            <p:nvPr/>
          </p:nvSpPr>
          <p:spPr bwMode="auto">
            <a:xfrm rot="5400000">
              <a:off x="653941" y="569935"/>
              <a:ext cx="228600" cy="228600"/>
            </a:xfrm>
            <a:prstGeom prst="triangle">
              <a:avLst>
                <a:gd name="adj" fmla="val 50000"/>
              </a:avLst>
            </a:prstGeom>
            <a:solidFill>
              <a:srgbClr val="CC9900"/>
            </a:solidFill>
            <a:ln w="9525" algn="ctr">
              <a:solidFill>
                <a:srgbClr val="CC9900"/>
              </a:solidFill>
              <a:round/>
              <a:headEnd/>
              <a:tailEnd/>
            </a:ln>
          </p:spPr>
          <p:txBody>
            <a:bodyPr wrap="none"/>
            <a:lstStyle/>
            <a:p>
              <a:endParaRPr lang="en-US"/>
            </a:p>
          </p:txBody>
        </p:sp>
      </p:grpSp>
      <p:sp>
        <p:nvSpPr>
          <p:cNvPr id="12" name="Text Box 3" descr="SecGrnbkg03"/>
          <p:cNvSpPr txBox="1">
            <a:spLocks noChangeArrowheads="1"/>
          </p:cNvSpPr>
          <p:nvPr/>
        </p:nvSpPr>
        <p:spPr bwMode="blackWhite">
          <a:xfrm>
            <a:off x="903288" y="511175"/>
            <a:ext cx="1200150" cy="338138"/>
          </a:xfrm>
          <a:prstGeom prst="rect">
            <a:avLst/>
          </a:prstGeom>
          <a:noFill/>
          <a:ln>
            <a:noFill/>
          </a:ln>
          <a:extLst>
            <a:ext uri="{909E8E84-426E-40DD-AFC4-6F175D3DCCD1}"/>
            <a:ext uri="{91240B29-F687-4F45-9708-019B960494DF}"/>
          </a:extLst>
        </p:spPr>
        <p:txBody>
          <a:bodyPr lIns="0" rIns="0">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spcBef>
                <a:spcPct val="50000"/>
              </a:spcBef>
              <a:defRPr/>
            </a:pPr>
            <a:r>
              <a:rPr lang="en-US" sz="1600" b="1" dirty="0" smtClean="0">
                <a:solidFill>
                  <a:schemeClr val="accent1">
                    <a:lumMod val="75000"/>
                  </a:schemeClr>
                </a:solidFill>
                <a:cs typeface="Tahoma" pitchFamily="34" charset="0"/>
              </a:rPr>
              <a:t>TABLE 3.3</a:t>
            </a:r>
            <a:endParaRPr lang="en-US" sz="1600" b="1" dirty="0">
              <a:solidFill>
                <a:schemeClr val="accent1">
                  <a:lumMod val="75000"/>
                </a:schemeClr>
              </a:solidFill>
              <a:cs typeface="Tahoma" pitchFamily="34" charset="0"/>
            </a:endParaRPr>
          </a:p>
        </p:txBody>
      </p:sp>
      <p:sp>
        <p:nvSpPr>
          <p:cNvPr id="13" name="Text Box 4"/>
          <p:cNvSpPr txBox="1">
            <a:spLocks noChangeArrowheads="1"/>
          </p:cNvSpPr>
          <p:nvPr/>
        </p:nvSpPr>
        <p:spPr bwMode="ltGray">
          <a:xfrm>
            <a:off x="2103438" y="498475"/>
            <a:ext cx="6400800" cy="369888"/>
          </a:xfrm>
          <a:prstGeom prst="rect">
            <a:avLst/>
          </a:prstGeom>
          <a:solidFill>
            <a:schemeClr val="accent1">
              <a:lumMod val="75000"/>
            </a:schemeClr>
          </a:solidFill>
          <a:ln>
            <a:noFill/>
          </a:ln>
          <a:effectLs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spcBef>
                <a:spcPct val="50000"/>
              </a:spcBef>
              <a:defRPr/>
            </a:pPr>
            <a:r>
              <a:rPr lang="en-US" sz="1800" b="1" dirty="0">
                <a:solidFill>
                  <a:schemeClr val="bg1"/>
                </a:solidFill>
                <a:latin typeface="+mn-lt"/>
                <a:ea typeface="Verdana" pitchFamily="34" charset="0"/>
                <a:cs typeface="Calibri" pitchFamily="34" charset="0"/>
              </a:rPr>
              <a:t>Common Types of Industry Key Success </a:t>
            </a:r>
            <a:r>
              <a:rPr lang="en-US" sz="1800" b="1" dirty="0" smtClean="0">
                <a:solidFill>
                  <a:schemeClr val="bg1"/>
                </a:solidFill>
                <a:latin typeface="+mn-lt"/>
                <a:ea typeface="Verdana" pitchFamily="34" charset="0"/>
                <a:cs typeface="Calibri" pitchFamily="34" charset="0"/>
              </a:rPr>
              <a:t>Factors (cont’d)</a:t>
            </a:r>
          </a:p>
        </p:txBody>
      </p:sp>
      <p:graphicFrame>
        <p:nvGraphicFramePr>
          <p:cNvPr id="14" name="Table 13"/>
          <p:cNvGraphicFramePr>
            <a:graphicFrameLocks noGrp="1"/>
          </p:cNvGraphicFramePr>
          <p:nvPr/>
        </p:nvGraphicFramePr>
        <p:xfrm>
          <a:off x="446088" y="1050925"/>
          <a:ext cx="8229600" cy="3597275"/>
        </p:xfrm>
        <a:graphic>
          <a:graphicData uri="http://schemas.openxmlformats.org/drawingml/2006/table">
            <a:tbl>
              <a:tblPr firstRow="1" bandRow="1">
                <a:tableStyleId>{5940675A-B579-460E-94D1-54222C63F5DA}</a:tableStyleId>
              </a:tblPr>
              <a:tblGrid>
                <a:gridCol w="1565096"/>
                <a:gridCol w="6664414"/>
              </a:tblGrid>
              <a:tr h="370840">
                <a:tc>
                  <a:txBody>
                    <a:bodyPr/>
                    <a:lstStyle/>
                    <a:p>
                      <a:r>
                        <a:rPr lang="en-US" sz="1600" b="1" dirty="0" smtClean="0"/>
                        <a:t>Distribution-related KSFs</a:t>
                      </a:r>
                      <a:endParaRPr lang="en-US" sz="1600" b="1" dirty="0"/>
                    </a:p>
                  </a:txBody>
                  <a:tcPr marT="91440" marB="91440">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69863" indent="-169863" algn="l">
                        <a:spcBef>
                          <a:spcPts val="300"/>
                        </a:spcBef>
                        <a:buFont typeface="Arial" pitchFamily="34" charset="0"/>
                        <a:buChar char="•"/>
                      </a:pPr>
                      <a:r>
                        <a:rPr lang="en-US" sz="1600" dirty="0" smtClean="0"/>
                        <a:t>A strong network of wholesale distributors/dealers</a:t>
                      </a:r>
                    </a:p>
                    <a:p>
                      <a:pPr marL="169863" indent="-169863" algn="l">
                        <a:spcBef>
                          <a:spcPts val="300"/>
                        </a:spcBef>
                        <a:buFont typeface="Arial" pitchFamily="34" charset="0"/>
                        <a:buChar char="•"/>
                      </a:pPr>
                      <a:r>
                        <a:rPr lang="en-US" sz="1600" dirty="0" smtClean="0"/>
                        <a:t>Strong direct sales capabilities via the Internet and/or having company-owned retail outlets</a:t>
                      </a:r>
                    </a:p>
                    <a:p>
                      <a:pPr marL="169863" indent="-169863" algn="l">
                        <a:spcBef>
                          <a:spcPts val="300"/>
                        </a:spcBef>
                        <a:buFont typeface="Arial" pitchFamily="34" charset="0"/>
                        <a:buChar char="•"/>
                      </a:pPr>
                      <a:r>
                        <a:rPr lang="en-US" sz="1600" dirty="0" smtClean="0"/>
                        <a:t>Ability to secure favorable display space on retailer shelves</a:t>
                      </a:r>
                      <a:endParaRPr lang="en-US" sz="1600" dirty="0"/>
                    </a:p>
                  </a:txBody>
                  <a:tcPr marT="91440" marB="91440">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b="1" dirty="0" smtClean="0"/>
                        <a:t>Marketing-related KSFs</a:t>
                      </a:r>
                      <a:endParaRPr lang="en-US" sz="1600" b="1"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69863" indent="-169863" algn="l">
                        <a:spcBef>
                          <a:spcPts val="300"/>
                        </a:spcBef>
                        <a:buFont typeface="Arial" pitchFamily="34" charset="0"/>
                        <a:buChar char="•"/>
                      </a:pPr>
                      <a:r>
                        <a:rPr lang="en-US" sz="1600" dirty="0" smtClean="0"/>
                        <a:t>Breadth of product line and product selection</a:t>
                      </a:r>
                    </a:p>
                    <a:p>
                      <a:pPr marL="169863" indent="-169863" algn="l">
                        <a:spcBef>
                          <a:spcPts val="300"/>
                        </a:spcBef>
                        <a:buFont typeface="Arial" pitchFamily="34" charset="0"/>
                        <a:buChar char="•"/>
                      </a:pPr>
                      <a:r>
                        <a:rPr lang="en-US" sz="1600" dirty="0" smtClean="0"/>
                        <a:t>A well-known and well-respected brand name</a:t>
                      </a:r>
                    </a:p>
                    <a:p>
                      <a:pPr marL="169863" indent="-169863" algn="l">
                        <a:spcBef>
                          <a:spcPts val="300"/>
                        </a:spcBef>
                        <a:buFont typeface="Arial" pitchFamily="34" charset="0"/>
                        <a:buChar char="•"/>
                      </a:pPr>
                      <a:r>
                        <a:rPr lang="en-US" sz="1600" dirty="0" smtClean="0"/>
                        <a:t>Fast, accurate technical assistance</a:t>
                      </a:r>
                    </a:p>
                    <a:p>
                      <a:pPr marL="169863" indent="-169863" algn="l">
                        <a:spcBef>
                          <a:spcPts val="300"/>
                        </a:spcBef>
                        <a:buFont typeface="Arial" pitchFamily="34" charset="0"/>
                        <a:buChar char="•"/>
                      </a:pPr>
                      <a:r>
                        <a:rPr lang="en-US" sz="1600" dirty="0" smtClean="0"/>
                        <a:t>Courteous, personalized customer service</a:t>
                      </a:r>
                    </a:p>
                    <a:p>
                      <a:pPr marL="169863" indent="-169863" algn="l">
                        <a:spcBef>
                          <a:spcPts val="300"/>
                        </a:spcBef>
                        <a:buFont typeface="Arial" pitchFamily="34" charset="0"/>
                        <a:buChar char="•"/>
                      </a:pPr>
                      <a:r>
                        <a:rPr lang="en-US" sz="1600" dirty="0" smtClean="0"/>
                        <a:t>Accurate filling of buyer orders (few back orders or mistakes)</a:t>
                      </a:r>
                    </a:p>
                    <a:p>
                      <a:pPr marL="169863" indent="-169863" algn="l">
                        <a:spcBef>
                          <a:spcPts val="300"/>
                        </a:spcBef>
                        <a:buFont typeface="Arial" pitchFamily="34" charset="0"/>
                        <a:buChar char="•"/>
                      </a:pPr>
                      <a:r>
                        <a:rPr lang="en-US" sz="1600" dirty="0" smtClean="0"/>
                        <a:t>Customer guarantees and warranties (important in mail-order and online retailing, big-ticket purchases, and new-product introductions)</a:t>
                      </a:r>
                    </a:p>
                    <a:p>
                      <a:pPr marL="169863" indent="-169863" algn="l">
                        <a:spcBef>
                          <a:spcPts val="300"/>
                        </a:spcBef>
                        <a:buFont typeface="Arial" pitchFamily="34" charset="0"/>
                        <a:buChar char="•"/>
                      </a:pPr>
                      <a:r>
                        <a:rPr lang="en-US" sz="1600" dirty="0" smtClean="0"/>
                        <a:t>Clever advertising</a:t>
                      </a:r>
                      <a:endParaRPr lang="en-US" sz="1600"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spd="slow">
    <p:cut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8" name="Group 8"/>
          <p:cNvGrpSpPr>
            <a:grpSpLocks/>
          </p:cNvGrpSpPr>
          <p:nvPr/>
        </p:nvGrpSpPr>
        <p:grpSpPr bwMode="auto">
          <a:xfrm>
            <a:off x="381000" y="352425"/>
            <a:ext cx="690563" cy="652463"/>
            <a:chOff x="381346" y="351973"/>
            <a:chExt cx="690841" cy="652642"/>
          </a:xfrm>
        </p:grpSpPr>
        <p:sp>
          <p:nvSpPr>
            <p:cNvPr id="62478" name="Oval 9"/>
            <p:cNvSpPr>
              <a:spLocks noChangeArrowheads="1"/>
            </p:cNvSpPr>
            <p:nvPr/>
          </p:nvSpPr>
          <p:spPr bwMode="auto">
            <a:xfrm>
              <a:off x="381346" y="351973"/>
              <a:ext cx="690841" cy="652642"/>
            </a:xfrm>
            <a:prstGeom prst="ellipse">
              <a:avLst/>
            </a:prstGeom>
            <a:noFill/>
            <a:ln w="38100" algn="ctr">
              <a:solidFill>
                <a:srgbClr val="CC9900"/>
              </a:solidFill>
              <a:round/>
              <a:headEnd/>
              <a:tailEnd/>
            </a:ln>
          </p:spPr>
          <p:txBody>
            <a:bodyPr wrap="none"/>
            <a:lstStyle/>
            <a:p>
              <a:endParaRPr lang="en-US"/>
            </a:p>
          </p:txBody>
        </p:sp>
        <p:sp>
          <p:nvSpPr>
            <p:cNvPr id="62479" name="Isosceles Triangle 10"/>
            <p:cNvSpPr>
              <a:spLocks noChangeAspect="1"/>
            </p:cNvSpPr>
            <p:nvPr/>
          </p:nvSpPr>
          <p:spPr bwMode="auto">
            <a:xfrm rot="5400000">
              <a:off x="653941" y="569935"/>
              <a:ext cx="228600" cy="228600"/>
            </a:xfrm>
            <a:prstGeom prst="triangle">
              <a:avLst>
                <a:gd name="adj" fmla="val 50000"/>
              </a:avLst>
            </a:prstGeom>
            <a:solidFill>
              <a:srgbClr val="CC9900"/>
            </a:solidFill>
            <a:ln w="9525" algn="ctr">
              <a:solidFill>
                <a:srgbClr val="CC9900"/>
              </a:solidFill>
              <a:round/>
              <a:headEnd/>
              <a:tailEnd/>
            </a:ln>
          </p:spPr>
          <p:txBody>
            <a:bodyPr wrap="none"/>
            <a:lstStyle/>
            <a:p>
              <a:endParaRPr lang="en-US"/>
            </a:p>
          </p:txBody>
        </p:sp>
      </p:grpSp>
      <p:sp>
        <p:nvSpPr>
          <p:cNvPr id="12" name="Text Box 3" descr="SecGrnbkg03"/>
          <p:cNvSpPr txBox="1">
            <a:spLocks noChangeArrowheads="1"/>
          </p:cNvSpPr>
          <p:nvPr/>
        </p:nvSpPr>
        <p:spPr bwMode="blackWhite">
          <a:xfrm>
            <a:off x="903288" y="511175"/>
            <a:ext cx="1200150" cy="338138"/>
          </a:xfrm>
          <a:prstGeom prst="rect">
            <a:avLst/>
          </a:prstGeom>
          <a:noFill/>
          <a:ln>
            <a:noFill/>
          </a:ln>
          <a:extLst>
            <a:ext uri="{909E8E84-426E-40DD-AFC4-6F175D3DCCD1}"/>
            <a:ext uri="{91240B29-F687-4F45-9708-019B960494DF}"/>
          </a:extLst>
        </p:spPr>
        <p:txBody>
          <a:bodyPr lIns="0" rIns="0">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spcBef>
                <a:spcPct val="50000"/>
              </a:spcBef>
              <a:defRPr/>
            </a:pPr>
            <a:r>
              <a:rPr lang="en-US" sz="1600" b="1" dirty="0" smtClean="0">
                <a:solidFill>
                  <a:schemeClr val="accent1">
                    <a:lumMod val="75000"/>
                  </a:schemeClr>
                </a:solidFill>
                <a:cs typeface="Tahoma" pitchFamily="34" charset="0"/>
              </a:rPr>
              <a:t>TABLE 3.3</a:t>
            </a:r>
            <a:endParaRPr lang="en-US" sz="1600" b="1" dirty="0">
              <a:solidFill>
                <a:schemeClr val="accent1">
                  <a:lumMod val="75000"/>
                </a:schemeClr>
              </a:solidFill>
              <a:cs typeface="Tahoma" pitchFamily="34" charset="0"/>
            </a:endParaRPr>
          </a:p>
        </p:txBody>
      </p:sp>
      <p:sp>
        <p:nvSpPr>
          <p:cNvPr id="13" name="Text Box 4"/>
          <p:cNvSpPr txBox="1">
            <a:spLocks noChangeArrowheads="1"/>
          </p:cNvSpPr>
          <p:nvPr/>
        </p:nvSpPr>
        <p:spPr bwMode="ltGray">
          <a:xfrm>
            <a:off x="2103438" y="498475"/>
            <a:ext cx="6400800" cy="369888"/>
          </a:xfrm>
          <a:prstGeom prst="rect">
            <a:avLst/>
          </a:prstGeom>
          <a:solidFill>
            <a:schemeClr val="accent1">
              <a:lumMod val="75000"/>
            </a:schemeClr>
          </a:solidFill>
          <a:ln>
            <a:noFill/>
          </a:ln>
          <a:effectLs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spcBef>
                <a:spcPct val="50000"/>
              </a:spcBef>
              <a:defRPr/>
            </a:pPr>
            <a:r>
              <a:rPr lang="en-US" sz="1800" b="1" dirty="0">
                <a:solidFill>
                  <a:schemeClr val="bg1"/>
                </a:solidFill>
                <a:latin typeface="+mn-lt"/>
                <a:ea typeface="Verdana" pitchFamily="34" charset="0"/>
                <a:cs typeface="Calibri" pitchFamily="34" charset="0"/>
              </a:rPr>
              <a:t>Common Types of Industry Key Success </a:t>
            </a:r>
            <a:r>
              <a:rPr lang="en-US" sz="1800" b="1" dirty="0" smtClean="0">
                <a:solidFill>
                  <a:schemeClr val="bg1"/>
                </a:solidFill>
                <a:latin typeface="+mn-lt"/>
                <a:ea typeface="Verdana" pitchFamily="34" charset="0"/>
                <a:cs typeface="Calibri" pitchFamily="34" charset="0"/>
              </a:rPr>
              <a:t>Factors (cont’d)</a:t>
            </a:r>
          </a:p>
        </p:txBody>
      </p:sp>
      <p:graphicFrame>
        <p:nvGraphicFramePr>
          <p:cNvPr id="14" name="Table 13"/>
          <p:cNvGraphicFramePr>
            <a:graphicFrameLocks noGrp="1"/>
          </p:cNvGraphicFramePr>
          <p:nvPr/>
        </p:nvGraphicFramePr>
        <p:xfrm>
          <a:off x="446088" y="1050925"/>
          <a:ext cx="8229600" cy="5137150"/>
        </p:xfrm>
        <a:graphic>
          <a:graphicData uri="http://schemas.openxmlformats.org/drawingml/2006/table">
            <a:tbl>
              <a:tblPr firstRow="1" bandRow="1">
                <a:tableStyleId>{5940675A-B579-460E-94D1-54222C63F5DA}</a:tableStyleId>
              </a:tblPr>
              <a:tblGrid>
                <a:gridCol w="1565096"/>
                <a:gridCol w="6664414"/>
              </a:tblGrid>
              <a:tr h="370840">
                <a:tc>
                  <a:txBody>
                    <a:bodyPr/>
                    <a:lstStyle/>
                    <a:p>
                      <a:r>
                        <a:rPr lang="en-US" sz="1600" b="1" dirty="0" smtClean="0"/>
                        <a:t>Skills- and capability-related KSFs</a:t>
                      </a:r>
                      <a:endParaRPr lang="en-US" sz="1600" b="1" dirty="0"/>
                    </a:p>
                  </a:txBody>
                  <a:tcPr marT="91440" marB="91440">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69863" indent="-169863" algn="l">
                        <a:spcBef>
                          <a:spcPts val="300"/>
                        </a:spcBef>
                        <a:buFont typeface="Arial" pitchFamily="34" charset="0"/>
                        <a:buChar char="•"/>
                      </a:pPr>
                      <a:r>
                        <a:rPr lang="en-US" sz="1600" dirty="0" smtClean="0"/>
                        <a:t>A talented workforce (superior talent is important in professional services such as accounting and investment banking)</a:t>
                      </a:r>
                    </a:p>
                    <a:p>
                      <a:pPr marL="169863" indent="-169863" algn="l">
                        <a:spcBef>
                          <a:spcPts val="300"/>
                        </a:spcBef>
                        <a:buFont typeface="Arial" pitchFamily="34" charset="0"/>
                        <a:buChar char="•"/>
                      </a:pPr>
                      <a:r>
                        <a:rPr lang="en-US" sz="1600" dirty="0" smtClean="0"/>
                        <a:t>National or global distribution capabilities</a:t>
                      </a:r>
                    </a:p>
                    <a:p>
                      <a:pPr marL="169863" indent="-169863" algn="l">
                        <a:spcBef>
                          <a:spcPts val="300"/>
                        </a:spcBef>
                        <a:buFont typeface="Arial" pitchFamily="34" charset="0"/>
                        <a:buChar char="•"/>
                      </a:pPr>
                      <a:r>
                        <a:rPr lang="en-US" sz="1600" dirty="0" smtClean="0"/>
                        <a:t>Product innovation capabilities (important where rivals are racing to be first to market with new product attributes or performance features)</a:t>
                      </a:r>
                    </a:p>
                    <a:p>
                      <a:pPr marL="169863" indent="-169863" algn="l">
                        <a:spcBef>
                          <a:spcPts val="300"/>
                        </a:spcBef>
                        <a:buFont typeface="Arial" pitchFamily="34" charset="0"/>
                        <a:buChar char="•"/>
                      </a:pPr>
                      <a:r>
                        <a:rPr lang="en-US" sz="1600" dirty="0" smtClean="0"/>
                        <a:t>Design expertise (important in fashion and apparel industries)</a:t>
                      </a:r>
                    </a:p>
                    <a:p>
                      <a:pPr marL="169863" indent="-169863" algn="l">
                        <a:spcBef>
                          <a:spcPts val="300"/>
                        </a:spcBef>
                        <a:buFont typeface="Arial" pitchFamily="34" charset="0"/>
                        <a:buChar char="•"/>
                      </a:pPr>
                      <a:r>
                        <a:rPr lang="en-US" sz="1600" dirty="0" smtClean="0"/>
                        <a:t>Short delivery time capability</a:t>
                      </a:r>
                    </a:p>
                    <a:p>
                      <a:pPr marL="169863" indent="-169863" algn="l">
                        <a:spcBef>
                          <a:spcPts val="300"/>
                        </a:spcBef>
                        <a:buFont typeface="Arial" pitchFamily="34" charset="0"/>
                        <a:buChar char="•"/>
                      </a:pPr>
                      <a:r>
                        <a:rPr lang="en-US" sz="1600" dirty="0" smtClean="0"/>
                        <a:t>Supply chain management capabilities</a:t>
                      </a:r>
                    </a:p>
                    <a:p>
                      <a:pPr marL="169863" indent="-169863" algn="l">
                        <a:spcBef>
                          <a:spcPts val="300"/>
                        </a:spcBef>
                        <a:buFont typeface="Arial" pitchFamily="34" charset="0"/>
                        <a:buChar char="•"/>
                      </a:pPr>
                      <a:r>
                        <a:rPr lang="en-US" sz="1600" dirty="0" smtClean="0"/>
                        <a:t>Strong e-commerce capabilities—a user-friendly website and/or skills in using Internet applications to streamline internal operations</a:t>
                      </a:r>
                      <a:endParaRPr lang="en-US" sz="1600" dirty="0"/>
                    </a:p>
                  </a:txBody>
                  <a:tcPr marT="91440" marB="91440">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b="1" dirty="0" smtClean="0"/>
                        <a:t>Other types </a:t>
                      </a:r>
                      <a:br>
                        <a:rPr lang="en-US" sz="1600" b="1" dirty="0" smtClean="0"/>
                      </a:br>
                      <a:r>
                        <a:rPr lang="en-US" sz="1600" b="1" dirty="0" smtClean="0"/>
                        <a:t>of KSFs</a:t>
                      </a:r>
                      <a:endParaRPr lang="en-US" sz="1600" b="1"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69863" indent="-169863" algn="l">
                        <a:spcBef>
                          <a:spcPts val="300"/>
                        </a:spcBef>
                        <a:buFont typeface="Arial" pitchFamily="34" charset="0"/>
                        <a:buChar char="•"/>
                      </a:pPr>
                      <a:r>
                        <a:rPr lang="en-US" sz="1600" dirty="0" smtClean="0"/>
                        <a:t>Overall low costs (not just in manufacturing) to be able to meet low-price expectations of customers</a:t>
                      </a:r>
                    </a:p>
                    <a:p>
                      <a:pPr marL="169863" indent="-169863" algn="l">
                        <a:spcBef>
                          <a:spcPts val="300"/>
                        </a:spcBef>
                        <a:buFont typeface="Arial" pitchFamily="34" charset="0"/>
                        <a:buChar char="•"/>
                      </a:pPr>
                      <a:r>
                        <a:rPr lang="en-US" sz="1600" dirty="0" smtClean="0"/>
                        <a:t>Convenient locations (important in many retailing businesses)</a:t>
                      </a:r>
                    </a:p>
                    <a:p>
                      <a:pPr marL="169863" indent="-169863" algn="l">
                        <a:spcBef>
                          <a:spcPts val="300"/>
                        </a:spcBef>
                        <a:buFont typeface="Arial" pitchFamily="34" charset="0"/>
                        <a:buChar char="•"/>
                      </a:pPr>
                      <a:r>
                        <a:rPr lang="en-US" sz="1600" dirty="0" smtClean="0"/>
                        <a:t>Ability to provide fast, convenient, after-the-sale repairs and service</a:t>
                      </a:r>
                    </a:p>
                    <a:p>
                      <a:pPr marL="169863" indent="-169863" algn="l">
                        <a:spcBef>
                          <a:spcPts val="300"/>
                        </a:spcBef>
                        <a:buFont typeface="Arial" pitchFamily="34" charset="0"/>
                        <a:buChar char="•"/>
                      </a:pPr>
                      <a:r>
                        <a:rPr lang="en-US" sz="1600" dirty="0" smtClean="0"/>
                        <a:t>A strong balance sheet and access to financial capital (important in newly emerging industries with high degrees of business risk and in capital-intensive industries)</a:t>
                      </a:r>
                    </a:p>
                    <a:p>
                      <a:pPr marL="169863" indent="-169863" algn="l">
                        <a:spcBef>
                          <a:spcPts val="300"/>
                        </a:spcBef>
                        <a:buFont typeface="Arial" pitchFamily="34" charset="0"/>
                        <a:buChar char="•"/>
                      </a:pPr>
                      <a:r>
                        <a:rPr lang="en-US" sz="1600" dirty="0" smtClean="0"/>
                        <a:t>Patent protection</a:t>
                      </a:r>
                      <a:endParaRPr lang="en-US" sz="1600" dirty="0"/>
                    </a:p>
                  </a:txBody>
                  <a:tcPr marT="91440" marB="9144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spd="slow">
    <p:cut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523875" y="228600"/>
            <a:ext cx="8077200" cy="1077913"/>
          </a:xfrm>
        </p:spPr>
        <p:txBody>
          <a:bodyPr/>
          <a:lstStyle/>
          <a:p>
            <a:pPr>
              <a:defRPr/>
            </a:pPr>
            <a:r>
              <a:rPr dirty="0"/>
              <a:t>Common Types of Industry </a:t>
            </a:r>
            <a:r>
              <a:rPr dirty="0" smtClean="0"/>
              <a:t/>
            </a:r>
            <a:br>
              <a:rPr dirty="0" smtClean="0"/>
            </a:br>
            <a:r>
              <a:rPr dirty="0" smtClean="0"/>
              <a:t>Key </a:t>
            </a:r>
            <a:r>
              <a:rPr dirty="0"/>
              <a:t>Success Factors</a:t>
            </a:r>
          </a:p>
        </p:txBody>
      </p:sp>
      <p:sp>
        <p:nvSpPr>
          <p:cNvPr id="63491" name="Rectangle 3"/>
          <p:cNvSpPr>
            <a:spLocks noGrp="1" noChangeArrowheads="1"/>
          </p:cNvSpPr>
          <p:nvPr>
            <p:ph idx="1"/>
          </p:nvPr>
        </p:nvSpPr>
        <p:spPr>
          <a:xfrm>
            <a:off x="514350" y="1600200"/>
            <a:ext cx="8172450" cy="4389438"/>
          </a:xfrm>
        </p:spPr>
        <p:txBody>
          <a:bodyPr/>
          <a:lstStyle/>
          <a:p>
            <a:pPr marL="339725" indent="-339725">
              <a:spcBef>
                <a:spcPts val="1200"/>
              </a:spcBef>
            </a:pPr>
            <a:r>
              <a:t>Expertise in a particular technology</a:t>
            </a:r>
          </a:p>
          <a:p>
            <a:pPr marL="339725" indent="-339725">
              <a:spcBef>
                <a:spcPts val="1200"/>
              </a:spcBef>
            </a:pPr>
            <a:r>
              <a:t>Scale economies</a:t>
            </a:r>
          </a:p>
          <a:p>
            <a:pPr marL="339725" indent="-339725">
              <a:spcBef>
                <a:spcPts val="1200"/>
              </a:spcBef>
            </a:pPr>
            <a:r>
              <a:t>Experience curve benefits</a:t>
            </a:r>
          </a:p>
          <a:p>
            <a:pPr marL="339725" indent="-339725">
              <a:spcBef>
                <a:spcPts val="1200"/>
              </a:spcBef>
            </a:pPr>
            <a:r>
              <a:t>High capacity utilization</a:t>
            </a:r>
          </a:p>
          <a:p>
            <a:pPr marL="339725" indent="-339725">
              <a:spcBef>
                <a:spcPts val="1200"/>
              </a:spcBef>
            </a:pPr>
            <a:r>
              <a:t>Strong network of wholesale distributors</a:t>
            </a:r>
          </a:p>
          <a:p>
            <a:pPr marL="339725" indent="-339725">
              <a:spcBef>
                <a:spcPts val="1200"/>
              </a:spcBef>
            </a:pPr>
            <a:r>
              <a:t>Brand-building skills</a:t>
            </a:r>
          </a:p>
          <a:p>
            <a:pPr marL="339725" indent="-339725">
              <a:spcBef>
                <a:spcPts val="1200"/>
              </a:spcBef>
            </a:pPr>
            <a:r>
              <a:t>Convenient retail locations</a:t>
            </a:r>
          </a:p>
        </p:txBody>
      </p:sp>
    </p:spTree>
  </p:cSld>
  <p:clrMapOvr>
    <a:masterClrMapping/>
  </p:clrMapOvr>
  <p:transition spd="slow">
    <p:cut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23875" y="228600"/>
            <a:ext cx="8077200" cy="1077913"/>
          </a:xfrm>
        </p:spPr>
        <p:txBody>
          <a:bodyPr/>
          <a:lstStyle/>
          <a:p>
            <a:pPr>
              <a:defRPr/>
            </a:pPr>
            <a:r>
              <a:rPr dirty="0" smtClean="0"/>
              <a:t>Question 7: Does the Industry Offer Good Prospects for Attractive Profits?</a:t>
            </a:r>
            <a:endParaRPr dirty="0"/>
          </a:p>
        </p:txBody>
      </p:sp>
      <p:sp>
        <p:nvSpPr>
          <p:cNvPr id="64515" name="Rectangle 3"/>
          <p:cNvSpPr>
            <a:spLocks noGrp="1" noChangeArrowheads="1"/>
          </p:cNvSpPr>
          <p:nvPr>
            <p:ph idx="1"/>
          </p:nvPr>
        </p:nvSpPr>
        <p:spPr>
          <a:xfrm>
            <a:off x="514350" y="1600200"/>
            <a:ext cx="7989888" cy="4389438"/>
          </a:xfrm>
        </p:spPr>
        <p:txBody>
          <a:bodyPr/>
          <a:lstStyle/>
          <a:p>
            <a:pPr>
              <a:spcBef>
                <a:spcPts val="900"/>
              </a:spcBef>
            </a:pPr>
            <a:r>
              <a:rPr sz="2400"/>
              <a:t>Involves assessing whether the industry and competitive environment is </a:t>
            </a:r>
            <a:r>
              <a:rPr sz="2400" i="1">
                <a:solidFill>
                  <a:srgbClr val="336600"/>
                </a:solidFill>
              </a:rPr>
              <a:t>attractive </a:t>
            </a:r>
            <a:r>
              <a:rPr sz="2400"/>
              <a:t>or </a:t>
            </a:r>
            <a:r>
              <a:rPr sz="2400" i="1">
                <a:solidFill>
                  <a:srgbClr val="336600"/>
                </a:solidFill>
              </a:rPr>
              <a:t>unattractive </a:t>
            </a:r>
            <a:r>
              <a:rPr sz="2400"/>
              <a:t>for earning good profits.</a:t>
            </a:r>
          </a:p>
          <a:p>
            <a:pPr>
              <a:spcBef>
                <a:spcPts val="900"/>
              </a:spcBef>
            </a:pPr>
            <a:r>
              <a:rPr sz="2400"/>
              <a:t>Draws upon all the previous analysis:</a:t>
            </a:r>
          </a:p>
          <a:p>
            <a:pPr lvl="1">
              <a:spcBef>
                <a:spcPts val="900"/>
              </a:spcBef>
            </a:pPr>
            <a:r>
              <a:rPr sz="2000"/>
              <a:t>The industry’s growth potential</a:t>
            </a:r>
          </a:p>
          <a:p>
            <a:pPr lvl="1">
              <a:spcBef>
                <a:spcPts val="900"/>
              </a:spcBef>
            </a:pPr>
            <a:r>
              <a:rPr sz="2000"/>
              <a:t>The effect of the intensity of competition on industry profitability</a:t>
            </a:r>
          </a:p>
          <a:p>
            <a:pPr lvl="1">
              <a:spcBef>
                <a:spcPts val="900"/>
              </a:spcBef>
            </a:pPr>
            <a:r>
              <a:rPr sz="2000"/>
              <a:t>Whether industry profitability will be favorably or unfavorably affected by the prevailing driving forces</a:t>
            </a:r>
          </a:p>
          <a:p>
            <a:pPr lvl="1">
              <a:spcBef>
                <a:spcPts val="900"/>
              </a:spcBef>
            </a:pPr>
            <a:r>
              <a:rPr sz="2000"/>
              <a:t>The firm’s competitive position in its industry relative to rivals</a:t>
            </a:r>
          </a:p>
          <a:p>
            <a:pPr lvl="1">
              <a:spcBef>
                <a:spcPts val="900"/>
              </a:spcBef>
            </a:pPr>
            <a:r>
              <a:rPr sz="2000"/>
              <a:t>How competently the firm performs industry’s key success factors</a:t>
            </a:r>
          </a:p>
        </p:txBody>
      </p:sp>
    </p:spTree>
  </p:cSld>
  <p:clrMapOvr>
    <a:masterClrMapping/>
  </p:clrMapOvr>
  <p:transition spd="slow">
    <p:cut thruBlk="1"/>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7"/>
  <p:tag name="MMPROD_UIDATA" val="&lt;database version=&quot;7.0&quot;&gt;&lt;object type=&quot;1&quot; unique_id=&quot;10001&quot;&gt;&lt;object type=&quot;2&quot; unique_id=&quot;11728&quot;&gt;&lt;object type=&quot;3&quot; unique_id=&quot;11729&quot;&gt;&lt;property id=&quot;20148&quot; value=&quot;5&quot;/&gt;&lt;property id=&quot;20300&quot; value=&quot;Slide 1 - &amp;quot;EVALUATING &amp;#x0D;&amp;#x0A;A COMPANY’S EXTERNAL ENVIRONMENT&amp;quot;&quot;/&gt;&lt;property id=&quot;20307&quot; value=&quot;256&quot;/&gt;&lt;/object&gt;&lt;object type=&quot;3&quot; unique_id=&quot;11730&quot;&gt;&lt;property id=&quot;20148&quot; value=&quot;5&quot;/&gt;&lt;property id=&quot;20300&quot; value=&quot;Slide 2&quot;/&gt;&lt;property id=&quot;20307&quot; value=&quot;285&quot;/&gt;&lt;/object&gt;&lt;object type=&quot;3&quot; unique_id=&quot;11731&quot;&gt;&lt;property id=&quot;20148&quot; value=&quot;5&quot;/&gt;&lt;property id=&quot;20300&quot; value=&quot;Slide 3 - &amp;quot;Answering the Question, &amp;#x0D;&amp;#x0A;“Where Are We Now?”&amp;quot;&quot;/&gt;&lt;property id=&quot;20307&quot; value=&quot;371&quot;/&gt;&lt;/object&gt;&lt;object type=&quot;3&quot; unique_id=&quot;11732&quot;&gt;&lt;property id=&quot;20148&quot; value=&quot;5&quot;/&gt;&lt;property id=&quot;20300&quot; value=&quot;Slide 4&quot;/&gt;&lt;property id=&quot;20307&quot; value=&quot;258&quot;/&gt;&lt;/object&gt;&lt;object type=&quot;3&quot; unique_id=&quot;11733&quot;&gt;&lt;property id=&quot;20148&quot; value=&quot;5&quot;/&gt;&lt;property id=&quot;20300&quot; value=&quot;Slide 5 - &amp;quot;Assessing the Company’s Industry &amp;#x0D;&amp;#x0A;and Competitive Environment&amp;quot;&quot;/&gt;&lt;property id=&quot;20307&quot; value=&quot;373&quot;/&gt;&lt;/object&gt;&lt;object type=&quot;3&quot; unique_id=&quot;11734&quot;&gt;&lt;property id=&quot;20148&quot; value=&quot;5&quot;/&gt;&lt;property id=&quot;20300&quot; value=&quot;Slide 6 - &amp;quot;Assessing the Company’s Industry and Competitive Environment (cont’d)&amp;quot;&quot;/&gt;&lt;property id=&quot;20307&quot; value=&quot;374&quot;/&gt;&lt;/object&gt;&lt;object type=&quot;3&quot; unique_id=&quot;11735&quot;&gt;&lt;property id=&quot;20148&quot; value=&quot;5&quot;/&gt;&lt;property id=&quot;20300&quot; value=&quot;Slide 7 - &amp;quot;Question 1: What Are the Industry’s Dominant Economic Characteristics?&amp;quot;&quot;/&gt;&lt;property id=&quot;20307&quot; value=&quot;375&quot;/&gt;&lt;/object&gt;&lt;object type=&quot;3&quot; unique_id=&quot;11736&quot;&gt;&lt;property id=&quot;20148&quot; value=&quot;5&quot;/&gt;&lt;property id=&quot;20300&quot; value=&quot;Slide 8&quot;/&gt;&lt;property id=&quot;20307&quot; value=&quot;400&quot;/&gt;&lt;/object&gt;&lt;object type=&quot;3&quot; unique_id=&quot;11737&quot;&gt;&lt;property id=&quot;20148&quot; value=&quot;5&quot;/&gt;&lt;property id=&quot;20300&quot; value=&quot;Slide 9 - &amp;quot;Question 2: How Strong Are the Industry’s Competitive Forces?&amp;quot;&quot;/&gt;&lt;property id=&quot;20307&quot; value=&quot;376&quot;/&gt;&lt;/object&gt;&lt;object type=&quot;3&quot; unique_id=&quot;11738&quot;&gt;&lt;property id=&quot;20148&quot; value=&quot;5&quot;/&gt;&lt;property id=&quot;20300&quot; value=&quot;Slide 10 - &amp;quot;The Five Competitive Forces&amp;#x0D;&amp;#x0A;Affecting Industry Attractiveness&amp;quot;&quot;/&gt;&lt;property id=&quot;20307&quot; value=&quot;402&quot;/&gt;&lt;/object&gt;&lt;object type=&quot;3&quot; unique_id=&quot;11739&quot;&gt;&lt;property id=&quot;20148&quot; value=&quot;5&quot;/&gt;&lt;property id=&quot;20300&quot; value=&quot;Slide 11&quot;/&gt;&lt;property id=&quot;20307&quot; value=&quot;401&quot;/&gt;&lt;/object&gt;&lt;object type=&quot;3&quot; unique_id=&quot;11740&quot;&gt;&lt;property id=&quot;20148&quot; value=&quot;5&quot;/&gt;&lt;property id=&quot;20300&quot; value=&quot;Slide 12 - &amp;quot;The Competitive Force of &amp;#x0D;&amp;#x0A;Buyer Bargaining Power&amp;quot;&quot;/&gt;&lt;property id=&quot;20307&quot; value=&quot;403&quot;/&gt;&lt;/object&gt;&lt;object type=&quot;3&quot; unique_id=&quot;11741&quot;&gt;&lt;property id=&quot;20148&quot; value=&quot;5&quot;/&gt;&lt;property id=&quot;20300&quot; value=&quot;Slide 13 - &amp;quot;When Is the Bargaining&amp;#x0D;&amp;#x0A;Power of Buyers Stronger?&amp;quot;&quot;/&gt;&lt;property id=&quot;20307&quot; value=&quot;378&quot;/&gt;&lt;/object&gt;&lt;object type=&quot;3&quot; unique_id=&quot;11742&quot;&gt;&lt;property id=&quot;20148&quot; value=&quot;5&quot;/&gt;&lt;property id=&quot;20300&quot; value=&quot;Slide 14&quot;/&gt;&lt;property id=&quot;20307&quot; value=&quot;404&quot;/&gt;&lt;/object&gt;&lt;object type=&quot;3&quot; unique_id=&quot;11743&quot;&gt;&lt;property id=&quot;20148&quot; value=&quot;5&quot;/&gt;&lt;property id=&quot;20300&quot; value=&quot;Slide 15 - &amp;quot;The Competitive Force &amp;#x0D;&amp;#x0A;of Substitute Products&amp;quot;&quot;/&gt;&lt;property id=&quot;20307&quot; value=&quot;379&quot;/&gt;&lt;/object&gt;&lt;object type=&quot;3&quot; unique_id=&quot;11744&quot;&gt;&lt;property id=&quot;20148&quot; value=&quot;5&quot;/&gt;&lt;property id=&quot;20300&quot; value=&quot;Slide 16&quot;/&gt;&lt;property id=&quot;20307&quot; value=&quot;405&quot;/&gt;&lt;/object&gt;&lt;object type=&quot;3&quot; unique_id=&quot;11745&quot;&gt;&lt;property id=&quot;20148&quot; value=&quot;5&quot;/&gt;&lt;property id=&quot;20300&quot; value=&quot;Slide 17 - &amp;quot;The Competitive Force of Supplier Bargaining Power&amp;quot;&quot;/&gt;&lt;property id=&quot;20307&quot; value=&quot;380&quot;/&gt;&lt;/object&gt;&lt;object type=&quot;3&quot; unique_id=&quot;11746&quot;&gt;&lt;property id=&quot;20148&quot; value=&quot;5&quot;/&gt;&lt;property id=&quot;20300&quot; value=&quot;Slide 18 - &amp;quot;The Competitive Force of Supplier Bargaining Power (cont’d)&amp;quot;&quot;/&gt;&lt;property id=&quot;20307&quot; value=&quot;406&quot;/&gt;&lt;/object&gt;&lt;object type=&quot;3&quot; unique_id=&quot;11747&quot;&gt;&lt;property id=&quot;20148&quot; value=&quot;5&quot;/&gt;&lt;property id=&quot;20300&quot; value=&quot;Slide 19&quot;/&gt;&lt;property id=&quot;20307&quot; value=&quot;415&quot;/&gt;&lt;/object&gt;&lt;object type=&quot;3&quot; unique_id=&quot;11748&quot;&gt;&lt;property id=&quot;20148&quot; value=&quot;5&quot;/&gt;&lt;property id=&quot;20300&quot; value=&quot;Slide 20 - &amp;quot;The Competitive Force of &amp;#x0D;&amp;#x0A;Potential New Entrants&amp;quot;&quot;/&gt;&lt;property id=&quot;20307&quot; value=&quot;381&quot;/&gt;&lt;/object&gt;&lt;object type=&quot;3&quot; unique_id=&quot;11749&quot;&gt;&lt;property id=&quot;20148&quot; value=&quot;5&quot;/&gt;&lt;property id=&quot;20300&quot; value=&quot;Slide 21&quot;/&gt;&lt;property id=&quot;20307&quot; value=&quot;413&quot;/&gt;&lt;/object&gt;&lt;object type=&quot;3&quot; unique_id=&quot;11750&quot;&gt;&lt;property id=&quot;20148&quot; value=&quot;5&quot;/&gt;&lt;property id=&quot;20300&quot; value=&quot;Slide 22 - &amp;quot;What Are the Barriers to Entry?&amp;quot;&quot;/&gt;&lt;property id=&quot;20307&quot; value=&quot;382&quot;/&gt;&lt;/object&gt;&lt;object type=&quot;3&quot; unique_id=&quot;11751&quot;&gt;&lt;property id=&quot;20148&quot; value=&quot;5&quot;/&gt;&lt;property id=&quot;20300&quot; value=&quot;Slide 23 - &amp;quot;The Competitive Force of Rivalry &amp;#x0D;&amp;#x0A;among Competing Sellers&amp;quot;&quot;/&gt;&lt;property id=&quot;20307&quot; value=&quot;383&quot;/&gt;&lt;/object&gt;&lt;object type=&quot;3&quot; unique_id=&quot;11752&quot;&gt;&lt;property id=&quot;20148&quot; value=&quot;5&quot;/&gt;&lt;property id=&quot;20300&quot; value=&quot;Slide 24 - &amp;quot;The Competitive Force of Rivalry &amp;#x0D;&amp;#x0A;among Competing Sellers (cont’d)&amp;quot;&quot;/&gt;&lt;property id=&quot;20307&quot; value=&quot;407&quot;/&gt;&lt;/object&gt;&lt;object type=&quot;3&quot; unique_id=&quot;11753&quot;&gt;&lt;property id=&quot;20148&quot; value=&quot;5&quot;/&gt;&lt;property id=&quot;20300&quot; value=&quot;Slide 25&quot;/&gt;&lt;property id=&quot;20307&quot; value=&quot;414&quot;/&gt;&lt;/object&gt;&lt;object type=&quot;3&quot; unique_id=&quot;11754&quot;&gt;&lt;property id=&quot;20148&quot; value=&quot;5&quot;/&gt;&lt;property id=&quot;20300&quot; value=&quot;Slide 26 - &amp;quot;Industry Rivalry&amp;quot;&quot;/&gt;&lt;property id=&quot;20307&quot; value=&quot;409&quot;/&gt;&lt;/object&gt;&lt;object type=&quot;3&quot; unique_id=&quot;11755&quot;&gt;&lt;property id=&quot;20148&quot; value=&quot;5&quot;/&gt;&lt;property id=&quot;20300&quot; value=&quot;Slide 27&quot;/&gt;&lt;property id=&quot;20307&quot; value=&quot;362&quot;/&gt;&lt;/object&gt;&lt;object type=&quot;3&quot; unique_id=&quot;11756&quot;&gt;&lt;property id=&quot;20148&quot; value=&quot;5&quot;/&gt;&lt;property id=&quot;20300&quot; value=&quot;Slide 28 - &amp;quot;When the Five Competitive Forces Result in Attractive Market Conditions&amp;quot;&quot;/&gt;&lt;property id=&quot;20307&quot; value=&quot;385&quot;/&gt;&lt;/object&gt;&lt;object type=&quot;3&quot; unique_id=&quot;11757&quot;&gt;&lt;property id=&quot;20148&quot; value=&quot;5&quot;/&gt;&lt;property id=&quot;20300&quot; value=&quot;Slide 29 - &amp;quot;When the Five Competitive Forces Result in Unattractive Market Conditions&amp;quot;&quot;/&gt;&lt;property id=&quot;20307&quot; value=&quot;399&quot;/&gt;&lt;/object&gt;&lt;object type=&quot;3&quot; unique_id=&quot;11758&quot;&gt;&lt;property id=&quot;20148&quot; value=&quot;5&quot;/&gt;&lt;property id=&quot;20300&quot; value=&quot;Slide 30&quot;/&gt;&lt;property id=&quot;20307&quot; value=&quot;411&quot;/&gt;&lt;/object&gt;&lt;object type=&quot;3&quot; unique_id=&quot;11759&quot;&gt;&lt;property id=&quot;20148&quot; value=&quot;5&quot;/&gt;&lt;property id=&quot;20300&quot; value=&quot;Slide 31 - &amp;quot;Question 3: What Are the Industry’s Driving Forces of Change and &amp;#x0D;&amp;#x0A;What Impact Will They Have?&amp;quot;&quot;/&gt;&lt;property id=&quot;20307&quot; value=&quot;387&quot;/&gt;&lt;/object&gt;&lt;object type=&quot;3&quot; unique_id=&quot;11760&quot;&gt;&lt;property id=&quot;20148&quot; value=&quot;5&quot;/&gt;&lt;property id=&quot;20300&quot; value=&quot;Slide 32 - &amp;quot;Question 3: What Are the Industry’s Driving Forces of Change and &amp;#x0D;&amp;#x0A;What Impact Will They Have?&amp;quot;&quot;/&gt;&lt;property id=&quot;20307&quot; value=&quot;412&quot;/&gt;&lt;/object&gt;&lt;object type=&quot;3&quot; unique_id=&quot;11761&quot;&gt;&lt;property id=&quot;20148&quot; value=&quot;5&quot;/&gt;&lt;property id=&quot;20300&quot; value=&quot;Slide 33 - &amp;quot;Identifying an Industry’s Driving Forces&amp;quot;&quot;/&gt;&lt;property id=&quot;20307&quot; value=&quot;390&quot;/&gt;&lt;/object&gt;&lt;object type=&quot;3&quot; unique_id=&quot;11762&quot;&gt;&lt;property id=&quot;20148&quot; value=&quot;5&quot;/&gt;&lt;property id=&quot;20300&quot; value=&quot;Slide 34&quot;/&gt;&lt;property id=&quot;20307&quot; value=&quot;295&quot;/&gt;&lt;/object&gt;&lt;object type=&quot;3&quot; unique_id=&quot;11763&quot;&gt;&lt;property id=&quot;20148&quot; value=&quot;5&quot;/&gt;&lt;property id=&quot;20300&quot; value=&quot;Slide 35 - &amp;quot;Question 4: How Are Industry Rivals Positioned?&amp;quot;&quot;/&gt;&lt;property id=&quot;20307&quot; value=&quot;416&quot;/&gt;&lt;/object&gt;&lt;object type=&quot;3&quot; unique_id=&quot;11764&quot;&gt;&lt;property id=&quot;20148&quot; value=&quot;5&quot;/&gt;&lt;property id=&quot;20300&quot; value=&quot;Slide 36 - &amp;quot;Strategic Group Mapping&amp;quot;&quot;/&gt;&lt;property id=&quot;20307&quot; value=&quot;417&quot;/&gt;&lt;/object&gt;&lt;object type=&quot;3&quot; unique_id=&quot;11765&quot;&gt;&lt;property id=&quot;20148&quot; value=&quot;5&quot;/&gt;&lt;property id=&quot;20300&quot; value=&quot;Slide 37 - &amp;quot;Constructing a Strategic Group Map&amp;quot;&quot;/&gt;&lt;property id=&quot;20307&quot; value=&quot;418&quot;/&gt;&lt;/object&gt;&lt;object type=&quot;3&quot; unique_id=&quot;11766&quot;&gt;&lt;property id=&quot;20148&quot; value=&quot;5&quot;/&gt;&lt;property id=&quot;20300&quot; value=&quot;Slide 38&quot;/&gt;&lt;property id=&quot;20307&quot; value=&quot;352&quot;/&gt;&lt;/object&gt;&lt;object type=&quot;3&quot; unique_id=&quot;11767&quot;&gt;&lt;property id=&quot;20148&quot; value=&quot;5&quot;/&gt;&lt;property id=&quot;20300&quot; value=&quot;Slide 39 - &amp;quot;What Can Be Learned from  &amp;#x0D;&amp;#x0A;Strategic Group Maps?&amp;quot;&quot;/&gt;&lt;property id=&quot;20307&quot; value=&quot;392&quot;/&gt;&lt;/object&gt;&lt;object type=&quot;3&quot; unique_id=&quot;11768&quot;&gt;&lt;property id=&quot;20148&quot; value=&quot;5&quot;/&gt;&lt;property id=&quot;20300&quot; value=&quot;Slide 40 - &amp;quot;Question 5: What Strategic Moves &amp;#x0D;&amp;#x0A;Are Rivals Likely to Make Next?&amp;quot;&quot;/&gt;&lt;property id=&quot;20307&quot; value=&quot;422&quot;/&gt;&lt;/object&gt;&lt;object type=&quot;3&quot; unique_id=&quot;11769&quot;&gt;&lt;property id=&quot;20148&quot; value=&quot;5&quot;/&gt;&lt;property id=&quot;20300&quot; value=&quot;Slide 41 - &amp;quot;Predicting the Next Strategic Moves Rivals Are Likely to Make&amp;quot;&quot;/&gt;&lt;property id=&quot;20307&quot; value=&quot;393&quot;/&gt;&lt;/object&gt;&lt;object type=&quot;3&quot; unique_id=&quot;11770&quot;&gt;&lt;property id=&quot;20148&quot; value=&quot;5&quot;/&gt;&lt;property id=&quot;20300&quot; value=&quot;Slide 42&quot;/&gt;&lt;property id=&quot;20307&quot; value=&quot;353&quot;/&gt;&lt;/object&gt;&lt;object type=&quot;3&quot; unique_id=&quot;11771&quot;&gt;&lt;property id=&quot;20148&quot; value=&quot;5&quot;/&gt;&lt;property id=&quot;20300&quot; value=&quot;Slide 43 - &amp;quot;Question 6: What Are the Industry &amp;#x0D;&amp;#x0A;Key Success Factors?&amp;quot;&quot;/&gt;&lt;property id=&quot;20307&quot; value=&quot;394&quot;/&gt;&lt;/object&gt;&lt;object type=&quot;3&quot; unique_id=&quot;11772&quot;&gt;&lt;property id=&quot;20148&quot; value=&quot;5&quot;/&gt;&lt;property id=&quot;20300&quot; value=&quot;Slide 44 - &amp;quot;Three Questions to Ask in Identifying Industry Key Success Factors&amp;quot;&quot;/&gt;&lt;property id=&quot;20307&quot; value=&quot;395&quot;/&gt;&lt;/object&gt;&lt;object type=&quot;3&quot; unique_id=&quot;11773&quot;&gt;&lt;property id=&quot;20148&quot; value=&quot;5&quot;/&gt;&lt;property id=&quot;20300&quot; value=&quot;Slide 45&quot;/&gt;&lt;property id=&quot;20307&quot; value=&quot;426&quot;/&gt;&lt;/object&gt;&lt;object type=&quot;3&quot; unique_id=&quot;11774&quot;&gt;&lt;property id=&quot;20148&quot; value=&quot;5&quot;/&gt;&lt;property id=&quot;20300&quot; value=&quot;Slide 46&quot;/&gt;&lt;property id=&quot;20307&quot; value=&quot;427&quot;/&gt;&lt;/object&gt;&lt;object type=&quot;3&quot; unique_id=&quot;11775&quot;&gt;&lt;property id=&quot;20148&quot; value=&quot;5&quot;/&gt;&lt;property id=&quot;20300&quot; value=&quot;Slide 47&quot;/&gt;&lt;property id=&quot;20307&quot; value=&quot;425&quot;/&gt;&lt;/object&gt;&lt;object type=&quot;3&quot; unique_id=&quot;11776&quot;&gt;&lt;property id=&quot;20148&quot; value=&quot;5&quot;/&gt;&lt;property id=&quot;20300&quot; value=&quot;Slide 48 - &amp;quot;Common Types of Industry &amp;#x0D;&amp;#x0A;Key Success Factors&amp;quot;&quot;/&gt;&lt;property id=&quot;20307&quot; value=&quot;396&quot;/&gt;&lt;/object&gt;&lt;object type=&quot;3&quot; unique_id=&quot;11777&quot;&gt;&lt;property id=&quot;20148&quot; value=&quot;5&quot;/&gt;&lt;property id=&quot;20300&quot; value=&quot;Slide 49 - &amp;quot;Question 7: Does the Industry Offer Good Prospects for Attractive Profits?&amp;quot;&quot;/&gt;&lt;property id=&quot;20307&quot; value=&quot;397&quot;/&gt;&lt;/object&gt;&lt;/object&gt;&lt;object type=&quot;8&quot; unique_id=&quot;11828&quot;&gt;&lt;/object&gt;&lt;/object&gt;&lt;/database&gt;"/>
  <p:tag name="SECTOMILLISECCONVERTED" val="1"/>
</p:tagLst>
</file>

<file path=ppt/theme/theme1.xml><?xml version="1.0" encoding="utf-8"?>
<a:theme xmlns:a="http://schemas.openxmlformats.org/drawingml/2006/main" name="Essentials of Strategic Management 3e">
  <a:themeElements>
    <a:clrScheme name="Human Resource Management 13e.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fontScheme name="Human Resource Management 13e.">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Human Resource Management 13e. 1">
        <a:dk1>
          <a:srgbClr val="000000"/>
        </a:dk1>
        <a:lt1>
          <a:srgbClr val="FFFFFF"/>
        </a:lt1>
        <a:dk2>
          <a:srgbClr val="396F39"/>
        </a:dk2>
        <a:lt2>
          <a:srgbClr val="FFCC00"/>
        </a:lt2>
        <a:accent1>
          <a:srgbClr val="009900"/>
        </a:accent1>
        <a:accent2>
          <a:srgbClr val="CC9900"/>
        </a:accent2>
        <a:accent3>
          <a:srgbClr val="AEBBAE"/>
        </a:accent3>
        <a:accent4>
          <a:srgbClr val="DADADA"/>
        </a:accent4>
        <a:accent5>
          <a:srgbClr val="AACAAA"/>
        </a:accent5>
        <a:accent6>
          <a:srgbClr val="B98A00"/>
        </a:accent6>
        <a:hlink>
          <a:srgbClr val="FF3300"/>
        </a:hlink>
        <a:folHlink>
          <a:srgbClr val="663300"/>
        </a:folHlink>
      </a:clrScheme>
      <a:clrMap bg1="dk2" tx1="lt1" bg2="dk1" tx2="lt2" accent1="accent1" accent2="accent2" accent3="accent3" accent4="accent4" accent5="accent5" accent6="accent6" hlink="hlink" folHlink="folHlink"/>
    </a:extraClrScheme>
    <a:extraClrScheme>
      <a:clrScheme name="Human Resource Management 13e.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clrMap bg1="lt1" tx1="dk1" bg2="lt2" tx2="dk2" accent1="accent1" accent2="accent2" accent3="accent3" accent4="accent4" accent5="accent5" accent6="accent6" hlink="hlink" folHlink="folHlink"/>
    </a:extraClrScheme>
    <a:extraClrScheme>
      <a:clrScheme name="Human Resource Management 13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Human Resource Management 13e. 4">
        <a:dk1>
          <a:srgbClr val="000000"/>
        </a:dk1>
        <a:lt1>
          <a:srgbClr val="FFFFFF"/>
        </a:lt1>
        <a:dk2>
          <a:srgbClr val="FF0000"/>
        </a:dk2>
        <a:lt2>
          <a:srgbClr val="800000"/>
        </a:lt2>
        <a:accent1>
          <a:srgbClr val="008000"/>
        </a:accent1>
        <a:accent2>
          <a:srgbClr val="FF9900"/>
        </a:accent2>
        <a:accent3>
          <a:srgbClr val="FFFFFF"/>
        </a:accent3>
        <a:accent4>
          <a:srgbClr val="000000"/>
        </a:accent4>
        <a:accent5>
          <a:srgbClr val="AAC0AA"/>
        </a:accent5>
        <a:accent6>
          <a:srgbClr val="E78A00"/>
        </a:accent6>
        <a:hlink>
          <a:srgbClr val="CC3300"/>
        </a:hlink>
        <a:folHlink>
          <a:srgbClr val="6633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Theme8</Template>
  <TotalTime>5913</TotalTime>
  <Words>3074</Words>
  <Application>Microsoft Office PowerPoint</Application>
  <PresentationFormat>On-screen Show (4:3)</PresentationFormat>
  <Paragraphs>307</Paragraphs>
  <Slides>49</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Arial</vt:lpstr>
      <vt:lpstr>Wingdings</vt:lpstr>
      <vt:lpstr>Times New Roman</vt:lpstr>
      <vt:lpstr>ＭＳ Ｐゴシック</vt:lpstr>
      <vt:lpstr>Tahoma</vt:lpstr>
      <vt:lpstr>Verdana</vt:lpstr>
      <vt:lpstr>Calibri</vt:lpstr>
      <vt:lpstr>Essentials of Strategic Management 3e</vt:lpstr>
      <vt:lpstr>EVALUATING  A COMPANY’S EXTERNAL ENVIRONMENT</vt:lpstr>
      <vt:lpstr>Slide 2</vt:lpstr>
      <vt:lpstr>Answering the Question,  “Where Are We Now?”</vt:lpstr>
      <vt:lpstr>Slide 4</vt:lpstr>
      <vt:lpstr>Assessing the Company’s Industry  and Competitive Environment</vt:lpstr>
      <vt:lpstr>Assessing the Company’s Industry and Competitive Environment (cont’d)</vt:lpstr>
      <vt:lpstr>Question 1: What Are the Industry’s Dominant Economic Characteristics?</vt:lpstr>
      <vt:lpstr>Slide 8</vt:lpstr>
      <vt:lpstr>Question 2: How Strong Are the Industry’s Competitive Forces?</vt:lpstr>
      <vt:lpstr>The Five Competitive Forces Affecting Industry Attractiveness</vt:lpstr>
      <vt:lpstr>Slide 11</vt:lpstr>
      <vt:lpstr>The Competitive Force of  Buyer Bargaining Power</vt:lpstr>
      <vt:lpstr>When Is the Bargaining Power of Buyers Stronger?</vt:lpstr>
      <vt:lpstr>Slide 14</vt:lpstr>
      <vt:lpstr>The Competitive Force  of Substitute Products</vt:lpstr>
      <vt:lpstr>Slide 16</vt:lpstr>
      <vt:lpstr>The Competitive Force of Supplier Bargaining Power</vt:lpstr>
      <vt:lpstr>The Competitive Force of Supplier Bargaining Power (cont’d)</vt:lpstr>
      <vt:lpstr>Slide 19</vt:lpstr>
      <vt:lpstr>The Competitive Force of  Potential New Entrants</vt:lpstr>
      <vt:lpstr>Slide 21</vt:lpstr>
      <vt:lpstr>What Are the Barriers to Entry?</vt:lpstr>
      <vt:lpstr>The Competitive Force of Rivalry  among Competing Sellers</vt:lpstr>
      <vt:lpstr>The Competitive Force of Rivalry  among Competing Sellers (cont’d)</vt:lpstr>
      <vt:lpstr>Slide 25</vt:lpstr>
      <vt:lpstr>Industry Rivalry</vt:lpstr>
      <vt:lpstr>Slide 27</vt:lpstr>
      <vt:lpstr>When the Five Competitive Forces Result in Attractive Market Conditions</vt:lpstr>
      <vt:lpstr>When the Five Competitive Forces Result in Unattractive Market Conditions</vt:lpstr>
      <vt:lpstr>Slide 30</vt:lpstr>
      <vt:lpstr>Question 3: What Are the Industry’s Driving Forces of Change and  What Impact Will They Have?</vt:lpstr>
      <vt:lpstr>Question 3: What Are the Industry’s Driving Forces of Change and  What Impact Will They Have?</vt:lpstr>
      <vt:lpstr>Identifying an Industry’s Driving Forces</vt:lpstr>
      <vt:lpstr>Slide 34</vt:lpstr>
      <vt:lpstr>Question 4: How Are Industry Rivals Positioned?</vt:lpstr>
      <vt:lpstr>Strategic Group Mapping</vt:lpstr>
      <vt:lpstr>Constructing a Strategic Group Map</vt:lpstr>
      <vt:lpstr>Slide 38</vt:lpstr>
      <vt:lpstr>What Can Be Learned from   Strategic Group Maps?</vt:lpstr>
      <vt:lpstr>Question 5: What Strategic Moves  Are Rivals Likely to Make Next?</vt:lpstr>
      <vt:lpstr>Predicting the Next Strategic Moves Rivals Are Likely to Make</vt:lpstr>
      <vt:lpstr>Slide 42</vt:lpstr>
      <vt:lpstr>Question 6: What Are the Industry  Key Success Factors?</vt:lpstr>
      <vt:lpstr>Three Questions to Ask in Identifying Industry Key Success Factors</vt:lpstr>
      <vt:lpstr>Slide 45</vt:lpstr>
      <vt:lpstr>Slide 46</vt:lpstr>
      <vt:lpstr>Slide 47</vt:lpstr>
      <vt:lpstr>Common Types of Industry  Key Success Factors</vt:lpstr>
      <vt:lpstr>Question 7: Does the Industry Offer Good Prospects for Attractive Profits?</vt:lpstr>
    </vt:vector>
  </TitlesOfParts>
  <Manager>Andrea Heirendt</Manager>
  <Company>McGraw-Hill Companies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Essentials of Strategic Management 3e</dc:title>
  <dc:subject>Chapter 3</dc:subject>
  <dc:creator>Charlie Cook;ccook@uwa.edu</dc:creator>
  <cp:lastModifiedBy>Radivoevska, Tanja</cp:lastModifiedBy>
  <cp:revision>597</cp:revision>
  <dcterms:created xsi:type="dcterms:W3CDTF">2003-02-17T02:06:55Z</dcterms:created>
  <dcterms:modified xsi:type="dcterms:W3CDTF">2013-08-20T12:08:20Z</dcterms:modified>
</cp:coreProperties>
</file>