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46"/>
  </p:notesMasterIdLst>
  <p:handoutMasterIdLst>
    <p:handoutMasterId r:id="rId47"/>
  </p:handoutMasterIdLst>
  <p:sldIdLst>
    <p:sldId id="342" r:id="rId2"/>
    <p:sldId id="422" r:id="rId3"/>
    <p:sldId id="345" r:id="rId4"/>
    <p:sldId id="412" r:id="rId5"/>
    <p:sldId id="376" r:id="rId6"/>
    <p:sldId id="351" r:id="rId7"/>
    <p:sldId id="353" r:id="rId8"/>
    <p:sldId id="414" r:id="rId9"/>
    <p:sldId id="423" r:id="rId10"/>
    <p:sldId id="347" r:id="rId11"/>
    <p:sldId id="424" r:id="rId12"/>
    <p:sldId id="425" r:id="rId13"/>
    <p:sldId id="378" r:id="rId14"/>
    <p:sldId id="426" r:id="rId15"/>
    <p:sldId id="348" r:id="rId16"/>
    <p:sldId id="427" r:id="rId17"/>
    <p:sldId id="428" r:id="rId18"/>
    <p:sldId id="429" r:id="rId19"/>
    <p:sldId id="417" r:id="rId20"/>
    <p:sldId id="382" r:id="rId21"/>
    <p:sldId id="355" r:id="rId22"/>
    <p:sldId id="385" r:id="rId23"/>
    <p:sldId id="430" r:id="rId24"/>
    <p:sldId id="431" r:id="rId25"/>
    <p:sldId id="432" r:id="rId26"/>
    <p:sldId id="435" r:id="rId27"/>
    <p:sldId id="434" r:id="rId28"/>
    <p:sldId id="433" r:id="rId29"/>
    <p:sldId id="402" r:id="rId30"/>
    <p:sldId id="365" r:id="rId31"/>
    <p:sldId id="436" r:id="rId32"/>
    <p:sldId id="404" r:id="rId33"/>
    <p:sldId id="438" r:id="rId34"/>
    <p:sldId id="437" r:id="rId35"/>
    <p:sldId id="439" r:id="rId36"/>
    <p:sldId id="418" r:id="rId37"/>
    <p:sldId id="440" r:id="rId38"/>
    <p:sldId id="441" r:id="rId39"/>
    <p:sldId id="442" r:id="rId40"/>
    <p:sldId id="443" r:id="rId41"/>
    <p:sldId id="447" r:id="rId42"/>
    <p:sldId id="444" r:id="rId43"/>
    <p:sldId id="445" r:id="rId44"/>
    <p:sldId id="446" r:id="rId45"/>
  </p:sldIdLst>
  <p:sldSz cx="9144000" cy="6858000" type="screen4x3"/>
  <p:notesSz cx="6858000" cy="9144000"/>
  <p:custDataLst>
    <p:tags r:id="rId48"/>
  </p:custDataLst>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obbie" initials="BG" lastIdx="1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FFFFFF"/>
    <a:srgbClr val="FF0000"/>
    <a:srgbClr val="00FF00"/>
    <a:srgbClr val="000099"/>
    <a:srgbClr val="663300"/>
    <a:srgbClr val="CCFFCC"/>
    <a:srgbClr val="CCFF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18" autoAdjust="0"/>
    <p:restoredTop sz="93592" autoAdjust="0"/>
  </p:normalViewPr>
  <p:slideViewPr>
    <p:cSldViewPr>
      <p:cViewPr>
        <p:scale>
          <a:sx n="50" d="100"/>
          <a:sy n="50" d="100"/>
        </p:scale>
        <p:origin x="-2256" y="-786"/>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Lst>
  </p:outlineViewPr>
  <p:notesTextViewPr>
    <p:cViewPr>
      <p:scale>
        <a:sx n="100" d="100"/>
        <a:sy n="100" d="100"/>
      </p:scale>
      <p:origin x="0" y="0"/>
    </p:cViewPr>
  </p:notesTextViewPr>
  <p:sorterViewPr>
    <p:cViewPr>
      <p:scale>
        <a:sx n="66" d="100"/>
        <a:sy n="66" d="100"/>
      </p:scale>
      <p:origin x="0" y="11454"/>
    </p:cViewPr>
  </p:sorterViewPr>
  <p:notesViewPr>
    <p:cSldViewPr>
      <p:cViewPr varScale="1">
        <p:scale>
          <a:sx n="51" d="100"/>
          <a:sy n="51" d="100"/>
        </p:scale>
        <p:origin x="-1884"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viewProps" Target="viewProps.xml"/></Relationships>
</file>

<file path=ppt/_rels/viewProps.xml.rels><?xml version="1.0" encoding="UTF-8" standalone="yes"?>
<Relationships xmlns="http://schemas.openxmlformats.org/package/2006/relationships"><Relationship Id="rId8" Type="http://schemas.openxmlformats.org/officeDocument/2006/relationships/slide" Target="slides/slide16.xml"/><Relationship Id="rId13" Type="http://schemas.openxmlformats.org/officeDocument/2006/relationships/slide" Target="slides/slide35.xml"/><Relationship Id="rId3" Type="http://schemas.openxmlformats.org/officeDocument/2006/relationships/slide" Target="slides/slide9.xml"/><Relationship Id="rId7" Type="http://schemas.openxmlformats.org/officeDocument/2006/relationships/slide" Target="slides/slide15.xml"/><Relationship Id="rId12" Type="http://schemas.openxmlformats.org/officeDocument/2006/relationships/slide" Target="slides/slide31.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12.xml"/><Relationship Id="rId11" Type="http://schemas.openxmlformats.org/officeDocument/2006/relationships/slide" Target="slides/slide25.xml"/><Relationship Id="rId5" Type="http://schemas.openxmlformats.org/officeDocument/2006/relationships/slide" Target="slides/slide11.xml"/><Relationship Id="rId10" Type="http://schemas.openxmlformats.org/officeDocument/2006/relationships/slide" Target="slides/slide18.xml"/><Relationship Id="rId4" Type="http://schemas.openxmlformats.org/officeDocument/2006/relationships/slide" Target="slides/slide10.xml"/><Relationship Id="rId9" Type="http://schemas.openxmlformats.org/officeDocument/2006/relationships/slide" Target="slides/slide17.xml"/><Relationship Id="rId14"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93" name="Rectangle 21"/>
          <p:cNvSpPr>
            <a:spLocks noChangeArrowheads="1"/>
          </p:cNvSpPr>
          <p:nvPr/>
        </p:nvSpPr>
        <p:spPr bwMode="auto">
          <a:xfrm>
            <a:off x="5945188" y="230188"/>
            <a:ext cx="758825" cy="271462"/>
          </a:xfrm>
          <a:prstGeom prst="rect">
            <a:avLst/>
          </a:prstGeom>
          <a:noFill/>
          <a:ln w="12700">
            <a:noFill/>
            <a:miter lim="800000"/>
            <a:headEnd/>
            <a:tailEnd/>
          </a:ln>
          <a:effectLst/>
        </p:spPr>
        <p:txBody>
          <a:bodyPr lIns="90488" tIns="44450" rIns="90488" bIns="44450">
            <a:spAutoFit/>
          </a:bodyPr>
          <a:lstStyle/>
          <a:p>
            <a:pPr algn="ctr">
              <a:spcBef>
                <a:spcPct val="50000"/>
              </a:spcBef>
              <a:defRPr/>
            </a:pPr>
            <a:r>
              <a:rPr lang="en-US" sz="1200">
                <a:latin typeface="Arial" charset="0"/>
              </a:rPr>
              <a:t>1-</a:t>
            </a:r>
            <a:fld id="{EC01E422-C23A-4453-8D31-2B2A5E205228}" type="slidenum">
              <a:rPr lang="en-US" sz="1200">
                <a:latin typeface="Arial" charset="0"/>
              </a:rPr>
              <a:pPr algn="ctr">
                <a:spcBef>
                  <a:spcPct val="50000"/>
                </a:spcBef>
                <a:defRPr/>
              </a:pPr>
              <a:t>‹#›</a:t>
            </a:fld>
            <a:endParaRPr lang="en-US" sz="1200">
              <a:latin typeface="Arial" charset="0"/>
            </a:endParaRPr>
          </a:p>
        </p:txBody>
      </p:sp>
    </p:spTree>
    <p:extLst>
      <p:ext uri="{BB962C8B-B14F-4D97-AF65-F5344CB8AC3E}">
        <p14:creationId xmlns:p14="http://schemas.microsoft.com/office/powerpoint/2010/main" val="2781199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Slide Image Placeholder 9"/>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11" name="Notes Placeholder 10"/>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202729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oanda.com/"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www.x-rates.com/"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50938" y="692150"/>
            <a:ext cx="4556125" cy="3416300"/>
          </a:xfrm>
          <a:prstGeom prst="rect">
            <a:avLst/>
          </a:prstGeom>
          <a:ln/>
        </p:spPr>
      </p:sp>
      <p:sp>
        <p:nvSpPr>
          <p:cNvPr id="51203" name="Rectangle 3"/>
          <p:cNvSpPr>
            <a:spLocks noGrp="1" noChangeArrowheads="1"/>
          </p:cNvSpPr>
          <p:nvPr>
            <p:ph type="body" idx="1"/>
          </p:nvPr>
        </p:nvSpPr>
        <p:spPr>
          <a:xfrm>
            <a:off x="914400" y="4343400"/>
            <a:ext cx="5029200" cy="4114800"/>
          </a:xfrm>
          <a:prstGeom prst="rect">
            <a:avLst/>
          </a:prstGeom>
          <a:noFill/>
          <a:ln w="9525"/>
        </p:spPr>
        <p:txBody>
          <a:bodyPr/>
          <a:lstStyle/>
          <a:p>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50938" y="692150"/>
            <a:ext cx="4556125" cy="3416300"/>
          </a:xfrm>
          <a:prstGeom prst="rect">
            <a:avLst/>
          </a:prstGeom>
          <a:ln/>
        </p:spPr>
      </p:sp>
      <p:sp>
        <p:nvSpPr>
          <p:cNvPr id="51203"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1" dirty="0" smtClean="0">
                <a:solidFill>
                  <a:srgbClr val="002060"/>
                </a:solidFill>
              </a:rPr>
              <a:t>Understand concepts related to foreign currency, exchange rates, and foreign exchange risk.</a:t>
            </a:r>
            <a:endParaRPr lang="en-US" sz="1200" b="1" dirty="0" smtClean="0">
              <a:solidFill>
                <a:srgbClr val="002060"/>
              </a:solidFill>
              <a:cs typeface="Times New Roman" pitchFamily="18" charset="0"/>
            </a:endParaRPr>
          </a:p>
          <a:p>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150938" y="692150"/>
            <a:ext cx="4556125" cy="3416300"/>
          </a:xfrm>
          <a:prstGeom prst="rect">
            <a:avLst/>
          </a:prstGeom>
          <a:ln/>
        </p:spPr>
      </p:sp>
      <p:sp>
        <p:nvSpPr>
          <p:cNvPr id="52227"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Exchange rates have not always fluctuated. During the period 1945–1973, countries fixed</a:t>
            </a:r>
          </a:p>
          <a:p>
            <a:r>
              <a:rPr lang="en-US" sz="1200" b="0" i="0" u="none" strike="noStrike" kern="1200" baseline="0" dirty="0" smtClean="0">
                <a:solidFill>
                  <a:schemeClr val="tx1"/>
                </a:solidFill>
                <a:latin typeface="Times New Roman" pitchFamily="18" charset="0"/>
                <a:ea typeface="+mn-ea"/>
                <a:cs typeface="+mn-cs"/>
              </a:rPr>
              <a:t>the par value of their currency in terms of the U.S. dollar, and the value of the U.S. dollar</a:t>
            </a:r>
          </a:p>
          <a:p>
            <a:r>
              <a:rPr lang="en-US" sz="1200" b="0" i="0" u="none" strike="noStrike" kern="1200" baseline="0" dirty="0" smtClean="0">
                <a:solidFill>
                  <a:schemeClr val="tx1"/>
                </a:solidFill>
                <a:latin typeface="Times New Roman" pitchFamily="18" charset="0"/>
                <a:ea typeface="+mn-ea"/>
                <a:cs typeface="+mn-cs"/>
              </a:rPr>
              <a:t>was fixed in terms of gold. Countries agreed to maintain the value of their currency</a:t>
            </a:r>
          </a:p>
          <a:p>
            <a:r>
              <a:rPr lang="en-US" sz="1200" b="0" i="0" u="none" strike="noStrike" kern="1200" baseline="0" dirty="0" smtClean="0">
                <a:solidFill>
                  <a:schemeClr val="tx1"/>
                </a:solidFill>
                <a:latin typeface="Times New Roman" pitchFamily="18" charset="0"/>
                <a:ea typeface="+mn-ea"/>
                <a:cs typeface="+mn-cs"/>
              </a:rPr>
              <a:t>within 1 percent of the par value. If the exchange rate for a particular currency began to</a:t>
            </a:r>
          </a:p>
          <a:p>
            <a:r>
              <a:rPr lang="en-US" sz="1200" b="0" i="0" u="none" strike="noStrike" kern="1200" baseline="0" dirty="0" smtClean="0">
                <a:solidFill>
                  <a:schemeClr val="tx1"/>
                </a:solidFill>
                <a:latin typeface="Times New Roman" pitchFamily="18" charset="0"/>
                <a:ea typeface="+mn-ea"/>
                <a:cs typeface="+mn-cs"/>
              </a:rPr>
              <a:t>move outside this 1 percent range, the country’s central bank was required to intervene</a:t>
            </a:r>
          </a:p>
          <a:p>
            <a:r>
              <a:rPr lang="en-US" sz="1200" b="0" i="0" u="none" strike="noStrike" kern="1200" baseline="0" dirty="0" smtClean="0">
                <a:solidFill>
                  <a:schemeClr val="tx1"/>
                </a:solidFill>
                <a:latin typeface="Times New Roman" pitchFamily="18" charset="0"/>
                <a:ea typeface="+mn-ea"/>
                <a:cs typeface="+mn-cs"/>
              </a:rPr>
              <a:t>by buying or selling its currency in the foreign exchange market. Because of the law of</a:t>
            </a:r>
          </a:p>
          <a:p>
            <a:r>
              <a:rPr lang="en-US" sz="1200" b="0" i="0" u="none" strike="noStrike" kern="1200" baseline="0" dirty="0" smtClean="0">
                <a:solidFill>
                  <a:schemeClr val="tx1"/>
                </a:solidFill>
                <a:latin typeface="Times New Roman" pitchFamily="18" charset="0"/>
                <a:ea typeface="+mn-ea"/>
                <a:cs typeface="+mn-cs"/>
              </a:rPr>
              <a:t>supply and demand, a central bank’s purchase of currency would cause the price of the</a:t>
            </a:r>
          </a:p>
          <a:p>
            <a:r>
              <a:rPr lang="en-US" sz="1200" b="0" i="0" u="none" strike="noStrike" kern="1200" baseline="0" dirty="0" smtClean="0">
                <a:solidFill>
                  <a:schemeClr val="tx1"/>
                </a:solidFill>
                <a:latin typeface="Times New Roman" pitchFamily="18" charset="0"/>
                <a:ea typeface="+mn-ea"/>
                <a:cs typeface="+mn-cs"/>
              </a:rPr>
              <a:t>currency to stop falling, and its sale of currency would cause the price to stop rising. </a:t>
            </a:r>
          </a:p>
          <a:p>
            <a:r>
              <a:rPr lang="en-US" sz="1200" b="0" i="0" u="none" strike="noStrike" kern="1200" baseline="0" dirty="0" smtClean="0">
                <a:solidFill>
                  <a:schemeClr val="tx1"/>
                </a:solidFill>
                <a:latin typeface="Times New Roman" pitchFamily="18" charset="0"/>
                <a:ea typeface="+mn-ea"/>
                <a:cs typeface="+mn-cs"/>
              </a:rPr>
              <a:t>The integrity of the system hinged on the U.S. dollar maintaining its value in gold and</a:t>
            </a:r>
          </a:p>
          <a:p>
            <a:r>
              <a:rPr lang="en-US" sz="1200" b="0" i="0" u="none" strike="noStrike" kern="1200" baseline="0" dirty="0" smtClean="0">
                <a:solidFill>
                  <a:schemeClr val="tx1"/>
                </a:solidFill>
                <a:latin typeface="Times New Roman" pitchFamily="18" charset="0"/>
                <a:ea typeface="+mn-ea"/>
                <a:cs typeface="+mn-cs"/>
              </a:rPr>
              <a:t>the ability of foreign countries to convert their U.S. dollar holdings into gold at the fixed</a:t>
            </a:r>
          </a:p>
          <a:p>
            <a:r>
              <a:rPr lang="en-US" sz="1200" b="0" i="0" u="none" strike="noStrike" kern="1200" baseline="0" dirty="0" smtClean="0">
                <a:solidFill>
                  <a:schemeClr val="tx1"/>
                </a:solidFill>
                <a:latin typeface="Times New Roman" pitchFamily="18" charset="0"/>
                <a:ea typeface="+mn-ea"/>
                <a:cs typeface="+mn-cs"/>
              </a:rPr>
              <a:t>rate of $35 per ounce. As the United States began to incur balance of payment deficits</a:t>
            </a:r>
          </a:p>
          <a:p>
            <a:r>
              <a:rPr lang="en-US" sz="1200" b="0" i="0" u="none" strike="noStrike" kern="1200" baseline="0" dirty="0" smtClean="0">
                <a:solidFill>
                  <a:schemeClr val="tx1"/>
                </a:solidFill>
                <a:latin typeface="Times New Roman" pitchFamily="18" charset="0"/>
                <a:ea typeface="+mn-ea"/>
                <a:cs typeface="+mn-cs"/>
              </a:rPr>
              <a:t>in the 1960s, a glut of U.S. dollars arose worldwide, and foreign countries began converting</a:t>
            </a:r>
          </a:p>
          <a:p>
            <a:r>
              <a:rPr lang="en-US" sz="1200" b="0" i="0" u="none" strike="noStrike" kern="1200" baseline="0" dirty="0" smtClean="0">
                <a:solidFill>
                  <a:schemeClr val="tx1"/>
                </a:solidFill>
                <a:latin typeface="Times New Roman" pitchFamily="18" charset="0"/>
                <a:ea typeface="+mn-ea"/>
                <a:cs typeface="+mn-cs"/>
              </a:rPr>
              <a:t>their U.S. dollars into gold. This resulted in a decline in the U.S. government’s gold</a:t>
            </a:r>
          </a:p>
          <a:p>
            <a:r>
              <a:rPr lang="en-US" sz="1200" b="0" i="0" u="none" strike="noStrike" kern="1200" baseline="0" dirty="0" smtClean="0">
                <a:solidFill>
                  <a:schemeClr val="tx1"/>
                </a:solidFill>
                <a:latin typeface="Times New Roman" pitchFamily="18" charset="0"/>
                <a:ea typeface="+mn-ea"/>
                <a:cs typeface="+mn-cs"/>
              </a:rPr>
              <a:t>reserve from a high of $24.6 billion in 1949 to a low of $10.2 billion in 1971. In that year,</a:t>
            </a:r>
          </a:p>
          <a:p>
            <a:r>
              <a:rPr lang="en-US" sz="1200" b="0" i="0" u="none" strike="noStrike" kern="1200" baseline="0" dirty="0" smtClean="0">
                <a:solidFill>
                  <a:schemeClr val="tx1"/>
                </a:solidFill>
                <a:latin typeface="Times New Roman" pitchFamily="18" charset="0"/>
                <a:ea typeface="+mn-ea"/>
                <a:cs typeface="+mn-cs"/>
              </a:rPr>
              <a:t>the United States suspended the convertibility of the U.S. dollar into gold, signaling the</a:t>
            </a:r>
          </a:p>
          <a:p>
            <a:r>
              <a:rPr lang="en-US" sz="1200" b="0" i="0" u="none" strike="noStrike" kern="1200" baseline="0" dirty="0" smtClean="0">
                <a:solidFill>
                  <a:schemeClr val="tx1"/>
                </a:solidFill>
                <a:latin typeface="Times New Roman" pitchFamily="18" charset="0"/>
                <a:ea typeface="+mn-ea"/>
                <a:cs typeface="+mn-cs"/>
              </a:rPr>
              <a:t>beginning of the end for the fixed exchange rate system. In March 1973, most currencies</a:t>
            </a:r>
          </a:p>
          <a:p>
            <a:r>
              <a:rPr lang="en-US" sz="1200" b="0" i="0" u="none" strike="noStrike" kern="1200" baseline="0" dirty="0" smtClean="0">
                <a:solidFill>
                  <a:schemeClr val="tx1"/>
                </a:solidFill>
                <a:latin typeface="Times New Roman" pitchFamily="18" charset="0"/>
                <a:ea typeface="+mn-ea"/>
                <a:cs typeface="+mn-cs"/>
              </a:rPr>
              <a:t>were allowed to float in value. Today, several different currency arrangements exist.</a:t>
            </a:r>
          </a:p>
          <a:p>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1150938" y="692150"/>
            <a:ext cx="4556125" cy="3416300"/>
          </a:xfrm>
          <a:prstGeom prst="rect">
            <a:avLst/>
          </a:prstGeom>
          <a:ln/>
        </p:spPr>
      </p:sp>
      <p:sp>
        <p:nvSpPr>
          <p:cNvPr id="53251"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dirty="0" smtClean="0"/>
              <a:t>Different Currency Mechanisms</a:t>
            </a:r>
          </a:p>
          <a:p>
            <a:pPr>
              <a:buFont typeface="Wingdings" pitchFamily="2" charset="2"/>
              <a:buChar char="Ø"/>
            </a:pPr>
            <a:r>
              <a:rPr lang="en-US" sz="1200" dirty="0" smtClean="0"/>
              <a:t>Independent Float - the currency is allowed to fluctuate according to market forces</a:t>
            </a:r>
          </a:p>
          <a:p>
            <a:pPr>
              <a:buFont typeface="Wingdings" pitchFamily="2" charset="2"/>
              <a:buChar char="Ø"/>
            </a:pPr>
            <a:r>
              <a:rPr lang="en-US" sz="1200" dirty="0" smtClean="0"/>
              <a:t>Pegged to another currency - the currency’s value is fixed in terms of a particular foreign currency, and the central bank will intervene to maintain the fixed value</a:t>
            </a:r>
          </a:p>
          <a:p>
            <a:pPr>
              <a:buFont typeface="Wingdings" pitchFamily="2" charset="2"/>
              <a:buChar char="Ø"/>
            </a:pPr>
            <a:r>
              <a:rPr lang="en-US" sz="1200" dirty="0" smtClean="0"/>
              <a:t>European Monetary System - a common currency (the euro) is used in multiple countries.  Its value floats against other world currencies.</a:t>
            </a:r>
          </a:p>
          <a:p>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150938" y="692150"/>
            <a:ext cx="4556125" cy="3416300"/>
          </a:xfrm>
          <a:prstGeom prst="rect">
            <a:avLst/>
          </a:prstGeom>
          <a:ln/>
        </p:spPr>
      </p:sp>
      <p:sp>
        <p:nvSpPr>
          <p:cNvPr id="54275"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dirty="0" smtClean="0"/>
              <a:t>Foreign Exchange Rates</a:t>
            </a:r>
          </a:p>
          <a:p>
            <a:pPr>
              <a:spcBef>
                <a:spcPts val="1200"/>
              </a:spcBef>
              <a:buClr>
                <a:srgbClr val="002060"/>
              </a:buClr>
              <a:buFont typeface="Wingdings" pitchFamily="2" charset="2"/>
              <a:buChar char="Ø"/>
            </a:pPr>
            <a:r>
              <a:rPr lang="en-US" sz="1200" dirty="0" smtClean="0"/>
              <a:t>An Exchange Rate is the cost of one currency in terms of another.</a:t>
            </a:r>
          </a:p>
          <a:p>
            <a:pPr>
              <a:spcBef>
                <a:spcPts val="1200"/>
              </a:spcBef>
              <a:buClr>
                <a:srgbClr val="002060"/>
              </a:buClr>
              <a:buFont typeface="Wingdings" pitchFamily="2" charset="2"/>
              <a:buChar char="Ø"/>
            </a:pPr>
            <a:r>
              <a:rPr lang="en-US" sz="1200" dirty="0" smtClean="0"/>
              <a:t>Rates published daily in the Wall Street Journal are as of 4:00pm Eastern time on the day prior to publication.</a:t>
            </a:r>
          </a:p>
          <a:p>
            <a:pPr>
              <a:spcBef>
                <a:spcPts val="1200"/>
              </a:spcBef>
              <a:buClr>
                <a:srgbClr val="002060"/>
              </a:buClr>
              <a:buFont typeface="Wingdings" pitchFamily="2" charset="2"/>
              <a:buChar char="Ø"/>
            </a:pPr>
            <a:r>
              <a:rPr lang="en-US" sz="1200" dirty="0" smtClean="0"/>
              <a:t>The published rates are wholesale rates that banks use with each other – retail rates to consumers are higher. Rates are also available on line at: </a:t>
            </a:r>
            <a:r>
              <a:rPr lang="en-US" sz="1200" b="0" u="none" dirty="0" smtClean="0">
                <a:solidFill>
                  <a:schemeClr val="tx1"/>
                </a:solidFill>
                <a:hlinkClick r:id="rId3"/>
              </a:rPr>
              <a:t>www.oanda.com</a:t>
            </a:r>
            <a:r>
              <a:rPr lang="en-US" sz="1200" b="0" u="none" dirty="0" smtClean="0">
                <a:solidFill>
                  <a:srgbClr val="002060"/>
                </a:solidFill>
              </a:rPr>
              <a:t> and </a:t>
            </a:r>
            <a:r>
              <a:rPr lang="en-US" sz="1200" u="none" dirty="0" smtClean="0">
                <a:solidFill>
                  <a:srgbClr val="002060"/>
                </a:solidFill>
                <a:hlinkClick r:id="rId4"/>
              </a:rPr>
              <a:t>http://www.x-rates.com</a:t>
            </a:r>
            <a:endParaRPr lang="en-US" sz="1200" dirty="0" smtClean="0"/>
          </a:p>
          <a:p>
            <a:pPr>
              <a:spcBef>
                <a:spcPts val="1200"/>
              </a:spcBef>
              <a:buClr>
                <a:srgbClr val="002060"/>
              </a:buClr>
              <a:buFont typeface="Wingdings" pitchFamily="2" charset="2"/>
              <a:buChar char="Ø"/>
            </a:pPr>
            <a:r>
              <a:rPr lang="en-US" sz="1200" dirty="0" smtClean="0"/>
              <a:t>The difference between the rates at which a bank is willing to buy and sell currency is known as the “spread.”</a:t>
            </a:r>
          </a:p>
          <a:p>
            <a:pPr>
              <a:spcBef>
                <a:spcPts val="1200"/>
              </a:spcBef>
              <a:buClr>
                <a:srgbClr val="002060"/>
              </a:buClr>
              <a:buFont typeface="Wingdings" pitchFamily="2" charset="2"/>
              <a:buChar char="Ø"/>
            </a:pPr>
            <a:r>
              <a:rPr lang="en-US" sz="1200" dirty="0" smtClean="0"/>
              <a:t>Rates change constantly!</a:t>
            </a:r>
          </a:p>
          <a:p>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1150938" y="692150"/>
            <a:ext cx="4556125" cy="3416300"/>
          </a:xfrm>
          <a:prstGeom prst="rect">
            <a:avLst/>
          </a:prstGeom>
          <a:ln/>
        </p:spPr>
      </p:sp>
      <p:sp>
        <p:nvSpPr>
          <p:cNvPr id="55299"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Foreign currency trades can be executed on a spot or forward basis. The </a:t>
            </a:r>
            <a:r>
              <a:rPr lang="en-US" sz="1200" b="0" i="1" u="none" strike="noStrike" kern="1200" baseline="0" dirty="0" smtClean="0">
                <a:solidFill>
                  <a:schemeClr val="tx1"/>
                </a:solidFill>
                <a:latin typeface="Times New Roman" pitchFamily="18" charset="0"/>
                <a:ea typeface="+mn-ea"/>
                <a:cs typeface="+mn-cs"/>
              </a:rPr>
              <a:t>spot rate </a:t>
            </a:r>
            <a:r>
              <a:rPr lang="en-US" sz="1200" b="0" i="0" u="none" strike="noStrike" kern="1200" baseline="0" dirty="0" smtClean="0">
                <a:solidFill>
                  <a:schemeClr val="tx1"/>
                </a:solidFill>
                <a:latin typeface="Times New Roman" pitchFamily="18" charset="0"/>
                <a:ea typeface="+mn-ea"/>
                <a:cs typeface="+mn-cs"/>
              </a:rPr>
              <a:t>is the</a:t>
            </a:r>
          </a:p>
          <a:p>
            <a:r>
              <a:rPr lang="en-US" sz="1200" b="0" i="0" u="none" strike="noStrike" kern="1200" baseline="0" dirty="0" smtClean="0">
                <a:solidFill>
                  <a:schemeClr val="tx1"/>
                </a:solidFill>
                <a:latin typeface="Times New Roman" pitchFamily="18" charset="0"/>
                <a:ea typeface="+mn-ea"/>
                <a:cs typeface="+mn-cs"/>
              </a:rPr>
              <a:t>price at which a foreign currency can be purchased or sold today. In contrast, the </a:t>
            </a:r>
            <a:r>
              <a:rPr lang="en-US" sz="1200" b="0" i="1" u="none" strike="noStrike" kern="1200" baseline="0" dirty="0" smtClean="0">
                <a:solidFill>
                  <a:schemeClr val="tx1"/>
                </a:solidFill>
                <a:latin typeface="Times New Roman" pitchFamily="18" charset="0"/>
                <a:ea typeface="+mn-ea"/>
                <a:cs typeface="+mn-cs"/>
              </a:rPr>
              <a:t>forward</a:t>
            </a:r>
          </a:p>
          <a:p>
            <a:r>
              <a:rPr lang="en-US" sz="1200" b="0" i="1" u="none" strike="noStrike" kern="1200" baseline="0" dirty="0" smtClean="0">
                <a:solidFill>
                  <a:schemeClr val="tx1"/>
                </a:solidFill>
                <a:latin typeface="Times New Roman" pitchFamily="18" charset="0"/>
                <a:ea typeface="+mn-ea"/>
                <a:cs typeface="+mn-cs"/>
              </a:rPr>
              <a:t>rate </a:t>
            </a:r>
            <a:r>
              <a:rPr lang="en-US" sz="1200" b="0" i="0" u="none" strike="noStrike" kern="1200" baseline="0" dirty="0" smtClean="0">
                <a:solidFill>
                  <a:schemeClr val="tx1"/>
                </a:solidFill>
                <a:latin typeface="Times New Roman" pitchFamily="18" charset="0"/>
                <a:ea typeface="+mn-ea"/>
                <a:cs typeface="+mn-cs"/>
              </a:rPr>
              <a:t>is the price today at which foreign currency can be purchased or sold sometime in</a:t>
            </a:r>
          </a:p>
          <a:p>
            <a:r>
              <a:rPr lang="en-US" sz="1200" b="0" i="0" u="none" strike="noStrike" kern="1200" baseline="0" dirty="0" smtClean="0">
                <a:solidFill>
                  <a:schemeClr val="tx1"/>
                </a:solidFill>
                <a:latin typeface="Times New Roman" pitchFamily="18" charset="0"/>
                <a:ea typeface="+mn-ea"/>
                <a:cs typeface="+mn-cs"/>
              </a:rPr>
              <a:t>the future. Because many international business transactions take some time to be completed,</a:t>
            </a:r>
          </a:p>
          <a:p>
            <a:r>
              <a:rPr lang="en-US" sz="1200" b="0" i="0" u="none" strike="noStrike" kern="1200" baseline="0" dirty="0" smtClean="0">
                <a:solidFill>
                  <a:schemeClr val="tx1"/>
                </a:solidFill>
                <a:latin typeface="Times New Roman" pitchFamily="18" charset="0"/>
                <a:ea typeface="+mn-ea"/>
                <a:cs typeface="+mn-cs"/>
              </a:rPr>
              <a:t>the ability to lock in a price today at which foreign currency can be purchased or</a:t>
            </a:r>
          </a:p>
          <a:p>
            <a:pPr>
              <a:buClr>
                <a:srgbClr val="002060"/>
              </a:buClr>
              <a:buFont typeface="Wingdings" pitchFamily="2" charset="2"/>
              <a:buNone/>
            </a:pPr>
            <a:r>
              <a:rPr lang="en-US" sz="1200" b="0" i="0" u="none" strike="noStrike" kern="1200" baseline="0" dirty="0" smtClean="0">
                <a:solidFill>
                  <a:schemeClr val="tx1"/>
                </a:solidFill>
                <a:latin typeface="Times New Roman" pitchFamily="18" charset="0"/>
                <a:ea typeface="+mn-ea"/>
                <a:cs typeface="+mn-cs"/>
              </a:rPr>
              <a:t>sold at some future date has definite advantages.</a:t>
            </a:r>
            <a:r>
              <a:rPr lang="en-US" sz="1200" dirty="0" smtClean="0"/>
              <a:t> A forward contract </a:t>
            </a:r>
            <a:r>
              <a:rPr lang="en-US" sz="1200" i="1" u="sng" dirty="0" smtClean="0"/>
              <a:t>requires</a:t>
            </a:r>
            <a:r>
              <a:rPr lang="en-US" sz="1200" dirty="0" smtClean="0"/>
              <a:t> the purchase </a:t>
            </a:r>
          </a:p>
          <a:p>
            <a:pPr>
              <a:buClr>
                <a:srgbClr val="002060"/>
              </a:buClr>
              <a:buFont typeface="Wingdings" pitchFamily="2" charset="2"/>
              <a:buNone/>
            </a:pPr>
            <a:r>
              <a:rPr lang="en-US" sz="1200" dirty="0" smtClean="0"/>
              <a:t>(or sale) of currency units at a future date at the contracted exchange rate.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1150938" y="692150"/>
            <a:ext cx="4556125" cy="3416300"/>
          </a:xfrm>
          <a:prstGeom prst="rect">
            <a:avLst/>
          </a:prstGeom>
          <a:ln/>
        </p:spPr>
      </p:sp>
      <p:sp>
        <p:nvSpPr>
          <p:cNvPr id="57347" name="Rectangle 3"/>
          <p:cNvSpPr>
            <a:spLocks noGrp="1" noChangeArrowheads="1"/>
          </p:cNvSpPr>
          <p:nvPr>
            <p:ph type="body" idx="1"/>
          </p:nvPr>
        </p:nvSpPr>
        <p:spPr>
          <a:xfrm>
            <a:off x="914400" y="4343400"/>
            <a:ext cx="5029200" cy="4114800"/>
          </a:xfrm>
          <a:prstGeom prst="rect">
            <a:avLst/>
          </a:prstGeom>
          <a:noFill/>
          <a:ln w="9525"/>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dirty="0" smtClean="0">
                <a:solidFill>
                  <a:srgbClr val="002060"/>
                </a:solidFill>
                <a:cs typeface="Times New Roman" pitchFamily="18" charset="0"/>
              </a:rPr>
              <a:t>An options contract gives the holder the </a:t>
            </a:r>
            <a:r>
              <a:rPr lang="en-US" sz="1200" b="0" i="1" u="sng" dirty="0" smtClean="0">
                <a:solidFill>
                  <a:srgbClr val="002060"/>
                </a:solidFill>
                <a:cs typeface="Times New Roman" pitchFamily="18" charset="0"/>
              </a:rPr>
              <a:t>option</a:t>
            </a:r>
            <a:r>
              <a:rPr lang="en-US" sz="1200" b="0" dirty="0" smtClean="0">
                <a:solidFill>
                  <a:srgbClr val="002060"/>
                </a:solidFill>
                <a:cs typeface="Times New Roman" pitchFamily="18" charset="0"/>
              </a:rPr>
              <a:t> of buying (or selling) currency units at a future date at the contracted “</a:t>
            </a:r>
            <a:r>
              <a:rPr lang="en-US" sz="1200" b="0" i="1" u="sng" dirty="0" smtClean="0">
                <a:solidFill>
                  <a:srgbClr val="002060"/>
                </a:solidFill>
                <a:cs typeface="Times New Roman" pitchFamily="18" charset="0"/>
              </a:rPr>
              <a:t>strike</a:t>
            </a:r>
            <a:r>
              <a:rPr lang="en-US" sz="1200" b="0" dirty="0" smtClean="0">
                <a:solidFill>
                  <a:srgbClr val="002060"/>
                </a:solidFill>
                <a:cs typeface="Times New Roman" pitchFamily="18" charset="0"/>
              </a:rPr>
              <a:t>” price.</a:t>
            </a:r>
          </a:p>
          <a:p>
            <a:pPr>
              <a:buFont typeface="Wingdings" pitchFamily="2" charset="2"/>
              <a:buChar char="Ø"/>
            </a:pPr>
            <a:r>
              <a:rPr lang="en-US" sz="1200" dirty="0" smtClean="0"/>
              <a:t>A “put” option allows for the </a:t>
            </a:r>
            <a:r>
              <a:rPr lang="en-US" sz="1200" u="sng" dirty="0" smtClean="0"/>
              <a:t>sale</a:t>
            </a:r>
            <a:r>
              <a:rPr lang="en-US" sz="1200" dirty="0" smtClean="0"/>
              <a:t> of foreign currency by the option holder.</a:t>
            </a:r>
          </a:p>
          <a:p>
            <a:pPr>
              <a:buFont typeface="Wingdings" pitchFamily="2" charset="2"/>
              <a:buChar char="Ø"/>
            </a:pPr>
            <a:r>
              <a:rPr lang="en-US" sz="1200" dirty="0" smtClean="0"/>
              <a:t>A “call” option allows for the </a:t>
            </a:r>
            <a:r>
              <a:rPr lang="en-US" sz="1200" u="sng" dirty="0" smtClean="0"/>
              <a:t>purchase</a:t>
            </a:r>
            <a:r>
              <a:rPr lang="en-US" sz="1200" dirty="0" smtClean="0"/>
              <a:t> of foreign currency by the option holder.</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kern="0" dirty="0" smtClean="0">
                <a:solidFill>
                  <a:srgbClr val="002060"/>
                </a:solidFill>
                <a:cs typeface="Times New Roman" pitchFamily="18" charset="0"/>
              </a:rPr>
              <a:t>An option gives the holder “the </a:t>
            </a:r>
            <a:r>
              <a:rPr lang="en-US" sz="1200" b="0" u="sng" kern="0" dirty="0" smtClean="0">
                <a:solidFill>
                  <a:srgbClr val="002060"/>
                </a:solidFill>
                <a:cs typeface="Times New Roman" pitchFamily="18" charset="0"/>
              </a:rPr>
              <a:t>right</a:t>
            </a:r>
            <a:r>
              <a:rPr lang="en-US" sz="1200" b="0" kern="0" dirty="0" smtClean="0">
                <a:solidFill>
                  <a:srgbClr val="002060"/>
                </a:solidFill>
                <a:cs typeface="Times New Roman" pitchFamily="18" charset="0"/>
              </a:rPr>
              <a:t> but not the </a:t>
            </a:r>
            <a:r>
              <a:rPr lang="en-US" sz="1200" b="0" u="sng" kern="0" dirty="0" smtClean="0">
                <a:solidFill>
                  <a:srgbClr val="002060"/>
                </a:solidFill>
                <a:cs typeface="Times New Roman" pitchFamily="18" charset="0"/>
              </a:rPr>
              <a:t>obligation</a:t>
            </a:r>
            <a:r>
              <a:rPr lang="en-US" sz="1200" b="0" kern="0" dirty="0" smtClean="0">
                <a:solidFill>
                  <a:srgbClr val="002060"/>
                </a:solidFill>
                <a:cs typeface="Times New Roman" pitchFamily="18" charset="0"/>
              </a:rPr>
              <a:t>” to trade the foreign currency in the future.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1" dirty="0" smtClean="0">
              <a:solidFill>
                <a:srgbClr val="002060"/>
              </a:solidFill>
              <a:cs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1150938" y="692150"/>
            <a:ext cx="4556125" cy="3416300"/>
          </a:xfrm>
          <a:prstGeom prst="rect">
            <a:avLst/>
          </a:prstGeom>
          <a:ln/>
        </p:spPr>
      </p:sp>
      <p:sp>
        <p:nvSpPr>
          <p:cNvPr id="86019"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dirty="0" smtClean="0"/>
              <a:t>Option values</a:t>
            </a:r>
          </a:p>
          <a:p>
            <a:pPr>
              <a:buClr>
                <a:srgbClr val="0070C0"/>
              </a:buClr>
              <a:buNone/>
            </a:pPr>
            <a:r>
              <a:rPr lang="en-US" sz="2800" dirty="0" smtClean="0"/>
              <a:t>Value is derived from: </a:t>
            </a:r>
          </a:p>
          <a:p>
            <a:pPr marL="457200" indent="-457200">
              <a:buClr>
                <a:srgbClr val="0070C0"/>
              </a:buClr>
              <a:buFont typeface="Wingdings" pitchFamily="2" charset="2"/>
              <a:buChar char="Ø"/>
            </a:pPr>
            <a:r>
              <a:rPr lang="en-US" sz="2800" dirty="0" smtClean="0"/>
              <a:t>a function of the difference between current spot rate and strike price</a:t>
            </a:r>
          </a:p>
          <a:p>
            <a:pPr marL="571500" lvl="1" indent="-400050">
              <a:buClr>
                <a:srgbClr val="002060"/>
              </a:buClr>
              <a:buFont typeface="Wingdings" pitchFamily="2" charset="2"/>
              <a:buChar char="Ø"/>
            </a:pPr>
            <a:r>
              <a:rPr lang="en-US" sz="2800" dirty="0" smtClean="0"/>
              <a:t>The difference between foreign and domestic interest rates</a:t>
            </a:r>
          </a:p>
          <a:p>
            <a:pPr marL="571500" lvl="1" indent="-400050">
              <a:buClr>
                <a:srgbClr val="002060"/>
              </a:buClr>
              <a:buFont typeface="Wingdings" pitchFamily="2" charset="2"/>
              <a:buChar char="Ø"/>
            </a:pPr>
            <a:r>
              <a:rPr lang="en-US" sz="2800" dirty="0" smtClean="0"/>
              <a:t>The length of time to option expiration</a:t>
            </a:r>
          </a:p>
          <a:p>
            <a:pPr marL="571500" lvl="1" indent="-400050">
              <a:buClr>
                <a:srgbClr val="002060"/>
              </a:buClr>
              <a:buFont typeface="Wingdings" pitchFamily="2" charset="2"/>
              <a:buChar char="Ø"/>
            </a:pPr>
            <a:r>
              <a:rPr lang="en-US" sz="2800" dirty="0" smtClean="0"/>
              <a:t>The potential volatility of  changes in the spot rate</a:t>
            </a:r>
          </a:p>
          <a:p>
            <a:pPr indent="-114300">
              <a:buFont typeface="Wingdings" pitchFamily="2" charset="2"/>
              <a:buChar char="Ø"/>
            </a:pPr>
            <a:r>
              <a:rPr lang="en-US" sz="2800" dirty="0" smtClean="0"/>
              <a:t>An option premium is a function of Intrinsic Value  and Time Value</a:t>
            </a:r>
          </a:p>
          <a:p>
            <a:pPr marL="571500" lvl="1" indent="-400050">
              <a:buClr>
                <a:srgbClr val="002060"/>
              </a:buClr>
              <a:buFont typeface="Wingdings" pitchFamily="2" charset="2"/>
              <a:buChar char="Ø"/>
            </a:pPr>
            <a:endParaRPr lang="en-US" sz="2800" dirty="0" smtClean="0"/>
          </a:p>
          <a:p>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50938" y="692150"/>
            <a:ext cx="4556125" cy="3416300"/>
          </a:xfrm>
          <a:prstGeom prst="rect">
            <a:avLst/>
          </a:prstGeom>
          <a:ln/>
        </p:spPr>
      </p:sp>
      <p:sp>
        <p:nvSpPr>
          <p:cNvPr id="51203"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Account for foreign currency transactions using the two transaction perspective, accrual approach.</a:t>
            </a:r>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1150938" y="692150"/>
            <a:ext cx="4556125" cy="3416300"/>
          </a:xfrm>
          <a:prstGeom prst="rect">
            <a:avLst/>
          </a:prstGeom>
          <a:ln/>
        </p:spPr>
      </p:sp>
      <p:sp>
        <p:nvSpPr>
          <p:cNvPr id="59395" name="Rectangle 3"/>
          <p:cNvSpPr>
            <a:spLocks noGrp="1" noChangeArrowheads="1"/>
          </p:cNvSpPr>
          <p:nvPr>
            <p:ph type="body" idx="1"/>
          </p:nvPr>
        </p:nvSpPr>
        <p:spPr>
          <a:xfrm>
            <a:off x="914400" y="4343400"/>
            <a:ext cx="5029200" cy="4114800"/>
          </a:xfrm>
          <a:prstGeom prst="rect">
            <a:avLst/>
          </a:prstGeom>
          <a:noFill/>
          <a:ln w="9525"/>
        </p:spPr>
        <p:txBody>
          <a:bodyPr/>
          <a:lstStyle/>
          <a:p>
            <a:pPr>
              <a:spcBef>
                <a:spcPts val="1200"/>
              </a:spcBef>
              <a:buFont typeface="Wingdings" pitchFamily="2" charset="2"/>
              <a:buChar char="Ø"/>
            </a:pPr>
            <a:r>
              <a:rPr lang="en-US" dirty="0" smtClean="0"/>
              <a:t>A U.S. company buys or sells goods or services to a party in another country.  This is often called foreign trade.</a:t>
            </a:r>
          </a:p>
          <a:p>
            <a:pPr>
              <a:spcBef>
                <a:spcPts val="1200"/>
              </a:spcBef>
              <a:buFont typeface="Wingdings" pitchFamily="2" charset="2"/>
              <a:buChar char="Ø"/>
            </a:pPr>
            <a:r>
              <a:rPr lang="en-US" dirty="0" smtClean="0"/>
              <a:t>The transaction is often denominated in the currency of the foreign party. </a:t>
            </a:r>
          </a:p>
          <a:p>
            <a:pPr>
              <a:spcBef>
                <a:spcPts val="1200"/>
              </a:spcBef>
              <a:buFont typeface="Wingdings" pitchFamily="2" charset="2"/>
              <a:buChar char="Ø"/>
            </a:pPr>
            <a:r>
              <a:rPr lang="en-US" dirty="0" smtClean="0"/>
              <a:t>How do we account for the changes in the value of the foreign currency?</a:t>
            </a:r>
          </a:p>
          <a:p>
            <a:pPr>
              <a:spcBef>
                <a:spcPts val="1200"/>
              </a:spcBef>
              <a:buFont typeface="Wingdings" pitchFamily="2" charset="2"/>
              <a:buChar char="Ø"/>
            </a:pPr>
            <a:endParaRPr lang="en-US" dirty="0" smtClean="0"/>
          </a:p>
          <a:p>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1150938" y="692150"/>
            <a:ext cx="4556125" cy="3416300"/>
          </a:xfrm>
          <a:prstGeom prst="rect">
            <a:avLst/>
          </a:prstGeom>
          <a:ln/>
        </p:spPr>
      </p:sp>
      <p:sp>
        <p:nvSpPr>
          <p:cNvPr id="59395"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1" u="none" strike="noStrike" kern="1200" baseline="0" dirty="0" smtClean="0">
                <a:solidFill>
                  <a:schemeClr val="tx1"/>
                </a:solidFill>
                <a:latin typeface="Times New Roman" pitchFamily="18" charset="0"/>
                <a:ea typeface="+mn-ea"/>
                <a:cs typeface="+mn-cs"/>
              </a:rPr>
              <a:t>Export sale: </a:t>
            </a:r>
            <a:r>
              <a:rPr lang="en-US" sz="1200" b="0" i="0" u="none" strike="noStrike" kern="1200" baseline="0" dirty="0" smtClean="0">
                <a:solidFill>
                  <a:schemeClr val="tx1"/>
                </a:solidFill>
                <a:latin typeface="Times New Roman" pitchFamily="18" charset="0"/>
                <a:ea typeface="+mn-ea"/>
                <a:cs typeface="+mn-cs"/>
              </a:rPr>
              <a:t>A transaction exposure exists when the exporter allows the buyer to pay</a:t>
            </a:r>
          </a:p>
          <a:p>
            <a:r>
              <a:rPr lang="en-US" sz="1200" b="0" i="0" u="none" strike="noStrike" kern="1200" baseline="0" dirty="0" smtClean="0">
                <a:solidFill>
                  <a:schemeClr val="tx1"/>
                </a:solidFill>
                <a:latin typeface="Times New Roman" pitchFamily="18" charset="0"/>
                <a:ea typeface="+mn-ea"/>
                <a:cs typeface="+mn-cs"/>
              </a:rPr>
              <a:t>in a foreign currency and allows the buyer to pay sometime after the sale has been</a:t>
            </a:r>
          </a:p>
          <a:p>
            <a:r>
              <a:rPr lang="en-US" sz="1200" b="0" i="0" u="none" strike="noStrike" kern="1200" baseline="0" dirty="0" smtClean="0">
                <a:solidFill>
                  <a:schemeClr val="tx1"/>
                </a:solidFill>
                <a:latin typeface="Times New Roman" pitchFamily="18" charset="0"/>
                <a:ea typeface="+mn-ea"/>
                <a:cs typeface="+mn-cs"/>
              </a:rPr>
              <a:t>made. The exporter is exposed to the risk that the foreign currency might depreciate</a:t>
            </a:r>
          </a:p>
          <a:p>
            <a:r>
              <a:rPr lang="en-US" sz="1200" b="0" i="0" u="none" strike="noStrike" kern="1200" baseline="0" dirty="0" smtClean="0">
                <a:solidFill>
                  <a:schemeClr val="tx1"/>
                </a:solidFill>
                <a:latin typeface="Times New Roman" pitchFamily="18" charset="0"/>
                <a:ea typeface="+mn-ea"/>
                <a:cs typeface="+mn-cs"/>
              </a:rPr>
              <a:t>(decrease in value) between the date of sale and the date payment is received, thereby</a:t>
            </a:r>
          </a:p>
          <a:p>
            <a:r>
              <a:rPr lang="en-US" sz="1200" b="0" i="0" u="none" strike="noStrike" kern="1200" baseline="0" dirty="0" smtClean="0">
                <a:solidFill>
                  <a:schemeClr val="tx1"/>
                </a:solidFill>
                <a:latin typeface="Times New Roman" pitchFamily="18" charset="0"/>
                <a:ea typeface="+mn-ea"/>
                <a:cs typeface="+mn-cs"/>
              </a:rPr>
              <a:t>decreasing the U.S. dollars ultimately collected.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1150938" y="692150"/>
            <a:ext cx="4556125" cy="3416300"/>
          </a:xfrm>
          <a:prstGeom prst="rect">
            <a:avLst/>
          </a:prstGeom>
          <a:ln/>
        </p:spPr>
      </p:sp>
      <p:sp>
        <p:nvSpPr>
          <p:cNvPr id="59395"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1" u="none" strike="noStrike" kern="1200" baseline="0" dirty="0" smtClean="0">
                <a:solidFill>
                  <a:schemeClr val="tx1"/>
                </a:solidFill>
                <a:latin typeface="Times New Roman" pitchFamily="18" charset="0"/>
                <a:ea typeface="+mn-ea"/>
                <a:cs typeface="+mn-cs"/>
              </a:rPr>
              <a:t>Import purchase: </a:t>
            </a:r>
            <a:r>
              <a:rPr lang="en-US" sz="1200" b="0" i="0" u="none" strike="noStrike" kern="1200" baseline="0" dirty="0" smtClean="0">
                <a:solidFill>
                  <a:schemeClr val="tx1"/>
                </a:solidFill>
                <a:latin typeface="Times New Roman" pitchFamily="18" charset="0"/>
                <a:ea typeface="+mn-ea"/>
                <a:cs typeface="+mn-cs"/>
              </a:rPr>
              <a:t>A transaction exposure exists when the importer is required to pay</a:t>
            </a:r>
          </a:p>
          <a:p>
            <a:r>
              <a:rPr lang="en-US" sz="1200" b="0" i="0" u="none" strike="noStrike" kern="1200" baseline="0" dirty="0" smtClean="0">
                <a:solidFill>
                  <a:schemeClr val="tx1"/>
                </a:solidFill>
                <a:latin typeface="Times New Roman" pitchFamily="18" charset="0"/>
                <a:ea typeface="+mn-ea"/>
                <a:cs typeface="+mn-cs"/>
              </a:rPr>
              <a:t>in foreign currency and is allowed to pay sometime after the purchase has been made.</a:t>
            </a:r>
          </a:p>
          <a:p>
            <a:r>
              <a:rPr lang="en-US" sz="1200" b="0" i="0" u="none" strike="noStrike" kern="1200" baseline="0" dirty="0" smtClean="0">
                <a:solidFill>
                  <a:schemeClr val="tx1"/>
                </a:solidFill>
                <a:latin typeface="Times New Roman" pitchFamily="18" charset="0"/>
                <a:ea typeface="+mn-ea"/>
                <a:cs typeface="+mn-cs"/>
              </a:rPr>
              <a:t>The importer is exposed to the risk that the foreign currency might appreciate (increase</a:t>
            </a:r>
          </a:p>
          <a:p>
            <a:r>
              <a:rPr lang="en-US" sz="1200" b="0" i="0" u="none" strike="noStrike" kern="1200" baseline="0" dirty="0" smtClean="0">
                <a:solidFill>
                  <a:schemeClr val="tx1"/>
                </a:solidFill>
                <a:latin typeface="Times New Roman" pitchFamily="18" charset="0"/>
                <a:ea typeface="+mn-ea"/>
                <a:cs typeface="+mn-cs"/>
              </a:rPr>
              <a:t>in price) between the date of purchase and the date of payment, thereby increasing</a:t>
            </a:r>
          </a:p>
          <a:p>
            <a:r>
              <a:rPr lang="en-US" sz="1200" b="0" i="0" u="none" strike="noStrike" kern="1200" baseline="0" dirty="0" smtClean="0">
                <a:solidFill>
                  <a:schemeClr val="tx1"/>
                </a:solidFill>
                <a:latin typeface="Times New Roman" pitchFamily="18" charset="0"/>
                <a:ea typeface="+mn-ea"/>
                <a:cs typeface="+mn-cs"/>
              </a:rPr>
              <a:t>the U.S. dollars that have to be paid for the imported goods.</a:t>
            </a:r>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1150938" y="692150"/>
            <a:ext cx="4556125" cy="3416300"/>
          </a:xfrm>
          <a:prstGeom prst="rect">
            <a:avLst/>
          </a:prstGeom>
          <a:ln/>
        </p:spPr>
      </p:sp>
      <p:sp>
        <p:nvSpPr>
          <p:cNvPr id="60419"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Conceptually, the two methods of accounting for changes in the value of a foreign currency</a:t>
            </a:r>
          </a:p>
          <a:p>
            <a:r>
              <a:rPr lang="en-US" sz="1200" b="0" i="0" u="none" strike="noStrike" kern="1200" baseline="0" dirty="0" smtClean="0">
                <a:solidFill>
                  <a:schemeClr val="tx1"/>
                </a:solidFill>
                <a:latin typeface="Times New Roman" pitchFamily="18" charset="0"/>
                <a:ea typeface="+mn-ea"/>
                <a:cs typeface="+mn-cs"/>
              </a:rPr>
              <a:t>transaction are the one-transaction perspective and the two-transaction perspective. The </a:t>
            </a:r>
            <a:r>
              <a:rPr lang="en-US" sz="1200" b="0" i="1" u="none" strike="noStrike" kern="1200" baseline="0" dirty="0" smtClean="0">
                <a:solidFill>
                  <a:schemeClr val="tx1"/>
                </a:solidFill>
                <a:latin typeface="Times New Roman" pitchFamily="18" charset="0"/>
                <a:ea typeface="+mn-ea"/>
                <a:cs typeface="+mn-cs"/>
              </a:rPr>
              <a:t>one-transaction perspective </a:t>
            </a:r>
            <a:r>
              <a:rPr lang="en-US" sz="1200" b="0" i="0" u="none" strike="noStrike" kern="1200" baseline="0" dirty="0" smtClean="0">
                <a:solidFill>
                  <a:schemeClr val="tx1"/>
                </a:solidFill>
                <a:latin typeface="Times New Roman" pitchFamily="18" charset="0"/>
                <a:ea typeface="+mn-ea"/>
                <a:cs typeface="+mn-cs"/>
              </a:rPr>
              <a:t>assumes that an export sale is not complete until the foreign currency receivable has been collected and converted into U.S. dollars. Any change in the U.S. dollar value of the foreign currency is accounted for as an adjustment to Accounts Receivable and to Sales.</a:t>
            </a:r>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1150938" y="692150"/>
            <a:ext cx="4556125" cy="3416300"/>
          </a:xfrm>
          <a:prstGeom prst="rect">
            <a:avLst/>
          </a:prstGeom>
          <a:ln/>
        </p:spPr>
      </p:sp>
      <p:sp>
        <p:nvSpPr>
          <p:cNvPr id="60419" name="Rectangle 3"/>
          <p:cNvSpPr>
            <a:spLocks noGrp="1" noChangeArrowheads="1"/>
          </p:cNvSpPr>
          <p:nvPr>
            <p:ph type="body" idx="1"/>
          </p:nvPr>
        </p:nvSpPr>
        <p:spPr>
          <a:xfrm>
            <a:off x="914400" y="4343400"/>
            <a:ext cx="5029200" cy="4114800"/>
          </a:xfrm>
          <a:prstGeom prst="rect">
            <a:avLst/>
          </a:prstGeom>
          <a:noFill/>
          <a:ln w="9525"/>
        </p:spPr>
        <p:txBody>
          <a:bodyPr/>
          <a:lstStyle/>
          <a:p>
            <a:pPr marL="457200" indent="-457200" algn="l"/>
            <a:r>
              <a:rPr lang="en-US" sz="1200" b="1" dirty="0" smtClean="0">
                <a:solidFill>
                  <a:srgbClr val="002060"/>
                </a:solidFill>
                <a:cs typeface="Times New Roman" pitchFamily="18" charset="0"/>
              </a:rPr>
              <a:t>GAAP requires a two-transaction perspective.</a:t>
            </a:r>
            <a:br>
              <a:rPr lang="en-US" sz="1200" b="1" dirty="0" smtClean="0">
                <a:solidFill>
                  <a:srgbClr val="002060"/>
                </a:solidFill>
                <a:cs typeface="Times New Roman" pitchFamily="18" charset="0"/>
              </a:rPr>
            </a:br>
            <a:r>
              <a:rPr lang="en-US" sz="1200" b="1" dirty="0" smtClean="0">
                <a:solidFill>
                  <a:srgbClr val="002060"/>
                </a:solidFill>
                <a:cs typeface="Times New Roman" pitchFamily="18" charset="0"/>
              </a:rPr>
              <a:t>Account for the original sale in US Dollars.</a:t>
            </a:r>
          </a:p>
          <a:p>
            <a:pPr marL="457200" indent="-457200" algn="l"/>
            <a:r>
              <a:rPr lang="en-US" sz="1200" b="1" dirty="0" smtClean="0">
                <a:solidFill>
                  <a:srgbClr val="002060"/>
                </a:solidFill>
                <a:cs typeface="Times New Roman" pitchFamily="18" charset="0"/>
              </a:rPr>
              <a:t>Account for gains/losses from exchange rate fluctuations.</a:t>
            </a:r>
          </a:p>
          <a:p>
            <a:r>
              <a:rPr lang="en-US" sz="1200" b="0" i="0" u="none" strike="noStrike" kern="1200" baseline="0" dirty="0" smtClean="0">
                <a:solidFill>
                  <a:schemeClr val="tx1"/>
                </a:solidFill>
                <a:latin typeface="Times New Roman" pitchFamily="18" charset="0"/>
                <a:ea typeface="+mn-ea"/>
                <a:cs typeface="+mn-cs"/>
              </a:rPr>
              <a:t>Instead, U.S. GAAP requires companies to use a </a:t>
            </a:r>
            <a:r>
              <a:rPr lang="en-US" sz="1200" b="0" i="1" u="none" strike="noStrike" kern="1200" baseline="0" dirty="0" smtClean="0">
                <a:solidFill>
                  <a:schemeClr val="tx1"/>
                </a:solidFill>
                <a:latin typeface="Times New Roman" pitchFamily="18" charset="0"/>
                <a:ea typeface="+mn-ea"/>
                <a:cs typeface="+mn-cs"/>
              </a:rPr>
              <a:t>two-transaction perspective </a:t>
            </a:r>
            <a:r>
              <a:rPr lang="en-US" sz="1200" b="0" i="0" u="none" strike="noStrike" kern="1200" baseline="0" dirty="0" smtClean="0">
                <a:solidFill>
                  <a:schemeClr val="tx1"/>
                </a:solidFill>
                <a:latin typeface="Times New Roman" pitchFamily="18" charset="0"/>
                <a:ea typeface="+mn-ea"/>
                <a:cs typeface="+mn-cs"/>
              </a:rPr>
              <a:t>in accounting</a:t>
            </a:r>
          </a:p>
          <a:p>
            <a:r>
              <a:rPr lang="en-US" sz="1200" b="0" i="0" u="none" strike="noStrike" kern="1200" baseline="0" dirty="0" smtClean="0">
                <a:solidFill>
                  <a:schemeClr val="tx1"/>
                </a:solidFill>
                <a:latin typeface="Times New Roman" pitchFamily="18" charset="0"/>
                <a:ea typeface="+mn-ea"/>
                <a:cs typeface="+mn-cs"/>
              </a:rPr>
              <a:t>for foreign currency transactions.4 This perspective treats the export sale and</a:t>
            </a:r>
          </a:p>
          <a:p>
            <a:r>
              <a:rPr lang="en-US" sz="1200" b="0" i="0" u="none" strike="noStrike" kern="1200" baseline="0" dirty="0" smtClean="0">
                <a:solidFill>
                  <a:schemeClr val="tx1"/>
                </a:solidFill>
                <a:latin typeface="Times New Roman" pitchFamily="18" charset="0"/>
                <a:ea typeface="+mn-ea"/>
                <a:cs typeface="+mn-cs"/>
              </a:rPr>
              <a:t>the subsequent collection of cash as two separate transactions. Because management</a:t>
            </a:r>
          </a:p>
          <a:p>
            <a:r>
              <a:rPr lang="en-US" sz="1200" b="0" i="0" u="none" strike="noStrike" kern="1200" baseline="0" dirty="0" smtClean="0">
                <a:solidFill>
                  <a:schemeClr val="tx1"/>
                </a:solidFill>
                <a:latin typeface="Times New Roman" pitchFamily="18" charset="0"/>
                <a:ea typeface="+mn-ea"/>
                <a:cs typeface="+mn-cs"/>
              </a:rPr>
              <a:t>has made two decisions—(1) to make the export sale and (2) to extend credit in foreign</a:t>
            </a:r>
          </a:p>
          <a:p>
            <a:r>
              <a:rPr lang="en-US" sz="1200" b="0" i="0" u="none" strike="noStrike" kern="1200" baseline="0" dirty="0" smtClean="0">
                <a:solidFill>
                  <a:schemeClr val="tx1"/>
                </a:solidFill>
                <a:latin typeface="Times New Roman" pitchFamily="18" charset="0"/>
                <a:ea typeface="+mn-ea"/>
                <a:cs typeface="+mn-cs"/>
              </a:rPr>
              <a:t>currency to the customer—the company should report the income effect from each of</a:t>
            </a:r>
          </a:p>
          <a:p>
            <a:r>
              <a:rPr lang="en-US" sz="1200" b="0" i="0" u="none" strike="noStrike" kern="1200" baseline="0" dirty="0" smtClean="0">
                <a:solidFill>
                  <a:schemeClr val="tx1"/>
                </a:solidFill>
                <a:latin typeface="Times New Roman" pitchFamily="18" charset="0"/>
                <a:ea typeface="+mn-ea"/>
                <a:cs typeface="+mn-cs"/>
              </a:rPr>
              <a:t>these decisions separately. The U.S. dollar value of the sale is recorded at the date</a:t>
            </a:r>
          </a:p>
          <a:p>
            <a:r>
              <a:rPr lang="en-US" sz="1200" b="0" i="0" u="none" strike="noStrike" kern="1200" baseline="0" dirty="0" smtClean="0">
                <a:solidFill>
                  <a:schemeClr val="tx1"/>
                </a:solidFill>
                <a:latin typeface="Times New Roman" pitchFamily="18" charset="0"/>
                <a:ea typeface="+mn-ea"/>
                <a:cs typeface="+mn-cs"/>
              </a:rPr>
              <a:t>the sale occurs. At that point, the sale has been completed; there are no subsequent</a:t>
            </a:r>
          </a:p>
          <a:p>
            <a:r>
              <a:rPr lang="en-US" sz="1200" b="0" i="0" u="none" strike="noStrike" kern="1200" baseline="0" dirty="0" smtClean="0">
                <a:solidFill>
                  <a:schemeClr val="tx1"/>
                </a:solidFill>
                <a:latin typeface="Times New Roman" pitchFamily="18" charset="0"/>
                <a:ea typeface="+mn-ea"/>
                <a:cs typeface="+mn-cs"/>
              </a:rPr>
              <a:t>adjustments to the Sales account. Any difference between the number of U.S. dollars</a:t>
            </a:r>
          </a:p>
          <a:p>
            <a:r>
              <a:rPr lang="en-US" sz="1200" b="0" i="0" u="none" strike="noStrike" kern="1200" baseline="0" dirty="0" smtClean="0">
                <a:solidFill>
                  <a:schemeClr val="tx1"/>
                </a:solidFill>
                <a:latin typeface="Times New Roman" pitchFamily="18" charset="0"/>
                <a:ea typeface="+mn-ea"/>
                <a:cs typeface="+mn-cs"/>
              </a:rPr>
              <a:t>that could have been received at the date of sale and the number of U.S. dollars</a:t>
            </a:r>
          </a:p>
          <a:p>
            <a:r>
              <a:rPr lang="en-US" sz="1200" b="0" i="0" u="none" strike="noStrike" kern="1200" baseline="0" dirty="0" smtClean="0">
                <a:solidFill>
                  <a:schemeClr val="tx1"/>
                </a:solidFill>
                <a:latin typeface="Times New Roman" pitchFamily="18" charset="0"/>
                <a:ea typeface="+mn-ea"/>
                <a:cs typeface="+mn-cs"/>
              </a:rPr>
              <a:t>actually received at the date of collection due to fluctuations in the exchange rate is a</a:t>
            </a:r>
          </a:p>
          <a:p>
            <a:r>
              <a:rPr lang="en-US" sz="1200" b="0" i="0" u="none" strike="noStrike" kern="1200" baseline="0" dirty="0" smtClean="0">
                <a:solidFill>
                  <a:schemeClr val="tx1"/>
                </a:solidFill>
                <a:latin typeface="Times New Roman" pitchFamily="18" charset="0"/>
                <a:ea typeface="+mn-ea"/>
                <a:cs typeface="+mn-cs"/>
              </a:rPr>
              <a:t>result of the decision to extend foreign currency credit to the customer. This difference</a:t>
            </a:r>
          </a:p>
          <a:p>
            <a:r>
              <a:rPr lang="en-US" sz="1200" b="0" i="0" u="none" strike="noStrike" kern="1200" baseline="0" dirty="0" smtClean="0">
                <a:solidFill>
                  <a:schemeClr val="tx1"/>
                </a:solidFill>
                <a:latin typeface="Times New Roman" pitchFamily="18" charset="0"/>
                <a:ea typeface="+mn-ea"/>
                <a:cs typeface="+mn-cs"/>
              </a:rPr>
              <a:t>is treated as a foreign exchange gain or loss that is reported separately from Sales in</a:t>
            </a:r>
          </a:p>
          <a:p>
            <a:r>
              <a:rPr lang="en-US" sz="1200" b="0" i="0" u="none" strike="noStrike" kern="1200" baseline="0" dirty="0" smtClean="0">
                <a:solidFill>
                  <a:schemeClr val="tx1"/>
                </a:solidFill>
                <a:latin typeface="Times New Roman" pitchFamily="18" charset="0"/>
                <a:ea typeface="+mn-ea"/>
                <a:cs typeface="+mn-cs"/>
              </a:rPr>
              <a:t>the income statement.</a:t>
            </a:r>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1150938" y="692150"/>
            <a:ext cx="4556125" cy="3416300"/>
          </a:xfrm>
          <a:prstGeom prst="rect">
            <a:avLst/>
          </a:prstGeom>
          <a:ln/>
        </p:spPr>
      </p:sp>
      <p:sp>
        <p:nvSpPr>
          <p:cNvPr id="61443" name="Rectangle 3"/>
          <p:cNvSpPr>
            <a:spLocks noGrp="1" noChangeArrowheads="1"/>
          </p:cNvSpPr>
          <p:nvPr>
            <p:ph type="body" idx="1"/>
          </p:nvPr>
        </p:nvSpPr>
        <p:spPr>
          <a:xfrm>
            <a:off x="914400" y="4343400"/>
            <a:ext cx="5029200" cy="4114800"/>
          </a:xfrm>
          <a:prstGeom prst="rect">
            <a:avLst/>
          </a:prstGeom>
          <a:noFill/>
          <a:ln w="9525"/>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Summary of the relationship between fluctuations in exchange rates and foreign exchange gains and losses</a:t>
            </a:r>
          </a:p>
          <a:p>
            <a:r>
              <a:rPr lang="en-US" sz="1200" b="0" i="0" u="none" strike="noStrike" kern="1200" baseline="0" dirty="0" smtClean="0">
                <a:solidFill>
                  <a:schemeClr val="tx1"/>
                </a:solidFill>
                <a:latin typeface="Times New Roman" pitchFamily="18" charset="0"/>
                <a:ea typeface="+mn-ea"/>
                <a:cs typeface="+mn-cs"/>
              </a:rPr>
              <a:t>A foreign currency receivable arising from an export sale creates an </a:t>
            </a:r>
            <a:r>
              <a:rPr lang="en-US" sz="1200" b="0" i="1" u="none" strike="noStrike" kern="1200" baseline="0" dirty="0" smtClean="0">
                <a:solidFill>
                  <a:schemeClr val="tx1"/>
                </a:solidFill>
                <a:latin typeface="Times New Roman" pitchFamily="18" charset="0"/>
                <a:ea typeface="+mn-ea"/>
                <a:cs typeface="+mn-cs"/>
              </a:rPr>
              <a:t>asset exposure </a:t>
            </a:r>
            <a:r>
              <a:rPr lang="en-US" sz="1200" b="0" i="0" u="none" strike="noStrike" kern="1200" baseline="0" dirty="0" smtClean="0">
                <a:solidFill>
                  <a:schemeClr val="tx1"/>
                </a:solidFill>
                <a:latin typeface="Times New Roman" pitchFamily="18" charset="0"/>
                <a:ea typeface="+mn-ea"/>
                <a:cs typeface="+mn-cs"/>
              </a:rPr>
              <a:t>to</a:t>
            </a:r>
          </a:p>
          <a:p>
            <a:r>
              <a:rPr lang="en-US" sz="1200" b="0" i="0" u="none" strike="noStrike" kern="1200" baseline="0" dirty="0" smtClean="0">
                <a:solidFill>
                  <a:schemeClr val="tx1"/>
                </a:solidFill>
                <a:latin typeface="Times New Roman" pitchFamily="18" charset="0"/>
                <a:ea typeface="+mn-ea"/>
                <a:cs typeface="+mn-cs"/>
              </a:rPr>
              <a:t>foreign exchange risk. If the foreign currency appreciates, the foreign currency asset increases</a:t>
            </a:r>
          </a:p>
          <a:p>
            <a:r>
              <a:rPr lang="en-US" sz="1200" b="0" i="0" u="none" strike="noStrike" kern="1200" baseline="0" dirty="0" smtClean="0">
                <a:solidFill>
                  <a:schemeClr val="tx1"/>
                </a:solidFill>
                <a:latin typeface="Times New Roman" pitchFamily="18" charset="0"/>
                <a:ea typeface="+mn-ea"/>
                <a:cs typeface="+mn-cs"/>
              </a:rPr>
              <a:t>in U.S. dollar value and a foreign exchange gain arises; depreciation of the foreign</a:t>
            </a:r>
          </a:p>
          <a:p>
            <a:r>
              <a:rPr lang="en-US" sz="1200" b="0" i="0" u="none" strike="noStrike" kern="1200" baseline="0" dirty="0" smtClean="0">
                <a:solidFill>
                  <a:schemeClr val="tx1"/>
                </a:solidFill>
                <a:latin typeface="Times New Roman" pitchFamily="18" charset="0"/>
                <a:ea typeface="+mn-ea"/>
                <a:cs typeface="+mn-cs"/>
              </a:rPr>
              <a:t>currency causes a foreign exchange loss. A foreign currency payable arising from an import</a:t>
            </a:r>
          </a:p>
          <a:p>
            <a:r>
              <a:rPr lang="en-US" sz="1200" b="0" i="0" u="none" strike="noStrike" kern="1200" baseline="0" dirty="0" smtClean="0">
                <a:solidFill>
                  <a:schemeClr val="tx1"/>
                </a:solidFill>
                <a:latin typeface="Times New Roman" pitchFamily="18" charset="0"/>
                <a:ea typeface="+mn-ea"/>
                <a:cs typeface="+mn-cs"/>
              </a:rPr>
              <a:t>purchase creates a </a:t>
            </a:r>
            <a:r>
              <a:rPr lang="en-US" sz="1200" b="0" i="1" u="none" strike="noStrike" kern="1200" baseline="0" dirty="0" smtClean="0">
                <a:solidFill>
                  <a:schemeClr val="tx1"/>
                </a:solidFill>
                <a:latin typeface="Times New Roman" pitchFamily="18" charset="0"/>
                <a:ea typeface="+mn-ea"/>
                <a:cs typeface="+mn-cs"/>
              </a:rPr>
              <a:t>liability exposure </a:t>
            </a:r>
            <a:r>
              <a:rPr lang="en-US" sz="1200" b="0" i="0" u="none" strike="noStrike" kern="1200" baseline="0" dirty="0" smtClean="0">
                <a:solidFill>
                  <a:schemeClr val="tx1"/>
                </a:solidFill>
                <a:latin typeface="Times New Roman" pitchFamily="18" charset="0"/>
                <a:ea typeface="+mn-ea"/>
                <a:cs typeface="+mn-cs"/>
              </a:rPr>
              <a:t>to foreign exchange risk. If the foreign currency</a:t>
            </a:r>
          </a:p>
          <a:p>
            <a:r>
              <a:rPr lang="en-US" sz="1200" b="0" i="0" u="none" strike="noStrike" kern="1200" baseline="0" dirty="0" smtClean="0">
                <a:solidFill>
                  <a:schemeClr val="tx1"/>
                </a:solidFill>
                <a:latin typeface="Times New Roman" pitchFamily="18" charset="0"/>
                <a:ea typeface="+mn-ea"/>
                <a:cs typeface="+mn-cs"/>
              </a:rPr>
              <a:t>appreciates, the foreign currency liability increases in U.S. dollar value and a foreign exchange</a:t>
            </a:r>
          </a:p>
          <a:p>
            <a:r>
              <a:rPr lang="en-US" sz="1200" b="0" i="0" u="none" strike="noStrike" kern="1200" baseline="0" dirty="0" smtClean="0">
                <a:solidFill>
                  <a:schemeClr val="tx1"/>
                </a:solidFill>
                <a:latin typeface="Times New Roman" pitchFamily="18" charset="0"/>
                <a:ea typeface="+mn-ea"/>
                <a:cs typeface="+mn-cs"/>
              </a:rPr>
              <a:t>loss results; depreciation of the currency results in a foreign exchange gain.</a:t>
            </a:r>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1150938" y="692150"/>
            <a:ext cx="4556125" cy="3416300"/>
          </a:xfrm>
          <a:prstGeom prst="rect">
            <a:avLst/>
          </a:prstGeom>
          <a:ln/>
        </p:spPr>
      </p:sp>
      <p:sp>
        <p:nvSpPr>
          <p:cNvPr id="61443"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Under the two-transaction perspective, this means that a foreign exchange gain or loss arises at the balance sheet date. The next question then is what should be done with these foreign exchange gains and losses that have not yet been realized in cash. Should they be included in net income?</a:t>
            </a:r>
          </a:p>
          <a:p>
            <a:r>
              <a:rPr lang="en-US" sz="1200" b="0" i="0" u="none" strike="noStrike" kern="1200" baseline="0" dirty="0" smtClean="0">
                <a:solidFill>
                  <a:schemeClr val="tx1"/>
                </a:solidFill>
                <a:latin typeface="Times New Roman" pitchFamily="18" charset="0"/>
                <a:ea typeface="+mn-ea"/>
                <a:cs typeface="+mn-cs"/>
              </a:rPr>
              <a:t>The two approaches to accounting for unrealized foreign exchange gains and losses</a:t>
            </a:r>
          </a:p>
          <a:p>
            <a:r>
              <a:rPr lang="en-US" sz="1200" b="0" i="0" u="none" strike="noStrike" kern="1200" baseline="0" dirty="0" smtClean="0">
                <a:solidFill>
                  <a:schemeClr val="tx1"/>
                </a:solidFill>
                <a:latin typeface="Times New Roman" pitchFamily="18" charset="0"/>
                <a:ea typeface="+mn-ea"/>
                <a:cs typeface="+mn-cs"/>
              </a:rPr>
              <a:t>are the deferral approach and the accrual approach. Under the </a:t>
            </a:r>
            <a:r>
              <a:rPr lang="en-US" sz="1200" b="0" i="1" u="none" strike="noStrike" kern="1200" baseline="0" dirty="0" smtClean="0">
                <a:solidFill>
                  <a:schemeClr val="tx1"/>
                </a:solidFill>
                <a:latin typeface="Times New Roman" pitchFamily="18" charset="0"/>
                <a:ea typeface="+mn-ea"/>
                <a:cs typeface="+mn-cs"/>
              </a:rPr>
              <a:t>deferral approach, </a:t>
            </a:r>
            <a:r>
              <a:rPr lang="en-US" sz="1200" b="0" i="0" u="none" strike="noStrike" kern="1200" baseline="0" dirty="0" smtClean="0">
                <a:solidFill>
                  <a:schemeClr val="tx1"/>
                </a:solidFill>
                <a:latin typeface="Times New Roman" pitchFamily="18" charset="0"/>
                <a:ea typeface="+mn-ea"/>
                <a:cs typeface="+mn-cs"/>
              </a:rPr>
              <a:t>unrealized</a:t>
            </a:r>
          </a:p>
          <a:p>
            <a:r>
              <a:rPr lang="en-US" sz="1200" b="0" i="0" u="none" strike="noStrike" kern="1200" baseline="0" dirty="0" smtClean="0">
                <a:solidFill>
                  <a:schemeClr val="tx1"/>
                </a:solidFill>
                <a:latin typeface="Times New Roman" pitchFamily="18" charset="0"/>
                <a:ea typeface="+mn-ea"/>
                <a:cs typeface="+mn-cs"/>
              </a:rPr>
              <a:t>foreign exchange gains and losses are deferred on the balance sheet until cash is</a:t>
            </a:r>
          </a:p>
          <a:p>
            <a:r>
              <a:rPr lang="en-US" sz="1200" b="0" i="0" u="none" strike="noStrike" kern="1200" baseline="0" dirty="0" smtClean="0">
                <a:solidFill>
                  <a:schemeClr val="tx1"/>
                </a:solidFill>
                <a:latin typeface="Times New Roman" pitchFamily="18" charset="0"/>
                <a:ea typeface="+mn-ea"/>
                <a:cs typeface="+mn-cs"/>
              </a:rPr>
              <a:t>actually paid or received. When cash is paid or received, a </a:t>
            </a:r>
            <a:r>
              <a:rPr lang="en-US" sz="1200" b="0" i="1" u="none" strike="noStrike" kern="1200" baseline="0" dirty="0" smtClean="0">
                <a:solidFill>
                  <a:schemeClr val="tx1"/>
                </a:solidFill>
                <a:latin typeface="Times New Roman" pitchFamily="18" charset="0"/>
                <a:ea typeface="+mn-ea"/>
                <a:cs typeface="+mn-cs"/>
              </a:rPr>
              <a:t>realized </a:t>
            </a:r>
            <a:r>
              <a:rPr lang="en-US" sz="1200" b="0" i="0" u="none" strike="noStrike" kern="1200" baseline="0" dirty="0" smtClean="0">
                <a:solidFill>
                  <a:schemeClr val="tx1"/>
                </a:solidFill>
                <a:latin typeface="Times New Roman" pitchFamily="18" charset="0"/>
                <a:ea typeface="+mn-ea"/>
                <a:cs typeface="+mn-cs"/>
              </a:rPr>
              <a:t>foreign exchange gain</a:t>
            </a:r>
          </a:p>
          <a:p>
            <a:r>
              <a:rPr lang="en-US" sz="1200" b="0" i="0" u="none" strike="noStrike" kern="1200" baseline="0" dirty="0" smtClean="0">
                <a:solidFill>
                  <a:schemeClr val="tx1"/>
                </a:solidFill>
                <a:latin typeface="Times New Roman" pitchFamily="18" charset="0"/>
                <a:ea typeface="+mn-ea"/>
                <a:cs typeface="+mn-cs"/>
              </a:rPr>
              <a:t>or loss is included in income. This approach is not acceptable under U.S. GAAP.</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1150938" y="692150"/>
            <a:ext cx="4556125" cy="3416300"/>
          </a:xfrm>
          <a:prstGeom prst="rect">
            <a:avLst/>
          </a:prstGeom>
          <a:ln/>
        </p:spPr>
      </p:sp>
      <p:sp>
        <p:nvSpPr>
          <p:cNvPr id="61443"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U.S. GAAP requires U.S. companies to use the </a:t>
            </a:r>
            <a:r>
              <a:rPr lang="en-US" sz="1200" b="0" i="1" u="none" strike="noStrike" kern="1200" baseline="0" dirty="0" smtClean="0">
                <a:solidFill>
                  <a:schemeClr val="tx1"/>
                </a:solidFill>
                <a:latin typeface="Times New Roman" pitchFamily="18" charset="0"/>
                <a:ea typeface="+mn-ea"/>
                <a:cs typeface="+mn-cs"/>
              </a:rPr>
              <a:t>accrual approach </a:t>
            </a:r>
            <a:r>
              <a:rPr lang="en-US" sz="1200" b="0" i="0" u="none" strike="noStrike" kern="1200" baseline="0" dirty="0" smtClean="0">
                <a:solidFill>
                  <a:schemeClr val="tx1"/>
                </a:solidFill>
                <a:latin typeface="Times New Roman" pitchFamily="18" charset="0"/>
                <a:ea typeface="+mn-ea"/>
                <a:cs typeface="+mn-cs"/>
              </a:rPr>
              <a:t>to account for unrealized</a:t>
            </a:r>
          </a:p>
          <a:p>
            <a:r>
              <a:rPr lang="en-US" sz="1200" b="0" i="0" u="none" strike="noStrike" kern="1200" baseline="0" dirty="0" smtClean="0">
                <a:solidFill>
                  <a:schemeClr val="tx1"/>
                </a:solidFill>
                <a:latin typeface="Times New Roman" pitchFamily="18" charset="0"/>
                <a:ea typeface="+mn-ea"/>
                <a:cs typeface="+mn-cs"/>
              </a:rPr>
              <a:t>foreign exchange gains and losses. Under this approach, a firm reports unrealized</a:t>
            </a:r>
          </a:p>
          <a:p>
            <a:r>
              <a:rPr lang="en-US" sz="1200" b="0" i="0" u="none" strike="noStrike" kern="1200" baseline="0" dirty="0" smtClean="0">
                <a:solidFill>
                  <a:schemeClr val="tx1"/>
                </a:solidFill>
                <a:latin typeface="Times New Roman" pitchFamily="18" charset="0"/>
                <a:ea typeface="+mn-ea"/>
                <a:cs typeface="+mn-cs"/>
              </a:rPr>
              <a:t>foreign exchange gains and losses in net income in the period in which the exchange rate</a:t>
            </a:r>
          </a:p>
          <a:p>
            <a:r>
              <a:rPr lang="en-US" sz="1200" b="0" i="0" u="none" strike="noStrike" kern="1200" baseline="0" dirty="0" smtClean="0">
                <a:solidFill>
                  <a:schemeClr val="tx1"/>
                </a:solidFill>
                <a:latin typeface="Times New Roman" pitchFamily="18" charset="0"/>
                <a:ea typeface="+mn-ea"/>
                <a:cs typeface="+mn-cs"/>
              </a:rPr>
              <a:t>changes. This is consistent with accrual accounting as it results in reporting the effect of</a:t>
            </a:r>
          </a:p>
          <a:p>
            <a:r>
              <a:rPr lang="en-US" sz="1200" b="0" i="0" u="none" strike="noStrike" kern="1200" baseline="0" dirty="0" smtClean="0">
                <a:solidFill>
                  <a:schemeClr val="tx1"/>
                </a:solidFill>
                <a:latin typeface="Times New Roman" pitchFamily="18" charset="0"/>
                <a:ea typeface="+mn-ea"/>
                <a:cs typeface="+mn-cs"/>
              </a:rPr>
              <a:t>a rate change that will have an impact on cash flow in the period when the event causing</a:t>
            </a:r>
          </a:p>
          <a:p>
            <a:r>
              <a:rPr lang="en-US" sz="1200" b="0" i="0" u="none" strike="noStrike" kern="1200" baseline="0" dirty="0" smtClean="0">
                <a:solidFill>
                  <a:schemeClr val="tx1"/>
                </a:solidFill>
                <a:latin typeface="Times New Roman" pitchFamily="18" charset="0"/>
                <a:ea typeface="+mn-ea"/>
                <a:cs typeface="+mn-cs"/>
              </a:rPr>
              <a:t>the impact takes place. Thus, any change in the exchange rate from the date of sale to the</a:t>
            </a:r>
          </a:p>
          <a:p>
            <a:r>
              <a:rPr lang="en-US" sz="1200" b="0" i="0" u="none" strike="noStrike" kern="1200" baseline="0" dirty="0" smtClean="0">
                <a:solidFill>
                  <a:schemeClr val="tx1"/>
                </a:solidFill>
                <a:latin typeface="Times New Roman" pitchFamily="18" charset="0"/>
                <a:ea typeface="+mn-ea"/>
                <a:cs typeface="+mn-cs"/>
              </a:rPr>
              <a:t>balance sheet date results in a foreign exchange gain or loss to be reported in income in</a:t>
            </a:r>
          </a:p>
          <a:p>
            <a:r>
              <a:rPr lang="en-US" sz="1200" b="0" i="0" u="none" strike="noStrike" kern="1200" baseline="0" dirty="0" smtClean="0">
                <a:solidFill>
                  <a:schemeClr val="tx1"/>
                </a:solidFill>
                <a:latin typeface="Times New Roman" pitchFamily="18" charset="0"/>
                <a:ea typeface="+mn-ea"/>
                <a:cs typeface="+mn-cs"/>
              </a:rPr>
              <a:t>that period. Any change in the exchange rate from the balance sheet date to the date of</a:t>
            </a:r>
          </a:p>
          <a:p>
            <a:r>
              <a:rPr lang="en-US" sz="1200" b="0" i="0" u="none" strike="noStrike" kern="1200" baseline="0" dirty="0" smtClean="0">
                <a:solidFill>
                  <a:schemeClr val="tx1"/>
                </a:solidFill>
                <a:latin typeface="Times New Roman" pitchFamily="18" charset="0"/>
                <a:ea typeface="+mn-ea"/>
                <a:cs typeface="+mn-cs"/>
              </a:rPr>
              <a:t>payment results in a second foreign exchange gain or loss that is reported in the second accounting</a:t>
            </a:r>
          </a:p>
          <a:p>
            <a:r>
              <a:rPr lang="en-US" sz="1200" b="0" i="0" u="none" strike="noStrike" kern="1200" baseline="0" dirty="0" smtClean="0">
                <a:solidFill>
                  <a:schemeClr val="tx1"/>
                </a:solidFill>
                <a:latin typeface="Times New Roman" pitchFamily="18" charset="0"/>
                <a:ea typeface="+mn-ea"/>
                <a:cs typeface="+mn-cs"/>
              </a:rPr>
              <a:t>period.</a:t>
            </a:r>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50938" y="692150"/>
            <a:ext cx="4556125" cy="3416300"/>
          </a:xfrm>
          <a:prstGeom prst="rect">
            <a:avLst/>
          </a:prstGeom>
          <a:ln/>
        </p:spPr>
      </p:sp>
      <p:sp>
        <p:nvSpPr>
          <p:cNvPr id="51203"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dirty="0" smtClean="0"/>
              <a:t>Understand how foreign currency forward contracts and foreign currency options can be used to hedge foreign</a:t>
            </a:r>
          </a:p>
          <a:p>
            <a:r>
              <a:rPr lang="en-US" sz="1200" dirty="0" smtClean="0"/>
              <a:t>exchange risk.</a:t>
            </a:r>
            <a:endParaRPr lang="en-US" sz="1200" b="1" dirty="0">
              <a:solidFill>
                <a:srgbClr val="002060"/>
              </a:solidFill>
              <a:cs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50938" y="692150"/>
            <a:ext cx="4556125" cy="3416300"/>
          </a:xfrm>
          <a:prstGeom prst="rect">
            <a:avLst/>
          </a:prstGeom>
          <a:ln/>
        </p:spPr>
      </p:sp>
      <p:sp>
        <p:nvSpPr>
          <p:cNvPr id="64515"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dirty="0" smtClean="0"/>
              <a:t>Hedging Foreign Exchange Risk</a:t>
            </a:r>
          </a:p>
          <a:p>
            <a:r>
              <a:rPr lang="en-US" sz="1200" b="0" i="0" u="none" strike="noStrike" kern="1200" baseline="0" dirty="0" smtClean="0">
                <a:solidFill>
                  <a:schemeClr val="tx1"/>
                </a:solidFill>
                <a:latin typeface="Times New Roman" pitchFamily="18" charset="0"/>
                <a:ea typeface="+mn-ea"/>
                <a:cs typeface="+mn-cs"/>
              </a:rPr>
              <a:t>To avoid uncertainty, companies often use foreign currency derivatives to hedge against the effect of unfavorable changes in the value of foreign currencies. The two most common derivatives used to hedge foreign exchange risk are </a:t>
            </a:r>
            <a:r>
              <a:rPr lang="en-US" sz="1200" b="0" i="1" u="none" strike="noStrike" kern="1200" baseline="0" dirty="0" smtClean="0">
                <a:solidFill>
                  <a:schemeClr val="tx1"/>
                </a:solidFill>
                <a:latin typeface="Times New Roman" pitchFamily="18" charset="0"/>
                <a:ea typeface="+mn-ea"/>
                <a:cs typeface="+mn-cs"/>
              </a:rPr>
              <a:t>foreign currency forward contracts </a:t>
            </a:r>
            <a:r>
              <a:rPr lang="en-US" sz="1200" b="0" i="0" u="none" strike="noStrike" kern="1200" baseline="0" dirty="0" smtClean="0">
                <a:solidFill>
                  <a:schemeClr val="tx1"/>
                </a:solidFill>
                <a:latin typeface="Times New Roman" pitchFamily="18" charset="0"/>
                <a:ea typeface="+mn-ea"/>
                <a:cs typeface="+mn-cs"/>
              </a:rPr>
              <a:t>and </a:t>
            </a:r>
            <a:r>
              <a:rPr lang="en-US" sz="1200" b="0" i="1" u="none" strike="noStrike" kern="1200" baseline="0" dirty="0" smtClean="0">
                <a:solidFill>
                  <a:schemeClr val="tx1"/>
                </a:solidFill>
                <a:latin typeface="Times New Roman" pitchFamily="18" charset="0"/>
                <a:ea typeface="+mn-ea"/>
                <a:cs typeface="+mn-cs"/>
              </a:rPr>
              <a:t>foreign currency options</a:t>
            </a:r>
            <a:r>
              <a:rPr lang="en-US" sz="1200" b="0" i="0" u="none" strike="noStrike" kern="1200" baseline="0" dirty="0" smtClean="0">
                <a:solidFill>
                  <a:schemeClr val="tx1"/>
                </a:solidFill>
                <a:latin typeface="Times New Roman" pitchFamily="18" charset="0"/>
                <a:ea typeface="+mn-ea"/>
                <a:cs typeface="+mn-cs"/>
              </a:rPr>
              <a:t>.</a:t>
            </a:r>
            <a:endParaRPr lang="en-US" dirty="0" smtClean="0"/>
          </a:p>
          <a:p>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1150938" y="692150"/>
            <a:ext cx="4556125" cy="3416300"/>
          </a:xfrm>
          <a:prstGeom prst="rect">
            <a:avLst/>
          </a:prstGeom>
          <a:ln/>
        </p:spPr>
      </p:sp>
      <p:sp>
        <p:nvSpPr>
          <p:cNvPr id="65539"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dirty="0" smtClean="0"/>
              <a:t>Hedging Foreign Exchange Risk</a:t>
            </a:r>
          </a:p>
          <a:p>
            <a:pPr marL="228600" indent="-228600">
              <a:spcBef>
                <a:spcPts val="1200"/>
              </a:spcBef>
              <a:buClr>
                <a:srgbClr val="002060"/>
              </a:buClr>
              <a:buNone/>
            </a:pPr>
            <a:r>
              <a:rPr lang="en-US" sz="2800" dirty="0" smtClean="0"/>
              <a:t>  Two foreign currency derivatives that are often used to hedge foreign currency transactions:</a:t>
            </a:r>
          </a:p>
          <a:p>
            <a:pPr marL="400050" lvl="1" indent="-400050">
              <a:spcBef>
                <a:spcPts val="1200"/>
              </a:spcBef>
              <a:buClr>
                <a:srgbClr val="002060"/>
              </a:buClr>
              <a:buFont typeface="Wingdings" pitchFamily="2" charset="2"/>
              <a:buChar char="Ø"/>
            </a:pPr>
            <a:r>
              <a:rPr lang="en-US" dirty="0" smtClean="0"/>
              <a:t>Foreign currency forward contracts</a:t>
            </a:r>
            <a:r>
              <a:rPr lang="en-US" sz="2800" dirty="0" smtClean="0"/>
              <a:t> lock in the price for which the currency will sell at contract’s maturity.</a:t>
            </a:r>
          </a:p>
          <a:p>
            <a:pPr marL="400050" indent="-400050">
              <a:spcBef>
                <a:spcPts val="1200"/>
              </a:spcBef>
              <a:buFont typeface="Wingdings" pitchFamily="2" charset="2"/>
              <a:buChar char="Ø"/>
            </a:pPr>
            <a:r>
              <a:rPr lang="en-US" sz="2800" dirty="0" smtClean="0"/>
              <a:t>Foreign currency options establish a price for which the currency can be sold, but is not required to be sold at maturity.</a:t>
            </a:r>
          </a:p>
          <a:p>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150938" y="692150"/>
            <a:ext cx="4556125" cy="3416300"/>
          </a:xfrm>
          <a:prstGeom prst="rect">
            <a:avLst/>
          </a:prstGeom>
          <a:ln/>
        </p:spPr>
      </p:sp>
      <p:sp>
        <p:nvSpPr>
          <p:cNvPr id="66563" name="Rectangle 3"/>
          <p:cNvSpPr>
            <a:spLocks noGrp="1" noChangeArrowheads="1"/>
          </p:cNvSpPr>
          <p:nvPr>
            <p:ph type="body" idx="1"/>
          </p:nvPr>
        </p:nvSpPr>
        <p:spPr>
          <a:xfrm>
            <a:off x="914400" y="4343400"/>
            <a:ext cx="5029200" cy="4114800"/>
          </a:xfrm>
          <a:prstGeom prst="rect">
            <a:avLst/>
          </a:prstGeom>
          <a:noFill/>
          <a:ln w="9525"/>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dirty="0" smtClean="0">
                <a:solidFill>
                  <a:srgbClr val="002060"/>
                </a:solidFill>
                <a:cs typeface="Times New Roman" pitchFamily="18" charset="0"/>
              </a:rPr>
              <a:t>ASC Topic 815 provides guidance for hedges of four types of foreign exchange risk. </a:t>
            </a:r>
          </a:p>
          <a:p>
            <a:pPr marL="514350" marR="0" indent="-514350" algn="l" defTabSz="914400" rtl="0" eaLnBrk="0" fontAlgn="base" latinLnBrk="0" hangingPunct="0">
              <a:lnSpc>
                <a:spcPct val="100000"/>
              </a:lnSpc>
              <a:spcBef>
                <a:spcPct val="30000"/>
              </a:spcBef>
              <a:spcAft>
                <a:spcPct val="0"/>
              </a:spcAft>
              <a:buClr>
                <a:srgbClr val="002060"/>
              </a:buClr>
              <a:buSzTx/>
              <a:buFont typeface="+mj-lt"/>
              <a:buAutoNum type="arabicPeriod"/>
              <a:tabLst/>
              <a:defRPr/>
            </a:pPr>
            <a:r>
              <a:rPr lang="en-US" sz="1200" b="0" dirty="0" smtClean="0">
                <a:solidFill>
                  <a:srgbClr val="002060"/>
                </a:solidFill>
                <a:cs typeface="Times New Roman" pitchFamily="18" charset="0"/>
              </a:rPr>
              <a:t>Recognized foreign currency denominated assets &amp; liabilities. </a:t>
            </a:r>
          </a:p>
          <a:p>
            <a:pPr marL="514350" marR="0" indent="-514350" algn="l" defTabSz="914400" rtl="0" eaLnBrk="0" fontAlgn="base" latinLnBrk="0" hangingPunct="0">
              <a:lnSpc>
                <a:spcPct val="100000"/>
              </a:lnSpc>
              <a:spcBef>
                <a:spcPct val="30000"/>
              </a:spcBef>
              <a:spcAft>
                <a:spcPct val="0"/>
              </a:spcAft>
              <a:buClr>
                <a:srgbClr val="002060"/>
              </a:buClr>
              <a:buSzTx/>
              <a:buFont typeface="+mj-lt"/>
              <a:buAutoNum type="arabicPeriod"/>
              <a:tabLst/>
              <a:defRPr/>
            </a:pPr>
            <a:r>
              <a:rPr lang="en-US" sz="1200" b="0" dirty="0" smtClean="0">
                <a:solidFill>
                  <a:srgbClr val="002060"/>
                </a:solidFill>
                <a:cs typeface="Times New Roman" pitchFamily="18" charset="0"/>
              </a:rPr>
              <a:t>Unrecognized foreign currency firm commitments. </a:t>
            </a:r>
          </a:p>
          <a:p>
            <a:pPr marL="514350" marR="0" indent="-514350" algn="l" defTabSz="914400" rtl="0" eaLnBrk="0" fontAlgn="base" latinLnBrk="0" hangingPunct="0">
              <a:lnSpc>
                <a:spcPct val="100000"/>
              </a:lnSpc>
              <a:spcBef>
                <a:spcPct val="30000"/>
              </a:spcBef>
              <a:spcAft>
                <a:spcPct val="0"/>
              </a:spcAft>
              <a:buClr>
                <a:srgbClr val="002060"/>
              </a:buClr>
              <a:buSzTx/>
              <a:buFont typeface="+mj-lt"/>
              <a:buAutoNum type="arabicPeriod"/>
              <a:tabLst/>
              <a:defRPr/>
            </a:pPr>
            <a:r>
              <a:rPr lang="en-US" sz="1200" b="0" dirty="0" smtClean="0">
                <a:solidFill>
                  <a:srgbClr val="002060"/>
                </a:solidFill>
                <a:cs typeface="Times New Roman" pitchFamily="18" charset="0"/>
              </a:rPr>
              <a:t>Forecasted foreign currency denominated transactions.</a:t>
            </a:r>
          </a:p>
          <a:p>
            <a:pPr marL="514350" marR="0" indent="-514350" algn="l" defTabSz="914400" rtl="0" eaLnBrk="0" fontAlgn="base" latinLnBrk="0" hangingPunct="0">
              <a:lnSpc>
                <a:spcPct val="100000"/>
              </a:lnSpc>
              <a:spcBef>
                <a:spcPct val="30000"/>
              </a:spcBef>
              <a:spcAft>
                <a:spcPct val="0"/>
              </a:spcAft>
              <a:buClr>
                <a:srgbClr val="002060"/>
              </a:buClr>
              <a:buSzTx/>
              <a:buFont typeface="+mj-lt"/>
              <a:buAutoNum type="arabicPeriod"/>
              <a:tabLst/>
              <a:defRPr/>
            </a:pPr>
            <a:r>
              <a:rPr lang="en-US" sz="1200" b="0" dirty="0" smtClean="0">
                <a:solidFill>
                  <a:srgbClr val="002060"/>
                </a:solidFill>
                <a:cs typeface="Times New Roman" pitchFamily="18" charset="0"/>
              </a:rPr>
              <a:t>Net investments in foreign operations</a:t>
            </a:r>
          </a:p>
          <a:p>
            <a:pPr marL="514350" indent="-514350">
              <a:buClr>
                <a:srgbClr val="002060"/>
              </a:buClr>
              <a:buFont typeface="+mj-lt"/>
              <a:buAutoNum type="arabicPeriod" startAt="2"/>
            </a:pPr>
            <a:endParaRPr lang="en-US" sz="1200" b="1" dirty="0" smtClean="0">
              <a:solidFill>
                <a:srgbClr val="002060"/>
              </a:solidFill>
              <a:cs typeface="Times New Roman" pitchFamily="18" charset="0"/>
            </a:endParaRPr>
          </a:p>
          <a:p>
            <a:pPr marL="514350" indent="-514350">
              <a:buClr>
                <a:srgbClr val="002060"/>
              </a:buClr>
              <a:buFont typeface="+mj-lt"/>
              <a:buAutoNum type="arabicPeriod" startAt="2"/>
            </a:pPr>
            <a:endParaRPr lang="en-US" sz="1200" b="1" dirty="0" smtClean="0">
              <a:solidFill>
                <a:srgbClr val="002060"/>
              </a:solidFill>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1" dirty="0" smtClean="0">
              <a:solidFill>
                <a:srgbClr val="002060"/>
              </a:solidFill>
              <a:cs typeface="Times New Roman" pitchFamily="18" charset="0"/>
            </a:endParaRPr>
          </a:p>
          <a:p>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prstGeom prst="rect">
            <a:avLst/>
          </a:prstGeom>
          <a:ln/>
        </p:spPr>
      </p:sp>
      <p:sp>
        <p:nvSpPr>
          <p:cNvPr id="67587" name="Rectangle 3"/>
          <p:cNvSpPr>
            <a:spLocks noGrp="1" noChangeArrowheads="1"/>
          </p:cNvSpPr>
          <p:nvPr>
            <p:ph type="body" idx="1"/>
          </p:nvPr>
        </p:nvSpPr>
        <p:spPr>
          <a:xfrm>
            <a:off x="914400" y="4343400"/>
            <a:ext cx="5029200" cy="4114800"/>
          </a:xfrm>
          <a:prstGeom prst="rect">
            <a:avLst/>
          </a:prstGeom>
          <a:noFill/>
          <a:ln w="9525"/>
        </p:spPr>
        <p:txBody>
          <a:bodyPr/>
          <a:lstStyle/>
          <a:p>
            <a:pPr marL="457200" indent="-457200">
              <a:defRPr/>
            </a:pPr>
            <a:r>
              <a:rPr lang="en-US" sz="1200" b="0" dirty="0" smtClean="0">
                <a:solidFill>
                  <a:srgbClr val="002060"/>
                </a:solidFill>
                <a:cs typeface="Times New Roman" pitchFamily="18" charset="0"/>
              </a:rPr>
              <a:t>The fair value of the derivative is recorded at the same time as the transaction to be hedged, based on:</a:t>
            </a:r>
          </a:p>
          <a:p>
            <a:pPr marL="514350" indent="-514350">
              <a:buClr>
                <a:srgbClr val="002060"/>
              </a:buClr>
              <a:buFont typeface="Wingdings" pitchFamily="2" charset="2"/>
              <a:buChar char="Ø"/>
              <a:defRPr/>
            </a:pPr>
            <a:r>
              <a:rPr lang="en-US" sz="1200" b="0" dirty="0" smtClean="0">
                <a:solidFill>
                  <a:srgbClr val="002060"/>
                </a:solidFill>
                <a:cs typeface="Times New Roman" pitchFamily="18" charset="0"/>
              </a:rPr>
              <a:t>The forward rate when the forward contract was entered into.</a:t>
            </a:r>
          </a:p>
          <a:p>
            <a:pPr marL="514350" indent="-514350">
              <a:buClr>
                <a:srgbClr val="002060"/>
              </a:buClr>
              <a:buFont typeface="Wingdings" pitchFamily="2" charset="2"/>
              <a:buChar char="Ø"/>
              <a:defRPr/>
            </a:pPr>
            <a:r>
              <a:rPr lang="en-US" sz="1200" b="0" dirty="0" smtClean="0">
                <a:solidFill>
                  <a:srgbClr val="002060"/>
                </a:solidFill>
                <a:cs typeface="Times New Roman" pitchFamily="18" charset="0"/>
              </a:rPr>
              <a:t>The current forward rate for a contract that matures on the same date as the forward contract.</a:t>
            </a:r>
          </a:p>
          <a:p>
            <a:pPr marL="514350" indent="-514350">
              <a:buClr>
                <a:srgbClr val="002060"/>
              </a:buClr>
              <a:buFont typeface="Wingdings" pitchFamily="2" charset="2"/>
              <a:buChar char="Ø"/>
              <a:defRPr/>
            </a:pPr>
            <a:r>
              <a:rPr lang="en-US" sz="1200" b="0" dirty="0" smtClean="0">
                <a:solidFill>
                  <a:srgbClr val="002060"/>
                </a:solidFill>
                <a:cs typeface="Times New Roman" pitchFamily="18" charset="0"/>
              </a:rPr>
              <a:t>A discount rate (the company’s incremental borrowing rate).</a:t>
            </a:r>
          </a:p>
          <a:p>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prstGeom prst="rect">
            <a:avLst/>
          </a:prstGeom>
          <a:ln/>
        </p:spPr>
      </p:sp>
      <p:sp>
        <p:nvSpPr>
          <p:cNvPr id="67587"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dirty="0" smtClean="0"/>
              <a:t>In accordance with U.S. GAAP, gains and losses arising from changes in the fair value of derivatives are recognized initially either (1) on the income statement as a part of net income or (2) on the balance sheet in accumulated other comprehensive income. </a:t>
            </a:r>
          </a:p>
          <a:p>
            <a:r>
              <a:rPr lang="en-US" sz="1200" dirty="0" smtClean="0"/>
              <a:t>Recognition treatment depends partly on whether the company uses derivatives for hedging purposes or for speculation.  </a:t>
            </a:r>
          </a:p>
          <a:p>
            <a:r>
              <a:rPr lang="en-US" sz="1200" b="0" i="0" u="none" strike="noStrike" kern="1200" baseline="0" dirty="0" smtClean="0">
                <a:solidFill>
                  <a:schemeClr val="tx1"/>
                </a:solidFill>
                <a:latin typeface="Times New Roman" pitchFamily="18" charset="0"/>
                <a:ea typeface="+mn-ea"/>
                <a:cs typeface="+mn-cs"/>
              </a:rPr>
              <a:t>For speculative derivatives, the company recognizes the change in the fair value of the derivative (the gain or loss) immediately in net income. The accounting for changes in the fair value of derivatives used for hedging depends on the nature of the foreign exchange risk being hedged and on whether the derivative qualifies</a:t>
            </a:r>
          </a:p>
          <a:p>
            <a:r>
              <a:rPr lang="en-US" sz="1200" b="0" i="0" u="none" strike="noStrike" kern="1200" baseline="0" dirty="0" smtClean="0">
                <a:solidFill>
                  <a:schemeClr val="tx1"/>
                </a:solidFill>
                <a:latin typeface="Times New Roman" pitchFamily="18" charset="0"/>
                <a:ea typeface="+mn-ea"/>
                <a:cs typeface="+mn-cs"/>
              </a:rPr>
              <a:t>for </a:t>
            </a:r>
            <a:r>
              <a:rPr lang="en-US" sz="1200" b="0" i="1" u="none" strike="noStrike" kern="1200" baseline="0" dirty="0" smtClean="0">
                <a:solidFill>
                  <a:schemeClr val="tx1"/>
                </a:solidFill>
                <a:latin typeface="Times New Roman" pitchFamily="18" charset="0"/>
                <a:ea typeface="+mn-ea"/>
                <a:cs typeface="+mn-cs"/>
              </a:rPr>
              <a:t>hedge accounting</a:t>
            </a:r>
            <a:r>
              <a:rPr lang="en-US" sz="1200" b="0" i="0" u="none" strike="noStrike" kern="1200" baseline="0" dirty="0" smtClean="0">
                <a:solidFill>
                  <a:schemeClr val="tx1"/>
                </a:solidFill>
                <a:latin typeface="Times New Roman" pitchFamily="18" charset="0"/>
                <a:ea typeface="+mn-ea"/>
                <a:cs typeface="+mn-cs"/>
              </a:rPr>
              <a:t>.</a:t>
            </a:r>
            <a:endParaRPr lang="en-US" sz="1200" dirty="0" smtClean="0"/>
          </a:p>
          <a:p>
            <a:endParaRPr lang="en-US" sz="1200" b="1" dirty="0">
              <a:solidFill>
                <a:srgbClr val="002060"/>
              </a:solidFill>
              <a:cs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prstGeom prst="rect">
            <a:avLst/>
          </a:prstGeom>
          <a:ln/>
        </p:spPr>
      </p:sp>
      <p:sp>
        <p:nvSpPr>
          <p:cNvPr id="67587"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U.S. GAAP allows hedge accounting for foreign currency derivatives only if three conditions are satisfied:1. The derivative is used to hedge either a cash flow exposure or fair-value exposure to foreign exchange risk.</a:t>
            </a:r>
          </a:p>
          <a:p>
            <a:r>
              <a:rPr lang="en-US" sz="1200" b="0" i="0" u="none" strike="noStrike" kern="1200" baseline="0" dirty="0" smtClean="0">
                <a:solidFill>
                  <a:schemeClr val="tx1"/>
                </a:solidFill>
                <a:latin typeface="Times New Roman" pitchFamily="18" charset="0"/>
                <a:ea typeface="+mn-ea"/>
                <a:cs typeface="+mn-cs"/>
              </a:rPr>
              <a:t>2. The derivative is highly effective in offsetting changes in the cash flows or fair value</a:t>
            </a:r>
          </a:p>
          <a:p>
            <a:r>
              <a:rPr lang="en-US" sz="1200" b="0" i="0" u="none" strike="noStrike" kern="1200" baseline="0" dirty="0" smtClean="0">
                <a:solidFill>
                  <a:schemeClr val="tx1"/>
                </a:solidFill>
                <a:latin typeface="Times New Roman" pitchFamily="18" charset="0"/>
                <a:ea typeface="+mn-ea"/>
                <a:cs typeface="+mn-cs"/>
              </a:rPr>
              <a:t>related to the hedged item.</a:t>
            </a:r>
          </a:p>
          <a:p>
            <a:r>
              <a:rPr lang="en-US" sz="1200" b="0" i="0" u="none" strike="noStrike" kern="1200" baseline="0" dirty="0" smtClean="0">
                <a:solidFill>
                  <a:schemeClr val="tx1"/>
                </a:solidFill>
                <a:latin typeface="Times New Roman" pitchFamily="18" charset="0"/>
                <a:ea typeface="+mn-ea"/>
                <a:cs typeface="+mn-cs"/>
              </a:rPr>
              <a:t>3. The derivative is properly documented as a hedge. </a:t>
            </a:r>
          </a:p>
          <a:p>
            <a:endParaRPr lang="en-US" sz="1200" b="0" i="0" u="none" strike="noStrike" kern="1200" baseline="0" dirty="0" smtClean="0">
              <a:solidFill>
                <a:schemeClr val="tx1"/>
              </a:solidFill>
              <a:latin typeface="Times New Roman" pitchFamily="18" charset="0"/>
              <a:ea typeface="+mn-ea"/>
              <a:cs typeface="+mn-cs"/>
            </a:endParaRPr>
          </a:p>
          <a:p>
            <a:endParaRPr lang="en-US" sz="1200" b="1" dirty="0">
              <a:solidFill>
                <a:srgbClr val="002060"/>
              </a:solidFill>
              <a:cs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50938" y="692150"/>
            <a:ext cx="4556125" cy="3416300"/>
          </a:xfrm>
          <a:prstGeom prst="rect">
            <a:avLst/>
          </a:prstGeom>
          <a:ln/>
        </p:spPr>
      </p:sp>
      <p:sp>
        <p:nvSpPr>
          <p:cNvPr id="51203"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Account for forward contracts and options used as hedges of foreign currency denominated assets and liabilities.</a:t>
            </a:r>
            <a:endParaRPr lang="en-US" sz="1200" b="1" dirty="0">
              <a:solidFill>
                <a:srgbClr val="002060"/>
              </a:solidFill>
              <a:cs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150938" y="692150"/>
            <a:ext cx="4556125" cy="3416300"/>
          </a:xfrm>
          <a:prstGeom prst="rect">
            <a:avLst/>
          </a:prstGeom>
          <a:ln/>
        </p:spPr>
      </p:sp>
      <p:sp>
        <p:nvSpPr>
          <p:cNvPr id="69635" name="Rectangle 3"/>
          <p:cNvSpPr>
            <a:spLocks noGrp="1" noChangeArrowheads="1"/>
          </p:cNvSpPr>
          <p:nvPr>
            <p:ph type="body" idx="1"/>
          </p:nvPr>
        </p:nvSpPr>
        <p:spPr>
          <a:xfrm>
            <a:off x="914400" y="4343400"/>
            <a:ext cx="5029200" cy="4114800"/>
          </a:xfrm>
          <a:prstGeom prst="rect">
            <a:avLst/>
          </a:prstGeom>
          <a:noFill/>
          <a:ln w="9525"/>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dirty="0" smtClean="0">
                <a:solidFill>
                  <a:srgbClr val="002060"/>
                </a:solidFill>
                <a:cs typeface="Times New Roman" pitchFamily="18" charset="0"/>
              </a:rPr>
              <a:t>Hedges of foreign currency denominated assets and liabilities, such as accounts receivable and accounts payable, can qualify as either cash flow hedges or fair value hedges. To qualify as a cash flow hedge, the hedging instrument must completely offset the </a:t>
            </a:r>
            <a:r>
              <a:rPr lang="en-US" sz="1200" b="0" dirty="0" err="1" smtClean="0">
                <a:solidFill>
                  <a:srgbClr val="002060"/>
                </a:solidFill>
                <a:cs typeface="Times New Roman" pitchFamily="18" charset="0"/>
              </a:rPr>
              <a:t>vari</a:t>
            </a:r>
            <a:r>
              <a:rPr lang="en-US" sz="1200" b="0" dirty="0" smtClean="0">
                <a:solidFill>
                  <a:srgbClr val="002060"/>
                </a:solidFill>
                <a:cs typeface="Times New Roman" pitchFamily="18" charset="0"/>
              </a:rPr>
              <a:t>- ability in the cash flows associated with the foreign currency receivable or payable. If the hedging instrument does not qualify as a cash flow hedge or if the company elects not to designate the hedging instrument as a cash flow hedge, the hedge is designated as a fair value hedge. The following summarizes the basic accounting for the two types of hedges of foreign currency denominated assets and liabilities.</a:t>
            </a:r>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150938" y="692150"/>
            <a:ext cx="4556125" cy="3416300"/>
          </a:xfrm>
          <a:prstGeom prst="rect">
            <a:avLst/>
          </a:prstGeom>
          <a:ln/>
        </p:spPr>
      </p:sp>
      <p:sp>
        <p:nvSpPr>
          <p:cNvPr id="69635"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1. The hedged asset or liability is adjusted to fair value based on changes in the spot exchange rate, and a foreign exchange gain or loss is recognized in net income (Cash Flow Hedge Step B.1. in Exhibit 9.2).</a:t>
            </a:r>
          </a:p>
          <a:p>
            <a:r>
              <a:rPr lang="en-US" sz="1200" b="0" i="0" u="none" strike="noStrike" kern="1200" baseline="0" dirty="0" smtClean="0">
                <a:solidFill>
                  <a:schemeClr val="tx1"/>
                </a:solidFill>
                <a:latin typeface="Times New Roman" pitchFamily="18" charset="0"/>
                <a:ea typeface="+mn-ea"/>
                <a:cs typeface="+mn-cs"/>
              </a:rPr>
              <a:t>2. The derivative hedging instrument is adjusted to fair value (resulting in an asset or liability reported on the balance sheet) with the counterpart recognized as a change in Accumulated Other Comprehensive Income (AOCI) (Cash Flow Hedge Step B.2. in Exhibit 9.2).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150938" y="692150"/>
            <a:ext cx="4556125" cy="3416300"/>
          </a:xfrm>
          <a:prstGeom prst="rect">
            <a:avLst/>
          </a:prstGeom>
          <a:ln/>
        </p:spPr>
      </p:sp>
      <p:sp>
        <p:nvSpPr>
          <p:cNvPr id="69635"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3. An amount equal to the foreign exchange gain or loss on the hedged asset or liability is then transferred from AOCI to net income; the net effect is to offset any gain or loss on the hedged asset or liability (Cash Flow Hedge Step B.3. in Exhibit 9.2).</a:t>
            </a:r>
          </a:p>
          <a:p>
            <a:r>
              <a:rPr lang="en-US" sz="1200" b="0" i="0" u="none" strike="noStrike" kern="1200" baseline="0" dirty="0" smtClean="0">
                <a:solidFill>
                  <a:schemeClr val="tx1"/>
                </a:solidFill>
                <a:latin typeface="Times New Roman" pitchFamily="18" charset="0"/>
                <a:ea typeface="+mn-ea"/>
                <a:cs typeface="+mn-cs"/>
              </a:rPr>
              <a:t>4. An additional amount is removed from AOCI and recognized in net income to reflect (a) the current period’s amortization of the original discount or premium on the forward contract (if a forward contract is the hedging instrument) or (b) the change in the </a:t>
            </a:r>
            <a:r>
              <a:rPr lang="en-US" sz="1200" b="0" i="1" u="none" strike="noStrike" kern="1200" baseline="0" dirty="0" smtClean="0">
                <a:solidFill>
                  <a:schemeClr val="tx1"/>
                </a:solidFill>
                <a:latin typeface="Times New Roman" pitchFamily="18" charset="0"/>
                <a:ea typeface="+mn-ea"/>
                <a:cs typeface="+mn-cs"/>
              </a:rPr>
              <a:t>time value </a:t>
            </a:r>
            <a:r>
              <a:rPr lang="en-US" sz="1200" b="0" i="0" u="none" strike="noStrike" kern="1200" baseline="0" dirty="0" smtClean="0">
                <a:solidFill>
                  <a:schemeClr val="tx1"/>
                </a:solidFill>
                <a:latin typeface="Times New Roman" pitchFamily="18" charset="0"/>
                <a:ea typeface="+mn-ea"/>
                <a:cs typeface="+mn-cs"/>
              </a:rPr>
              <a:t>of the option (if an option is the hedging instrument) (Cash Flow</a:t>
            </a:r>
          </a:p>
          <a:p>
            <a:r>
              <a:rPr lang="en-US" sz="1200" b="0" i="0" u="none" strike="noStrike" kern="1200" baseline="0" dirty="0" smtClean="0">
                <a:solidFill>
                  <a:schemeClr val="tx1"/>
                </a:solidFill>
                <a:latin typeface="Times New Roman" pitchFamily="18" charset="0"/>
                <a:ea typeface="+mn-ea"/>
                <a:cs typeface="+mn-cs"/>
              </a:rPr>
              <a:t>Hedge Step B.4. in Exhibit 9.2).</a:t>
            </a:r>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150938" y="692150"/>
            <a:ext cx="4556125" cy="3416300"/>
          </a:xfrm>
          <a:prstGeom prst="rect">
            <a:avLst/>
          </a:prstGeom>
          <a:ln/>
        </p:spPr>
      </p:sp>
      <p:sp>
        <p:nvSpPr>
          <p:cNvPr id="69635"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1. Adjust the hedged asset or liability to fair value based on changes in the spot exchange</a:t>
            </a:r>
          </a:p>
          <a:p>
            <a:r>
              <a:rPr lang="en-US" sz="1200" b="0" i="0" u="none" strike="noStrike" kern="1200" baseline="0" dirty="0" smtClean="0">
                <a:solidFill>
                  <a:schemeClr val="tx1"/>
                </a:solidFill>
                <a:latin typeface="Times New Roman" pitchFamily="18" charset="0"/>
                <a:ea typeface="+mn-ea"/>
                <a:cs typeface="+mn-cs"/>
              </a:rPr>
              <a:t>rate and recognize a foreign exchange gain or loss in net income (Fair Value Hedge</a:t>
            </a:r>
          </a:p>
          <a:p>
            <a:r>
              <a:rPr lang="en-US" sz="1200" b="0" i="0" u="none" strike="noStrike" kern="1200" baseline="0" dirty="0" smtClean="0">
                <a:solidFill>
                  <a:schemeClr val="tx1"/>
                </a:solidFill>
                <a:latin typeface="Times New Roman" pitchFamily="18" charset="0"/>
                <a:ea typeface="+mn-ea"/>
                <a:cs typeface="+mn-cs"/>
              </a:rPr>
              <a:t>Step B.1. in Exhibit 9.2).</a:t>
            </a:r>
          </a:p>
          <a:p>
            <a:r>
              <a:rPr lang="en-US" sz="1200" b="0" i="0" u="none" strike="noStrike" kern="1200" baseline="0" dirty="0" smtClean="0">
                <a:solidFill>
                  <a:schemeClr val="tx1"/>
                </a:solidFill>
                <a:latin typeface="Times New Roman" pitchFamily="18" charset="0"/>
                <a:ea typeface="+mn-ea"/>
                <a:cs typeface="+mn-cs"/>
              </a:rPr>
              <a:t>2. Adjust the derivative hedging instrument to fair value (resulting in an asset or liability</a:t>
            </a:r>
          </a:p>
          <a:p>
            <a:r>
              <a:rPr lang="en-US" sz="1200" b="0" i="0" u="none" strike="noStrike" kern="1200" baseline="0" dirty="0" smtClean="0">
                <a:solidFill>
                  <a:schemeClr val="tx1"/>
                </a:solidFill>
                <a:latin typeface="Times New Roman" pitchFamily="18" charset="0"/>
                <a:ea typeface="+mn-ea"/>
                <a:cs typeface="+mn-cs"/>
              </a:rPr>
              <a:t>reported on the balance sheet) and recognize the counterpart as a gain or loss in net</a:t>
            </a:r>
          </a:p>
          <a:p>
            <a:r>
              <a:rPr lang="en-US" sz="1200" b="0" i="0" u="none" strike="noStrike" kern="1200" baseline="0" dirty="0" smtClean="0">
                <a:solidFill>
                  <a:schemeClr val="tx1"/>
                </a:solidFill>
                <a:latin typeface="Times New Roman" pitchFamily="18" charset="0"/>
                <a:ea typeface="+mn-ea"/>
                <a:cs typeface="+mn-cs"/>
              </a:rPr>
              <a:t>income (Fair Value Hedge Step B.2. in Exhibit 9.2).</a:t>
            </a:r>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150938" y="692150"/>
            <a:ext cx="4556125" cy="3416300"/>
          </a:xfrm>
          <a:prstGeom prst="rect">
            <a:avLst/>
          </a:prstGeom>
          <a:ln/>
        </p:spPr>
      </p:sp>
      <p:sp>
        <p:nvSpPr>
          <p:cNvPr id="83971"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dirty="0" smtClean="0"/>
              <a:t>Using a Foreign Currency Option as a Hedge</a:t>
            </a:r>
          </a:p>
          <a:p>
            <a:pPr marL="0" indent="0">
              <a:spcBef>
                <a:spcPts val="1200"/>
              </a:spcBef>
              <a:buNone/>
            </a:pPr>
            <a:r>
              <a:rPr lang="en-US" sz="1200" dirty="0" smtClean="0"/>
              <a:t>An option is a contract that allows you to exercise a predetermined exchange rate if it is to your advantage. </a:t>
            </a:r>
          </a:p>
          <a:p>
            <a:pPr marL="0" indent="0">
              <a:spcBef>
                <a:spcPts val="1200"/>
              </a:spcBef>
              <a:buNone/>
            </a:pPr>
            <a:r>
              <a:rPr lang="en-US" sz="1200" dirty="0" smtClean="0"/>
              <a:t>As with forward contracts, options can be designed as cash flow hedges or fair value hedges.</a:t>
            </a:r>
          </a:p>
          <a:p>
            <a:pPr marL="0" indent="0">
              <a:spcBef>
                <a:spcPts val="1200"/>
              </a:spcBef>
              <a:buNone/>
            </a:pPr>
            <a:r>
              <a:rPr lang="en-US" sz="1200" dirty="0" smtClean="0"/>
              <a:t>Option prices are determined using the Black-</a:t>
            </a:r>
            <a:r>
              <a:rPr lang="en-US" sz="1200" dirty="0" err="1" smtClean="0"/>
              <a:t>Scholes</a:t>
            </a:r>
            <a:r>
              <a:rPr lang="en-US" sz="1200" dirty="0" smtClean="0"/>
              <a:t> Option Pricing Model covered in most finance texts.</a:t>
            </a:r>
          </a:p>
          <a:p>
            <a:pPr marL="0" indent="0">
              <a:lnSpc>
                <a:spcPct val="90000"/>
              </a:lnSpc>
              <a:spcBef>
                <a:spcPts val="1200"/>
              </a:spcBef>
              <a:buClr>
                <a:srgbClr val="0070C0"/>
              </a:buClr>
              <a:buNone/>
            </a:pPr>
            <a:endParaRPr lang="en-US" sz="1200" dirty="0" smtClean="0"/>
          </a:p>
          <a:p>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50938" y="692150"/>
            <a:ext cx="4556125" cy="3416300"/>
          </a:xfrm>
          <a:prstGeom prst="rect">
            <a:avLst/>
          </a:prstGeom>
          <a:ln/>
        </p:spPr>
      </p:sp>
      <p:sp>
        <p:nvSpPr>
          <p:cNvPr id="51203"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Account for forward contracts and options used as hedges of foreign currency firm commitments.</a:t>
            </a:r>
            <a:endParaRPr lang="en-US" sz="1200" b="1" dirty="0">
              <a:solidFill>
                <a:srgbClr val="002060"/>
              </a:solidFill>
              <a:cs typeface="Times New Roman"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150938" y="692150"/>
            <a:ext cx="4556125" cy="3416300"/>
          </a:xfrm>
          <a:prstGeom prst="rect">
            <a:avLst/>
          </a:prstGeom>
          <a:ln/>
        </p:spPr>
      </p:sp>
      <p:sp>
        <p:nvSpPr>
          <p:cNvPr id="87043"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A firm commitment is an </a:t>
            </a:r>
            <a:r>
              <a:rPr lang="en-US" sz="1200" b="0" i="0" u="none" strike="noStrike" kern="1200" baseline="0" dirty="0" err="1" smtClean="0">
                <a:solidFill>
                  <a:schemeClr val="tx1"/>
                </a:solidFill>
                <a:latin typeface="Times New Roman" pitchFamily="18" charset="0"/>
                <a:ea typeface="+mn-ea"/>
                <a:cs typeface="+mn-cs"/>
              </a:rPr>
              <a:t>executory</a:t>
            </a:r>
            <a:r>
              <a:rPr lang="en-US" sz="1200" b="0" i="0" u="none" strike="noStrike" kern="1200" baseline="0" dirty="0" smtClean="0">
                <a:solidFill>
                  <a:schemeClr val="tx1"/>
                </a:solidFill>
                <a:latin typeface="Times New Roman" pitchFamily="18" charset="0"/>
                <a:ea typeface="+mn-ea"/>
                <a:cs typeface="+mn-cs"/>
              </a:rPr>
              <a:t> contract; the company has not delivered goods</a:t>
            </a:r>
          </a:p>
          <a:p>
            <a:r>
              <a:rPr lang="en-US" sz="1200" b="0" i="0" u="none" strike="noStrike" kern="1200" baseline="0" dirty="0" smtClean="0">
                <a:solidFill>
                  <a:schemeClr val="tx1"/>
                </a:solidFill>
                <a:latin typeface="Times New Roman" pitchFamily="18" charset="0"/>
                <a:ea typeface="+mn-ea"/>
                <a:cs typeface="+mn-cs"/>
              </a:rPr>
              <a:t>nor has the customer paid for them. Normally, </a:t>
            </a:r>
            <a:r>
              <a:rPr lang="en-US" sz="1200" b="0" i="0" u="none" strike="noStrike" kern="1200" baseline="0" dirty="0" err="1" smtClean="0">
                <a:solidFill>
                  <a:schemeClr val="tx1"/>
                </a:solidFill>
                <a:latin typeface="Times New Roman" pitchFamily="18" charset="0"/>
                <a:ea typeface="+mn-ea"/>
                <a:cs typeface="+mn-cs"/>
              </a:rPr>
              <a:t>executory</a:t>
            </a:r>
            <a:r>
              <a:rPr lang="en-US" sz="1200" b="0" i="0" u="none" strike="noStrike" kern="1200" baseline="0" dirty="0" smtClean="0">
                <a:solidFill>
                  <a:schemeClr val="tx1"/>
                </a:solidFill>
                <a:latin typeface="Times New Roman" pitchFamily="18" charset="0"/>
                <a:ea typeface="+mn-ea"/>
                <a:cs typeface="+mn-cs"/>
              </a:rPr>
              <a:t> contracts are not recognized</a:t>
            </a:r>
          </a:p>
          <a:p>
            <a:r>
              <a:rPr lang="en-US" sz="1200" b="0" i="0" u="none" strike="noStrike" kern="1200" baseline="0" dirty="0" smtClean="0">
                <a:solidFill>
                  <a:schemeClr val="tx1"/>
                </a:solidFill>
                <a:latin typeface="Times New Roman" pitchFamily="18" charset="0"/>
                <a:ea typeface="+mn-ea"/>
                <a:cs typeface="+mn-cs"/>
              </a:rPr>
              <a:t>in financial statements. However, when a firm commitment is hedged using a derivative</a:t>
            </a:r>
          </a:p>
          <a:p>
            <a:r>
              <a:rPr lang="en-US" sz="1200" b="0" i="0" u="none" strike="noStrike" kern="1200" baseline="0" dirty="0" smtClean="0">
                <a:solidFill>
                  <a:schemeClr val="tx1"/>
                </a:solidFill>
                <a:latin typeface="Times New Roman" pitchFamily="18" charset="0"/>
                <a:ea typeface="+mn-ea"/>
                <a:cs typeface="+mn-cs"/>
              </a:rPr>
              <a:t>financial instrument, hedge accounting requires explicit recognition on the balance sheet</a:t>
            </a:r>
          </a:p>
          <a:p>
            <a:r>
              <a:rPr lang="en-US" sz="1200" b="0" i="0" u="none" strike="noStrike" kern="1200" baseline="0" dirty="0" smtClean="0">
                <a:solidFill>
                  <a:schemeClr val="tx1"/>
                </a:solidFill>
                <a:latin typeface="Times New Roman" pitchFamily="18" charset="0"/>
                <a:ea typeface="+mn-ea"/>
                <a:cs typeface="+mn-cs"/>
              </a:rPr>
              <a:t>at fair value of both the derivative financial instrument (forward contract or option) and</a:t>
            </a:r>
          </a:p>
          <a:p>
            <a:r>
              <a:rPr lang="en-US" sz="1200" b="0" i="0" u="none" strike="noStrike" kern="1200" baseline="0" dirty="0" smtClean="0">
                <a:solidFill>
                  <a:schemeClr val="tx1"/>
                </a:solidFill>
                <a:latin typeface="Times New Roman" pitchFamily="18" charset="0"/>
                <a:ea typeface="+mn-ea"/>
                <a:cs typeface="+mn-cs"/>
              </a:rPr>
              <a:t>the firm commitment. The change in fair value of the firm commitment results in a gain</a:t>
            </a:r>
          </a:p>
          <a:p>
            <a:r>
              <a:rPr lang="en-US" sz="1200" b="0" i="0" u="none" strike="noStrike" kern="1200" baseline="0" dirty="0" smtClean="0">
                <a:solidFill>
                  <a:schemeClr val="tx1"/>
                </a:solidFill>
                <a:latin typeface="Times New Roman" pitchFamily="18" charset="0"/>
                <a:ea typeface="+mn-ea"/>
                <a:cs typeface="+mn-cs"/>
              </a:rPr>
              <a:t>or loss that offsets the loss or gain on the hedging instrument (forward contract or option),</a:t>
            </a:r>
          </a:p>
          <a:p>
            <a:r>
              <a:rPr lang="en-US" sz="1200" b="0" i="0" u="none" strike="noStrike" kern="1200" baseline="0" dirty="0" smtClean="0">
                <a:solidFill>
                  <a:schemeClr val="tx1"/>
                </a:solidFill>
                <a:latin typeface="Times New Roman" pitchFamily="18" charset="0"/>
                <a:ea typeface="+mn-ea"/>
                <a:cs typeface="+mn-cs"/>
              </a:rPr>
              <a:t>thus achieving the goal of hedge accounting</a:t>
            </a:r>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150938" y="692150"/>
            <a:ext cx="4556125" cy="3416300"/>
          </a:xfrm>
          <a:prstGeom prst="rect">
            <a:avLst/>
          </a:prstGeom>
          <a:ln/>
        </p:spPr>
      </p:sp>
      <p:sp>
        <p:nvSpPr>
          <p:cNvPr id="87043" name="Rectangle 3"/>
          <p:cNvSpPr>
            <a:spLocks noGrp="1" noChangeArrowheads="1"/>
          </p:cNvSpPr>
          <p:nvPr>
            <p:ph type="body" idx="1"/>
          </p:nvPr>
        </p:nvSpPr>
        <p:spPr>
          <a:xfrm>
            <a:off x="914400" y="4343400"/>
            <a:ext cx="5029200" cy="4114800"/>
          </a:xfrm>
          <a:prstGeom prst="rect">
            <a:avLst/>
          </a:prstGeom>
          <a:noFill/>
          <a:ln w="9525"/>
        </p:spPr>
        <p:txBody>
          <a:bodyPr/>
          <a:lstStyle/>
          <a:p>
            <a:pPr>
              <a:spcBef>
                <a:spcPts val="600"/>
              </a:spcBef>
              <a:spcAft>
                <a:spcPts val="600"/>
              </a:spcAft>
            </a:pPr>
            <a:r>
              <a:rPr lang="en-US" sz="1200" b="1" dirty="0" smtClean="0">
                <a:solidFill>
                  <a:srgbClr val="002060"/>
                </a:solidFill>
              </a:rPr>
              <a:t>Changes in the spot exchange rate are used to determine the fair value of the firm commitment when a foreign currency option is the hedging instrument.</a:t>
            </a:r>
          </a:p>
          <a:p>
            <a:pPr>
              <a:spcBef>
                <a:spcPts val="600"/>
              </a:spcBef>
              <a:spcAft>
                <a:spcPts val="600"/>
              </a:spcAft>
            </a:pPr>
            <a:r>
              <a:rPr lang="en-US" sz="1200" b="1" dirty="0" smtClean="0">
                <a:solidFill>
                  <a:srgbClr val="002060"/>
                </a:solidFill>
              </a:rPr>
              <a:t>U.S. GAAP allows hedges of firm commitments to be designated either as cash flow or fair value hedges.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150938" y="692150"/>
            <a:ext cx="4556125" cy="3416300"/>
          </a:xfrm>
          <a:prstGeom prst="rect">
            <a:avLst/>
          </a:prstGeom>
          <a:ln/>
        </p:spPr>
      </p:sp>
      <p:sp>
        <p:nvSpPr>
          <p:cNvPr id="87043"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dirty="0" smtClean="0">
                <a:solidFill>
                  <a:srgbClr val="002060"/>
                </a:solidFill>
                <a:cs typeface="Times New Roman" pitchFamily="18" charset="0"/>
              </a:rPr>
              <a:t>Options are carried at fair value on the balance sheet </a:t>
            </a:r>
            <a:r>
              <a:rPr lang="en-US" sz="1200" b="0" dirty="0" smtClean="0">
                <a:solidFill>
                  <a:srgbClr val="002060"/>
                </a:solidFill>
              </a:rPr>
              <a:t>of both the derivative financial instrument (forward contract or option) and the firm commitment.</a:t>
            </a:r>
            <a:endParaRPr lang="en-US" sz="1200" b="0" dirty="0" smtClean="0">
              <a:solidFill>
                <a:srgbClr val="002060"/>
              </a:solidFill>
              <a:cs typeface="Times New Roman" pitchFamily="18" charset="0"/>
            </a:endParaRPr>
          </a:p>
          <a:p>
            <a:endParaRPr lang="en-US" sz="1200" b="0" dirty="0" smtClean="0">
              <a:solidFill>
                <a:srgbClr val="002060"/>
              </a:solidFill>
              <a:cs typeface="Times New Roman" pitchFamily="18" charset="0"/>
            </a:endParaRPr>
          </a:p>
          <a:p>
            <a:r>
              <a:rPr lang="en-US" sz="1200" b="0" dirty="0" smtClean="0">
                <a:solidFill>
                  <a:srgbClr val="002060"/>
                </a:solidFill>
                <a:cs typeface="Times New Roman" pitchFamily="18" charset="0"/>
              </a:rPr>
              <a:t>The change in value of the firm commitment gain/loss offsets the gain or loss on the hedging instrument. Gain/loss is recognized currently in net income, as is the gain/loss on the firm commitment attributable to the hedged risk.</a:t>
            </a:r>
          </a:p>
          <a:p>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50938" y="692150"/>
            <a:ext cx="4556125" cy="3416300"/>
          </a:xfrm>
          <a:prstGeom prst="rect">
            <a:avLst/>
          </a:prstGeom>
          <a:ln/>
        </p:spPr>
      </p:sp>
      <p:sp>
        <p:nvSpPr>
          <p:cNvPr id="51203"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Account for forward contracts and options used as hedges of forecasted foreign currency transactions.</a:t>
            </a:r>
            <a:endParaRPr lang="en-US" sz="1200" b="1" dirty="0">
              <a:solidFill>
                <a:srgbClr val="002060"/>
              </a:solidFill>
              <a:cs typeface="Times New Roman"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50938" y="692150"/>
            <a:ext cx="4556125" cy="3416300"/>
          </a:xfrm>
          <a:prstGeom prst="rect">
            <a:avLst/>
          </a:prstGeom>
          <a:ln/>
        </p:spPr>
      </p:sp>
      <p:sp>
        <p:nvSpPr>
          <p:cNvPr id="95235"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3200" dirty="0" smtClean="0"/>
              <a:t>Hedge of a Forecasted Foreign Currency Denominated Transaction</a:t>
            </a:r>
          </a:p>
          <a:p>
            <a:pPr marL="0" indent="0">
              <a:spcBef>
                <a:spcPts val="1200"/>
              </a:spcBef>
              <a:buClr>
                <a:srgbClr val="0070C0"/>
              </a:buClr>
              <a:buNone/>
            </a:pPr>
            <a:r>
              <a:rPr lang="en-US" sz="2800" dirty="0" smtClean="0"/>
              <a:t>Cash flow hedge accounting may be used for foreign currency derivatives associated with a forecasted foreign currency transaction.</a:t>
            </a:r>
          </a:p>
          <a:p>
            <a:pPr marL="0" lvl="1" indent="0">
              <a:spcBef>
                <a:spcPts val="1200"/>
              </a:spcBef>
              <a:buClr>
                <a:srgbClr val="0070C0"/>
              </a:buClr>
              <a:buNone/>
            </a:pPr>
            <a:r>
              <a:rPr lang="en-US" dirty="0" smtClean="0"/>
              <a:t>The forecasted transaction must be probable, highly effective, and the hedging relationship must be properly documented.</a:t>
            </a:r>
          </a:p>
          <a:p>
            <a:pPr marL="0" indent="0">
              <a:buNone/>
            </a:pPr>
            <a:r>
              <a:rPr lang="en-US" sz="2800" dirty="0" smtClean="0"/>
              <a:t>There is no recognition of the forecasted transaction or gains and losses on the forecasted transaction.</a:t>
            </a:r>
          </a:p>
          <a:p>
            <a:endParaRPr lang="en-U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50938" y="692150"/>
            <a:ext cx="4556125" cy="3416300"/>
          </a:xfrm>
          <a:prstGeom prst="rect">
            <a:avLst/>
          </a:prstGeom>
          <a:ln/>
        </p:spPr>
      </p:sp>
      <p:sp>
        <p:nvSpPr>
          <p:cNvPr id="95235"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The company reports the hedging instrument (forward contract or option) at fair value,</a:t>
            </a:r>
          </a:p>
          <a:p>
            <a:r>
              <a:rPr lang="en-US" sz="1200" b="0" i="0" u="none" strike="noStrike" kern="1200" baseline="0" dirty="0" smtClean="0">
                <a:solidFill>
                  <a:schemeClr val="tx1"/>
                </a:solidFill>
                <a:latin typeface="Times New Roman" pitchFamily="18" charset="0"/>
                <a:ea typeface="+mn-ea"/>
                <a:cs typeface="+mn-cs"/>
              </a:rPr>
              <a:t>but because no gain or loss occurs on the forecasted transaction to offset against, the</a:t>
            </a:r>
          </a:p>
          <a:p>
            <a:r>
              <a:rPr lang="en-US" sz="1200" b="0" i="0" u="none" strike="noStrike" kern="1200" baseline="0" dirty="0" smtClean="0">
                <a:solidFill>
                  <a:schemeClr val="tx1"/>
                </a:solidFill>
                <a:latin typeface="Times New Roman" pitchFamily="18" charset="0"/>
                <a:ea typeface="+mn-ea"/>
                <a:cs typeface="+mn-cs"/>
              </a:rPr>
              <a:t>company does not report changes in the fair value of the hedging instrument as gains</a:t>
            </a:r>
          </a:p>
          <a:p>
            <a:r>
              <a:rPr lang="en-US" sz="1200" b="0" i="0" u="none" strike="noStrike" kern="1200" baseline="0" dirty="0" smtClean="0">
                <a:solidFill>
                  <a:schemeClr val="tx1"/>
                </a:solidFill>
                <a:latin typeface="Times New Roman" pitchFamily="18" charset="0"/>
                <a:ea typeface="+mn-ea"/>
                <a:cs typeface="+mn-cs"/>
              </a:rPr>
              <a:t>and losses in net income. Instead, it reports them in other comprehensive income. On</a:t>
            </a:r>
          </a:p>
          <a:p>
            <a:r>
              <a:rPr lang="en-US" sz="1200" b="0" i="0" u="none" strike="noStrike" kern="1200" baseline="0" dirty="0" smtClean="0">
                <a:solidFill>
                  <a:schemeClr val="tx1"/>
                </a:solidFill>
                <a:latin typeface="Times New Roman" pitchFamily="18" charset="0"/>
                <a:ea typeface="+mn-ea"/>
                <a:cs typeface="+mn-cs"/>
              </a:rPr>
              <a:t>the projected date of the forecasted transaction, the company transfers the cumulative</a:t>
            </a:r>
          </a:p>
          <a:p>
            <a:r>
              <a:rPr lang="en-US" sz="1200" b="0" i="0" u="none" strike="noStrike" kern="1200" baseline="0" dirty="0" smtClean="0">
                <a:solidFill>
                  <a:schemeClr val="tx1"/>
                </a:solidFill>
                <a:latin typeface="Times New Roman" pitchFamily="18" charset="0"/>
                <a:ea typeface="+mn-ea"/>
                <a:cs typeface="+mn-cs"/>
              </a:rPr>
              <a:t>change in the fair value of the hedging instrument from accumulated other comprehensive</a:t>
            </a:r>
          </a:p>
          <a:p>
            <a:r>
              <a:rPr lang="en-US" sz="1200" b="0" i="0" u="none" strike="noStrike" kern="1200" baseline="0" dirty="0" smtClean="0">
                <a:solidFill>
                  <a:schemeClr val="tx1"/>
                </a:solidFill>
                <a:latin typeface="Times New Roman" pitchFamily="18" charset="0"/>
                <a:ea typeface="+mn-ea"/>
                <a:cs typeface="+mn-cs"/>
              </a:rPr>
              <a:t>income (balance sheet) to net income (income statement).</a:t>
            </a:r>
            <a:r>
              <a:rPr lang="en-US" dirty="0" smtClean="0"/>
              <a:t>Gains and losses on the hedging instrument are recorded in Other Comprehensive Income until the date of the forecasted transaction.</a:t>
            </a:r>
          </a:p>
          <a:p>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50938" y="692150"/>
            <a:ext cx="4556125" cy="3416300"/>
          </a:xfrm>
          <a:prstGeom prst="rect">
            <a:avLst/>
          </a:prstGeom>
          <a:ln/>
        </p:spPr>
      </p:sp>
      <p:sp>
        <p:nvSpPr>
          <p:cNvPr id="51203"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Prepare journal entries to account for foreign currency borrowings.</a:t>
            </a:r>
            <a:endParaRPr lang="en-US" sz="1200" b="1" dirty="0">
              <a:solidFill>
                <a:srgbClr val="002060"/>
              </a:solidFill>
              <a:cs typeface="Times New Roman"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50938" y="692150"/>
            <a:ext cx="4556125" cy="3416300"/>
          </a:xfrm>
          <a:prstGeom prst="rect">
            <a:avLst/>
          </a:prstGeom>
          <a:ln/>
        </p:spPr>
      </p:sp>
      <p:sp>
        <p:nvSpPr>
          <p:cNvPr id="95235"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In addition to the receivables and payables that arise from import and export activities, companies</a:t>
            </a:r>
          </a:p>
          <a:p>
            <a:r>
              <a:rPr lang="en-US" sz="1200" b="0" i="0" u="none" strike="noStrike" kern="1200" baseline="0" dirty="0" smtClean="0">
                <a:solidFill>
                  <a:schemeClr val="tx1"/>
                </a:solidFill>
                <a:latin typeface="Times New Roman" pitchFamily="18" charset="0"/>
                <a:ea typeface="+mn-ea"/>
                <a:cs typeface="+mn-cs"/>
              </a:rPr>
              <a:t>often must account for foreign currency borrowings, another type of foreign currency</a:t>
            </a:r>
          </a:p>
          <a:p>
            <a:r>
              <a:rPr lang="en-US" sz="1200" b="0" i="0" u="none" strike="noStrike" kern="1200" baseline="0" dirty="0" smtClean="0">
                <a:solidFill>
                  <a:schemeClr val="tx1"/>
                </a:solidFill>
                <a:latin typeface="Times New Roman" pitchFamily="18" charset="0"/>
                <a:ea typeface="+mn-ea"/>
                <a:cs typeface="+mn-cs"/>
              </a:rPr>
              <a:t>transaction. Companies borrow foreign currency from foreign lenders either to finance foreign</a:t>
            </a:r>
          </a:p>
          <a:p>
            <a:r>
              <a:rPr lang="en-US" sz="1200" b="0" i="0" u="none" strike="noStrike" kern="1200" baseline="0" dirty="0" smtClean="0">
                <a:solidFill>
                  <a:schemeClr val="tx1"/>
                </a:solidFill>
                <a:latin typeface="Times New Roman" pitchFamily="18" charset="0"/>
                <a:ea typeface="+mn-ea"/>
                <a:cs typeface="+mn-cs"/>
              </a:rPr>
              <a:t>operations or perhaps to take advantage of more favorable interest rates. The facts</a:t>
            </a:r>
          </a:p>
          <a:p>
            <a:r>
              <a:rPr lang="en-US" sz="1200" b="0" i="0" u="none" strike="noStrike" kern="1200" baseline="0" dirty="0" smtClean="0">
                <a:solidFill>
                  <a:schemeClr val="tx1"/>
                </a:solidFill>
                <a:latin typeface="Times New Roman" pitchFamily="18" charset="0"/>
                <a:ea typeface="+mn-ea"/>
                <a:cs typeface="+mn-cs"/>
              </a:rPr>
              <a:t>that both the principal and interest are denominated in foreign currency and both create an</a:t>
            </a:r>
          </a:p>
          <a:p>
            <a:r>
              <a:rPr lang="en-US" sz="1200" b="0" i="0" u="none" strike="noStrike" kern="1200" baseline="0" dirty="0" smtClean="0">
                <a:solidFill>
                  <a:schemeClr val="tx1"/>
                </a:solidFill>
                <a:latin typeface="Times New Roman" pitchFamily="18" charset="0"/>
                <a:ea typeface="+mn-ea"/>
                <a:cs typeface="+mn-cs"/>
              </a:rPr>
              <a:t>exposure to foreign exchange risk complicate accounting for a foreign currency borrowing.</a:t>
            </a:r>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50938" y="692150"/>
            <a:ext cx="4556125" cy="3416300"/>
          </a:xfrm>
          <a:prstGeom prst="rect">
            <a:avLst/>
          </a:prstGeom>
          <a:ln/>
        </p:spPr>
      </p:sp>
      <p:sp>
        <p:nvSpPr>
          <p:cNvPr id="95235" name="Rectangle 3"/>
          <p:cNvSpPr>
            <a:spLocks noGrp="1" noChangeArrowheads="1"/>
          </p:cNvSpPr>
          <p:nvPr>
            <p:ph type="body" idx="1"/>
          </p:nvPr>
        </p:nvSpPr>
        <p:spPr>
          <a:xfrm>
            <a:off x="914400" y="4343400"/>
            <a:ext cx="5029200" cy="4114800"/>
          </a:xfrm>
          <a:prstGeom prst="rect">
            <a:avLst/>
          </a:prstGeom>
          <a:noFill/>
          <a:ln w="9525"/>
        </p:spPr>
        <p:txBody>
          <a:bodyPr/>
          <a:lstStyle/>
          <a:p>
            <a:endParaRPr lang="en-US" sz="1200" b="0" i="0" u="none" strike="noStrike" kern="1200" baseline="0" dirty="0" smtClean="0">
              <a:solidFill>
                <a:schemeClr val="tx1"/>
              </a:solidFill>
              <a:latin typeface="Times New Roman" pitchFamily="18" charset="0"/>
              <a:ea typeface="+mn-ea"/>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50938" y="692150"/>
            <a:ext cx="4556125" cy="3416300"/>
          </a:xfrm>
          <a:prstGeom prst="rect">
            <a:avLst/>
          </a:prstGeom>
          <a:ln/>
        </p:spPr>
      </p:sp>
      <p:sp>
        <p:nvSpPr>
          <p:cNvPr id="95235"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At times companies lend foreign currency to related parties, creating the opposite situation</a:t>
            </a:r>
          </a:p>
          <a:p>
            <a:r>
              <a:rPr lang="en-US" sz="1200" b="0" i="0" u="none" strike="noStrike" kern="1200" baseline="0" dirty="0" smtClean="0">
                <a:solidFill>
                  <a:schemeClr val="tx1"/>
                </a:solidFill>
                <a:latin typeface="Times New Roman" pitchFamily="18" charset="0"/>
                <a:ea typeface="+mn-ea"/>
                <a:cs typeface="+mn-cs"/>
              </a:rPr>
              <a:t>from a foreign currency borrowing. The accounting involves keeping track of a note</a:t>
            </a:r>
          </a:p>
          <a:p>
            <a:r>
              <a:rPr lang="en-US" sz="1200" b="0" i="0" u="none" strike="noStrike" kern="1200" baseline="0" dirty="0" smtClean="0">
                <a:solidFill>
                  <a:schemeClr val="tx1"/>
                </a:solidFill>
                <a:latin typeface="Times New Roman" pitchFamily="18" charset="0"/>
                <a:ea typeface="+mn-ea"/>
                <a:cs typeface="+mn-cs"/>
              </a:rPr>
              <a:t>receivable and interest receivable, both of which are denominated in foreign currency.</a:t>
            </a:r>
          </a:p>
          <a:p>
            <a:r>
              <a:rPr lang="en-US" sz="1200" b="0" i="0" u="none" strike="noStrike" kern="1200" baseline="0" dirty="0" smtClean="0">
                <a:solidFill>
                  <a:schemeClr val="tx1"/>
                </a:solidFill>
                <a:latin typeface="Times New Roman" pitchFamily="18" charset="0"/>
                <a:ea typeface="+mn-ea"/>
                <a:cs typeface="+mn-cs"/>
              </a:rPr>
              <a:t>Fluctuations in the U.S. dollar value of the principal and interest generally give rise to</a:t>
            </a:r>
          </a:p>
          <a:p>
            <a:r>
              <a:rPr lang="en-US" sz="1200" b="0" i="0" u="none" strike="noStrike" kern="1200" baseline="0" dirty="0" smtClean="0">
                <a:solidFill>
                  <a:schemeClr val="tx1"/>
                </a:solidFill>
                <a:latin typeface="Times New Roman" pitchFamily="18" charset="0"/>
                <a:ea typeface="+mn-ea"/>
                <a:cs typeface="+mn-cs"/>
              </a:rPr>
              <a:t>foreign exchange gains and losses that would be included in income. An exception arises</a:t>
            </a:r>
          </a:p>
          <a:p>
            <a:r>
              <a:rPr lang="en-US" sz="1200" b="0" i="0" u="none" strike="noStrike" kern="1200" baseline="0" dirty="0" smtClean="0">
                <a:solidFill>
                  <a:schemeClr val="tx1"/>
                </a:solidFill>
                <a:latin typeface="Times New Roman" pitchFamily="18" charset="0"/>
                <a:ea typeface="+mn-ea"/>
                <a:cs typeface="+mn-cs"/>
              </a:rPr>
              <a:t>when the foreign currency loan is made on a long-term basis to a foreign branch, subsidiary,</a:t>
            </a:r>
          </a:p>
          <a:p>
            <a:r>
              <a:rPr lang="en-US" sz="1200" b="0" i="0" u="none" strike="noStrike" kern="1200" baseline="0" dirty="0" smtClean="0">
                <a:solidFill>
                  <a:schemeClr val="tx1"/>
                </a:solidFill>
                <a:latin typeface="Times New Roman" pitchFamily="18" charset="0"/>
                <a:ea typeface="+mn-ea"/>
                <a:cs typeface="+mn-cs"/>
              </a:rPr>
              <a:t>or equity method affiliate. Foreign exchange gains and losses on “intra-entity foreign</a:t>
            </a:r>
          </a:p>
          <a:p>
            <a:r>
              <a:rPr lang="en-US" sz="1200" b="0" i="0" u="none" strike="noStrike" kern="1200" baseline="0" dirty="0" smtClean="0">
                <a:solidFill>
                  <a:schemeClr val="tx1"/>
                </a:solidFill>
                <a:latin typeface="Times New Roman" pitchFamily="18" charset="0"/>
                <a:ea typeface="+mn-ea"/>
                <a:cs typeface="+mn-cs"/>
              </a:rPr>
              <a:t>currency transactions that are of a long-term investment nature (that is, settlement is</a:t>
            </a:r>
          </a:p>
          <a:p>
            <a:r>
              <a:rPr lang="en-US" sz="1200" b="0" i="0" u="none" strike="noStrike" kern="1200" baseline="0" dirty="0" smtClean="0">
                <a:solidFill>
                  <a:schemeClr val="tx1"/>
                </a:solidFill>
                <a:latin typeface="Times New Roman" pitchFamily="18" charset="0"/>
                <a:ea typeface="+mn-ea"/>
                <a:cs typeface="+mn-cs"/>
              </a:rPr>
              <a:t>not planned or anticipated in the foreseeable future)” are deferred in accumulated other</a:t>
            </a:r>
          </a:p>
          <a:p>
            <a:r>
              <a:rPr lang="en-US" sz="1200" b="0" i="0" u="none" strike="noStrike" kern="1200" baseline="0" dirty="0" smtClean="0">
                <a:solidFill>
                  <a:schemeClr val="tx1"/>
                </a:solidFill>
                <a:latin typeface="Times New Roman" pitchFamily="18" charset="0"/>
                <a:ea typeface="+mn-ea"/>
                <a:cs typeface="+mn-cs"/>
              </a:rPr>
              <a:t>comprehensive income until the loan is repaid.12 Only the foreign exchange gains and</a:t>
            </a:r>
          </a:p>
          <a:p>
            <a:r>
              <a:rPr lang="en-US" sz="1200" b="0" i="0" u="none" strike="noStrike" kern="1200" baseline="0" dirty="0" smtClean="0">
                <a:solidFill>
                  <a:schemeClr val="tx1"/>
                </a:solidFill>
                <a:latin typeface="Times New Roman" pitchFamily="18" charset="0"/>
                <a:ea typeface="+mn-ea"/>
                <a:cs typeface="+mn-cs"/>
              </a:rPr>
              <a:t>losses related to the interest receivable are recorded currently in net income.</a:t>
            </a:r>
            <a:endParaRPr lang="en-U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50938" y="692150"/>
            <a:ext cx="4556125" cy="3416300"/>
          </a:xfrm>
          <a:prstGeom prst="rect">
            <a:avLst/>
          </a:prstGeom>
          <a:ln/>
        </p:spPr>
      </p:sp>
      <p:sp>
        <p:nvSpPr>
          <p:cNvPr id="95235"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Similar to U.S. GAAP, </a:t>
            </a:r>
            <a:r>
              <a:rPr lang="en-US" sz="1200" b="0" i="1" u="none" strike="noStrike" kern="1200" baseline="0" dirty="0" smtClean="0">
                <a:solidFill>
                  <a:schemeClr val="tx1"/>
                </a:solidFill>
                <a:latin typeface="Times New Roman" pitchFamily="18" charset="0"/>
                <a:ea typeface="+mn-ea"/>
                <a:cs typeface="+mn-cs"/>
              </a:rPr>
              <a:t>IAS 21, </a:t>
            </a:r>
            <a:r>
              <a:rPr lang="en-US" sz="1200" b="0" i="0" u="none" strike="noStrike" kern="1200" baseline="0" dirty="0" smtClean="0">
                <a:solidFill>
                  <a:schemeClr val="tx1"/>
                </a:solidFill>
                <a:latin typeface="Times New Roman" pitchFamily="18" charset="0"/>
                <a:ea typeface="+mn-ea"/>
                <a:cs typeface="+mn-cs"/>
              </a:rPr>
              <a:t>“The Effects of Changes in Foreign Exchange Rates,”</a:t>
            </a:r>
          </a:p>
          <a:p>
            <a:r>
              <a:rPr lang="en-US" sz="1200" b="0" i="0" u="none" strike="noStrike" kern="1200" baseline="0" dirty="0" smtClean="0">
                <a:solidFill>
                  <a:schemeClr val="tx1"/>
                </a:solidFill>
                <a:latin typeface="Times New Roman" pitchFamily="18" charset="0"/>
                <a:ea typeface="+mn-ea"/>
                <a:cs typeface="+mn-cs"/>
              </a:rPr>
              <a:t>also requires the use of a two-transaction perspective in accounting for foreign currency</a:t>
            </a:r>
          </a:p>
          <a:p>
            <a:r>
              <a:rPr lang="en-US" sz="1200" b="0" i="0" u="none" strike="noStrike" kern="1200" baseline="0" dirty="0" smtClean="0">
                <a:solidFill>
                  <a:schemeClr val="tx1"/>
                </a:solidFill>
                <a:latin typeface="Times New Roman" pitchFamily="18" charset="0"/>
                <a:ea typeface="+mn-ea"/>
                <a:cs typeface="+mn-cs"/>
              </a:rPr>
              <a:t>transactions with unrealized foreign exchange gains and losses accrued in net income in</a:t>
            </a:r>
          </a:p>
          <a:p>
            <a:r>
              <a:rPr lang="en-US" sz="1200" b="0" i="0" u="none" strike="noStrike" kern="1200" baseline="0" dirty="0" smtClean="0">
                <a:solidFill>
                  <a:schemeClr val="tx1"/>
                </a:solidFill>
                <a:latin typeface="Times New Roman" pitchFamily="18" charset="0"/>
                <a:ea typeface="+mn-ea"/>
                <a:cs typeface="+mn-cs"/>
              </a:rPr>
              <a:t>the period of exchange rate change. There are no substantive differences between IFRS</a:t>
            </a:r>
          </a:p>
          <a:p>
            <a:r>
              <a:rPr lang="en-US" sz="1200" b="0" i="0" u="none" strike="noStrike" kern="1200" baseline="0" dirty="0" smtClean="0">
                <a:solidFill>
                  <a:schemeClr val="tx1"/>
                </a:solidFill>
                <a:latin typeface="Times New Roman" pitchFamily="18" charset="0"/>
                <a:ea typeface="+mn-ea"/>
                <a:cs typeface="+mn-cs"/>
              </a:rPr>
              <a:t>and U.S. GAAP in the accounting for foreign currency transactions.</a:t>
            </a:r>
            <a:endParaRPr lang="en-U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50938" y="692150"/>
            <a:ext cx="4556125" cy="3416300"/>
          </a:xfrm>
          <a:prstGeom prst="rect">
            <a:avLst/>
          </a:prstGeom>
          <a:ln/>
        </p:spPr>
      </p:sp>
      <p:sp>
        <p:nvSpPr>
          <p:cNvPr id="95235"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1" u="none" strike="noStrike" kern="1200" baseline="0" dirty="0" smtClean="0">
                <a:solidFill>
                  <a:schemeClr val="tx1"/>
                </a:solidFill>
                <a:latin typeface="Times New Roman" pitchFamily="18" charset="0"/>
                <a:ea typeface="+mn-ea"/>
                <a:cs typeface="+mn-cs"/>
              </a:rPr>
              <a:t>IAS 39, </a:t>
            </a:r>
            <a:r>
              <a:rPr lang="en-US" sz="1200" b="0" i="0" u="none" strike="noStrike" kern="1200" baseline="0" dirty="0" smtClean="0">
                <a:solidFill>
                  <a:schemeClr val="tx1"/>
                </a:solidFill>
                <a:latin typeface="Times New Roman" pitchFamily="18" charset="0"/>
                <a:ea typeface="+mn-ea"/>
                <a:cs typeface="+mn-cs"/>
              </a:rPr>
              <a:t>“Financial Instruments: Recognition and Measurement,” governs the accounting</a:t>
            </a:r>
          </a:p>
          <a:p>
            <a:r>
              <a:rPr lang="en-US" sz="1200" b="0" i="0" u="none" strike="noStrike" kern="1200" baseline="0" dirty="0" smtClean="0">
                <a:solidFill>
                  <a:schemeClr val="tx1"/>
                </a:solidFill>
                <a:latin typeface="Times New Roman" pitchFamily="18" charset="0"/>
                <a:ea typeface="+mn-ea"/>
                <a:cs typeface="+mn-cs"/>
              </a:rPr>
              <a:t>for hedging instruments including those used to hedge foreign exchange risk. Rules and procedures</a:t>
            </a:r>
          </a:p>
          <a:p>
            <a:r>
              <a:rPr lang="en-US" sz="1200" b="0" i="0" u="none" strike="noStrike" kern="1200" baseline="0" dirty="0" smtClean="0">
                <a:solidFill>
                  <a:schemeClr val="tx1"/>
                </a:solidFill>
                <a:latin typeface="Times New Roman" pitchFamily="18" charset="0"/>
                <a:ea typeface="+mn-ea"/>
                <a:cs typeface="+mn-cs"/>
              </a:rPr>
              <a:t>in </a:t>
            </a:r>
            <a:r>
              <a:rPr lang="en-US" sz="1200" b="0" i="1" u="none" strike="noStrike" kern="1200" baseline="0" dirty="0" smtClean="0">
                <a:solidFill>
                  <a:schemeClr val="tx1"/>
                </a:solidFill>
                <a:latin typeface="Times New Roman" pitchFamily="18" charset="0"/>
                <a:ea typeface="+mn-ea"/>
                <a:cs typeface="+mn-cs"/>
              </a:rPr>
              <a:t>IAS 39 </a:t>
            </a:r>
            <a:r>
              <a:rPr lang="en-US" sz="1200" b="0" i="0" u="none" strike="noStrike" kern="1200" baseline="0" dirty="0" smtClean="0">
                <a:solidFill>
                  <a:schemeClr val="tx1"/>
                </a:solidFill>
                <a:latin typeface="Times New Roman" pitchFamily="18" charset="0"/>
                <a:ea typeface="+mn-ea"/>
                <a:cs typeface="+mn-cs"/>
              </a:rPr>
              <a:t>related to foreign currency hedge accounting generally are consistent with</a:t>
            </a:r>
          </a:p>
          <a:p>
            <a:r>
              <a:rPr lang="en-US" sz="1200" b="0" i="0" u="none" strike="noStrike" kern="1200" baseline="0" dirty="0" smtClean="0">
                <a:solidFill>
                  <a:schemeClr val="tx1"/>
                </a:solidFill>
                <a:latin typeface="Times New Roman" pitchFamily="18" charset="0"/>
                <a:ea typeface="+mn-ea"/>
                <a:cs typeface="+mn-cs"/>
              </a:rPr>
              <a:t>U.S. GAAP. Similar to current U.S. standards, </a:t>
            </a:r>
            <a:r>
              <a:rPr lang="en-US" sz="1200" b="0" i="1" u="none" strike="noStrike" kern="1200" baseline="0" dirty="0" smtClean="0">
                <a:solidFill>
                  <a:schemeClr val="tx1"/>
                </a:solidFill>
                <a:latin typeface="Times New Roman" pitchFamily="18" charset="0"/>
                <a:ea typeface="+mn-ea"/>
                <a:cs typeface="+mn-cs"/>
              </a:rPr>
              <a:t>IAS 39 </a:t>
            </a:r>
            <a:r>
              <a:rPr lang="en-US" sz="1200" b="0" i="0" u="none" strike="noStrike" kern="1200" baseline="0" dirty="0" smtClean="0">
                <a:solidFill>
                  <a:schemeClr val="tx1"/>
                </a:solidFill>
                <a:latin typeface="Times New Roman" pitchFamily="18" charset="0"/>
                <a:ea typeface="+mn-ea"/>
                <a:cs typeface="+mn-cs"/>
              </a:rPr>
              <a:t>allows hedge accounting for</a:t>
            </a:r>
          </a:p>
          <a:p>
            <a:r>
              <a:rPr lang="en-US" sz="1200" b="0" i="0" u="none" strike="noStrike" kern="1200" baseline="0" dirty="0" smtClean="0">
                <a:solidFill>
                  <a:schemeClr val="tx1"/>
                </a:solidFill>
                <a:latin typeface="Times New Roman" pitchFamily="18" charset="0"/>
                <a:ea typeface="+mn-ea"/>
                <a:cs typeface="+mn-cs"/>
              </a:rPr>
              <a:t>recognized assets and liabilities, firm commitments, and forecasted transactions when</a:t>
            </a:r>
          </a:p>
          <a:p>
            <a:r>
              <a:rPr lang="en-US" sz="1200" b="0" i="0" u="none" strike="noStrike" kern="1200" baseline="0" dirty="0" smtClean="0">
                <a:solidFill>
                  <a:schemeClr val="tx1"/>
                </a:solidFill>
                <a:latin typeface="Times New Roman" pitchFamily="18" charset="0"/>
                <a:ea typeface="+mn-ea"/>
                <a:cs typeface="+mn-cs"/>
              </a:rPr>
              <a:t>documentation requirements and effectiveness tests are met, and requires hedges to be</a:t>
            </a:r>
          </a:p>
          <a:p>
            <a:r>
              <a:rPr lang="en-US" sz="1200" b="0" i="0" u="none" strike="noStrike" kern="1200" baseline="0" dirty="0" smtClean="0">
                <a:solidFill>
                  <a:schemeClr val="tx1"/>
                </a:solidFill>
                <a:latin typeface="Times New Roman" pitchFamily="18" charset="0"/>
                <a:ea typeface="+mn-ea"/>
                <a:cs typeface="+mn-cs"/>
              </a:rPr>
              <a:t>designated as cash flow or fair value hedges. One difference between the two sets of standards</a:t>
            </a:r>
          </a:p>
          <a:p>
            <a:r>
              <a:rPr lang="en-US" sz="1200" b="0" i="0" u="none" strike="noStrike" kern="1200" baseline="0" dirty="0" smtClean="0">
                <a:solidFill>
                  <a:schemeClr val="tx1"/>
                </a:solidFill>
                <a:latin typeface="Times New Roman" pitchFamily="18" charset="0"/>
                <a:ea typeface="+mn-ea"/>
                <a:cs typeface="+mn-cs"/>
              </a:rPr>
              <a:t>relates to the type of financial instrument that can be designated as a foreign currency</a:t>
            </a:r>
          </a:p>
          <a:p>
            <a:r>
              <a:rPr lang="en-US" sz="1200" b="0" i="0" u="none" strike="noStrike" kern="1200" baseline="0" dirty="0" smtClean="0">
                <a:solidFill>
                  <a:schemeClr val="tx1"/>
                </a:solidFill>
                <a:latin typeface="Times New Roman" pitchFamily="18" charset="0"/>
                <a:ea typeface="+mn-ea"/>
                <a:cs typeface="+mn-cs"/>
              </a:rPr>
              <a:t>cash flow hedge. Under U.S. GAAP, only derivative financial instruments can be</a:t>
            </a:r>
          </a:p>
          <a:p>
            <a:r>
              <a:rPr lang="en-US" sz="1200" b="0" i="0" u="none" strike="noStrike" kern="1200" baseline="0" dirty="0" smtClean="0">
                <a:solidFill>
                  <a:schemeClr val="tx1"/>
                </a:solidFill>
                <a:latin typeface="Times New Roman" pitchFamily="18" charset="0"/>
                <a:ea typeface="+mn-ea"/>
                <a:cs typeface="+mn-cs"/>
              </a:rPr>
              <a:t>used as a cash flow hedge, whereas IFRS also allows </a:t>
            </a:r>
            <a:r>
              <a:rPr lang="en-US" sz="1200" b="0" i="0" u="none" strike="noStrike" kern="1200" baseline="0" dirty="0" err="1" smtClean="0">
                <a:solidFill>
                  <a:schemeClr val="tx1"/>
                </a:solidFill>
                <a:latin typeface="Times New Roman" pitchFamily="18" charset="0"/>
                <a:ea typeface="+mn-ea"/>
                <a:cs typeface="+mn-cs"/>
              </a:rPr>
              <a:t>nonderivative</a:t>
            </a:r>
            <a:r>
              <a:rPr lang="en-US" sz="1200" b="0" i="0" u="none" strike="noStrike" kern="1200" baseline="0" dirty="0" smtClean="0">
                <a:solidFill>
                  <a:schemeClr val="tx1"/>
                </a:solidFill>
                <a:latin typeface="Times New Roman" pitchFamily="18" charset="0"/>
                <a:ea typeface="+mn-ea"/>
                <a:cs typeface="+mn-cs"/>
              </a:rPr>
              <a:t> financial instruments,</a:t>
            </a:r>
          </a:p>
          <a:p>
            <a:r>
              <a:rPr lang="en-US" sz="1200" b="0" i="0" u="none" strike="noStrike" kern="1200" baseline="0" dirty="0" smtClean="0">
                <a:solidFill>
                  <a:schemeClr val="tx1"/>
                </a:solidFill>
                <a:latin typeface="Times New Roman" pitchFamily="18" charset="0"/>
                <a:ea typeface="+mn-ea"/>
                <a:cs typeface="+mn-cs"/>
              </a:rPr>
              <a:t>such as foreign currency loans, to be designated as hedging instruments in a foreign currency</a:t>
            </a:r>
          </a:p>
          <a:p>
            <a:r>
              <a:rPr lang="en-US" sz="1200" b="0" i="0" u="none" strike="noStrike" kern="1200" baseline="0" dirty="0" smtClean="0">
                <a:solidFill>
                  <a:schemeClr val="tx1"/>
                </a:solidFill>
                <a:latin typeface="Times New Roman" pitchFamily="18" charset="0"/>
                <a:ea typeface="+mn-ea"/>
                <a:cs typeface="+mn-cs"/>
              </a:rPr>
              <a:t>cash flow hedge.</a:t>
            </a:r>
            <a:endParaRPr lang="en-US"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50938" y="692150"/>
            <a:ext cx="4556125" cy="3416300"/>
          </a:xfrm>
          <a:prstGeom prst="rect">
            <a:avLst/>
          </a:prstGeom>
          <a:ln/>
        </p:spPr>
      </p:sp>
      <p:sp>
        <p:nvSpPr>
          <p:cNvPr id="95235" name="Rectangle 3"/>
          <p:cNvSpPr>
            <a:spLocks noGrp="1" noChangeArrowheads="1"/>
          </p:cNvSpPr>
          <p:nvPr>
            <p:ph type="body" idx="1"/>
          </p:nvPr>
        </p:nvSpPr>
        <p:spPr>
          <a:xfrm>
            <a:off x="914400" y="4343400"/>
            <a:ext cx="5029200" cy="4114800"/>
          </a:xfrm>
          <a:prstGeom prst="rect">
            <a:avLst/>
          </a:prstGeom>
          <a:noFill/>
          <a:ln w="9525"/>
        </p:spPr>
        <p:txBody>
          <a:bodyPr/>
          <a:lstStyle/>
          <a:p>
            <a:r>
              <a:rPr lang="en-US" sz="1200" b="0" i="0" u="none" strike="noStrike" kern="1200" baseline="0" dirty="0" smtClean="0">
                <a:solidFill>
                  <a:schemeClr val="tx1"/>
                </a:solidFill>
                <a:latin typeface="Times New Roman" pitchFamily="18" charset="0"/>
                <a:ea typeface="+mn-ea"/>
                <a:cs typeface="+mn-cs"/>
              </a:rPr>
              <a:t>In 2010, the IASB proposed a new hedge accounting model that would result in</a:t>
            </a:r>
          </a:p>
          <a:p>
            <a:r>
              <a:rPr lang="en-US" sz="1200" b="0" i="0" u="none" strike="noStrike" kern="1200" baseline="0" dirty="0" smtClean="0">
                <a:solidFill>
                  <a:schemeClr val="tx1"/>
                </a:solidFill>
                <a:latin typeface="Times New Roman" pitchFamily="18" charset="0"/>
                <a:ea typeface="+mn-ea"/>
                <a:cs typeface="+mn-cs"/>
              </a:rPr>
              <a:t>significant differences between IFRS and U.S. GAAP. In 2012, the IASB issued a draft of a</a:t>
            </a:r>
          </a:p>
          <a:p>
            <a:r>
              <a:rPr lang="en-US" sz="1200" b="0" i="0" u="none" strike="noStrike" kern="1200" baseline="0" dirty="0" smtClean="0">
                <a:solidFill>
                  <a:schemeClr val="tx1"/>
                </a:solidFill>
                <a:latin typeface="Times New Roman" pitchFamily="18" charset="0"/>
                <a:ea typeface="+mn-ea"/>
                <a:cs typeface="+mn-cs"/>
              </a:rPr>
              <a:t>forthcoming statement that would move hedge accounting from </a:t>
            </a:r>
            <a:r>
              <a:rPr lang="en-US" sz="1200" b="0" i="1" u="none" strike="noStrike" kern="1200" baseline="0" dirty="0" smtClean="0">
                <a:solidFill>
                  <a:schemeClr val="tx1"/>
                </a:solidFill>
                <a:latin typeface="Times New Roman" pitchFamily="18" charset="0"/>
                <a:ea typeface="+mn-ea"/>
                <a:cs typeface="+mn-cs"/>
              </a:rPr>
              <a:t>IAS 39</a:t>
            </a:r>
            <a:r>
              <a:rPr lang="en-US" sz="1200" b="0" i="0" u="none" strike="noStrike" kern="1200" baseline="0" dirty="0" smtClean="0">
                <a:solidFill>
                  <a:schemeClr val="tx1"/>
                </a:solidFill>
                <a:latin typeface="Times New Roman" pitchFamily="18" charset="0"/>
                <a:ea typeface="+mn-ea"/>
                <a:cs typeface="+mn-cs"/>
              </a:rPr>
              <a:t>, “Financial Instruments:</a:t>
            </a:r>
          </a:p>
          <a:p>
            <a:r>
              <a:rPr lang="en-US" sz="1200" b="0" i="0" u="none" strike="noStrike" kern="1200" baseline="0" dirty="0" smtClean="0">
                <a:solidFill>
                  <a:schemeClr val="tx1"/>
                </a:solidFill>
                <a:latin typeface="Times New Roman" pitchFamily="18" charset="0"/>
                <a:ea typeface="+mn-ea"/>
                <a:cs typeface="+mn-cs"/>
              </a:rPr>
              <a:t>Recognition and Measurement,” to </a:t>
            </a:r>
            <a:r>
              <a:rPr lang="en-US" sz="1200" b="0" i="1" u="none" strike="noStrike" kern="1200" baseline="0" dirty="0" smtClean="0">
                <a:solidFill>
                  <a:schemeClr val="tx1"/>
                </a:solidFill>
                <a:latin typeface="Times New Roman" pitchFamily="18" charset="0"/>
                <a:ea typeface="+mn-ea"/>
                <a:cs typeface="+mn-cs"/>
              </a:rPr>
              <a:t>IFRS 9</a:t>
            </a:r>
            <a:r>
              <a:rPr lang="en-US" sz="1200" b="0" i="0" u="none" strike="noStrike" kern="1200" baseline="0" dirty="0" smtClean="0">
                <a:solidFill>
                  <a:schemeClr val="tx1"/>
                </a:solidFill>
                <a:latin typeface="Times New Roman" pitchFamily="18" charset="0"/>
                <a:ea typeface="+mn-ea"/>
                <a:cs typeface="+mn-cs"/>
              </a:rPr>
              <a:t>, “Financial Instruments,” to implement the new</a:t>
            </a:r>
          </a:p>
          <a:p>
            <a:r>
              <a:rPr lang="en-US" sz="1200" b="0" i="0" u="none" strike="noStrike" kern="1200" baseline="0" dirty="0" smtClean="0">
                <a:solidFill>
                  <a:schemeClr val="tx1"/>
                </a:solidFill>
                <a:latin typeface="Times New Roman" pitchFamily="18" charset="0"/>
                <a:ea typeface="+mn-ea"/>
                <a:cs typeface="+mn-cs"/>
              </a:rPr>
              <a:t>model. The new model would go into effect in 2015. The forthcoming new hedging model will</a:t>
            </a:r>
          </a:p>
          <a:p>
            <a:r>
              <a:rPr lang="en-US" sz="1200" b="0" i="0" u="none" strike="noStrike" kern="1200" baseline="0" dirty="0" smtClean="0">
                <a:solidFill>
                  <a:schemeClr val="tx1"/>
                </a:solidFill>
                <a:latin typeface="Times New Roman" pitchFamily="18" charset="0"/>
                <a:ea typeface="+mn-ea"/>
                <a:cs typeface="+mn-cs"/>
              </a:rPr>
              <a:t>replace the rules-based hedge accounting requirements in </a:t>
            </a:r>
            <a:r>
              <a:rPr lang="en-US" sz="1200" b="0" i="1" u="none" strike="noStrike" kern="1200" baseline="0" dirty="0" smtClean="0">
                <a:solidFill>
                  <a:schemeClr val="tx1"/>
                </a:solidFill>
                <a:latin typeface="Times New Roman" pitchFamily="18" charset="0"/>
                <a:ea typeface="+mn-ea"/>
                <a:cs typeface="+mn-cs"/>
              </a:rPr>
              <a:t>IAS 39 </a:t>
            </a:r>
            <a:r>
              <a:rPr lang="en-US" sz="1200" b="0" i="0" u="none" strike="noStrike" kern="1200" baseline="0" dirty="0" smtClean="0">
                <a:solidFill>
                  <a:schemeClr val="tx1"/>
                </a:solidFill>
                <a:latin typeface="Times New Roman" pitchFamily="18" charset="0"/>
                <a:ea typeface="+mn-ea"/>
                <a:cs typeface="+mn-cs"/>
              </a:rPr>
              <a:t>and is intended to more closely</a:t>
            </a:r>
          </a:p>
          <a:p>
            <a:r>
              <a:rPr lang="en-US" sz="1200" b="0" i="0" u="none" strike="noStrike" kern="1200" baseline="0" dirty="0" smtClean="0">
                <a:solidFill>
                  <a:schemeClr val="tx1"/>
                </a:solidFill>
                <a:latin typeface="Times New Roman" pitchFamily="18" charset="0"/>
                <a:ea typeface="+mn-ea"/>
                <a:cs typeface="+mn-cs"/>
              </a:rPr>
              <a:t>align accounting with a company’s risk management activities. To improve transparency, the</a:t>
            </a:r>
          </a:p>
          <a:p>
            <a:r>
              <a:rPr lang="en-US" sz="1200" b="0" i="0" u="none" strike="noStrike" kern="1200" baseline="0" dirty="0" smtClean="0">
                <a:solidFill>
                  <a:schemeClr val="tx1"/>
                </a:solidFill>
                <a:latin typeface="Times New Roman" pitchFamily="18" charset="0"/>
                <a:ea typeface="+mn-ea"/>
                <a:cs typeface="+mn-cs"/>
              </a:rPr>
              <a:t>new hedging model will require several value changes to be included in AOCI rather than net</a:t>
            </a:r>
          </a:p>
          <a:p>
            <a:r>
              <a:rPr lang="en-US" sz="1200" b="0" i="0" u="none" strike="noStrike" kern="1200" baseline="0" dirty="0" smtClean="0">
                <a:solidFill>
                  <a:schemeClr val="tx1"/>
                </a:solidFill>
                <a:latin typeface="Times New Roman" pitchFamily="18" charset="0"/>
                <a:ea typeface="+mn-ea"/>
                <a:cs typeface="+mn-cs"/>
              </a:rPr>
              <a:t>income. As examples, the change in fair value of both the hedged item and the hedging</a:t>
            </a:r>
          </a:p>
          <a:p>
            <a:r>
              <a:rPr lang="en-US" sz="1200" b="0" i="0" u="none" strike="noStrike" kern="1200" baseline="0" dirty="0" smtClean="0">
                <a:solidFill>
                  <a:schemeClr val="tx1"/>
                </a:solidFill>
                <a:latin typeface="Times New Roman" pitchFamily="18" charset="0"/>
                <a:ea typeface="+mn-ea"/>
                <a:cs typeface="+mn-cs"/>
              </a:rPr>
              <a:t>instrument in a fair value hedge will be reflected in AOCI (similar to a cash flow) and the change</a:t>
            </a:r>
          </a:p>
          <a:p>
            <a:r>
              <a:rPr lang="en-US" sz="1200" b="0" i="0" u="none" strike="noStrike" kern="1200" baseline="0" dirty="0" smtClean="0">
                <a:solidFill>
                  <a:schemeClr val="tx1"/>
                </a:solidFill>
                <a:latin typeface="Times New Roman" pitchFamily="18" charset="0"/>
                <a:ea typeface="+mn-ea"/>
                <a:cs typeface="+mn-cs"/>
              </a:rPr>
              <a:t>in time value of options will be reflected in AOCI rather than net income.</a:t>
            </a:r>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0" name="Date Placeholder 10"/>
          <p:cNvSpPr>
            <a:spLocks noGrp="1"/>
          </p:cNvSpPr>
          <p:nvPr>
            <p:ph type="dt" sz="half" idx="2"/>
          </p:nvPr>
        </p:nvSpPr>
        <p:spPr>
          <a:xfrm>
            <a:off x="1676400" y="6537325"/>
            <a:ext cx="1524000" cy="381000"/>
          </a:xfrm>
          <a:prstGeom prst="rect">
            <a:avLst/>
          </a:prstGeom>
        </p:spPr>
        <p:txBody>
          <a:bodyPr/>
          <a:lstStyle>
            <a:lvl1pPr>
              <a:defRPr sz="1200" b="1" i="1">
                <a:solidFill>
                  <a:srgbClr val="002060"/>
                </a:solidFill>
              </a:defRPr>
            </a:lvl1pPr>
          </a:lstStyle>
          <a:p>
            <a:pPr>
              <a:defRPr/>
            </a:pPr>
            <a:r>
              <a:rPr lang="en-US" smtClean="0"/>
              <a:t>McGraw-Hill/Irwin  </a:t>
            </a:r>
            <a:endParaRPr lang="en-US"/>
          </a:p>
        </p:txBody>
      </p:sp>
      <p:sp>
        <p:nvSpPr>
          <p:cNvPr id="11" name="Slide Number Placeholder 11"/>
          <p:cNvSpPr>
            <a:spLocks noGrp="1"/>
          </p:cNvSpPr>
          <p:nvPr>
            <p:ph type="sldNum" sz="quarter" idx="4"/>
          </p:nvPr>
        </p:nvSpPr>
        <p:spPr>
          <a:xfrm>
            <a:off x="8382000" y="6521450"/>
            <a:ext cx="609600" cy="396875"/>
          </a:xfrm>
          <a:prstGeom prst="rect">
            <a:avLst/>
          </a:prstGeom>
        </p:spPr>
        <p:txBody>
          <a:bodyPr/>
          <a:lstStyle>
            <a:lvl1pPr>
              <a:defRPr sz="1200" b="1" i="1">
                <a:solidFill>
                  <a:srgbClr val="002060"/>
                </a:solidFill>
              </a:defRPr>
            </a:lvl1pPr>
          </a:lstStyle>
          <a:p>
            <a:pPr>
              <a:defRPr/>
            </a:pPr>
            <a:r>
              <a:rPr lang="en-US" dirty="0" smtClean="0"/>
              <a:t>9-</a:t>
            </a:r>
            <a:fld id="{7432997F-274D-4167-8340-78EB65E700B7}" type="slidenum">
              <a:rPr lang="en-US" smtClean="0"/>
              <a:pPr>
                <a:defRPr/>
              </a:pPr>
              <a:t>‹#›</a:t>
            </a:fld>
            <a:endParaRPr lang="en-US" dirty="0"/>
          </a:p>
        </p:txBody>
      </p:sp>
      <p:sp>
        <p:nvSpPr>
          <p:cNvPr id="12" name="Footer Placeholder 12"/>
          <p:cNvSpPr>
            <a:spLocks noGrp="1"/>
          </p:cNvSpPr>
          <p:nvPr>
            <p:ph type="ftr" sz="quarter" idx="3"/>
          </p:nvPr>
        </p:nvSpPr>
        <p:spPr>
          <a:xfrm>
            <a:off x="3200400" y="6537325"/>
            <a:ext cx="5105400" cy="396875"/>
          </a:xfrm>
          <a:prstGeom prst="rect">
            <a:avLst/>
          </a:prstGeom>
        </p:spPr>
        <p:txBody>
          <a:bodyPr/>
          <a:lstStyle>
            <a:lvl1pPr>
              <a:defRPr sz="1200" b="1" i="1">
                <a:solidFill>
                  <a:srgbClr val="002060"/>
                </a:solidFill>
              </a:defRPr>
            </a:lvl1pPr>
          </a:lstStyle>
          <a:p>
            <a:pPr>
              <a:defRPr/>
            </a:pPr>
            <a:r>
              <a:rPr lang="en-US" smtClean="0"/>
              <a:t>Copyright © 2015 by The McGraw-Hill Companies, Inc. All rights reserved.  </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1524000" y="6537325"/>
            <a:ext cx="1676400" cy="396875"/>
          </a:xfrm>
          <a:prstGeom prst="rect">
            <a:avLst/>
          </a:prstGeom>
        </p:spPr>
        <p:txBody>
          <a:bodyPr/>
          <a:lstStyle>
            <a:lvl1pPr>
              <a:defRPr/>
            </a:lvl1pPr>
          </a:lstStyle>
          <a:p>
            <a:pPr>
              <a:defRPr/>
            </a:pPr>
            <a:r>
              <a:rPr lang="en-US" smtClean="0"/>
              <a:t>McGraw-Hill/Irwin  </a:t>
            </a:r>
            <a:endParaRPr lang="en-US"/>
          </a:p>
        </p:txBody>
      </p:sp>
      <p:sp>
        <p:nvSpPr>
          <p:cNvPr id="8" name="Footer Placeholder 4"/>
          <p:cNvSpPr>
            <a:spLocks noGrp="1"/>
          </p:cNvSpPr>
          <p:nvPr>
            <p:ph type="ftr" sz="quarter" idx="11"/>
          </p:nvPr>
        </p:nvSpPr>
        <p:spPr>
          <a:xfrm>
            <a:off x="3276600" y="6537325"/>
            <a:ext cx="4953000" cy="396875"/>
          </a:xfrm>
          <a:prstGeom prst="rect">
            <a:avLst/>
          </a:prstGeom>
        </p:spPr>
        <p:txBody>
          <a:bodyPr/>
          <a:lstStyle>
            <a:lvl1pPr>
              <a:defRPr/>
            </a:lvl1pPr>
          </a:lstStyle>
          <a:p>
            <a:pPr>
              <a:defRPr/>
            </a:pPr>
            <a:r>
              <a:rPr lang="en-US" smtClean="0"/>
              <a:t>Copyright © 2015 by The McGraw-Hill Companies, Inc. All rights reserved.  </a:t>
            </a:r>
            <a:endParaRPr lang="en-US"/>
          </a:p>
        </p:txBody>
      </p:sp>
      <p:sp>
        <p:nvSpPr>
          <p:cNvPr id="9" name="Slide Number Placeholder 5"/>
          <p:cNvSpPr>
            <a:spLocks noGrp="1"/>
          </p:cNvSpPr>
          <p:nvPr>
            <p:ph type="sldNum" sz="quarter" idx="12"/>
          </p:nvPr>
        </p:nvSpPr>
        <p:spPr>
          <a:xfrm>
            <a:off x="8382000" y="6537325"/>
            <a:ext cx="685800" cy="396875"/>
          </a:xfrm>
          <a:prstGeom prst="rect">
            <a:avLst/>
          </a:prstGeom>
        </p:spPr>
        <p:txBody>
          <a:bodyPr/>
          <a:lstStyle>
            <a:lvl1pPr>
              <a:defRPr/>
            </a:lvl1pPr>
          </a:lstStyle>
          <a:p>
            <a:pPr>
              <a:defRPr/>
            </a:pPr>
            <a:r>
              <a:rPr lang="en-US" dirty="0" smtClean="0"/>
              <a:t>9-</a:t>
            </a:r>
            <a:fld id="{DFB8B78D-3F46-4FB2-B0CD-C67B5AE26806}"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10"/>
          <p:cNvSpPr>
            <a:spLocks noGrp="1"/>
          </p:cNvSpPr>
          <p:nvPr>
            <p:ph type="dt" sz="half" idx="2"/>
          </p:nvPr>
        </p:nvSpPr>
        <p:spPr>
          <a:xfrm>
            <a:off x="1676400" y="6537325"/>
            <a:ext cx="1524000" cy="381000"/>
          </a:xfrm>
          <a:prstGeom prst="rect">
            <a:avLst/>
          </a:prstGeom>
        </p:spPr>
        <p:txBody>
          <a:bodyPr/>
          <a:lstStyle>
            <a:lvl1pPr>
              <a:defRPr sz="1200" b="1" i="1">
                <a:solidFill>
                  <a:srgbClr val="002060"/>
                </a:solidFill>
              </a:defRPr>
            </a:lvl1pPr>
          </a:lstStyle>
          <a:p>
            <a:pPr>
              <a:defRPr/>
            </a:pPr>
            <a:r>
              <a:rPr lang="en-US" smtClean="0"/>
              <a:t>McGraw-Hill/Irwin  </a:t>
            </a:r>
            <a:endParaRPr lang="en-US"/>
          </a:p>
        </p:txBody>
      </p:sp>
      <p:sp>
        <p:nvSpPr>
          <p:cNvPr id="8" name="Slide Number Placeholder 11"/>
          <p:cNvSpPr>
            <a:spLocks noGrp="1"/>
          </p:cNvSpPr>
          <p:nvPr>
            <p:ph type="sldNum" sz="quarter" idx="4"/>
          </p:nvPr>
        </p:nvSpPr>
        <p:spPr>
          <a:xfrm>
            <a:off x="8382000" y="6521450"/>
            <a:ext cx="609600" cy="396875"/>
          </a:xfrm>
          <a:prstGeom prst="rect">
            <a:avLst/>
          </a:prstGeom>
        </p:spPr>
        <p:txBody>
          <a:bodyPr/>
          <a:lstStyle>
            <a:lvl1pPr>
              <a:defRPr sz="1200" b="1" i="1">
                <a:solidFill>
                  <a:srgbClr val="002060"/>
                </a:solidFill>
              </a:defRPr>
            </a:lvl1pPr>
          </a:lstStyle>
          <a:p>
            <a:pPr>
              <a:defRPr/>
            </a:pPr>
            <a:r>
              <a:rPr lang="en-US" dirty="0" smtClean="0"/>
              <a:t>9-</a:t>
            </a:r>
            <a:fld id="{7432997F-274D-4167-8340-78EB65E700B7}" type="slidenum">
              <a:rPr lang="en-US" smtClean="0"/>
              <a:pPr>
                <a:defRPr/>
              </a:pPr>
              <a:t>‹#›</a:t>
            </a:fld>
            <a:endParaRPr lang="en-US" dirty="0"/>
          </a:p>
        </p:txBody>
      </p:sp>
      <p:sp>
        <p:nvSpPr>
          <p:cNvPr id="9" name="Footer Placeholder 12"/>
          <p:cNvSpPr>
            <a:spLocks noGrp="1"/>
          </p:cNvSpPr>
          <p:nvPr>
            <p:ph type="ftr" sz="quarter" idx="3"/>
          </p:nvPr>
        </p:nvSpPr>
        <p:spPr>
          <a:xfrm>
            <a:off x="3200400" y="6537325"/>
            <a:ext cx="5105400" cy="396875"/>
          </a:xfrm>
          <a:prstGeom prst="rect">
            <a:avLst/>
          </a:prstGeom>
        </p:spPr>
        <p:txBody>
          <a:bodyPr/>
          <a:lstStyle>
            <a:lvl1pPr>
              <a:defRPr sz="1200" b="1" i="1">
                <a:solidFill>
                  <a:srgbClr val="002060"/>
                </a:solidFill>
              </a:defRPr>
            </a:lvl1pPr>
          </a:lstStyle>
          <a:p>
            <a:pPr>
              <a:defRPr/>
            </a:pPr>
            <a:r>
              <a:rPr lang="en-US" smtClean="0"/>
              <a:t>Copyright © 2015 by The McGraw-Hill Companies, Inc. All rights reserved.  </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10"/>
          <p:cNvSpPr>
            <a:spLocks noGrp="1"/>
          </p:cNvSpPr>
          <p:nvPr>
            <p:ph type="dt" sz="half" idx="10"/>
          </p:nvPr>
        </p:nvSpPr>
        <p:spPr>
          <a:xfrm>
            <a:off x="1676400" y="6537325"/>
            <a:ext cx="1524000" cy="381000"/>
          </a:xfrm>
          <a:prstGeom prst="rect">
            <a:avLst/>
          </a:prstGeom>
        </p:spPr>
        <p:txBody>
          <a:bodyPr/>
          <a:lstStyle>
            <a:lvl1pPr>
              <a:defRPr sz="1200" b="1" i="1">
                <a:solidFill>
                  <a:srgbClr val="002060"/>
                </a:solidFill>
              </a:defRPr>
            </a:lvl1pPr>
          </a:lstStyle>
          <a:p>
            <a:pPr>
              <a:defRPr/>
            </a:pPr>
            <a:r>
              <a:rPr lang="en-US" smtClean="0"/>
              <a:t>McGraw-Hill/Irwin  </a:t>
            </a:r>
            <a:endParaRPr lang="en-US"/>
          </a:p>
        </p:txBody>
      </p:sp>
      <p:sp>
        <p:nvSpPr>
          <p:cNvPr id="9" name="Slide Number Placeholder 11"/>
          <p:cNvSpPr>
            <a:spLocks noGrp="1"/>
          </p:cNvSpPr>
          <p:nvPr>
            <p:ph type="sldNum" sz="quarter" idx="4"/>
          </p:nvPr>
        </p:nvSpPr>
        <p:spPr>
          <a:xfrm>
            <a:off x="8382000" y="6521450"/>
            <a:ext cx="609600" cy="396875"/>
          </a:xfrm>
          <a:prstGeom prst="rect">
            <a:avLst/>
          </a:prstGeom>
        </p:spPr>
        <p:txBody>
          <a:bodyPr/>
          <a:lstStyle>
            <a:lvl1pPr>
              <a:defRPr sz="1200" b="1" i="1">
                <a:solidFill>
                  <a:srgbClr val="002060"/>
                </a:solidFill>
              </a:defRPr>
            </a:lvl1pPr>
          </a:lstStyle>
          <a:p>
            <a:pPr>
              <a:defRPr/>
            </a:pPr>
            <a:r>
              <a:rPr lang="en-US" dirty="0" smtClean="0"/>
              <a:t>9-</a:t>
            </a:r>
            <a:fld id="{7432997F-274D-4167-8340-78EB65E700B7}" type="slidenum">
              <a:rPr lang="en-US" smtClean="0"/>
              <a:pPr>
                <a:defRPr/>
              </a:pPr>
              <a:t>‹#›</a:t>
            </a:fld>
            <a:endParaRPr lang="en-US" dirty="0"/>
          </a:p>
        </p:txBody>
      </p:sp>
      <p:sp>
        <p:nvSpPr>
          <p:cNvPr id="10" name="Footer Placeholder 12"/>
          <p:cNvSpPr>
            <a:spLocks noGrp="1"/>
          </p:cNvSpPr>
          <p:nvPr>
            <p:ph type="ftr" sz="quarter" idx="3"/>
          </p:nvPr>
        </p:nvSpPr>
        <p:spPr>
          <a:xfrm>
            <a:off x="3200400" y="6537325"/>
            <a:ext cx="5105400" cy="396875"/>
          </a:xfrm>
          <a:prstGeom prst="rect">
            <a:avLst/>
          </a:prstGeom>
        </p:spPr>
        <p:txBody>
          <a:bodyPr/>
          <a:lstStyle>
            <a:lvl1pPr>
              <a:defRPr sz="1200" b="1" i="1">
                <a:solidFill>
                  <a:srgbClr val="002060"/>
                </a:solidFill>
              </a:defRPr>
            </a:lvl1pPr>
          </a:lstStyle>
          <a:p>
            <a:pPr>
              <a:defRPr/>
            </a:pPr>
            <a:r>
              <a:rPr lang="en-US" smtClean="0"/>
              <a:t>Copyright © 2015 by The McGraw-Hill Companies, Inc. All rights reserved.  </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10"/>
          <p:cNvSpPr>
            <a:spLocks noGrp="1"/>
          </p:cNvSpPr>
          <p:nvPr>
            <p:ph type="dt" sz="half" idx="10"/>
          </p:nvPr>
        </p:nvSpPr>
        <p:spPr>
          <a:xfrm>
            <a:off x="1676400" y="6537325"/>
            <a:ext cx="1524000" cy="381000"/>
          </a:xfrm>
          <a:prstGeom prst="rect">
            <a:avLst/>
          </a:prstGeom>
        </p:spPr>
        <p:txBody>
          <a:bodyPr/>
          <a:lstStyle>
            <a:lvl1pPr>
              <a:defRPr sz="1200" b="1" i="1">
                <a:solidFill>
                  <a:srgbClr val="002060"/>
                </a:solidFill>
              </a:defRPr>
            </a:lvl1pPr>
          </a:lstStyle>
          <a:p>
            <a:pPr>
              <a:defRPr/>
            </a:pPr>
            <a:r>
              <a:rPr lang="en-US" smtClean="0"/>
              <a:t>McGraw-Hill/Irwin  </a:t>
            </a:r>
            <a:endParaRPr lang="en-US"/>
          </a:p>
        </p:txBody>
      </p:sp>
      <p:sp>
        <p:nvSpPr>
          <p:cNvPr id="11" name="Slide Number Placeholder 11"/>
          <p:cNvSpPr>
            <a:spLocks noGrp="1"/>
          </p:cNvSpPr>
          <p:nvPr>
            <p:ph type="sldNum" sz="quarter" idx="11"/>
          </p:nvPr>
        </p:nvSpPr>
        <p:spPr>
          <a:xfrm>
            <a:off x="8382000" y="6521450"/>
            <a:ext cx="609600" cy="396875"/>
          </a:xfrm>
          <a:prstGeom prst="rect">
            <a:avLst/>
          </a:prstGeom>
        </p:spPr>
        <p:txBody>
          <a:bodyPr/>
          <a:lstStyle>
            <a:lvl1pPr>
              <a:defRPr sz="1200" b="1" i="1">
                <a:solidFill>
                  <a:srgbClr val="002060"/>
                </a:solidFill>
              </a:defRPr>
            </a:lvl1pPr>
          </a:lstStyle>
          <a:p>
            <a:pPr>
              <a:defRPr/>
            </a:pPr>
            <a:r>
              <a:rPr lang="en-US" dirty="0" smtClean="0"/>
              <a:t>9-</a:t>
            </a:r>
            <a:fld id="{7432997F-274D-4167-8340-78EB65E700B7}" type="slidenum">
              <a:rPr lang="en-US" smtClean="0"/>
              <a:pPr>
                <a:defRPr/>
              </a:pPr>
              <a:t>‹#›</a:t>
            </a:fld>
            <a:endParaRPr lang="en-US" dirty="0"/>
          </a:p>
        </p:txBody>
      </p:sp>
      <p:sp>
        <p:nvSpPr>
          <p:cNvPr id="12" name="Footer Placeholder 12"/>
          <p:cNvSpPr>
            <a:spLocks noGrp="1"/>
          </p:cNvSpPr>
          <p:nvPr>
            <p:ph type="ftr" sz="quarter" idx="12"/>
          </p:nvPr>
        </p:nvSpPr>
        <p:spPr>
          <a:xfrm>
            <a:off x="3200400" y="6537325"/>
            <a:ext cx="5105400" cy="396875"/>
          </a:xfrm>
          <a:prstGeom prst="rect">
            <a:avLst/>
          </a:prstGeom>
        </p:spPr>
        <p:txBody>
          <a:bodyPr/>
          <a:lstStyle>
            <a:lvl1pPr>
              <a:defRPr sz="1200" b="1" i="1">
                <a:solidFill>
                  <a:srgbClr val="002060"/>
                </a:solidFill>
              </a:defRPr>
            </a:lvl1pPr>
          </a:lstStyle>
          <a:p>
            <a:pPr>
              <a:defRPr/>
            </a:pPr>
            <a:r>
              <a:rPr lang="en-US" smtClean="0"/>
              <a:t>Copyright © 2015 by The McGraw-Hill Companies, Inc. All rights reserved.  </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a:xfrm>
            <a:off x="228600" y="152400"/>
            <a:ext cx="8686800" cy="1189038"/>
          </a:xfrm>
        </p:spPr>
        <p:txBody>
          <a:bodyPr/>
          <a:lstStyle/>
          <a:p>
            <a:r>
              <a:rPr lang="en-US" smtClean="0"/>
              <a:t>Click to edit Master title style</a:t>
            </a:r>
            <a:endParaRPr lang="en-US"/>
          </a:p>
        </p:txBody>
      </p:sp>
      <p:sp>
        <p:nvSpPr>
          <p:cNvPr id="9" name="Footer Placeholder 8"/>
          <p:cNvSpPr>
            <a:spLocks noGrp="1"/>
          </p:cNvSpPr>
          <p:nvPr/>
        </p:nvSpPr>
        <p:spPr/>
        <p:txBody>
          <a:bodyPr/>
          <a:lstStyle/>
          <a:p>
            <a:pPr>
              <a:defRPr/>
            </a:pPr>
            <a:r>
              <a:rPr lang="en-US" smtClean="0"/>
              <a:t>Copyright © 2013 by The McGraw-Hill Companies, Inc. All rights reserved.  </a:t>
            </a:r>
            <a:endParaRPr lang="en-US" dirty="0"/>
          </a:p>
        </p:txBody>
      </p:sp>
      <p:sp>
        <p:nvSpPr>
          <p:cNvPr id="10" name="Slide Number Placeholder 11"/>
          <p:cNvSpPr>
            <a:spLocks noGrp="1"/>
          </p:cNvSpPr>
          <p:nvPr>
            <p:ph type="sldNum" sz="quarter" idx="4"/>
          </p:nvPr>
        </p:nvSpPr>
        <p:spPr>
          <a:xfrm>
            <a:off x="8382000" y="6521450"/>
            <a:ext cx="609600" cy="396875"/>
          </a:xfrm>
          <a:prstGeom prst="rect">
            <a:avLst/>
          </a:prstGeom>
        </p:spPr>
        <p:txBody>
          <a:bodyPr/>
          <a:lstStyle>
            <a:lvl1pPr>
              <a:defRPr sz="1200" b="1" i="1">
                <a:solidFill>
                  <a:srgbClr val="002060"/>
                </a:solidFill>
              </a:defRPr>
            </a:lvl1pPr>
          </a:lstStyle>
          <a:p>
            <a:pPr>
              <a:defRPr/>
            </a:pPr>
            <a:r>
              <a:rPr lang="en-US" dirty="0" smtClean="0"/>
              <a:t>9-</a:t>
            </a:r>
            <a:fld id="{7432997F-274D-4167-8340-78EB65E700B7}" type="slidenum">
              <a:rPr lang="en-US" smtClean="0"/>
              <a:pPr>
                <a:defRPr/>
              </a:pPr>
              <a:t>‹#›</a:t>
            </a:fld>
            <a:endParaRPr lang="en-US" dirty="0"/>
          </a:p>
        </p:txBody>
      </p:sp>
      <p:sp>
        <p:nvSpPr>
          <p:cNvPr id="11" name="Date Placeholder 6"/>
          <p:cNvSpPr>
            <a:spLocks noGrp="1"/>
          </p:cNvSpPr>
          <p:nvPr userDrawn="1">
            <p:ph type="dt" sz="half" idx="2"/>
          </p:nvPr>
        </p:nvSpPr>
        <p:spPr>
          <a:xfrm>
            <a:off x="1447800" y="6537325"/>
            <a:ext cx="1524000" cy="381000"/>
          </a:xfrm>
          <a:prstGeom prst="rect">
            <a:avLst/>
          </a:prstGeom>
        </p:spPr>
        <p:txBody>
          <a:bodyPr/>
          <a:lstStyle>
            <a:lvl1pPr>
              <a:defRPr sz="1200" b="1" i="1"/>
            </a:lvl1pPr>
          </a:lstStyle>
          <a:p>
            <a:pPr>
              <a:defRPr/>
            </a:pPr>
            <a:r>
              <a:rPr lang="en-US" smtClean="0"/>
              <a:t>McGraw-Hill/Irwin  </a:t>
            </a:r>
            <a:endParaRPr lang="en-US"/>
          </a:p>
        </p:txBody>
      </p:sp>
      <p:sp>
        <p:nvSpPr>
          <p:cNvPr id="12" name="Footer Placeholder 8"/>
          <p:cNvSpPr>
            <a:spLocks noGrp="1"/>
          </p:cNvSpPr>
          <p:nvPr userDrawn="1">
            <p:ph type="ftr" sz="quarter" idx="3"/>
          </p:nvPr>
        </p:nvSpPr>
        <p:spPr>
          <a:xfrm>
            <a:off x="2971800" y="6537325"/>
            <a:ext cx="5105400" cy="396875"/>
          </a:xfrm>
          <a:prstGeom prst="rect">
            <a:avLst/>
          </a:prstGeom>
        </p:spPr>
        <p:txBody>
          <a:bodyPr/>
          <a:lstStyle>
            <a:lvl1pPr>
              <a:defRPr sz="1200" b="1" i="1"/>
            </a:lvl1pPr>
          </a:lstStyle>
          <a:p>
            <a:pPr>
              <a:defRPr/>
            </a:pPr>
            <a:r>
              <a:rPr lang="en-US" dirty="0" smtClean="0"/>
              <a:t>Copyright © 2015 by The McGraw-Hill Companies, Inc. All rights reserved.  </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10"/>
          <p:cNvSpPr>
            <a:spLocks noGrp="1"/>
          </p:cNvSpPr>
          <p:nvPr>
            <p:ph type="dt" sz="half" idx="2"/>
          </p:nvPr>
        </p:nvSpPr>
        <p:spPr>
          <a:xfrm>
            <a:off x="1676400" y="6537325"/>
            <a:ext cx="1524000" cy="381000"/>
          </a:xfrm>
          <a:prstGeom prst="rect">
            <a:avLst/>
          </a:prstGeom>
        </p:spPr>
        <p:txBody>
          <a:bodyPr/>
          <a:lstStyle>
            <a:lvl1pPr>
              <a:defRPr sz="1200" b="1" i="1">
                <a:solidFill>
                  <a:srgbClr val="002060"/>
                </a:solidFill>
              </a:defRPr>
            </a:lvl1pPr>
          </a:lstStyle>
          <a:p>
            <a:pPr>
              <a:defRPr/>
            </a:pPr>
            <a:r>
              <a:rPr lang="en-US" smtClean="0"/>
              <a:t>McGraw-Hill/Irwin  </a:t>
            </a:r>
            <a:endParaRPr lang="en-US"/>
          </a:p>
        </p:txBody>
      </p:sp>
      <p:sp>
        <p:nvSpPr>
          <p:cNvPr id="6" name="Slide Number Placeholder 11"/>
          <p:cNvSpPr>
            <a:spLocks noGrp="1"/>
          </p:cNvSpPr>
          <p:nvPr>
            <p:ph type="sldNum" sz="quarter" idx="4"/>
          </p:nvPr>
        </p:nvSpPr>
        <p:spPr>
          <a:xfrm>
            <a:off x="8382000" y="6521450"/>
            <a:ext cx="609600" cy="396875"/>
          </a:xfrm>
          <a:prstGeom prst="rect">
            <a:avLst/>
          </a:prstGeom>
        </p:spPr>
        <p:txBody>
          <a:bodyPr/>
          <a:lstStyle>
            <a:lvl1pPr>
              <a:defRPr sz="1200" b="1" i="1">
                <a:solidFill>
                  <a:srgbClr val="002060"/>
                </a:solidFill>
              </a:defRPr>
            </a:lvl1pPr>
          </a:lstStyle>
          <a:p>
            <a:pPr>
              <a:defRPr/>
            </a:pPr>
            <a:r>
              <a:rPr lang="en-US" dirty="0" smtClean="0"/>
              <a:t>9-</a:t>
            </a:r>
            <a:fld id="{7432997F-274D-4167-8340-78EB65E700B7}" type="slidenum">
              <a:rPr lang="en-US" smtClean="0"/>
              <a:pPr>
                <a:defRPr/>
              </a:pPr>
              <a:t>‹#›</a:t>
            </a:fld>
            <a:endParaRPr lang="en-US" dirty="0"/>
          </a:p>
        </p:txBody>
      </p:sp>
      <p:sp>
        <p:nvSpPr>
          <p:cNvPr id="7" name="Footer Placeholder 12"/>
          <p:cNvSpPr>
            <a:spLocks noGrp="1"/>
          </p:cNvSpPr>
          <p:nvPr>
            <p:ph type="ftr" sz="quarter" idx="3"/>
          </p:nvPr>
        </p:nvSpPr>
        <p:spPr>
          <a:xfrm>
            <a:off x="3200400" y="6537325"/>
            <a:ext cx="5105400" cy="396875"/>
          </a:xfrm>
          <a:prstGeom prst="rect">
            <a:avLst/>
          </a:prstGeom>
        </p:spPr>
        <p:txBody>
          <a:bodyPr/>
          <a:lstStyle>
            <a:lvl1pPr>
              <a:defRPr sz="1200" b="1" i="1">
                <a:solidFill>
                  <a:srgbClr val="002060"/>
                </a:solidFill>
              </a:defRPr>
            </a:lvl1pPr>
          </a:lstStyle>
          <a:p>
            <a:pPr>
              <a:defRPr/>
            </a:pPr>
            <a:r>
              <a:rPr lang="en-US" smtClean="0"/>
              <a:t>Copyright © 2015 by The McGraw-Hill Companies, Inc. All rights reserved.  </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10"/>
          <p:cNvSpPr>
            <a:spLocks noGrp="1"/>
          </p:cNvSpPr>
          <p:nvPr>
            <p:ph type="dt" sz="half" idx="10"/>
          </p:nvPr>
        </p:nvSpPr>
        <p:spPr>
          <a:xfrm>
            <a:off x="1676400" y="6537325"/>
            <a:ext cx="1524000" cy="381000"/>
          </a:xfrm>
          <a:prstGeom prst="rect">
            <a:avLst/>
          </a:prstGeom>
        </p:spPr>
        <p:txBody>
          <a:bodyPr/>
          <a:lstStyle>
            <a:lvl1pPr>
              <a:defRPr sz="1200" b="1" i="1">
                <a:solidFill>
                  <a:srgbClr val="002060"/>
                </a:solidFill>
              </a:defRPr>
            </a:lvl1pPr>
          </a:lstStyle>
          <a:p>
            <a:pPr>
              <a:defRPr/>
            </a:pPr>
            <a:r>
              <a:rPr lang="en-US" smtClean="0"/>
              <a:t>McGraw-Hill/Irwin  </a:t>
            </a:r>
            <a:endParaRPr lang="en-US"/>
          </a:p>
        </p:txBody>
      </p:sp>
      <p:sp>
        <p:nvSpPr>
          <p:cNvPr id="9" name="Slide Number Placeholder 11"/>
          <p:cNvSpPr>
            <a:spLocks noGrp="1"/>
          </p:cNvSpPr>
          <p:nvPr>
            <p:ph type="sldNum" sz="quarter" idx="4"/>
          </p:nvPr>
        </p:nvSpPr>
        <p:spPr>
          <a:xfrm>
            <a:off x="8382000" y="6521450"/>
            <a:ext cx="609600" cy="396875"/>
          </a:xfrm>
          <a:prstGeom prst="rect">
            <a:avLst/>
          </a:prstGeom>
        </p:spPr>
        <p:txBody>
          <a:bodyPr/>
          <a:lstStyle>
            <a:lvl1pPr>
              <a:defRPr sz="1200" b="1" i="1">
                <a:solidFill>
                  <a:srgbClr val="002060"/>
                </a:solidFill>
              </a:defRPr>
            </a:lvl1pPr>
          </a:lstStyle>
          <a:p>
            <a:pPr>
              <a:defRPr/>
            </a:pPr>
            <a:r>
              <a:rPr lang="en-US" dirty="0" smtClean="0"/>
              <a:t>9-</a:t>
            </a:r>
            <a:fld id="{7432997F-274D-4167-8340-78EB65E700B7}" type="slidenum">
              <a:rPr lang="en-US" smtClean="0"/>
              <a:pPr>
                <a:defRPr/>
              </a:pPr>
              <a:t>‹#›</a:t>
            </a:fld>
            <a:endParaRPr lang="en-US" dirty="0"/>
          </a:p>
        </p:txBody>
      </p:sp>
      <p:sp>
        <p:nvSpPr>
          <p:cNvPr id="10" name="Footer Placeholder 12"/>
          <p:cNvSpPr>
            <a:spLocks noGrp="1"/>
          </p:cNvSpPr>
          <p:nvPr>
            <p:ph type="ftr" sz="quarter" idx="3"/>
          </p:nvPr>
        </p:nvSpPr>
        <p:spPr>
          <a:xfrm>
            <a:off x="3200400" y="6537325"/>
            <a:ext cx="5105400" cy="396875"/>
          </a:xfrm>
          <a:prstGeom prst="rect">
            <a:avLst/>
          </a:prstGeom>
        </p:spPr>
        <p:txBody>
          <a:bodyPr/>
          <a:lstStyle>
            <a:lvl1pPr>
              <a:defRPr sz="1200" b="1" i="1">
                <a:solidFill>
                  <a:srgbClr val="002060"/>
                </a:solidFill>
              </a:defRPr>
            </a:lvl1pPr>
          </a:lstStyle>
          <a:p>
            <a:pPr>
              <a:defRPr/>
            </a:pPr>
            <a:r>
              <a:rPr lang="en-US" smtClean="0"/>
              <a:t>Copyright © 2015 by The McGraw-Hill Companies, Inc. All rights reserved.  </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10"/>
          <p:cNvSpPr>
            <a:spLocks noGrp="1"/>
          </p:cNvSpPr>
          <p:nvPr>
            <p:ph type="dt" sz="half" idx="10"/>
          </p:nvPr>
        </p:nvSpPr>
        <p:spPr>
          <a:xfrm>
            <a:off x="1676400" y="6537325"/>
            <a:ext cx="1524000" cy="381000"/>
          </a:xfrm>
          <a:prstGeom prst="rect">
            <a:avLst/>
          </a:prstGeom>
        </p:spPr>
        <p:txBody>
          <a:bodyPr/>
          <a:lstStyle>
            <a:lvl1pPr>
              <a:defRPr sz="1200" b="1" i="1">
                <a:solidFill>
                  <a:srgbClr val="002060"/>
                </a:solidFill>
              </a:defRPr>
            </a:lvl1pPr>
          </a:lstStyle>
          <a:p>
            <a:pPr>
              <a:defRPr/>
            </a:pPr>
            <a:r>
              <a:rPr lang="en-US" smtClean="0"/>
              <a:t>McGraw-Hill/Irwin  </a:t>
            </a:r>
            <a:endParaRPr lang="en-US"/>
          </a:p>
        </p:txBody>
      </p:sp>
      <p:sp>
        <p:nvSpPr>
          <p:cNvPr id="9" name="Slide Number Placeholder 11"/>
          <p:cNvSpPr>
            <a:spLocks noGrp="1"/>
          </p:cNvSpPr>
          <p:nvPr>
            <p:ph type="sldNum" sz="quarter" idx="4"/>
          </p:nvPr>
        </p:nvSpPr>
        <p:spPr>
          <a:xfrm>
            <a:off x="8382000" y="6521450"/>
            <a:ext cx="609600" cy="396875"/>
          </a:xfrm>
          <a:prstGeom prst="rect">
            <a:avLst/>
          </a:prstGeom>
        </p:spPr>
        <p:txBody>
          <a:bodyPr/>
          <a:lstStyle>
            <a:lvl1pPr>
              <a:defRPr sz="1200" b="1" i="1">
                <a:solidFill>
                  <a:srgbClr val="002060"/>
                </a:solidFill>
              </a:defRPr>
            </a:lvl1pPr>
          </a:lstStyle>
          <a:p>
            <a:pPr>
              <a:defRPr/>
            </a:pPr>
            <a:r>
              <a:rPr lang="en-US" dirty="0" smtClean="0"/>
              <a:t>9-</a:t>
            </a:r>
            <a:fld id="{7432997F-274D-4167-8340-78EB65E700B7}" type="slidenum">
              <a:rPr lang="en-US" smtClean="0"/>
              <a:pPr>
                <a:defRPr/>
              </a:pPr>
              <a:t>‹#›</a:t>
            </a:fld>
            <a:endParaRPr lang="en-US" dirty="0"/>
          </a:p>
        </p:txBody>
      </p:sp>
      <p:sp>
        <p:nvSpPr>
          <p:cNvPr id="10" name="Footer Placeholder 12"/>
          <p:cNvSpPr>
            <a:spLocks noGrp="1"/>
          </p:cNvSpPr>
          <p:nvPr>
            <p:ph type="ftr" sz="quarter" idx="3"/>
          </p:nvPr>
        </p:nvSpPr>
        <p:spPr>
          <a:xfrm>
            <a:off x="3200400" y="6537325"/>
            <a:ext cx="5105400" cy="396875"/>
          </a:xfrm>
          <a:prstGeom prst="rect">
            <a:avLst/>
          </a:prstGeom>
        </p:spPr>
        <p:txBody>
          <a:bodyPr/>
          <a:lstStyle>
            <a:lvl1pPr>
              <a:defRPr sz="1200" b="1" i="1">
                <a:solidFill>
                  <a:srgbClr val="002060"/>
                </a:solidFill>
              </a:defRPr>
            </a:lvl1pPr>
          </a:lstStyle>
          <a:p>
            <a:pPr>
              <a:defRPr/>
            </a:pPr>
            <a:r>
              <a:rPr lang="en-US" smtClean="0"/>
              <a:t>Copyright © 2015 by The McGraw-Hill Companies, Inc. All rights reserved.  </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0"/>
          <p:cNvSpPr>
            <a:spLocks noGrp="1"/>
          </p:cNvSpPr>
          <p:nvPr>
            <p:ph type="dt" sz="half" idx="2"/>
          </p:nvPr>
        </p:nvSpPr>
        <p:spPr>
          <a:xfrm>
            <a:off x="1676400" y="6537325"/>
            <a:ext cx="1524000" cy="381000"/>
          </a:xfrm>
          <a:prstGeom prst="rect">
            <a:avLst/>
          </a:prstGeom>
        </p:spPr>
        <p:txBody>
          <a:bodyPr/>
          <a:lstStyle>
            <a:lvl1pPr>
              <a:defRPr sz="1200" b="1" i="1">
                <a:solidFill>
                  <a:srgbClr val="002060"/>
                </a:solidFill>
              </a:defRPr>
            </a:lvl1pPr>
          </a:lstStyle>
          <a:p>
            <a:pPr>
              <a:defRPr/>
            </a:pPr>
            <a:r>
              <a:rPr lang="en-US" smtClean="0"/>
              <a:t>McGraw-Hill/Irwin  </a:t>
            </a:r>
            <a:endParaRPr lang="en-US"/>
          </a:p>
        </p:txBody>
      </p:sp>
      <p:sp>
        <p:nvSpPr>
          <p:cNvPr id="8" name="Slide Number Placeholder 11"/>
          <p:cNvSpPr>
            <a:spLocks noGrp="1"/>
          </p:cNvSpPr>
          <p:nvPr>
            <p:ph type="sldNum" sz="quarter" idx="4"/>
          </p:nvPr>
        </p:nvSpPr>
        <p:spPr>
          <a:xfrm>
            <a:off x="8382000" y="6521450"/>
            <a:ext cx="609600" cy="396875"/>
          </a:xfrm>
          <a:prstGeom prst="rect">
            <a:avLst/>
          </a:prstGeom>
        </p:spPr>
        <p:txBody>
          <a:bodyPr/>
          <a:lstStyle>
            <a:lvl1pPr>
              <a:defRPr sz="1200" b="1" i="1">
                <a:solidFill>
                  <a:srgbClr val="002060"/>
                </a:solidFill>
              </a:defRPr>
            </a:lvl1pPr>
          </a:lstStyle>
          <a:p>
            <a:pPr>
              <a:defRPr/>
            </a:pPr>
            <a:r>
              <a:rPr lang="en-US" dirty="0" smtClean="0"/>
              <a:t>9-</a:t>
            </a:r>
            <a:fld id="{7432997F-274D-4167-8340-78EB65E700B7}" type="slidenum">
              <a:rPr lang="en-US" smtClean="0"/>
              <a:pPr>
                <a:defRPr/>
              </a:pPr>
              <a:t>‹#›</a:t>
            </a:fld>
            <a:endParaRPr lang="en-US" dirty="0"/>
          </a:p>
        </p:txBody>
      </p:sp>
      <p:sp>
        <p:nvSpPr>
          <p:cNvPr id="9" name="Footer Placeholder 12"/>
          <p:cNvSpPr>
            <a:spLocks noGrp="1"/>
          </p:cNvSpPr>
          <p:nvPr>
            <p:ph type="ftr" sz="quarter" idx="3"/>
          </p:nvPr>
        </p:nvSpPr>
        <p:spPr>
          <a:xfrm>
            <a:off x="3200400" y="6537325"/>
            <a:ext cx="5105400" cy="396875"/>
          </a:xfrm>
          <a:prstGeom prst="rect">
            <a:avLst/>
          </a:prstGeom>
        </p:spPr>
        <p:txBody>
          <a:bodyPr/>
          <a:lstStyle>
            <a:lvl1pPr>
              <a:defRPr sz="1200" b="1" i="1">
                <a:solidFill>
                  <a:srgbClr val="002060"/>
                </a:solidFill>
              </a:defRPr>
            </a:lvl1pPr>
          </a:lstStyle>
          <a:p>
            <a:pPr>
              <a:defRPr/>
            </a:pPr>
            <a:r>
              <a:rPr lang="en-US" smtClean="0"/>
              <a:t>Copyright © 2015 by The McGraw-Hill Companies, Inc. All rights reserved.  </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524000" y="6553200"/>
            <a:ext cx="1524000" cy="320675"/>
          </a:xfrm>
          <a:prstGeom prst="rect">
            <a:avLst/>
          </a:prstGeom>
        </p:spPr>
        <p:txBody>
          <a:bodyPr/>
          <a:lstStyle>
            <a:lvl1pPr>
              <a:defRPr/>
            </a:lvl1pPr>
          </a:lstStyle>
          <a:p>
            <a:pPr>
              <a:defRPr/>
            </a:pPr>
            <a:r>
              <a:rPr lang="en-US" smtClean="0"/>
              <a:t>McGraw-Hill/Irwin  </a:t>
            </a:r>
            <a:endParaRPr lang="en-US"/>
          </a:p>
        </p:txBody>
      </p:sp>
      <p:sp>
        <p:nvSpPr>
          <p:cNvPr id="5" name="Footer Placeholder 4"/>
          <p:cNvSpPr>
            <a:spLocks noGrp="1"/>
          </p:cNvSpPr>
          <p:nvPr>
            <p:ph type="ftr" sz="quarter" idx="11"/>
          </p:nvPr>
        </p:nvSpPr>
        <p:spPr>
          <a:xfrm>
            <a:off x="3124200" y="6553200"/>
            <a:ext cx="5029200" cy="396875"/>
          </a:xfrm>
          <a:prstGeom prst="rect">
            <a:avLst/>
          </a:prstGeom>
        </p:spPr>
        <p:txBody>
          <a:bodyPr/>
          <a:lstStyle>
            <a:lvl1pPr>
              <a:defRPr/>
            </a:lvl1pPr>
          </a:lstStyle>
          <a:p>
            <a:pPr>
              <a:defRPr/>
            </a:pPr>
            <a:r>
              <a:rPr lang="en-US" smtClean="0"/>
              <a:t>Copyright © 2015 by The McGraw-Hill Companies, Inc. All rights reserved.  </a:t>
            </a:r>
            <a:endParaRPr lang="en-US" dirty="0"/>
          </a:p>
        </p:txBody>
      </p:sp>
      <p:sp>
        <p:nvSpPr>
          <p:cNvPr id="6" name="Slide Number Placeholder 5"/>
          <p:cNvSpPr>
            <a:spLocks noGrp="1"/>
          </p:cNvSpPr>
          <p:nvPr>
            <p:ph type="sldNum" sz="quarter" idx="12"/>
          </p:nvPr>
        </p:nvSpPr>
        <p:spPr>
          <a:xfrm>
            <a:off x="8229600" y="6553200"/>
            <a:ext cx="609600" cy="396875"/>
          </a:xfrm>
          <a:prstGeom prst="rect">
            <a:avLst/>
          </a:prstGeom>
        </p:spPr>
        <p:txBody>
          <a:bodyPr/>
          <a:lstStyle>
            <a:lvl1pPr>
              <a:defRPr/>
            </a:lvl1pPr>
          </a:lstStyle>
          <a:p>
            <a:pPr>
              <a:defRPr/>
            </a:pPr>
            <a:r>
              <a:rPr lang="en-US" dirty="0" smtClean="0"/>
              <a:t>9-</a:t>
            </a:r>
            <a:fld id="{64AB2139-A1E3-4BB4-9E4B-A115728413D1}"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52400" y="76200"/>
            <a:ext cx="8915400" cy="1189038"/>
          </a:xfrm>
          <a:prstGeom prst="roundRect">
            <a:avLst/>
          </a:prstGeom>
          <a:noFill/>
          <a:ln w="57150">
            <a:solidFill>
              <a:srgbClr val="002060"/>
            </a:solid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1066800" y="1600200"/>
            <a:ext cx="69342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 name="Slide Number Placeholder 11"/>
          <p:cNvSpPr>
            <a:spLocks noGrp="1"/>
          </p:cNvSpPr>
          <p:nvPr>
            <p:ph type="sldNum" sz="quarter" idx="4"/>
          </p:nvPr>
        </p:nvSpPr>
        <p:spPr>
          <a:xfrm>
            <a:off x="8382000" y="6521450"/>
            <a:ext cx="609600" cy="396875"/>
          </a:xfrm>
          <a:prstGeom prst="rect">
            <a:avLst/>
          </a:prstGeom>
        </p:spPr>
        <p:txBody>
          <a:bodyPr/>
          <a:lstStyle>
            <a:lvl1pPr>
              <a:defRPr sz="1200" b="1" i="1">
                <a:solidFill>
                  <a:srgbClr val="002060"/>
                </a:solidFill>
              </a:defRPr>
            </a:lvl1pPr>
          </a:lstStyle>
          <a:p>
            <a:pPr>
              <a:defRPr/>
            </a:pPr>
            <a:r>
              <a:rPr lang="en-US" smtClean="0"/>
              <a:t>9-</a:t>
            </a:r>
            <a:fld id="{7432997F-274D-4167-8340-78EB65E700B7}" type="slidenum">
              <a:rPr lang="en-US" smtClean="0"/>
              <a:pPr>
                <a:defRPr/>
              </a:pPr>
              <a:t>‹#›</a:t>
            </a:fld>
            <a:endParaRPr lang="en-US" dirty="0"/>
          </a:p>
        </p:txBody>
      </p:sp>
      <p:sp>
        <p:nvSpPr>
          <p:cNvPr id="14" name="Date Placeholder 6"/>
          <p:cNvSpPr>
            <a:spLocks noGrp="1"/>
          </p:cNvSpPr>
          <p:nvPr userDrawn="1">
            <p:ph type="dt" sz="half" idx="2"/>
          </p:nvPr>
        </p:nvSpPr>
        <p:spPr>
          <a:xfrm>
            <a:off x="1447800" y="6537325"/>
            <a:ext cx="1524000" cy="381000"/>
          </a:xfrm>
          <a:prstGeom prst="rect">
            <a:avLst/>
          </a:prstGeom>
        </p:spPr>
        <p:txBody>
          <a:bodyPr/>
          <a:lstStyle>
            <a:lvl1pPr>
              <a:defRPr sz="1200" b="1" i="1">
                <a:solidFill>
                  <a:srgbClr val="002060"/>
                </a:solidFill>
              </a:defRPr>
            </a:lvl1pPr>
          </a:lstStyle>
          <a:p>
            <a:pPr>
              <a:defRPr/>
            </a:pPr>
            <a:r>
              <a:rPr lang="en-US" smtClean="0"/>
              <a:t>McGraw-Hill/Irwin  </a:t>
            </a:r>
            <a:endParaRPr lang="en-US"/>
          </a:p>
        </p:txBody>
      </p:sp>
      <p:sp>
        <p:nvSpPr>
          <p:cNvPr id="16" name="Footer Placeholder 8"/>
          <p:cNvSpPr>
            <a:spLocks noGrp="1"/>
          </p:cNvSpPr>
          <p:nvPr userDrawn="1">
            <p:ph type="ftr" sz="quarter" idx="3"/>
          </p:nvPr>
        </p:nvSpPr>
        <p:spPr>
          <a:xfrm>
            <a:off x="2971800" y="6537325"/>
            <a:ext cx="5105400" cy="396875"/>
          </a:xfrm>
          <a:prstGeom prst="rect">
            <a:avLst/>
          </a:prstGeom>
        </p:spPr>
        <p:txBody>
          <a:bodyPr/>
          <a:lstStyle>
            <a:lvl1pPr>
              <a:defRPr sz="1200" b="1" i="1">
                <a:solidFill>
                  <a:srgbClr val="002060"/>
                </a:solidFill>
              </a:defRPr>
            </a:lvl1pPr>
          </a:lstStyle>
          <a:p>
            <a:pPr>
              <a:defRPr/>
            </a:pPr>
            <a:r>
              <a:rPr lang="en-US" smtClean="0"/>
              <a:t>Copyright © 2015 by The McGraw-Hill Companies, Inc. All rights reserved.  </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rtl="0" eaLnBrk="1" fontAlgn="base" hangingPunct="1">
        <a:spcBef>
          <a:spcPct val="0"/>
        </a:spcBef>
        <a:spcAft>
          <a:spcPct val="0"/>
        </a:spcAft>
        <a:defRPr sz="4000" b="1" kern="1200">
          <a:solidFill>
            <a:srgbClr val="002060"/>
          </a:solidFill>
          <a:latin typeface="Times New Roman" pitchFamily="18" charset="0"/>
          <a:ea typeface="+mj-ea"/>
          <a:cs typeface="Times New Roman" pitchFamily="18" charset="0"/>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b="1" kern="1200">
          <a:solidFill>
            <a:srgbClr val="002060"/>
          </a:solidFill>
          <a:latin typeface="Times New Roman" pitchFamily="18" charset="0"/>
          <a:ea typeface="+mn-ea"/>
          <a:cs typeface="Times New Roman" pitchFamily="18" charset="0"/>
        </a:defRPr>
      </a:lvl1pPr>
      <a:lvl2pPr marL="742950" indent="-285750" algn="l" rtl="0" eaLnBrk="1" fontAlgn="base" hangingPunct="1">
        <a:spcBef>
          <a:spcPct val="20000"/>
        </a:spcBef>
        <a:spcAft>
          <a:spcPct val="0"/>
        </a:spcAft>
        <a:buFont typeface="Arial" charset="0"/>
        <a:buChar char="–"/>
        <a:defRPr sz="2800" b="1" kern="1200">
          <a:solidFill>
            <a:srgbClr val="002060"/>
          </a:solidFill>
          <a:latin typeface="Times New Roman" pitchFamily="18" charset="0"/>
          <a:ea typeface="+mn-ea"/>
          <a:cs typeface="Times New Roman" pitchFamily="18" charset="0"/>
        </a:defRPr>
      </a:lvl2pPr>
      <a:lvl3pPr marL="1143000" indent="-228600" algn="l" rtl="0" eaLnBrk="1" fontAlgn="base" hangingPunct="1">
        <a:spcBef>
          <a:spcPct val="20000"/>
        </a:spcBef>
        <a:spcAft>
          <a:spcPct val="0"/>
        </a:spcAft>
        <a:buFont typeface="Arial" charset="0"/>
        <a:buChar char="•"/>
        <a:defRPr sz="2400" b="1" kern="1200">
          <a:solidFill>
            <a:srgbClr val="002060"/>
          </a:solidFill>
          <a:latin typeface="Times New Roman" pitchFamily="18" charset="0"/>
          <a:ea typeface="+mn-ea"/>
          <a:cs typeface="Times New Roman" pitchFamily="18" charset="0"/>
        </a:defRPr>
      </a:lvl3pPr>
      <a:lvl4pPr marL="1600200" indent="-228600" algn="l" rtl="0" eaLnBrk="1" fontAlgn="base" hangingPunct="1">
        <a:spcBef>
          <a:spcPct val="20000"/>
        </a:spcBef>
        <a:spcAft>
          <a:spcPct val="0"/>
        </a:spcAft>
        <a:buFont typeface="Arial" charset="0"/>
        <a:buChar char="–"/>
        <a:defRPr sz="2000" b="1" kern="1200">
          <a:solidFill>
            <a:srgbClr val="002060"/>
          </a:solidFill>
          <a:latin typeface="Times New Roman" pitchFamily="18" charset="0"/>
          <a:ea typeface="+mn-ea"/>
          <a:cs typeface="Times New Roman" pitchFamily="18" charset="0"/>
        </a:defRPr>
      </a:lvl4pPr>
      <a:lvl5pPr marL="2057400" indent="-228600" algn="l" rtl="0" eaLnBrk="1" fontAlgn="base" hangingPunct="1">
        <a:spcBef>
          <a:spcPct val="20000"/>
        </a:spcBef>
        <a:spcAft>
          <a:spcPct val="0"/>
        </a:spcAft>
        <a:buFont typeface="Arial" charset="0"/>
        <a:buChar char="»"/>
        <a:defRPr sz="2000" b="1" kern="1200">
          <a:solidFill>
            <a:srgbClr val="002060"/>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hyperlink" Target="http://www.x-rates.com/" TargetMode="External"/><Relationship Id="rId4" Type="http://schemas.openxmlformats.org/officeDocument/2006/relationships/hyperlink" Target="http://www.oanda.com/"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4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9"/>
          <p:cNvSpPr>
            <a:spLocks noGrp="1" noChangeArrowheads="1"/>
          </p:cNvSpPr>
          <p:nvPr>
            <p:ph type="title"/>
          </p:nvPr>
        </p:nvSpPr>
        <p:spPr>
          <a:xfrm>
            <a:off x="228600" y="76200"/>
            <a:ext cx="8839200" cy="1143000"/>
          </a:xfrm>
        </p:spPr>
        <p:txBody>
          <a:bodyPr/>
          <a:lstStyle/>
          <a:p>
            <a:r>
              <a:rPr lang="en-US" sz="4000" dirty="0" smtClean="0"/>
              <a:t>Chapter Nine</a:t>
            </a:r>
          </a:p>
        </p:txBody>
      </p:sp>
      <p:sp>
        <p:nvSpPr>
          <p:cNvPr id="198664" name="Rectangle 8"/>
          <p:cNvSpPr>
            <a:spLocks noChangeArrowheads="1"/>
          </p:cNvSpPr>
          <p:nvPr/>
        </p:nvSpPr>
        <p:spPr bwMode="auto">
          <a:xfrm>
            <a:off x="457200" y="1676400"/>
            <a:ext cx="4038600" cy="4038600"/>
          </a:xfrm>
          <a:prstGeom prst="rect">
            <a:avLst/>
          </a:prstGeom>
          <a:noFill/>
          <a:ln w="12700">
            <a:noFill/>
            <a:miter lim="800000"/>
            <a:headEnd/>
            <a:tailEnd/>
          </a:ln>
          <a:effectLst/>
        </p:spPr>
        <p:txBody>
          <a:bodyPr anchor="ctr" anchorCtr="1"/>
          <a:lstStyle/>
          <a:p>
            <a:pPr algn="ctr">
              <a:defRPr/>
            </a:pPr>
            <a:r>
              <a:rPr lang="en-US" sz="4000" b="1" dirty="0">
                <a:solidFill>
                  <a:srgbClr val="002060"/>
                </a:solidFill>
                <a:cs typeface="Times New Roman" pitchFamily="18" charset="0"/>
              </a:rPr>
              <a:t>Foreign Currency Transactions and Hedging Foreign Exchange Risk</a:t>
            </a:r>
          </a:p>
        </p:txBody>
      </p:sp>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1600" y="1494105"/>
            <a:ext cx="3810000" cy="4906695"/>
          </a:xfrm>
          <a:prstGeom prst="rect">
            <a:avLst/>
          </a:prstGeom>
          <a:noFill/>
          <a:ln w="9525">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sp>
        <p:nvSpPr>
          <p:cNvPr id="8" name="Rectangle 7"/>
          <p:cNvSpPr/>
          <p:nvPr/>
        </p:nvSpPr>
        <p:spPr>
          <a:xfrm>
            <a:off x="495300" y="6459379"/>
            <a:ext cx="8210550" cy="246221"/>
          </a:xfrm>
          <a:prstGeom prst="rect">
            <a:avLst/>
          </a:prstGeom>
        </p:spPr>
        <p:txBody>
          <a:bodyPr wrap="square">
            <a:spAutoFit/>
          </a:bodyPr>
          <a:lstStyle/>
          <a:p>
            <a:pPr algn="ctr"/>
            <a:r>
              <a:rPr lang="en-IN" sz="1000" dirty="0" smtClean="0">
                <a:solidFill>
                  <a:srgbClr val="000066"/>
                </a:solidFill>
              </a:rPr>
              <a:t>Copyright © 2015 </a:t>
            </a:r>
            <a:r>
              <a:rPr lang="en-IN" sz="1000" dirty="0">
                <a:solidFill>
                  <a:srgbClr val="000066"/>
                </a:solidFill>
              </a:rPr>
              <a:t>McGraw-Hill </a:t>
            </a:r>
            <a:r>
              <a:rPr lang="en-IN" sz="1000" dirty="0" smtClean="0">
                <a:solidFill>
                  <a:srgbClr val="000066"/>
                </a:solidFill>
              </a:rPr>
              <a:t>Education.</a:t>
            </a:r>
            <a:r>
              <a:rPr lang="en-IN" sz="1000" dirty="0">
                <a:solidFill>
                  <a:srgbClr val="000066"/>
                </a:solidFill>
              </a:rPr>
              <a:t> </a:t>
            </a:r>
            <a:r>
              <a:rPr lang="en-IN" sz="1000" dirty="0" smtClean="0">
                <a:solidFill>
                  <a:srgbClr val="000066"/>
                </a:solidFill>
              </a:rPr>
              <a:t>All </a:t>
            </a:r>
            <a:r>
              <a:rPr lang="en-IN" sz="1000" dirty="0">
                <a:solidFill>
                  <a:srgbClr val="000066"/>
                </a:solidFill>
              </a:rPr>
              <a:t>rights reserved. No reproduction or distribution without the prior written consent of McGraw-Hill Education.</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86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64"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9"/>
          <p:cNvSpPr>
            <a:spLocks noGrp="1" noChangeArrowheads="1"/>
          </p:cNvSpPr>
          <p:nvPr>
            <p:ph type="title"/>
          </p:nvPr>
        </p:nvSpPr>
        <p:spPr>
          <a:xfrm>
            <a:off x="228600" y="152400"/>
            <a:ext cx="8839200" cy="1143000"/>
          </a:xfrm>
        </p:spPr>
        <p:txBody>
          <a:bodyPr/>
          <a:lstStyle/>
          <a:p>
            <a:r>
              <a:rPr lang="en-US" sz="4000" dirty="0" smtClean="0"/>
              <a:t>Learning Objective 9-1</a:t>
            </a:r>
          </a:p>
        </p:txBody>
      </p:sp>
      <p:sp>
        <p:nvSpPr>
          <p:cNvPr id="198664" name="Rectangle 8"/>
          <p:cNvSpPr>
            <a:spLocks noChangeArrowheads="1"/>
          </p:cNvSpPr>
          <p:nvPr/>
        </p:nvSpPr>
        <p:spPr bwMode="auto">
          <a:xfrm>
            <a:off x="304800" y="1828800"/>
            <a:ext cx="8305800" cy="4038600"/>
          </a:xfrm>
          <a:prstGeom prst="rect">
            <a:avLst/>
          </a:prstGeom>
          <a:noFill/>
          <a:ln w="12700">
            <a:noFill/>
            <a:miter lim="800000"/>
            <a:headEnd/>
            <a:tailEnd/>
          </a:ln>
          <a:effectLst/>
        </p:spPr>
        <p:txBody>
          <a:bodyPr anchor="ctr" anchorCtr="1"/>
          <a:lstStyle/>
          <a:p>
            <a:r>
              <a:rPr lang="en-US" sz="4000" b="1" dirty="0">
                <a:solidFill>
                  <a:srgbClr val="002060"/>
                </a:solidFill>
              </a:rPr>
              <a:t>Understand concepts related</a:t>
            </a:r>
          </a:p>
          <a:p>
            <a:r>
              <a:rPr lang="en-US" sz="4000" b="1" dirty="0">
                <a:solidFill>
                  <a:srgbClr val="002060"/>
                </a:solidFill>
              </a:rPr>
              <a:t>to foreign currency, exchange</a:t>
            </a:r>
          </a:p>
          <a:p>
            <a:r>
              <a:rPr lang="en-US" sz="4000" b="1" dirty="0">
                <a:solidFill>
                  <a:srgbClr val="002060"/>
                </a:solidFill>
              </a:rPr>
              <a:t>rates, and foreign </a:t>
            </a:r>
            <a:r>
              <a:rPr lang="en-US" sz="4000" b="1" dirty="0" smtClean="0">
                <a:solidFill>
                  <a:srgbClr val="002060"/>
                </a:solidFill>
              </a:rPr>
              <a:t>exchange risk</a:t>
            </a:r>
            <a:r>
              <a:rPr lang="en-US" sz="4000" b="1" dirty="0">
                <a:solidFill>
                  <a:srgbClr val="002060"/>
                </a:solidFill>
              </a:rPr>
              <a:t>.</a:t>
            </a:r>
            <a:endParaRPr lang="en-US" sz="4000" b="1" dirty="0">
              <a:solidFill>
                <a:srgbClr val="002060"/>
              </a:solidFill>
              <a:cs typeface="Times New Roman" pitchFamily="18" charset="0"/>
            </a:endParaRPr>
          </a:p>
        </p:txBody>
      </p:sp>
      <p:sp>
        <p:nvSpPr>
          <p:cNvPr id="4" name="Slide Number Placeholder 3"/>
          <p:cNvSpPr>
            <a:spLocks noGrp="1"/>
          </p:cNvSpPr>
          <p:nvPr>
            <p:ph type="sldNum" sz="quarter" idx="4"/>
          </p:nvPr>
        </p:nvSpPr>
        <p:spPr>
          <a:xfrm>
            <a:off x="8382000" y="6537325"/>
            <a:ext cx="609600" cy="396875"/>
          </a:xfrm>
        </p:spPr>
        <p:txBody>
          <a:bodyPr/>
          <a:lstStyle/>
          <a:p>
            <a:pPr>
              <a:defRPr/>
            </a:pPr>
            <a:r>
              <a:rPr lang="en-US" sz="1000" i="0" dirty="0" smtClean="0"/>
              <a:t>9-</a:t>
            </a:r>
            <a:fld id="{7432997F-274D-4167-8340-78EB65E700B7}" type="slidenum">
              <a:rPr lang="en-US" sz="1000" i="0" smtClean="0"/>
              <a:pPr>
                <a:defRPr/>
              </a:pPr>
              <a:t>2</a:t>
            </a:fld>
            <a:endParaRPr lang="en-US" sz="1000" i="0" dirty="0"/>
          </a:p>
        </p:txBody>
      </p:sp>
    </p:spTree>
    <p:custDataLst>
      <p:tags r:id="rId1"/>
    </p:custDataLst>
    <p:extLst>
      <p:ext uri="{BB962C8B-B14F-4D97-AF65-F5344CB8AC3E}">
        <p14:creationId xmlns:p14="http://schemas.microsoft.com/office/powerpoint/2010/main" val="26109223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3600" dirty="0" smtClean="0"/>
              <a:t>Exchange Rate Mechanisms</a:t>
            </a:r>
          </a:p>
        </p:txBody>
      </p:sp>
      <p:sp>
        <p:nvSpPr>
          <p:cNvPr id="8195" name="Rectangle 3"/>
          <p:cNvSpPr>
            <a:spLocks noGrp="1" noChangeArrowheads="1"/>
          </p:cNvSpPr>
          <p:nvPr>
            <p:ph idx="1"/>
          </p:nvPr>
        </p:nvSpPr>
        <p:spPr>
          <a:xfrm>
            <a:off x="457200" y="1752600"/>
            <a:ext cx="8229600" cy="4343400"/>
          </a:xfrm>
          <a:ln w="38100">
            <a:noFill/>
          </a:ln>
        </p:spPr>
        <p:txBody>
          <a:bodyPr/>
          <a:lstStyle/>
          <a:p>
            <a:pPr>
              <a:buClr>
                <a:srgbClr val="002060"/>
              </a:buClr>
              <a:buFont typeface="Wingdings" pitchFamily="2" charset="2"/>
              <a:buChar char="Ø"/>
            </a:pPr>
            <a:r>
              <a:rPr lang="en-US" dirty="0" smtClean="0"/>
              <a:t>Between 1945 and 1973, countries fixed the par value of their currency in terms of the U.S. dollar.</a:t>
            </a:r>
          </a:p>
          <a:p>
            <a:pPr>
              <a:buClr>
                <a:srgbClr val="002060"/>
              </a:buClr>
              <a:buFont typeface="Wingdings" pitchFamily="2" charset="2"/>
              <a:buChar char="Ø"/>
            </a:pPr>
            <a:r>
              <a:rPr lang="en-US" dirty="0" smtClean="0"/>
              <a:t>The U.S. dollar was based on the Gold Standard until 1971.  </a:t>
            </a:r>
          </a:p>
          <a:p>
            <a:pPr>
              <a:buClr>
                <a:srgbClr val="002060"/>
              </a:buClr>
              <a:buFont typeface="Wingdings" pitchFamily="2" charset="2"/>
              <a:buChar char="Ø"/>
            </a:pPr>
            <a:r>
              <a:rPr lang="en-US" dirty="0" smtClean="0"/>
              <a:t>Since 1973, exchange rates have been allowed to float in value.</a:t>
            </a:r>
          </a:p>
          <a:p>
            <a:pPr>
              <a:buClr>
                <a:srgbClr val="002060"/>
              </a:buClr>
              <a:buFont typeface="Wingdings" pitchFamily="2" charset="2"/>
              <a:buChar char="Ø"/>
            </a:pPr>
            <a:r>
              <a:rPr lang="en-US" dirty="0" smtClean="0"/>
              <a:t>Several currency arrangements exist.</a:t>
            </a:r>
          </a:p>
          <a:p>
            <a:pPr>
              <a:buClr>
                <a:srgbClr val="002060"/>
              </a:buClr>
              <a:buFont typeface="Wingdings" pitchFamily="2" charset="2"/>
              <a:buChar char="Ø"/>
            </a:pPr>
            <a:endParaRPr lang="en-US" dirty="0" smtClean="0"/>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3</a:t>
            </a:fld>
            <a:endParaRPr lang="en-US" sz="1000" i="0" dirty="0"/>
          </a:p>
        </p:txBody>
      </p:sp>
    </p:spTree>
    <p:custDataLst>
      <p:tags r:id="rId1"/>
    </p:custDataLst>
  </p:cSld>
  <p:clrMapOvr>
    <a:masterClrMapping/>
  </p:clrMapOvr>
  <p:transition>
    <p:blinds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dirty="0" smtClean="0"/>
              <a:t>Different Currency Mechanisms</a:t>
            </a:r>
          </a:p>
        </p:txBody>
      </p:sp>
      <p:sp>
        <p:nvSpPr>
          <p:cNvPr id="9219" name="Rectangle 3"/>
          <p:cNvSpPr>
            <a:spLocks noGrp="1" noChangeArrowheads="1"/>
          </p:cNvSpPr>
          <p:nvPr>
            <p:ph idx="1"/>
          </p:nvPr>
        </p:nvSpPr>
        <p:spPr>
          <a:xfrm>
            <a:off x="228600" y="1600200"/>
            <a:ext cx="8839200" cy="4648200"/>
          </a:xfrm>
        </p:spPr>
        <p:txBody>
          <a:bodyPr/>
          <a:lstStyle/>
          <a:p>
            <a:pPr>
              <a:buFont typeface="Wingdings" pitchFamily="2" charset="2"/>
              <a:buChar char="Ø"/>
            </a:pPr>
            <a:r>
              <a:rPr lang="en-US" sz="2800" dirty="0" smtClean="0"/>
              <a:t>Independent Float - the currency is allowed to fluctuate according to market forces</a:t>
            </a:r>
          </a:p>
          <a:p>
            <a:pPr>
              <a:buFont typeface="Wingdings" pitchFamily="2" charset="2"/>
              <a:buChar char="Ø"/>
            </a:pPr>
            <a:r>
              <a:rPr lang="en-US" sz="2800" dirty="0" smtClean="0"/>
              <a:t>Pegged to another currency - the currency’s value is fixed in terms of a particular foreign currency, and the central bank will intervene to maintain the fixed value</a:t>
            </a:r>
          </a:p>
          <a:p>
            <a:pPr>
              <a:buFont typeface="Wingdings" pitchFamily="2" charset="2"/>
              <a:buChar char="Ø"/>
            </a:pPr>
            <a:r>
              <a:rPr lang="en-US" sz="2800" dirty="0" smtClean="0"/>
              <a:t>European Monetary System - a common currency (the euro) is used in multiple countries.  Its value floats against other world currencies.</a:t>
            </a:r>
          </a:p>
        </p:txBody>
      </p:sp>
      <p:sp>
        <p:nvSpPr>
          <p:cNvPr id="6"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4</a:t>
            </a:fld>
            <a:endParaRPr lang="en-US" sz="1000" i="0" dirty="0"/>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dirty="0" smtClean="0"/>
              <a:t>Foreign Exchange Rates</a:t>
            </a:r>
          </a:p>
        </p:txBody>
      </p:sp>
      <p:sp>
        <p:nvSpPr>
          <p:cNvPr id="10243" name="Rectangle 3"/>
          <p:cNvSpPr>
            <a:spLocks noGrp="1" noChangeArrowheads="1"/>
          </p:cNvSpPr>
          <p:nvPr>
            <p:ph idx="1"/>
          </p:nvPr>
        </p:nvSpPr>
        <p:spPr>
          <a:xfrm>
            <a:off x="457200" y="1371600"/>
            <a:ext cx="8305800" cy="5105400"/>
          </a:xfrm>
          <a:effectLst/>
        </p:spPr>
        <p:txBody>
          <a:bodyPr/>
          <a:lstStyle/>
          <a:p>
            <a:pPr>
              <a:spcBef>
                <a:spcPts val="1200"/>
              </a:spcBef>
              <a:buClr>
                <a:srgbClr val="002060"/>
              </a:buClr>
              <a:buFont typeface="Wingdings" pitchFamily="2" charset="2"/>
              <a:buChar char="Ø"/>
            </a:pPr>
            <a:r>
              <a:rPr lang="en-US" sz="2400" dirty="0" smtClean="0"/>
              <a:t>An Exchange Rate is the cost of one currency in terms of another.</a:t>
            </a:r>
          </a:p>
          <a:p>
            <a:pPr>
              <a:spcBef>
                <a:spcPts val="1200"/>
              </a:spcBef>
              <a:buClr>
                <a:srgbClr val="002060"/>
              </a:buClr>
              <a:buFont typeface="Wingdings" pitchFamily="2" charset="2"/>
              <a:buChar char="Ø"/>
            </a:pPr>
            <a:r>
              <a:rPr lang="en-US" sz="2400" dirty="0" smtClean="0"/>
              <a:t>Rates published daily in the Wall Street Journal are as of 4:00pm Eastern time on the day prior to publication. Rates are also available on line at: </a:t>
            </a:r>
            <a:r>
              <a:rPr lang="en-US" sz="2400" b="0" dirty="0">
                <a:hlinkClick r:id="rId4"/>
              </a:rPr>
              <a:t>www.oanda.com</a:t>
            </a:r>
            <a:r>
              <a:rPr lang="en-US" sz="2400" b="0" dirty="0"/>
              <a:t> and </a:t>
            </a:r>
            <a:r>
              <a:rPr lang="en-US" sz="2400" dirty="0" smtClean="0">
                <a:hlinkClick r:id="rId5"/>
              </a:rPr>
              <a:t>http://www.x-rates.com</a:t>
            </a:r>
            <a:endParaRPr lang="en-US" sz="2400" dirty="0" smtClean="0"/>
          </a:p>
          <a:p>
            <a:pPr>
              <a:spcBef>
                <a:spcPts val="1200"/>
              </a:spcBef>
              <a:buClr>
                <a:srgbClr val="002060"/>
              </a:buClr>
              <a:buFont typeface="Wingdings" pitchFamily="2" charset="2"/>
              <a:buChar char="Ø"/>
            </a:pPr>
            <a:r>
              <a:rPr lang="en-US" sz="2400" dirty="0" smtClean="0"/>
              <a:t>The published rates are wholesale rates that banks use with each other – retail rates to consumers are higher.</a:t>
            </a:r>
          </a:p>
          <a:p>
            <a:pPr>
              <a:spcBef>
                <a:spcPts val="1200"/>
              </a:spcBef>
              <a:buClr>
                <a:srgbClr val="002060"/>
              </a:buClr>
              <a:buFont typeface="Wingdings" pitchFamily="2" charset="2"/>
              <a:buChar char="Ø"/>
            </a:pPr>
            <a:r>
              <a:rPr lang="en-US" sz="2400" dirty="0" smtClean="0"/>
              <a:t>The difference between the rates at which a bank is willing to buy and sell currency is  known as the “spread.”</a:t>
            </a:r>
          </a:p>
          <a:p>
            <a:pPr>
              <a:spcBef>
                <a:spcPts val="1200"/>
              </a:spcBef>
              <a:buClr>
                <a:srgbClr val="002060"/>
              </a:buClr>
              <a:buFont typeface="Wingdings" pitchFamily="2" charset="2"/>
              <a:buChar char="Ø"/>
            </a:pPr>
            <a:r>
              <a:rPr lang="en-US" sz="2400" dirty="0" smtClean="0"/>
              <a:t>Rates change constantly!</a:t>
            </a: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5</a:t>
            </a:fld>
            <a:endParaRPr lang="en-US" sz="1000" i="0" dirty="0"/>
          </a:p>
        </p:txBody>
      </p:sp>
    </p:spTree>
    <p:custDataLst>
      <p:tags r:id="rId1"/>
    </p:custDataLst>
  </p:cSld>
  <p:clrMapOvr>
    <a:masterClrMapping/>
  </p:clrMapOvr>
  <p:transition>
    <p:blinds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9" name="Rectangle 4"/>
          <p:cNvSpPr>
            <a:spLocks noGrp="1" noChangeArrowheads="1"/>
          </p:cNvSpPr>
          <p:nvPr>
            <p:ph type="title"/>
          </p:nvPr>
        </p:nvSpPr>
        <p:spPr/>
        <p:txBody>
          <a:bodyPr/>
          <a:lstStyle/>
          <a:p>
            <a:r>
              <a:rPr lang="en-US" dirty="0" smtClean="0"/>
              <a:t>Foreign Exchange Rates</a:t>
            </a:r>
          </a:p>
        </p:txBody>
      </p:sp>
      <p:sp>
        <p:nvSpPr>
          <p:cNvPr id="1030" name="Rectangle 5"/>
          <p:cNvSpPr>
            <a:spLocks noGrp="1" noChangeArrowheads="1"/>
          </p:cNvSpPr>
          <p:nvPr>
            <p:ph idx="1"/>
          </p:nvPr>
        </p:nvSpPr>
        <p:spPr>
          <a:xfrm>
            <a:off x="381000" y="1600200"/>
            <a:ext cx="8367712" cy="4876800"/>
          </a:xfrm>
          <a:ln w="38100">
            <a:noFill/>
          </a:ln>
          <a:effectLst/>
        </p:spPr>
        <p:txBody>
          <a:bodyPr/>
          <a:lstStyle/>
          <a:p>
            <a:pPr algn="ctr">
              <a:buClr>
                <a:srgbClr val="002060"/>
              </a:buClr>
              <a:buFont typeface="Wingdings" pitchFamily="2" charset="2"/>
              <a:buNone/>
            </a:pPr>
            <a:r>
              <a:rPr lang="en-US" sz="2800" u="sng" dirty="0" smtClean="0"/>
              <a:t>Spot Rate</a:t>
            </a:r>
            <a:endParaRPr lang="en-US" sz="2800" dirty="0" smtClean="0"/>
          </a:p>
          <a:p>
            <a:pPr>
              <a:buClr>
                <a:srgbClr val="002060"/>
              </a:buClr>
              <a:buFont typeface="Wingdings" pitchFamily="2" charset="2"/>
              <a:buChar char="Ø"/>
            </a:pPr>
            <a:r>
              <a:rPr lang="en-US" sz="2800" dirty="0" smtClean="0"/>
              <a:t>The exchange rate that is available today.</a:t>
            </a:r>
          </a:p>
          <a:p>
            <a:pPr algn="ctr">
              <a:buClr>
                <a:srgbClr val="002060"/>
              </a:buClr>
              <a:buFont typeface="Wingdings" pitchFamily="2" charset="2"/>
              <a:buNone/>
            </a:pPr>
            <a:r>
              <a:rPr lang="en-US" sz="2800" u="sng" dirty="0" smtClean="0"/>
              <a:t>Forward Rate</a:t>
            </a:r>
            <a:endParaRPr lang="en-US" sz="2800" dirty="0" smtClean="0"/>
          </a:p>
          <a:p>
            <a:pPr>
              <a:buClr>
                <a:srgbClr val="002060"/>
              </a:buClr>
              <a:buFont typeface="Wingdings" pitchFamily="2" charset="2"/>
              <a:buChar char="Ø"/>
            </a:pPr>
            <a:r>
              <a:rPr lang="en-US" sz="2800" dirty="0" smtClean="0"/>
              <a:t>The exchange rate that can be locked in today for an expected future exchange transaction.</a:t>
            </a:r>
          </a:p>
          <a:p>
            <a:pPr>
              <a:buClr>
                <a:srgbClr val="002060"/>
              </a:buClr>
              <a:buFont typeface="Wingdings" pitchFamily="2" charset="2"/>
              <a:buChar char="Ø"/>
            </a:pPr>
            <a:r>
              <a:rPr lang="en-US" sz="2800" dirty="0" smtClean="0"/>
              <a:t>The actual spot rate at the future date may differ from today’s forward rate. </a:t>
            </a:r>
            <a:endParaRPr lang="en-US" sz="2800" dirty="0"/>
          </a:p>
          <a:p>
            <a:pPr>
              <a:buClr>
                <a:srgbClr val="002060"/>
              </a:buClr>
              <a:buFont typeface="Wingdings" pitchFamily="2" charset="2"/>
              <a:buChar char="Ø"/>
            </a:pPr>
            <a:r>
              <a:rPr lang="en-US" sz="2800" dirty="0" smtClean="0"/>
              <a:t>A forward contract </a:t>
            </a:r>
            <a:r>
              <a:rPr lang="en-US" sz="2800" i="1" u="sng" dirty="0" smtClean="0"/>
              <a:t>requires</a:t>
            </a:r>
            <a:r>
              <a:rPr lang="en-US" sz="2800" dirty="0" smtClean="0"/>
              <a:t> the purchase (or sale) of currency units at a future date at the contracted exchange rate.</a:t>
            </a:r>
          </a:p>
          <a:p>
            <a:pPr>
              <a:buClr>
                <a:srgbClr val="002060"/>
              </a:buClr>
              <a:buFont typeface="Wingdings" pitchFamily="2" charset="2"/>
              <a:buChar char="Ø"/>
            </a:pPr>
            <a:endParaRPr lang="en-US" sz="2800" dirty="0" smtClean="0"/>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6</a:t>
            </a:fld>
            <a:endParaRPr lang="en-US" sz="1000" i="0" dirty="0"/>
          </a:p>
        </p:txBody>
      </p:sp>
    </p:spTree>
    <p:custDataLst>
      <p:tags r:id="rId1"/>
    </p:custDataLst>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7" name="Rectangle 1030"/>
          <p:cNvSpPr>
            <a:spLocks noGrp="1" noChangeArrowheads="1"/>
          </p:cNvSpPr>
          <p:nvPr>
            <p:ph type="title"/>
          </p:nvPr>
        </p:nvSpPr>
        <p:spPr>
          <a:xfrm>
            <a:off x="228600" y="76200"/>
            <a:ext cx="8839200" cy="1447800"/>
          </a:xfrm>
        </p:spPr>
        <p:txBody>
          <a:bodyPr/>
          <a:lstStyle/>
          <a:p>
            <a:r>
              <a:rPr lang="en-US" dirty="0" smtClean="0"/>
              <a:t>Foreign Exchange –                             Option Contracts</a:t>
            </a:r>
          </a:p>
        </p:txBody>
      </p:sp>
      <p:sp>
        <p:nvSpPr>
          <p:cNvPr id="3078" name="Rectangle 1031"/>
          <p:cNvSpPr>
            <a:spLocks noChangeArrowheads="1"/>
          </p:cNvSpPr>
          <p:nvPr/>
        </p:nvSpPr>
        <p:spPr bwMode="auto">
          <a:xfrm>
            <a:off x="457200" y="1371600"/>
            <a:ext cx="8458200" cy="1676400"/>
          </a:xfrm>
          <a:prstGeom prst="rect">
            <a:avLst/>
          </a:prstGeom>
          <a:noFill/>
          <a:ln w="38100">
            <a:noFill/>
            <a:miter lim="800000"/>
            <a:headEnd/>
            <a:tailEnd/>
          </a:ln>
        </p:spPr>
        <p:txBody>
          <a:bodyPr anchor="ctr"/>
          <a:lstStyle/>
          <a:p>
            <a:pPr algn="ctr"/>
            <a:r>
              <a:rPr lang="en-US" sz="2800" b="1" dirty="0">
                <a:solidFill>
                  <a:srgbClr val="002060"/>
                </a:solidFill>
                <a:cs typeface="Times New Roman" pitchFamily="18" charset="0"/>
              </a:rPr>
              <a:t>An options contract gives the holder the </a:t>
            </a:r>
            <a:r>
              <a:rPr lang="en-US" sz="2800" b="1" i="1" u="sng" dirty="0">
                <a:solidFill>
                  <a:srgbClr val="002060"/>
                </a:solidFill>
                <a:cs typeface="Times New Roman" pitchFamily="18" charset="0"/>
              </a:rPr>
              <a:t>option</a:t>
            </a:r>
            <a:r>
              <a:rPr lang="en-US" sz="2800" b="1" dirty="0">
                <a:solidFill>
                  <a:srgbClr val="002060"/>
                </a:solidFill>
                <a:cs typeface="Times New Roman" pitchFamily="18" charset="0"/>
              </a:rPr>
              <a:t> of buying (or selling) currency units at a future date at the contracted “</a:t>
            </a:r>
            <a:r>
              <a:rPr lang="en-US" sz="2800" b="1" i="1" u="sng" dirty="0">
                <a:solidFill>
                  <a:srgbClr val="002060"/>
                </a:solidFill>
                <a:cs typeface="Times New Roman" pitchFamily="18" charset="0"/>
              </a:rPr>
              <a:t>strike</a:t>
            </a:r>
            <a:r>
              <a:rPr lang="en-US" sz="2800" b="1" dirty="0">
                <a:solidFill>
                  <a:srgbClr val="002060"/>
                </a:solidFill>
                <a:cs typeface="Times New Roman" pitchFamily="18" charset="0"/>
              </a:rPr>
              <a:t>” price.</a:t>
            </a:r>
          </a:p>
        </p:txBody>
      </p:sp>
      <p:sp>
        <p:nvSpPr>
          <p:cNvPr id="10" name="Rectangle 3"/>
          <p:cNvSpPr txBox="1">
            <a:spLocks noChangeArrowheads="1"/>
          </p:cNvSpPr>
          <p:nvPr/>
        </p:nvSpPr>
        <p:spPr>
          <a:xfrm>
            <a:off x="685800" y="2971800"/>
            <a:ext cx="8229600" cy="2286000"/>
          </a:xfrm>
          <a:prstGeom prst="rect">
            <a:avLst/>
          </a:prstGeom>
        </p:spPr>
        <p:txBody>
          <a:bodyPr/>
          <a:lstStyle>
            <a:lvl1pPr marL="342900" indent="-342900" algn="l" rtl="0" eaLnBrk="1" fontAlgn="base" hangingPunct="1">
              <a:spcBef>
                <a:spcPct val="20000"/>
              </a:spcBef>
              <a:spcAft>
                <a:spcPct val="0"/>
              </a:spcAft>
              <a:buFont typeface="Arial" charset="0"/>
              <a:buChar char="•"/>
              <a:defRPr sz="3200" b="1" kern="1200">
                <a:solidFill>
                  <a:srgbClr val="002060"/>
                </a:solidFill>
                <a:latin typeface="Times New Roman" pitchFamily="18" charset="0"/>
                <a:ea typeface="+mn-ea"/>
                <a:cs typeface="Times New Roman" pitchFamily="18" charset="0"/>
              </a:defRPr>
            </a:lvl1pPr>
            <a:lvl2pPr marL="742950" indent="-285750" algn="l" rtl="0" eaLnBrk="1" fontAlgn="base" hangingPunct="1">
              <a:spcBef>
                <a:spcPct val="20000"/>
              </a:spcBef>
              <a:spcAft>
                <a:spcPct val="0"/>
              </a:spcAft>
              <a:buFont typeface="Arial" charset="0"/>
              <a:buChar char="–"/>
              <a:defRPr sz="2800" b="1" kern="1200">
                <a:solidFill>
                  <a:srgbClr val="002060"/>
                </a:solidFill>
                <a:latin typeface="Times New Roman" pitchFamily="18" charset="0"/>
                <a:ea typeface="+mn-ea"/>
                <a:cs typeface="Times New Roman" pitchFamily="18" charset="0"/>
              </a:defRPr>
            </a:lvl2pPr>
            <a:lvl3pPr marL="1143000" indent="-228600" algn="l" rtl="0" eaLnBrk="1" fontAlgn="base" hangingPunct="1">
              <a:spcBef>
                <a:spcPct val="20000"/>
              </a:spcBef>
              <a:spcAft>
                <a:spcPct val="0"/>
              </a:spcAft>
              <a:buFont typeface="Arial" charset="0"/>
              <a:buChar char="•"/>
              <a:defRPr sz="2400" b="1" kern="1200">
                <a:solidFill>
                  <a:srgbClr val="002060"/>
                </a:solidFill>
                <a:latin typeface="Times New Roman" pitchFamily="18" charset="0"/>
                <a:ea typeface="+mn-ea"/>
                <a:cs typeface="Times New Roman" pitchFamily="18" charset="0"/>
              </a:defRPr>
            </a:lvl3pPr>
            <a:lvl4pPr marL="1600200" indent="-228600" algn="l" rtl="0" eaLnBrk="1" fontAlgn="base" hangingPunct="1">
              <a:spcBef>
                <a:spcPct val="20000"/>
              </a:spcBef>
              <a:spcAft>
                <a:spcPct val="0"/>
              </a:spcAft>
              <a:buFont typeface="Arial" charset="0"/>
              <a:buChar char="–"/>
              <a:defRPr sz="2000" b="1" kern="1200">
                <a:solidFill>
                  <a:srgbClr val="002060"/>
                </a:solidFill>
                <a:latin typeface="Times New Roman" pitchFamily="18" charset="0"/>
                <a:ea typeface="+mn-ea"/>
                <a:cs typeface="Times New Roman" pitchFamily="18" charset="0"/>
              </a:defRPr>
            </a:lvl4pPr>
            <a:lvl5pPr marL="2057400" indent="-228600" algn="l" rtl="0" eaLnBrk="1" fontAlgn="base" hangingPunct="1">
              <a:spcBef>
                <a:spcPct val="20000"/>
              </a:spcBef>
              <a:spcAft>
                <a:spcPct val="0"/>
              </a:spcAft>
              <a:buFont typeface="Arial" charset="0"/>
              <a:buChar char="»"/>
              <a:defRPr sz="2000" b="1" kern="1200">
                <a:solidFill>
                  <a:srgbClr val="002060"/>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Ø"/>
            </a:pPr>
            <a:r>
              <a:rPr lang="en-US" sz="2800" dirty="0" smtClean="0"/>
              <a:t>A “put” option allows for the </a:t>
            </a:r>
            <a:r>
              <a:rPr lang="en-US" sz="2800" u="sng" dirty="0" smtClean="0"/>
              <a:t>sale</a:t>
            </a:r>
            <a:r>
              <a:rPr lang="en-US" sz="2800" dirty="0" smtClean="0"/>
              <a:t> of foreign currency by the option holder.</a:t>
            </a:r>
          </a:p>
          <a:p>
            <a:pPr>
              <a:buFont typeface="Wingdings" pitchFamily="2" charset="2"/>
              <a:buChar char="Ø"/>
            </a:pPr>
            <a:r>
              <a:rPr lang="en-US" sz="2800" dirty="0" smtClean="0"/>
              <a:t>A “call” option allows for the </a:t>
            </a:r>
            <a:r>
              <a:rPr lang="en-US" sz="2800" u="sng" dirty="0" smtClean="0"/>
              <a:t>purchase</a:t>
            </a:r>
            <a:r>
              <a:rPr lang="en-US" sz="2800" dirty="0" smtClean="0"/>
              <a:t> of foreign currency by the option holder.</a:t>
            </a:r>
            <a:r>
              <a:rPr lang="en-US" sz="2800" kern="0" dirty="0"/>
              <a:t> </a:t>
            </a:r>
            <a:endParaRPr lang="en-US" sz="2800" kern="0" dirty="0" smtClean="0"/>
          </a:p>
          <a:p>
            <a:pPr>
              <a:buFont typeface="Wingdings" pitchFamily="2" charset="2"/>
              <a:buChar char="Ø"/>
            </a:pPr>
            <a:r>
              <a:rPr lang="en-US" sz="2800" kern="0" dirty="0" smtClean="0"/>
              <a:t>An </a:t>
            </a:r>
            <a:r>
              <a:rPr lang="en-US" sz="2800" kern="0" dirty="0"/>
              <a:t>option gives the holder “the </a:t>
            </a:r>
            <a:r>
              <a:rPr lang="en-US" sz="2800" u="sng" kern="0" dirty="0"/>
              <a:t>right</a:t>
            </a:r>
            <a:r>
              <a:rPr lang="en-US" sz="2800" kern="0" dirty="0"/>
              <a:t> but not the </a:t>
            </a:r>
            <a:r>
              <a:rPr lang="en-US" sz="2800" u="sng" kern="0" dirty="0"/>
              <a:t>obligation</a:t>
            </a:r>
            <a:r>
              <a:rPr lang="en-US" sz="2800" kern="0" dirty="0"/>
              <a:t>” to trade the foreign currency in the future.</a:t>
            </a:r>
          </a:p>
          <a:p>
            <a:pPr>
              <a:buFont typeface="Wingdings" pitchFamily="2" charset="2"/>
              <a:buChar char="Ø"/>
            </a:pPr>
            <a:endParaRPr lang="en-US" sz="2800" dirty="0" smtClean="0"/>
          </a:p>
        </p:txBody>
      </p:sp>
      <p:sp>
        <p:nvSpPr>
          <p:cNvPr id="6"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7</a:t>
            </a:fld>
            <a:endParaRPr lang="en-US" sz="1000" i="0" dirty="0"/>
          </a:p>
        </p:txBody>
      </p:sp>
    </p:spTree>
    <p:custDataLst>
      <p:tags r:id="rId1"/>
    </p:custDataLst>
  </p:cSld>
  <p:clrMapOvr>
    <a:masterClrMapping/>
  </p:clrMapOvr>
  <p:transition>
    <p:check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smtClean="0"/>
              <a:t>Option values</a:t>
            </a:r>
          </a:p>
        </p:txBody>
      </p:sp>
      <p:sp>
        <p:nvSpPr>
          <p:cNvPr id="38915" name="Rectangle 3"/>
          <p:cNvSpPr>
            <a:spLocks noGrp="1" noChangeArrowheads="1"/>
          </p:cNvSpPr>
          <p:nvPr>
            <p:ph idx="1"/>
          </p:nvPr>
        </p:nvSpPr>
        <p:spPr>
          <a:xfrm>
            <a:off x="304800" y="1600200"/>
            <a:ext cx="8382000" cy="5029200"/>
          </a:xfrm>
        </p:spPr>
        <p:txBody>
          <a:bodyPr/>
          <a:lstStyle/>
          <a:p>
            <a:pPr>
              <a:buClr>
                <a:srgbClr val="0070C0"/>
              </a:buClr>
              <a:buNone/>
            </a:pPr>
            <a:r>
              <a:rPr lang="en-US" sz="2800" dirty="0" smtClean="0"/>
              <a:t>Value is derived from :</a:t>
            </a:r>
          </a:p>
          <a:p>
            <a:pPr marL="571500" lvl="1" indent="-400050">
              <a:buClr>
                <a:srgbClr val="002060"/>
              </a:buClr>
              <a:buFont typeface="Wingdings" pitchFamily="2" charset="2"/>
              <a:buChar char="Ø"/>
            </a:pPr>
            <a:r>
              <a:rPr lang="en-US" dirty="0" smtClean="0"/>
              <a:t>A </a:t>
            </a:r>
            <a:r>
              <a:rPr lang="en-US" dirty="0"/>
              <a:t>function </a:t>
            </a:r>
            <a:r>
              <a:rPr lang="en-US" dirty="0" smtClean="0"/>
              <a:t>of the </a:t>
            </a:r>
            <a:r>
              <a:rPr lang="en-US" sz="2800" dirty="0" smtClean="0"/>
              <a:t>difference between current spot rate and strike price</a:t>
            </a:r>
          </a:p>
          <a:p>
            <a:pPr marL="571500" lvl="1" indent="-400050">
              <a:buClr>
                <a:srgbClr val="002060"/>
              </a:buClr>
              <a:buFont typeface="Wingdings" pitchFamily="2" charset="2"/>
              <a:buChar char="Ø"/>
            </a:pPr>
            <a:r>
              <a:rPr lang="en-US" sz="2800" dirty="0" smtClean="0"/>
              <a:t>The difference between foreign and domestic interest rates</a:t>
            </a:r>
          </a:p>
          <a:p>
            <a:pPr marL="571500" lvl="1" indent="-400050">
              <a:buClr>
                <a:srgbClr val="002060"/>
              </a:buClr>
              <a:buFont typeface="Wingdings" pitchFamily="2" charset="2"/>
              <a:buChar char="Ø"/>
            </a:pPr>
            <a:r>
              <a:rPr lang="en-US" sz="2800" dirty="0" smtClean="0"/>
              <a:t>The length of time to option expiration</a:t>
            </a:r>
          </a:p>
          <a:p>
            <a:pPr marL="571500" lvl="1" indent="-400050">
              <a:buClr>
                <a:srgbClr val="002060"/>
              </a:buClr>
              <a:buFont typeface="Wingdings" pitchFamily="2" charset="2"/>
              <a:buChar char="Ø"/>
            </a:pPr>
            <a:r>
              <a:rPr lang="en-US" sz="2800" dirty="0" smtClean="0"/>
              <a:t>The potential volatility of  changes in the spot rate</a:t>
            </a:r>
          </a:p>
          <a:p>
            <a:pPr indent="-114300">
              <a:buFont typeface="Wingdings" pitchFamily="2" charset="2"/>
              <a:buChar char="Ø"/>
            </a:pPr>
            <a:r>
              <a:rPr lang="en-US" sz="2800" dirty="0" smtClean="0"/>
              <a:t>An option premium is a function of Intrinsic Value  and Time Value</a:t>
            </a:r>
          </a:p>
          <a:p>
            <a:pPr marL="571500" lvl="1" indent="-400050">
              <a:buClr>
                <a:srgbClr val="002060"/>
              </a:buClr>
              <a:buFont typeface="Wingdings" pitchFamily="2" charset="2"/>
              <a:buChar char="Ø"/>
            </a:pPr>
            <a:endParaRPr lang="en-US" sz="2800" dirty="0" smtClean="0"/>
          </a:p>
        </p:txBody>
      </p:sp>
      <p:sp>
        <p:nvSpPr>
          <p:cNvPr id="7"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8</a:t>
            </a:fld>
            <a:endParaRPr lang="en-US" sz="1000" i="0" dirty="0"/>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9"/>
          <p:cNvSpPr>
            <a:spLocks noGrp="1" noChangeArrowheads="1"/>
          </p:cNvSpPr>
          <p:nvPr>
            <p:ph type="title"/>
          </p:nvPr>
        </p:nvSpPr>
        <p:spPr>
          <a:xfrm>
            <a:off x="228600" y="152400"/>
            <a:ext cx="8839200" cy="1143000"/>
          </a:xfrm>
        </p:spPr>
        <p:txBody>
          <a:bodyPr/>
          <a:lstStyle/>
          <a:p>
            <a:r>
              <a:rPr lang="en-US" sz="4000" dirty="0" smtClean="0"/>
              <a:t>Learning Objective 9-2</a:t>
            </a:r>
          </a:p>
        </p:txBody>
      </p:sp>
      <p:sp>
        <p:nvSpPr>
          <p:cNvPr id="198664" name="Rectangle 8"/>
          <p:cNvSpPr>
            <a:spLocks noChangeArrowheads="1"/>
          </p:cNvSpPr>
          <p:nvPr/>
        </p:nvSpPr>
        <p:spPr bwMode="auto">
          <a:xfrm>
            <a:off x="304800" y="1828800"/>
            <a:ext cx="8305800" cy="4038600"/>
          </a:xfrm>
          <a:prstGeom prst="rect">
            <a:avLst/>
          </a:prstGeom>
          <a:noFill/>
          <a:ln w="12700">
            <a:noFill/>
            <a:miter lim="800000"/>
            <a:headEnd/>
            <a:tailEnd/>
          </a:ln>
          <a:effectLst/>
        </p:spPr>
        <p:txBody>
          <a:bodyPr anchor="ctr" anchorCtr="1"/>
          <a:lstStyle/>
          <a:p>
            <a:r>
              <a:rPr lang="en-US" sz="4000" b="1" dirty="0">
                <a:solidFill>
                  <a:srgbClr val="002060"/>
                </a:solidFill>
              </a:rPr>
              <a:t>Account for foreign currency</a:t>
            </a:r>
          </a:p>
          <a:p>
            <a:r>
              <a:rPr lang="en-US" sz="4000" b="1" dirty="0">
                <a:solidFill>
                  <a:srgbClr val="002060"/>
                </a:solidFill>
              </a:rPr>
              <a:t>transactions using the </a:t>
            </a:r>
            <a:r>
              <a:rPr lang="en-US" sz="4000" b="1" dirty="0" smtClean="0">
                <a:solidFill>
                  <a:srgbClr val="002060"/>
                </a:solidFill>
              </a:rPr>
              <a:t>two transaction perspective</a:t>
            </a:r>
            <a:r>
              <a:rPr lang="en-US" sz="4000" b="1" dirty="0">
                <a:solidFill>
                  <a:srgbClr val="002060"/>
                </a:solidFill>
              </a:rPr>
              <a:t>, </a:t>
            </a:r>
            <a:r>
              <a:rPr lang="en-US" sz="4000" b="1" dirty="0" smtClean="0">
                <a:solidFill>
                  <a:srgbClr val="002060"/>
                </a:solidFill>
              </a:rPr>
              <a:t>accrual approach</a:t>
            </a:r>
            <a:r>
              <a:rPr lang="en-US" sz="4000" b="1" dirty="0">
                <a:solidFill>
                  <a:srgbClr val="002060"/>
                </a:solidFill>
              </a:rPr>
              <a:t>.</a:t>
            </a:r>
            <a:endParaRPr lang="en-US" sz="4000" b="1" dirty="0">
              <a:solidFill>
                <a:srgbClr val="002060"/>
              </a:solidFill>
              <a:cs typeface="Times New Roman" pitchFamily="18" charset="0"/>
            </a:endParaRP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9</a:t>
            </a:fld>
            <a:endParaRPr lang="en-US" sz="1000" i="0" dirty="0"/>
          </a:p>
        </p:txBody>
      </p:sp>
    </p:spTree>
    <p:custDataLst>
      <p:tags r:id="rId1"/>
    </p:custDataLst>
    <p:extLst>
      <p:ext uri="{BB962C8B-B14F-4D97-AF65-F5344CB8AC3E}">
        <p14:creationId xmlns:p14="http://schemas.microsoft.com/office/powerpoint/2010/main" val="23005418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p:txBody>
          <a:bodyPr/>
          <a:lstStyle/>
          <a:p>
            <a:r>
              <a:rPr lang="en-US" dirty="0" smtClean="0"/>
              <a:t>Foreign Currency Transactions</a:t>
            </a:r>
          </a:p>
        </p:txBody>
      </p:sp>
      <p:sp>
        <p:nvSpPr>
          <p:cNvPr id="12291" name="Rectangle 9"/>
          <p:cNvSpPr>
            <a:spLocks noGrp="1" noChangeArrowheads="1"/>
          </p:cNvSpPr>
          <p:nvPr>
            <p:ph idx="1"/>
          </p:nvPr>
        </p:nvSpPr>
        <p:spPr>
          <a:xfrm>
            <a:off x="533400" y="1752600"/>
            <a:ext cx="8382000" cy="4114800"/>
          </a:xfrm>
        </p:spPr>
        <p:txBody>
          <a:bodyPr/>
          <a:lstStyle/>
          <a:p>
            <a:pPr>
              <a:spcBef>
                <a:spcPts val="1200"/>
              </a:spcBef>
              <a:buFont typeface="Wingdings" pitchFamily="2" charset="2"/>
              <a:buChar char="Ø"/>
            </a:pPr>
            <a:r>
              <a:rPr lang="en-US" dirty="0" smtClean="0"/>
              <a:t>A U.S. company buys or sells goods or services to a party in another country.  This is often called foreign trade.</a:t>
            </a:r>
          </a:p>
          <a:p>
            <a:pPr>
              <a:spcBef>
                <a:spcPts val="1200"/>
              </a:spcBef>
              <a:buFont typeface="Wingdings" pitchFamily="2" charset="2"/>
              <a:buChar char="Ø"/>
            </a:pPr>
            <a:r>
              <a:rPr lang="en-US" dirty="0" smtClean="0"/>
              <a:t>The transaction is often denominated in the currency of the foreign party. </a:t>
            </a:r>
          </a:p>
          <a:p>
            <a:pPr>
              <a:spcBef>
                <a:spcPts val="1200"/>
              </a:spcBef>
              <a:buFont typeface="Wingdings" pitchFamily="2" charset="2"/>
              <a:buChar char="Ø"/>
            </a:pPr>
            <a:r>
              <a:rPr lang="en-US" dirty="0" smtClean="0"/>
              <a:t>How do we account for the changes in the value of the foreign currency?</a:t>
            </a:r>
          </a:p>
          <a:p>
            <a:pPr>
              <a:spcBef>
                <a:spcPts val="1200"/>
              </a:spcBef>
              <a:buFont typeface="Wingdings" pitchFamily="2" charset="2"/>
              <a:buChar char="Ø"/>
            </a:pPr>
            <a:endParaRPr lang="en-US" dirty="0" smtClean="0"/>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10</a:t>
            </a:fld>
            <a:endParaRPr lang="en-US" sz="1000" i="0" dirty="0"/>
          </a:p>
        </p:txBody>
      </p:sp>
    </p:spTree>
    <p:custDataLst>
      <p:tags r:id="rId1"/>
    </p:custData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p:txBody>
          <a:bodyPr/>
          <a:lstStyle/>
          <a:p>
            <a:r>
              <a:rPr lang="en-US" dirty="0" smtClean="0"/>
              <a:t>Transaction Exposure</a:t>
            </a:r>
          </a:p>
        </p:txBody>
      </p:sp>
      <p:sp>
        <p:nvSpPr>
          <p:cNvPr id="12291" name="Rectangle 9"/>
          <p:cNvSpPr>
            <a:spLocks noGrp="1" noChangeArrowheads="1"/>
          </p:cNvSpPr>
          <p:nvPr>
            <p:ph idx="1"/>
          </p:nvPr>
        </p:nvSpPr>
        <p:spPr>
          <a:xfrm>
            <a:off x="533400" y="1752600"/>
            <a:ext cx="8382000" cy="4114800"/>
          </a:xfrm>
        </p:spPr>
        <p:txBody>
          <a:bodyPr/>
          <a:lstStyle/>
          <a:p>
            <a:pPr marL="0" indent="0">
              <a:buNone/>
            </a:pPr>
            <a:r>
              <a:rPr lang="en-US" i="1" dirty="0"/>
              <a:t>Export sale: </a:t>
            </a:r>
            <a:endParaRPr lang="en-US" i="1" dirty="0" smtClean="0"/>
          </a:p>
          <a:p>
            <a:pPr marL="0" indent="0">
              <a:buNone/>
            </a:pPr>
            <a:r>
              <a:rPr lang="en-US" dirty="0" smtClean="0"/>
              <a:t>Exposure </a:t>
            </a:r>
            <a:r>
              <a:rPr lang="en-US" dirty="0"/>
              <a:t>exists when the exporter allows </a:t>
            </a:r>
            <a:r>
              <a:rPr lang="en-US" dirty="0" smtClean="0"/>
              <a:t>buyer </a:t>
            </a:r>
            <a:r>
              <a:rPr lang="en-US" dirty="0"/>
              <a:t>to </a:t>
            </a:r>
            <a:r>
              <a:rPr lang="en-US" dirty="0" smtClean="0"/>
              <a:t>pay in </a:t>
            </a:r>
            <a:r>
              <a:rPr lang="en-US" dirty="0"/>
              <a:t>a foreign currency </a:t>
            </a:r>
            <a:r>
              <a:rPr lang="en-US" dirty="0" smtClean="0"/>
              <a:t>sometime </a:t>
            </a:r>
            <a:r>
              <a:rPr lang="en-US" dirty="0"/>
              <a:t>after the sale has </a:t>
            </a:r>
            <a:r>
              <a:rPr lang="en-US" dirty="0" smtClean="0"/>
              <a:t>been made</a:t>
            </a:r>
            <a:r>
              <a:rPr lang="en-US" dirty="0"/>
              <a:t>. The exporter is exposed to the risk that the foreign currency might </a:t>
            </a:r>
            <a:r>
              <a:rPr lang="en-US" dirty="0" smtClean="0"/>
              <a:t>depreciate between </a:t>
            </a:r>
            <a:r>
              <a:rPr lang="en-US" dirty="0"/>
              <a:t>the date of sale and the date payment is received, </a:t>
            </a:r>
            <a:r>
              <a:rPr lang="en-US" dirty="0" smtClean="0"/>
              <a:t>decreasing </a:t>
            </a:r>
            <a:r>
              <a:rPr lang="en-US" dirty="0"/>
              <a:t>the U.S. dollars </a:t>
            </a:r>
            <a:r>
              <a:rPr lang="en-US" dirty="0" smtClean="0"/>
              <a:t>collected.</a:t>
            </a: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11</a:t>
            </a:fld>
            <a:endParaRPr lang="en-US" sz="1000" i="0" dirty="0"/>
          </a:p>
        </p:txBody>
      </p:sp>
    </p:spTree>
    <p:custDataLst>
      <p:tags r:id="rId1"/>
    </p:custDataLst>
    <p:extLst>
      <p:ext uri="{BB962C8B-B14F-4D97-AF65-F5344CB8AC3E}">
        <p14:creationId xmlns:p14="http://schemas.microsoft.com/office/powerpoint/2010/main" val="2620514107"/>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p:txBody>
          <a:bodyPr/>
          <a:lstStyle/>
          <a:p>
            <a:r>
              <a:rPr lang="en-US" dirty="0" smtClean="0"/>
              <a:t>Transaction Exposure</a:t>
            </a:r>
          </a:p>
        </p:txBody>
      </p:sp>
      <p:sp>
        <p:nvSpPr>
          <p:cNvPr id="12291" name="Rectangle 9"/>
          <p:cNvSpPr>
            <a:spLocks noGrp="1" noChangeArrowheads="1"/>
          </p:cNvSpPr>
          <p:nvPr>
            <p:ph idx="1"/>
          </p:nvPr>
        </p:nvSpPr>
        <p:spPr>
          <a:xfrm>
            <a:off x="533400" y="1752600"/>
            <a:ext cx="8382000" cy="4114800"/>
          </a:xfrm>
        </p:spPr>
        <p:txBody>
          <a:bodyPr/>
          <a:lstStyle/>
          <a:p>
            <a:pPr marL="0" indent="0">
              <a:buNone/>
            </a:pPr>
            <a:r>
              <a:rPr lang="en-US" i="1" dirty="0" smtClean="0"/>
              <a:t>Import </a:t>
            </a:r>
            <a:r>
              <a:rPr lang="en-US" i="1" dirty="0"/>
              <a:t>purchase: </a:t>
            </a:r>
            <a:endParaRPr lang="en-US" i="1" dirty="0" smtClean="0"/>
          </a:p>
          <a:p>
            <a:pPr marL="0" indent="0">
              <a:buNone/>
            </a:pPr>
            <a:r>
              <a:rPr lang="en-US" dirty="0" smtClean="0"/>
              <a:t>Exposure </a:t>
            </a:r>
            <a:r>
              <a:rPr lang="en-US" dirty="0"/>
              <a:t>exists when the importer is required to </a:t>
            </a:r>
            <a:r>
              <a:rPr lang="en-US" dirty="0" smtClean="0"/>
              <a:t>pay in </a:t>
            </a:r>
            <a:r>
              <a:rPr lang="en-US" dirty="0"/>
              <a:t>foreign currency </a:t>
            </a:r>
            <a:r>
              <a:rPr lang="en-US" dirty="0" smtClean="0"/>
              <a:t>sometime </a:t>
            </a:r>
            <a:r>
              <a:rPr lang="en-US" dirty="0"/>
              <a:t>after the </a:t>
            </a:r>
            <a:r>
              <a:rPr lang="en-US" dirty="0" smtClean="0"/>
              <a:t> purchase </a:t>
            </a:r>
            <a:r>
              <a:rPr lang="en-US" dirty="0"/>
              <a:t>has been made</a:t>
            </a:r>
            <a:r>
              <a:rPr lang="en-US" dirty="0" smtClean="0"/>
              <a:t>. The </a:t>
            </a:r>
            <a:r>
              <a:rPr lang="en-US" dirty="0"/>
              <a:t>importer is exposed to the risk that the foreign currency might appreciate </a:t>
            </a:r>
            <a:r>
              <a:rPr lang="en-US" dirty="0" smtClean="0"/>
              <a:t>between </a:t>
            </a:r>
            <a:r>
              <a:rPr lang="en-US" dirty="0"/>
              <a:t>the date of purchase and the date of payment, </a:t>
            </a:r>
            <a:r>
              <a:rPr lang="en-US" dirty="0" smtClean="0"/>
              <a:t>increasing the </a:t>
            </a:r>
            <a:r>
              <a:rPr lang="en-US" dirty="0"/>
              <a:t>U.S. dollars that have to be paid for the imported goods.</a:t>
            </a:r>
            <a:endParaRPr lang="en-US" dirty="0" smtClean="0"/>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12</a:t>
            </a:fld>
            <a:endParaRPr lang="en-US" sz="1000" i="0" dirty="0"/>
          </a:p>
        </p:txBody>
      </p:sp>
    </p:spTree>
    <p:custDataLst>
      <p:tags r:id="rId1"/>
    </p:custDataLst>
    <p:extLst>
      <p:ext uri="{BB962C8B-B14F-4D97-AF65-F5344CB8AC3E}">
        <p14:creationId xmlns:p14="http://schemas.microsoft.com/office/powerpoint/2010/main" val="1177643617"/>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1026"/>
          <p:cNvSpPr>
            <a:spLocks noGrp="1" noChangeArrowheads="1"/>
          </p:cNvSpPr>
          <p:nvPr>
            <p:ph type="title"/>
          </p:nvPr>
        </p:nvSpPr>
        <p:spPr>
          <a:xfrm>
            <a:off x="228600" y="76200"/>
            <a:ext cx="8839200" cy="1189038"/>
          </a:xfrm>
        </p:spPr>
        <p:txBody>
          <a:bodyPr/>
          <a:lstStyle/>
          <a:p>
            <a:r>
              <a:rPr lang="en-US" dirty="0" smtClean="0"/>
              <a:t>Foreign Currency Transactions</a:t>
            </a:r>
          </a:p>
        </p:txBody>
      </p:sp>
      <p:sp>
        <p:nvSpPr>
          <p:cNvPr id="13315" name="Rectangle 1028"/>
          <p:cNvSpPr>
            <a:spLocks noChangeArrowheads="1"/>
          </p:cNvSpPr>
          <p:nvPr/>
        </p:nvSpPr>
        <p:spPr bwMode="auto">
          <a:xfrm>
            <a:off x="373117" y="1143000"/>
            <a:ext cx="8077200" cy="2438400"/>
          </a:xfrm>
          <a:prstGeom prst="rect">
            <a:avLst/>
          </a:prstGeom>
          <a:noFill/>
          <a:ln w="12700">
            <a:noFill/>
            <a:miter lim="800000"/>
            <a:headEnd/>
            <a:tailEnd/>
          </a:ln>
        </p:spPr>
        <p:txBody>
          <a:bodyPr anchor="ctr" anchorCtr="1"/>
          <a:lstStyle/>
          <a:p>
            <a:r>
              <a:rPr lang="en-US" sz="2800" b="1" dirty="0" smtClean="0">
                <a:solidFill>
                  <a:srgbClr val="002060"/>
                </a:solidFill>
              </a:rPr>
              <a:t>There are two </a:t>
            </a:r>
            <a:r>
              <a:rPr lang="en-US" sz="2800" b="1" dirty="0">
                <a:solidFill>
                  <a:srgbClr val="002060"/>
                </a:solidFill>
              </a:rPr>
              <a:t>methods of accounting for changes in the value of a foreign </a:t>
            </a:r>
            <a:r>
              <a:rPr lang="en-US" sz="2800" b="1" dirty="0" smtClean="0">
                <a:solidFill>
                  <a:srgbClr val="002060"/>
                </a:solidFill>
              </a:rPr>
              <a:t>currency transaction, the </a:t>
            </a:r>
            <a:r>
              <a:rPr lang="en-US" sz="2800" b="1" dirty="0">
                <a:solidFill>
                  <a:srgbClr val="002060"/>
                </a:solidFill>
              </a:rPr>
              <a:t>one-transaction perspective and the two-transaction perspective</a:t>
            </a:r>
            <a:r>
              <a:rPr lang="en-US" sz="2800" b="1" dirty="0" smtClean="0">
                <a:solidFill>
                  <a:srgbClr val="002060"/>
                </a:solidFill>
              </a:rPr>
              <a:t>.</a:t>
            </a:r>
            <a:endParaRPr lang="en-US" sz="2800" b="1" dirty="0">
              <a:solidFill>
                <a:srgbClr val="002060"/>
              </a:solidFill>
              <a:cs typeface="Times New Roman" pitchFamily="18" charset="0"/>
            </a:endParaRPr>
          </a:p>
        </p:txBody>
      </p:sp>
      <p:sp>
        <p:nvSpPr>
          <p:cNvPr id="2" name="Rectangle 1"/>
          <p:cNvSpPr/>
          <p:nvPr/>
        </p:nvSpPr>
        <p:spPr>
          <a:xfrm>
            <a:off x="304800" y="3350172"/>
            <a:ext cx="8610600" cy="2831544"/>
          </a:xfrm>
          <a:prstGeom prst="rect">
            <a:avLst/>
          </a:prstGeom>
        </p:spPr>
        <p:txBody>
          <a:bodyPr wrap="square">
            <a:spAutoFit/>
          </a:bodyPr>
          <a:lstStyle/>
          <a:p>
            <a:pPr>
              <a:spcBef>
                <a:spcPts val="600"/>
              </a:spcBef>
              <a:spcAft>
                <a:spcPts val="0"/>
              </a:spcAft>
            </a:pPr>
            <a:r>
              <a:rPr lang="en-US" sz="2800" b="1" dirty="0">
                <a:solidFill>
                  <a:srgbClr val="002060"/>
                </a:solidFill>
              </a:rPr>
              <a:t>The </a:t>
            </a:r>
            <a:r>
              <a:rPr lang="en-US" sz="2800" b="1" i="1" dirty="0">
                <a:solidFill>
                  <a:srgbClr val="002060"/>
                </a:solidFill>
              </a:rPr>
              <a:t>one-transaction perspective </a:t>
            </a:r>
            <a:r>
              <a:rPr lang="en-US" sz="2800" b="1" dirty="0" smtClean="0">
                <a:solidFill>
                  <a:srgbClr val="002060"/>
                </a:solidFill>
              </a:rPr>
              <a:t>assumes:</a:t>
            </a:r>
          </a:p>
          <a:p>
            <a:pPr marL="514350" indent="-514350">
              <a:spcBef>
                <a:spcPts val="0"/>
              </a:spcBef>
              <a:spcAft>
                <a:spcPts val="600"/>
              </a:spcAft>
              <a:buAutoNum type="arabicPeriod"/>
            </a:pPr>
            <a:r>
              <a:rPr lang="en-US" sz="2800" b="1" dirty="0" smtClean="0">
                <a:solidFill>
                  <a:srgbClr val="002060"/>
                </a:solidFill>
              </a:rPr>
              <a:t>the export sale is not complete until the foreign currency receivable has been collected .</a:t>
            </a:r>
          </a:p>
          <a:p>
            <a:pPr marL="514350" indent="-514350">
              <a:spcBef>
                <a:spcPts val="600"/>
              </a:spcBef>
              <a:spcAft>
                <a:spcPts val="600"/>
              </a:spcAft>
              <a:buAutoNum type="arabicPeriod"/>
            </a:pPr>
            <a:r>
              <a:rPr lang="en-US" sz="2800" b="1" dirty="0" smtClean="0">
                <a:solidFill>
                  <a:srgbClr val="002060"/>
                </a:solidFill>
              </a:rPr>
              <a:t>Changes </a:t>
            </a:r>
            <a:r>
              <a:rPr lang="en-US" sz="2800" b="1" dirty="0">
                <a:solidFill>
                  <a:srgbClr val="002060"/>
                </a:solidFill>
              </a:rPr>
              <a:t>in the U.S. dollar value of the foreign currency is accounted for as an </a:t>
            </a:r>
            <a:r>
              <a:rPr lang="en-US" sz="2800" b="1" dirty="0" smtClean="0">
                <a:solidFill>
                  <a:srgbClr val="002060"/>
                </a:solidFill>
              </a:rPr>
              <a:t>adjustment to </a:t>
            </a:r>
            <a:r>
              <a:rPr lang="en-US" sz="2800" b="1" dirty="0">
                <a:solidFill>
                  <a:srgbClr val="002060"/>
                </a:solidFill>
              </a:rPr>
              <a:t>Accounts Receivable and </a:t>
            </a:r>
            <a:r>
              <a:rPr lang="en-US" sz="2800" b="1" dirty="0" smtClean="0">
                <a:solidFill>
                  <a:srgbClr val="002060"/>
                </a:solidFill>
              </a:rPr>
              <a:t>Sales</a:t>
            </a:r>
            <a:r>
              <a:rPr lang="en-US" sz="2800" b="1" dirty="0">
                <a:solidFill>
                  <a:srgbClr val="002060"/>
                </a:solidFill>
              </a:rPr>
              <a:t>.</a:t>
            </a:r>
          </a:p>
        </p:txBody>
      </p:sp>
      <p:sp>
        <p:nvSpPr>
          <p:cNvPr id="6"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13</a:t>
            </a:fld>
            <a:endParaRPr lang="en-US" sz="1000" i="0" dirty="0"/>
          </a:p>
        </p:txBody>
      </p:sp>
    </p:spTree>
    <p:custDataLst>
      <p:tags r:id="rId1"/>
    </p:custDataLst>
  </p:cSld>
  <p:clrMapOvr>
    <a:masterClrMapping/>
  </p:clrMapOvr>
  <p:transition>
    <p:blinds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1026"/>
          <p:cNvSpPr>
            <a:spLocks noGrp="1" noChangeArrowheads="1"/>
          </p:cNvSpPr>
          <p:nvPr>
            <p:ph type="title"/>
          </p:nvPr>
        </p:nvSpPr>
        <p:spPr>
          <a:xfrm>
            <a:off x="228600" y="76200"/>
            <a:ext cx="8839200" cy="1189038"/>
          </a:xfrm>
        </p:spPr>
        <p:txBody>
          <a:bodyPr/>
          <a:lstStyle/>
          <a:p>
            <a:r>
              <a:rPr lang="en-US" dirty="0" smtClean="0"/>
              <a:t>Foreign Currency Transactions</a:t>
            </a:r>
          </a:p>
        </p:txBody>
      </p:sp>
      <p:sp>
        <p:nvSpPr>
          <p:cNvPr id="13315" name="Rectangle 1028"/>
          <p:cNvSpPr>
            <a:spLocks noChangeArrowheads="1"/>
          </p:cNvSpPr>
          <p:nvPr/>
        </p:nvSpPr>
        <p:spPr bwMode="auto">
          <a:xfrm>
            <a:off x="533400" y="1600200"/>
            <a:ext cx="8077200" cy="4648200"/>
          </a:xfrm>
          <a:prstGeom prst="rect">
            <a:avLst/>
          </a:prstGeom>
          <a:noFill/>
          <a:ln w="12700">
            <a:noFill/>
            <a:miter lim="800000"/>
            <a:headEnd/>
            <a:tailEnd/>
          </a:ln>
        </p:spPr>
        <p:txBody>
          <a:bodyPr anchor="ctr" anchorCtr="1"/>
          <a:lstStyle/>
          <a:p>
            <a:pPr>
              <a:spcBef>
                <a:spcPts val="600"/>
              </a:spcBef>
              <a:spcAft>
                <a:spcPts val="600"/>
              </a:spcAft>
            </a:pPr>
            <a:r>
              <a:rPr lang="en-US" sz="2800" b="1" dirty="0">
                <a:solidFill>
                  <a:srgbClr val="002060"/>
                </a:solidFill>
                <a:cs typeface="Times New Roman" pitchFamily="18" charset="0"/>
              </a:rPr>
              <a:t>GAAP requires </a:t>
            </a:r>
            <a:r>
              <a:rPr lang="en-US" sz="2800" b="1" dirty="0" smtClean="0">
                <a:solidFill>
                  <a:srgbClr val="002060"/>
                </a:solidFill>
                <a:cs typeface="Times New Roman" pitchFamily="18" charset="0"/>
              </a:rPr>
              <a:t>the </a:t>
            </a:r>
            <a:r>
              <a:rPr lang="en-US" sz="2800" b="1" dirty="0">
                <a:solidFill>
                  <a:srgbClr val="002060"/>
                </a:solidFill>
                <a:cs typeface="Times New Roman" pitchFamily="18" charset="0"/>
              </a:rPr>
              <a:t>two-transaction </a:t>
            </a:r>
            <a:r>
              <a:rPr lang="en-US" sz="2800" b="1" dirty="0" smtClean="0">
                <a:solidFill>
                  <a:srgbClr val="002060"/>
                </a:solidFill>
                <a:cs typeface="Times New Roman" pitchFamily="18" charset="0"/>
              </a:rPr>
              <a:t>approach and treats the sale and collection of cash as two separate transactions. </a:t>
            </a:r>
          </a:p>
          <a:p>
            <a:pPr marL="514350" indent="-514350">
              <a:spcBef>
                <a:spcPts val="600"/>
              </a:spcBef>
              <a:spcAft>
                <a:spcPts val="600"/>
              </a:spcAft>
              <a:buFont typeface="+mj-lt"/>
              <a:buAutoNum type="arabicPeriod"/>
            </a:pPr>
            <a:r>
              <a:rPr lang="en-US" sz="2800" b="1" dirty="0" smtClean="0">
                <a:solidFill>
                  <a:srgbClr val="002060"/>
                </a:solidFill>
                <a:cs typeface="Times New Roman" pitchFamily="18" charset="0"/>
              </a:rPr>
              <a:t>Account </a:t>
            </a:r>
            <a:r>
              <a:rPr lang="en-US" sz="2800" b="1" dirty="0">
                <a:solidFill>
                  <a:srgbClr val="002060"/>
                </a:solidFill>
                <a:cs typeface="Times New Roman" pitchFamily="18" charset="0"/>
              </a:rPr>
              <a:t>for the original sale in US </a:t>
            </a:r>
            <a:r>
              <a:rPr lang="en-US" sz="2800" b="1" dirty="0" smtClean="0">
                <a:solidFill>
                  <a:srgbClr val="002060"/>
                </a:solidFill>
                <a:cs typeface="Times New Roman" pitchFamily="18" charset="0"/>
              </a:rPr>
              <a:t>Dollars at date of sale. No subsequent adjustments are required.</a:t>
            </a:r>
            <a:endParaRPr lang="en-US" sz="2800" b="1" dirty="0">
              <a:solidFill>
                <a:srgbClr val="002060"/>
              </a:solidFill>
              <a:cs typeface="Times New Roman" pitchFamily="18" charset="0"/>
            </a:endParaRPr>
          </a:p>
          <a:p>
            <a:pPr marL="514350" indent="-514350">
              <a:spcBef>
                <a:spcPts val="600"/>
              </a:spcBef>
              <a:spcAft>
                <a:spcPts val="600"/>
              </a:spcAft>
              <a:buFont typeface="+mj-lt"/>
              <a:buAutoNum type="arabicPeriod"/>
            </a:pPr>
            <a:r>
              <a:rPr lang="en-US" sz="2800" b="1" dirty="0">
                <a:solidFill>
                  <a:srgbClr val="002060"/>
                </a:solidFill>
              </a:rPr>
              <a:t>Changes in the U.S. dollar value of the foreign currency </a:t>
            </a:r>
            <a:r>
              <a:rPr lang="en-US" sz="2800" b="1" dirty="0" smtClean="0">
                <a:solidFill>
                  <a:srgbClr val="002060"/>
                </a:solidFill>
              </a:rPr>
              <a:t> are a</a:t>
            </a:r>
            <a:r>
              <a:rPr lang="en-US" sz="2800" b="1" dirty="0" smtClean="0">
                <a:solidFill>
                  <a:srgbClr val="002060"/>
                </a:solidFill>
                <a:cs typeface="Times New Roman" pitchFamily="18" charset="0"/>
              </a:rPr>
              <a:t>ccounted for as </a:t>
            </a:r>
            <a:r>
              <a:rPr lang="en-US" sz="2800" b="1" dirty="0">
                <a:solidFill>
                  <a:srgbClr val="002060"/>
                </a:solidFill>
                <a:cs typeface="Times New Roman" pitchFamily="18" charset="0"/>
              </a:rPr>
              <a:t>gains/losses from exchange rate </a:t>
            </a:r>
            <a:r>
              <a:rPr lang="en-US" sz="2800" b="1" dirty="0" smtClean="0">
                <a:solidFill>
                  <a:srgbClr val="002060"/>
                </a:solidFill>
                <a:cs typeface="Times New Roman" pitchFamily="18" charset="0"/>
              </a:rPr>
              <a:t>fluctuations reported separately from sales in the income statement.</a:t>
            </a:r>
            <a:endParaRPr lang="en-US" sz="2800" b="1" dirty="0">
              <a:solidFill>
                <a:srgbClr val="002060"/>
              </a:solidFill>
              <a:cs typeface="Times New Roman" pitchFamily="18" charset="0"/>
            </a:endParaRP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14</a:t>
            </a:fld>
            <a:endParaRPr lang="en-US" sz="1000" i="0" dirty="0"/>
          </a:p>
        </p:txBody>
      </p:sp>
    </p:spTree>
    <p:custDataLst>
      <p:tags r:id="rId1"/>
    </p:custDataLst>
    <p:extLst>
      <p:ext uri="{BB962C8B-B14F-4D97-AF65-F5344CB8AC3E}">
        <p14:creationId xmlns:p14="http://schemas.microsoft.com/office/powerpoint/2010/main" val="3925813012"/>
      </p:ext>
    </p:extLst>
  </p:cSld>
  <p:clrMapOvr>
    <a:masterClrMapping/>
  </p:clrMapOvr>
  <p:transition>
    <p:blinds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type="title"/>
          </p:nvPr>
        </p:nvSpPr>
        <p:spPr>
          <a:xfrm>
            <a:off x="152400" y="76200"/>
            <a:ext cx="8915400" cy="1371600"/>
          </a:xfrm>
        </p:spPr>
        <p:txBody>
          <a:bodyPr/>
          <a:lstStyle/>
          <a:p>
            <a:r>
              <a:rPr lang="en-US" dirty="0" smtClean="0"/>
              <a:t>Foreign Exchange Transaction -  Example</a:t>
            </a:r>
          </a:p>
        </p:txBody>
      </p:sp>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2514600"/>
            <a:ext cx="8244614" cy="1657350"/>
          </a:xfrm>
          <a:prstGeom prst="rect">
            <a:avLst/>
          </a:prstGeom>
          <a:noFill/>
          <a:ln w="9525">
            <a:solidFill>
              <a:srgbClr val="002060"/>
            </a:solidFill>
            <a:miter lim="800000"/>
            <a:headEnd/>
            <a:tailEnd/>
          </a:ln>
          <a:extLst>
            <a:ext uri="{909E8E84-426E-40DD-AFC4-6F175D3DCCD1}">
              <a14:hiddenFill xmlns:a14="http://schemas.microsoft.com/office/drawing/2010/main">
                <a:solidFill>
                  <a:schemeClr val="accent1"/>
                </a:solidFill>
              </a14:hiddenFill>
            </a:ext>
          </a:extLst>
        </p:spPr>
      </p:pic>
      <p:sp>
        <p:nvSpPr>
          <p:cNvPr id="2" name="Content Placeholder 1"/>
          <p:cNvSpPr>
            <a:spLocks noGrp="1"/>
          </p:cNvSpPr>
          <p:nvPr>
            <p:ph idx="1"/>
          </p:nvPr>
        </p:nvSpPr>
        <p:spPr>
          <a:xfrm>
            <a:off x="365986" y="1447800"/>
            <a:ext cx="8473214" cy="914400"/>
          </a:xfrm>
        </p:spPr>
        <p:txBody>
          <a:bodyPr/>
          <a:lstStyle/>
          <a:p>
            <a:pPr marL="0" indent="0">
              <a:buNone/>
            </a:pPr>
            <a:r>
              <a:rPr lang="en-US" sz="2800" dirty="0" smtClean="0"/>
              <a:t>Summary of the </a:t>
            </a:r>
            <a:r>
              <a:rPr lang="en-US" sz="2800" dirty="0"/>
              <a:t>relationship between fluctuations in exchange rates and </a:t>
            </a:r>
            <a:r>
              <a:rPr lang="en-US" sz="2800" dirty="0" smtClean="0"/>
              <a:t>foreign exchange </a:t>
            </a:r>
            <a:r>
              <a:rPr lang="en-US" sz="2800" dirty="0"/>
              <a:t>gains and </a:t>
            </a:r>
            <a:r>
              <a:rPr lang="en-US" sz="2800" dirty="0" smtClean="0"/>
              <a:t>losses:</a:t>
            </a:r>
            <a:endParaRPr lang="en-US" sz="2800" dirty="0"/>
          </a:p>
        </p:txBody>
      </p:sp>
      <p:sp>
        <p:nvSpPr>
          <p:cNvPr id="3" name="Rectangle 2"/>
          <p:cNvSpPr/>
          <p:nvPr/>
        </p:nvSpPr>
        <p:spPr>
          <a:xfrm>
            <a:off x="152400" y="4419600"/>
            <a:ext cx="8763000" cy="1969770"/>
          </a:xfrm>
          <a:prstGeom prst="rect">
            <a:avLst/>
          </a:prstGeom>
        </p:spPr>
        <p:txBody>
          <a:bodyPr wrap="square">
            <a:spAutoFit/>
          </a:bodyPr>
          <a:lstStyle/>
          <a:p>
            <a:pPr marL="457200" indent="-457200">
              <a:spcBef>
                <a:spcPts val="600"/>
              </a:spcBef>
              <a:spcAft>
                <a:spcPts val="600"/>
              </a:spcAft>
              <a:buFont typeface="Wingdings" pitchFamily="2" charset="2"/>
              <a:buChar char="Ø"/>
            </a:pPr>
            <a:r>
              <a:rPr lang="en-US" sz="2800" b="1" dirty="0" smtClean="0">
                <a:solidFill>
                  <a:srgbClr val="002060"/>
                </a:solidFill>
              </a:rPr>
              <a:t>Foreign </a:t>
            </a:r>
            <a:r>
              <a:rPr lang="en-US" sz="2800" b="1" dirty="0">
                <a:solidFill>
                  <a:srgbClr val="002060"/>
                </a:solidFill>
              </a:rPr>
              <a:t>currency </a:t>
            </a:r>
            <a:r>
              <a:rPr lang="en-US" sz="2800" b="1" dirty="0" smtClean="0">
                <a:solidFill>
                  <a:srgbClr val="002060"/>
                </a:solidFill>
              </a:rPr>
              <a:t>receivables from </a:t>
            </a:r>
            <a:r>
              <a:rPr lang="en-US" sz="2800" b="1" dirty="0">
                <a:solidFill>
                  <a:srgbClr val="002060"/>
                </a:solidFill>
              </a:rPr>
              <a:t>an export sale creates an </a:t>
            </a:r>
            <a:r>
              <a:rPr lang="en-US" sz="2800" b="1" i="1" dirty="0">
                <a:solidFill>
                  <a:srgbClr val="002060"/>
                </a:solidFill>
              </a:rPr>
              <a:t>asset exposure </a:t>
            </a:r>
            <a:r>
              <a:rPr lang="en-US" sz="2800" b="1" dirty="0" smtClean="0">
                <a:solidFill>
                  <a:srgbClr val="002060"/>
                </a:solidFill>
              </a:rPr>
              <a:t>to foreign </a:t>
            </a:r>
            <a:r>
              <a:rPr lang="en-US" sz="2800" b="1" dirty="0">
                <a:solidFill>
                  <a:srgbClr val="002060"/>
                </a:solidFill>
              </a:rPr>
              <a:t>exchange risk. </a:t>
            </a:r>
            <a:endParaRPr lang="en-US" sz="2800" b="1" dirty="0" smtClean="0">
              <a:solidFill>
                <a:srgbClr val="002060"/>
              </a:solidFill>
            </a:endParaRPr>
          </a:p>
          <a:p>
            <a:pPr marL="457200" indent="-457200">
              <a:spcBef>
                <a:spcPts val="600"/>
              </a:spcBef>
              <a:spcAft>
                <a:spcPts val="600"/>
              </a:spcAft>
              <a:buFont typeface="Wingdings" pitchFamily="2" charset="2"/>
              <a:buChar char="Ø"/>
            </a:pPr>
            <a:r>
              <a:rPr lang="en-US" sz="2800" b="1" dirty="0" smtClean="0">
                <a:solidFill>
                  <a:srgbClr val="002060"/>
                </a:solidFill>
              </a:rPr>
              <a:t>Foreign </a:t>
            </a:r>
            <a:r>
              <a:rPr lang="en-US" sz="2800" b="1" dirty="0">
                <a:solidFill>
                  <a:srgbClr val="002060"/>
                </a:solidFill>
              </a:rPr>
              <a:t>currency </a:t>
            </a:r>
            <a:r>
              <a:rPr lang="en-US" sz="2800" b="1" dirty="0" smtClean="0">
                <a:solidFill>
                  <a:srgbClr val="002060"/>
                </a:solidFill>
              </a:rPr>
              <a:t>payables </a:t>
            </a:r>
            <a:r>
              <a:rPr lang="en-US" sz="2800" b="1" dirty="0">
                <a:solidFill>
                  <a:srgbClr val="002060"/>
                </a:solidFill>
              </a:rPr>
              <a:t>from an </a:t>
            </a:r>
            <a:r>
              <a:rPr lang="en-US" sz="2800" b="1" dirty="0" smtClean="0">
                <a:solidFill>
                  <a:srgbClr val="002060"/>
                </a:solidFill>
              </a:rPr>
              <a:t>import purchase </a:t>
            </a:r>
            <a:r>
              <a:rPr lang="en-US" sz="2800" b="1" dirty="0">
                <a:solidFill>
                  <a:srgbClr val="002060"/>
                </a:solidFill>
              </a:rPr>
              <a:t>creates a </a:t>
            </a:r>
            <a:r>
              <a:rPr lang="en-US" sz="2800" b="1" i="1" dirty="0">
                <a:solidFill>
                  <a:srgbClr val="002060"/>
                </a:solidFill>
              </a:rPr>
              <a:t>liability exposure </a:t>
            </a:r>
            <a:r>
              <a:rPr lang="en-US" sz="2800" b="1" dirty="0">
                <a:solidFill>
                  <a:srgbClr val="002060"/>
                </a:solidFill>
              </a:rPr>
              <a:t>to foreign exchange risk. </a:t>
            </a:r>
          </a:p>
        </p:txBody>
      </p:sp>
      <p:sp>
        <p:nvSpPr>
          <p:cNvPr id="7"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15</a:t>
            </a:fld>
            <a:endParaRPr lang="en-US" sz="1000" i="0" dirty="0"/>
          </a:p>
        </p:txBody>
      </p:sp>
    </p:spTree>
    <p:custDataLst>
      <p:tags r:id="rId1"/>
    </p:custDataLst>
  </p:cSld>
  <p:clrMapOvr>
    <a:masterClrMapping/>
  </p:clrMapOvr>
  <p:transition>
    <p:zoom dir="in"/>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type="title"/>
          </p:nvPr>
        </p:nvSpPr>
        <p:spPr/>
        <p:txBody>
          <a:bodyPr/>
          <a:lstStyle/>
          <a:p>
            <a:pPr algn="l"/>
            <a:r>
              <a:rPr lang="en-US" sz="3500" dirty="0" smtClean="0"/>
              <a:t>Accounting for Unrealized Gains and Losses</a:t>
            </a:r>
          </a:p>
        </p:txBody>
      </p:sp>
      <p:sp>
        <p:nvSpPr>
          <p:cNvPr id="2" name="Content Placeholder 1"/>
          <p:cNvSpPr>
            <a:spLocks noGrp="1"/>
          </p:cNvSpPr>
          <p:nvPr>
            <p:ph idx="1"/>
          </p:nvPr>
        </p:nvSpPr>
        <p:spPr>
          <a:xfrm>
            <a:off x="365986" y="1752600"/>
            <a:ext cx="8473214" cy="4191000"/>
          </a:xfrm>
        </p:spPr>
        <p:txBody>
          <a:bodyPr/>
          <a:lstStyle/>
          <a:p>
            <a:pPr marL="0" indent="0">
              <a:buNone/>
            </a:pPr>
            <a:r>
              <a:rPr lang="en-US" sz="2800" dirty="0"/>
              <a:t>Under the two-transaction perspective, </a:t>
            </a:r>
            <a:r>
              <a:rPr lang="en-US" sz="2800" dirty="0" smtClean="0"/>
              <a:t> </a:t>
            </a:r>
            <a:r>
              <a:rPr lang="en-US" sz="2800" dirty="0"/>
              <a:t>a </a:t>
            </a:r>
            <a:r>
              <a:rPr lang="en-US" sz="2800" dirty="0" smtClean="0"/>
              <a:t>foreign exchange </a:t>
            </a:r>
            <a:r>
              <a:rPr lang="en-US" sz="2800" dirty="0"/>
              <a:t>gain or loss arises at the balance sheet </a:t>
            </a:r>
            <a:r>
              <a:rPr lang="en-US" sz="2800" dirty="0" smtClean="0"/>
              <a:t>date that has </a:t>
            </a:r>
            <a:r>
              <a:rPr lang="en-US" sz="2800" dirty="0"/>
              <a:t>not yet been </a:t>
            </a:r>
            <a:r>
              <a:rPr lang="en-US" sz="2800" dirty="0" smtClean="0"/>
              <a:t>realized in </a:t>
            </a:r>
            <a:r>
              <a:rPr lang="en-US" sz="2800" dirty="0"/>
              <a:t>cash</a:t>
            </a:r>
            <a:r>
              <a:rPr lang="en-US" sz="2800" dirty="0" smtClean="0"/>
              <a:t>.</a:t>
            </a:r>
          </a:p>
          <a:p>
            <a:pPr marL="0" indent="0">
              <a:buNone/>
            </a:pPr>
            <a:r>
              <a:rPr lang="en-US" sz="2800" dirty="0"/>
              <a:t>T</a:t>
            </a:r>
            <a:r>
              <a:rPr lang="en-US" sz="2800" dirty="0" smtClean="0"/>
              <a:t>wo approaches exist </a:t>
            </a:r>
            <a:r>
              <a:rPr lang="en-US" sz="2800" dirty="0"/>
              <a:t>to </a:t>
            </a:r>
            <a:r>
              <a:rPr lang="en-US" sz="2800" dirty="0" smtClean="0"/>
              <a:t>account </a:t>
            </a:r>
            <a:r>
              <a:rPr lang="en-US" sz="2800" dirty="0"/>
              <a:t>for unrealized foreign exchange gains and </a:t>
            </a:r>
            <a:r>
              <a:rPr lang="en-US" sz="2800" dirty="0" smtClean="0"/>
              <a:t>losses: </a:t>
            </a:r>
            <a:endParaRPr lang="en-US" sz="2800" dirty="0"/>
          </a:p>
          <a:p>
            <a:pPr marL="514350" indent="-514350">
              <a:buFont typeface="+mj-lt"/>
              <a:buAutoNum type="arabicPeriod"/>
            </a:pPr>
            <a:r>
              <a:rPr lang="en-US" sz="2800" dirty="0" smtClean="0"/>
              <a:t>Deferral approach: </a:t>
            </a:r>
          </a:p>
          <a:p>
            <a:pPr marL="0" indent="0">
              <a:spcBef>
                <a:spcPts val="0"/>
              </a:spcBef>
              <a:buNone/>
            </a:pPr>
            <a:r>
              <a:rPr lang="en-US" sz="2800" dirty="0" smtClean="0"/>
              <a:t>Gains and losses are </a:t>
            </a:r>
            <a:r>
              <a:rPr lang="en-US" sz="2800" i="1" dirty="0"/>
              <a:t>deferred</a:t>
            </a:r>
            <a:r>
              <a:rPr lang="en-US" sz="2800" dirty="0"/>
              <a:t> on the balance </a:t>
            </a:r>
            <a:r>
              <a:rPr lang="en-US" sz="2800" dirty="0" smtClean="0"/>
              <a:t>sheet until </a:t>
            </a:r>
            <a:r>
              <a:rPr lang="en-US" sz="2800" dirty="0"/>
              <a:t>cash </a:t>
            </a:r>
            <a:r>
              <a:rPr lang="en-US" sz="2800" dirty="0" smtClean="0"/>
              <a:t>is paid </a:t>
            </a:r>
            <a:r>
              <a:rPr lang="en-US" sz="2800" dirty="0"/>
              <a:t>or </a:t>
            </a:r>
            <a:r>
              <a:rPr lang="en-US" sz="2800" dirty="0" smtClean="0"/>
              <a:t>received and a </a:t>
            </a:r>
            <a:r>
              <a:rPr lang="en-US" sz="2800" i="1" dirty="0"/>
              <a:t>realized </a:t>
            </a:r>
            <a:r>
              <a:rPr lang="en-US" sz="2800" dirty="0"/>
              <a:t>foreign exchange </a:t>
            </a:r>
            <a:r>
              <a:rPr lang="en-US" sz="2800" dirty="0" smtClean="0"/>
              <a:t>gain or </a:t>
            </a:r>
            <a:r>
              <a:rPr lang="en-US" sz="2800" dirty="0"/>
              <a:t>loss is included in </a:t>
            </a:r>
            <a:r>
              <a:rPr lang="en-US" sz="2800" dirty="0" smtClean="0"/>
              <a:t>income when paid.</a:t>
            </a:r>
          </a:p>
          <a:p>
            <a:pPr marL="0" indent="0">
              <a:spcBef>
                <a:spcPts val="0"/>
              </a:spcBef>
              <a:buNone/>
            </a:pPr>
            <a:endParaRPr lang="en-US" sz="2800" dirty="0" smtClean="0"/>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16</a:t>
            </a:fld>
            <a:endParaRPr lang="en-US" sz="1000" i="0" dirty="0"/>
          </a:p>
        </p:txBody>
      </p:sp>
    </p:spTree>
    <p:custDataLst>
      <p:tags r:id="rId1"/>
    </p:custDataLst>
    <p:extLst>
      <p:ext uri="{BB962C8B-B14F-4D97-AF65-F5344CB8AC3E}">
        <p14:creationId xmlns:p14="http://schemas.microsoft.com/office/powerpoint/2010/main" val="3578102007"/>
      </p:ext>
    </p:extLst>
  </p:cSld>
  <p:clrMapOvr>
    <a:masterClrMapping/>
  </p:clrMapOvr>
  <p:transition>
    <p:zoom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5986" y="1828800"/>
            <a:ext cx="8473214" cy="4191000"/>
          </a:xfrm>
        </p:spPr>
        <p:txBody>
          <a:bodyPr/>
          <a:lstStyle/>
          <a:p>
            <a:pPr marL="514350" indent="-514350">
              <a:buFont typeface="+mj-lt"/>
              <a:buAutoNum type="arabicPeriod" startAt="2"/>
            </a:pPr>
            <a:r>
              <a:rPr lang="en-US" sz="2800" dirty="0" smtClean="0"/>
              <a:t>Accrual approach (required by U.S. GAAP): </a:t>
            </a:r>
          </a:p>
          <a:p>
            <a:pPr marL="0" indent="0">
              <a:spcBef>
                <a:spcPts val="0"/>
              </a:spcBef>
              <a:buNone/>
            </a:pPr>
            <a:r>
              <a:rPr lang="en-US" sz="2800" dirty="0" smtClean="0"/>
              <a:t>Unrealized foreign </a:t>
            </a:r>
            <a:r>
              <a:rPr lang="en-US" sz="2800" dirty="0"/>
              <a:t>exchange gains and losses </a:t>
            </a:r>
            <a:r>
              <a:rPr lang="en-US" sz="2800" dirty="0" smtClean="0"/>
              <a:t>are reported in </a:t>
            </a:r>
            <a:r>
              <a:rPr lang="en-US" sz="2800" dirty="0"/>
              <a:t>net income in the period in which the exchange </a:t>
            </a:r>
            <a:r>
              <a:rPr lang="en-US" sz="2800" dirty="0" smtClean="0"/>
              <a:t>rate changes.</a:t>
            </a:r>
            <a:r>
              <a:rPr lang="en-US" sz="2800" dirty="0"/>
              <a:t> </a:t>
            </a:r>
            <a:endParaRPr lang="en-US" sz="2800" dirty="0" smtClean="0"/>
          </a:p>
          <a:p>
            <a:pPr marL="0" indent="0">
              <a:buNone/>
            </a:pPr>
            <a:r>
              <a:rPr lang="en-US" sz="2800" dirty="0" smtClean="0"/>
              <a:t>Change </a:t>
            </a:r>
            <a:r>
              <a:rPr lang="en-US" sz="2800" dirty="0"/>
              <a:t>in the exchange rate </a:t>
            </a:r>
            <a:r>
              <a:rPr lang="en-US" sz="2800" dirty="0" smtClean="0"/>
              <a:t>from the </a:t>
            </a:r>
            <a:r>
              <a:rPr lang="en-US" sz="2800" dirty="0"/>
              <a:t>balance sheet date to </a:t>
            </a:r>
            <a:r>
              <a:rPr lang="en-US" sz="2800" dirty="0" smtClean="0"/>
              <a:t>date of payment </a:t>
            </a:r>
            <a:r>
              <a:rPr lang="en-US" sz="2800" dirty="0"/>
              <a:t>results in a second foreign exchange gain or loss that is reported in the second </a:t>
            </a:r>
            <a:r>
              <a:rPr lang="en-US" sz="2800" dirty="0" smtClean="0"/>
              <a:t>accounting period.</a:t>
            </a:r>
          </a:p>
          <a:p>
            <a:pPr marL="514350" indent="-514350">
              <a:buFont typeface="+mj-lt"/>
              <a:buAutoNum type="arabicPeriod"/>
            </a:pPr>
            <a:endParaRPr lang="en-US" sz="2800" dirty="0" smtClean="0"/>
          </a:p>
          <a:p>
            <a:pPr marL="514350" indent="-514350">
              <a:buFont typeface="+mj-lt"/>
              <a:buAutoNum type="arabicPeriod"/>
            </a:pPr>
            <a:endParaRPr lang="en-US" sz="2800" dirty="0" smtClean="0"/>
          </a:p>
          <a:p>
            <a:pPr marL="514350" indent="-514350">
              <a:buFont typeface="+mj-lt"/>
              <a:buAutoNum type="arabicPeriod"/>
            </a:pPr>
            <a:endParaRPr lang="en-US" sz="2800" dirty="0"/>
          </a:p>
        </p:txBody>
      </p:sp>
      <p:sp>
        <p:nvSpPr>
          <p:cNvPr id="8" name="Rectangle 3"/>
          <p:cNvSpPr>
            <a:spLocks noGrp="1" noChangeArrowheads="1"/>
          </p:cNvSpPr>
          <p:nvPr>
            <p:ph type="title"/>
          </p:nvPr>
        </p:nvSpPr>
        <p:spPr/>
        <p:txBody>
          <a:bodyPr/>
          <a:lstStyle/>
          <a:p>
            <a:pPr algn="l"/>
            <a:r>
              <a:rPr lang="en-US" sz="3500" dirty="0" smtClean="0"/>
              <a:t>Accounting for Unrealized Gains and Losses</a:t>
            </a: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17</a:t>
            </a:fld>
            <a:endParaRPr lang="en-US" sz="1000" i="0" dirty="0"/>
          </a:p>
        </p:txBody>
      </p:sp>
    </p:spTree>
    <p:custDataLst>
      <p:tags r:id="rId1"/>
    </p:custDataLst>
    <p:extLst>
      <p:ext uri="{BB962C8B-B14F-4D97-AF65-F5344CB8AC3E}">
        <p14:creationId xmlns:p14="http://schemas.microsoft.com/office/powerpoint/2010/main" val="4231700014"/>
      </p:ext>
    </p:extLst>
  </p:cSld>
  <p:clrMapOvr>
    <a:masterClrMapping/>
  </p:clrMapOvr>
  <p:transition>
    <p:zoom dir="in"/>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9"/>
          <p:cNvSpPr>
            <a:spLocks noGrp="1" noChangeArrowheads="1"/>
          </p:cNvSpPr>
          <p:nvPr>
            <p:ph type="title"/>
          </p:nvPr>
        </p:nvSpPr>
        <p:spPr>
          <a:xfrm>
            <a:off x="228600" y="152400"/>
            <a:ext cx="8839200" cy="1143000"/>
          </a:xfrm>
        </p:spPr>
        <p:txBody>
          <a:bodyPr/>
          <a:lstStyle/>
          <a:p>
            <a:r>
              <a:rPr lang="en-US" sz="4000" dirty="0" smtClean="0"/>
              <a:t>Learning Objective 9-3</a:t>
            </a:r>
          </a:p>
        </p:txBody>
      </p:sp>
      <p:sp>
        <p:nvSpPr>
          <p:cNvPr id="198664" name="Rectangle 8"/>
          <p:cNvSpPr>
            <a:spLocks noChangeArrowheads="1"/>
          </p:cNvSpPr>
          <p:nvPr/>
        </p:nvSpPr>
        <p:spPr bwMode="auto">
          <a:xfrm>
            <a:off x="304800" y="1828800"/>
            <a:ext cx="8305800" cy="4038600"/>
          </a:xfrm>
          <a:prstGeom prst="rect">
            <a:avLst/>
          </a:prstGeom>
          <a:noFill/>
          <a:ln w="12700">
            <a:noFill/>
            <a:miter lim="800000"/>
            <a:headEnd/>
            <a:tailEnd/>
          </a:ln>
          <a:effectLst/>
        </p:spPr>
        <p:txBody>
          <a:bodyPr anchor="ctr" anchorCtr="1"/>
          <a:lstStyle/>
          <a:p>
            <a:r>
              <a:rPr lang="en-US" sz="4000" b="1" dirty="0">
                <a:solidFill>
                  <a:srgbClr val="002060"/>
                </a:solidFill>
              </a:rPr>
              <a:t>Understand how foreign currency</a:t>
            </a:r>
          </a:p>
          <a:p>
            <a:r>
              <a:rPr lang="en-US" sz="4000" b="1" dirty="0">
                <a:solidFill>
                  <a:srgbClr val="002060"/>
                </a:solidFill>
              </a:rPr>
              <a:t>forward contracts </a:t>
            </a:r>
            <a:r>
              <a:rPr lang="en-US" sz="4000" b="1" dirty="0" smtClean="0">
                <a:solidFill>
                  <a:srgbClr val="002060"/>
                </a:solidFill>
              </a:rPr>
              <a:t>and foreign </a:t>
            </a:r>
            <a:r>
              <a:rPr lang="en-US" sz="4000" b="1" dirty="0">
                <a:solidFill>
                  <a:srgbClr val="002060"/>
                </a:solidFill>
              </a:rPr>
              <a:t>currency </a:t>
            </a:r>
            <a:r>
              <a:rPr lang="en-US" sz="4000" b="1" dirty="0" smtClean="0">
                <a:solidFill>
                  <a:srgbClr val="002060"/>
                </a:solidFill>
              </a:rPr>
              <a:t>options can </a:t>
            </a:r>
            <a:r>
              <a:rPr lang="en-US" sz="4000" b="1" dirty="0">
                <a:solidFill>
                  <a:srgbClr val="002060"/>
                </a:solidFill>
              </a:rPr>
              <a:t>be used to hedge </a:t>
            </a:r>
            <a:r>
              <a:rPr lang="en-US" sz="4000" b="1" dirty="0" smtClean="0">
                <a:solidFill>
                  <a:srgbClr val="002060"/>
                </a:solidFill>
              </a:rPr>
              <a:t>foreign exchange </a:t>
            </a:r>
            <a:r>
              <a:rPr lang="en-US" sz="4000" b="1" dirty="0">
                <a:solidFill>
                  <a:srgbClr val="002060"/>
                </a:solidFill>
              </a:rPr>
              <a:t>risk.</a:t>
            </a:r>
            <a:endParaRPr lang="en-US" sz="4000" b="1" dirty="0">
              <a:solidFill>
                <a:srgbClr val="002060"/>
              </a:solidFill>
              <a:cs typeface="Times New Roman" pitchFamily="18" charset="0"/>
            </a:endParaRP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18</a:t>
            </a:fld>
            <a:endParaRPr lang="en-US" sz="1000" i="0" dirty="0"/>
          </a:p>
        </p:txBody>
      </p:sp>
    </p:spTree>
    <p:custDataLst>
      <p:tags r:id="rId1"/>
    </p:custDataLst>
    <p:extLst>
      <p:ext uri="{BB962C8B-B14F-4D97-AF65-F5344CB8AC3E}">
        <p14:creationId xmlns:p14="http://schemas.microsoft.com/office/powerpoint/2010/main" val="34896448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smtClean="0"/>
              <a:t>Hedging Foreign Exchange Risk</a:t>
            </a:r>
          </a:p>
        </p:txBody>
      </p:sp>
      <p:sp>
        <p:nvSpPr>
          <p:cNvPr id="17411" name="Rectangle 3"/>
          <p:cNvSpPr>
            <a:spLocks noGrp="1" noChangeArrowheads="1"/>
          </p:cNvSpPr>
          <p:nvPr>
            <p:ph idx="1"/>
          </p:nvPr>
        </p:nvSpPr>
        <p:spPr>
          <a:xfrm>
            <a:off x="1066800" y="1828800"/>
            <a:ext cx="7086600" cy="3810000"/>
          </a:xfrm>
        </p:spPr>
        <p:txBody>
          <a:bodyPr/>
          <a:lstStyle/>
          <a:p>
            <a:pPr marL="0" indent="0">
              <a:spcBef>
                <a:spcPts val="600"/>
              </a:spcBef>
              <a:spcAft>
                <a:spcPts val="600"/>
              </a:spcAft>
              <a:buClr>
                <a:srgbClr val="002060"/>
              </a:buClr>
              <a:buNone/>
            </a:pPr>
            <a:r>
              <a:rPr lang="en-US" sz="2800" dirty="0" smtClean="0"/>
              <a:t>Companies will </a:t>
            </a:r>
            <a:r>
              <a:rPr lang="en-US" sz="2800" dirty="0"/>
              <a:t>avoid </a:t>
            </a:r>
            <a:r>
              <a:rPr lang="en-US" sz="2800" dirty="0" smtClean="0"/>
              <a:t>uncertainty associated with </a:t>
            </a:r>
            <a:r>
              <a:rPr lang="en-US" sz="2800" dirty="0"/>
              <a:t>the effect of unfavorable changes in the value of foreign </a:t>
            </a:r>
            <a:r>
              <a:rPr lang="en-US" sz="2800" dirty="0" smtClean="0"/>
              <a:t>currencies using foreign currency derivatives.</a:t>
            </a:r>
          </a:p>
          <a:p>
            <a:pPr marL="0" indent="0">
              <a:spcBef>
                <a:spcPts val="600"/>
              </a:spcBef>
              <a:spcAft>
                <a:spcPts val="600"/>
              </a:spcAft>
              <a:buNone/>
            </a:pPr>
            <a:r>
              <a:rPr lang="en-US" sz="2800" dirty="0" smtClean="0"/>
              <a:t>The </a:t>
            </a:r>
            <a:r>
              <a:rPr lang="en-US" sz="2800" dirty="0"/>
              <a:t>two most common derivatives used to hedge foreign </a:t>
            </a:r>
            <a:r>
              <a:rPr lang="en-US" sz="2800" dirty="0" smtClean="0"/>
              <a:t>exchange risk </a:t>
            </a:r>
            <a:r>
              <a:rPr lang="en-US" sz="2800" dirty="0"/>
              <a:t>are </a:t>
            </a:r>
            <a:r>
              <a:rPr lang="en-US" sz="2800" i="1" dirty="0"/>
              <a:t>foreign currency forward contracts </a:t>
            </a:r>
            <a:r>
              <a:rPr lang="en-US" sz="2800" dirty="0"/>
              <a:t>and </a:t>
            </a:r>
            <a:r>
              <a:rPr lang="en-US" sz="2800" i="1" dirty="0"/>
              <a:t>foreign currency options</a:t>
            </a:r>
            <a:r>
              <a:rPr lang="en-US" sz="2800" dirty="0" smtClean="0"/>
              <a:t>.</a:t>
            </a:r>
          </a:p>
          <a:p>
            <a:pPr>
              <a:spcBef>
                <a:spcPts val="600"/>
              </a:spcBef>
              <a:spcAft>
                <a:spcPts val="600"/>
              </a:spcAft>
            </a:pPr>
            <a:endParaRPr lang="en-US" sz="2800" dirty="0" smtClean="0"/>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19</a:t>
            </a:fld>
            <a:endParaRPr lang="en-US" sz="1000" i="0" dirty="0"/>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smtClean="0"/>
              <a:t>Hedging Foreign Exchange Risk</a:t>
            </a:r>
          </a:p>
        </p:txBody>
      </p:sp>
      <p:sp>
        <p:nvSpPr>
          <p:cNvPr id="18435" name="Rectangle 3"/>
          <p:cNvSpPr>
            <a:spLocks noGrp="1" noChangeArrowheads="1"/>
          </p:cNvSpPr>
          <p:nvPr>
            <p:ph idx="1"/>
          </p:nvPr>
        </p:nvSpPr>
        <p:spPr>
          <a:xfrm>
            <a:off x="838200" y="1828800"/>
            <a:ext cx="7467600" cy="4343400"/>
          </a:xfrm>
        </p:spPr>
        <p:txBody>
          <a:bodyPr/>
          <a:lstStyle/>
          <a:p>
            <a:pPr marL="228600" indent="-228600">
              <a:spcBef>
                <a:spcPts val="1200"/>
              </a:spcBef>
              <a:buClr>
                <a:srgbClr val="002060"/>
              </a:buClr>
              <a:buNone/>
            </a:pPr>
            <a:r>
              <a:rPr lang="en-US" sz="2800" dirty="0" smtClean="0"/>
              <a:t>  Two foreign currency derivatives often used :</a:t>
            </a:r>
          </a:p>
          <a:p>
            <a:pPr marL="400050" lvl="1" indent="-400050">
              <a:spcBef>
                <a:spcPts val="1200"/>
              </a:spcBef>
              <a:buClr>
                <a:srgbClr val="002060"/>
              </a:buClr>
              <a:buFont typeface="Wingdings" pitchFamily="2" charset="2"/>
              <a:buChar char="Ø"/>
            </a:pPr>
            <a:r>
              <a:rPr lang="en-US" dirty="0" smtClean="0"/>
              <a:t>Foreign currency forward contracts</a:t>
            </a:r>
            <a:r>
              <a:rPr lang="en-US" sz="2800" dirty="0" smtClean="0"/>
              <a:t> lock in the price for which the currency will sell at contract’s maturity.</a:t>
            </a:r>
          </a:p>
          <a:p>
            <a:pPr marL="400050" indent="-400050">
              <a:spcBef>
                <a:spcPts val="1200"/>
              </a:spcBef>
              <a:buFont typeface="Wingdings" pitchFamily="2" charset="2"/>
              <a:buChar char="Ø"/>
            </a:pPr>
            <a:r>
              <a:rPr lang="en-US" sz="2800" dirty="0" smtClean="0"/>
              <a:t>Foreign currency options establish a price for which the currency can be sold, but is not required to be sold at maturity.</a:t>
            </a: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20</a:t>
            </a:fld>
            <a:endParaRPr lang="en-US" sz="1000" i="0" dirty="0"/>
          </a:p>
        </p:txBody>
      </p:sp>
    </p:spTree>
    <p:custDataLst>
      <p:tags r:id="rId1"/>
    </p:custDataLst>
  </p:cSld>
  <p:clrMapOvr>
    <a:masterClrMapping/>
  </p:clrMapOvr>
  <p:transition>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81000" y="106362"/>
            <a:ext cx="8686800" cy="1189038"/>
          </a:xfrm>
        </p:spPr>
        <p:txBody>
          <a:bodyPr/>
          <a:lstStyle/>
          <a:p>
            <a:r>
              <a:rPr lang="en-US" dirty="0" smtClean="0"/>
              <a:t>Accounting for Derivatives</a:t>
            </a:r>
          </a:p>
        </p:txBody>
      </p:sp>
      <p:sp>
        <p:nvSpPr>
          <p:cNvPr id="19459" name="Rectangle 8"/>
          <p:cNvSpPr>
            <a:spLocks noChangeArrowheads="1"/>
          </p:cNvSpPr>
          <p:nvPr/>
        </p:nvSpPr>
        <p:spPr bwMode="auto">
          <a:xfrm>
            <a:off x="762000" y="1371600"/>
            <a:ext cx="8153400" cy="1295400"/>
          </a:xfrm>
          <a:prstGeom prst="rect">
            <a:avLst/>
          </a:prstGeom>
          <a:noFill/>
          <a:ln w="38100">
            <a:noFill/>
            <a:miter lim="800000"/>
            <a:headEnd/>
            <a:tailEnd/>
          </a:ln>
        </p:spPr>
        <p:txBody>
          <a:bodyPr anchor="ctr" anchorCtr="1"/>
          <a:lstStyle/>
          <a:p>
            <a:pPr algn="ctr"/>
            <a:r>
              <a:rPr lang="en-US" sz="2800" b="1" dirty="0">
                <a:solidFill>
                  <a:srgbClr val="002060"/>
                </a:solidFill>
                <a:cs typeface="Times New Roman" pitchFamily="18" charset="0"/>
              </a:rPr>
              <a:t>ASC Topic 815 provides guidance for hedges of four types of foreign exchange risk.</a:t>
            </a:r>
          </a:p>
        </p:txBody>
      </p:sp>
      <p:sp>
        <p:nvSpPr>
          <p:cNvPr id="781321" name="Oval 9"/>
          <p:cNvSpPr>
            <a:spLocks noChangeArrowheads="1"/>
          </p:cNvSpPr>
          <p:nvPr/>
        </p:nvSpPr>
        <p:spPr bwMode="auto">
          <a:xfrm>
            <a:off x="762000" y="2590800"/>
            <a:ext cx="7696200" cy="914400"/>
          </a:xfrm>
          <a:prstGeom prst="rect">
            <a:avLst/>
          </a:prstGeom>
          <a:noFill/>
          <a:ln w="38100">
            <a:noFill/>
            <a:round/>
            <a:headEnd/>
            <a:tailEnd/>
          </a:ln>
        </p:spPr>
        <p:txBody>
          <a:bodyPr lIns="0" rIns="0" anchor="t" anchorCtr="0"/>
          <a:lstStyle/>
          <a:p>
            <a:pPr marL="1025525" indent="-504825">
              <a:buClr>
                <a:srgbClr val="002060"/>
              </a:buClr>
              <a:buSzPct val="100000"/>
              <a:buFont typeface="+mj-lt"/>
              <a:buAutoNum type="arabicPeriod"/>
            </a:pPr>
            <a:r>
              <a:rPr lang="en-US" sz="2800" b="1" dirty="0">
                <a:solidFill>
                  <a:srgbClr val="002060"/>
                </a:solidFill>
                <a:cs typeface="Times New Roman" pitchFamily="18" charset="0"/>
              </a:rPr>
              <a:t>Recognized foreign currency denominated assets &amp; liabilities.</a:t>
            </a:r>
          </a:p>
        </p:txBody>
      </p:sp>
      <p:sp>
        <p:nvSpPr>
          <p:cNvPr id="781322" name="Oval 10"/>
          <p:cNvSpPr>
            <a:spLocks noChangeArrowheads="1"/>
          </p:cNvSpPr>
          <p:nvPr/>
        </p:nvSpPr>
        <p:spPr bwMode="auto">
          <a:xfrm>
            <a:off x="641074" y="4343400"/>
            <a:ext cx="8198126" cy="1219200"/>
          </a:xfrm>
          <a:prstGeom prst="rect">
            <a:avLst/>
          </a:prstGeom>
          <a:noFill/>
          <a:ln w="38100">
            <a:noFill/>
            <a:round/>
            <a:headEnd/>
            <a:tailEnd/>
          </a:ln>
        </p:spPr>
        <p:txBody>
          <a:bodyPr anchor="ctr" anchorCtr="1"/>
          <a:lstStyle/>
          <a:p>
            <a:pPr marL="514350" indent="-514350">
              <a:buClr>
                <a:srgbClr val="002060"/>
              </a:buClr>
              <a:buFont typeface="+mj-lt"/>
              <a:buAutoNum type="arabicPeriod" startAt="3"/>
            </a:pPr>
            <a:r>
              <a:rPr lang="en-US" sz="2800" b="1" dirty="0">
                <a:solidFill>
                  <a:srgbClr val="002060"/>
                </a:solidFill>
                <a:cs typeface="Times New Roman" pitchFamily="18" charset="0"/>
              </a:rPr>
              <a:t>Forecasted foreign currency denominated transactions.</a:t>
            </a:r>
          </a:p>
        </p:txBody>
      </p:sp>
      <p:sp>
        <p:nvSpPr>
          <p:cNvPr id="781323" name="Oval 11"/>
          <p:cNvSpPr>
            <a:spLocks noChangeArrowheads="1"/>
          </p:cNvSpPr>
          <p:nvPr/>
        </p:nvSpPr>
        <p:spPr bwMode="auto">
          <a:xfrm>
            <a:off x="464654" y="3581400"/>
            <a:ext cx="7612546" cy="914400"/>
          </a:xfrm>
          <a:prstGeom prst="rect">
            <a:avLst/>
          </a:prstGeom>
          <a:noFill/>
          <a:ln w="38100">
            <a:noFill/>
            <a:round/>
            <a:headEnd/>
            <a:tailEnd/>
          </a:ln>
        </p:spPr>
        <p:txBody>
          <a:bodyPr anchor="ctr" anchorCtr="1"/>
          <a:lstStyle/>
          <a:p>
            <a:pPr marL="514350" indent="-514350">
              <a:buClr>
                <a:srgbClr val="002060"/>
              </a:buClr>
              <a:buFont typeface="+mj-lt"/>
              <a:buAutoNum type="arabicPeriod" startAt="2"/>
            </a:pPr>
            <a:r>
              <a:rPr lang="en-US" sz="2800" b="1" dirty="0">
                <a:solidFill>
                  <a:srgbClr val="002060"/>
                </a:solidFill>
                <a:cs typeface="Times New Roman" pitchFamily="18" charset="0"/>
              </a:rPr>
              <a:t>Unrecognized foreign currency firm commitments.</a:t>
            </a:r>
          </a:p>
        </p:txBody>
      </p:sp>
      <p:sp>
        <p:nvSpPr>
          <p:cNvPr id="781324" name="Oval 12"/>
          <p:cNvSpPr>
            <a:spLocks noChangeArrowheads="1"/>
          </p:cNvSpPr>
          <p:nvPr/>
        </p:nvSpPr>
        <p:spPr bwMode="auto">
          <a:xfrm>
            <a:off x="252620" y="5410200"/>
            <a:ext cx="8281780" cy="762000"/>
          </a:xfrm>
          <a:prstGeom prst="rect">
            <a:avLst/>
          </a:prstGeom>
          <a:noFill/>
          <a:ln w="38100">
            <a:noFill/>
            <a:round/>
            <a:headEnd/>
            <a:tailEnd/>
          </a:ln>
        </p:spPr>
        <p:txBody>
          <a:bodyPr anchor="ctr" anchorCtr="1"/>
          <a:lstStyle/>
          <a:p>
            <a:pPr marL="514350" indent="-514350" algn="ctr">
              <a:buClr>
                <a:srgbClr val="002060"/>
              </a:buClr>
              <a:buFont typeface="+mj-lt"/>
              <a:buAutoNum type="arabicPeriod" startAt="4"/>
            </a:pPr>
            <a:r>
              <a:rPr lang="en-US" sz="2800" b="1" dirty="0">
                <a:solidFill>
                  <a:srgbClr val="002060"/>
                </a:solidFill>
                <a:cs typeface="Times New Roman" pitchFamily="18" charset="0"/>
              </a:rPr>
              <a:t>Net investments in foreign operations</a:t>
            </a:r>
          </a:p>
        </p:txBody>
      </p:sp>
      <p:sp>
        <p:nvSpPr>
          <p:cNvPr id="9"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21</a:t>
            </a:fld>
            <a:endParaRPr lang="en-US" sz="1000" i="0" dirty="0"/>
          </a:p>
        </p:txBody>
      </p:sp>
    </p:spTree>
    <p:custDataLst>
      <p:tags r:id="rId1"/>
    </p:custDataLst>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81321"/>
                                        </p:tgtEl>
                                        <p:attrNameLst>
                                          <p:attrName>style.visibility</p:attrName>
                                        </p:attrNameLst>
                                      </p:cBhvr>
                                      <p:to>
                                        <p:strVal val="visible"/>
                                      </p:to>
                                    </p:set>
                                    <p:anim calcmode="lin" valueType="num">
                                      <p:cBhvr>
                                        <p:cTn id="7" dur="500" fill="hold"/>
                                        <p:tgtEl>
                                          <p:spTgt spid="781321"/>
                                        </p:tgtEl>
                                        <p:attrNameLst>
                                          <p:attrName>ppt_w</p:attrName>
                                        </p:attrNameLst>
                                      </p:cBhvr>
                                      <p:tavLst>
                                        <p:tav tm="0">
                                          <p:val>
                                            <p:fltVal val="0"/>
                                          </p:val>
                                        </p:tav>
                                        <p:tav tm="100000">
                                          <p:val>
                                            <p:strVal val="#ppt_w"/>
                                          </p:val>
                                        </p:tav>
                                      </p:tavLst>
                                    </p:anim>
                                    <p:anim calcmode="lin" valueType="num">
                                      <p:cBhvr>
                                        <p:cTn id="8" dur="500" fill="hold"/>
                                        <p:tgtEl>
                                          <p:spTgt spid="78132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781323"/>
                                        </p:tgtEl>
                                        <p:attrNameLst>
                                          <p:attrName>style.visibility</p:attrName>
                                        </p:attrNameLst>
                                      </p:cBhvr>
                                      <p:to>
                                        <p:strVal val="visible"/>
                                      </p:to>
                                    </p:set>
                                    <p:anim calcmode="lin" valueType="num">
                                      <p:cBhvr>
                                        <p:cTn id="12" dur="500" fill="hold"/>
                                        <p:tgtEl>
                                          <p:spTgt spid="781323"/>
                                        </p:tgtEl>
                                        <p:attrNameLst>
                                          <p:attrName>ppt_w</p:attrName>
                                        </p:attrNameLst>
                                      </p:cBhvr>
                                      <p:tavLst>
                                        <p:tav tm="0">
                                          <p:val>
                                            <p:fltVal val="0"/>
                                          </p:val>
                                        </p:tav>
                                        <p:tav tm="100000">
                                          <p:val>
                                            <p:strVal val="#ppt_w"/>
                                          </p:val>
                                        </p:tav>
                                      </p:tavLst>
                                    </p:anim>
                                    <p:anim calcmode="lin" valueType="num">
                                      <p:cBhvr>
                                        <p:cTn id="13" dur="500" fill="hold"/>
                                        <p:tgtEl>
                                          <p:spTgt spid="78132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781322"/>
                                        </p:tgtEl>
                                        <p:attrNameLst>
                                          <p:attrName>style.visibility</p:attrName>
                                        </p:attrNameLst>
                                      </p:cBhvr>
                                      <p:to>
                                        <p:strVal val="visible"/>
                                      </p:to>
                                    </p:set>
                                    <p:anim calcmode="lin" valueType="num">
                                      <p:cBhvr>
                                        <p:cTn id="17" dur="500" fill="hold"/>
                                        <p:tgtEl>
                                          <p:spTgt spid="781322"/>
                                        </p:tgtEl>
                                        <p:attrNameLst>
                                          <p:attrName>ppt_w</p:attrName>
                                        </p:attrNameLst>
                                      </p:cBhvr>
                                      <p:tavLst>
                                        <p:tav tm="0">
                                          <p:val>
                                            <p:fltVal val="0"/>
                                          </p:val>
                                        </p:tav>
                                        <p:tav tm="100000">
                                          <p:val>
                                            <p:strVal val="#ppt_w"/>
                                          </p:val>
                                        </p:tav>
                                      </p:tavLst>
                                    </p:anim>
                                    <p:anim calcmode="lin" valueType="num">
                                      <p:cBhvr>
                                        <p:cTn id="18" dur="500" fill="hold"/>
                                        <p:tgtEl>
                                          <p:spTgt spid="781322"/>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781324"/>
                                        </p:tgtEl>
                                        <p:attrNameLst>
                                          <p:attrName>style.visibility</p:attrName>
                                        </p:attrNameLst>
                                      </p:cBhvr>
                                      <p:to>
                                        <p:strVal val="visible"/>
                                      </p:to>
                                    </p:set>
                                    <p:anim calcmode="lin" valueType="num">
                                      <p:cBhvr>
                                        <p:cTn id="22" dur="500" fill="hold"/>
                                        <p:tgtEl>
                                          <p:spTgt spid="781324"/>
                                        </p:tgtEl>
                                        <p:attrNameLst>
                                          <p:attrName>ppt_w</p:attrName>
                                        </p:attrNameLst>
                                      </p:cBhvr>
                                      <p:tavLst>
                                        <p:tav tm="0">
                                          <p:val>
                                            <p:fltVal val="0"/>
                                          </p:val>
                                        </p:tav>
                                        <p:tav tm="100000">
                                          <p:val>
                                            <p:strVal val="#ppt_w"/>
                                          </p:val>
                                        </p:tav>
                                      </p:tavLst>
                                    </p:anim>
                                    <p:anim calcmode="lin" valueType="num">
                                      <p:cBhvr>
                                        <p:cTn id="23" dur="500" fill="hold"/>
                                        <p:tgtEl>
                                          <p:spTgt spid="78132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1321" grpId="0"/>
      <p:bldP spid="781322" grpId="0"/>
      <p:bldP spid="781323" grpId="0"/>
      <p:bldP spid="781324"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15310" y="76200"/>
            <a:ext cx="8752490" cy="1189038"/>
          </a:xfrm>
          <a:ln>
            <a:solidFill>
              <a:srgbClr val="002060"/>
            </a:solidFill>
          </a:ln>
        </p:spPr>
        <p:txBody>
          <a:bodyPr/>
          <a:lstStyle/>
          <a:p>
            <a:r>
              <a:rPr lang="en-US" dirty="0" smtClean="0"/>
              <a:t>Accounting for Derivatives</a:t>
            </a:r>
          </a:p>
        </p:txBody>
      </p:sp>
      <p:sp>
        <p:nvSpPr>
          <p:cNvPr id="815107" name="Rectangle 3"/>
          <p:cNvSpPr>
            <a:spLocks noChangeArrowheads="1"/>
          </p:cNvSpPr>
          <p:nvPr/>
        </p:nvSpPr>
        <p:spPr bwMode="auto">
          <a:xfrm>
            <a:off x="304800" y="1524000"/>
            <a:ext cx="8382000" cy="4876800"/>
          </a:xfrm>
          <a:prstGeom prst="rect">
            <a:avLst/>
          </a:prstGeom>
          <a:noFill/>
          <a:ln w="38100">
            <a:noFill/>
            <a:miter lim="800000"/>
            <a:headEnd/>
            <a:tailEnd/>
          </a:ln>
          <a:effectLst/>
        </p:spPr>
        <p:txBody>
          <a:bodyPr anchor="ctr" anchorCtr="1"/>
          <a:lstStyle/>
          <a:p>
            <a:pPr>
              <a:defRPr/>
            </a:pPr>
            <a:r>
              <a:rPr lang="en-US" sz="2800" b="1" dirty="0">
                <a:solidFill>
                  <a:srgbClr val="002060"/>
                </a:solidFill>
                <a:cs typeface="Times New Roman" pitchFamily="18" charset="0"/>
              </a:rPr>
              <a:t>The fair value of the derivative is recorded at the same time as the transaction to be hedged, based on</a:t>
            </a:r>
            <a:r>
              <a:rPr lang="en-US" sz="2800" b="1" dirty="0" smtClean="0">
                <a:solidFill>
                  <a:srgbClr val="002060"/>
                </a:solidFill>
                <a:cs typeface="Times New Roman" pitchFamily="18" charset="0"/>
              </a:rPr>
              <a:t>:</a:t>
            </a:r>
          </a:p>
          <a:p>
            <a:pPr>
              <a:defRPr/>
            </a:pPr>
            <a:endParaRPr lang="en-US" sz="2800" b="1" dirty="0">
              <a:solidFill>
                <a:srgbClr val="002060"/>
              </a:solidFill>
              <a:cs typeface="Times New Roman" pitchFamily="18" charset="0"/>
            </a:endParaRPr>
          </a:p>
          <a:p>
            <a:pPr marL="514350" indent="-514350">
              <a:buClr>
                <a:srgbClr val="002060"/>
              </a:buClr>
              <a:buFont typeface="Wingdings" pitchFamily="2" charset="2"/>
              <a:buChar char="Ø"/>
              <a:defRPr/>
            </a:pPr>
            <a:r>
              <a:rPr lang="en-US" sz="2800" b="1" dirty="0" smtClean="0">
                <a:solidFill>
                  <a:srgbClr val="002060"/>
                </a:solidFill>
                <a:cs typeface="Times New Roman" pitchFamily="18" charset="0"/>
              </a:rPr>
              <a:t>The </a:t>
            </a:r>
            <a:r>
              <a:rPr lang="en-US" sz="2800" b="1" dirty="0">
                <a:solidFill>
                  <a:srgbClr val="002060"/>
                </a:solidFill>
                <a:cs typeface="Times New Roman" pitchFamily="18" charset="0"/>
              </a:rPr>
              <a:t>forward rate when the forward contract was entered into.</a:t>
            </a:r>
          </a:p>
          <a:p>
            <a:pPr marL="514350" indent="-514350">
              <a:buClr>
                <a:srgbClr val="002060"/>
              </a:buClr>
              <a:buFont typeface="Wingdings" pitchFamily="2" charset="2"/>
              <a:buChar char="Ø"/>
              <a:defRPr/>
            </a:pPr>
            <a:r>
              <a:rPr lang="en-US" sz="2800" b="1" dirty="0">
                <a:solidFill>
                  <a:srgbClr val="002060"/>
                </a:solidFill>
                <a:cs typeface="Times New Roman" pitchFamily="18" charset="0"/>
              </a:rPr>
              <a:t>The current forward rate for a contract that matures on the same date as the forward contract.</a:t>
            </a:r>
          </a:p>
          <a:p>
            <a:pPr marL="514350" indent="-514350">
              <a:buClr>
                <a:srgbClr val="002060"/>
              </a:buClr>
              <a:buFont typeface="Wingdings" pitchFamily="2" charset="2"/>
              <a:buChar char="Ø"/>
              <a:defRPr/>
            </a:pPr>
            <a:r>
              <a:rPr lang="en-US" sz="2800" b="1" dirty="0">
                <a:solidFill>
                  <a:srgbClr val="002060"/>
                </a:solidFill>
                <a:cs typeface="Times New Roman" pitchFamily="18" charset="0"/>
              </a:rPr>
              <a:t>A discount rate (the company’s incremental borrowing rate).</a:t>
            </a: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22</a:t>
            </a:fld>
            <a:endParaRPr lang="en-US" sz="1000" i="0" dirty="0"/>
          </a:p>
        </p:txBody>
      </p:sp>
    </p:spTree>
    <p:custDataLst>
      <p:tags r:id="rId1"/>
    </p:custDataLst>
  </p:cSld>
  <p:clrMapOvr>
    <a:masterClrMapping/>
  </p:clrMapOvr>
  <p:transition>
    <p:blinds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15310" y="76200"/>
            <a:ext cx="8752490" cy="1189038"/>
          </a:xfrm>
          <a:ln>
            <a:solidFill>
              <a:srgbClr val="002060"/>
            </a:solidFill>
          </a:ln>
        </p:spPr>
        <p:txBody>
          <a:bodyPr/>
          <a:lstStyle/>
          <a:p>
            <a:r>
              <a:rPr lang="en-US" dirty="0" smtClean="0"/>
              <a:t>Accounting for Derivatives</a:t>
            </a:r>
          </a:p>
        </p:txBody>
      </p:sp>
      <p:sp>
        <p:nvSpPr>
          <p:cNvPr id="815107" name="Rectangle 3"/>
          <p:cNvSpPr>
            <a:spLocks noChangeArrowheads="1"/>
          </p:cNvSpPr>
          <p:nvPr/>
        </p:nvSpPr>
        <p:spPr bwMode="auto">
          <a:xfrm>
            <a:off x="304800" y="1524000"/>
            <a:ext cx="8382000" cy="4876800"/>
          </a:xfrm>
          <a:prstGeom prst="rect">
            <a:avLst/>
          </a:prstGeom>
          <a:noFill/>
          <a:ln w="38100">
            <a:noFill/>
            <a:miter lim="800000"/>
            <a:headEnd/>
            <a:tailEnd/>
          </a:ln>
          <a:effectLst/>
        </p:spPr>
        <p:txBody>
          <a:bodyPr anchor="ctr" anchorCtr="1"/>
          <a:lstStyle/>
          <a:p>
            <a:pPr>
              <a:spcBef>
                <a:spcPts val="600"/>
              </a:spcBef>
              <a:spcAft>
                <a:spcPts val="600"/>
              </a:spcAft>
            </a:pPr>
            <a:r>
              <a:rPr lang="en-US" sz="2800" b="1" dirty="0">
                <a:solidFill>
                  <a:srgbClr val="002060"/>
                </a:solidFill>
              </a:rPr>
              <a:t>In accordance with U.S. </a:t>
            </a:r>
            <a:r>
              <a:rPr lang="en-US" sz="2800" b="1" dirty="0" smtClean="0">
                <a:solidFill>
                  <a:srgbClr val="002060"/>
                </a:solidFill>
              </a:rPr>
              <a:t>GAAP, gains </a:t>
            </a:r>
            <a:r>
              <a:rPr lang="en-US" sz="2800" b="1" dirty="0">
                <a:solidFill>
                  <a:srgbClr val="002060"/>
                </a:solidFill>
              </a:rPr>
              <a:t>and losses arising from changes in the fair </a:t>
            </a:r>
            <a:r>
              <a:rPr lang="en-US" sz="2800" b="1" dirty="0" smtClean="0">
                <a:solidFill>
                  <a:srgbClr val="002060"/>
                </a:solidFill>
              </a:rPr>
              <a:t>value of </a:t>
            </a:r>
            <a:r>
              <a:rPr lang="en-US" sz="2800" b="1" dirty="0">
                <a:solidFill>
                  <a:srgbClr val="002060"/>
                </a:solidFill>
              </a:rPr>
              <a:t>derivatives are recognized initially either </a:t>
            </a:r>
            <a:endParaRPr lang="en-US" sz="2800" b="1" dirty="0" smtClean="0">
              <a:solidFill>
                <a:srgbClr val="002060"/>
              </a:solidFill>
            </a:endParaRPr>
          </a:p>
          <a:p>
            <a:pPr marL="457200" indent="-457200">
              <a:spcBef>
                <a:spcPts val="600"/>
              </a:spcBef>
              <a:spcAft>
                <a:spcPts val="0"/>
              </a:spcAft>
              <a:buFont typeface="Wingdings" panose="05000000000000000000" pitchFamily="2" charset="2"/>
              <a:buChar char="Ø"/>
            </a:pPr>
            <a:r>
              <a:rPr lang="en-US" sz="2800" b="1" dirty="0" smtClean="0">
                <a:solidFill>
                  <a:srgbClr val="002060"/>
                </a:solidFill>
              </a:rPr>
              <a:t>on </a:t>
            </a:r>
            <a:r>
              <a:rPr lang="en-US" sz="2800" b="1" dirty="0">
                <a:solidFill>
                  <a:srgbClr val="002060"/>
                </a:solidFill>
              </a:rPr>
              <a:t>the income statement as a part of </a:t>
            </a:r>
            <a:r>
              <a:rPr lang="en-US" sz="2800" b="1" dirty="0" smtClean="0">
                <a:solidFill>
                  <a:srgbClr val="002060"/>
                </a:solidFill>
              </a:rPr>
              <a:t>net income </a:t>
            </a:r>
            <a:r>
              <a:rPr lang="en-US" sz="2800" b="1" dirty="0">
                <a:solidFill>
                  <a:srgbClr val="002060"/>
                </a:solidFill>
              </a:rPr>
              <a:t>or </a:t>
            </a:r>
            <a:endParaRPr lang="en-US" sz="2800" b="1" dirty="0" smtClean="0">
              <a:solidFill>
                <a:srgbClr val="002060"/>
              </a:solidFill>
            </a:endParaRPr>
          </a:p>
          <a:p>
            <a:pPr marL="457200" indent="-457200">
              <a:spcBef>
                <a:spcPts val="0"/>
              </a:spcBef>
              <a:spcAft>
                <a:spcPts val="600"/>
              </a:spcAft>
              <a:buFont typeface="Wingdings" panose="05000000000000000000" pitchFamily="2" charset="2"/>
              <a:buChar char="Ø"/>
            </a:pPr>
            <a:r>
              <a:rPr lang="en-US" sz="2800" b="1" dirty="0" smtClean="0">
                <a:solidFill>
                  <a:srgbClr val="002060"/>
                </a:solidFill>
              </a:rPr>
              <a:t>on </a:t>
            </a:r>
            <a:r>
              <a:rPr lang="en-US" sz="2800" b="1" dirty="0">
                <a:solidFill>
                  <a:srgbClr val="002060"/>
                </a:solidFill>
              </a:rPr>
              <a:t>the balance sheet in accumulated other comprehensive income. </a:t>
            </a:r>
            <a:endParaRPr lang="en-US" sz="2800" b="1" dirty="0" smtClean="0">
              <a:solidFill>
                <a:srgbClr val="002060"/>
              </a:solidFill>
            </a:endParaRPr>
          </a:p>
          <a:p>
            <a:pPr>
              <a:spcBef>
                <a:spcPts val="600"/>
              </a:spcBef>
              <a:spcAft>
                <a:spcPts val="600"/>
              </a:spcAft>
            </a:pPr>
            <a:r>
              <a:rPr lang="en-US" sz="2800" b="1" dirty="0" smtClean="0">
                <a:solidFill>
                  <a:srgbClr val="002060"/>
                </a:solidFill>
              </a:rPr>
              <a:t>Recognition treatment </a:t>
            </a:r>
            <a:r>
              <a:rPr lang="en-US" sz="2800" b="1" dirty="0">
                <a:solidFill>
                  <a:srgbClr val="002060"/>
                </a:solidFill>
              </a:rPr>
              <a:t>depends partly on whether the company uses </a:t>
            </a:r>
            <a:r>
              <a:rPr lang="en-US" sz="2800" b="1" dirty="0" smtClean="0">
                <a:solidFill>
                  <a:srgbClr val="002060"/>
                </a:solidFill>
              </a:rPr>
              <a:t>derivatives </a:t>
            </a:r>
            <a:r>
              <a:rPr lang="en-US" sz="2800" b="1" dirty="0">
                <a:solidFill>
                  <a:srgbClr val="002060"/>
                </a:solidFill>
              </a:rPr>
              <a:t>for </a:t>
            </a:r>
            <a:r>
              <a:rPr lang="en-US" sz="2800" b="1" dirty="0" smtClean="0">
                <a:solidFill>
                  <a:srgbClr val="002060"/>
                </a:solidFill>
              </a:rPr>
              <a:t>hedging purposes </a:t>
            </a:r>
            <a:r>
              <a:rPr lang="en-US" sz="2800" b="1" dirty="0">
                <a:solidFill>
                  <a:srgbClr val="002060"/>
                </a:solidFill>
              </a:rPr>
              <a:t>or for </a:t>
            </a:r>
            <a:r>
              <a:rPr lang="en-US" sz="2800" b="1" dirty="0" smtClean="0">
                <a:solidFill>
                  <a:srgbClr val="002060"/>
                </a:solidFill>
              </a:rPr>
              <a:t>speculation. </a:t>
            </a: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23</a:t>
            </a:fld>
            <a:endParaRPr lang="en-US" sz="1000" i="0" dirty="0"/>
          </a:p>
        </p:txBody>
      </p:sp>
    </p:spTree>
    <p:custDataLst>
      <p:tags r:id="rId1"/>
    </p:custDataLst>
    <p:extLst>
      <p:ext uri="{BB962C8B-B14F-4D97-AF65-F5344CB8AC3E}">
        <p14:creationId xmlns:p14="http://schemas.microsoft.com/office/powerpoint/2010/main" val="3915399425"/>
      </p:ext>
    </p:extLst>
  </p:cSld>
  <p:clrMapOvr>
    <a:masterClrMapping/>
  </p:clrMapOvr>
  <p:transition>
    <p:blinds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15310" y="76200"/>
            <a:ext cx="8752490" cy="1189038"/>
          </a:xfrm>
          <a:ln>
            <a:solidFill>
              <a:srgbClr val="002060"/>
            </a:solidFill>
          </a:ln>
        </p:spPr>
        <p:txBody>
          <a:bodyPr/>
          <a:lstStyle/>
          <a:p>
            <a:r>
              <a:rPr lang="en-US" dirty="0" smtClean="0"/>
              <a:t>Accounting for Derivatives</a:t>
            </a:r>
          </a:p>
        </p:txBody>
      </p:sp>
      <p:sp>
        <p:nvSpPr>
          <p:cNvPr id="815107" name="Rectangle 3"/>
          <p:cNvSpPr>
            <a:spLocks noChangeArrowheads="1"/>
          </p:cNvSpPr>
          <p:nvPr/>
        </p:nvSpPr>
        <p:spPr bwMode="auto">
          <a:xfrm>
            <a:off x="304800" y="1524000"/>
            <a:ext cx="8382000" cy="1905000"/>
          </a:xfrm>
          <a:prstGeom prst="rect">
            <a:avLst/>
          </a:prstGeom>
          <a:noFill/>
          <a:ln w="38100">
            <a:noFill/>
            <a:miter lim="800000"/>
            <a:headEnd/>
            <a:tailEnd/>
          </a:ln>
          <a:effectLst/>
        </p:spPr>
        <p:txBody>
          <a:bodyPr anchor="ctr" anchorCtr="1"/>
          <a:lstStyle/>
          <a:p>
            <a:r>
              <a:rPr lang="en-US" sz="2800" b="1" dirty="0">
                <a:solidFill>
                  <a:srgbClr val="002060"/>
                </a:solidFill>
              </a:rPr>
              <a:t>U.S. GAAP allows hedge accounting for foreign currency </a:t>
            </a:r>
            <a:r>
              <a:rPr lang="en-US" sz="2800" b="1" dirty="0" smtClean="0">
                <a:solidFill>
                  <a:srgbClr val="002060"/>
                </a:solidFill>
              </a:rPr>
              <a:t>derivatives only </a:t>
            </a:r>
            <a:r>
              <a:rPr lang="en-US" sz="2800" b="1" dirty="0">
                <a:solidFill>
                  <a:srgbClr val="002060"/>
                </a:solidFill>
              </a:rPr>
              <a:t>if three conditions are satisfied</a:t>
            </a:r>
            <a:r>
              <a:rPr lang="en-US" sz="2800" b="1" dirty="0" smtClean="0">
                <a:solidFill>
                  <a:srgbClr val="002060"/>
                </a:solidFill>
              </a:rPr>
              <a:t>:</a:t>
            </a:r>
          </a:p>
          <a:p>
            <a:endParaRPr lang="en-US" sz="2800" b="1" dirty="0" smtClean="0">
              <a:solidFill>
                <a:srgbClr val="002060"/>
              </a:solidFill>
            </a:endParaRPr>
          </a:p>
        </p:txBody>
      </p:sp>
      <p:sp>
        <p:nvSpPr>
          <p:cNvPr id="2" name="Rectangle 1"/>
          <p:cNvSpPr/>
          <p:nvPr/>
        </p:nvSpPr>
        <p:spPr>
          <a:xfrm>
            <a:off x="1143000" y="2972812"/>
            <a:ext cx="7010400" cy="3293209"/>
          </a:xfrm>
          <a:prstGeom prst="rect">
            <a:avLst/>
          </a:prstGeom>
        </p:spPr>
        <p:txBody>
          <a:bodyPr wrap="square">
            <a:spAutoFit/>
          </a:bodyPr>
          <a:lstStyle/>
          <a:p>
            <a:pPr marL="346075" indent="-346075"/>
            <a:r>
              <a:rPr lang="en-US" sz="2600" b="1" dirty="0">
                <a:solidFill>
                  <a:srgbClr val="002060"/>
                </a:solidFill>
              </a:rPr>
              <a:t>1. The derivative is used to hedge either a cash flow exposure or fair-value exposure to</a:t>
            </a:r>
          </a:p>
          <a:p>
            <a:pPr marL="393700" indent="-393700"/>
            <a:r>
              <a:rPr lang="en-US" sz="2600" b="1" dirty="0" smtClean="0">
                <a:solidFill>
                  <a:srgbClr val="002060"/>
                </a:solidFill>
              </a:rPr>
              <a:t>    foreign </a:t>
            </a:r>
            <a:r>
              <a:rPr lang="en-US" sz="2600" b="1" dirty="0">
                <a:solidFill>
                  <a:srgbClr val="002060"/>
                </a:solidFill>
              </a:rPr>
              <a:t>exchange risk.</a:t>
            </a:r>
          </a:p>
          <a:p>
            <a:pPr marL="346075" indent="-346075"/>
            <a:r>
              <a:rPr lang="en-US" sz="2600" b="1" dirty="0">
                <a:solidFill>
                  <a:srgbClr val="002060"/>
                </a:solidFill>
              </a:rPr>
              <a:t>2. The derivative is highly effective in offsetting changes in the cash flows or fair value</a:t>
            </a:r>
          </a:p>
          <a:p>
            <a:pPr marL="393700" indent="-393700"/>
            <a:r>
              <a:rPr lang="en-US" sz="2600" b="1" dirty="0" smtClean="0">
                <a:solidFill>
                  <a:srgbClr val="002060"/>
                </a:solidFill>
              </a:rPr>
              <a:t>    related </a:t>
            </a:r>
            <a:r>
              <a:rPr lang="en-US" sz="2600" b="1" dirty="0">
                <a:solidFill>
                  <a:srgbClr val="002060"/>
                </a:solidFill>
              </a:rPr>
              <a:t>to the hedged item.</a:t>
            </a:r>
          </a:p>
          <a:p>
            <a:pPr marL="346075" indent="-346075"/>
            <a:r>
              <a:rPr lang="en-US" sz="2600" b="1" dirty="0">
                <a:solidFill>
                  <a:srgbClr val="002060"/>
                </a:solidFill>
              </a:rPr>
              <a:t>3. The derivative is properly documented as a hedge.</a:t>
            </a:r>
          </a:p>
        </p:txBody>
      </p:sp>
      <p:sp>
        <p:nvSpPr>
          <p:cNvPr id="6"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24</a:t>
            </a:fld>
            <a:endParaRPr lang="en-US" sz="1000" i="0" dirty="0"/>
          </a:p>
        </p:txBody>
      </p:sp>
    </p:spTree>
    <p:custDataLst>
      <p:tags r:id="rId1"/>
    </p:custDataLst>
    <p:extLst>
      <p:ext uri="{BB962C8B-B14F-4D97-AF65-F5344CB8AC3E}">
        <p14:creationId xmlns:p14="http://schemas.microsoft.com/office/powerpoint/2010/main" val="4173045738"/>
      </p:ext>
    </p:extLst>
  </p:cSld>
  <p:clrMapOvr>
    <a:masterClrMapping/>
  </p:clrMapOvr>
  <p:transition>
    <p:blinds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9"/>
          <p:cNvSpPr>
            <a:spLocks noGrp="1" noChangeArrowheads="1"/>
          </p:cNvSpPr>
          <p:nvPr>
            <p:ph type="title"/>
          </p:nvPr>
        </p:nvSpPr>
        <p:spPr>
          <a:xfrm>
            <a:off x="228600" y="152400"/>
            <a:ext cx="8839200" cy="1143000"/>
          </a:xfrm>
        </p:spPr>
        <p:txBody>
          <a:bodyPr/>
          <a:lstStyle/>
          <a:p>
            <a:r>
              <a:rPr lang="en-US" sz="4000" dirty="0" smtClean="0"/>
              <a:t>Learning Objective 9-4</a:t>
            </a:r>
          </a:p>
        </p:txBody>
      </p:sp>
      <p:sp>
        <p:nvSpPr>
          <p:cNvPr id="198664" name="Rectangle 8"/>
          <p:cNvSpPr>
            <a:spLocks noChangeArrowheads="1"/>
          </p:cNvSpPr>
          <p:nvPr/>
        </p:nvSpPr>
        <p:spPr bwMode="auto">
          <a:xfrm>
            <a:off x="304800" y="1828800"/>
            <a:ext cx="8305800" cy="4038600"/>
          </a:xfrm>
          <a:prstGeom prst="rect">
            <a:avLst/>
          </a:prstGeom>
          <a:noFill/>
          <a:ln w="12700">
            <a:noFill/>
            <a:miter lim="800000"/>
            <a:headEnd/>
            <a:tailEnd/>
          </a:ln>
          <a:effectLst/>
        </p:spPr>
        <p:txBody>
          <a:bodyPr anchor="ctr" anchorCtr="1"/>
          <a:lstStyle/>
          <a:p>
            <a:r>
              <a:rPr lang="en-US" sz="4000" b="1" dirty="0">
                <a:solidFill>
                  <a:srgbClr val="002060"/>
                </a:solidFill>
              </a:rPr>
              <a:t>Account for forward contracts</a:t>
            </a:r>
          </a:p>
          <a:p>
            <a:r>
              <a:rPr lang="en-US" sz="4000" b="1" dirty="0">
                <a:solidFill>
                  <a:srgbClr val="002060"/>
                </a:solidFill>
              </a:rPr>
              <a:t>and options used as hedges of</a:t>
            </a:r>
          </a:p>
          <a:p>
            <a:r>
              <a:rPr lang="en-US" sz="4000" b="1" dirty="0">
                <a:solidFill>
                  <a:srgbClr val="002060"/>
                </a:solidFill>
              </a:rPr>
              <a:t>foreign currency denominated</a:t>
            </a:r>
          </a:p>
          <a:p>
            <a:r>
              <a:rPr lang="en-US" sz="4000" b="1" dirty="0">
                <a:solidFill>
                  <a:srgbClr val="002060"/>
                </a:solidFill>
              </a:rPr>
              <a:t>assets and liabilities.</a:t>
            </a:r>
            <a:endParaRPr lang="en-US" sz="4000" b="1" dirty="0">
              <a:solidFill>
                <a:srgbClr val="002060"/>
              </a:solidFill>
              <a:cs typeface="Times New Roman" pitchFamily="18" charset="0"/>
            </a:endParaRP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25</a:t>
            </a:fld>
            <a:endParaRPr lang="en-US" sz="1000" i="0" dirty="0"/>
          </a:p>
        </p:txBody>
      </p:sp>
    </p:spTree>
    <p:custDataLst>
      <p:tags r:id="rId1"/>
    </p:custDataLst>
    <p:extLst>
      <p:ext uri="{BB962C8B-B14F-4D97-AF65-F5344CB8AC3E}">
        <p14:creationId xmlns:p14="http://schemas.microsoft.com/office/powerpoint/2010/main" val="42594180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228600" y="106362"/>
            <a:ext cx="8610600" cy="1189038"/>
          </a:xfrm>
        </p:spPr>
        <p:txBody>
          <a:bodyPr/>
          <a:lstStyle/>
          <a:p>
            <a:r>
              <a:rPr lang="en-US" dirty="0" smtClean="0"/>
              <a:t>Accounting for Hedges</a:t>
            </a:r>
          </a:p>
        </p:txBody>
      </p:sp>
      <p:sp>
        <p:nvSpPr>
          <p:cNvPr id="4100" name="Rectangle 4"/>
          <p:cNvSpPr>
            <a:spLocks noChangeArrowheads="1"/>
          </p:cNvSpPr>
          <p:nvPr/>
        </p:nvSpPr>
        <p:spPr bwMode="auto">
          <a:xfrm>
            <a:off x="-228600" y="1447800"/>
            <a:ext cx="8936731" cy="838200"/>
          </a:xfrm>
          <a:prstGeom prst="rect">
            <a:avLst/>
          </a:prstGeom>
          <a:noFill/>
          <a:ln w="38100">
            <a:noFill/>
            <a:miter lim="800000"/>
            <a:headEnd/>
            <a:tailEnd/>
          </a:ln>
        </p:spPr>
        <p:txBody>
          <a:bodyPr lIns="90488" tIns="44450" rIns="90488" bIns="44450" anchor="t" anchorCtr="1"/>
          <a:lstStyle/>
          <a:p>
            <a:pPr>
              <a:spcBef>
                <a:spcPct val="20000"/>
              </a:spcBef>
              <a:buClr>
                <a:schemeClr val="accent2"/>
              </a:buClr>
              <a:buSzPct val="80000"/>
              <a:buFont typeface="Wingdings" pitchFamily="2" charset="2"/>
              <a:buNone/>
            </a:pPr>
            <a:r>
              <a:rPr lang="en-US" sz="2600" b="1" dirty="0" smtClean="0">
                <a:solidFill>
                  <a:srgbClr val="002060"/>
                </a:solidFill>
                <a:cs typeface="Times New Roman" pitchFamily="18" charset="0"/>
              </a:rPr>
              <a:t>Two </a:t>
            </a:r>
            <a:r>
              <a:rPr lang="en-US" sz="2600" b="1" dirty="0">
                <a:solidFill>
                  <a:srgbClr val="002060"/>
                </a:solidFill>
                <a:cs typeface="Times New Roman" pitchFamily="18" charset="0"/>
              </a:rPr>
              <a:t>ways </a:t>
            </a:r>
            <a:r>
              <a:rPr lang="en-US" sz="2600" b="1" dirty="0" smtClean="0">
                <a:solidFill>
                  <a:srgbClr val="002060"/>
                </a:solidFill>
                <a:cs typeface="Times New Roman" pitchFamily="18" charset="0"/>
              </a:rPr>
              <a:t>to account for hedges </a:t>
            </a:r>
            <a:r>
              <a:rPr lang="en-US" sz="2600" b="1" dirty="0">
                <a:solidFill>
                  <a:srgbClr val="002060"/>
                </a:solidFill>
                <a:cs typeface="Times New Roman" pitchFamily="18" charset="0"/>
              </a:rPr>
              <a:t>of foreign currency denominated assets and liabilities</a:t>
            </a:r>
            <a:r>
              <a:rPr lang="en-US" sz="2600" b="1" dirty="0" smtClean="0">
                <a:solidFill>
                  <a:srgbClr val="002060"/>
                </a:solidFill>
                <a:cs typeface="Times New Roman" pitchFamily="18" charset="0"/>
              </a:rPr>
              <a:t>:</a:t>
            </a:r>
            <a:endParaRPr lang="en-US" sz="2600" b="1" dirty="0">
              <a:solidFill>
                <a:srgbClr val="002060"/>
              </a:solidFill>
              <a:cs typeface="Times New Roman" pitchFamily="18" charset="0"/>
            </a:endParaRPr>
          </a:p>
        </p:txBody>
      </p:sp>
      <p:sp>
        <p:nvSpPr>
          <p:cNvPr id="834565" name="AutoShape 5" descr="Bouquet"/>
          <p:cNvSpPr>
            <a:spLocks noChangeArrowheads="1"/>
          </p:cNvSpPr>
          <p:nvPr/>
        </p:nvSpPr>
        <p:spPr bwMode="auto">
          <a:xfrm>
            <a:off x="152400" y="2286000"/>
            <a:ext cx="8382000" cy="2057400"/>
          </a:xfrm>
          <a:prstGeom prst="roundRect">
            <a:avLst/>
          </a:prstGeom>
          <a:noFill/>
          <a:ln w="38100">
            <a:noFill/>
            <a:miter lim="800000"/>
            <a:headEnd/>
            <a:tailEnd/>
          </a:ln>
        </p:spPr>
        <p:txBody>
          <a:bodyPr lIns="0" rIns="0" anchor="t" anchorCtr="1"/>
          <a:lstStyle/>
          <a:p>
            <a:pPr marL="457200" indent="-457200">
              <a:buClr>
                <a:srgbClr val="002060"/>
              </a:buClr>
              <a:buFont typeface="+mj-lt"/>
              <a:buAutoNum type="arabicPeriod"/>
              <a:tabLst>
                <a:tab pos="520700" algn="l"/>
              </a:tabLst>
            </a:pPr>
            <a:r>
              <a:rPr lang="en-US" b="1" dirty="0" smtClean="0">
                <a:solidFill>
                  <a:srgbClr val="002060"/>
                </a:solidFill>
                <a:cs typeface="Times New Roman" pitchFamily="18" charset="0"/>
              </a:rPr>
              <a:t>Cash Flow Hedge </a:t>
            </a:r>
          </a:p>
          <a:p>
            <a:pPr marL="346075" indent="-346075">
              <a:buClr>
                <a:srgbClr val="002060"/>
              </a:buClr>
              <a:buFont typeface="Wingdings" panose="05000000000000000000" pitchFamily="2" charset="2"/>
              <a:buChar char="Ø"/>
            </a:pPr>
            <a:r>
              <a:rPr lang="en-US" b="1" dirty="0" smtClean="0">
                <a:solidFill>
                  <a:srgbClr val="002060"/>
                </a:solidFill>
              </a:rPr>
              <a:t>T</a:t>
            </a:r>
            <a:r>
              <a:rPr lang="en-US" b="1" dirty="0" smtClean="0">
                <a:solidFill>
                  <a:srgbClr val="002060"/>
                </a:solidFill>
                <a:cs typeface="Times New Roman" pitchFamily="18" charset="0"/>
              </a:rPr>
              <a:t>he </a:t>
            </a:r>
            <a:r>
              <a:rPr lang="en-US" b="1" dirty="0">
                <a:solidFill>
                  <a:srgbClr val="002060"/>
                </a:solidFill>
                <a:cs typeface="Times New Roman" pitchFamily="18" charset="0"/>
              </a:rPr>
              <a:t>hedging instrument must completely offset the </a:t>
            </a:r>
            <a:r>
              <a:rPr lang="en-US" b="1" dirty="0" smtClean="0">
                <a:solidFill>
                  <a:srgbClr val="002060"/>
                </a:solidFill>
                <a:cs typeface="Times New Roman" pitchFamily="18" charset="0"/>
              </a:rPr>
              <a:t>variability </a:t>
            </a:r>
            <a:r>
              <a:rPr lang="en-US" b="1" dirty="0">
                <a:solidFill>
                  <a:srgbClr val="002060"/>
                </a:solidFill>
                <a:cs typeface="Times New Roman" pitchFamily="18" charset="0"/>
              </a:rPr>
              <a:t>in the cash flows associated with the foreign currency receivable or </a:t>
            </a:r>
            <a:r>
              <a:rPr lang="en-US" b="1" dirty="0" smtClean="0">
                <a:solidFill>
                  <a:srgbClr val="002060"/>
                </a:solidFill>
                <a:cs typeface="Times New Roman" pitchFamily="18" charset="0"/>
              </a:rPr>
              <a:t>payable.</a:t>
            </a:r>
          </a:p>
          <a:p>
            <a:pPr marL="342900" indent="-342900">
              <a:buClr>
                <a:srgbClr val="002060"/>
              </a:buClr>
              <a:buFont typeface="Wingdings" panose="05000000000000000000" pitchFamily="2" charset="2"/>
              <a:buChar char="Ø"/>
            </a:pPr>
            <a:r>
              <a:rPr lang="en-US" b="1" dirty="0" smtClean="0">
                <a:solidFill>
                  <a:srgbClr val="002060"/>
                </a:solidFill>
                <a:cs typeface="Times New Roman" pitchFamily="18" charset="0"/>
              </a:rPr>
              <a:t>Gains/losses are recorded in Accumulated Other Comprehensive Income.</a:t>
            </a:r>
          </a:p>
          <a:p>
            <a:pPr marL="342900" indent="-342900">
              <a:buClr>
                <a:srgbClr val="002060"/>
              </a:buClr>
              <a:buFont typeface="Wingdings" panose="05000000000000000000" pitchFamily="2" charset="2"/>
              <a:buChar char="Ø"/>
            </a:pPr>
            <a:endParaRPr lang="en-US" b="1" dirty="0">
              <a:solidFill>
                <a:srgbClr val="002060"/>
              </a:solidFill>
              <a:cs typeface="Times New Roman" pitchFamily="18" charset="0"/>
            </a:endParaRPr>
          </a:p>
        </p:txBody>
      </p:sp>
      <p:sp>
        <p:nvSpPr>
          <p:cNvPr id="13" name="Rounded Rectangle 12"/>
          <p:cNvSpPr/>
          <p:nvPr/>
        </p:nvSpPr>
        <p:spPr>
          <a:xfrm>
            <a:off x="435869" y="4664154"/>
            <a:ext cx="8631931" cy="1736646"/>
          </a:xfrm>
          <a:prstGeom prst="roundRect">
            <a:avLst/>
          </a:prstGeom>
          <a:ln w="38100">
            <a:noFill/>
          </a:ln>
        </p:spPr>
        <p:txBody>
          <a:bodyPr wrap="square">
            <a:spAutoFit/>
          </a:bodyPr>
          <a:lstStyle/>
          <a:p>
            <a:pPr marL="457200" indent="-457200">
              <a:buFont typeface="+mj-lt"/>
              <a:buAutoNum type="arabicPeriod" startAt="2"/>
            </a:pPr>
            <a:r>
              <a:rPr lang="en-US" b="1" dirty="0" smtClean="0">
                <a:solidFill>
                  <a:srgbClr val="002060"/>
                </a:solidFill>
                <a:cs typeface="Times New Roman" pitchFamily="18" charset="0"/>
              </a:rPr>
              <a:t>Fair Value Hedge. </a:t>
            </a:r>
          </a:p>
          <a:p>
            <a:pPr marL="457200" indent="-457200">
              <a:buFont typeface="Wingdings" pitchFamily="2" charset="2"/>
              <a:buChar char="Ø"/>
            </a:pPr>
            <a:r>
              <a:rPr lang="en-US" b="1" dirty="0" smtClean="0">
                <a:solidFill>
                  <a:srgbClr val="002060"/>
                </a:solidFill>
                <a:cs typeface="Times New Roman" pitchFamily="18" charset="0"/>
              </a:rPr>
              <a:t>Any </a:t>
            </a:r>
            <a:r>
              <a:rPr lang="en-US" b="1" dirty="0">
                <a:solidFill>
                  <a:srgbClr val="002060"/>
                </a:solidFill>
                <a:cs typeface="Times New Roman" pitchFamily="18" charset="0"/>
              </a:rPr>
              <a:t>other hedging </a:t>
            </a:r>
            <a:r>
              <a:rPr lang="en-US" b="1" dirty="0" smtClean="0">
                <a:solidFill>
                  <a:srgbClr val="002060"/>
                </a:solidFill>
                <a:cs typeface="Times New Roman" pitchFamily="18" charset="0"/>
              </a:rPr>
              <a:t>instrument.</a:t>
            </a:r>
          </a:p>
          <a:p>
            <a:pPr marL="457200" indent="-457200">
              <a:buFont typeface="Wingdings" pitchFamily="2" charset="2"/>
              <a:buChar char="Ø"/>
            </a:pPr>
            <a:r>
              <a:rPr lang="en-US" b="1" dirty="0" smtClean="0">
                <a:solidFill>
                  <a:srgbClr val="002060"/>
                </a:solidFill>
                <a:cs typeface="Times New Roman" pitchFamily="18" charset="0"/>
              </a:rPr>
              <a:t>Gains/losses are recognized immediately in net income.</a:t>
            </a:r>
          </a:p>
          <a:p>
            <a:endParaRPr lang="en-US" b="1" dirty="0">
              <a:solidFill>
                <a:srgbClr val="002060"/>
              </a:solidFill>
              <a:cs typeface="Times New Roman" pitchFamily="18" charset="0"/>
            </a:endParaRPr>
          </a:p>
        </p:txBody>
      </p:sp>
      <p:sp>
        <p:nvSpPr>
          <p:cNvPr id="7"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26</a:t>
            </a:fld>
            <a:endParaRPr lang="en-US" sz="1000" i="0" dirty="0"/>
          </a:p>
        </p:txBody>
      </p:sp>
    </p:spTree>
    <p:custDataLst>
      <p:tags r:id="rId1"/>
    </p:custDataLst>
    <p:extLst>
      <p:ext uri="{BB962C8B-B14F-4D97-AF65-F5344CB8AC3E}">
        <p14:creationId xmlns:p14="http://schemas.microsoft.com/office/powerpoint/2010/main" val="3026542545"/>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834565"/>
                                        </p:tgtEl>
                                        <p:attrNameLst>
                                          <p:attrName>style.visibility</p:attrName>
                                        </p:attrNameLst>
                                      </p:cBhvr>
                                      <p:to>
                                        <p:strVal val="visible"/>
                                      </p:to>
                                    </p:set>
                                    <p:anim calcmode="lin" valueType="num">
                                      <p:cBhvr>
                                        <p:cTn id="7" dur="500" fill="hold"/>
                                        <p:tgtEl>
                                          <p:spTgt spid="834565"/>
                                        </p:tgtEl>
                                        <p:attrNameLst>
                                          <p:attrName>ppt_x</p:attrName>
                                        </p:attrNameLst>
                                      </p:cBhvr>
                                      <p:tavLst>
                                        <p:tav tm="0">
                                          <p:val>
                                            <p:strVal val="#ppt_x-#ppt_w/2"/>
                                          </p:val>
                                        </p:tav>
                                        <p:tav tm="100000">
                                          <p:val>
                                            <p:strVal val="#ppt_x"/>
                                          </p:val>
                                        </p:tav>
                                      </p:tavLst>
                                    </p:anim>
                                    <p:anim calcmode="lin" valueType="num">
                                      <p:cBhvr>
                                        <p:cTn id="8" dur="500" fill="hold"/>
                                        <p:tgtEl>
                                          <p:spTgt spid="834565"/>
                                        </p:tgtEl>
                                        <p:attrNameLst>
                                          <p:attrName>ppt_y</p:attrName>
                                        </p:attrNameLst>
                                      </p:cBhvr>
                                      <p:tavLst>
                                        <p:tav tm="0">
                                          <p:val>
                                            <p:strVal val="#ppt_y"/>
                                          </p:val>
                                        </p:tav>
                                        <p:tav tm="100000">
                                          <p:val>
                                            <p:strVal val="#ppt_y"/>
                                          </p:val>
                                        </p:tav>
                                      </p:tavLst>
                                    </p:anim>
                                    <p:anim calcmode="lin" valueType="num">
                                      <p:cBhvr>
                                        <p:cTn id="9" dur="500" fill="hold"/>
                                        <p:tgtEl>
                                          <p:spTgt spid="834565"/>
                                        </p:tgtEl>
                                        <p:attrNameLst>
                                          <p:attrName>ppt_w</p:attrName>
                                        </p:attrNameLst>
                                      </p:cBhvr>
                                      <p:tavLst>
                                        <p:tav tm="0">
                                          <p:val>
                                            <p:fltVal val="0"/>
                                          </p:val>
                                        </p:tav>
                                        <p:tav tm="100000">
                                          <p:val>
                                            <p:strVal val="#ppt_w"/>
                                          </p:val>
                                        </p:tav>
                                      </p:tavLst>
                                    </p:anim>
                                    <p:anim calcmode="lin" valueType="num">
                                      <p:cBhvr>
                                        <p:cTn id="10" dur="500" fill="hold"/>
                                        <p:tgtEl>
                                          <p:spTgt spid="834565"/>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anim calcmode="lin" valueType="num">
                                      <p:cBhvr>
                                        <p:cTn id="16" dur="1000" fill="hold"/>
                                        <p:tgtEl>
                                          <p:spTgt spid="13"/>
                                        </p:tgtEl>
                                        <p:attrNameLst>
                                          <p:attrName>ppt_x</p:attrName>
                                        </p:attrNameLst>
                                      </p:cBhvr>
                                      <p:tavLst>
                                        <p:tav tm="0">
                                          <p:val>
                                            <p:strVal val="#ppt_x"/>
                                          </p:val>
                                        </p:tav>
                                        <p:tav tm="100000">
                                          <p:val>
                                            <p:strVal val="#ppt_x"/>
                                          </p:val>
                                        </p:tav>
                                      </p:tavLst>
                                    </p:anim>
                                    <p:anim calcmode="lin" valueType="num">
                                      <p:cBhvr>
                                        <p:cTn id="1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4565"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228600" y="106362"/>
            <a:ext cx="8610600" cy="1189038"/>
          </a:xfrm>
        </p:spPr>
        <p:txBody>
          <a:bodyPr/>
          <a:lstStyle/>
          <a:p>
            <a:r>
              <a:rPr lang="en-US" dirty="0" smtClean="0"/>
              <a:t>Accounting for Hedges</a:t>
            </a:r>
          </a:p>
        </p:txBody>
      </p:sp>
      <p:sp>
        <p:nvSpPr>
          <p:cNvPr id="834565" name="AutoShape 5" descr="Bouquet"/>
          <p:cNvSpPr>
            <a:spLocks noChangeArrowheads="1"/>
          </p:cNvSpPr>
          <p:nvPr/>
        </p:nvSpPr>
        <p:spPr bwMode="auto">
          <a:xfrm>
            <a:off x="283469" y="1661948"/>
            <a:ext cx="8479531" cy="4662652"/>
          </a:xfrm>
          <a:prstGeom prst="roundRect">
            <a:avLst/>
          </a:prstGeom>
          <a:noFill/>
          <a:ln w="38100">
            <a:noFill/>
            <a:miter lim="800000"/>
            <a:headEnd/>
            <a:tailEnd/>
          </a:ln>
        </p:spPr>
        <p:txBody>
          <a:bodyPr anchor="ctr" anchorCtr="1"/>
          <a:lstStyle/>
          <a:p>
            <a:pPr>
              <a:spcBef>
                <a:spcPts val="600"/>
              </a:spcBef>
              <a:spcAft>
                <a:spcPts val="600"/>
              </a:spcAft>
            </a:pPr>
            <a:endParaRPr lang="en-US" sz="2600" b="1" dirty="0" smtClean="0">
              <a:solidFill>
                <a:srgbClr val="002060"/>
              </a:solidFill>
              <a:cs typeface="Times New Roman" pitchFamily="18" charset="0"/>
            </a:endParaRPr>
          </a:p>
          <a:p>
            <a:pPr>
              <a:spcBef>
                <a:spcPts val="600"/>
              </a:spcBef>
              <a:spcAft>
                <a:spcPts val="600"/>
              </a:spcAft>
            </a:pPr>
            <a:endParaRPr lang="en-US" sz="3200" b="1" dirty="0" smtClean="0">
              <a:solidFill>
                <a:srgbClr val="002060"/>
              </a:solidFill>
              <a:cs typeface="Times New Roman" pitchFamily="18" charset="0"/>
            </a:endParaRPr>
          </a:p>
          <a:p>
            <a:pPr algn="ctr">
              <a:spcBef>
                <a:spcPts val="600"/>
              </a:spcBef>
              <a:spcAft>
                <a:spcPts val="600"/>
              </a:spcAft>
            </a:pPr>
            <a:r>
              <a:rPr lang="en-US" sz="3200" b="1" dirty="0" smtClean="0">
                <a:solidFill>
                  <a:srgbClr val="002060"/>
                </a:solidFill>
                <a:cs typeface="Times New Roman" pitchFamily="18" charset="0"/>
              </a:rPr>
              <a:t>Cash </a:t>
            </a:r>
            <a:r>
              <a:rPr lang="en-US" sz="3200" b="1" dirty="0">
                <a:solidFill>
                  <a:srgbClr val="002060"/>
                </a:solidFill>
                <a:cs typeface="Times New Roman" pitchFamily="18" charset="0"/>
              </a:rPr>
              <a:t>Flow Hedge </a:t>
            </a:r>
            <a:endParaRPr lang="en-US" sz="3200" b="1" dirty="0" smtClean="0">
              <a:solidFill>
                <a:srgbClr val="002060"/>
              </a:solidFill>
              <a:cs typeface="Times New Roman" pitchFamily="18" charset="0"/>
            </a:endParaRPr>
          </a:p>
          <a:p>
            <a:pPr>
              <a:spcBef>
                <a:spcPts val="600"/>
              </a:spcBef>
              <a:spcAft>
                <a:spcPts val="600"/>
              </a:spcAft>
            </a:pPr>
            <a:r>
              <a:rPr lang="en-US" sz="2600" b="1" dirty="0" smtClean="0">
                <a:solidFill>
                  <a:srgbClr val="002060"/>
                </a:solidFill>
                <a:cs typeface="Times New Roman" pitchFamily="18" charset="0"/>
              </a:rPr>
              <a:t>At the balance sheet date:</a:t>
            </a:r>
          </a:p>
          <a:p>
            <a:pPr marL="457200" indent="-457200">
              <a:spcBef>
                <a:spcPts val="0"/>
              </a:spcBef>
              <a:spcAft>
                <a:spcPts val="600"/>
              </a:spcAft>
              <a:buAutoNum type="arabicPeriod"/>
            </a:pPr>
            <a:r>
              <a:rPr lang="en-US" sz="2600" b="1" dirty="0" smtClean="0">
                <a:solidFill>
                  <a:srgbClr val="002060"/>
                </a:solidFill>
              </a:rPr>
              <a:t>The </a:t>
            </a:r>
            <a:r>
              <a:rPr lang="en-US" sz="2600" b="1" dirty="0">
                <a:solidFill>
                  <a:srgbClr val="002060"/>
                </a:solidFill>
              </a:rPr>
              <a:t>hedged asset or liability is adjusted to fair value based on changes in the spot exchange rate, and a foreign exchange gain or loss is recognized in net </a:t>
            </a:r>
            <a:r>
              <a:rPr lang="en-US" sz="2600" b="1" dirty="0" smtClean="0">
                <a:solidFill>
                  <a:srgbClr val="002060"/>
                </a:solidFill>
              </a:rPr>
              <a:t>income.</a:t>
            </a:r>
          </a:p>
          <a:p>
            <a:pPr marL="457200" indent="-457200">
              <a:spcBef>
                <a:spcPts val="600"/>
              </a:spcBef>
              <a:spcAft>
                <a:spcPts val="600"/>
              </a:spcAft>
            </a:pPr>
            <a:r>
              <a:rPr lang="en-US" sz="2600" b="1" dirty="0" smtClean="0">
                <a:solidFill>
                  <a:srgbClr val="002060"/>
                </a:solidFill>
              </a:rPr>
              <a:t>2</a:t>
            </a:r>
            <a:r>
              <a:rPr lang="en-US" sz="2600" b="1" dirty="0">
                <a:solidFill>
                  <a:srgbClr val="002060"/>
                </a:solidFill>
              </a:rPr>
              <a:t>. The derivative hedging instrument is adjusted to fair </a:t>
            </a:r>
            <a:r>
              <a:rPr lang="en-US" sz="2600" b="1" dirty="0" smtClean="0">
                <a:solidFill>
                  <a:srgbClr val="002060"/>
                </a:solidFill>
              </a:rPr>
              <a:t>value (an asset </a:t>
            </a:r>
            <a:r>
              <a:rPr lang="en-US" sz="2600" b="1" dirty="0">
                <a:solidFill>
                  <a:srgbClr val="002060"/>
                </a:solidFill>
              </a:rPr>
              <a:t>or </a:t>
            </a:r>
            <a:r>
              <a:rPr lang="en-US" sz="2600" b="1" dirty="0" smtClean="0">
                <a:solidFill>
                  <a:srgbClr val="002060"/>
                </a:solidFill>
              </a:rPr>
              <a:t>liability </a:t>
            </a:r>
            <a:r>
              <a:rPr lang="en-US" sz="2600" b="1" dirty="0">
                <a:solidFill>
                  <a:srgbClr val="002060"/>
                </a:solidFill>
              </a:rPr>
              <a:t>on the balance sheet) with the counterpart recognized as a change in </a:t>
            </a:r>
            <a:r>
              <a:rPr lang="en-US" sz="2600" b="1" dirty="0" smtClean="0">
                <a:solidFill>
                  <a:srgbClr val="002060"/>
                </a:solidFill>
              </a:rPr>
              <a:t>Accumulated Other Comprehensive Income (AOCI). </a:t>
            </a:r>
          </a:p>
          <a:p>
            <a:pPr>
              <a:spcBef>
                <a:spcPts val="600"/>
              </a:spcBef>
              <a:spcAft>
                <a:spcPts val="600"/>
              </a:spcAft>
            </a:pPr>
            <a:endParaRPr lang="en-US" sz="2600" b="1" dirty="0" smtClean="0">
              <a:solidFill>
                <a:srgbClr val="002060"/>
              </a:solidFill>
            </a:endParaRPr>
          </a:p>
          <a:p>
            <a:pPr>
              <a:spcBef>
                <a:spcPts val="600"/>
              </a:spcBef>
              <a:spcAft>
                <a:spcPts val="600"/>
              </a:spcAft>
            </a:pPr>
            <a:endParaRPr lang="en-US" sz="2600" b="1" dirty="0" smtClean="0">
              <a:solidFill>
                <a:srgbClr val="002060"/>
              </a:solidFill>
            </a:endParaRPr>
          </a:p>
          <a:p>
            <a:pPr>
              <a:spcBef>
                <a:spcPts val="600"/>
              </a:spcBef>
              <a:spcAft>
                <a:spcPts val="600"/>
              </a:spcAft>
            </a:pPr>
            <a:endParaRPr lang="en-US" sz="2600" b="1" dirty="0">
              <a:solidFill>
                <a:srgbClr val="002060"/>
              </a:solidFill>
              <a:cs typeface="Times New Roman" pitchFamily="18" charset="0"/>
            </a:endParaRP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27</a:t>
            </a:fld>
            <a:endParaRPr lang="en-US" sz="1000" i="0" dirty="0"/>
          </a:p>
        </p:txBody>
      </p:sp>
    </p:spTree>
    <p:custDataLst>
      <p:tags r:id="rId1"/>
    </p:custDataLst>
    <p:extLst>
      <p:ext uri="{BB962C8B-B14F-4D97-AF65-F5344CB8AC3E}">
        <p14:creationId xmlns:p14="http://schemas.microsoft.com/office/powerpoint/2010/main" val="3296549491"/>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834565"/>
                                        </p:tgtEl>
                                        <p:attrNameLst>
                                          <p:attrName>style.visibility</p:attrName>
                                        </p:attrNameLst>
                                      </p:cBhvr>
                                      <p:to>
                                        <p:strVal val="visible"/>
                                      </p:to>
                                    </p:set>
                                    <p:anim calcmode="lin" valueType="num">
                                      <p:cBhvr>
                                        <p:cTn id="7" dur="500" fill="hold"/>
                                        <p:tgtEl>
                                          <p:spTgt spid="834565"/>
                                        </p:tgtEl>
                                        <p:attrNameLst>
                                          <p:attrName>ppt_x</p:attrName>
                                        </p:attrNameLst>
                                      </p:cBhvr>
                                      <p:tavLst>
                                        <p:tav tm="0">
                                          <p:val>
                                            <p:strVal val="#ppt_x-#ppt_w/2"/>
                                          </p:val>
                                        </p:tav>
                                        <p:tav tm="100000">
                                          <p:val>
                                            <p:strVal val="#ppt_x"/>
                                          </p:val>
                                        </p:tav>
                                      </p:tavLst>
                                    </p:anim>
                                    <p:anim calcmode="lin" valueType="num">
                                      <p:cBhvr>
                                        <p:cTn id="8" dur="500" fill="hold"/>
                                        <p:tgtEl>
                                          <p:spTgt spid="834565"/>
                                        </p:tgtEl>
                                        <p:attrNameLst>
                                          <p:attrName>ppt_y</p:attrName>
                                        </p:attrNameLst>
                                      </p:cBhvr>
                                      <p:tavLst>
                                        <p:tav tm="0">
                                          <p:val>
                                            <p:strVal val="#ppt_y"/>
                                          </p:val>
                                        </p:tav>
                                        <p:tav tm="100000">
                                          <p:val>
                                            <p:strVal val="#ppt_y"/>
                                          </p:val>
                                        </p:tav>
                                      </p:tavLst>
                                    </p:anim>
                                    <p:anim calcmode="lin" valueType="num">
                                      <p:cBhvr>
                                        <p:cTn id="9" dur="500" fill="hold"/>
                                        <p:tgtEl>
                                          <p:spTgt spid="834565"/>
                                        </p:tgtEl>
                                        <p:attrNameLst>
                                          <p:attrName>ppt_w</p:attrName>
                                        </p:attrNameLst>
                                      </p:cBhvr>
                                      <p:tavLst>
                                        <p:tav tm="0">
                                          <p:val>
                                            <p:fltVal val="0"/>
                                          </p:val>
                                        </p:tav>
                                        <p:tav tm="100000">
                                          <p:val>
                                            <p:strVal val="#ppt_w"/>
                                          </p:val>
                                        </p:tav>
                                      </p:tavLst>
                                    </p:anim>
                                    <p:anim calcmode="lin" valueType="num">
                                      <p:cBhvr>
                                        <p:cTn id="10" dur="500" fill="hold"/>
                                        <p:tgtEl>
                                          <p:spTgt spid="83456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4565"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457200" y="76200"/>
            <a:ext cx="8610600" cy="1189038"/>
          </a:xfrm>
        </p:spPr>
        <p:txBody>
          <a:bodyPr/>
          <a:lstStyle/>
          <a:p>
            <a:r>
              <a:rPr lang="en-US" dirty="0" smtClean="0"/>
              <a:t>Accounting for Hedges</a:t>
            </a:r>
          </a:p>
        </p:txBody>
      </p:sp>
      <p:sp>
        <p:nvSpPr>
          <p:cNvPr id="834565" name="AutoShape 5" descr="Bouquet"/>
          <p:cNvSpPr>
            <a:spLocks noChangeArrowheads="1"/>
          </p:cNvSpPr>
          <p:nvPr/>
        </p:nvSpPr>
        <p:spPr bwMode="auto">
          <a:xfrm>
            <a:off x="275586" y="1371600"/>
            <a:ext cx="8479531" cy="3886200"/>
          </a:xfrm>
          <a:prstGeom prst="roundRect">
            <a:avLst/>
          </a:prstGeom>
          <a:noFill/>
          <a:ln w="38100">
            <a:noFill/>
            <a:miter lim="800000"/>
            <a:headEnd/>
            <a:tailEnd/>
          </a:ln>
        </p:spPr>
        <p:txBody>
          <a:bodyPr anchor="ctr" anchorCtr="1"/>
          <a:lstStyle/>
          <a:p>
            <a:pPr>
              <a:spcBef>
                <a:spcPts val="600"/>
              </a:spcBef>
              <a:spcAft>
                <a:spcPts val="600"/>
              </a:spcAft>
            </a:pPr>
            <a:endParaRPr lang="en-US" b="1" dirty="0" smtClean="0">
              <a:solidFill>
                <a:srgbClr val="002060"/>
              </a:solidFill>
              <a:cs typeface="Times New Roman" pitchFamily="18" charset="0"/>
            </a:endParaRPr>
          </a:p>
          <a:p>
            <a:pPr>
              <a:spcBef>
                <a:spcPts val="600"/>
              </a:spcBef>
              <a:spcAft>
                <a:spcPts val="600"/>
              </a:spcAft>
            </a:pPr>
            <a:endParaRPr lang="en-US" b="1" dirty="0" smtClean="0">
              <a:solidFill>
                <a:srgbClr val="002060"/>
              </a:solidFill>
              <a:cs typeface="Times New Roman" pitchFamily="18" charset="0"/>
            </a:endParaRPr>
          </a:p>
          <a:p>
            <a:pPr>
              <a:spcBef>
                <a:spcPts val="600"/>
              </a:spcBef>
              <a:spcAft>
                <a:spcPts val="600"/>
              </a:spcAft>
            </a:pPr>
            <a:endParaRPr lang="en-US" b="1" dirty="0">
              <a:solidFill>
                <a:srgbClr val="002060"/>
              </a:solidFill>
              <a:cs typeface="Times New Roman" pitchFamily="18" charset="0"/>
            </a:endParaRPr>
          </a:p>
          <a:p>
            <a:pPr>
              <a:spcBef>
                <a:spcPts val="600"/>
              </a:spcBef>
              <a:spcAft>
                <a:spcPts val="600"/>
              </a:spcAft>
            </a:pPr>
            <a:endParaRPr lang="en-US" b="1" dirty="0" smtClean="0">
              <a:solidFill>
                <a:srgbClr val="002060"/>
              </a:solidFill>
              <a:cs typeface="Times New Roman" pitchFamily="18" charset="0"/>
            </a:endParaRPr>
          </a:p>
          <a:p>
            <a:pPr algn="ctr">
              <a:spcBef>
                <a:spcPts val="600"/>
              </a:spcBef>
              <a:spcAft>
                <a:spcPts val="600"/>
              </a:spcAft>
            </a:pPr>
            <a:r>
              <a:rPr lang="en-US" sz="3200" b="1" dirty="0" smtClean="0">
                <a:solidFill>
                  <a:srgbClr val="002060"/>
                </a:solidFill>
                <a:cs typeface="Times New Roman" pitchFamily="18" charset="0"/>
              </a:rPr>
              <a:t>Cash </a:t>
            </a:r>
            <a:r>
              <a:rPr lang="en-US" sz="3200" b="1" dirty="0">
                <a:solidFill>
                  <a:srgbClr val="002060"/>
                </a:solidFill>
                <a:cs typeface="Times New Roman" pitchFamily="18" charset="0"/>
              </a:rPr>
              <a:t>Flow Hedge </a:t>
            </a:r>
            <a:r>
              <a:rPr lang="en-US" sz="3200" b="1" dirty="0" smtClean="0">
                <a:solidFill>
                  <a:srgbClr val="002060"/>
                </a:solidFill>
                <a:cs typeface="Times New Roman" pitchFamily="18" charset="0"/>
              </a:rPr>
              <a:t>continued . . .</a:t>
            </a:r>
          </a:p>
          <a:p>
            <a:pPr>
              <a:spcBef>
                <a:spcPts val="600"/>
              </a:spcBef>
              <a:spcAft>
                <a:spcPts val="600"/>
              </a:spcAft>
            </a:pPr>
            <a:r>
              <a:rPr lang="en-US" b="1" dirty="0" smtClean="0">
                <a:solidFill>
                  <a:srgbClr val="002060"/>
                </a:solidFill>
                <a:cs typeface="Times New Roman" pitchFamily="18" charset="0"/>
              </a:rPr>
              <a:t>At the balance sheet date:</a:t>
            </a:r>
          </a:p>
          <a:p>
            <a:pPr>
              <a:spcBef>
                <a:spcPts val="0"/>
              </a:spcBef>
              <a:spcAft>
                <a:spcPts val="600"/>
              </a:spcAft>
            </a:pPr>
            <a:r>
              <a:rPr lang="en-US" b="1" dirty="0" smtClean="0">
                <a:solidFill>
                  <a:srgbClr val="002060"/>
                </a:solidFill>
              </a:rPr>
              <a:t>3. An </a:t>
            </a:r>
            <a:r>
              <a:rPr lang="en-US" b="1" dirty="0">
                <a:solidFill>
                  <a:srgbClr val="002060"/>
                </a:solidFill>
              </a:rPr>
              <a:t>amount equal to the foreign exchange gain or loss on the hedged asset or liability is then transferred from AOCI to net </a:t>
            </a:r>
            <a:r>
              <a:rPr lang="en-US" b="1" dirty="0" smtClean="0">
                <a:solidFill>
                  <a:srgbClr val="002060"/>
                </a:solidFill>
              </a:rPr>
              <a:t>income to offset </a:t>
            </a:r>
            <a:r>
              <a:rPr lang="en-US" b="1" dirty="0">
                <a:solidFill>
                  <a:srgbClr val="002060"/>
                </a:solidFill>
              </a:rPr>
              <a:t>any gain or loss on the hedged asset or </a:t>
            </a:r>
            <a:r>
              <a:rPr lang="en-US" b="1" dirty="0" smtClean="0">
                <a:solidFill>
                  <a:srgbClr val="002060"/>
                </a:solidFill>
              </a:rPr>
              <a:t>liability.</a:t>
            </a:r>
            <a:r>
              <a:rPr lang="en-US" b="1" dirty="0">
                <a:solidFill>
                  <a:srgbClr val="002060"/>
                </a:solidFill>
              </a:rPr>
              <a:t> </a:t>
            </a:r>
            <a:endParaRPr lang="en-US" b="1" dirty="0" smtClean="0">
              <a:solidFill>
                <a:srgbClr val="002060"/>
              </a:solidFill>
            </a:endParaRPr>
          </a:p>
          <a:p>
            <a:pPr>
              <a:spcBef>
                <a:spcPts val="600"/>
              </a:spcBef>
              <a:spcAft>
                <a:spcPts val="600"/>
              </a:spcAft>
            </a:pPr>
            <a:r>
              <a:rPr lang="en-US" b="1" dirty="0" smtClean="0">
                <a:solidFill>
                  <a:srgbClr val="002060"/>
                </a:solidFill>
              </a:rPr>
              <a:t>4</a:t>
            </a:r>
            <a:r>
              <a:rPr lang="en-US" b="1" dirty="0">
                <a:solidFill>
                  <a:srgbClr val="002060"/>
                </a:solidFill>
              </a:rPr>
              <a:t>. An additional amount is removed from AOCI and recognized in net income to reflect (a) the current period’s amortization of the original discount or premium on the forward contract (if </a:t>
            </a:r>
            <a:r>
              <a:rPr lang="en-US" b="1" dirty="0" smtClean="0">
                <a:solidFill>
                  <a:srgbClr val="002060"/>
                </a:solidFill>
              </a:rPr>
              <a:t>it is </a:t>
            </a:r>
            <a:r>
              <a:rPr lang="en-US" b="1" dirty="0">
                <a:solidFill>
                  <a:srgbClr val="002060"/>
                </a:solidFill>
              </a:rPr>
              <a:t>the hedging instrument) or (b) the change in the </a:t>
            </a:r>
            <a:r>
              <a:rPr lang="en-US" b="1" i="1" dirty="0">
                <a:solidFill>
                  <a:srgbClr val="002060"/>
                </a:solidFill>
              </a:rPr>
              <a:t>time value </a:t>
            </a:r>
            <a:r>
              <a:rPr lang="en-US" b="1" dirty="0">
                <a:solidFill>
                  <a:srgbClr val="002060"/>
                </a:solidFill>
              </a:rPr>
              <a:t>of the option (if </a:t>
            </a:r>
            <a:r>
              <a:rPr lang="en-US" b="1" dirty="0" smtClean="0">
                <a:solidFill>
                  <a:srgbClr val="002060"/>
                </a:solidFill>
              </a:rPr>
              <a:t>it is </a:t>
            </a:r>
            <a:r>
              <a:rPr lang="en-US" b="1" dirty="0">
                <a:solidFill>
                  <a:srgbClr val="002060"/>
                </a:solidFill>
              </a:rPr>
              <a:t>the hedging instrument</a:t>
            </a:r>
            <a:r>
              <a:rPr lang="en-US" b="1" dirty="0" smtClean="0">
                <a:solidFill>
                  <a:srgbClr val="002060"/>
                </a:solidFill>
              </a:rPr>
              <a:t>). </a:t>
            </a:r>
          </a:p>
          <a:p>
            <a:pPr>
              <a:spcBef>
                <a:spcPts val="600"/>
              </a:spcBef>
              <a:spcAft>
                <a:spcPts val="600"/>
              </a:spcAft>
            </a:pPr>
            <a:endParaRPr lang="en-US" b="1" dirty="0" smtClean="0">
              <a:solidFill>
                <a:srgbClr val="002060"/>
              </a:solidFill>
            </a:endParaRPr>
          </a:p>
          <a:p>
            <a:pPr>
              <a:spcBef>
                <a:spcPts val="600"/>
              </a:spcBef>
              <a:spcAft>
                <a:spcPts val="600"/>
              </a:spcAft>
            </a:pPr>
            <a:endParaRPr lang="en-US" b="1" dirty="0">
              <a:solidFill>
                <a:srgbClr val="002060"/>
              </a:solidFill>
              <a:cs typeface="Times New Roman" pitchFamily="18" charset="0"/>
            </a:endParaRP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28</a:t>
            </a:fld>
            <a:endParaRPr lang="en-US" sz="1000" i="0" dirty="0"/>
          </a:p>
        </p:txBody>
      </p:sp>
    </p:spTree>
    <p:custDataLst>
      <p:tags r:id="rId1"/>
    </p:custDataLst>
    <p:extLst>
      <p:ext uri="{BB962C8B-B14F-4D97-AF65-F5344CB8AC3E}">
        <p14:creationId xmlns:p14="http://schemas.microsoft.com/office/powerpoint/2010/main" val="2215279247"/>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834565"/>
                                        </p:tgtEl>
                                        <p:attrNameLst>
                                          <p:attrName>style.visibility</p:attrName>
                                        </p:attrNameLst>
                                      </p:cBhvr>
                                      <p:to>
                                        <p:strVal val="visible"/>
                                      </p:to>
                                    </p:set>
                                    <p:anim calcmode="lin" valueType="num">
                                      <p:cBhvr>
                                        <p:cTn id="7" dur="500" fill="hold"/>
                                        <p:tgtEl>
                                          <p:spTgt spid="834565"/>
                                        </p:tgtEl>
                                        <p:attrNameLst>
                                          <p:attrName>ppt_x</p:attrName>
                                        </p:attrNameLst>
                                      </p:cBhvr>
                                      <p:tavLst>
                                        <p:tav tm="0">
                                          <p:val>
                                            <p:strVal val="#ppt_x-#ppt_w/2"/>
                                          </p:val>
                                        </p:tav>
                                        <p:tav tm="100000">
                                          <p:val>
                                            <p:strVal val="#ppt_x"/>
                                          </p:val>
                                        </p:tav>
                                      </p:tavLst>
                                    </p:anim>
                                    <p:anim calcmode="lin" valueType="num">
                                      <p:cBhvr>
                                        <p:cTn id="8" dur="500" fill="hold"/>
                                        <p:tgtEl>
                                          <p:spTgt spid="834565"/>
                                        </p:tgtEl>
                                        <p:attrNameLst>
                                          <p:attrName>ppt_y</p:attrName>
                                        </p:attrNameLst>
                                      </p:cBhvr>
                                      <p:tavLst>
                                        <p:tav tm="0">
                                          <p:val>
                                            <p:strVal val="#ppt_y"/>
                                          </p:val>
                                        </p:tav>
                                        <p:tav tm="100000">
                                          <p:val>
                                            <p:strVal val="#ppt_y"/>
                                          </p:val>
                                        </p:tav>
                                      </p:tavLst>
                                    </p:anim>
                                    <p:anim calcmode="lin" valueType="num">
                                      <p:cBhvr>
                                        <p:cTn id="9" dur="500" fill="hold"/>
                                        <p:tgtEl>
                                          <p:spTgt spid="834565"/>
                                        </p:tgtEl>
                                        <p:attrNameLst>
                                          <p:attrName>ppt_w</p:attrName>
                                        </p:attrNameLst>
                                      </p:cBhvr>
                                      <p:tavLst>
                                        <p:tav tm="0">
                                          <p:val>
                                            <p:fltVal val="0"/>
                                          </p:val>
                                        </p:tav>
                                        <p:tav tm="100000">
                                          <p:val>
                                            <p:strVal val="#ppt_w"/>
                                          </p:val>
                                        </p:tav>
                                      </p:tavLst>
                                    </p:anim>
                                    <p:anim calcmode="lin" valueType="num">
                                      <p:cBhvr>
                                        <p:cTn id="10" dur="500" fill="hold"/>
                                        <p:tgtEl>
                                          <p:spTgt spid="83456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4565"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304800" y="152400"/>
            <a:ext cx="8610600" cy="1189038"/>
          </a:xfrm>
        </p:spPr>
        <p:txBody>
          <a:bodyPr/>
          <a:lstStyle/>
          <a:p>
            <a:r>
              <a:rPr lang="en-US" dirty="0" smtClean="0"/>
              <a:t>Accounting for Hedges</a:t>
            </a:r>
          </a:p>
        </p:txBody>
      </p:sp>
      <p:sp>
        <p:nvSpPr>
          <p:cNvPr id="13" name="Rounded Rectangle 12"/>
          <p:cNvSpPr/>
          <p:nvPr/>
        </p:nvSpPr>
        <p:spPr>
          <a:xfrm>
            <a:off x="251937" y="1524000"/>
            <a:ext cx="8631931" cy="5039678"/>
          </a:xfrm>
          <a:prstGeom prst="roundRect">
            <a:avLst/>
          </a:prstGeom>
          <a:ln w="38100">
            <a:noFill/>
          </a:ln>
        </p:spPr>
        <p:txBody>
          <a:bodyPr wrap="square">
            <a:spAutoFit/>
          </a:bodyPr>
          <a:lstStyle/>
          <a:p>
            <a:pPr algn="ctr">
              <a:spcBef>
                <a:spcPts val="600"/>
              </a:spcBef>
              <a:spcAft>
                <a:spcPts val="600"/>
              </a:spcAft>
            </a:pPr>
            <a:r>
              <a:rPr lang="en-US" sz="2600" b="1" dirty="0" smtClean="0">
                <a:solidFill>
                  <a:srgbClr val="002060"/>
                </a:solidFill>
                <a:cs typeface="Times New Roman" pitchFamily="18" charset="0"/>
              </a:rPr>
              <a:t>Fair Value Hedge </a:t>
            </a:r>
          </a:p>
          <a:p>
            <a:pPr>
              <a:spcBef>
                <a:spcPts val="600"/>
              </a:spcBef>
              <a:spcAft>
                <a:spcPts val="600"/>
              </a:spcAft>
            </a:pPr>
            <a:r>
              <a:rPr lang="en-US" sz="2600" b="1" dirty="0">
                <a:solidFill>
                  <a:srgbClr val="002060"/>
                </a:solidFill>
                <a:cs typeface="Times New Roman" pitchFamily="18" charset="0"/>
              </a:rPr>
              <a:t>At the balance sheet date:</a:t>
            </a:r>
          </a:p>
          <a:p>
            <a:pPr marL="457200" indent="-457200">
              <a:spcBef>
                <a:spcPts val="0"/>
              </a:spcBef>
              <a:spcAft>
                <a:spcPts val="600"/>
              </a:spcAft>
              <a:buAutoNum type="arabicPeriod"/>
            </a:pPr>
            <a:r>
              <a:rPr lang="en-US" sz="2600" b="1" dirty="0" smtClean="0">
                <a:solidFill>
                  <a:srgbClr val="002060"/>
                </a:solidFill>
              </a:rPr>
              <a:t>Adjust </a:t>
            </a:r>
            <a:r>
              <a:rPr lang="en-US" sz="2600" b="1" dirty="0">
                <a:solidFill>
                  <a:srgbClr val="002060"/>
                </a:solidFill>
              </a:rPr>
              <a:t>the hedged asset or liability to fair value based on changes in the spot </a:t>
            </a:r>
            <a:r>
              <a:rPr lang="en-US" sz="2600" b="1" dirty="0" smtClean="0">
                <a:solidFill>
                  <a:srgbClr val="002060"/>
                </a:solidFill>
              </a:rPr>
              <a:t>exchange rate </a:t>
            </a:r>
            <a:r>
              <a:rPr lang="en-US" sz="2600" b="1" dirty="0">
                <a:solidFill>
                  <a:srgbClr val="002060"/>
                </a:solidFill>
              </a:rPr>
              <a:t>and recognize a foreign exchange gain or loss in net </a:t>
            </a:r>
            <a:r>
              <a:rPr lang="en-US" sz="2600" b="1" dirty="0" smtClean="0">
                <a:solidFill>
                  <a:srgbClr val="002060"/>
                </a:solidFill>
              </a:rPr>
              <a:t>income. </a:t>
            </a:r>
          </a:p>
          <a:p>
            <a:pPr marL="457200" indent="-457200">
              <a:spcBef>
                <a:spcPts val="600"/>
              </a:spcBef>
              <a:spcAft>
                <a:spcPts val="600"/>
              </a:spcAft>
              <a:buAutoNum type="arabicPeriod"/>
            </a:pPr>
            <a:r>
              <a:rPr lang="en-US" sz="2600" b="1" dirty="0" smtClean="0">
                <a:solidFill>
                  <a:srgbClr val="002060"/>
                </a:solidFill>
              </a:rPr>
              <a:t>Adjust </a:t>
            </a:r>
            <a:r>
              <a:rPr lang="en-US" sz="2600" b="1" dirty="0">
                <a:solidFill>
                  <a:srgbClr val="002060"/>
                </a:solidFill>
              </a:rPr>
              <a:t>the derivative hedging instrument to fair value (resulting in an asset or </a:t>
            </a:r>
            <a:r>
              <a:rPr lang="en-US" sz="2600" b="1" dirty="0" smtClean="0">
                <a:solidFill>
                  <a:srgbClr val="002060"/>
                </a:solidFill>
              </a:rPr>
              <a:t>liability reported </a:t>
            </a:r>
            <a:r>
              <a:rPr lang="en-US" sz="2600" b="1" dirty="0">
                <a:solidFill>
                  <a:srgbClr val="002060"/>
                </a:solidFill>
              </a:rPr>
              <a:t>on the balance sheet) and recognize the counterpart as a gain or loss in </a:t>
            </a:r>
            <a:r>
              <a:rPr lang="en-US" sz="2600" b="1" dirty="0" smtClean="0">
                <a:solidFill>
                  <a:srgbClr val="002060"/>
                </a:solidFill>
              </a:rPr>
              <a:t>net income.</a:t>
            </a:r>
            <a:endParaRPr lang="en-US" sz="2600" b="1" dirty="0">
              <a:solidFill>
                <a:srgbClr val="002060"/>
              </a:solidFill>
              <a:cs typeface="Times New Roman" pitchFamily="18" charset="0"/>
            </a:endParaRP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29</a:t>
            </a:fld>
            <a:endParaRPr lang="en-US" sz="1000" i="0" dirty="0"/>
          </a:p>
        </p:txBody>
      </p:sp>
    </p:spTree>
    <p:custDataLst>
      <p:tags r:id="rId1"/>
    </p:custDataLst>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52400" y="182562"/>
            <a:ext cx="8915400" cy="1189038"/>
          </a:xfrm>
        </p:spPr>
        <p:txBody>
          <a:bodyPr/>
          <a:lstStyle/>
          <a:p>
            <a:r>
              <a:rPr lang="en-US" dirty="0" smtClean="0"/>
              <a:t>Foreign Currency Option as a Hedge</a:t>
            </a:r>
          </a:p>
        </p:txBody>
      </p:sp>
      <p:sp>
        <p:nvSpPr>
          <p:cNvPr id="36867" name="Rectangle 3"/>
          <p:cNvSpPr>
            <a:spLocks noGrp="1" noChangeArrowheads="1"/>
          </p:cNvSpPr>
          <p:nvPr>
            <p:ph idx="1"/>
          </p:nvPr>
        </p:nvSpPr>
        <p:spPr>
          <a:xfrm>
            <a:off x="533401" y="1981200"/>
            <a:ext cx="8305800" cy="4191000"/>
          </a:xfrm>
          <a:ln w="38100">
            <a:noFill/>
          </a:ln>
        </p:spPr>
        <p:txBody>
          <a:bodyPr/>
          <a:lstStyle/>
          <a:p>
            <a:pPr marL="0" indent="0">
              <a:spcBef>
                <a:spcPts val="1200"/>
              </a:spcBef>
              <a:buNone/>
            </a:pPr>
            <a:r>
              <a:rPr lang="en-US" sz="2800" dirty="0" smtClean="0"/>
              <a:t>An option is a contract that allows you to exercise a predetermined exchange rate if it is to your advantage. </a:t>
            </a:r>
          </a:p>
          <a:p>
            <a:pPr marL="0" indent="0">
              <a:spcBef>
                <a:spcPts val="1200"/>
              </a:spcBef>
              <a:buNone/>
            </a:pPr>
            <a:r>
              <a:rPr lang="en-US" sz="2800" dirty="0" smtClean="0"/>
              <a:t>As with forward contracts, options can be designated as cash flow hedges or fair value hedges.</a:t>
            </a:r>
          </a:p>
          <a:p>
            <a:pPr marL="0" indent="0">
              <a:spcBef>
                <a:spcPts val="1200"/>
              </a:spcBef>
              <a:buNone/>
            </a:pPr>
            <a:r>
              <a:rPr lang="en-US" sz="2800" dirty="0" smtClean="0"/>
              <a:t>Option prices are determined using the Black-</a:t>
            </a:r>
            <a:r>
              <a:rPr lang="en-US" sz="2800" dirty="0" err="1" smtClean="0"/>
              <a:t>Scholes</a:t>
            </a:r>
            <a:r>
              <a:rPr lang="en-US" sz="2800" dirty="0" smtClean="0"/>
              <a:t> Option Pricing Model covered in most finance texts.</a:t>
            </a:r>
          </a:p>
          <a:p>
            <a:pPr marL="0" indent="0">
              <a:lnSpc>
                <a:spcPct val="90000"/>
              </a:lnSpc>
              <a:spcBef>
                <a:spcPts val="1200"/>
              </a:spcBef>
              <a:buClr>
                <a:srgbClr val="0070C0"/>
              </a:buClr>
              <a:buNone/>
            </a:pPr>
            <a:endParaRPr lang="en-US" sz="2800" dirty="0" smtClean="0"/>
          </a:p>
        </p:txBody>
      </p:sp>
      <p:sp>
        <p:nvSpPr>
          <p:cNvPr id="8" name="Rectangle 4"/>
          <p:cNvSpPr>
            <a:spLocks noChangeArrowheads="1"/>
          </p:cNvSpPr>
          <p:nvPr/>
        </p:nvSpPr>
        <p:spPr bwMode="auto">
          <a:xfrm>
            <a:off x="1600200" y="2895600"/>
            <a:ext cx="7239000" cy="3657600"/>
          </a:xfrm>
          <a:prstGeom prst="rect">
            <a:avLst/>
          </a:prstGeom>
          <a:noFill/>
          <a:ln w="12700">
            <a:noFill/>
            <a:miter lim="800000"/>
            <a:headEnd/>
            <a:tailEnd/>
          </a:ln>
        </p:spPr>
        <p:txBody>
          <a:bodyPr anchor="ctr" anchorCtr="1"/>
          <a:lstStyle/>
          <a:p>
            <a:endParaRPr lang="en-US" sz="2800" b="1" dirty="0">
              <a:solidFill>
                <a:srgbClr val="002060"/>
              </a:solidFill>
              <a:cs typeface="Times New Roman" pitchFamily="18" charset="0"/>
            </a:endParaRPr>
          </a:p>
        </p:txBody>
      </p:sp>
      <p:sp>
        <p:nvSpPr>
          <p:cNvPr id="6"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30</a:t>
            </a:fld>
            <a:endParaRPr lang="en-US" sz="1000" i="0" dirty="0"/>
          </a:p>
        </p:txBody>
      </p:sp>
    </p:spTree>
    <p:custDataLst>
      <p:tags r:id="rId1"/>
    </p:custDataLst>
  </p:cSld>
  <p:clrMapOvr>
    <a:masterClrMapping/>
  </p:clrMapOvr>
  <p:transition>
    <p:pull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9"/>
          <p:cNvSpPr>
            <a:spLocks noGrp="1" noChangeArrowheads="1"/>
          </p:cNvSpPr>
          <p:nvPr>
            <p:ph type="title"/>
          </p:nvPr>
        </p:nvSpPr>
        <p:spPr>
          <a:xfrm>
            <a:off x="228600" y="152400"/>
            <a:ext cx="8839200" cy="1143000"/>
          </a:xfrm>
        </p:spPr>
        <p:txBody>
          <a:bodyPr/>
          <a:lstStyle/>
          <a:p>
            <a:r>
              <a:rPr lang="en-US" sz="4000" dirty="0" smtClean="0"/>
              <a:t>Learning Objective 9-5</a:t>
            </a:r>
          </a:p>
        </p:txBody>
      </p:sp>
      <p:sp>
        <p:nvSpPr>
          <p:cNvPr id="198664" name="Rectangle 8"/>
          <p:cNvSpPr>
            <a:spLocks noChangeArrowheads="1"/>
          </p:cNvSpPr>
          <p:nvPr/>
        </p:nvSpPr>
        <p:spPr bwMode="auto">
          <a:xfrm>
            <a:off x="304800" y="1828800"/>
            <a:ext cx="8305800" cy="4038600"/>
          </a:xfrm>
          <a:prstGeom prst="rect">
            <a:avLst/>
          </a:prstGeom>
          <a:noFill/>
          <a:ln w="12700">
            <a:noFill/>
            <a:miter lim="800000"/>
            <a:headEnd/>
            <a:tailEnd/>
          </a:ln>
          <a:effectLst/>
        </p:spPr>
        <p:txBody>
          <a:bodyPr anchor="ctr" anchorCtr="1"/>
          <a:lstStyle/>
          <a:p>
            <a:r>
              <a:rPr lang="en-US" sz="4000" b="1" dirty="0">
                <a:solidFill>
                  <a:srgbClr val="002060"/>
                </a:solidFill>
              </a:rPr>
              <a:t>Account for forward contracts</a:t>
            </a:r>
          </a:p>
          <a:p>
            <a:r>
              <a:rPr lang="en-US" sz="4000" b="1" dirty="0">
                <a:solidFill>
                  <a:srgbClr val="002060"/>
                </a:solidFill>
              </a:rPr>
              <a:t>and options used as hedges</a:t>
            </a:r>
          </a:p>
          <a:p>
            <a:r>
              <a:rPr lang="en-US" sz="4000" b="1" dirty="0">
                <a:solidFill>
                  <a:srgbClr val="002060"/>
                </a:solidFill>
              </a:rPr>
              <a:t>of foreign currency firm</a:t>
            </a:r>
          </a:p>
          <a:p>
            <a:r>
              <a:rPr lang="en-US" sz="4000" b="1" dirty="0">
                <a:solidFill>
                  <a:srgbClr val="002060"/>
                </a:solidFill>
              </a:rPr>
              <a:t>commitments.</a:t>
            </a:r>
            <a:endParaRPr lang="en-US" sz="4000" b="1" dirty="0">
              <a:solidFill>
                <a:srgbClr val="002060"/>
              </a:solidFill>
              <a:cs typeface="Times New Roman" pitchFamily="18" charset="0"/>
            </a:endParaRP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31</a:t>
            </a:fld>
            <a:endParaRPr lang="en-US" sz="1000" i="0" dirty="0"/>
          </a:p>
        </p:txBody>
      </p:sp>
    </p:spTree>
    <p:custDataLst>
      <p:tags r:id="rId1"/>
    </p:custDataLst>
    <p:extLst>
      <p:ext uri="{BB962C8B-B14F-4D97-AF65-F5344CB8AC3E}">
        <p14:creationId xmlns:p14="http://schemas.microsoft.com/office/powerpoint/2010/main" val="39697119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28600" y="76200"/>
            <a:ext cx="8610600" cy="1447800"/>
          </a:xfrm>
        </p:spPr>
        <p:txBody>
          <a:bodyPr/>
          <a:lstStyle/>
          <a:p>
            <a:r>
              <a:rPr lang="en-US" dirty="0" smtClean="0"/>
              <a:t>Foreign Currency                                        Firm Commitment Hedge</a:t>
            </a:r>
          </a:p>
        </p:txBody>
      </p:sp>
      <p:sp>
        <p:nvSpPr>
          <p:cNvPr id="39939" name="Rectangle 4"/>
          <p:cNvSpPr>
            <a:spLocks noChangeArrowheads="1"/>
          </p:cNvSpPr>
          <p:nvPr/>
        </p:nvSpPr>
        <p:spPr bwMode="auto">
          <a:xfrm>
            <a:off x="283469" y="2286000"/>
            <a:ext cx="8479531" cy="4572000"/>
          </a:xfrm>
          <a:prstGeom prst="rect">
            <a:avLst/>
          </a:prstGeom>
          <a:noFill/>
          <a:ln w="12700">
            <a:noFill/>
            <a:miter lim="800000"/>
            <a:headEnd/>
            <a:tailEnd/>
          </a:ln>
        </p:spPr>
        <p:txBody>
          <a:bodyPr anchor="ctr" anchorCtr="1"/>
          <a:lstStyle/>
          <a:p>
            <a:pPr>
              <a:spcBef>
                <a:spcPts val="600"/>
              </a:spcBef>
              <a:spcAft>
                <a:spcPts val="600"/>
              </a:spcAft>
            </a:pPr>
            <a:r>
              <a:rPr lang="en-US" sz="2800" b="1" dirty="0">
                <a:solidFill>
                  <a:srgbClr val="002060"/>
                </a:solidFill>
              </a:rPr>
              <a:t>A firm commitment is an </a:t>
            </a:r>
            <a:r>
              <a:rPr lang="en-US" sz="2800" b="1" dirty="0" err="1">
                <a:solidFill>
                  <a:srgbClr val="002060"/>
                </a:solidFill>
              </a:rPr>
              <a:t>executory</a:t>
            </a:r>
            <a:r>
              <a:rPr lang="en-US" sz="2800" b="1" dirty="0">
                <a:solidFill>
                  <a:srgbClr val="002060"/>
                </a:solidFill>
              </a:rPr>
              <a:t> </a:t>
            </a:r>
            <a:r>
              <a:rPr lang="en-US" sz="2800" b="1" dirty="0" smtClean="0">
                <a:solidFill>
                  <a:srgbClr val="002060"/>
                </a:solidFill>
              </a:rPr>
              <a:t>contract not normally recognized in financial statements; </a:t>
            </a:r>
            <a:r>
              <a:rPr lang="en-US" sz="2800" b="1" dirty="0">
                <a:solidFill>
                  <a:srgbClr val="002060"/>
                </a:solidFill>
              </a:rPr>
              <a:t>the company has not delivered </a:t>
            </a:r>
            <a:r>
              <a:rPr lang="en-US" sz="2800" b="1" dirty="0" smtClean="0">
                <a:solidFill>
                  <a:srgbClr val="002060"/>
                </a:solidFill>
              </a:rPr>
              <a:t>goods nor </a:t>
            </a:r>
            <a:r>
              <a:rPr lang="en-US" sz="2800" b="1" dirty="0">
                <a:solidFill>
                  <a:srgbClr val="002060"/>
                </a:solidFill>
              </a:rPr>
              <a:t>has the customer paid for them</a:t>
            </a:r>
            <a:r>
              <a:rPr lang="en-US" sz="2800" b="1" dirty="0" smtClean="0">
                <a:solidFill>
                  <a:srgbClr val="002060"/>
                </a:solidFill>
              </a:rPr>
              <a:t>.</a:t>
            </a:r>
            <a:r>
              <a:rPr lang="en-US" sz="2800" b="1" dirty="0">
                <a:solidFill>
                  <a:srgbClr val="002060"/>
                </a:solidFill>
              </a:rPr>
              <a:t> </a:t>
            </a:r>
            <a:endParaRPr lang="en-US" sz="2800" b="1" dirty="0" smtClean="0">
              <a:solidFill>
                <a:srgbClr val="002060"/>
              </a:solidFill>
            </a:endParaRPr>
          </a:p>
          <a:p>
            <a:pPr>
              <a:spcBef>
                <a:spcPts val="600"/>
              </a:spcBef>
              <a:spcAft>
                <a:spcPts val="600"/>
              </a:spcAft>
            </a:pPr>
            <a:r>
              <a:rPr lang="en-US" sz="2800" b="1" dirty="0" smtClean="0">
                <a:solidFill>
                  <a:srgbClr val="002060"/>
                </a:solidFill>
              </a:rPr>
              <a:t>When </a:t>
            </a:r>
            <a:r>
              <a:rPr lang="en-US" sz="2800" b="1" dirty="0">
                <a:solidFill>
                  <a:srgbClr val="002060"/>
                </a:solidFill>
              </a:rPr>
              <a:t>a firm commitment is hedged using a </a:t>
            </a:r>
            <a:r>
              <a:rPr lang="en-US" sz="2800" b="1" dirty="0" smtClean="0">
                <a:solidFill>
                  <a:srgbClr val="002060"/>
                </a:solidFill>
              </a:rPr>
              <a:t>derivative financial </a:t>
            </a:r>
            <a:r>
              <a:rPr lang="en-US" sz="2800" b="1" dirty="0">
                <a:solidFill>
                  <a:srgbClr val="002060"/>
                </a:solidFill>
              </a:rPr>
              <a:t>instrument, hedge accounting requires explicit recognition on the balance </a:t>
            </a:r>
            <a:r>
              <a:rPr lang="en-US" sz="2800" b="1" dirty="0" smtClean="0">
                <a:solidFill>
                  <a:srgbClr val="002060"/>
                </a:solidFill>
              </a:rPr>
              <a:t>sheet at </a:t>
            </a:r>
            <a:r>
              <a:rPr lang="en-US" sz="2800" b="1" dirty="0">
                <a:solidFill>
                  <a:srgbClr val="002060"/>
                </a:solidFill>
              </a:rPr>
              <a:t>fair value of both the derivative financial instrument </a:t>
            </a:r>
            <a:r>
              <a:rPr lang="en-US" sz="2800" b="1" dirty="0" smtClean="0">
                <a:solidFill>
                  <a:srgbClr val="002060"/>
                </a:solidFill>
              </a:rPr>
              <a:t>and the </a:t>
            </a:r>
            <a:r>
              <a:rPr lang="en-US" sz="2800" b="1" dirty="0">
                <a:solidFill>
                  <a:srgbClr val="002060"/>
                </a:solidFill>
              </a:rPr>
              <a:t>firm commitment.</a:t>
            </a:r>
            <a:endParaRPr lang="en-US" sz="2800" b="1" dirty="0" smtClean="0">
              <a:solidFill>
                <a:srgbClr val="002060"/>
              </a:solidFill>
            </a:endParaRPr>
          </a:p>
          <a:p>
            <a:pPr>
              <a:spcBef>
                <a:spcPts val="600"/>
              </a:spcBef>
              <a:spcAft>
                <a:spcPts val="600"/>
              </a:spcAft>
            </a:pPr>
            <a:endParaRPr lang="en-US" sz="2800" b="1" dirty="0" smtClean="0">
              <a:solidFill>
                <a:srgbClr val="002060"/>
              </a:solidFill>
            </a:endParaRPr>
          </a:p>
          <a:p>
            <a:pPr>
              <a:spcBef>
                <a:spcPts val="600"/>
              </a:spcBef>
              <a:spcAft>
                <a:spcPts val="600"/>
              </a:spcAft>
            </a:pPr>
            <a:endParaRPr lang="en-US" sz="2800" b="1" dirty="0" smtClean="0">
              <a:solidFill>
                <a:srgbClr val="002060"/>
              </a:solidFill>
            </a:endParaRP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32</a:t>
            </a:fld>
            <a:endParaRPr lang="en-US" sz="1000" i="0" dirty="0"/>
          </a:p>
        </p:txBody>
      </p:sp>
    </p:spTree>
    <p:custDataLst>
      <p:tags r:id="rId1"/>
    </p:custDataLst>
  </p:cSld>
  <p:clrMapOvr>
    <a:masterClrMapping/>
  </p:clrMapOvr>
  <p:transition>
    <p:blinds dir="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04800" y="76200"/>
            <a:ext cx="8610600" cy="1447800"/>
          </a:xfrm>
        </p:spPr>
        <p:txBody>
          <a:bodyPr/>
          <a:lstStyle/>
          <a:p>
            <a:r>
              <a:rPr lang="en-US" dirty="0" smtClean="0"/>
              <a:t>Foreign Currency                                        Firm Commitment Hedge</a:t>
            </a:r>
          </a:p>
        </p:txBody>
      </p:sp>
      <p:sp>
        <p:nvSpPr>
          <p:cNvPr id="39939" name="Rectangle 4"/>
          <p:cNvSpPr>
            <a:spLocks noChangeArrowheads="1"/>
          </p:cNvSpPr>
          <p:nvPr/>
        </p:nvSpPr>
        <p:spPr bwMode="auto">
          <a:xfrm>
            <a:off x="893069" y="1981200"/>
            <a:ext cx="7260331" cy="3810000"/>
          </a:xfrm>
          <a:prstGeom prst="rect">
            <a:avLst/>
          </a:prstGeom>
          <a:noFill/>
          <a:ln w="12700">
            <a:noFill/>
            <a:miter lim="800000"/>
            <a:headEnd/>
            <a:tailEnd/>
          </a:ln>
        </p:spPr>
        <p:txBody>
          <a:bodyPr anchor="ctr" anchorCtr="1"/>
          <a:lstStyle/>
          <a:p>
            <a:pPr>
              <a:spcBef>
                <a:spcPts val="600"/>
              </a:spcBef>
              <a:spcAft>
                <a:spcPts val="600"/>
              </a:spcAft>
            </a:pPr>
            <a:r>
              <a:rPr lang="en-US" sz="2800" b="1" dirty="0">
                <a:solidFill>
                  <a:srgbClr val="002060"/>
                </a:solidFill>
              </a:rPr>
              <a:t>Changes in the spot </a:t>
            </a:r>
            <a:r>
              <a:rPr lang="en-US" sz="2800" b="1" dirty="0" smtClean="0">
                <a:solidFill>
                  <a:srgbClr val="002060"/>
                </a:solidFill>
              </a:rPr>
              <a:t>exchange rate </a:t>
            </a:r>
            <a:r>
              <a:rPr lang="en-US" sz="2800" b="1" dirty="0">
                <a:solidFill>
                  <a:srgbClr val="002060"/>
                </a:solidFill>
              </a:rPr>
              <a:t>are used to determine the fair value of the firm commitment when a foreign </a:t>
            </a:r>
            <a:r>
              <a:rPr lang="en-US" sz="2800" b="1" dirty="0" smtClean="0">
                <a:solidFill>
                  <a:srgbClr val="002060"/>
                </a:solidFill>
              </a:rPr>
              <a:t>currency option </a:t>
            </a:r>
            <a:r>
              <a:rPr lang="en-US" sz="2800" b="1" dirty="0">
                <a:solidFill>
                  <a:srgbClr val="002060"/>
                </a:solidFill>
              </a:rPr>
              <a:t>is the hedging instrument</a:t>
            </a:r>
            <a:r>
              <a:rPr lang="en-US" sz="2800" b="1" dirty="0" smtClean="0">
                <a:solidFill>
                  <a:srgbClr val="002060"/>
                </a:solidFill>
              </a:rPr>
              <a:t>.</a:t>
            </a:r>
          </a:p>
          <a:p>
            <a:pPr>
              <a:spcBef>
                <a:spcPts val="600"/>
              </a:spcBef>
              <a:spcAft>
                <a:spcPts val="600"/>
              </a:spcAft>
            </a:pPr>
            <a:r>
              <a:rPr lang="en-US" sz="2800" b="1" dirty="0">
                <a:solidFill>
                  <a:srgbClr val="002060"/>
                </a:solidFill>
              </a:rPr>
              <a:t>U.S. </a:t>
            </a:r>
            <a:r>
              <a:rPr lang="en-US" sz="2800" b="1" dirty="0" smtClean="0">
                <a:solidFill>
                  <a:srgbClr val="002060"/>
                </a:solidFill>
              </a:rPr>
              <a:t>GAAP allows </a:t>
            </a:r>
            <a:r>
              <a:rPr lang="en-US" sz="2800" b="1" dirty="0">
                <a:solidFill>
                  <a:srgbClr val="002060"/>
                </a:solidFill>
              </a:rPr>
              <a:t>hedges of firm commitments to be designated either as cash flow or fair </a:t>
            </a:r>
            <a:r>
              <a:rPr lang="en-US" sz="2800" b="1" dirty="0" smtClean="0">
                <a:solidFill>
                  <a:srgbClr val="002060"/>
                </a:solidFill>
              </a:rPr>
              <a:t>value hedges</a:t>
            </a:r>
            <a:r>
              <a:rPr lang="en-US" sz="2800" b="1" dirty="0">
                <a:solidFill>
                  <a:srgbClr val="002060"/>
                </a:solidFill>
              </a:rPr>
              <a:t>.</a:t>
            </a:r>
            <a:endParaRPr lang="en-US" sz="2800" b="1" dirty="0" smtClean="0">
              <a:solidFill>
                <a:srgbClr val="002060"/>
              </a:solidFill>
            </a:endParaRPr>
          </a:p>
          <a:p>
            <a:pPr>
              <a:spcBef>
                <a:spcPts val="600"/>
              </a:spcBef>
              <a:spcAft>
                <a:spcPts val="600"/>
              </a:spcAft>
            </a:pPr>
            <a:endParaRPr lang="en-US" sz="2800" b="1" dirty="0" smtClean="0">
              <a:solidFill>
                <a:srgbClr val="002060"/>
              </a:solidFill>
            </a:endParaRP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33</a:t>
            </a:fld>
            <a:endParaRPr lang="en-US" sz="1000" i="0" dirty="0"/>
          </a:p>
        </p:txBody>
      </p:sp>
    </p:spTree>
    <p:custDataLst>
      <p:tags r:id="rId1"/>
    </p:custDataLst>
    <p:extLst>
      <p:ext uri="{BB962C8B-B14F-4D97-AF65-F5344CB8AC3E}">
        <p14:creationId xmlns:p14="http://schemas.microsoft.com/office/powerpoint/2010/main" val="4187961614"/>
      </p:ext>
    </p:extLst>
  </p:cSld>
  <p:clrMapOvr>
    <a:masterClrMapping/>
  </p:clrMapOvr>
  <p:transition>
    <p:blinds dir="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04800" y="76200"/>
            <a:ext cx="8610600" cy="1447800"/>
          </a:xfrm>
        </p:spPr>
        <p:txBody>
          <a:bodyPr/>
          <a:lstStyle/>
          <a:p>
            <a:r>
              <a:rPr lang="en-US" dirty="0" smtClean="0"/>
              <a:t>Foreign Currency                                        Firm Commitment Hedge</a:t>
            </a:r>
          </a:p>
        </p:txBody>
      </p:sp>
      <p:sp>
        <p:nvSpPr>
          <p:cNvPr id="39939" name="Rectangle 4"/>
          <p:cNvSpPr>
            <a:spLocks noChangeArrowheads="1"/>
          </p:cNvSpPr>
          <p:nvPr/>
        </p:nvSpPr>
        <p:spPr bwMode="auto">
          <a:xfrm>
            <a:off x="283469" y="1524000"/>
            <a:ext cx="8860531" cy="4648200"/>
          </a:xfrm>
          <a:prstGeom prst="rect">
            <a:avLst/>
          </a:prstGeom>
          <a:noFill/>
          <a:ln w="12700">
            <a:noFill/>
            <a:miter lim="800000"/>
            <a:headEnd/>
            <a:tailEnd/>
          </a:ln>
        </p:spPr>
        <p:txBody>
          <a:bodyPr anchor="ctr" anchorCtr="1"/>
          <a:lstStyle/>
          <a:p>
            <a:r>
              <a:rPr lang="en-US" sz="2800" b="1" dirty="0" smtClean="0">
                <a:solidFill>
                  <a:srgbClr val="002060"/>
                </a:solidFill>
                <a:cs typeface="Times New Roman" pitchFamily="18" charset="0"/>
              </a:rPr>
              <a:t>Options </a:t>
            </a:r>
            <a:r>
              <a:rPr lang="en-US" sz="2800" b="1" dirty="0">
                <a:solidFill>
                  <a:srgbClr val="002060"/>
                </a:solidFill>
                <a:cs typeface="Times New Roman" pitchFamily="18" charset="0"/>
              </a:rPr>
              <a:t>are carried at fair value on the balance </a:t>
            </a:r>
            <a:r>
              <a:rPr lang="en-US" sz="2800" b="1" dirty="0" smtClean="0">
                <a:solidFill>
                  <a:srgbClr val="002060"/>
                </a:solidFill>
                <a:cs typeface="Times New Roman" pitchFamily="18" charset="0"/>
              </a:rPr>
              <a:t>sheet </a:t>
            </a:r>
            <a:r>
              <a:rPr lang="en-US" sz="2800" b="1" dirty="0" smtClean="0">
                <a:solidFill>
                  <a:srgbClr val="002060"/>
                </a:solidFill>
              </a:rPr>
              <a:t>of both the derivative financial instrument (forward contract or option) and the firm commitment.</a:t>
            </a:r>
            <a:endParaRPr lang="en-US" sz="2800" b="1" dirty="0" smtClean="0">
              <a:solidFill>
                <a:srgbClr val="002060"/>
              </a:solidFill>
              <a:cs typeface="Times New Roman" pitchFamily="18" charset="0"/>
            </a:endParaRPr>
          </a:p>
          <a:p>
            <a:endParaRPr lang="en-US" sz="2800" b="1" dirty="0" smtClean="0">
              <a:solidFill>
                <a:srgbClr val="002060"/>
              </a:solidFill>
              <a:cs typeface="Times New Roman" pitchFamily="18" charset="0"/>
            </a:endParaRPr>
          </a:p>
          <a:p>
            <a:r>
              <a:rPr lang="en-US" sz="2800" b="1" dirty="0" smtClean="0">
                <a:solidFill>
                  <a:srgbClr val="002060"/>
                </a:solidFill>
                <a:cs typeface="Times New Roman" pitchFamily="18" charset="0"/>
              </a:rPr>
              <a:t>The change in value of the firm commitment gain/loss offsets the gain or loss on the hedging instrument. Gain/loss is recognized currently in net income, as is the gain/loss on the firm commitment attributable to the hedged risk.</a:t>
            </a:r>
            <a:endParaRPr lang="en-US" sz="2800" b="1" dirty="0">
              <a:solidFill>
                <a:srgbClr val="002060"/>
              </a:solidFill>
              <a:cs typeface="Times New Roman" pitchFamily="18" charset="0"/>
            </a:endParaRP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34</a:t>
            </a:fld>
            <a:endParaRPr lang="en-US" sz="1000" i="0" dirty="0"/>
          </a:p>
        </p:txBody>
      </p:sp>
    </p:spTree>
    <p:custDataLst>
      <p:tags r:id="rId1"/>
    </p:custDataLst>
    <p:extLst>
      <p:ext uri="{BB962C8B-B14F-4D97-AF65-F5344CB8AC3E}">
        <p14:creationId xmlns:p14="http://schemas.microsoft.com/office/powerpoint/2010/main" val="3502765805"/>
      </p:ext>
    </p:extLst>
  </p:cSld>
  <p:clrMapOvr>
    <a:masterClrMapping/>
  </p:clrMapOvr>
  <p:transition>
    <p:blinds dir="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9"/>
          <p:cNvSpPr>
            <a:spLocks noGrp="1" noChangeArrowheads="1"/>
          </p:cNvSpPr>
          <p:nvPr>
            <p:ph type="title"/>
          </p:nvPr>
        </p:nvSpPr>
        <p:spPr>
          <a:xfrm>
            <a:off x="228600" y="152400"/>
            <a:ext cx="8839200" cy="1143000"/>
          </a:xfrm>
        </p:spPr>
        <p:txBody>
          <a:bodyPr/>
          <a:lstStyle/>
          <a:p>
            <a:r>
              <a:rPr lang="en-US" sz="4000" dirty="0" smtClean="0"/>
              <a:t>Learning Objective 9-</a:t>
            </a:r>
            <a:r>
              <a:rPr lang="en-US" dirty="0" smtClean="0"/>
              <a:t>6</a:t>
            </a:r>
            <a:endParaRPr lang="en-US" sz="4000" dirty="0" smtClean="0"/>
          </a:p>
        </p:txBody>
      </p:sp>
      <p:sp>
        <p:nvSpPr>
          <p:cNvPr id="198664" name="Rectangle 8"/>
          <p:cNvSpPr>
            <a:spLocks noChangeArrowheads="1"/>
          </p:cNvSpPr>
          <p:nvPr/>
        </p:nvSpPr>
        <p:spPr bwMode="auto">
          <a:xfrm>
            <a:off x="304800" y="1828800"/>
            <a:ext cx="8305800" cy="4038600"/>
          </a:xfrm>
          <a:prstGeom prst="rect">
            <a:avLst/>
          </a:prstGeom>
          <a:noFill/>
          <a:ln w="12700">
            <a:noFill/>
            <a:miter lim="800000"/>
            <a:headEnd/>
            <a:tailEnd/>
          </a:ln>
          <a:effectLst/>
        </p:spPr>
        <p:txBody>
          <a:bodyPr anchor="ctr" anchorCtr="1"/>
          <a:lstStyle/>
          <a:p>
            <a:r>
              <a:rPr lang="en-US" sz="4000" b="1" dirty="0">
                <a:solidFill>
                  <a:srgbClr val="002060"/>
                </a:solidFill>
              </a:rPr>
              <a:t>Account for forward contracts</a:t>
            </a:r>
          </a:p>
          <a:p>
            <a:r>
              <a:rPr lang="en-US" sz="4000" b="1" dirty="0">
                <a:solidFill>
                  <a:srgbClr val="002060"/>
                </a:solidFill>
              </a:rPr>
              <a:t>and options used as hedges</a:t>
            </a:r>
          </a:p>
          <a:p>
            <a:r>
              <a:rPr lang="en-US" sz="4000" b="1" dirty="0">
                <a:solidFill>
                  <a:srgbClr val="002060"/>
                </a:solidFill>
              </a:rPr>
              <a:t>of forecasted foreign currency</a:t>
            </a:r>
          </a:p>
          <a:p>
            <a:r>
              <a:rPr lang="en-US" sz="4000" b="1" dirty="0">
                <a:solidFill>
                  <a:srgbClr val="002060"/>
                </a:solidFill>
              </a:rPr>
              <a:t>transactions.</a:t>
            </a:r>
            <a:endParaRPr lang="en-US" sz="4000" b="1" dirty="0">
              <a:solidFill>
                <a:srgbClr val="002060"/>
              </a:solidFill>
              <a:cs typeface="Times New Roman" pitchFamily="18" charset="0"/>
            </a:endParaRP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35</a:t>
            </a:fld>
            <a:endParaRPr lang="en-US" sz="1000" i="0" dirty="0"/>
          </a:p>
        </p:txBody>
      </p:sp>
    </p:spTree>
    <p:custDataLst>
      <p:tags r:id="rId1"/>
    </p:custDataLst>
    <p:extLst>
      <p:ext uri="{BB962C8B-B14F-4D97-AF65-F5344CB8AC3E}">
        <p14:creationId xmlns:p14="http://schemas.microsoft.com/office/powerpoint/2010/main" val="36807111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sz="3200" dirty="0" smtClean="0"/>
              <a:t>Hedge of a Forecasted Foreign Currency Denominated Transaction</a:t>
            </a:r>
          </a:p>
        </p:txBody>
      </p:sp>
      <p:sp>
        <p:nvSpPr>
          <p:cNvPr id="47107" name="Rectangle 3"/>
          <p:cNvSpPr>
            <a:spLocks noGrp="1" noChangeArrowheads="1"/>
          </p:cNvSpPr>
          <p:nvPr>
            <p:ph idx="1"/>
          </p:nvPr>
        </p:nvSpPr>
        <p:spPr>
          <a:xfrm>
            <a:off x="533400" y="1676400"/>
            <a:ext cx="8305800" cy="4419600"/>
          </a:xfrm>
        </p:spPr>
        <p:txBody>
          <a:bodyPr/>
          <a:lstStyle/>
          <a:p>
            <a:pPr marL="0" indent="0">
              <a:spcBef>
                <a:spcPts val="1200"/>
              </a:spcBef>
              <a:buClr>
                <a:srgbClr val="0070C0"/>
              </a:buClr>
              <a:buNone/>
            </a:pPr>
            <a:r>
              <a:rPr lang="en-US" sz="2800" dirty="0" smtClean="0"/>
              <a:t>Cash flow hedge accounting may be used for foreign currency derivatives associated with a forecasted foreign currency transaction.</a:t>
            </a:r>
          </a:p>
          <a:p>
            <a:pPr marL="0" lvl="1" indent="0">
              <a:spcBef>
                <a:spcPts val="1200"/>
              </a:spcBef>
              <a:buClr>
                <a:srgbClr val="0070C0"/>
              </a:buClr>
              <a:buNone/>
            </a:pPr>
            <a:r>
              <a:rPr lang="en-US" dirty="0" smtClean="0"/>
              <a:t>The forecasted transaction must be probable, highly effective, and the hedging relationship must be properly documented.</a:t>
            </a:r>
          </a:p>
          <a:p>
            <a:pPr marL="0" indent="0">
              <a:buNone/>
            </a:pPr>
            <a:r>
              <a:rPr lang="en-US" sz="2800" dirty="0"/>
              <a:t>There is no recognition of the </a:t>
            </a:r>
            <a:r>
              <a:rPr lang="en-US" sz="2800" dirty="0" smtClean="0"/>
              <a:t>forecasted transaction </a:t>
            </a:r>
            <a:r>
              <a:rPr lang="en-US" sz="2800" dirty="0"/>
              <a:t>or gains and losses on the forecasted transaction.</a:t>
            </a:r>
          </a:p>
          <a:p>
            <a:pPr marL="0" lvl="1" indent="0">
              <a:spcBef>
                <a:spcPts val="1200"/>
              </a:spcBef>
              <a:buClr>
                <a:srgbClr val="0070C0"/>
              </a:buClr>
              <a:buNone/>
            </a:pPr>
            <a:endParaRPr lang="en-US" dirty="0" smtClean="0"/>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36</a:t>
            </a:fld>
            <a:endParaRPr lang="en-US" sz="1000" i="0" dirty="0"/>
          </a:p>
        </p:txBody>
      </p:sp>
    </p:spTree>
    <p:custDataLst>
      <p:tags r:id="rId1"/>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sz="3200" dirty="0" smtClean="0"/>
              <a:t>Hedge of a Forecasted Foreign Currency Denominated Transaction</a:t>
            </a:r>
          </a:p>
        </p:txBody>
      </p:sp>
      <p:sp>
        <p:nvSpPr>
          <p:cNvPr id="47107" name="Rectangle 3"/>
          <p:cNvSpPr>
            <a:spLocks noGrp="1" noChangeArrowheads="1"/>
          </p:cNvSpPr>
          <p:nvPr>
            <p:ph idx="1"/>
          </p:nvPr>
        </p:nvSpPr>
        <p:spPr>
          <a:xfrm>
            <a:off x="533400" y="1676400"/>
            <a:ext cx="8001000" cy="4572000"/>
          </a:xfrm>
        </p:spPr>
        <p:txBody>
          <a:bodyPr/>
          <a:lstStyle/>
          <a:p>
            <a:pPr marL="0" indent="0">
              <a:buNone/>
            </a:pPr>
            <a:r>
              <a:rPr lang="en-US" dirty="0"/>
              <a:t>The company reports the hedging instrument (forward contract or option) at fair </a:t>
            </a:r>
            <a:r>
              <a:rPr lang="en-US" dirty="0" smtClean="0"/>
              <a:t>value, but changes </a:t>
            </a:r>
            <a:r>
              <a:rPr lang="en-US" dirty="0"/>
              <a:t>in the fair value of </a:t>
            </a:r>
            <a:r>
              <a:rPr lang="en-US" dirty="0" smtClean="0"/>
              <a:t>are not reported in </a:t>
            </a:r>
            <a:r>
              <a:rPr lang="en-US" dirty="0"/>
              <a:t>net income.</a:t>
            </a:r>
            <a:endParaRPr lang="en-US" dirty="0" smtClean="0"/>
          </a:p>
          <a:p>
            <a:pPr marL="0" indent="0">
              <a:buNone/>
            </a:pPr>
            <a:r>
              <a:rPr lang="en-US" dirty="0" smtClean="0"/>
              <a:t>Gains and losses on the hedging instrument are recorded in Other Comprehensive Income until the date of the forecasted transaction then transferred to net income on the projected transaction date.</a:t>
            </a:r>
          </a:p>
          <a:p>
            <a:pPr marL="0" indent="0">
              <a:buNone/>
            </a:pPr>
            <a:endParaRPr lang="en-US" dirty="0" smtClean="0"/>
          </a:p>
          <a:p>
            <a:pPr marL="0" indent="0">
              <a:buNone/>
            </a:pPr>
            <a:endParaRPr lang="en-US" dirty="0" smtClean="0"/>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37</a:t>
            </a:fld>
            <a:endParaRPr lang="en-US" sz="1000" i="0" dirty="0"/>
          </a:p>
        </p:txBody>
      </p:sp>
    </p:spTree>
    <p:custDataLst>
      <p:tags r:id="rId1"/>
    </p:custDataLst>
    <p:extLst>
      <p:ext uri="{BB962C8B-B14F-4D97-AF65-F5344CB8AC3E}">
        <p14:creationId xmlns:p14="http://schemas.microsoft.com/office/powerpoint/2010/main" val="23230978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9"/>
          <p:cNvSpPr>
            <a:spLocks noGrp="1" noChangeArrowheads="1"/>
          </p:cNvSpPr>
          <p:nvPr>
            <p:ph type="title"/>
          </p:nvPr>
        </p:nvSpPr>
        <p:spPr>
          <a:xfrm>
            <a:off x="228600" y="152400"/>
            <a:ext cx="8839200" cy="1143000"/>
          </a:xfrm>
        </p:spPr>
        <p:txBody>
          <a:bodyPr/>
          <a:lstStyle/>
          <a:p>
            <a:r>
              <a:rPr lang="en-US" sz="4000" dirty="0" smtClean="0"/>
              <a:t>Learning Objective 9-</a:t>
            </a:r>
            <a:r>
              <a:rPr lang="en-US" dirty="0" smtClean="0"/>
              <a:t>7</a:t>
            </a:r>
            <a:endParaRPr lang="en-US" sz="4000" dirty="0" smtClean="0"/>
          </a:p>
        </p:txBody>
      </p:sp>
      <p:sp>
        <p:nvSpPr>
          <p:cNvPr id="198664" name="Rectangle 8"/>
          <p:cNvSpPr>
            <a:spLocks noChangeArrowheads="1"/>
          </p:cNvSpPr>
          <p:nvPr/>
        </p:nvSpPr>
        <p:spPr bwMode="auto">
          <a:xfrm>
            <a:off x="304800" y="1828800"/>
            <a:ext cx="8305800" cy="4038600"/>
          </a:xfrm>
          <a:prstGeom prst="rect">
            <a:avLst/>
          </a:prstGeom>
          <a:noFill/>
          <a:ln w="12700">
            <a:noFill/>
            <a:miter lim="800000"/>
            <a:headEnd/>
            <a:tailEnd/>
          </a:ln>
          <a:effectLst/>
        </p:spPr>
        <p:txBody>
          <a:bodyPr anchor="ctr" anchorCtr="1"/>
          <a:lstStyle/>
          <a:p>
            <a:r>
              <a:rPr lang="en-US" sz="4000" b="1" dirty="0">
                <a:solidFill>
                  <a:srgbClr val="002060"/>
                </a:solidFill>
              </a:rPr>
              <a:t>Prepare journal entries to</a:t>
            </a:r>
          </a:p>
          <a:p>
            <a:r>
              <a:rPr lang="en-US" sz="4000" b="1" dirty="0">
                <a:solidFill>
                  <a:srgbClr val="002060"/>
                </a:solidFill>
              </a:rPr>
              <a:t>account for foreign currency</a:t>
            </a:r>
          </a:p>
          <a:p>
            <a:r>
              <a:rPr lang="en-US" sz="4000" b="1" dirty="0">
                <a:solidFill>
                  <a:srgbClr val="002060"/>
                </a:solidFill>
              </a:rPr>
              <a:t>borrowings.</a:t>
            </a:r>
            <a:endParaRPr lang="en-US" sz="4000" b="1" dirty="0">
              <a:solidFill>
                <a:srgbClr val="002060"/>
              </a:solidFill>
              <a:cs typeface="Times New Roman" pitchFamily="18" charset="0"/>
            </a:endParaRP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38</a:t>
            </a:fld>
            <a:endParaRPr lang="en-US" sz="1000" i="0" dirty="0"/>
          </a:p>
        </p:txBody>
      </p:sp>
    </p:spTree>
    <p:custDataLst>
      <p:tags r:id="rId1"/>
    </p:custDataLst>
    <p:extLst>
      <p:ext uri="{BB962C8B-B14F-4D97-AF65-F5344CB8AC3E}">
        <p14:creationId xmlns:p14="http://schemas.microsoft.com/office/powerpoint/2010/main" val="10678153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sz="3200" dirty="0" smtClean="0"/>
              <a:t>Foreign Currency Borrowings</a:t>
            </a:r>
          </a:p>
        </p:txBody>
      </p:sp>
      <p:sp>
        <p:nvSpPr>
          <p:cNvPr id="47107" name="Rectangle 3"/>
          <p:cNvSpPr>
            <a:spLocks noGrp="1" noChangeArrowheads="1"/>
          </p:cNvSpPr>
          <p:nvPr>
            <p:ph idx="1"/>
          </p:nvPr>
        </p:nvSpPr>
        <p:spPr>
          <a:xfrm>
            <a:off x="533400" y="1676400"/>
            <a:ext cx="8001000" cy="4572000"/>
          </a:xfrm>
        </p:spPr>
        <p:txBody>
          <a:bodyPr/>
          <a:lstStyle/>
          <a:p>
            <a:pPr marL="0" indent="0">
              <a:buNone/>
            </a:pPr>
            <a:r>
              <a:rPr lang="en-US" sz="2800" dirty="0" smtClean="0"/>
              <a:t>Companies often </a:t>
            </a:r>
            <a:r>
              <a:rPr lang="en-US" sz="2800" dirty="0"/>
              <a:t>must account for foreign currency borrowings, another type of foreign </a:t>
            </a:r>
            <a:r>
              <a:rPr lang="en-US" sz="2800" dirty="0" smtClean="0"/>
              <a:t>currency transaction. </a:t>
            </a:r>
          </a:p>
          <a:p>
            <a:pPr marL="0" indent="0">
              <a:buNone/>
            </a:pPr>
            <a:r>
              <a:rPr lang="en-US" sz="2800" dirty="0" smtClean="0"/>
              <a:t>Companies </a:t>
            </a:r>
            <a:r>
              <a:rPr lang="en-US" sz="2800" dirty="0"/>
              <a:t>borrow foreign currency from foreign lenders </a:t>
            </a:r>
            <a:r>
              <a:rPr lang="en-US" sz="2800" dirty="0" smtClean="0"/>
              <a:t>to finance foreign operations </a:t>
            </a:r>
            <a:r>
              <a:rPr lang="en-US" sz="2800" dirty="0"/>
              <a:t>or </a:t>
            </a:r>
            <a:r>
              <a:rPr lang="en-US" sz="2800" dirty="0" smtClean="0"/>
              <a:t>to </a:t>
            </a:r>
            <a:r>
              <a:rPr lang="en-US" sz="2800" dirty="0"/>
              <a:t>take advantage of more favorable interest rates. </a:t>
            </a:r>
            <a:endParaRPr lang="en-US" sz="2800" dirty="0" smtClean="0"/>
          </a:p>
          <a:p>
            <a:pPr marL="0" indent="0">
              <a:buNone/>
            </a:pPr>
            <a:r>
              <a:rPr lang="en-US" sz="2800" dirty="0" smtClean="0"/>
              <a:t>The facts that the </a:t>
            </a:r>
            <a:r>
              <a:rPr lang="en-US" sz="2800" dirty="0"/>
              <a:t>principal and interest are denominated in foreign currency and </a:t>
            </a:r>
            <a:r>
              <a:rPr lang="en-US" sz="2800" dirty="0" smtClean="0"/>
              <a:t>create an exposure </a:t>
            </a:r>
            <a:r>
              <a:rPr lang="en-US" sz="2800" dirty="0"/>
              <a:t>to foreign exchange risk complicate accounting for a foreign currency borrowing.</a:t>
            </a:r>
            <a:endParaRPr lang="en-US" sz="2800" dirty="0" smtClean="0"/>
          </a:p>
          <a:p>
            <a:pPr marL="0" indent="0">
              <a:buNone/>
            </a:pPr>
            <a:endParaRPr lang="en-US" sz="2800" dirty="0" smtClean="0"/>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39</a:t>
            </a:fld>
            <a:endParaRPr lang="en-US" sz="1000" i="0" dirty="0"/>
          </a:p>
        </p:txBody>
      </p:sp>
    </p:spTree>
    <p:custDataLst>
      <p:tags r:id="rId1"/>
    </p:custDataLst>
    <p:extLst>
      <p:ext uri="{BB962C8B-B14F-4D97-AF65-F5344CB8AC3E}">
        <p14:creationId xmlns:p14="http://schemas.microsoft.com/office/powerpoint/2010/main" val="33808968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76200"/>
            <a:ext cx="8915400" cy="819150"/>
          </a:xfrm>
          <a:ln>
            <a:noFill/>
          </a:ln>
        </p:spPr>
        <p:txBody>
          <a:bodyPr/>
          <a:lstStyle/>
          <a:p>
            <a:r>
              <a:rPr lang="en-US" sz="2800" dirty="0" smtClean="0"/>
              <a:t>Journal Entries</a:t>
            </a:r>
            <a:endParaRPr lang="en-US" sz="2800"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86566" y="762000"/>
            <a:ext cx="5657234" cy="5618397"/>
          </a:xfrm>
          <a:prstGeom prst="rect">
            <a:avLst/>
          </a:prstGeom>
          <a:noFill/>
          <a:ln w="9525">
            <a:solidFill>
              <a:srgbClr val="002060"/>
            </a:solidFill>
            <a:miter lim="800000"/>
            <a:headEnd/>
            <a:tailEnd/>
          </a:ln>
          <a:extLst>
            <a:ext uri="{909E8E84-426E-40DD-AFC4-6F175D3DCCD1}">
              <a14:hiddenFill xmlns:a14="http://schemas.microsoft.com/office/drawing/2010/main">
                <a:solidFill>
                  <a:schemeClr val="accent1"/>
                </a:solidFill>
              </a14:hiddenFill>
            </a:ext>
          </a:extLst>
        </p:spPr>
      </p:pic>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40</a:t>
            </a:fld>
            <a:endParaRPr lang="en-US" sz="1000" i="0" dirty="0"/>
          </a:p>
        </p:txBody>
      </p:sp>
    </p:spTree>
    <p:custDataLst>
      <p:tags r:id="rId1"/>
    </p:custDataLst>
    <p:extLst>
      <p:ext uri="{BB962C8B-B14F-4D97-AF65-F5344CB8AC3E}">
        <p14:creationId xmlns:p14="http://schemas.microsoft.com/office/powerpoint/2010/main" val="165867346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228600" y="152400"/>
            <a:ext cx="8686800" cy="1189038"/>
          </a:xfrm>
        </p:spPr>
        <p:txBody>
          <a:bodyPr/>
          <a:lstStyle/>
          <a:p>
            <a:r>
              <a:rPr lang="en-US" sz="3200" dirty="0"/>
              <a:t>Foreign Currency Borrowings</a:t>
            </a:r>
            <a:endParaRPr lang="en-US" sz="3200" dirty="0" smtClean="0"/>
          </a:p>
        </p:txBody>
      </p:sp>
      <p:sp>
        <p:nvSpPr>
          <p:cNvPr id="47107" name="Rectangle 3"/>
          <p:cNvSpPr>
            <a:spLocks noGrp="1" noChangeArrowheads="1"/>
          </p:cNvSpPr>
          <p:nvPr>
            <p:ph idx="1"/>
          </p:nvPr>
        </p:nvSpPr>
        <p:spPr>
          <a:xfrm>
            <a:off x="533400" y="1676400"/>
            <a:ext cx="8001000" cy="4572000"/>
          </a:xfrm>
        </p:spPr>
        <p:txBody>
          <a:bodyPr/>
          <a:lstStyle/>
          <a:p>
            <a:pPr marL="0" indent="0">
              <a:buNone/>
            </a:pPr>
            <a:r>
              <a:rPr lang="en-US" sz="2800" dirty="0" smtClean="0"/>
              <a:t>Companies also lend </a:t>
            </a:r>
            <a:r>
              <a:rPr lang="en-US" sz="2800" dirty="0"/>
              <a:t>foreign currency to related parties, creating the opposite </a:t>
            </a:r>
            <a:r>
              <a:rPr lang="en-US" sz="2800" dirty="0" smtClean="0"/>
              <a:t>situation from </a:t>
            </a:r>
            <a:r>
              <a:rPr lang="en-US" sz="2800" dirty="0"/>
              <a:t>a foreign currency borrowing. </a:t>
            </a:r>
            <a:endParaRPr lang="en-US" sz="2800" dirty="0" smtClean="0"/>
          </a:p>
          <a:p>
            <a:pPr marL="0" indent="0">
              <a:buNone/>
            </a:pPr>
            <a:r>
              <a:rPr lang="en-US" sz="2800" dirty="0"/>
              <a:t>The </a:t>
            </a:r>
            <a:r>
              <a:rPr lang="en-US" sz="2800" dirty="0" smtClean="0"/>
              <a:t>company must keep </a:t>
            </a:r>
            <a:r>
              <a:rPr lang="en-US" sz="2800" dirty="0"/>
              <a:t>track of a </a:t>
            </a:r>
            <a:r>
              <a:rPr lang="en-US" sz="2800" dirty="0" smtClean="0"/>
              <a:t>note receivable </a:t>
            </a:r>
            <a:r>
              <a:rPr lang="en-US" sz="2800" dirty="0"/>
              <a:t>and interest receivable, both </a:t>
            </a:r>
            <a:r>
              <a:rPr lang="en-US" sz="2800" dirty="0" smtClean="0"/>
              <a:t>of which are denominated </a:t>
            </a:r>
            <a:r>
              <a:rPr lang="en-US" sz="2800" dirty="0"/>
              <a:t>in foreign currency.</a:t>
            </a:r>
          </a:p>
          <a:p>
            <a:pPr marL="0" indent="0">
              <a:buNone/>
            </a:pPr>
            <a:r>
              <a:rPr lang="en-US" sz="2800" dirty="0"/>
              <a:t>Fluctuations in the U.S. dollar value of the principal and interest generally give rise </a:t>
            </a:r>
            <a:r>
              <a:rPr lang="en-US" sz="2800" dirty="0" smtClean="0"/>
              <a:t>to foreign </a:t>
            </a:r>
            <a:r>
              <a:rPr lang="en-US" sz="2800" dirty="0"/>
              <a:t>exchange gains and losses that would be included in income. </a:t>
            </a:r>
            <a:endParaRPr lang="en-US" sz="2800" dirty="0" smtClean="0"/>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41</a:t>
            </a:fld>
            <a:endParaRPr lang="en-US" sz="1000" i="0" dirty="0"/>
          </a:p>
        </p:txBody>
      </p:sp>
    </p:spTree>
    <p:custDataLst>
      <p:tags r:id="rId1"/>
    </p:custDataLst>
    <p:extLst>
      <p:ext uri="{BB962C8B-B14F-4D97-AF65-F5344CB8AC3E}">
        <p14:creationId xmlns:p14="http://schemas.microsoft.com/office/powerpoint/2010/main" val="17136213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52400" y="182562"/>
            <a:ext cx="8839200" cy="1189038"/>
          </a:xfrm>
        </p:spPr>
        <p:txBody>
          <a:bodyPr/>
          <a:lstStyle/>
          <a:p>
            <a:r>
              <a:rPr lang="en-US" sz="3100" dirty="0"/>
              <a:t>IFRS—Foreign Currency Transactions and Hedges</a:t>
            </a:r>
            <a:endParaRPr lang="en-US" sz="3100" dirty="0" smtClean="0"/>
          </a:p>
        </p:txBody>
      </p:sp>
      <p:sp>
        <p:nvSpPr>
          <p:cNvPr id="47107" name="Rectangle 3"/>
          <p:cNvSpPr>
            <a:spLocks noGrp="1" noChangeArrowheads="1"/>
          </p:cNvSpPr>
          <p:nvPr>
            <p:ph idx="1"/>
          </p:nvPr>
        </p:nvSpPr>
        <p:spPr>
          <a:xfrm>
            <a:off x="533400" y="1676400"/>
            <a:ext cx="8001000" cy="4572000"/>
          </a:xfrm>
        </p:spPr>
        <p:txBody>
          <a:bodyPr/>
          <a:lstStyle/>
          <a:p>
            <a:pPr marL="0" indent="0">
              <a:buNone/>
            </a:pPr>
            <a:r>
              <a:rPr lang="en-US" sz="2800" dirty="0" smtClean="0"/>
              <a:t>There are no substantive differences between U.S. GAAP and IFRS in accounting for foreign currency transactions.</a:t>
            </a:r>
          </a:p>
          <a:p>
            <a:pPr marL="0" indent="0">
              <a:buNone/>
            </a:pPr>
            <a:r>
              <a:rPr lang="en-US" sz="2800" dirty="0" smtClean="0"/>
              <a:t>Similar </a:t>
            </a:r>
            <a:r>
              <a:rPr lang="en-US" sz="2800" dirty="0"/>
              <a:t>to U.S. GAAP, </a:t>
            </a:r>
            <a:r>
              <a:rPr lang="en-US" sz="2800" i="1" dirty="0"/>
              <a:t>IAS 21, </a:t>
            </a:r>
            <a:r>
              <a:rPr lang="en-US" sz="2800" dirty="0"/>
              <a:t>“The Effects of Changes in Foreign Exchange Rates</a:t>
            </a:r>
            <a:r>
              <a:rPr lang="en-US" sz="2800" dirty="0" smtClean="0"/>
              <a:t>,” requires </a:t>
            </a:r>
            <a:r>
              <a:rPr lang="en-US" sz="2800" dirty="0"/>
              <a:t>the use of a two-transaction perspective in accounting for foreign </a:t>
            </a:r>
            <a:r>
              <a:rPr lang="en-US" sz="2800" dirty="0" smtClean="0"/>
              <a:t>currency transactions </a:t>
            </a:r>
            <a:r>
              <a:rPr lang="en-US" sz="2800" dirty="0"/>
              <a:t>with unrealized foreign exchange gains and losses accrued in net income </a:t>
            </a:r>
            <a:r>
              <a:rPr lang="en-US" sz="2800" dirty="0" smtClean="0"/>
              <a:t>in the </a:t>
            </a:r>
            <a:r>
              <a:rPr lang="en-US" sz="2800" dirty="0"/>
              <a:t>period of exchange rate change. </a:t>
            </a:r>
            <a:endParaRPr lang="en-US" sz="2800" dirty="0" smtClean="0"/>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42</a:t>
            </a:fld>
            <a:endParaRPr lang="en-US" sz="1000" i="0" dirty="0"/>
          </a:p>
        </p:txBody>
      </p:sp>
    </p:spTree>
    <p:custDataLst>
      <p:tags r:id="rId1"/>
    </p:custDataLst>
    <p:extLst>
      <p:ext uri="{BB962C8B-B14F-4D97-AF65-F5344CB8AC3E}">
        <p14:creationId xmlns:p14="http://schemas.microsoft.com/office/powerpoint/2010/main" val="14812884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04800" y="182562"/>
            <a:ext cx="8610600" cy="1189038"/>
          </a:xfrm>
        </p:spPr>
        <p:txBody>
          <a:bodyPr/>
          <a:lstStyle/>
          <a:p>
            <a:r>
              <a:rPr lang="en-US" sz="3100" dirty="0"/>
              <a:t>IFRS—Foreign Currency Transactions and Hedges</a:t>
            </a:r>
            <a:endParaRPr lang="en-US" sz="3100" dirty="0" smtClean="0"/>
          </a:p>
        </p:txBody>
      </p:sp>
      <p:sp>
        <p:nvSpPr>
          <p:cNvPr id="47107" name="Rectangle 3"/>
          <p:cNvSpPr>
            <a:spLocks noGrp="1" noChangeArrowheads="1"/>
          </p:cNvSpPr>
          <p:nvPr>
            <p:ph idx="1"/>
          </p:nvPr>
        </p:nvSpPr>
        <p:spPr>
          <a:xfrm>
            <a:off x="228600" y="1752600"/>
            <a:ext cx="8686800" cy="4572000"/>
          </a:xfrm>
        </p:spPr>
        <p:txBody>
          <a:bodyPr/>
          <a:lstStyle/>
          <a:p>
            <a:pPr marL="0" indent="0">
              <a:spcBef>
                <a:spcPts val="600"/>
              </a:spcBef>
              <a:spcAft>
                <a:spcPts val="600"/>
              </a:spcAft>
              <a:buNone/>
            </a:pPr>
            <a:r>
              <a:rPr lang="en-US" sz="2600" i="1" dirty="0" smtClean="0"/>
              <a:t>IAS </a:t>
            </a:r>
            <a:r>
              <a:rPr lang="en-US" sz="2600" i="1" dirty="0"/>
              <a:t>39, </a:t>
            </a:r>
            <a:r>
              <a:rPr lang="en-US" sz="2600" dirty="0"/>
              <a:t>“Financial Instruments: Recognition and Measurement,” governs </a:t>
            </a:r>
            <a:r>
              <a:rPr lang="en-US" sz="2600" dirty="0" smtClean="0"/>
              <a:t>accounting for </a:t>
            </a:r>
            <a:r>
              <a:rPr lang="en-US" sz="2600" dirty="0"/>
              <a:t>hedging instruments including those used to hedge foreign exchange risk</a:t>
            </a:r>
            <a:r>
              <a:rPr lang="en-US" sz="2600" dirty="0" smtClean="0"/>
              <a:t>.</a:t>
            </a:r>
            <a:r>
              <a:rPr lang="en-US" sz="2600" dirty="0"/>
              <a:t> </a:t>
            </a:r>
            <a:endParaRPr lang="en-US" sz="2600" dirty="0" smtClean="0"/>
          </a:p>
          <a:p>
            <a:pPr marL="0" indent="0">
              <a:spcBef>
                <a:spcPts val="600"/>
              </a:spcBef>
              <a:spcAft>
                <a:spcPts val="600"/>
              </a:spcAft>
              <a:buNone/>
            </a:pPr>
            <a:r>
              <a:rPr lang="en-US" sz="2600" dirty="0" smtClean="0"/>
              <a:t>One </a:t>
            </a:r>
            <a:r>
              <a:rPr lang="en-US" sz="2600" dirty="0"/>
              <a:t>difference between the two sets of </a:t>
            </a:r>
            <a:r>
              <a:rPr lang="en-US" sz="2600" dirty="0" smtClean="0"/>
              <a:t>standards relates </a:t>
            </a:r>
            <a:r>
              <a:rPr lang="en-US" sz="2600" dirty="0"/>
              <a:t>to the type of financial instrument </a:t>
            </a:r>
            <a:r>
              <a:rPr lang="en-US" sz="2600" dirty="0" smtClean="0"/>
              <a:t> </a:t>
            </a:r>
            <a:r>
              <a:rPr lang="en-US" sz="2600" dirty="0"/>
              <a:t>designated as a foreign </a:t>
            </a:r>
            <a:r>
              <a:rPr lang="en-US" sz="2600" dirty="0" smtClean="0"/>
              <a:t>currency cash </a:t>
            </a:r>
            <a:r>
              <a:rPr lang="en-US" sz="2600" dirty="0"/>
              <a:t>flow hedge. </a:t>
            </a:r>
            <a:endParaRPr lang="en-US" sz="2600" dirty="0" smtClean="0"/>
          </a:p>
          <a:p>
            <a:pPr marL="0" indent="0">
              <a:spcBef>
                <a:spcPts val="600"/>
              </a:spcBef>
              <a:spcAft>
                <a:spcPts val="600"/>
              </a:spcAft>
              <a:buNone/>
            </a:pPr>
            <a:r>
              <a:rPr lang="en-US" sz="2600" dirty="0" smtClean="0"/>
              <a:t>U.S</a:t>
            </a:r>
            <a:r>
              <a:rPr lang="en-US" sz="2600" dirty="0"/>
              <a:t>. </a:t>
            </a:r>
            <a:r>
              <a:rPr lang="en-US" sz="2600" dirty="0" smtClean="0"/>
              <a:t>GAAP allows </a:t>
            </a:r>
            <a:r>
              <a:rPr lang="en-US" sz="2600" dirty="0"/>
              <a:t>only derivative financial instruments </a:t>
            </a:r>
            <a:r>
              <a:rPr lang="en-US" sz="2600" dirty="0" smtClean="0"/>
              <a:t>to be used </a:t>
            </a:r>
            <a:r>
              <a:rPr lang="en-US" sz="2600" dirty="0"/>
              <a:t>as a cash flow </a:t>
            </a:r>
            <a:r>
              <a:rPr lang="en-US" sz="2600" dirty="0" smtClean="0"/>
              <a:t>hedge. </a:t>
            </a:r>
          </a:p>
          <a:p>
            <a:pPr marL="0" indent="0">
              <a:spcBef>
                <a:spcPts val="600"/>
              </a:spcBef>
              <a:spcAft>
                <a:spcPts val="600"/>
              </a:spcAft>
              <a:buNone/>
            </a:pPr>
            <a:r>
              <a:rPr lang="en-US" sz="2600" dirty="0" smtClean="0"/>
              <a:t>IFRS allows </a:t>
            </a:r>
            <a:r>
              <a:rPr lang="en-US" sz="2600" dirty="0" err="1"/>
              <a:t>nonderivative</a:t>
            </a:r>
            <a:r>
              <a:rPr lang="en-US" sz="2600" dirty="0"/>
              <a:t> financial </a:t>
            </a:r>
            <a:r>
              <a:rPr lang="en-US" sz="2600" dirty="0" smtClean="0"/>
              <a:t>instruments.</a:t>
            </a:r>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43</a:t>
            </a:fld>
            <a:endParaRPr lang="en-US" sz="1000" i="0" dirty="0"/>
          </a:p>
        </p:txBody>
      </p:sp>
    </p:spTree>
    <p:custDataLst>
      <p:tags r:id="rId1"/>
    </p:custDataLst>
    <p:extLst>
      <p:ext uri="{BB962C8B-B14F-4D97-AF65-F5344CB8AC3E}">
        <p14:creationId xmlns:p14="http://schemas.microsoft.com/office/powerpoint/2010/main" val="16584707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04800" y="182562"/>
            <a:ext cx="8610600" cy="1189038"/>
          </a:xfrm>
        </p:spPr>
        <p:txBody>
          <a:bodyPr/>
          <a:lstStyle/>
          <a:p>
            <a:r>
              <a:rPr lang="en-US" sz="3100" dirty="0"/>
              <a:t>IFRS—Foreign Currency Transactions and Hedges</a:t>
            </a:r>
            <a:endParaRPr lang="en-US" sz="3100" dirty="0" smtClean="0"/>
          </a:p>
        </p:txBody>
      </p:sp>
      <p:sp>
        <p:nvSpPr>
          <p:cNvPr id="47107" name="Rectangle 3"/>
          <p:cNvSpPr>
            <a:spLocks noGrp="1" noChangeArrowheads="1"/>
          </p:cNvSpPr>
          <p:nvPr>
            <p:ph idx="1"/>
          </p:nvPr>
        </p:nvSpPr>
        <p:spPr>
          <a:xfrm>
            <a:off x="685800" y="1828800"/>
            <a:ext cx="8001000" cy="3962400"/>
          </a:xfrm>
        </p:spPr>
        <p:txBody>
          <a:bodyPr/>
          <a:lstStyle/>
          <a:p>
            <a:pPr marL="0" indent="0">
              <a:buNone/>
            </a:pPr>
            <a:r>
              <a:rPr lang="en-US" sz="2600" dirty="0"/>
              <a:t>In 2010, the IASB proposed a new hedge accounting model that would result </a:t>
            </a:r>
            <a:r>
              <a:rPr lang="en-US" sz="2600" dirty="0" smtClean="0"/>
              <a:t>in significant </a:t>
            </a:r>
            <a:r>
              <a:rPr lang="en-US" sz="2600" dirty="0"/>
              <a:t>differences between IFRS and U.S. GAAP</a:t>
            </a:r>
            <a:r>
              <a:rPr lang="en-US" sz="2600" dirty="0" smtClean="0"/>
              <a:t>.</a:t>
            </a:r>
            <a:r>
              <a:rPr lang="en-US" sz="2600" dirty="0"/>
              <a:t> </a:t>
            </a:r>
            <a:endParaRPr lang="en-US" sz="2600" dirty="0" smtClean="0"/>
          </a:p>
          <a:p>
            <a:pPr marL="0" indent="0">
              <a:buNone/>
            </a:pPr>
            <a:r>
              <a:rPr lang="en-US" sz="2600" dirty="0" smtClean="0"/>
              <a:t>In </a:t>
            </a:r>
            <a:r>
              <a:rPr lang="en-US" sz="2600" dirty="0"/>
              <a:t>2012, the IASB issued a draft of </a:t>
            </a:r>
            <a:r>
              <a:rPr lang="en-US" sz="2600" dirty="0" smtClean="0"/>
              <a:t>a forthcoming </a:t>
            </a:r>
            <a:r>
              <a:rPr lang="en-US" sz="2600" dirty="0"/>
              <a:t>statement that would move hedge accounting from </a:t>
            </a:r>
            <a:r>
              <a:rPr lang="en-US" sz="2600" i="1" dirty="0"/>
              <a:t>IAS </a:t>
            </a:r>
            <a:r>
              <a:rPr lang="en-US" sz="2600" i="1" dirty="0" smtClean="0"/>
              <a:t>39</a:t>
            </a:r>
            <a:r>
              <a:rPr lang="en-US" sz="2600" dirty="0" smtClean="0"/>
              <a:t> </a:t>
            </a:r>
            <a:r>
              <a:rPr lang="en-US" sz="2600" dirty="0"/>
              <a:t>to </a:t>
            </a:r>
            <a:r>
              <a:rPr lang="en-US" sz="2600" i="1" dirty="0"/>
              <a:t>IFRS 9</a:t>
            </a:r>
            <a:r>
              <a:rPr lang="en-US" sz="2600" dirty="0"/>
              <a:t>, “Financial Instruments,” to implement the </a:t>
            </a:r>
            <a:r>
              <a:rPr lang="en-US" sz="2600" dirty="0" smtClean="0"/>
              <a:t>new model which would </a:t>
            </a:r>
            <a:r>
              <a:rPr lang="en-US" sz="2600" dirty="0"/>
              <a:t>go into effect in 2015. </a:t>
            </a:r>
            <a:endParaRPr lang="en-US" sz="2600" dirty="0" smtClean="0"/>
          </a:p>
          <a:p>
            <a:pPr marL="0" indent="0">
              <a:buNone/>
            </a:pPr>
            <a:r>
              <a:rPr lang="en-US" sz="2600" dirty="0" smtClean="0"/>
              <a:t>IFRS 9 is intended </a:t>
            </a:r>
            <a:r>
              <a:rPr lang="en-US" sz="2600" dirty="0"/>
              <a:t>to more </a:t>
            </a:r>
            <a:r>
              <a:rPr lang="en-US" sz="2600" dirty="0" smtClean="0"/>
              <a:t>closely align </a:t>
            </a:r>
            <a:r>
              <a:rPr lang="en-US" sz="2600" dirty="0"/>
              <a:t>accounting with a company’s risk management activities. </a:t>
            </a:r>
            <a:endParaRPr lang="en-US" sz="2600" dirty="0" smtClean="0"/>
          </a:p>
          <a:p>
            <a:pPr marL="0" indent="0">
              <a:buNone/>
            </a:pPr>
            <a:endParaRPr lang="en-US" sz="2600" dirty="0" smtClean="0"/>
          </a:p>
          <a:p>
            <a:pPr marL="0" indent="0">
              <a:buNone/>
            </a:pPr>
            <a:endParaRPr lang="en-US" sz="2600" dirty="0" smtClean="0"/>
          </a:p>
        </p:txBody>
      </p:sp>
      <p:sp>
        <p:nvSpPr>
          <p:cNvPr id="5" name="Slide Number Placeholder 3"/>
          <p:cNvSpPr>
            <a:spLocks noGrp="1"/>
          </p:cNvSpPr>
          <p:nvPr>
            <p:ph type="sldNum" sz="quarter" idx="4294967295"/>
          </p:nvPr>
        </p:nvSpPr>
        <p:spPr>
          <a:xfrm>
            <a:off x="8382000" y="6537325"/>
            <a:ext cx="609600" cy="396875"/>
          </a:xfrm>
          <a:prstGeom prst="rect">
            <a:avLst/>
          </a:prstGeom>
        </p:spPr>
        <p:txBody>
          <a:bodyPr/>
          <a:lstStyle/>
          <a:p>
            <a:pPr>
              <a:defRPr/>
            </a:pPr>
            <a:r>
              <a:rPr lang="en-US" sz="1000" i="0" dirty="0" smtClean="0"/>
              <a:t>9-</a:t>
            </a:r>
            <a:fld id="{7432997F-274D-4167-8340-78EB65E700B7}" type="slidenum">
              <a:rPr lang="en-US" sz="1000" i="0" smtClean="0"/>
              <a:pPr>
                <a:defRPr/>
              </a:pPr>
              <a:t>44</a:t>
            </a:fld>
            <a:endParaRPr lang="en-US" sz="1000" i="0" dirty="0"/>
          </a:p>
        </p:txBody>
      </p:sp>
    </p:spTree>
    <p:custDataLst>
      <p:tags r:id="rId1"/>
    </p:custDataLst>
    <p:extLst>
      <p:ext uri="{BB962C8B-B14F-4D97-AF65-F5344CB8AC3E}">
        <p14:creationId xmlns:p14="http://schemas.microsoft.com/office/powerpoint/2010/main" val="281753240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4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mple slide color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Sample slide colors</Template>
  <TotalTime>5240</TotalTime>
  <Pages>10</Pages>
  <Words>6094</Words>
  <Application>Microsoft Office PowerPoint</Application>
  <PresentationFormat>On-screen Show (4:3)</PresentationFormat>
  <Paragraphs>462</Paragraphs>
  <Slides>44</Slides>
  <Notes>44</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Sample slide colors</vt:lpstr>
      <vt:lpstr>Chapter Nine</vt:lpstr>
      <vt:lpstr>Learning Objective 9-1</vt:lpstr>
      <vt:lpstr>Exchange Rate Mechanisms</vt:lpstr>
      <vt:lpstr>Different Currency Mechanisms</vt:lpstr>
      <vt:lpstr>Foreign Exchange Rates</vt:lpstr>
      <vt:lpstr>Foreign Exchange Rates</vt:lpstr>
      <vt:lpstr>Foreign Exchange –                             Option Contracts</vt:lpstr>
      <vt:lpstr>Option values</vt:lpstr>
      <vt:lpstr>Learning Objective 9-2</vt:lpstr>
      <vt:lpstr>Foreign Currency Transactions</vt:lpstr>
      <vt:lpstr>Transaction Exposure</vt:lpstr>
      <vt:lpstr>Transaction Exposure</vt:lpstr>
      <vt:lpstr>Foreign Currency Transactions</vt:lpstr>
      <vt:lpstr>Foreign Currency Transactions</vt:lpstr>
      <vt:lpstr>Foreign Exchange Transaction -  Example</vt:lpstr>
      <vt:lpstr>Accounting for Unrealized Gains and Losses</vt:lpstr>
      <vt:lpstr>Accounting for Unrealized Gains and Losses</vt:lpstr>
      <vt:lpstr>Learning Objective 9-3</vt:lpstr>
      <vt:lpstr>Hedging Foreign Exchange Risk</vt:lpstr>
      <vt:lpstr>Hedging Foreign Exchange Risk</vt:lpstr>
      <vt:lpstr>Accounting for Derivatives</vt:lpstr>
      <vt:lpstr>Accounting for Derivatives</vt:lpstr>
      <vt:lpstr>Accounting for Derivatives</vt:lpstr>
      <vt:lpstr>Accounting for Derivatives</vt:lpstr>
      <vt:lpstr>Learning Objective 9-4</vt:lpstr>
      <vt:lpstr>Accounting for Hedges</vt:lpstr>
      <vt:lpstr>Accounting for Hedges</vt:lpstr>
      <vt:lpstr>Accounting for Hedges</vt:lpstr>
      <vt:lpstr>Accounting for Hedges</vt:lpstr>
      <vt:lpstr>Foreign Currency Option as a Hedge</vt:lpstr>
      <vt:lpstr>Learning Objective 9-5</vt:lpstr>
      <vt:lpstr>Foreign Currency                                        Firm Commitment Hedge</vt:lpstr>
      <vt:lpstr>Foreign Currency                                        Firm Commitment Hedge</vt:lpstr>
      <vt:lpstr>Foreign Currency                                        Firm Commitment Hedge</vt:lpstr>
      <vt:lpstr>Learning Objective 9-6</vt:lpstr>
      <vt:lpstr>Hedge of a Forecasted Foreign Currency Denominated Transaction</vt:lpstr>
      <vt:lpstr>Hedge of a Forecasted Foreign Currency Denominated Transaction</vt:lpstr>
      <vt:lpstr>Learning Objective 9-7</vt:lpstr>
      <vt:lpstr>Foreign Currency Borrowings</vt:lpstr>
      <vt:lpstr>Journal Entries</vt:lpstr>
      <vt:lpstr>Foreign Currency Borrowings</vt:lpstr>
      <vt:lpstr>IFRS—Foreign Currency Transactions and Hedges</vt:lpstr>
      <vt:lpstr>IFRS—Foreign Currency Transactions and Hedges</vt:lpstr>
      <vt:lpstr>IFRS—Foreign Currency Transactions and Hedges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Accounting by Hoyle et al, 6th Edition</dc:title>
  <dc:subject>Chapter 1</dc:subject>
  <dc:creator>Richard Rand</dc:creator>
  <cp:lastModifiedBy>Poornima K</cp:lastModifiedBy>
  <cp:revision>310</cp:revision>
  <dcterms:created xsi:type="dcterms:W3CDTF">1998-05-05T02:49:56Z</dcterms:created>
  <dcterms:modified xsi:type="dcterms:W3CDTF">2013-12-10T12:42:46Z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DE0831E2-6045-40BA-AF9D-F7BC724C5D05</vt:lpwstr>
  </property>
  <property fmtid="{D5CDD505-2E9C-101B-9397-08002B2CF9AE}" pid="3" name="ArticulatePath">
    <vt:lpwstr>IPPTChap009</vt:lpwstr>
  </property>
</Properties>
</file>