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0" r:id="rId4"/>
    <p:sldId id="258" r:id="rId5"/>
    <p:sldId id="262" r:id="rId6"/>
    <p:sldId id="263" r:id="rId7"/>
    <p:sldId id="264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3" autoAdjust="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8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F34D0-F79F-4260-8B2D-3D58988A1D2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E24A7-C177-4F92-B0C9-B719B3F270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3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715"/>
            <a:ext cx="7772400" cy="9698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0">
                <a:solidFill>
                  <a:srgbClr val="92D050"/>
                </a:solidFill>
                <a:latin typeface="Adobe Song Std L" pitchFamily="18" charset="-128"/>
                <a:ea typeface="Adobe Song Std L" pitchFamily="18" charset="-128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506185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838200"/>
            <a:ext cx="8839200" cy="13716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>
                    <a:tint val="75000"/>
                  </a:schemeClr>
                </a:solidFill>
                <a:latin typeface="Adobe Song Std L" pitchFamily="18" charset="-128"/>
                <a:ea typeface="Adobe Song Std L" pitchFamily="18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</p:spPr>
        <p:txBody>
          <a:bodyPr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©McGraw-Hill Education.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3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330" y="274638"/>
            <a:ext cx="7827469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38" y="0"/>
            <a:ext cx="762000" cy="67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85933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411480" y="672352"/>
            <a:ext cx="45719" cy="559071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2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54862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©McGraw-Hill Education.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3" y="654862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4A53D-2A33-4907-A55B-DF5377FDD2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4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6200"/>
            <a:ext cx="7772400" cy="969885"/>
          </a:xfrm>
        </p:spPr>
        <p:txBody>
          <a:bodyPr/>
          <a:lstStyle/>
          <a:p>
            <a:r>
              <a:rPr lang="en-US" b="0" dirty="0" smtClean="0"/>
              <a:t>Chapter 3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914400"/>
            <a:ext cx="8610600" cy="2209800"/>
          </a:xfrm>
        </p:spPr>
        <p:txBody>
          <a:bodyPr/>
          <a:lstStyle/>
          <a:p>
            <a:r>
              <a:rPr lang="en-US" dirty="0" smtClean="0"/>
              <a:t>Supply Organization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014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 Addressed in Chapter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are the objectives of supply?</a:t>
            </a:r>
          </a:p>
          <a:p>
            <a:endParaRPr lang="en-US" altLang="en-US" dirty="0"/>
          </a:p>
          <a:p>
            <a:r>
              <a:rPr lang="en-US" altLang="en-US" dirty="0"/>
              <a:t>How might supply be organized to achieve these objectives effectively and efficiently?</a:t>
            </a:r>
          </a:p>
          <a:p>
            <a:endParaRPr lang="en-US" altLang="en-US" dirty="0"/>
          </a:p>
          <a:p>
            <a:r>
              <a:rPr lang="en-US" altLang="en-US" dirty="0"/>
              <a:t>What are the activities and responsibilities of supply management?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3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View of Supply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en-US" dirty="0"/>
              <a:t>Obtain the </a:t>
            </a:r>
            <a:r>
              <a:rPr lang="en-US" altLang="en-US" i="1" dirty="0"/>
              <a:t>right materials/services </a:t>
            </a:r>
          </a:p>
          <a:p>
            <a:pPr marL="0" indent="0" algn="ctr">
              <a:buNone/>
            </a:pPr>
            <a:r>
              <a:rPr lang="en-US" altLang="en-US" dirty="0"/>
              <a:t>(meeting quality requirements), </a:t>
            </a:r>
          </a:p>
          <a:p>
            <a:pPr marL="0" indent="0" algn="ctr">
              <a:buNone/>
            </a:pPr>
            <a:r>
              <a:rPr lang="en-US" altLang="en-US" dirty="0"/>
              <a:t>in the </a:t>
            </a:r>
            <a:r>
              <a:rPr lang="en-US" altLang="en-US" i="1" dirty="0"/>
              <a:t>right quantity, </a:t>
            </a:r>
          </a:p>
          <a:p>
            <a:pPr marL="0" indent="0" algn="ctr">
              <a:buNone/>
            </a:pPr>
            <a:r>
              <a:rPr lang="en-US" altLang="en-US" dirty="0"/>
              <a:t>for delivery at the </a:t>
            </a:r>
            <a:r>
              <a:rPr lang="en-US" altLang="en-US" i="1" dirty="0"/>
              <a:t>right time </a:t>
            </a:r>
            <a:r>
              <a:rPr lang="en-US" altLang="en-US" dirty="0"/>
              <a:t>and </a:t>
            </a:r>
            <a:r>
              <a:rPr lang="en-US" altLang="en-US" i="1" dirty="0"/>
              <a:t>right place, </a:t>
            </a:r>
          </a:p>
          <a:p>
            <a:pPr marL="0" indent="0" algn="ctr">
              <a:buNone/>
            </a:pPr>
            <a:r>
              <a:rPr lang="en-US" altLang="en-US" dirty="0"/>
              <a:t>from the </a:t>
            </a:r>
            <a:r>
              <a:rPr lang="en-US" altLang="en-US" i="1" dirty="0"/>
              <a:t>right source </a:t>
            </a:r>
          </a:p>
          <a:p>
            <a:pPr marL="0" indent="0" algn="ctr">
              <a:buNone/>
            </a:pPr>
            <a:r>
              <a:rPr lang="en-US" altLang="en-US" dirty="0"/>
              <a:t>(a supplier who is reliable and will meet its commitments in a timely fashion), </a:t>
            </a:r>
          </a:p>
          <a:p>
            <a:pPr marL="0" indent="0" algn="ctr">
              <a:buNone/>
            </a:pPr>
            <a:r>
              <a:rPr lang="en-US" altLang="en-US" dirty="0"/>
              <a:t>with the </a:t>
            </a:r>
            <a:r>
              <a:rPr lang="en-US" altLang="en-US" i="1" dirty="0"/>
              <a:t>right service </a:t>
            </a:r>
            <a:r>
              <a:rPr lang="en-US" altLang="en-US" dirty="0"/>
              <a:t>(both before and after the sale),</a:t>
            </a:r>
          </a:p>
          <a:p>
            <a:pPr marL="0" indent="0" algn="ctr">
              <a:buNone/>
            </a:pPr>
            <a:r>
              <a:rPr lang="en-US" altLang="en-US" dirty="0"/>
              <a:t> and at the </a:t>
            </a:r>
            <a:r>
              <a:rPr lang="en-US" altLang="en-US" i="1" dirty="0"/>
              <a:t>right price </a:t>
            </a:r>
            <a:r>
              <a:rPr lang="en-US" altLang="en-US" dirty="0"/>
              <a:t>in the short and long term.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0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Nine Goals of Supply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CA" altLang="en-US" dirty="0"/>
              <a:t>Improve the organization’s competitive position</a:t>
            </a:r>
            <a:endParaRPr lang="en-US" altLang="en-US" dirty="0"/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US" altLang="en-US" dirty="0"/>
              <a:t>Provide an uninterrupted flow of materials, supplies and services required to operate the organization</a:t>
            </a:r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US" altLang="en-US" dirty="0"/>
              <a:t>Keep inventory investment and loss at a minimum</a:t>
            </a:r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US" altLang="en-US" dirty="0"/>
              <a:t>Maintain and improve quality</a:t>
            </a:r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US" altLang="en-US" dirty="0"/>
              <a:t>Find or develop best-in-class suppliers</a:t>
            </a:r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CA" altLang="en-US" dirty="0"/>
              <a:t>Standardize, where possible, the items and services bought and the processes used to procure them</a:t>
            </a:r>
            <a:endParaRPr lang="en-US" altLang="en-US" dirty="0"/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CA" altLang="en-US" dirty="0"/>
              <a:t>Purchase required items and services at lowest total cost of ownership</a:t>
            </a:r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CA" altLang="en-US" dirty="0"/>
              <a:t>Achieve harmonious, productive internal relationships</a:t>
            </a:r>
          </a:p>
          <a:p>
            <a:pPr marL="457200" indent="-457200">
              <a:spcBef>
                <a:spcPts val="300"/>
              </a:spcBef>
              <a:buFont typeface="Times New Roman" pitchFamily="18" charset="0"/>
              <a:buAutoNum type="arabicPeriod"/>
            </a:pPr>
            <a:r>
              <a:rPr lang="en-CA" altLang="en-US" dirty="0"/>
              <a:t>Accomplish supply objectives at the lowest possible operating costs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7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827469" cy="1143000"/>
          </a:xfrm>
        </p:spPr>
        <p:txBody>
          <a:bodyPr/>
          <a:lstStyle/>
          <a:p>
            <a:r>
              <a:rPr lang="en-US" sz="3700" dirty="0" smtClean="0"/>
              <a:t>Potential Advantages and Disadvantages of Centralization</a:t>
            </a:r>
            <a:endParaRPr lang="en-US" sz="3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1765300"/>
            <a:ext cx="4033838" cy="4635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 algn="ctr">
              <a:buFont typeface="Wingdings" pitchFamily="2" charset="2"/>
              <a:buNone/>
            </a:pPr>
            <a:r>
              <a:rPr lang="en-US" altLang="en-US" sz="1600" b="1" u="sng" dirty="0" smtClean="0"/>
              <a:t>Advantages</a:t>
            </a:r>
          </a:p>
          <a:p>
            <a:pPr marL="233363" indent="-233363"/>
            <a:r>
              <a:rPr lang="en-US" altLang="en-US" sz="1600" dirty="0" smtClean="0"/>
              <a:t>Strategic focus</a:t>
            </a:r>
          </a:p>
          <a:p>
            <a:pPr marL="233363" indent="-233363"/>
            <a:r>
              <a:rPr lang="en-US" altLang="en-US" sz="1600" dirty="0" smtClean="0"/>
              <a:t>Greater buying specialization</a:t>
            </a:r>
          </a:p>
          <a:p>
            <a:pPr marL="233363" indent="-233363"/>
            <a:r>
              <a:rPr lang="en-US" altLang="en-US" sz="1600" dirty="0" smtClean="0"/>
              <a:t>Ability to pay for talent</a:t>
            </a:r>
          </a:p>
          <a:p>
            <a:pPr marL="233363" indent="-233363"/>
            <a:r>
              <a:rPr lang="en-US" altLang="en-US" sz="1600" dirty="0" smtClean="0"/>
              <a:t>Consolidation of requirements - </a:t>
            </a:r>
            <a:r>
              <a:rPr lang="en-US" altLang="en-US" sz="1600" i="1" dirty="0" smtClean="0"/>
              <a:t>clout</a:t>
            </a:r>
          </a:p>
          <a:p>
            <a:pPr marL="233363" indent="-233363"/>
            <a:r>
              <a:rPr lang="en-US" altLang="en-US" sz="1600" dirty="0" smtClean="0"/>
              <a:t>Coordination of policies and procedures</a:t>
            </a:r>
          </a:p>
          <a:p>
            <a:pPr marL="233363" indent="-233363"/>
            <a:r>
              <a:rPr lang="en-US" altLang="en-US" sz="1600" dirty="0" smtClean="0"/>
              <a:t>Effective planning and research</a:t>
            </a:r>
          </a:p>
          <a:p>
            <a:pPr marL="233363" indent="-233363"/>
            <a:r>
              <a:rPr lang="en-US" altLang="en-US" sz="1600" dirty="0" smtClean="0"/>
              <a:t>Common suppliers</a:t>
            </a:r>
          </a:p>
          <a:p>
            <a:pPr marL="233363" indent="-233363"/>
            <a:r>
              <a:rPr lang="en-US" altLang="en-US" sz="1600" dirty="0" smtClean="0"/>
              <a:t>Proximity to major organizational decision makers</a:t>
            </a:r>
          </a:p>
          <a:p>
            <a:pPr marL="233363" indent="-233363"/>
            <a:r>
              <a:rPr lang="en-US" altLang="en-US" sz="1600" dirty="0" smtClean="0"/>
              <a:t>Critical mass</a:t>
            </a:r>
          </a:p>
          <a:p>
            <a:pPr marL="233363" indent="-233363"/>
            <a:r>
              <a:rPr lang="en-US" altLang="en-US" sz="1600" dirty="0" smtClean="0"/>
              <a:t>Firm brand recognition and stature</a:t>
            </a:r>
          </a:p>
          <a:p>
            <a:pPr marL="233363" indent="-233363"/>
            <a:r>
              <a:rPr lang="en-US" altLang="en-US" sz="1600" dirty="0" smtClean="0"/>
              <a:t>Reporting line - power</a:t>
            </a:r>
          </a:p>
          <a:p>
            <a:pPr marL="233363" indent="-233363"/>
            <a:r>
              <a:rPr lang="en-US" altLang="en-US" sz="1600" dirty="0" smtClean="0"/>
              <a:t>Cost of purchasing low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708752" y="1295400"/>
            <a:ext cx="4191000" cy="5334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marL="233363" indent="-233363" algn="ctr">
              <a:spcBef>
                <a:spcPct val="15000"/>
              </a:spcBef>
              <a:defRPr/>
            </a:pPr>
            <a:r>
              <a:rPr lang="en-US" sz="1600" b="1" u="sng" dirty="0"/>
              <a:t>Disadvantages</a:t>
            </a:r>
          </a:p>
          <a:p>
            <a:pPr marL="233363" indent="-233363">
              <a:spcBef>
                <a:spcPct val="15000"/>
              </a:spcBef>
              <a:buFontTx/>
              <a:buChar char="•"/>
              <a:defRPr/>
            </a:pPr>
            <a:r>
              <a:rPr lang="en-US" sz="1600" dirty="0"/>
              <a:t>Lack of business unit focus</a:t>
            </a:r>
          </a:p>
          <a:p>
            <a:pPr marL="233363" indent="-233363">
              <a:spcBef>
                <a:spcPct val="15000"/>
              </a:spcBef>
              <a:buFontTx/>
              <a:buChar char="•"/>
              <a:defRPr/>
            </a:pPr>
            <a:r>
              <a:rPr lang="en-US" sz="1600" dirty="0"/>
              <a:t>Narrow specification and job boredom</a:t>
            </a:r>
          </a:p>
          <a:p>
            <a:pPr marL="233363" indent="-233363"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Corporate staff appears excessive</a:t>
            </a:r>
          </a:p>
          <a:p>
            <a:pPr marL="233363" indent="-233363">
              <a:lnSpc>
                <a:spcPct val="105000"/>
              </a:lnSpc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Tendency to minimize legitimate differences in requirements</a:t>
            </a:r>
          </a:p>
          <a:p>
            <a:pPr marL="233363" indent="-233363"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Lack of recognition of unique business unit needs</a:t>
            </a:r>
          </a:p>
          <a:p>
            <a:pPr marL="233363" indent="-233363">
              <a:lnSpc>
                <a:spcPct val="105000"/>
              </a:lnSpc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Focus on corporate requirements, not on business unit strategic requirements</a:t>
            </a:r>
          </a:p>
          <a:p>
            <a:pPr marL="233363" indent="-233363">
              <a:lnSpc>
                <a:spcPct val="105000"/>
              </a:lnSpc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Even common suppliers behave differently in geographic and market segments</a:t>
            </a:r>
          </a:p>
          <a:p>
            <a:pPr marL="233363" indent="-233363"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Distance from users</a:t>
            </a:r>
          </a:p>
          <a:p>
            <a:pPr marL="233363" indent="-233363"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Tendency to create organizational silos</a:t>
            </a:r>
          </a:p>
          <a:p>
            <a:pPr marL="233363" indent="-233363">
              <a:lnSpc>
                <a:spcPct val="105000"/>
              </a:lnSpc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Customer segments require adaptability to unique situations</a:t>
            </a:r>
          </a:p>
          <a:p>
            <a:pPr marL="233363" indent="-233363">
              <a:lnSpc>
                <a:spcPct val="110000"/>
              </a:lnSpc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Top management not able to spend time on suppliers</a:t>
            </a:r>
          </a:p>
          <a:p>
            <a:pPr marL="233363" indent="-233363">
              <a:spcBef>
                <a:spcPct val="10000"/>
              </a:spcBef>
              <a:buFontTx/>
              <a:buChar char="•"/>
              <a:defRPr/>
            </a:pPr>
            <a:r>
              <a:rPr lang="en-US" sz="1600" dirty="0"/>
              <a:t>High visibility of purchasing costs</a:t>
            </a:r>
          </a:p>
        </p:txBody>
      </p:sp>
    </p:spTree>
    <p:extLst>
      <p:ext uri="{BB962C8B-B14F-4D97-AF65-F5344CB8AC3E}">
        <p14:creationId xmlns:p14="http://schemas.microsoft.com/office/powerpoint/2010/main" val="2489310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330" y="274638"/>
            <a:ext cx="8056070" cy="1143000"/>
          </a:xfrm>
        </p:spPr>
        <p:txBody>
          <a:bodyPr/>
          <a:lstStyle/>
          <a:p>
            <a:r>
              <a:rPr lang="en-US" dirty="0" smtClean="0"/>
              <a:t>Potential Advantages and Disadvantages of Decentralization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33400" y="1722438"/>
            <a:ext cx="3902075" cy="42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 algn="ctr">
              <a:buFont typeface="Wingdings" pitchFamily="2" charset="2"/>
              <a:buNone/>
            </a:pPr>
            <a:r>
              <a:rPr lang="en-US" altLang="en-US" sz="1600" b="1" u="sng" dirty="0" smtClean="0"/>
              <a:t>Advantages</a:t>
            </a:r>
          </a:p>
          <a:p>
            <a:pPr marL="173038" indent="-173038"/>
            <a:r>
              <a:rPr lang="en-US" altLang="en-US" sz="1600" dirty="0" smtClean="0"/>
              <a:t>Easier coordination/communication with operating department</a:t>
            </a:r>
          </a:p>
          <a:p>
            <a:pPr marL="173038" indent="-173038"/>
            <a:r>
              <a:rPr lang="en-US" altLang="en-US" sz="1600" dirty="0" smtClean="0"/>
              <a:t>Speed of response</a:t>
            </a:r>
          </a:p>
          <a:p>
            <a:pPr marL="173038" indent="-173038"/>
            <a:r>
              <a:rPr lang="en-US" altLang="en-US" sz="1600" dirty="0" smtClean="0"/>
              <a:t>Effective use of local sources</a:t>
            </a:r>
          </a:p>
          <a:p>
            <a:pPr marL="173038" indent="-173038"/>
            <a:r>
              <a:rPr lang="en-US" altLang="en-US" sz="1600" dirty="0" smtClean="0"/>
              <a:t>Business unit autonomy</a:t>
            </a:r>
          </a:p>
          <a:p>
            <a:pPr marL="173038" indent="-173038"/>
            <a:r>
              <a:rPr lang="en-US" altLang="en-US" sz="1600" dirty="0" smtClean="0"/>
              <a:t>Reporting line simplicity</a:t>
            </a:r>
          </a:p>
          <a:p>
            <a:pPr marL="173038" indent="-173038"/>
            <a:r>
              <a:rPr lang="en-US" altLang="en-US" sz="1600" dirty="0" smtClean="0"/>
              <a:t>Undivided authority and responsibility</a:t>
            </a:r>
          </a:p>
          <a:p>
            <a:pPr marL="173038" indent="-173038"/>
            <a:r>
              <a:rPr lang="en-US" altLang="en-US" sz="1600" dirty="0" smtClean="0"/>
              <a:t>Suits purchasing personnel preference</a:t>
            </a:r>
          </a:p>
          <a:p>
            <a:pPr marL="173038" indent="-173038"/>
            <a:r>
              <a:rPr lang="en-US" altLang="en-US" sz="1600" dirty="0" smtClean="0"/>
              <a:t>Broad job definition</a:t>
            </a:r>
          </a:p>
          <a:p>
            <a:pPr marL="173038" indent="-173038"/>
            <a:r>
              <a:rPr lang="en-US" altLang="en-US" sz="1600" dirty="0" smtClean="0"/>
              <a:t>Geographical, cultural, political, environmental, social, language, currency appropriateness</a:t>
            </a:r>
          </a:p>
          <a:p>
            <a:pPr marL="173038" indent="-173038"/>
            <a:r>
              <a:rPr lang="en-US" altLang="en-US" sz="1600" dirty="0" smtClean="0"/>
              <a:t>Hides cost of supply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38675" y="1701800"/>
            <a:ext cx="4156075" cy="4775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 algn="ctr">
              <a:spcBef>
                <a:spcPct val="15000"/>
              </a:spcBef>
              <a:defRPr/>
            </a:pPr>
            <a:r>
              <a:rPr lang="en-US" sz="1500" b="1" u="sng" dirty="0"/>
              <a:t>Disadvantages</a:t>
            </a:r>
          </a:p>
          <a:p>
            <a:pPr marL="173038" indent="-173038">
              <a:lnSpc>
                <a:spcPct val="105000"/>
              </a:lnSpc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Difficult to communicate among business units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Encourages users not to plan ahead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Operational versus strategic focus</a:t>
            </a:r>
          </a:p>
          <a:p>
            <a:pPr marL="173038" indent="-173038">
              <a:lnSpc>
                <a:spcPct val="105000"/>
              </a:lnSpc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Too much focus on local sources - ignores better supply opportunities</a:t>
            </a:r>
          </a:p>
          <a:p>
            <a:pPr marL="173038" indent="-173038">
              <a:lnSpc>
                <a:spcPct val="105000"/>
              </a:lnSpc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No critical mass in organization for visibility/ effectiveness - “whole person syndrome”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Lacks clout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 err="1"/>
              <a:t>Suboptimization</a:t>
            </a:r>
            <a:endParaRPr lang="en-US" sz="1500" dirty="0"/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Business unit preferences not congruent with corporate preferences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Small differences magnified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Reporting at low level in organization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Limits functional advancement opportunities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Ignores larger organizational considerations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Limited expertise for requirements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Lack of standardization</a:t>
            </a:r>
          </a:p>
          <a:p>
            <a:pPr marL="173038" indent="-173038">
              <a:spcBef>
                <a:spcPct val="10000"/>
              </a:spcBef>
              <a:buFont typeface="Times New Roman" pitchFamily="18" charset="0"/>
              <a:buChar char="●"/>
              <a:defRPr/>
            </a:pPr>
            <a:r>
              <a:rPr lang="en-US" sz="1500" dirty="0"/>
              <a:t>Cost of supply relatively high</a:t>
            </a:r>
          </a:p>
          <a:p>
            <a:pPr marL="173038" indent="-173038">
              <a:spcBef>
                <a:spcPct val="10000"/>
              </a:spcBef>
              <a:buFontTx/>
              <a:buChar char="•"/>
              <a:defRPr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189628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330" y="274638"/>
            <a:ext cx="8132270" cy="1143000"/>
          </a:xfrm>
        </p:spPr>
        <p:txBody>
          <a:bodyPr/>
          <a:lstStyle/>
          <a:p>
            <a:r>
              <a:rPr lang="en-US" sz="3600" dirty="0" smtClean="0"/>
              <a:t>Advantages and Disadvantages of Hybrid, Centralized, and Decentralized Structures 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573087" y="1752600"/>
            <a:ext cx="8537575" cy="4352925"/>
            <a:chOff x="390" y="1104"/>
            <a:chExt cx="5378" cy="2742"/>
          </a:xfrm>
        </p:grpSpPr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598" y="3360"/>
              <a:ext cx="886" cy="48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200" b="1" i="1" dirty="0">
                  <a:latin typeface="Arial" charset="0"/>
                </a:rPr>
                <a:t>Hybrid</a:t>
              </a:r>
              <a:br>
                <a:rPr lang="en-US" altLang="en-US" sz="2200" b="1" i="1" dirty="0">
                  <a:latin typeface="Arial" charset="0"/>
                </a:rPr>
              </a:br>
              <a:r>
                <a:rPr lang="en-US" altLang="en-US" sz="2200" b="1" i="1" dirty="0">
                  <a:latin typeface="Arial" charset="0"/>
                </a:rPr>
                <a:t>structure</a:t>
              </a:r>
            </a:p>
          </p:txBody>
        </p:sp>
        <p:sp>
          <p:nvSpPr>
            <p:cNvPr id="8" name="Line 6"/>
            <p:cNvSpPr>
              <a:spLocks noChangeAspect="1" noChangeShapeType="1"/>
            </p:cNvSpPr>
            <p:nvPr/>
          </p:nvSpPr>
          <p:spPr bwMode="auto">
            <a:xfrm flipV="1">
              <a:off x="962" y="1363"/>
              <a:ext cx="648" cy="907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Aspect="1" noChangeShapeType="1"/>
            </p:cNvSpPr>
            <p:nvPr/>
          </p:nvSpPr>
          <p:spPr bwMode="auto">
            <a:xfrm>
              <a:off x="1610" y="1363"/>
              <a:ext cx="691" cy="907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8"/>
            <p:cNvGrpSpPr>
              <a:grpSpLocks noChangeAspect="1"/>
            </p:cNvGrpSpPr>
            <p:nvPr/>
          </p:nvGrpSpPr>
          <p:grpSpPr bwMode="auto">
            <a:xfrm>
              <a:off x="3812" y="1363"/>
              <a:ext cx="1338" cy="907"/>
              <a:chOff x="528" y="1392"/>
              <a:chExt cx="1488" cy="1008"/>
            </a:xfrm>
          </p:grpSpPr>
          <p:sp>
            <p:nvSpPr>
              <p:cNvPr id="1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528" y="1392"/>
                <a:ext cx="720" cy="1008"/>
              </a:xfrm>
              <a:prstGeom prst="line">
                <a:avLst/>
              </a:prstGeom>
              <a:noFill/>
              <a:ln w="3175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0"/>
              <p:cNvSpPr>
                <a:spLocks noChangeAspect="1" noChangeShapeType="1"/>
              </p:cNvSpPr>
              <p:nvPr/>
            </p:nvSpPr>
            <p:spPr bwMode="auto">
              <a:xfrm>
                <a:off x="1248" y="1392"/>
                <a:ext cx="768" cy="1008"/>
              </a:xfrm>
              <a:prstGeom prst="line">
                <a:avLst/>
              </a:prstGeom>
              <a:noFill/>
              <a:ln w="3175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Line 11"/>
            <p:cNvSpPr>
              <a:spLocks noChangeAspect="1" noChangeShapeType="1"/>
            </p:cNvSpPr>
            <p:nvPr/>
          </p:nvSpPr>
          <p:spPr bwMode="auto">
            <a:xfrm>
              <a:off x="2473" y="2529"/>
              <a:ext cx="561" cy="777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Aspect="1" noChangeShapeType="1"/>
            </p:cNvSpPr>
            <p:nvPr/>
          </p:nvSpPr>
          <p:spPr bwMode="auto">
            <a:xfrm flipV="1">
              <a:off x="3034" y="2529"/>
              <a:ext cx="605" cy="777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3"/>
            <p:cNvSpPr txBox="1">
              <a:spLocks noChangeAspect="1" noChangeArrowheads="1"/>
            </p:cNvSpPr>
            <p:nvPr/>
          </p:nvSpPr>
          <p:spPr bwMode="auto">
            <a:xfrm>
              <a:off x="1171" y="1104"/>
              <a:ext cx="1066" cy="26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100" b="1" i="1">
                  <a:latin typeface="Arial" charset="0"/>
                </a:rPr>
                <a:t>Centralized</a:t>
              </a:r>
              <a:endParaRPr lang="en-US" altLang="en-US" sz="2100" b="1" i="1"/>
            </a:p>
          </p:txBody>
        </p:sp>
        <p:sp>
          <p:nvSpPr>
            <p:cNvPr id="14" name="Text Box 14"/>
            <p:cNvSpPr txBox="1">
              <a:spLocks noChangeAspect="1" noChangeArrowheads="1"/>
            </p:cNvSpPr>
            <p:nvPr/>
          </p:nvSpPr>
          <p:spPr bwMode="auto">
            <a:xfrm>
              <a:off x="3904" y="1112"/>
              <a:ext cx="1213" cy="26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100" b="1" i="1">
                  <a:latin typeface="Arial" charset="0"/>
                </a:rPr>
                <a:t>Decentralized</a:t>
              </a:r>
            </a:p>
          </p:txBody>
        </p:sp>
        <p:sp>
          <p:nvSpPr>
            <p:cNvPr id="15" name="Text Box 15"/>
            <p:cNvSpPr txBox="1">
              <a:spLocks noChangeAspect="1" noChangeArrowheads="1"/>
            </p:cNvSpPr>
            <p:nvPr/>
          </p:nvSpPr>
          <p:spPr bwMode="auto">
            <a:xfrm>
              <a:off x="390" y="2294"/>
              <a:ext cx="1181" cy="25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>
                  <a:latin typeface="Arial" charset="0"/>
                </a:rPr>
                <a:t>Disadvantages</a:t>
              </a:r>
            </a:p>
          </p:txBody>
        </p:sp>
        <p:sp>
          <p:nvSpPr>
            <p:cNvPr id="16" name="Text Box 16"/>
            <p:cNvSpPr txBox="1">
              <a:spLocks noChangeAspect="1" noChangeArrowheads="1"/>
            </p:cNvSpPr>
            <p:nvPr/>
          </p:nvSpPr>
          <p:spPr bwMode="auto">
            <a:xfrm>
              <a:off x="4587" y="2297"/>
              <a:ext cx="1181" cy="25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>
                  <a:latin typeface="Arial" charset="0"/>
                </a:rPr>
                <a:t>Disadvantages</a:t>
              </a:r>
            </a:p>
          </p:txBody>
        </p:sp>
        <p:sp>
          <p:nvSpPr>
            <p:cNvPr id="17" name="Text Box 17"/>
            <p:cNvSpPr txBox="1">
              <a:spLocks noChangeAspect="1" noChangeArrowheads="1"/>
            </p:cNvSpPr>
            <p:nvPr/>
          </p:nvSpPr>
          <p:spPr bwMode="auto">
            <a:xfrm>
              <a:off x="1855" y="2297"/>
              <a:ext cx="967" cy="25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>
                  <a:latin typeface="Arial" charset="0"/>
                </a:rPr>
                <a:t>Advantages</a:t>
              </a:r>
            </a:p>
          </p:txBody>
        </p:sp>
        <p:sp>
          <p:nvSpPr>
            <p:cNvPr id="18" name="Text Box 18"/>
            <p:cNvSpPr txBox="1">
              <a:spLocks noChangeAspect="1" noChangeArrowheads="1"/>
            </p:cNvSpPr>
            <p:nvPr/>
          </p:nvSpPr>
          <p:spPr bwMode="auto">
            <a:xfrm>
              <a:off x="3248" y="2297"/>
              <a:ext cx="967" cy="25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>
                  <a:latin typeface="Arial" charset="0"/>
                </a:rPr>
                <a:t>Advantages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872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 of Supply’s Roles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What is acquired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sz="1400" dirty="0"/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Supply chain responsibilities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sz="1400" dirty="0"/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Type of involvement in “what is acquired” and “supply chain responsibilities”</a:t>
            </a:r>
          </a:p>
          <a:p>
            <a:pPr marL="915988" lvl="1" indent="-457200"/>
            <a:r>
              <a:rPr lang="en-US" altLang="en-US" dirty="0"/>
              <a:t>no involvement, documentary, professional and meaningful involvement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sz="1400" dirty="0"/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Involvement in corporate activities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©McGraw-Hill Education.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4A53D-2A33-4907-A55B-DF5377FDD21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32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599</Words>
  <Application>Microsoft Office PowerPoint</Application>
  <PresentationFormat>On-screen Show (4:3)</PresentationFormat>
  <Paragraphs>114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Chapter 3</vt:lpstr>
      <vt:lpstr>Key Questions Addressed in Chapter 3</vt:lpstr>
      <vt:lpstr>Traditional View of Supply Objectives</vt:lpstr>
      <vt:lpstr>Nine Goals of Supply</vt:lpstr>
      <vt:lpstr>Potential Advantages and Disadvantages of Centralization</vt:lpstr>
      <vt:lpstr>Potential Advantages and Disadvantages of Decentralization</vt:lpstr>
      <vt:lpstr>Advantages and Disadvantages of Hybrid, Centralized, and Decentralized Structures </vt:lpstr>
      <vt:lpstr>Categories of Supply’s Roles and Responsibilities</vt:lpstr>
    </vt:vector>
  </TitlesOfParts>
  <Company>The McGraw-Hill Companies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Kouvelis, Christina</dc:creator>
  <cp:lastModifiedBy>Kouvelis, Christina</cp:lastModifiedBy>
  <cp:revision>10</cp:revision>
  <dcterms:created xsi:type="dcterms:W3CDTF">2014-10-08T19:24:59Z</dcterms:created>
  <dcterms:modified xsi:type="dcterms:W3CDTF">2015-01-16T21:04:25Z</dcterms:modified>
</cp:coreProperties>
</file>