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9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18" autoAdjust="0"/>
    <p:restoredTop sz="94660"/>
  </p:normalViewPr>
  <p:slideViewPr>
    <p:cSldViewPr>
      <p:cViewPr>
        <p:scale>
          <a:sx n="50" d="100"/>
          <a:sy n="50" d="100"/>
        </p:scale>
        <p:origin x="-2256" y="-6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927492-35CA-4BAA-902A-78E9A6F32AD6}" type="datetimeFigureOut">
              <a:rPr lang="en-US"/>
              <a:pPr>
                <a:defRPr/>
              </a:pPr>
              <a:t>8/3/2012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233FB97-1BE5-4A01-8623-62B4F876E3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658A8DC-DB18-4456-9F7A-A047DDAAFC2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93DFD8C-7446-47AB-8CF0-DD44E763F12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065"/>
          <p:cNvSpPr txBox="1">
            <a:spLocks noChangeArrowheads="1"/>
          </p:cNvSpPr>
          <p:nvPr userDrawn="1"/>
        </p:nvSpPr>
        <p:spPr bwMode="auto">
          <a:xfrm>
            <a:off x="76200" y="6553200"/>
            <a:ext cx="1812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en-US" sz="1000" b="1" i="1" smtClean="0">
                <a:latin typeface="Times New Roman" pitchFamily="18" charset="0"/>
                <a:ea typeface="ＭＳ Ｐゴシック"/>
                <a:cs typeface="ＭＳ Ｐゴシック"/>
              </a:rPr>
              <a:t>McGraw-Hill/Irwin</a:t>
            </a:r>
            <a:endParaRPr lang="en-US" sz="1000" b="1" i="1" smtClean="0">
              <a:effectLst>
                <a:outerShdw blurRad="38100" dist="38100" dir="2700000" algn="tl">
                  <a:srgbClr val="676A55"/>
                </a:outerShdw>
              </a:effectLst>
              <a:latin typeface="Times New Roman" pitchFamily="18" charset="0"/>
              <a:ea typeface="ＭＳ Ｐゴシック"/>
              <a:cs typeface="ＭＳ Ｐゴシック"/>
            </a:endParaRPr>
          </a:p>
        </p:txBody>
      </p:sp>
      <p:sp>
        <p:nvSpPr>
          <p:cNvPr id="5" name="Text Box 2066"/>
          <p:cNvSpPr txBox="1">
            <a:spLocks noChangeArrowheads="1"/>
          </p:cNvSpPr>
          <p:nvPr userDrawn="1"/>
        </p:nvSpPr>
        <p:spPr bwMode="auto">
          <a:xfrm>
            <a:off x="3473450" y="6537325"/>
            <a:ext cx="57308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1000" b="1" i="1" smtClean="0">
                <a:solidFill>
                  <a:schemeClr val="bg1"/>
                </a:solidFill>
                <a:latin typeface="Times New Roman" pitchFamily="18" charset="0"/>
                <a:ea typeface="ＭＳ Ｐゴシック"/>
                <a:cs typeface="ＭＳ Ｐゴシック"/>
              </a:rPr>
              <a:t>        </a:t>
            </a:r>
            <a:r>
              <a:rPr lang="en-US" sz="1000" b="1" i="1" smtClean="0">
                <a:latin typeface="Times New Roman" pitchFamily="18" charset="0"/>
                <a:ea typeface="ＭＳ Ｐゴシック"/>
                <a:cs typeface="ＭＳ Ｐゴシック"/>
              </a:rPr>
              <a:t>Copyright © 2013 by The McGraw-Hill Companies, Inc. All rights reserved.</a:t>
            </a:r>
            <a:endParaRPr lang="en-US" sz="1000" b="1" i="1" smtClean="0">
              <a:effectLst>
                <a:outerShdw blurRad="38100" dist="38100" dir="2700000" algn="tl">
                  <a:srgbClr val="676A55"/>
                </a:outerShdw>
              </a:effectLst>
              <a:latin typeface="Times New Roman" pitchFamily="18" charset="0"/>
              <a:ea typeface="ＭＳ Ｐゴシック"/>
              <a:cs typeface="ＭＳ Ｐゴシック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onstant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382000" y="0"/>
            <a:ext cx="762000" cy="3810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64909F0-7B2B-444B-A27B-6A6C93EB5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382000" y="0"/>
            <a:ext cx="762000" cy="3810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02BAAB3-50D7-4C31-BE88-C209547069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382000" y="0"/>
            <a:ext cx="762000" cy="47625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70C8E1-66CA-4DE0-BA36-DA0DEDD24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39175" y="6515100"/>
            <a:ext cx="463550" cy="27305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r>
              <a:rPr lang="en-US"/>
              <a:t>4-</a:t>
            </a:r>
            <a:fld id="{783E6E5D-3C67-4572-B587-08BDC28C49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CF0B2-52FA-4BCF-9925-E585C0B532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17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81000" y="6505575"/>
            <a:ext cx="815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200" dirty="0" err="1">
                <a:solidFill>
                  <a:prstClr val="black"/>
                </a:solidFill>
                <a:latin typeface="Constantia" pitchFamily="18" charset="0"/>
              </a:rPr>
              <a:t>Blocher,Stout,Juras,Cokins</a:t>
            </a:r>
            <a:r>
              <a:rPr lang="en-US" sz="1200" dirty="0">
                <a:solidFill>
                  <a:prstClr val="black"/>
                </a:solidFill>
                <a:latin typeface="Constantia" pitchFamily="18" charset="0"/>
              </a:rPr>
              <a:t>           	          </a:t>
            </a:r>
            <a:r>
              <a:rPr lang="en-US" sz="1200" i="1" dirty="0">
                <a:solidFill>
                  <a:prstClr val="black"/>
                </a:solidFill>
                <a:latin typeface="Constantia" pitchFamily="18" charset="0"/>
              </a:rPr>
              <a:t>Cost Management  6e                              </a:t>
            </a:r>
            <a:r>
              <a:rPr lang="en-US" sz="1200" i="1" dirty="0">
                <a:solidFill>
                  <a:prstClr val="black"/>
                </a:solidFill>
                <a:latin typeface="Constantia" pitchFamily="18" charset="0"/>
                <a:cs typeface="Arial" charset="0"/>
              </a:rPr>
              <a:t>©The McGraw-Hill Companies 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E0B6DE92-95D2-48CC-907A-BDA50D1D8B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5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80000"/>
                <a:satMod val="400000"/>
                <a:alpha val="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4343400"/>
            <a:ext cx="7848600" cy="1828800"/>
          </a:xfrm>
        </p:spPr>
        <p:txBody>
          <a:bodyPr/>
          <a:lstStyle/>
          <a:p>
            <a:r>
              <a:rPr lang="en-US" i="1" smtClean="0">
                <a:latin typeface="Arial" charset="0"/>
                <a:cs typeface="Arial" charset="0"/>
              </a:rPr>
              <a:t>Job Costing</a:t>
            </a:r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1828800" y="838200"/>
            <a:ext cx="5029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4500" b="1">
                <a:solidFill>
                  <a:srgbClr val="1F49AF"/>
                </a:solidFill>
                <a:cs typeface="Arial" charset="0"/>
              </a:rPr>
              <a:t>Chapter Four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54400" y="1752600"/>
            <a:ext cx="2246313" cy="29067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4B3BA231-E5B1-4C00-82FB-DFAF907A6B2D}" type="slidenum">
              <a:rPr lang="en-US"/>
              <a:pPr/>
              <a:t>10</a:t>
            </a:fld>
            <a:endParaRPr lang="en-US"/>
          </a:p>
        </p:txBody>
      </p:sp>
      <p:sp>
        <p:nvSpPr>
          <p:cNvPr id="29697" name="Rectangle 9"/>
          <p:cNvSpPr>
            <a:spLocks noGrp="1" noChangeArrowheads="1"/>
          </p:cNvSpPr>
          <p:nvPr>
            <p:ph idx="1"/>
          </p:nvPr>
        </p:nvSpPr>
        <p:spPr>
          <a:xfrm>
            <a:off x="0" y="1676400"/>
            <a:ext cx="8686800" cy="4800600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en-US" sz="2600" smtClean="0"/>
              <a:t>A </a:t>
            </a:r>
            <a:r>
              <a:rPr lang="en-US" sz="2600" b="1" i="1" smtClean="0"/>
              <a:t>normal costing system</a:t>
            </a:r>
            <a:r>
              <a:rPr lang="en-US" sz="2600" b="1" smtClean="0"/>
              <a:t> </a:t>
            </a:r>
            <a:r>
              <a:rPr lang="en-US" sz="2600" smtClean="0"/>
              <a:t>uses actual costs for direct materials and direct labor but normal costs for factory overhead:</a:t>
            </a:r>
          </a:p>
          <a:p>
            <a:pPr lvl="2">
              <a:lnSpc>
                <a:spcPct val="80000"/>
              </a:lnSpc>
            </a:pPr>
            <a:r>
              <a:rPr lang="en-US" sz="2200" smtClean="0"/>
              <a:t>Normal costing involves estimating a portion of overhead to be assigned to each product as it is produced providing a timely estimate of cost</a:t>
            </a:r>
          </a:p>
          <a:p>
            <a:pPr lvl="2">
              <a:lnSpc>
                <a:spcPct val="80000"/>
              </a:lnSpc>
            </a:pPr>
            <a:r>
              <a:rPr lang="en-US" sz="2200" smtClean="0"/>
              <a:t>Choice of an appropriate denominator activity level for allocating fixed overhead costs is a key consideration</a:t>
            </a:r>
          </a:p>
          <a:p>
            <a:pPr lvl="1">
              <a:lnSpc>
                <a:spcPct val="80000"/>
              </a:lnSpc>
            </a:pPr>
            <a:r>
              <a:rPr lang="en-US" sz="2600" smtClean="0"/>
              <a:t>A </a:t>
            </a:r>
            <a:r>
              <a:rPr lang="en-US" sz="2600" b="1" i="1" smtClean="0"/>
              <a:t>standard costing system </a:t>
            </a:r>
            <a:r>
              <a:rPr lang="en-US" sz="2600" smtClean="0"/>
              <a:t>uses standard costs for all cost elements, direct and indirect:</a:t>
            </a:r>
            <a:r>
              <a:rPr lang="en-US" sz="2500" smtClean="0"/>
              <a:t> </a:t>
            </a:r>
          </a:p>
          <a:p>
            <a:pPr lvl="2">
              <a:lnSpc>
                <a:spcPct val="80000"/>
              </a:lnSpc>
            </a:pPr>
            <a:r>
              <a:rPr lang="en-US" sz="2200" smtClean="0"/>
              <a:t>Standard costs are costs a firm </a:t>
            </a:r>
            <a:r>
              <a:rPr lang="en-US" sz="2200" i="1" smtClean="0"/>
              <a:t>should</a:t>
            </a:r>
            <a:r>
              <a:rPr lang="en-US" sz="2200" smtClean="0"/>
              <a:t> attain under relatively efficient operating conditions</a:t>
            </a:r>
          </a:p>
          <a:p>
            <a:pPr lvl="2">
              <a:lnSpc>
                <a:spcPct val="80000"/>
              </a:lnSpc>
            </a:pPr>
            <a:r>
              <a:rPr lang="en-US" sz="2200" smtClean="0"/>
              <a:t>Standard costing systems provide a basis for cost control, performance evaluation, and process improvement</a:t>
            </a:r>
          </a:p>
        </p:txBody>
      </p:sp>
      <p:sp>
        <p:nvSpPr>
          <p:cNvPr id="29699" name="Rectangle 6"/>
          <p:cNvSpPr>
            <a:spLocks noChangeArrowheads="1"/>
          </p:cNvSpPr>
          <p:nvPr/>
        </p:nvSpPr>
        <p:spPr bwMode="auto">
          <a:xfrm>
            <a:off x="1295400" y="533400"/>
            <a:ext cx="6705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200" b="1">
                <a:solidFill>
                  <a:schemeClr val="tx2"/>
                </a:solidFill>
                <a:cs typeface="Arial" charset="0"/>
              </a:rPr>
              <a:t>Developing a Costing System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613DDF-4F0E-4076-A280-00A270DAF0F2}" type="slidenum">
              <a:rPr lang="en-US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1037" name="Object 13"/>
          <p:cNvGraphicFramePr>
            <a:graphicFrameLocks noGrp="1" noChangeAspect="1"/>
          </p:cNvGraphicFramePr>
          <p:nvPr>
            <p:ph/>
          </p:nvPr>
        </p:nvGraphicFramePr>
        <p:xfrm>
          <a:off x="457200" y="2517775"/>
          <a:ext cx="8210550" cy="2128838"/>
        </p:xfrm>
        <a:graphic>
          <a:graphicData uri="http://schemas.openxmlformats.org/presentationml/2006/ole">
            <p:oleObj spid="_x0000_s1037" name="Worksheet" r:id="rId3" imgW="5173980" imgH="1341106" progId="Excel.Sheet.8">
              <p:embed/>
            </p:oleObj>
          </a:graphicData>
        </a:graphic>
      </p:graphicFrame>
      <p:sp>
        <p:nvSpPr>
          <p:cNvPr id="5" name="Slide Number Placeholder 2"/>
          <p:cNvSpPr txBox="1">
            <a:spLocks noGrp="1"/>
          </p:cNvSpPr>
          <p:nvPr/>
        </p:nvSpPr>
        <p:spPr>
          <a:xfrm>
            <a:off x="8382000" y="0"/>
            <a:ext cx="762000" cy="47625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332A053-C00F-46CA-A24D-678AD1222048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039" name="Rectangle 9"/>
          <p:cNvSpPr>
            <a:spLocks noChangeArrowheads="1"/>
          </p:cNvSpPr>
          <p:nvPr/>
        </p:nvSpPr>
        <p:spPr bwMode="auto">
          <a:xfrm>
            <a:off x="1295400" y="990600"/>
            <a:ext cx="6705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200" b="1">
                <a:solidFill>
                  <a:schemeClr val="tx2"/>
                </a:solidFill>
                <a:cs typeface="Arial" charset="0"/>
              </a:rPr>
              <a:t>Developing a Costing System--Summary</a:t>
            </a:r>
          </a:p>
        </p:txBody>
      </p:sp>
      <p:sp>
        <p:nvSpPr>
          <p:cNvPr id="1040" name="Rectangle 12"/>
          <p:cNvSpPr>
            <a:spLocks noChangeArrowheads="1"/>
          </p:cNvSpPr>
          <p:nvPr/>
        </p:nvSpPr>
        <p:spPr bwMode="auto">
          <a:xfrm>
            <a:off x="533400" y="5410200"/>
            <a:ext cx="6477000" cy="609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baseline="30000">
                <a:latin typeface="Calibri" pitchFamily="34" charset="0"/>
              </a:rPr>
              <a:t>1</a:t>
            </a:r>
            <a:r>
              <a:rPr lang="en-US">
                <a:latin typeface="Calibri" pitchFamily="34" charset="0"/>
              </a:rPr>
              <a:t>Also referred to as normal overhead cost. </a:t>
            </a:r>
            <a:endParaRPr lang="en-US" baseline="30000">
              <a:latin typeface="Calibri" pitchFamily="34" charset="0"/>
            </a:endParaRPr>
          </a:p>
        </p:txBody>
      </p:sp>
      <p:sp>
        <p:nvSpPr>
          <p:cNvPr id="12" name="Slide Number Placeholder 5"/>
          <p:cNvSpPr>
            <a:spLocks/>
          </p:cNvSpPr>
          <p:nvPr/>
        </p:nvSpPr>
        <p:spPr bwMode="auto">
          <a:xfrm>
            <a:off x="8639175" y="6515100"/>
            <a:ext cx="4635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1000">
                <a:latin typeface="Times New Roman" pitchFamily="18" charset="0"/>
              </a:rPr>
              <a:t>4-</a:t>
            </a:r>
            <a:fld id="{D3198CF9-EA11-4899-B9B7-6EE2481ECE98}" type="slidenum">
              <a:rPr lang="en-US" sz="1000">
                <a:latin typeface="Times New Roman" pitchFamily="18" charset="0"/>
              </a:rPr>
              <a:pPr algn="r"/>
              <a:t>11</a:t>
            </a:fld>
            <a:endParaRPr lang="en-US" sz="1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667D5F62-C02E-4906-B783-CBA67D587B24}" type="slidenum">
              <a:rPr lang="en-US"/>
              <a:pPr/>
              <a:t>12</a:t>
            </a:fld>
            <a:endParaRPr lang="en-US"/>
          </a:p>
        </p:txBody>
      </p:sp>
      <p:sp>
        <p:nvSpPr>
          <p:cNvPr id="20488" name="Rectangle 8"/>
          <p:cNvSpPr>
            <a:spLocks noGrp="1" noChangeArrowheads="1"/>
          </p:cNvSpPr>
          <p:nvPr>
            <p:ph idx="1"/>
          </p:nvPr>
        </p:nvSpPr>
        <p:spPr>
          <a:xfrm>
            <a:off x="228600" y="1828800"/>
            <a:ext cx="8534400" cy="4495800"/>
          </a:xfrm>
        </p:spPr>
        <p:txBody>
          <a:bodyPr rtlCol="0">
            <a:normAutofit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2400" dirty="0"/>
              <a:t>	</a:t>
            </a:r>
            <a:r>
              <a:rPr lang="en-US" sz="2600" b="1" dirty="0"/>
              <a:t>Overhead assignment under normal costing:  volume-based or activity-based?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600" i="1" dirty="0"/>
              <a:t>Volume-based costing systems</a:t>
            </a:r>
            <a:r>
              <a:rPr lang="en-US" sz="2600" dirty="0"/>
              <a:t> allocate overhead using a volume-based cost driver, such as direct labor-hours, direct labor costs, or machine-hours</a:t>
            </a:r>
          </a:p>
          <a:p>
            <a:pPr lvl="2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/>
              <a:t>This approach relies heavily on the assumption that overhead cost incurrence is related to output volume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2600" i="1" dirty="0"/>
              <a:t>Activity-based costing (ABC) systems</a:t>
            </a:r>
            <a:r>
              <a:rPr lang="en-US" sz="2600" dirty="0"/>
              <a:t> allocate factory overhead to products using a cause-and-effect criterion with multiple cost drivers, both volume-based and non-volume-based</a:t>
            </a:r>
          </a:p>
          <a:p>
            <a:pPr lvl="2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 dirty="0"/>
              <a:t>This system allocates factory overhead more accurately based on </a:t>
            </a:r>
            <a:r>
              <a:rPr lang="en-US" sz="2200" dirty="0" smtClean="0"/>
              <a:t>resource consumption</a:t>
            </a:r>
            <a:r>
              <a:rPr lang="en-US" sz="2000" dirty="0" smtClean="0"/>
              <a:t> and activity consumption cost drivers</a:t>
            </a:r>
            <a:endParaRPr lang="en-US" sz="2000" dirty="0"/>
          </a:p>
        </p:txBody>
      </p:sp>
      <p:sp>
        <p:nvSpPr>
          <p:cNvPr id="32771" name="Rectangle 7"/>
          <p:cNvSpPr>
            <a:spLocks noChangeArrowheads="1"/>
          </p:cNvSpPr>
          <p:nvPr/>
        </p:nvSpPr>
        <p:spPr bwMode="auto">
          <a:xfrm>
            <a:off x="1295400" y="533400"/>
            <a:ext cx="6705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200" b="1">
                <a:solidFill>
                  <a:schemeClr val="tx2"/>
                </a:solidFill>
                <a:cs typeface="Arial" charset="0"/>
              </a:rPr>
              <a:t>Developing a Costing System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C75AD7BA-66D3-42C9-9F0D-05463C11F66E}" type="slidenum">
              <a:rPr lang="en-US"/>
              <a:pPr/>
              <a:t>13</a:t>
            </a:fld>
            <a:endParaRPr lang="en-US"/>
          </a:p>
        </p:txBody>
      </p:sp>
      <p:sp>
        <p:nvSpPr>
          <p:cNvPr id="33793" name="Rectangle 3"/>
          <p:cNvSpPr>
            <a:spLocks noGrp="1" noChangeArrowheads="1"/>
          </p:cNvSpPr>
          <p:nvPr>
            <p:ph type="title"/>
          </p:nvPr>
        </p:nvSpPr>
        <p:spPr>
          <a:xfrm>
            <a:off x="533400" y="304800"/>
            <a:ext cx="8001000" cy="990600"/>
          </a:xfrm>
        </p:spPr>
        <p:txBody>
          <a:bodyPr/>
          <a:lstStyle/>
          <a:p>
            <a:r>
              <a:rPr lang="en-US" b="1" smtClean="0">
                <a:latin typeface="Arial" charset="0"/>
                <a:cs typeface="Arial" charset="0"/>
              </a:rPr>
              <a:t>The Strategic Role of Product Costing</a:t>
            </a:r>
          </a:p>
        </p:txBody>
      </p:sp>
      <p:sp>
        <p:nvSpPr>
          <p:cNvPr id="33794" name="Rectangle 4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8763000" cy="4648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smtClean="0"/>
              <a:t>	</a:t>
            </a:r>
            <a:r>
              <a:rPr lang="en-US" sz="2800" b="1" smtClean="0"/>
              <a:t>A firm’s competitive strategy affects cost system design considerations:</a:t>
            </a:r>
            <a:r>
              <a:rPr lang="en-US" sz="2800" smtClean="0"/>
              <a:t> 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A commodity/cost leadership type of firm is likely to combine process costing, standard costing, and activity-based costing</a:t>
            </a:r>
          </a:p>
          <a:p>
            <a:pPr lvl="2">
              <a:lnSpc>
                <a:spcPct val="80000"/>
              </a:lnSpc>
            </a:pPr>
            <a:r>
              <a:rPr lang="en-US" sz="2800" smtClean="0"/>
              <a:t>Products are largely homogenous and produced in large production runs (process costing)</a:t>
            </a:r>
          </a:p>
          <a:p>
            <a:pPr lvl="2">
              <a:lnSpc>
                <a:spcPct val="80000"/>
              </a:lnSpc>
            </a:pPr>
            <a:r>
              <a:rPr lang="en-US" sz="2800" smtClean="0"/>
              <a:t>It is important for a cost leader to have accurate costs, and activity-based costing is generally more accurate than volume-based costing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70B25261-FADE-443A-AD29-BD9D7D1055D9}" type="slidenum">
              <a:rPr lang="en-US"/>
              <a:pPr/>
              <a:t>14</a:t>
            </a:fld>
            <a:endParaRPr lang="en-US"/>
          </a:p>
        </p:txBody>
      </p:sp>
      <p:sp>
        <p:nvSpPr>
          <p:cNvPr id="34817" name="Rectangle 6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543800" cy="990600"/>
          </a:xfrm>
        </p:spPr>
        <p:txBody>
          <a:bodyPr/>
          <a:lstStyle/>
          <a:p>
            <a:r>
              <a:rPr lang="en-US" b="1" smtClean="0">
                <a:latin typeface="Arial" charset="0"/>
                <a:cs typeface="Arial" charset="0"/>
              </a:rPr>
              <a:t>The Strategic Role of Product Costing (continued)</a:t>
            </a:r>
          </a:p>
        </p:txBody>
      </p:sp>
      <p:sp>
        <p:nvSpPr>
          <p:cNvPr id="34818" name="Rectangle 4"/>
          <p:cNvSpPr>
            <a:spLocks noGrp="1" noChangeArrowheads="1"/>
          </p:cNvSpPr>
          <p:nvPr>
            <p:ph idx="1"/>
          </p:nvPr>
        </p:nvSpPr>
        <p:spPr>
          <a:xfrm>
            <a:off x="0" y="1676400"/>
            <a:ext cx="8915400" cy="4267200"/>
          </a:xfrm>
        </p:spPr>
        <p:txBody>
          <a:bodyPr/>
          <a:lstStyle/>
          <a:p>
            <a:pPr lvl="1">
              <a:buFont typeface="Arial" charset="0"/>
              <a:buNone/>
            </a:pPr>
            <a:r>
              <a:rPr lang="en-US" b="1" smtClean="0"/>
              <a:t>A low-volume, highly-diversified firm pursuing a </a:t>
            </a:r>
            <a:r>
              <a:rPr lang="en-US" b="1" i="1" smtClean="0"/>
              <a:t>differentiation strategy</a:t>
            </a:r>
            <a:r>
              <a:rPr lang="en-US" b="1" smtClean="0"/>
              <a:t> is likely to use job costing</a:t>
            </a:r>
          </a:p>
          <a:p>
            <a:pPr lvl="2"/>
            <a:r>
              <a:rPr lang="en-US" smtClean="0"/>
              <a:t>This type of firm produces a wide variety of distinct products in low volume</a:t>
            </a:r>
          </a:p>
          <a:p>
            <a:pPr lvl="2"/>
            <a:r>
              <a:rPr lang="en-US" smtClean="0"/>
              <a:t>Costs are easily traced to each job</a:t>
            </a:r>
          </a:p>
          <a:p>
            <a:pPr>
              <a:buFontTx/>
              <a:buNone/>
            </a:pPr>
            <a:r>
              <a:rPr lang="en-US" sz="2800" smtClean="0"/>
              <a:t>	</a:t>
            </a:r>
            <a:r>
              <a:rPr lang="en-US" sz="2800" b="1" smtClean="0"/>
              <a:t>Many firms use a combination of job and process costing</a:t>
            </a:r>
          </a:p>
          <a:p>
            <a:pPr lvl="1"/>
            <a:r>
              <a:rPr lang="en-US" smtClean="0"/>
              <a:t>A manufacturer might use process costing for its common manufacturing processes and job costing for unique processes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A84827B8-8185-4E7F-A7E1-C9266F5AA669}" type="slidenum">
              <a:rPr lang="en-US"/>
              <a:pPr/>
              <a:t>15</a:t>
            </a:fld>
            <a:endParaRPr lang="en-US"/>
          </a:p>
        </p:txBody>
      </p:sp>
      <p:sp>
        <p:nvSpPr>
          <p:cNvPr id="35841" name="Rectangle 5"/>
          <p:cNvSpPr>
            <a:spLocks noGrp="1" noChangeArrowheads="1"/>
          </p:cNvSpPr>
          <p:nvPr>
            <p:ph type="title"/>
          </p:nvPr>
        </p:nvSpPr>
        <p:spPr>
          <a:xfrm>
            <a:off x="2590800" y="533400"/>
            <a:ext cx="3962400" cy="762000"/>
          </a:xfrm>
        </p:spPr>
        <p:txBody>
          <a:bodyPr/>
          <a:lstStyle/>
          <a:p>
            <a:r>
              <a:rPr lang="en-US" b="1" smtClean="0">
                <a:latin typeface="Arial" charset="0"/>
                <a:cs typeface="Arial" charset="0"/>
              </a:rPr>
              <a:t>Job Costing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idx="1"/>
          </p:nvPr>
        </p:nvSpPr>
        <p:spPr>
          <a:xfrm>
            <a:off x="228600" y="1524000"/>
            <a:ext cx="8610600" cy="4876800"/>
          </a:xfrm>
        </p:spPr>
        <p:txBody>
          <a:bodyPr/>
          <a:lstStyle/>
          <a:p>
            <a:pPr>
              <a:buFontTx/>
              <a:buNone/>
            </a:pPr>
            <a:r>
              <a:rPr lang="en-US" sz="3500" b="1" smtClean="0"/>
              <a:t>	</a:t>
            </a:r>
            <a:r>
              <a:rPr lang="en-US" sz="2800" b="1" smtClean="0"/>
              <a:t>Job Costing </a:t>
            </a:r>
            <a:r>
              <a:rPr lang="en-US" sz="2800" smtClean="0"/>
              <a:t>is a product costing system that accumulates costs and assigns them to specific jobs, customers, projects, clients, or contracts</a:t>
            </a:r>
          </a:p>
          <a:p>
            <a:pPr lvl="1"/>
            <a:r>
              <a:rPr lang="en-US" smtClean="0"/>
              <a:t>The basic supporting document in a job costing system is the </a:t>
            </a:r>
            <a:r>
              <a:rPr lang="en-US" b="1" i="1" smtClean="0"/>
              <a:t>job-cost sheet</a:t>
            </a:r>
            <a:r>
              <a:rPr lang="en-US" i="1" smtClean="0"/>
              <a:t>, </a:t>
            </a:r>
            <a:r>
              <a:rPr lang="en-US" smtClean="0"/>
              <a:t>which records and summarizes the costs of direct materials, direct labor, and factory overhead for a particular job</a:t>
            </a:r>
          </a:p>
          <a:p>
            <a:pPr lvl="1"/>
            <a:r>
              <a:rPr lang="en-US" smtClean="0"/>
              <a:t>A job cost sheet is started when the production or processing of a job begins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3"/>
          <p:cNvSpPr txBox="1">
            <a:spLocks noChangeArrowheads="1"/>
          </p:cNvSpPr>
          <p:nvPr/>
        </p:nvSpPr>
        <p:spPr bwMode="auto">
          <a:xfrm>
            <a:off x="990600" y="685800"/>
            <a:ext cx="7620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>
                <a:cs typeface="Arial" charset="0"/>
              </a:rPr>
              <a:t>Example Job Cost Sheet</a:t>
            </a:r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65263"/>
            <a:ext cx="8288338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5"/>
          <p:cNvSpPr>
            <a:spLocks/>
          </p:cNvSpPr>
          <p:nvPr/>
        </p:nvSpPr>
        <p:spPr bwMode="auto">
          <a:xfrm>
            <a:off x="8639175" y="6515100"/>
            <a:ext cx="4635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1000">
                <a:latin typeface="Times New Roman" pitchFamily="18" charset="0"/>
              </a:rPr>
              <a:t>4-</a:t>
            </a:r>
            <a:fld id="{EDA73254-7874-4334-98AD-70316BC2680C}" type="slidenum">
              <a:rPr lang="en-US" sz="1000">
                <a:latin typeface="Times New Roman" pitchFamily="18" charset="0"/>
              </a:rPr>
              <a:pPr algn="r"/>
              <a:t>16</a:t>
            </a:fld>
            <a:endParaRPr lang="en-US" sz="10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E788FC1C-270B-4F58-BEA9-8C7235FE9B49}" type="slidenum">
              <a:rPr lang="en-US"/>
              <a:pPr/>
              <a:t>17</a:t>
            </a:fld>
            <a:endParaRPr lang="en-US"/>
          </a:p>
        </p:txBody>
      </p:sp>
      <p:sp>
        <p:nvSpPr>
          <p:cNvPr id="37889" name="Rectangle 3"/>
          <p:cNvSpPr>
            <a:spLocks noGrp="1" noChangeArrowheads="1"/>
          </p:cNvSpPr>
          <p:nvPr>
            <p:ph type="title"/>
          </p:nvPr>
        </p:nvSpPr>
        <p:spPr>
          <a:xfrm>
            <a:off x="2438400" y="533400"/>
            <a:ext cx="3962400" cy="762000"/>
          </a:xfrm>
        </p:spPr>
        <p:txBody>
          <a:bodyPr/>
          <a:lstStyle/>
          <a:p>
            <a:r>
              <a:rPr lang="en-US" b="1" smtClean="0">
                <a:latin typeface="Arial" charset="0"/>
                <a:cs typeface="Arial" charset="0"/>
              </a:rPr>
              <a:t>Job Costing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idx="1"/>
          </p:nvPr>
        </p:nvSpPr>
        <p:spPr>
          <a:xfrm>
            <a:off x="0" y="1676400"/>
            <a:ext cx="9144000" cy="5181600"/>
          </a:xfrm>
        </p:spPr>
        <p:txBody>
          <a:bodyPr/>
          <a:lstStyle/>
          <a:p>
            <a:pPr lvl="1"/>
            <a:r>
              <a:rPr lang="en-US" smtClean="0"/>
              <a:t>As a job goes through the production process, all costs for the job are accumulated on the job-cost sheet</a:t>
            </a:r>
          </a:p>
          <a:p>
            <a:pPr lvl="1"/>
            <a:r>
              <a:rPr lang="en-US" smtClean="0"/>
              <a:t>Upon its completion, overhead is allocated to the job</a:t>
            </a:r>
          </a:p>
          <a:p>
            <a:pPr lvl="1">
              <a:buFontTx/>
              <a:buNone/>
            </a:pPr>
            <a:r>
              <a:rPr lang="en-US" sz="2600" b="1" smtClean="0"/>
              <a:t>	</a:t>
            </a:r>
            <a:r>
              <a:rPr lang="en-US" sz="2200" smtClean="0"/>
              <a:t>All the costs that appear on the job-cost sheet are recorded in the Work-in-Process (WIP) Inventory account</a:t>
            </a:r>
          </a:p>
          <a:p>
            <a:pPr lvl="1"/>
            <a:r>
              <a:rPr lang="en-US" smtClean="0"/>
              <a:t>The total of all the active job cost sheets should equal the debit side of the WIP Inventory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0E51D1DE-759F-4FDB-A37E-EB8FA5D6712C}" type="slidenum">
              <a:rPr lang="en-US"/>
              <a:pPr/>
              <a:t>18</a:t>
            </a:fld>
            <a:endParaRPr lang="en-US"/>
          </a:p>
        </p:txBody>
      </p:sp>
      <p:sp>
        <p:nvSpPr>
          <p:cNvPr id="38913" name="Rectangle 2"/>
          <p:cNvSpPr>
            <a:spLocks noGrp="1" noChangeArrowheads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000" smtClean="0"/>
              <a:t>	</a:t>
            </a:r>
            <a:r>
              <a:rPr lang="en-US" sz="2400" b="1" smtClean="0"/>
              <a:t>All costs recorded on the job cost sheets appear in WIP Inventory, but the process does not begin there</a:t>
            </a:r>
          </a:p>
          <a:p>
            <a:pPr>
              <a:lnSpc>
                <a:spcPct val="80000"/>
              </a:lnSpc>
            </a:pPr>
            <a:r>
              <a:rPr lang="en-US" sz="2400" b="1" smtClean="0"/>
              <a:t>Direct materials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Direct materials are first recorded in </a:t>
            </a:r>
            <a:r>
              <a:rPr lang="en-US" i="1" smtClean="0"/>
              <a:t>M</a:t>
            </a:r>
            <a:r>
              <a:rPr lang="en-US" sz="2400" i="1" smtClean="0"/>
              <a:t>aterials Inventory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A </a:t>
            </a:r>
            <a:r>
              <a:rPr lang="en-US" sz="2400" i="1" smtClean="0"/>
              <a:t>bill of materials</a:t>
            </a:r>
            <a:r>
              <a:rPr lang="en-US" sz="2400" smtClean="0"/>
              <a:t>, a listing similar to a recipe, is used to decide the materials needed for a particular project 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A request is made with a </a:t>
            </a:r>
            <a:r>
              <a:rPr lang="en-US" sz="2400" i="1" smtClean="0"/>
              <a:t>materials requisition </a:t>
            </a:r>
            <a:r>
              <a:rPr lang="en-US" sz="2400" smtClean="0"/>
              <a:t>for the supplies needed for a job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Upon issuance to production, the cost of the materials is then transferred to WIP Inventory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The materials requisitions are used to record the direct material costs on the job-cost sheets</a:t>
            </a:r>
          </a:p>
          <a:p>
            <a:pPr lvl="1">
              <a:lnSpc>
                <a:spcPct val="80000"/>
              </a:lnSpc>
            </a:pPr>
            <a:r>
              <a:rPr lang="en-US" sz="2400" smtClean="0"/>
              <a:t>Indirect materials, when issued to production, are taken out of Materials Inventory, but these costs are recorded to Factory Overhead rather than WIP Inventory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1066800" y="685800"/>
            <a:ext cx="678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600" b="1">
                <a:solidFill>
                  <a:schemeClr val="tx2"/>
                </a:solidFill>
                <a:cs typeface="Arial" charset="0"/>
              </a:rPr>
              <a:t>Cost Flows – Direct Materials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B73E58EA-B8BC-4574-9ED8-F50850DAB9B7}" type="slidenum">
              <a:rPr lang="en-US"/>
              <a:pPr/>
              <a:t>19</a:t>
            </a:fld>
            <a:endParaRPr lang="en-US"/>
          </a:p>
        </p:txBody>
      </p:sp>
      <p:sp>
        <p:nvSpPr>
          <p:cNvPr id="39937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8229600" cy="1143000"/>
          </a:xfrm>
        </p:spPr>
        <p:txBody>
          <a:bodyPr/>
          <a:lstStyle/>
          <a:p>
            <a:r>
              <a:rPr lang="en-US" b="1" smtClean="0">
                <a:latin typeface="Arial" charset="0"/>
                <a:cs typeface="Arial" charset="0"/>
              </a:rPr>
              <a:t>Bill of Materials</a:t>
            </a:r>
          </a:p>
        </p:txBody>
      </p:sp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7288" y="1295400"/>
            <a:ext cx="7008812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88EEB7A0-6346-42F3-ABB8-102B0D880D99}" type="slidenum">
              <a:rPr lang="en-US"/>
              <a:pPr/>
              <a:t>2</a:t>
            </a:fld>
            <a:endParaRPr lang="en-US"/>
          </a:p>
        </p:txBody>
      </p:sp>
      <p:sp>
        <p:nvSpPr>
          <p:cNvPr id="1945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3962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smtClean="0"/>
              <a:t>Explain the types of </a:t>
            </a:r>
            <a:r>
              <a:rPr lang="en-US" sz="2800" i="1" smtClean="0"/>
              <a:t>costing systems</a:t>
            </a:r>
          </a:p>
          <a:p>
            <a:pPr>
              <a:lnSpc>
                <a:spcPct val="90000"/>
              </a:lnSpc>
            </a:pPr>
            <a:endParaRPr lang="en-US" sz="2800" smtClean="0"/>
          </a:p>
          <a:p>
            <a:pPr>
              <a:lnSpc>
                <a:spcPct val="90000"/>
              </a:lnSpc>
            </a:pPr>
            <a:r>
              <a:rPr lang="en-US" sz="2800" smtClean="0"/>
              <a:t>Explain the strategic role of </a:t>
            </a:r>
            <a:r>
              <a:rPr lang="en-US" sz="2800" i="1" smtClean="0"/>
              <a:t>product costing</a:t>
            </a:r>
          </a:p>
          <a:p>
            <a:pPr>
              <a:lnSpc>
                <a:spcPct val="90000"/>
              </a:lnSpc>
            </a:pPr>
            <a:endParaRPr lang="en-US" sz="2800" smtClean="0"/>
          </a:p>
          <a:p>
            <a:pPr>
              <a:lnSpc>
                <a:spcPct val="90000"/>
              </a:lnSpc>
            </a:pPr>
            <a:r>
              <a:rPr lang="en-US" sz="2800" smtClean="0"/>
              <a:t>Explain the flow of costs in a </a:t>
            </a:r>
            <a:r>
              <a:rPr lang="en-US" sz="2800" i="1" smtClean="0"/>
              <a:t>job costing system</a:t>
            </a:r>
          </a:p>
          <a:p>
            <a:pPr>
              <a:lnSpc>
                <a:spcPct val="90000"/>
              </a:lnSpc>
            </a:pPr>
            <a:endParaRPr lang="en-US" sz="2800" i="1" smtClean="0"/>
          </a:p>
          <a:p>
            <a:pPr>
              <a:lnSpc>
                <a:spcPct val="90000"/>
              </a:lnSpc>
            </a:pPr>
            <a:r>
              <a:rPr lang="en-US" sz="2800" smtClean="0"/>
              <a:t>Explain the application of factory overhead costs in a job costing system</a:t>
            </a:r>
            <a:endParaRPr lang="en-US" sz="2800" i="1" smtClean="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286000" y="685800"/>
            <a:ext cx="4648200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600" b="1">
                <a:solidFill>
                  <a:schemeClr val="tx2"/>
                </a:solidFill>
                <a:cs typeface="Arial" charset="0"/>
              </a:rPr>
              <a:t>Learning Objectives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7E93C7C7-C0CB-46B3-B0DF-B8766904493B}" type="slidenum">
              <a:rPr lang="en-US"/>
              <a:pPr/>
              <a:t>20</a:t>
            </a:fld>
            <a:endParaRPr lang="en-US"/>
          </a:p>
        </p:txBody>
      </p:sp>
      <p:sp>
        <p:nvSpPr>
          <p:cNvPr id="40961" name="Rectangle 26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6400800" cy="990600"/>
          </a:xfrm>
        </p:spPr>
        <p:txBody>
          <a:bodyPr/>
          <a:lstStyle/>
          <a:p>
            <a:r>
              <a:rPr lang="en-US" b="1" smtClean="0">
                <a:latin typeface="Arial" charset="0"/>
                <a:cs typeface="Arial" charset="0"/>
              </a:rPr>
              <a:t>Materials Requisition </a:t>
            </a:r>
          </a:p>
        </p:txBody>
      </p:sp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8488" y="1290638"/>
            <a:ext cx="7688262" cy="442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7BDD9A28-F346-4FCE-A23B-6075064CDBFC}" type="slidenum">
              <a:rPr lang="en-US"/>
              <a:pPr/>
              <a:t>21</a:t>
            </a:fld>
            <a:endParaRPr lang="en-US"/>
          </a:p>
        </p:txBody>
      </p:sp>
      <p:sp>
        <p:nvSpPr>
          <p:cNvPr id="4198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2057400"/>
            <a:ext cx="8382000" cy="4038600"/>
          </a:xfrm>
        </p:spPr>
        <p:txBody>
          <a:bodyPr/>
          <a:lstStyle/>
          <a:p>
            <a:r>
              <a:rPr lang="en-US" sz="2400" b="1" smtClean="0"/>
              <a:t>Direct Labor</a:t>
            </a:r>
          </a:p>
          <a:p>
            <a:pPr lvl="1"/>
            <a:r>
              <a:rPr lang="en-US" sz="2400" smtClean="0"/>
              <a:t>Direct labor costs are recorded to the job-cost sheet from </a:t>
            </a:r>
            <a:r>
              <a:rPr lang="en-US" sz="2400" i="1" smtClean="0"/>
              <a:t>time tickets, </a:t>
            </a:r>
            <a:r>
              <a:rPr lang="en-US" sz="2400" smtClean="0"/>
              <a:t>which show the amount of time an employee worked on each job, the pay rate, and the total labor cost chargeable to each job</a:t>
            </a:r>
          </a:p>
          <a:p>
            <a:pPr lvl="1"/>
            <a:r>
              <a:rPr lang="en-US" sz="2400" i="1" smtClean="0"/>
              <a:t>Time cards</a:t>
            </a:r>
            <a:r>
              <a:rPr lang="en-US" sz="2400" smtClean="0"/>
              <a:t> are also used for this purpose</a:t>
            </a:r>
          </a:p>
          <a:p>
            <a:pPr lvl="1"/>
            <a:r>
              <a:rPr lang="en-US" sz="2400" i="1" smtClean="0"/>
              <a:t>Indirect labor</a:t>
            </a:r>
            <a:r>
              <a:rPr lang="en-US" sz="2400" smtClean="0"/>
              <a:t>, such as supervisors’ and warehouse clerks’ salaries, is recorded as Factory Overhead while Direct Labor is debited to the WIP Inventory</a:t>
            </a:r>
          </a:p>
        </p:txBody>
      </p:sp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1143000" y="762000"/>
            <a:ext cx="6019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600" b="1">
                <a:solidFill>
                  <a:schemeClr val="tx2"/>
                </a:solidFill>
                <a:cs typeface="Arial" charset="0"/>
              </a:rPr>
              <a:t>Cost Flows – Direct Labor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8BFEA9A0-3001-4FC8-ACB7-A6936E543A8F}" type="slidenum">
              <a:rPr lang="en-US"/>
              <a:pPr/>
              <a:t>22</a:t>
            </a:fld>
            <a:endParaRPr lang="en-US"/>
          </a:p>
        </p:txBody>
      </p:sp>
      <p:sp>
        <p:nvSpPr>
          <p:cNvPr id="43009" name="Rectangle 2"/>
          <p:cNvSpPr>
            <a:spLocks noGrp="1" noChangeArrowheads="1"/>
          </p:cNvSpPr>
          <p:nvPr>
            <p:ph idx="1"/>
          </p:nvPr>
        </p:nvSpPr>
        <p:spPr>
          <a:xfrm>
            <a:off x="0" y="1752600"/>
            <a:ext cx="8686800" cy="4343400"/>
          </a:xfrm>
        </p:spPr>
        <p:txBody>
          <a:bodyPr/>
          <a:lstStyle/>
          <a:p>
            <a:pPr>
              <a:buFontTx/>
              <a:buNone/>
            </a:pPr>
            <a:r>
              <a:rPr lang="en-US" sz="2800" smtClean="0"/>
              <a:t>	</a:t>
            </a:r>
            <a:r>
              <a:rPr lang="en-US" sz="2600" b="1" smtClean="0"/>
              <a:t>Overhead application </a:t>
            </a:r>
            <a:r>
              <a:rPr lang="en-US" sz="2600" smtClean="0"/>
              <a:t>is the process of allocating overhead costs to individual jobs</a:t>
            </a:r>
          </a:p>
          <a:p>
            <a:pPr lvl="1"/>
            <a:r>
              <a:rPr lang="en-US" sz="2400" smtClean="0"/>
              <a:t>There are three approaches to allocating overhead:  actual, normal, and standard costing (standard costing is covered in Chapters 14 and 15)</a:t>
            </a:r>
          </a:p>
          <a:p>
            <a:pPr lvl="2"/>
            <a:r>
              <a:rPr lang="en-US" sz="2200" smtClean="0"/>
              <a:t>Under the </a:t>
            </a:r>
            <a:r>
              <a:rPr lang="en-US" sz="2200" i="1" smtClean="0"/>
              <a:t>actual</a:t>
            </a:r>
            <a:r>
              <a:rPr lang="en-US" sz="2200" smtClean="0"/>
              <a:t> application method, overhead costs are tracked for each job and are transferred to WIP and Finished Goods Inventory in the exact amounts incurred</a:t>
            </a:r>
          </a:p>
          <a:p>
            <a:pPr lvl="2"/>
            <a:r>
              <a:rPr lang="en-US" sz="2200" smtClean="0"/>
              <a:t>Under the </a:t>
            </a:r>
            <a:r>
              <a:rPr lang="en-US" sz="2200" i="1" smtClean="0"/>
              <a:t>normal</a:t>
            </a:r>
            <a:r>
              <a:rPr lang="en-US" sz="2200" smtClean="0"/>
              <a:t> application method, overhead costs are applied to various jobs using a single </a:t>
            </a:r>
            <a:r>
              <a:rPr lang="en-US" sz="2200" i="1" smtClean="0"/>
              <a:t>predetermined factory overhead rate</a:t>
            </a:r>
            <a:r>
              <a:rPr lang="en-US" sz="2200" smtClean="0"/>
              <a:t> </a:t>
            </a:r>
          </a:p>
        </p:txBody>
      </p:sp>
      <p:sp>
        <p:nvSpPr>
          <p:cNvPr id="43011" name="Rectangle 5"/>
          <p:cNvSpPr>
            <a:spLocks noChangeArrowheads="1"/>
          </p:cNvSpPr>
          <p:nvPr/>
        </p:nvSpPr>
        <p:spPr bwMode="auto">
          <a:xfrm>
            <a:off x="914400" y="7620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600" b="1">
                <a:solidFill>
                  <a:schemeClr val="tx2"/>
                </a:solidFill>
                <a:cs typeface="Arial" charset="0"/>
              </a:rPr>
              <a:t>Cost Flows – Factory Overhead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191AEF5A-8EDB-4A51-881C-EDEFF00F402A}" type="slidenum">
              <a:rPr lang="en-US"/>
              <a:pPr/>
              <a:t>23</a:t>
            </a:fld>
            <a:endParaRPr lang="en-US"/>
          </a:p>
        </p:txBody>
      </p:sp>
      <p:sp>
        <p:nvSpPr>
          <p:cNvPr id="44033" name="Rectangle 7"/>
          <p:cNvSpPr>
            <a:spLocks noGrp="1" noChangeArrowheads="1"/>
          </p:cNvSpPr>
          <p:nvPr>
            <p:ph idx="1"/>
          </p:nvPr>
        </p:nvSpPr>
        <p:spPr>
          <a:xfrm>
            <a:off x="228600" y="2057400"/>
            <a:ext cx="8534400" cy="4191000"/>
          </a:xfrm>
        </p:spPr>
        <p:txBody>
          <a:bodyPr/>
          <a:lstStyle/>
          <a:p>
            <a:pPr>
              <a:buFontTx/>
              <a:buNone/>
            </a:pPr>
            <a:endParaRPr lang="en-US" sz="700" b="1" smtClean="0"/>
          </a:p>
          <a:p>
            <a:pPr>
              <a:buFontTx/>
              <a:buNone/>
            </a:pPr>
            <a:r>
              <a:rPr lang="en-US" sz="2000" b="1" smtClean="0"/>
              <a:t>	</a:t>
            </a:r>
            <a:r>
              <a:rPr lang="en-US" sz="2800" b="1" smtClean="0"/>
              <a:t>The </a:t>
            </a:r>
            <a:r>
              <a:rPr lang="en-US" sz="2800" b="1" i="1" smtClean="0"/>
              <a:t>predetermined factory overhead rate </a:t>
            </a:r>
            <a:r>
              <a:rPr lang="en-US" sz="2800" smtClean="0"/>
              <a:t>is an estimated factory overhead rate used to apply factory overhead cost to a job</a:t>
            </a:r>
          </a:p>
          <a:p>
            <a:pPr>
              <a:buFontTx/>
              <a:buNone/>
            </a:pPr>
            <a:endParaRPr lang="en-US" sz="3500" b="1" smtClean="0"/>
          </a:p>
          <a:p>
            <a:pPr lvl="1"/>
            <a:r>
              <a:rPr lang="en-US" smtClean="0"/>
              <a:t>The amount of overhead assigned to a job using this rate is called </a:t>
            </a:r>
            <a:r>
              <a:rPr lang="en-US" i="1" smtClean="0"/>
              <a:t>factory overhead applied</a:t>
            </a:r>
          </a:p>
          <a:p>
            <a:pPr lvl="1"/>
            <a:endParaRPr lang="en-US" sz="4800" smtClean="0"/>
          </a:p>
        </p:txBody>
      </p:sp>
      <p:sp>
        <p:nvSpPr>
          <p:cNvPr id="44035" name="Rectangle 6"/>
          <p:cNvSpPr>
            <a:spLocks noChangeArrowheads="1"/>
          </p:cNvSpPr>
          <p:nvPr/>
        </p:nvSpPr>
        <p:spPr bwMode="auto">
          <a:xfrm>
            <a:off x="685800" y="1066800"/>
            <a:ext cx="754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600" b="1">
                <a:solidFill>
                  <a:schemeClr val="tx2"/>
                </a:solidFill>
                <a:cs typeface="Arial" charset="0"/>
              </a:rPr>
              <a:t>Application of Factory Overhead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163F98F9-A12C-4B2B-A12D-6C1276507E50}" type="slidenum">
              <a:rPr lang="en-US"/>
              <a:pPr/>
              <a:t>24</a:t>
            </a:fld>
            <a:endParaRPr lang="en-US"/>
          </a:p>
        </p:txBody>
      </p:sp>
      <p:sp>
        <p:nvSpPr>
          <p:cNvPr id="45057" name="Rectangle 3"/>
          <p:cNvSpPr>
            <a:spLocks noGrp="1" noChangeArrowheads="1"/>
          </p:cNvSpPr>
          <p:nvPr>
            <p:ph idx="1"/>
          </p:nvPr>
        </p:nvSpPr>
        <p:spPr>
          <a:xfrm>
            <a:off x="-304800" y="1524000"/>
            <a:ext cx="9220200" cy="48768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300" b="1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900" b="1" smtClean="0"/>
              <a:t>	</a:t>
            </a:r>
            <a:endParaRPr lang="en-US" sz="2800" smtClean="0"/>
          </a:p>
          <a:p>
            <a:pPr lvl="1">
              <a:lnSpc>
                <a:spcPct val="80000"/>
              </a:lnSpc>
            </a:pPr>
            <a:r>
              <a:rPr lang="en-US" sz="2500" smtClean="0"/>
              <a:t>The </a:t>
            </a:r>
            <a:r>
              <a:rPr lang="en-US" sz="2500" i="1" smtClean="0"/>
              <a:t>predetermined factory overhead rate</a:t>
            </a:r>
            <a:r>
              <a:rPr lang="en-US" sz="2500" smtClean="0"/>
              <a:t> is obtained using a four-step process:</a:t>
            </a:r>
          </a:p>
          <a:p>
            <a:pPr lvl="2">
              <a:lnSpc>
                <a:spcPct val="80000"/>
              </a:lnSpc>
              <a:spcBef>
                <a:spcPct val="40000"/>
              </a:spcBef>
              <a:buFont typeface="Wingdings" pitchFamily="2" charset="2"/>
              <a:buChar char=""/>
            </a:pPr>
            <a:r>
              <a:rPr lang="en-US" smtClean="0"/>
              <a:t> Estimate total factory overhead costs for the operating period, usually a year</a:t>
            </a:r>
          </a:p>
          <a:p>
            <a:pPr lvl="2">
              <a:lnSpc>
                <a:spcPct val="80000"/>
              </a:lnSpc>
              <a:spcBef>
                <a:spcPct val="40000"/>
              </a:spcBef>
              <a:buFont typeface="Wingdings" pitchFamily="2" charset="2"/>
              <a:buChar char=""/>
            </a:pPr>
            <a:r>
              <a:rPr lang="en-US" smtClean="0"/>
              <a:t> Select the appropriate cost driver(s) that will be used to apply factory overhead costs</a:t>
            </a:r>
          </a:p>
          <a:p>
            <a:pPr lvl="2">
              <a:lnSpc>
                <a:spcPct val="80000"/>
              </a:lnSpc>
              <a:spcBef>
                <a:spcPct val="40000"/>
              </a:spcBef>
              <a:buFont typeface="Wingdings" pitchFamily="2" charset="2"/>
              <a:buChar char=""/>
            </a:pPr>
            <a:r>
              <a:rPr lang="en-US" smtClean="0"/>
              <a:t> Estimate the total amount or activity level of the chosen cost drivers for the operating period (this is also referred to as the “denominator activity level”)</a:t>
            </a:r>
          </a:p>
          <a:p>
            <a:pPr lvl="2">
              <a:lnSpc>
                <a:spcPct val="80000"/>
              </a:lnSpc>
              <a:spcBef>
                <a:spcPct val="40000"/>
              </a:spcBef>
              <a:buFont typeface="Wingdings" pitchFamily="2" charset="2"/>
              <a:buChar char=""/>
            </a:pPr>
            <a:r>
              <a:rPr lang="en-US" smtClean="0"/>
              <a:t>For each overhead cost pool, compute the predetermined overhead rate by dividing budgeted overhead by the denominator activity level for the cost driver in question</a:t>
            </a:r>
          </a:p>
        </p:txBody>
      </p:sp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1600200" y="685800"/>
            <a:ext cx="5791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200" b="1">
                <a:solidFill>
                  <a:schemeClr val="tx2"/>
                </a:solidFill>
                <a:cs typeface="Arial" charset="0"/>
              </a:rPr>
              <a:t>Application of Factory Overhead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60C7B2F1-2936-47C6-B61E-72FA74C49A42}" type="slidenum">
              <a:rPr lang="en-US"/>
              <a:pPr/>
              <a:t>25</a:t>
            </a:fld>
            <a:endParaRPr lang="en-US"/>
          </a:p>
        </p:txBody>
      </p:sp>
      <p:sp>
        <p:nvSpPr>
          <p:cNvPr id="25614" name="Rectangle 14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534400" cy="4648200"/>
          </a:xfr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txBody>
          <a:bodyPr lIns="91435" tIns="45718" rIns="91435" bIns="45718" rtlCol="0">
            <a:normAutofit/>
          </a:bodyPr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>
                <a:solidFill>
                  <a:schemeClr val="bg2"/>
                </a:solidFill>
              </a:rPr>
              <a:t> </a:t>
            </a:r>
          </a:p>
        </p:txBody>
      </p:sp>
      <p:grpSp>
        <p:nvGrpSpPr>
          <p:cNvPr id="46083" name="Group 15"/>
          <p:cNvGrpSpPr>
            <a:grpSpLocks/>
          </p:cNvGrpSpPr>
          <p:nvPr/>
        </p:nvGrpSpPr>
        <p:grpSpPr bwMode="auto">
          <a:xfrm>
            <a:off x="1219200" y="2590800"/>
            <a:ext cx="6985000" cy="1422400"/>
            <a:chOff x="798" y="1840"/>
            <a:chExt cx="4400" cy="896"/>
          </a:xfrm>
        </p:grpSpPr>
        <p:sp>
          <p:nvSpPr>
            <p:cNvPr id="46089" name="Rectangle 16"/>
            <p:cNvSpPr>
              <a:spLocks noChangeArrowheads="1"/>
            </p:cNvSpPr>
            <p:nvPr/>
          </p:nvSpPr>
          <p:spPr bwMode="auto">
            <a:xfrm>
              <a:off x="798" y="1840"/>
              <a:ext cx="4400" cy="8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50009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6090" name="Rectangle 17"/>
            <p:cNvSpPr>
              <a:spLocks noChangeArrowheads="1"/>
            </p:cNvSpPr>
            <p:nvPr/>
          </p:nvSpPr>
          <p:spPr bwMode="auto">
            <a:xfrm>
              <a:off x="2523" y="1859"/>
              <a:ext cx="2103" cy="420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100" b="1">
                  <a:solidFill>
                    <a:schemeClr val="tx2"/>
                  </a:solidFill>
                  <a:latin typeface="Times New Roman" pitchFamily="18" charset="0"/>
                </a:rPr>
                <a:t>Estimated factory overhead</a:t>
              </a:r>
              <a:br>
                <a:rPr lang="en-US" sz="2100" b="1">
                  <a:solidFill>
                    <a:schemeClr val="tx2"/>
                  </a:solidFill>
                  <a:latin typeface="Times New Roman" pitchFamily="18" charset="0"/>
                </a:rPr>
              </a:br>
              <a:r>
                <a:rPr lang="en-US" sz="2100" b="1">
                  <a:solidFill>
                    <a:schemeClr val="tx2"/>
                  </a:solidFill>
                  <a:latin typeface="Times New Roman" pitchFamily="18" charset="0"/>
                </a:rPr>
                <a:t>amount for the year</a:t>
              </a:r>
            </a:p>
          </p:txBody>
        </p:sp>
        <p:sp>
          <p:nvSpPr>
            <p:cNvPr id="46091" name="Rectangle 18"/>
            <p:cNvSpPr>
              <a:spLocks noChangeArrowheads="1"/>
            </p:cNvSpPr>
            <p:nvPr/>
          </p:nvSpPr>
          <p:spPr bwMode="auto">
            <a:xfrm>
              <a:off x="2717" y="2302"/>
              <a:ext cx="1716" cy="420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100" b="1">
                  <a:solidFill>
                    <a:schemeClr val="tx2"/>
                  </a:solidFill>
                  <a:latin typeface="Times New Roman" pitchFamily="18" charset="0"/>
                </a:rPr>
                <a:t>Estimated level of cost</a:t>
              </a:r>
              <a:br>
                <a:rPr lang="en-US" sz="2100" b="1">
                  <a:solidFill>
                    <a:schemeClr val="tx2"/>
                  </a:solidFill>
                  <a:latin typeface="Times New Roman" pitchFamily="18" charset="0"/>
                </a:rPr>
              </a:br>
              <a:r>
                <a:rPr lang="en-US" sz="2100" b="1">
                  <a:solidFill>
                    <a:schemeClr val="tx2"/>
                  </a:solidFill>
                  <a:latin typeface="Times New Roman" pitchFamily="18" charset="0"/>
                </a:rPr>
                <a:t>driver for the year</a:t>
              </a:r>
            </a:p>
          </p:txBody>
        </p:sp>
        <p:sp>
          <p:nvSpPr>
            <p:cNvPr id="46092" name="Rectangle 19"/>
            <p:cNvSpPr>
              <a:spLocks noChangeArrowheads="1"/>
            </p:cNvSpPr>
            <p:nvPr/>
          </p:nvSpPr>
          <p:spPr bwMode="auto">
            <a:xfrm>
              <a:off x="894" y="2128"/>
              <a:ext cx="1239" cy="289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chemeClr val="tx2"/>
                  </a:solidFill>
                  <a:latin typeface="Times New Roman" pitchFamily="18" charset="0"/>
                </a:rPr>
                <a:t>   OH Rate  =</a:t>
              </a:r>
            </a:p>
          </p:txBody>
        </p:sp>
        <p:sp>
          <p:nvSpPr>
            <p:cNvPr id="46093" name="Line 20"/>
            <p:cNvSpPr>
              <a:spLocks noChangeShapeType="1"/>
            </p:cNvSpPr>
            <p:nvPr/>
          </p:nvSpPr>
          <p:spPr bwMode="auto">
            <a:xfrm>
              <a:off x="2094" y="2266"/>
              <a:ext cx="296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084" name="Rectangle 21"/>
          <p:cNvSpPr>
            <a:spLocks noChangeArrowheads="1"/>
          </p:cNvSpPr>
          <p:nvPr/>
        </p:nvSpPr>
        <p:spPr bwMode="auto">
          <a:xfrm>
            <a:off x="228600" y="1792288"/>
            <a:ext cx="8686800" cy="1103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2700">
                <a:latin typeface="Times New Roman" pitchFamily="18" charset="0"/>
              </a:rPr>
              <a:t>   </a:t>
            </a:r>
            <a:r>
              <a:rPr lang="en-US" sz="2400" b="1">
                <a:latin typeface="Times New Roman" pitchFamily="18" charset="0"/>
              </a:rPr>
              <a:t>The predetermined factory overhead (OH) rate used to apply overhead to jobs is determined </a:t>
            </a:r>
            <a:r>
              <a:rPr lang="en-US" sz="2400" b="1" i="1">
                <a:latin typeface="Times New Roman" pitchFamily="18" charset="0"/>
              </a:rPr>
              <a:t>before</a:t>
            </a:r>
            <a:r>
              <a:rPr lang="en-US" sz="2400" b="1">
                <a:latin typeface="Times New Roman" pitchFamily="18" charset="0"/>
              </a:rPr>
              <a:t> the period begins.</a:t>
            </a:r>
          </a:p>
        </p:txBody>
      </p:sp>
      <p:sp>
        <p:nvSpPr>
          <p:cNvPr id="46085" name="Freeform 22"/>
          <p:cNvSpPr>
            <a:spLocks/>
          </p:cNvSpPr>
          <p:nvPr/>
        </p:nvSpPr>
        <p:spPr bwMode="auto">
          <a:xfrm>
            <a:off x="4722813" y="4267200"/>
            <a:ext cx="763587" cy="992188"/>
          </a:xfrm>
          <a:custGeom>
            <a:avLst/>
            <a:gdLst>
              <a:gd name="T0" fmla="*/ 0 w 481"/>
              <a:gd name="T1" fmla="*/ 624 h 625"/>
              <a:gd name="T2" fmla="*/ 480 w 481"/>
              <a:gd name="T3" fmla="*/ 624 h 625"/>
              <a:gd name="T4" fmla="*/ 480 w 481"/>
              <a:gd name="T5" fmla="*/ 0 h 625"/>
              <a:gd name="T6" fmla="*/ 0 60000 65536"/>
              <a:gd name="T7" fmla="*/ 0 60000 65536"/>
              <a:gd name="T8" fmla="*/ 0 60000 65536"/>
              <a:gd name="T9" fmla="*/ 0 w 481"/>
              <a:gd name="T10" fmla="*/ 0 h 625"/>
              <a:gd name="T11" fmla="*/ 481 w 481"/>
              <a:gd name="T12" fmla="*/ 625 h 62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1" h="625">
                <a:moveTo>
                  <a:pt x="0" y="624"/>
                </a:moveTo>
                <a:lnTo>
                  <a:pt x="480" y="624"/>
                </a:lnTo>
                <a:lnTo>
                  <a:pt x="480" y="0"/>
                </a:lnTo>
              </a:path>
            </a:pathLst>
          </a:custGeom>
          <a:noFill/>
          <a:ln w="127000" cap="rnd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685800" y="4114800"/>
            <a:ext cx="4025900" cy="1974850"/>
          </a:xfrm>
          <a:prstGeom prst="rect">
            <a:avLst/>
          </a:prstGeom>
          <a:solidFill>
            <a:srgbClr val="CCECFF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tx2"/>
            </a:outerShdw>
          </a:effectLst>
        </p:spPr>
        <p:txBody>
          <a:bodyPr wrap="none" lIns="90488" tIns="44450" rIns="90488" bIns="44450" anchor="ctr"/>
          <a:lstStyle/>
          <a:p>
            <a:pPr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66675" algn="l"/>
                <a:tab pos="398463" algn="l"/>
              </a:tabLst>
              <a:defRPr/>
            </a:pPr>
            <a:r>
              <a:rPr lang="en-US" sz="2400" b="1">
                <a:solidFill>
                  <a:schemeClr val="tx2"/>
                </a:solidFill>
                <a:latin typeface="Times New Roman" pitchFamily="18" charset="0"/>
              </a:rPr>
              <a:t>	Some Possible Cost Drivers: </a:t>
            </a:r>
          </a:p>
          <a:p>
            <a:pPr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66675" algn="l"/>
                <a:tab pos="398463" algn="l"/>
              </a:tabLst>
              <a:defRPr/>
            </a:pPr>
            <a:r>
              <a:rPr lang="en-US" sz="2400" b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sz="2400" b="1">
                <a:solidFill>
                  <a:srgbClr val="39395B"/>
                </a:solidFill>
                <a:latin typeface="Times New Roman" pitchFamily="18" charset="0"/>
              </a:rPr>
              <a:t>1. direct labor-hours</a:t>
            </a:r>
          </a:p>
          <a:p>
            <a:pPr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66675" algn="l"/>
                <a:tab pos="398463" algn="l"/>
              </a:tabLst>
              <a:defRPr/>
            </a:pPr>
            <a:r>
              <a:rPr lang="en-US" sz="2400" b="1">
                <a:solidFill>
                  <a:srgbClr val="39395B"/>
                </a:solidFill>
                <a:latin typeface="Times New Roman" pitchFamily="18" charset="0"/>
              </a:rPr>
              <a:t>	2.	machine-hours</a:t>
            </a:r>
          </a:p>
          <a:p>
            <a:pPr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66675" algn="l"/>
                <a:tab pos="398463" algn="l"/>
              </a:tabLst>
              <a:defRPr/>
            </a:pPr>
            <a:r>
              <a:rPr lang="en-US" sz="2400" b="1">
                <a:solidFill>
                  <a:srgbClr val="39395B"/>
                </a:solidFill>
                <a:latin typeface="Times New Roman" pitchFamily="18" charset="0"/>
              </a:rPr>
              <a:t>	3.	number of set-ups</a:t>
            </a:r>
          </a:p>
          <a:p>
            <a:pPr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66675" algn="l"/>
                <a:tab pos="398463" algn="l"/>
              </a:tabLst>
              <a:defRPr/>
            </a:pPr>
            <a:r>
              <a:rPr lang="en-US" sz="2400" b="1">
                <a:solidFill>
                  <a:srgbClr val="39395B"/>
                </a:solidFill>
                <a:latin typeface="Times New Roman" pitchFamily="18" charset="0"/>
              </a:rPr>
              <a:t>	4.	number of orders</a:t>
            </a:r>
          </a:p>
          <a:p>
            <a:pPr eaLnBrk="0" fontAlgn="auto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tabLst>
                <a:tab pos="66675" algn="l"/>
                <a:tab pos="398463" algn="l"/>
              </a:tabLst>
              <a:defRPr/>
            </a:pPr>
            <a:r>
              <a:rPr lang="en-US" sz="2400" b="1">
                <a:solidFill>
                  <a:srgbClr val="39395B"/>
                </a:solidFill>
                <a:latin typeface="Times New Roman" pitchFamily="18" charset="0"/>
              </a:rPr>
              <a:t>	5.	manufacturing cycle-time</a:t>
            </a:r>
          </a:p>
        </p:txBody>
      </p:sp>
      <p:sp>
        <p:nvSpPr>
          <p:cNvPr id="46087" name="Rectangle 26"/>
          <p:cNvSpPr>
            <a:spLocks noChangeArrowheads="1"/>
          </p:cNvSpPr>
          <p:nvPr/>
        </p:nvSpPr>
        <p:spPr bwMode="auto">
          <a:xfrm>
            <a:off x="1676400" y="381000"/>
            <a:ext cx="5791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200" b="1">
                <a:solidFill>
                  <a:schemeClr val="tx2"/>
                </a:solidFill>
                <a:cs typeface="Arial" charset="0"/>
              </a:rPr>
              <a:t>Application of Factory Overhead (continued)</a:t>
            </a:r>
          </a:p>
        </p:txBody>
      </p:sp>
      <p:sp>
        <p:nvSpPr>
          <p:cNvPr id="46088" name="Text Box 27"/>
          <p:cNvSpPr txBox="1">
            <a:spLocks noChangeArrowheads="1"/>
          </p:cNvSpPr>
          <p:nvPr/>
        </p:nvSpPr>
        <p:spPr bwMode="auto">
          <a:xfrm>
            <a:off x="5791200" y="4419600"/>
            <a:ext cx="302577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b="1">
                <a:latin typeface="Calibri" pitchFamily="34" charset="0"/>
              </a:rPr>
              <a:t>The OH rate can be </a:t>
            </a:r>
          </a:p>
          <a:p>
            <a:r>
              <a:rPr lang="en-US" sz="2200" b="1">
                <a:latin typeface="Calibri" pitchFamily="34" charset="0"/>
              </a:rPr>
              <a:t>calculated on a </a:t>
            </a:r>
          </a:p>
          <a:p>
            <a:r>
              <a:rPr lang="en-US" sz="2200" b="1">
                <a:latin typeface="Calibri" pitchFamily="34" charset="0"/>
              </a:rPr>
              <a:t>firm-wide or a </a:t>
            </a:r>
          </a:p>
          <a:p>
            <a:r>
              <a:rPr lang="en-US" sz="2200" b="1">
                <a:latin typeface="Calibri" pitchFamily="34" charset="0"/>
              </a:rPr>
              <a:t>departmental basis.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E3AD04D9-01E3-466B-92FA-B3F6B1CD7884}" type="slidenum">
              <a:rPr lang="en-US"/>
              <a:pPr/>
              <a:t>26</a:t>
            </a:fld>
            <a:endParaRPr lang="en-US"/>
          </a:p>
        </p:txBody>
      </p:sp>
      <p:sp>
        <p:nvSpPr>
          <p:cNvPr id="47105" name="Rectangle 7"/>
          <p:cNvSpPr>
            <a:spLocks noGrp="1" noChangeArrowheads="1"/>
          </p:cNvSpPr>
          <p:nvPr>
            <p:ph idx="1"/>
          </p:nvPr>
        </p:nvSpPr>
        <p:spPr>
          <a:xfrm>
            <a:off x="304800" y="1676400"/>
            <a:ext cx="8551863" cy="44196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lIns="91435" tIns="45718" rIns="91435" bIns="45718"/>
          <a:lstStyle/>
          <a:p>
            <a:pPr>
              <a:buFontTx/>
              <a:buNone/>
            </a:pPr>
            <a:r>
              <a:rPr lang="en-US" smtClean="0"/>
              <a:t> </a:t>
            </a:r>
          </a:p>
        </p:txBody>
      </p:sp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1600200" y="609600"/>
            <a:ext cx="5791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200" b="1">
                <a:solidFill>
                  <a:schemeClr val="tx2"/>
                </a:solidFill>
                <a:cs typeface="Arial" charset="0"/>
              </a:rPr>
              <a:t>Application of Factory </a:t>
            </a:r>
          </a:p>
          <a:p>
            <a:pPr algn="ctr"/>
            <a:r>
              <a:rPr lang="en-US" sz="3200" b="1">
                <a:solidFill>
                  <a:schemeClr val="tx2"/>
                </a:solidFill>
                <a:cs typeface="Arial" charset="0"/>
              </a:rPr>
              <a:t>Overhead (continued)</a:t>
            </a:r>
          </a:p>
        </p:txBody>
      </p:sp>
      <p:sp>
        <p:nvSpPr>
          <p:cNvPr id="47108" name="Rectangle 9"/>
          <p:cNvSpPr>
            <a:spLocks noChangeArrowheads="1"/>
          </p:cNvSpPr>
          <p:nvPr/>
        </p:nvSpPr>
        <p:spPr bwMode="auto">
          <a:xfrm>
            <a:off x="609600" y="3733800"/>
            <a:ext cx="8128000" cy="584200"/>
          </a:xfrm>
          <a:prstGeom prst="rect">
            <a:avLst/>
          </a:prstGeom>
          <a:solidFill>
            <a:srgbClr val="FFFFCC"/>
          </a:solidFill>
          <a:ln w="25400">
            <a:solidFill>
              <a:srgbClr val="50009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7109" name="Rectangle 10"/>
          <p:cNvSpPr>
            <a:spLocks noChangeArrowheads="1"/>
          </p:cNvSpPr>
          <p:nvPr/>
        </p:nvSpPr>
        <p:spPr bwMode="auto">
          <a:xfrm>
            <a:off x="1143000" y="3810000"/>
            <a:ext cx="6931025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rgbClr val="500093"/>
                </a:solidFill>
                <a:latin typeface="Times New Roman" pitchFamily="18" charset="0"/>
              </a:rPr>
              <a:t>Overhead applied  =  OH Rate  ×   Actual activity </a:t>
            </a:r>
          </a:p>
        </p:txBody>
      </p:sp>
      <p:grpSp>
        <p:nvGrpSpPr>
          <p:cNvPr id="45067" name="Group 11"/>
          <p:cNvGrpSpPr>
            <a:grpSpLocks/>
          </p:cNvGrpSpPr>
          <p:nvPr/>
        </p:nvGrpSpPr>
        <p:grpSpPr bwMode="auto">
          <a:xfrm>
            <a:off x="381000" y="3733800"/>
            <a:ext cx="8469313" cy="2008188"/>
            <a:chOff x="89" y="2832"/>
            <a:chExt cx="5551" cy="1339"/>
          </a:xfrm>
        </p:grpSpPr>
        <p:sp>
          <p:nvSpPr>
            <p:cNvPr id="47117" name="Line 12"/>
            <p:cNvSpPr>
              <a:spLocks noChangeShapeType="1"/>
            </p:cNvSpPr>
            <p:nvPr/>
          </p:nvSpPr>
          <p:spPr bwMode="auto">
            <a:xfrm flipH="1" flipV="1">
              <a:off x="4698" y="3151"/>
              <a:ext cx="195" cy="365"/>
            </a:xfrm>
            <a:prstGeom prst="line">
              <a:avLst/>
            </a:prstGeom>
            <a:noFill/>
            <a:ln w="28575">
              <a:solidFill>
                <a:srgbClr val="CF0E3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47118" name="Group 13"/>
            <p:cNvGrpSpPr>
              <a:grpSpLocks/>
            </p:cNvGrpSpPr>
            <p:nvPr/>
          </p:nvGrpSpPr>
          <p:grpSpPr bwMode="auto">
            <a:xfrm>
              <a:off x="89" y="2832"/>
              <a:ext cx="5551" cy="1339"/>
              <a:chOff x="89" y="2832"/>
              <a:chExt cx="5551" cy="1339"/>
            </a:xfrm>
          </p:grpSpPr>
          <p:sp>
            <p:nvSpPr>
              <p:cNvPr id="47119" name="Oval 14"/>
              <p:cNvSpPr>
                <a:spLocks noChangeArrowheads="1"/>
              </p:cNvSpPr>
              <p:nvPr/>
            </p:nvSpPr>
            <p:spPr bwMode="auto">
              <a:xfrm>
                <a:off x="2438" y="2832"/>
                <a:ext cx="730" cy="416"/>
              </a:xfrm>
              <a:prstGeom prst="ellipse">
                <a:avLst/>
              </a:prstGeom>
              <a:noFill/>
              <a:ln w="28575">
                <a:solidFill>
                  <a:srgbClr val="CF0E3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47120" name="Line 15"/>
              <p:cNvSpPr>
                <a:spLocks noChangeShapeType="1"/>
              </p:cNvSpPr>
              <p:nvPr/>
            </p:nvSpPr>
            <p:spPr bwMode="auto">
              <a:xfrm flipV="1">
                <a:off x="1657" y="3116"/>
                <a:ext cx="822" cy="579"/>
              </a:xfrm>
              <a:prstGeom prst="line">
                <a:avLst/>
              </a:prstGeom>
              <a:noFill/>
              <a:ln w="28575">
                <a:solidFill>
                  <a:srgbClr val="CF0E3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121" name="Rectangle 16"/>
              <p:cNvSpPr>
                <a:spLocks noChangeArrowheads="1"/>
              </p:cNvSpPr>
              <p:nvPr/>
            </p:nvSpPr>
            <p:spPr bwMode="auto">
              <a:xfrm>
                <a:off x="89" y="3393"/>
                <a:ext cx="2300" cy="778"/>
              </a:xfrm>
              <a:prstGeom prst="rect">
                <a:avLst/>
              </a:prstGeom>
              <a:solidFill>
                <a:schemeClr val="folHlink"/>
              </a:solidFill>
              <a:ln w="25400">
                <a:solidFill>
                  <a:srgbClr val="CF0E30"/>
                </a:solidFill>
                <a:miter lim="800000"/>
                <a:headEnd/>
                <a:tailEnd/>
              </a:ln>
            </p:spPr>
            <p:txBody>
              <a:bodyPr lIns="90488" tIns="44450" rIns="90488" bIns="4445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2300" b="1">
                    <a:solidFill>
                      <a:srgbClr val="39395B"/>
                    </a:solidFill>
                    <a:latin typeface="Times New Roman" pitchFamily="18" charset="0"/>
                  </a:rPr>
                  <a:t>Based on</a:t>
                </a:r>
                <a:r>
                  <a:rPr lang="en-US" sz="2300" b="1">
                    <a:solidFill>
                      <a:srgbClr val="500093"/>
                    </a:solidFill>
                    <a:latin typeface="Times New Roman" pitchFamily="18" charset="0"/>
                  </a:rPr>
                  <a:t> </a:t>
                </a:r>
                <a:r>
                  <a:rPr lang="en-US" sz="2300" b="1">
                    <a:solidFill>
                      <a:srgbClr val="CF0E30"/>
                    </a:solidFill>
                    <a:latin typeface="Times New Roman" pitchFamily="18" charset="0"/>
                  </a:rPr>
                  <a:t>estimates</a:t>
                </a:r>
                <a:r>
                  <a:rPr lang="en-US" sz="2300" b="1">
                    <a:solidFill>
                      <a:srgbClr val="39395B"/>
                    </a:solidFill>
                    <a:latin typeface="Times New Roman" pitchFamily="18" charset="0"/>
                  </a:rPr>
                  <a:t>, and determined </a:t>
                </a:r>
                <a:r>
                  <a:rPr lang="en-US" sz="2300" b="1" i="1">
                    <a:solidFill>
                      <a:srgbClr val="39395B"/>
                    </a:solidFill>
                    <a:latin typeface="Times New Roman" pitchFamily="18" charset="0"/>
                  </a:rPr>
                  <a:t>before</a:t>
                </a:r>
                <a:r>
                  <a:rPr lang="en-US" sz="2300" b="1">
                    <a:solidFill>
                      <a:srgbClr val="39395B"/>
                    </a:solidFill>
                    <a:latin typeface="Times New Roman" pitchFamily="18" charset="0"/>
                  </a:rPr>
                  <a:t> the period begins</a:t>
                </a:r>
              </a:p>
            </p:txBody>
          </p:sp>
          <p:sp>
            <p:nvSpPr>
              <p:cNvPr id="47122" name="Oval 17"/>
              <p:cNvSpPr>
                <a:spLocks noChangeArrowheads="1"/>
              </p:cNvSpPr>
              <p:nvPr/>
            </p:nvSpPr>
            <p:spPr bwMode="auto">
              <a:xfrm>
                <a:off x="3360" y="2840"/>
                <a:ext cx="1472" cy="416"/>
              </a:xfrm>
              <a:prstGeom prst="ellipse">
                <a:avLst/>
              </a:prstGeom>
              <a:noFill/>
              <a:ln w="28575">
                <a:solidFill>
                  <a:srgbClr val="CF0E3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47123" name="Rectangle 18"/>
              <p:cNvSpPr>
                <a:spLocks noChangeArrowheads="1"/>
              </p:cNvSpPr>
              <p:nvPr/>
            </p:nvSpPr>
            <p:spPr bwMode="auto">
              <a:xfrm>
                <a:off x="2542" y="3393"/>
                <a:ext cx="3098" cy="778"/>
              </a:xfrm>
              <a:prstGeom prst="rect">
                <a:avLst/>
              </a:prstGeom>
              <a:solidFill>
                <a:srgbClr val="CCFFCC"/>
              </a:solidFill>
              <a:ln w="25400">
                <a:solidFill>
                  <a:srgbClr val="CF0E30"/>
                </a:solidFill>
                <a:miter lim="800000"/>
                <a:headEnd/>
                <a:tailEnd/>
              </a:ln>
            </p:spPr>
            <p:txBody>
              <a:bodyPr lIns="90488" tIns="44450" rIns="90488" bIns="44450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</a:pPr>
                <a:r>
                  <a:rPr lang="en-US" sz="2300" b="1">
                    <a:solidFill>
                      <a:srgbClr val="CF0E30"/>
                    </a:solidFill>
                    <a:latin typeface="Times New Roman" pitchFamily="18" charset="0"/>
                  </a:rPr>
                  <a:t>Actual</a:t>
                </a:r>
                <a:r>
                  <a:rPr lang="en-US" sz="2300" b="1">
                    <a:solidFill>
                      <a:schemeClr val="bg1"/>
                    </a:solidFill>
                    <a:latin typeface="Times New Roman" pitchFamily="18" charset="0"/>
                  </a:rPr>
                  <a:t> </a:t>
                </a:r>
                <a:r>
                  <a:rPr lang="en-US" sz="2300" b="1">
                    <a:solidFill>
                      <a:srgbClr val="39395B"/>
                    </a:solidFill>
                    <a:latin typeface="Times New Roman" pitchFamily="18" charset="0"/>
                  </a:rPr>
                  <a:t>amount of the allocation base, such as direct labor-hours, incurred during the period</a:t>
                </a:r>
              </a:p>
            </p:txBody>
          </p:sp>
        </p:grpSp>
      </p:grpSp>
      <p:grpSp>
        <p:nvGrpSpPr>
          <p:cNvPr id="47111" name="Group 20"/>
          <p:cNvGrpSpPr>
            <a:grpSpLocks/>
          </p:cNvGrpSpPr>
          <p:nvPr/>
        </p:nvGrpSpPr>
        <p:grpSpPr bwMode="auto">
          <a:xfrm>
            <a:off x="1219200" y="1981200"/>
            <a:ext cx="6985000" cy="1422400"/>
            <a:chOff x="798" y="1840"/>
            <a:chExt cx="4400" cy="896"/>
          </a:xfrm>
        </p:grpSpPr>
        <p:sp>
          <p:nvSpPr>
            <p:cNvPr id="47112" name="Rectangle 21"/>
            <p:cNvSpPr>
              <a:spLocks noChangeArrowheads="1"/>
            </p:cNvSpPr>
            <p:nvPr/>
          </p:nvSpPr>
          <p:spPr bwMode="auto">
            <a:xfrm>
              <a:off x="798" y="1840"/>
              <a:ext cx="4400" cy="896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500093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7113" name="Rectangle 22"/>
            <p:cNvSpPr>
              <a:spLocks noChangeArrowheads="1"/>
            </p:cNvSpPr>
            <p:nvPr/>
          </p:nvSpPr>
          <p:spPr bwMode="auto">
            <a:xfrm>
              <a:off x="2523" y="1859"/>
              <a:ext cx="2103" cy="420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100" b="1">
                  <a:solidFill>
                    <a:schemeClr val="tx2"/>
                  </a:solidFill>
                  <a:latin typeface="Times New Roman" pitchFamily="18" charset="0"/>
                </a:rPr>
                <a:t>Estimated factory overhead</a:t>
              </a:r>
              <a:br>
                <a:rPr lang="en-US" sz="2100" b="1">
                  <a:solidFill>
                    <a:schemeClr val="tx2"/>
                  </a:solidFill>
                  <a:latin typeface="Times New Roman" pitchFamily="18" charset="0"/>
                </a:rPr>
              </a:br>
              <a:r>
                <a:rPr lang="en-US" sz="2100" b="1">
                  <a:solidFill>
                    <a:schemeClr val="tx2"/>
                  </a:solidFill>
                  <a:latin typeface="Times New Roman" pitchFamily="18" charset="0"/>
                </a:rPr>
                <a:t>amount for the year</a:t>
              </a:r>
            </a:p>
          </p:txBody>
        </p:sp>
        <p:sp>
          <p:nvSpPr>
            <p:cNvPr id="47114" name="Rectangle 23"/>
            <p:cNvSpPr>
              <a:spLocks noChangeArrowheads="1"/>
            </p:cNvSpPr>
            <p:nvPr/>
          </p:nvSpPr>
          <p:spPr bwMode="auto">
            <a:xfrm>
              <a:off x="2717" y="2302"/>
              <a:ext cx="1716" cy="420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US" sz="2100" b="1">
                  <a:solidFill>
                    <a:schemeClr val="tx2"/>
                  </a:solidFill>
                  <a:latin typeface="Times New Roman" pitchFamily="18" charset="0"/>
                </a:rPr>
                <a:t>Estimated level of cost</a:t>
              </a:r>
              <a:br>
                <a:rPr lang="en-US" sz="2100" b="1">
                  <a:solidFill>
                    <a:schemeClr val="tx2"/>
                  </a:solidFill>
                  <a:latin typeface="Times New Roman" pitchFamily="18" charset="0"/>
                </a:rPr>
              </a:br>
              <a:r>
                <a:rPr lang="en-US" sz="2100" b="1">
                  <a:solidFill>
                    <a:schemeClr val="tx2"/>
                  </a:solidFill>
                  <a:latin typeface="Times New Roman" pitchFamily="18" charset="0"/>
                </a:rPr>
                <a:t>driver for the year</a:t>
              </a:r>
            </a:p>
          </p:txBody>
        </p:sp>
        <p:sp>
          <p:nvSpPr>
            <p:cNvPr id="47115" name="Rectangle 24"/>
            <p:cNvSpPr>
              <a:spLocks noChangeArrowheads="1"/>
            </p:cNvSpPr>
            <p:nvPr/>
          </p:nvSpPr>
          <p:spPr bwMode="auto">
            <a:xfrm>
              <a:off x="846" y="2137"/>
              <a:ext cx="1143" cy="289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b="1">
                  <a:solidFill>
                    <a:schemeClr val="tx2"/>
                  </a:solidFill>
                  <a:latin typeface="Times New Roman" pitchFamily="18" charset="0"/>
                </a:rPr>
                <a:t>OH Rate  =</a:t>
              </a:r>
            </a:p>
          </p:txBody>
        </p:sp>
        <p:sp>
          <p:nvSpPr>
            <p:cNvPr id="47116" name="Line 25"/>
            <p:cNvSpPr>
              <a:spLocks noChangeShapeType="1"/>
            </p:cNvSpPr>
            <p:nvPr/>
          </p:nvSpPr>
          <p:spPr bwMode="auto">
            <a:xfrm>
              <a:off x="2094" y="2266"/>
              <a:ext cx="2960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BC9970E9-CD39-4542-B6AA-B642B108B78B}" type="slidenum">
              <a:rPr lang="en-US"/>
              <a:pPr/>
              <a:t>27</a:t>
            </a:fld>
            <a:endParaRPr lang="en-US"/>
          </a:p>
        </p:txBody>
      </p:sp>
      <p:sp>
        <p:nvSpPr>
          <p:cNvPr id="49154" name="Rectangle 2"/>
          <p:cNvSpPr>
            <a:spLocks noGrp="1" noChangeArrowheads="1"/>
          </p:cNvSpPr>
          <p:nvPr>
            <p:ph idx="1"/>
          </p:nvPr>
        </p:nvSpPr>
        <p:spPr>
          <a:xfrm>
            <a:off x="0" y="1676400"/>
            <a:ext cx="8915400" cy="48768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sz="3000" dirty="0"/>
              <a:t>	</a:t>
            </a:r>
            <a:r>
              <a:rPr lang="en-US" sz="3000" b="1" dirty="0"/>
              <a:t>The </a:t>
            </a:r>
            <a:r>
              <a:rPr lang="en-US" sz="3000" b="1" i="1" dirty="0"/>
              <a:t>factory overhead applied </a:t>
            </a:r>
            <a:r>
              <a:rPr lang="en-US" sz="3000" b="1" dirty="0"/>
              <a:t>to jobs during a period  is </a:t>
            </a:r>
            <a:r>
              <a:rPr lang="en-US" sz="3000" b="1" dirty="0" smtClean="0"/>
              <a:t>rarely exactly </a:t>
            </a:r>
            <a:r>
              <a:rPr lang="en-US" sz="3000" b="1" dirty="0"/>
              <a:t>equal to actual factory overhead costs incurred during that period: 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sz="2600" b="1" dirty="0"/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If factory overhead applied &gt; actual factory overhead, this excess is referred to as </a:t>
            </a:r>
            <a:r>
              <a:rPr lang="en-US" b="1" i="1" dirty="0" err="1"/>
              <a:t>overapplied</a:t>
            </a:r>
            <a:r>
              <a:rPr lang="en-US" i="1" dirty="0"/>
              <a:t> overhead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i="1" dirty="0"/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If factory overhead applied &lt; actual factory overhead, this shortage is referred to as</a:t>
            </a:r>
            <a:r>
              <a:rPr lang="en-US" i="1" dirty="0"/>
              <a:t> </a:t>
            </a:r>
            <a:r>
              <a:rPr lang="en-US" b="1" i="1" dirty="0" err="1"/>
              <a:t>underapplied</a:t>
            </a:r>
            <a:r>
              <a:rPr lang="en-US" i="1" dirty="0"/>
              <a:t> overhead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i="1" dirty="0"/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If the predetermined factory overhead rate is </a:t>
            </a:r>
            <a:r>
              <a:rPr lang="en-US" dirty="0" smtClean="0"/>
              <a:t>reasonably accurate </a:t>
            </a:r>
            <a:r>
              <a:rPr lang="en-US" dirty="0"/>
              <a:t>(i.e., both the numerator and denominator in the </a:t>
            </a:r>
            <a:r>
              <a:rPr lang="en-US" dirty="0" smtClean="0"/>
              <a:t>OH rate </a:t>
            </a:r>
            <a:r>
              <a:rPr lang="en-US" dirty="0"/>
              <a:t>are estimated with precision), these differences should be small </a:t>
            </a:r>
          </a:p>
          <a:p>
            <a:pPr lvl="1"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2400" dirty="0"/>
          </a:p>
        </p:txBody>
      </p:sp>
      <p:sp>
        <p:nvSpPr>
          <p:cNvPr id="48131" name="Rectangle 4"/>
          <p:cNvSpPr>
            <a:spLocks noChangeArrowheads="1"/>
          </p:cNvSpPr>
          <p:nvPr/>
        </p:nvSpPr>
        <p:spPr bwMode="auto">
          <a:xfrm>
            <a:off x="1600200" y="533400"/>
            <a:ext cx="5791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200" b="1">
                <a:solidFill>
                  <a:schemeClr val="tx2"/>
                </a:solidFill>
                <a:cs typeface="Arial" charset="0"/>
              </a:rPr>
              <a:t>Application of Factory Overhead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7FABAF24-D4EC-4D5F-BA44-9C0D3CD13156}" type="slidenum">
              <a:rPr lang="en-US"/>
              <a:pPr/>
              <a:t>28</a:t>
            </a:fld>
            <a:endParaRPr lang="en-US"/>
          </a:p>
        </p:txBody>
      </p:sp>
      <p:sp>
        <p:nvSpPr>
          <p:cNvPr id="49153" name="Rectangle 2"/>
          <p:cNvSpPr>
            <a:spLocks noGrp="1" noChangeArrowheads="1"/>
          </p:cNvSpPr>
          <p:nvPr>
            <p:ph idx="1"/>
          </p:nvPr>
        </p:nvSpPr>
        <p:spPr>
          <a:xfrm>
            <a:off x="0" y="1600200"/>
            <a:ext cx="9144000" cy="41910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smtClean="0"/>
              <a:t>	</a:t>
            </a:r>
            <a:r>
              <a:rPr lang="en-US" sz="2800" b="1" smtClean="0"/>
              <a:t>The factory overhead account is a </a:t>
            </a:r>
            <a:r>
              <a:rPr lang="en-US" sz="2800" b="1" i="1" smtClean="0"/>
              <a:t>temporary</a:t>
            </a:r>
            <a:r>
              <a:rPr lang="en-US" sz="2800" b="1" smtClean="0"/>
              <a:t> account and, as such, must be closed at the end of the year. Two treatments are possible: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Adjust the Cost of Goods Sold (CGS) account , that is,  the difference is simply added to (when underapplied) or subtracted from (when overapplied) the CGS account)</a:t>
            </a:r>
          </a:p>
          <a:p>
            <a:pPr lvl="1">
              <a:lnSpc>
                <a:spcPct val="80000"/>
              </a:lnSpc>
            </a:pPr>
            <a:r>
              <a:rPr lang="en-US" smtClean="0"/>
              <a:t>Adjust the production costs of the period (i.e., </a:t>
            </a:r>
            <a:r>
              <a:rPr lang="en-US" i="1" smtClean="0"/>
              <a:t>prorate</a:t>
            </a:r>
            <a:r>
              <a:rPr lang="en-US" smtClean="0"/>
              <a:t> the difference to the ending balances of work in process inventory, Finished Goods Inventory, and the CGS account; proration is explained in chapter  15) </a:t>
            </a:r>
          </a:p>
        </p:txBody>
      </p:sp>
      <p:sp>
        <p:nvSpPr>
          <p:cNvPr id="49155" name="Rectangle 4"/>
          <p:cNvSpPr>
            <a:spLocks noChangeArrowheads="1"/>
          </p:cNvSpPr>
          <p:nvPr/>
        </p:nvSpPr>
        <p:spPr bwMode="auto">
          <a:xfrm>
            <a:off x="1219200" y="228600"/>
            <a:ext cx="6858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200" b="1">
                <a:solidFill>
                  <a:schemeClr val="tx2"/>
                </a:solidFill>
                <a:cs typeface="Arial" charset="0"/>
              </a:rPr>
              <a:t>Disposition of Underapplied and Overapplied Factory Overhead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DEB12B05-064A-4F9D-A6CF-5248D1B50D86}" type="slidenum">
              <a:rPr lang="en-US"/>
              <a:pPr/>
              <a:t>29</a:t>
            </a:fld>
            <a:endParaRPr lang="en-US"/>
          </a:p>
        </p:txBody>
      </p:sp>
      <p:sp>
        <p:nvSpPr>
          <p:cNvPr id="501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latin typeface="Arial" charset="0"/>
                <a:cs typeface="Arial" charset="0"/>
              </a:rPr>
              <a:t>Potential Errors In Overhead Application</a:t>
            </a:r>
          </a:p>
        </p:txBody>
      </p:sp>
      <p:sp>
        <p:nvSpPr>
          <p:cNvPr id="501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/>
              <a:t>Aggregation error.</a:t>
            </a:r>
          </a:p>
          <a:p>
            <a:pPr lvl="1"/>
            <a:r>
              <a:rPr lang="en-US" sz="2400" smtClean="0"/>
              <a:t>An example is the use of an aggregate rate, such as a plantwide rate rather than a departmental rate</a:t>
            </a:r>
          </a:p>
          <a:p>
            <a:r>
              <a:rPr lang="en-US" b="1" smtClean="0"/>
              <a:t>Specification error</a:t>
            </a:r>
            <a:r>
              <a:rPr lang="en-US" smtClean="0"/>
              <a:t>.</a:t>
            </a:r>
          </a:p>
          <a:p>
            <a:pPr lvl="1"/>
            <a:r>
              <a:rPr lang="en-US" sz="2400" smtClean="0"/>
              <a:t>Arises when the wrong cost driver is used, for example when a labor hours driver should be used rather than a machine hour driver</a:t>
            </a:r>
          </a:p>
          <a:p>
            <a:r>
              <a:rPr lang="en-US" b="1" smtClean="0"/>
              <a:t>Measurement error.</a:t>
            </a:r>
          </a:p>
          <a:p>
            <a:pPr lvl="1"/>
            <a:r>
              <a:rPr lang="en-US" sz="2400" smtClean="0"/>
              <a:t>Arises from estimation and calculation error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A80FCA0C-4E37-4D06-A76A-84FBCF4CC687}" type="slidenum">
              <a:rPr lang="en-US"/>
              <a:pPr/>
              <a:t>3</a:t>
            </a:fld>
            <a:endParaRPr lang="en-US"/>
          </a:p>
        </p:txBody>
      </p:sp>
      <p:sp>
        <p:nvSpPr>
          <p:cNvPr id="21505" name="Rectangle 3"/>
          <p:cNvSpPr>
            <a:spLocks noGrp="1" noChangeArrowheads="1"/>
          </p:cNvSpPr>
          <p:nvPr>
            <p:ph type="title"/>
          </p:nvPr>
        </p:nvSpPr>
        <p:spPr>
          <a:xfrm>
            <a:off x="2133600" y="685800"/>
            <a:ext cx="4724400" cy="990600"/>
          </a:xfrm>
        </p:spPr>
        <p:txBody>
          <a:bodyPr/>
          <a:lstStyle/>
          <a:p>
            <a:r>
              <a:rPr lang="en-US" b="1" smtClean="0">
                <a:latin typeface="Arial" charset="0"/>
                <a:cs typeface="Arial" charset="0"/>
              </a:rPr>
              <a:t>Learning Objectives </a:t>
            </a:r>
            <a:br>
              <a:rPr lang="en-US" b="1" smtClean="0">
                <a:latin typeface="Arial" charset="0"/>
                <a:cs typeface="Arial" charset="0"/>
              </a:rPr>
            </a:br>
            <a:r>
              <a:rPr lang="en-US" b="1" smtClean="0">
                <a:latin typeface="Arial" charset="0"/>
                <a:cs typeface="Arial" charset="0"/>
              </a:rPr>
              <a:t>(continued)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495800"/>
          </a:xfrm>
        </p:spPr>
        <p:txBody>
          <a:bodyPr/>
          <a:lstStyle/>
          <a:p>
            <a:r>
              <a:rPr lang="en-US" sz="2800" smtClean="0"/>
              <a:t>Calculate </a:t>
            </a:r>
            <a:r>
              <a:rPr lang="en-US" sz="2800" i="1" smtClean="0"/>
              <a:t>underapplied </a:t>
            </a:r>
            <a:r>
              <a:rPr lang="en-US" sz="2800" smtClean="0"/>
              <a:t>and </a:t>
            </a:r>
            <a:r>
              <a:rPr lang="en-US" sz="2800" i="1" smtClean="0"/>
              <a:t>overapplied overhead</a:t>
            </a:r>
            <a:r>
              <a:rPr lang="en-US" sz="2800" smtClean="0"/>
              <a:t> and show how to dispose of it at the end of the period</a:t>
            </a:r>
          </a:p>
          <a:p>
            <a:endParaRPr lang="en-US" sz="2800" smtClean="0"/>
          </a:p>
          <a:p>
            <a:r>
              <a:rPr lang="en-US" sz="2800" smtClean="0"/>
              <a:t>Explain an </a:t>
            </a:r>
            <a:r>
              <a:rPr lang="en-US" sz="2800" i="1" smtClean="0"/>
              <a:t>operation costing system</a:t>
            </a:r>
          </a:p>
          <a:p>
            <a:endParaRPr lang="en-US" sz="2800" i="1" smtClean="0"/>
          </a:p>
          <a:p>
            <a:r>
              <a:rPr lang="en-US" sz="2800" smtClean="0"/>
              <a:t>Explain how to handle spoilage, rework and scrap in a job costing system</a:t>
            </a:r>
          </a:p>
          <a:p>
            <a:endParaRPr lang="en-US" sz="28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381000" y="1752600"/>
            <a:ext cx="8382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700">
              <a:latin typeface="Calibri" pitchFamily="34" charset="0"/>
            </a:endParaRPr>
          </a:p>
        </p:txBody>
      </p:sp>
      <p:sp>
        <p:nvSpPr>
          <p:cNvPr id="51203" name="Rectangle 4"/>
          <p:cNvSpPr>
            <a:spLocks noChangeArrowheads="1"/>
          </p:cNvSpPr>
          <p:nvPr/>
        </p:nvSpPr>
        <p:spPr bwMode="auto">
          <a:xfrm>
            <a:off x="304800" y="1371600"/>
            <a:ext cx="8382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600">
              <a:latin typeface="Calibri" pitchFamily="34" charset="0"/>
            </a:endParaRPr>
          </a:p>
        </p:txBody>
      </p:sp>
      <p:sp>
        <p:nvSpPr>
          <p:cNvPr id="51204" name="Rectangle 5"/>
          <p:cNvSpPr>
            <a:spLocks noChangeArrowheads="1"/>
          </p:cNvSpPr>
          <p:nvPr/>
        </p:nvSpPr>
        <p:spPr bwMode="auto">
          <a:xfrm>
            <a:off x="1676400" y="533400"/>
            <a:ext cx="6096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600" b="1">
                <a:solidFill>
                  <a:schemeClr val="tx2"/>
                </a:solidFill>
                <a:cs typeface="Arial" charset="0"/>
              </a:rPr>
              <a:t>Job Costing in Service Industries</a:t>
            </a:r>
          </a:p>
        </p:txBody>
      </p:sp>
      <p:sp>
        <p:nvSpPr>
          <p:cNvPr id="51205" name="Rectangle 6"/>
          <p:cNvSpPr>
            <a:spLocks noChangeArrowheads="1"/>
          </p:cNvSpPr>
          <p:nvPr/>
        </p:nvSpPr>
        <p:spPr bwMode="auto">
          <a:xfrm>
            <a:off x="0" y="1524000"/>
            <a:ext cx="9144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>
                <a:latin typeface="Calibri" pitchFamily="34" charset="0"/>
              </a:rPr>
              <a:t>	</a:t>
            </a:r>
            <a:r>
              <a:rPr lang="en-US" sz="2600" b="1">
                <a:latin typeface="Constantia" pitchFamily="18" charset="0"/>
              </a:rPr>
              <a:t>Job costing </a:t>
            </a:r>
            <a:r>
              <a:rPr lang="en-US" sz="2600">
                <a:latin typeface="Constantia" pitchFamily="18" charset="0"/>
              </a:rPr>
              <a:t>is used extensively in service industries such as advertising agencies, construction companies, hospitals, accounting firms, and law firms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sz="2400" b="1">
              <a:latin typeface="Constantia" pitchFamily="18" charset="0"/>
            </a:endParaRP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>
                <a:latin typeface="Constantia" pitchFamily="18" charset="0"/>
              </a:rPr>
              <a:t>The cost object is often a client, contract, or project rather than a job, but the approach is the same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>
                <a:latin typeface="Constantia" pitchFamily="18" charset="0"/>
              </a:rPr>
              <a:t>The major difference between manufacturing and service industries is the use of direct materials--service industries may use little or no direct materials</a:t>
            </a:r>
          </a:p>
          <a:p>
            <a:pPr marL="1143000" lvl="2" indent="-2286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400">
                <a:latin typeface="Constantia" pitchFamily="18" charset="0"/>
              </a:rPr>
              <a:t>The main focus of a service industry’s costing system is </a:t>
            </a:r>
            <a:r>
              <a:rPr lang="en-US" sz="2400" i="1">
                <a:latin typeface="Constantia" pitchFamily="18" charset="0"/>
              </a:rPr>
              <a:t>direct labor</a:t>
            </a:r>
            <a:r>
              <a:rPr lang="en-US" sz="2400">
                <a:latin typeface="Constantia" pitchFamily="18" charset="0"/>
              </a:rPr>
              <a:t>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>
                <a:latin typeface="Constantia" pitchFamily="18" charset="0"/>
              </a:rPr>
              <a:t>The OH rate is usually based on direct labor cost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endParaRPr lang="en-US" sz="2400">
              <a:latin typeface="Calibri" pitchFamily="34" charset="0"/>
            </a:endParaRPr>
          </a:p>
        </p:txBody>
      </p:sp>
      <p:sp>
        <p:nvSpPr>
          <p:cNvPr id="12" name="Slide Number Placeholder 5"/>
          <p:cNvSpPr>
            <a:spLocks/>
          </p:cNvSpPr>
          <p:nvPr/>
        </p:nvSpPr>
        <p:spPr bwMode="auto">
          <a:xfrm>
            <a:off x="8639175" y="6515100"/>
            <a:ext cx="4635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1000">
                <a:latin typeface="Times New Roman" pitchFamily="18" charset="0"/>
              </a:rPr>
              <a:t>4-</a:t>
            </a:r>
            <a:fld id="{949BE22E-86A1-48CC-9051-FE393374E8AA}" type="slidenum">
              <a:rPr lang="en-US" sz="1000">
                <a:latin typeface="Times New Roman" pitchFamily="18" charset="0"/>
              </a:rPr>
              <a:pPr algn="r"/>
              <a:t>30</a:t>
            </a:fld>
            <a:endParaRPr lang="en-US" sz="1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381000" y="1828800"/>
            <a:ext cx="838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700">
              <a:latin typeface="Calibri" pitchFamily="34" charset="0"/>
            </a:endParaRP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304800" y="1371600"/>
            <a:ext cx="8382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600">
              <a:latin typeface="Calibri" pitchFamily="34" charset="0"/>
            </a:endParaRP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2057400" y="609600"/>
            <a:ext cx="487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600" b="1">
                <a:solidFill>
                  <a:schemeClr val="tx2"/>
                </a:solidFill>
                <a:cs typeface="Arial" charset="0"/>
              </a:rPr>
              <a:t>Operation Costing</a:t>
            </a:r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76200" y="1676400"/>
            <a:ext cx="9067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i="1">
                <a:latin typeface="Calibri" pitchFamily="34" charset="0"/>
              </a:rPr>
              <a:t>	</a:t>
            </a:r>
            <a:r>
              <a:rPr lang="en-US" sz="2600" b="1" i="1">
                <a:latin typeface="Constantia" pitchFamily="18" charset="0"/>
              </a:rPr>
              <a:t>Operation costing</a:t>
            </a:r>
            <a:r>
              <a:rPr lang="en-US" sz="2600" b="1">
                <a:latin typeface="Constantia" pitchFamily="18" charset="0"/>
              </a:rPr>
              <a:t> is a hybrid costing system </a:t>
            </a:r>
            <a:r>
              <a:rPr lang="en-US" sz="2600">
                <a:latin typeface="Constantia" pitchFamily="18" charset="0"/>
              </a:rPr>
              <a:t>that uses job costing to assign direct material costs to jobs and a departmental approach to assign “conversion costs” to products or services: 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>
                <a:latin typeface="Constantia" pitchFamily="18" charset="0"/>
              </a:rPr>
              <a:t>Common in manufacturing companies whose conversion activities are similar across several product lines, but whose direct materials vary significantly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>
                <a:latin typeface="Constantia" pitchFamily="18" charset="0"/>
              </a:rPr>
              <a:t>Direct material costs are traced directly to jobs while conversion costs are traced to departments and then to jobs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400">
                <a:latin typeface="Constantia" pitchFamily="18" charset="0"/>
              </a:rPr>
              <a:t>This costing method is common in the following industries:  clothing, food processing, textiles, shoes, furniture, metalworking, jewelry, and electronic equipment</a:t>
            </a:r>
          </a:p>
        </p:txBody>
      </p:sp>
      <p:sp>
        <p:nvSpPr>
          <p:cNvPr id="12" name="Slide Number Placeholder 5"/>
          <p:cNvSpPr>
            <a:spLocks/>
          </p:cNvSpPr>
          <p:nvPr/>
        </p:nvSpPr>
        <p:spPr bwMode="auto">
          <a:xfrm>
            <a:off x="8639175" y="6515100"/>
            <a:ext cx="4635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1000">
                <a:latin typeface="Times New Roman" pitchFamily="18" charset="0"/>
              </a:rPr>
              <a:t>4-</a:t>
            </a:r>
            <a:fld id="{086CEB91-0D8F-4C63-A0F4-95FDE6E58E2B}" type="slidenum">
              <a:rPr lang="en-US" sz="1000">
                <a:latin typeface="Times New Roman" pitchFamily="18" charset="0"/>
              </a:rPr>
              <a:pPr algn="r"/>
              <a:t>31</a:t>
            </a:fld>
            <a:endParaRPr lang="en-US" sz="1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381000" y="1828800"/>
            <a:ext cx="838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700">
              <a:latin typeface="Calibri" pitchFamily="34" charset="0"/>
            </a:endParaRP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327025" y="1276350"/>
            <a:ext cx="8382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600">
              <a:latin typeface="Calibri" pitchFamily="34" charset="0"/>
            </a:endParaRP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1066800" y="266700"/>
            <a:ext cx="6629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600" b="1">
                <a:solidFill>
                  <a:schemeClr val="tx2"/>
                </a:solidFill>
                <a:cs typeface="Arial" charset="0"/>
              </a:rPr>
              <a:t>Spoilage, Rework and Scrap in Job Costing</a:t>
            </a:r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268288" y="1809750"/>
            <a:ext cx="8839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600" b="1" i="1" dirty="0">
                <a:latin typeface="+mn-lt"/>
              </a:rPr>
              <a:t>	</a:t>
            </a:r>
            <a:r>
              <a:rPr lang="en-US" sz="2800" b="1" i="1" dirty="0">
                <a:latin typeface="Constantia" pitchFamily="18" charset="0"/>
              </a:rPr>
              <a:t>Spoilage </a:t>
            </a:r>
            <a:r>
              <a:rPr lang="en-US" sz="2800" b="1" dirty="0">
                <a:latin typeface="Constantia" pitchFamily="18" charset="0"/>
              </a:rPr>
              <a:t>refers to the unacceptable units that are discarded or sold for disposal </a:t>
            </a:r>
            <a:r>
              <a:rPr lang="en-US" sz="2800" b="1" dirty="0">
                <a:latin typeface="Constantia" pitchFamily="18" charset="0"/>
              </a:rPr>
              <a:t>value</a:t>
            </a:r>
          </a:p>
          <a:p>
            <a:pPr marL="342900" indent="-3429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sz="2800" b="1" dirty="0">
              <a:latin typeface="Constantia" pitchFamily="18" charset="0"/>
            </a:endParaRPr>
          </a:p>
          <a:p>
            <a:pPr marL="742950" lvl="1" indent="-2857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r>
              <a:rPr lang="en-US" sz="2800" i="1" dirty="0">
                <a:latin typeface="Constantia" pitchFamily="18" charset="0"/>
              </a:rPr>
              <a:t>Normal</a:t>
            </a:r>
            <a:r>
              <a:rPr lang="en-US" sz="2800" dirty="0">
                <a:latin typeface="Constantia" pitchFamily="18" charset="0"/>
              </a:rPr>
              <a:t> (occurs under normal conditions) vs. </a:t>
            </a:r>
            <a:r>
              <a:rPr lang="en-US" sz="2800" i="1" dirty="0">
                <a:latin typeface="Constantia" pitchFamily="18" charset="0"/>
              </a:rPr>
              <a:t>abnormal spoilage</a:t>
            </a:r>
            <a:r>
              <a:rPr lang="en-US" sz="2800" dirty="0">
                <a:latin typeface="Constantia" pitchFamily="18" charset="0"/>
              </a:rPr>
              <a:t> (excess over amount expected, thus “Loss from Abnormal Spoilage</a:t>
            </a:r>
            <a:r>
              <a:rPr lang="en-US" sz="2800" dirty="0">
                <a:latin typeface="Constantia" pitchFamily="18" charset="0"/>
              </a:rPr>
              <a:t>”)</a:t>
            </a:r>
          </a:p>
          <a:p>
            <a:pPr lvl="1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n-US" sz="2800" dirty="0">
              <a:latin typeface="Constantia" pitchFamily="18" charset="0"/>
            </a:endParaRPr>
          </a:p>
          <a:p>
            <a:pPr marL="742950" lvl="1" indent="-28575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Tx/>
              <a:buChar char="–"/>
              <a:defRPr/>
            </a:pPr>
            <a:r>
              <a:rPr lang="en-US" sz="2800" i="1" dirty="0">
                <a:latin typeface="Constantia" pitchFamily="18" charset="0"/>
              </a:rPr>
              <a:t>Job-Specific normal</a:t>
            </a:r>
            <a:r>
              <a:rPr lang="en-US" sz="2800" dirty="0">
                <a:latin typeface="Constantia" pitchFamily="18" charset="0"/>
              </a:rPr>
              <a:t> (cost of that job) vs. </a:t>
            </a:r>
            <a:r>
              <a:rPr lang="en-US" sz="2800" i="1" dirty="0">
                <a:latin typeface="Constantia" pitchFamily="18" charset="0"/>
              </a:rPr>
              <a:t>common normal spoilage</a:t>
            </a:r>
            <a:r>
              <a:rPr lang="en-US" sz="2800" dirty="0">
                <a:latin typeface="Constantia" pitchFamily="18" charset="0"/>
              </a:rPr>
              <a:t> (included as part of Factory Overhead cost)</a:t>
            </a:r>
          </a:p>
        </p:txBody>
      </p:sp>
      <p:sp>
        <p:nvSpPr>
          <p:cNvPr id="12" name="Slide Number Placeholder 5"/>
          <p:cNvSpPr>
            <a:spLocks/>
          </p:cNvSpPr>
          <p:nvPr/>
        </p:nvSpPr>
        <p:spPr bwMode="auto">
          <a:xfrm>
            <a:off x="8639175" y="6515100"/>
            <a:ext cx="4635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1000">
                <a:latin typeface="Times New Roman" pitchFamily="18" charset="0"/>
              </a:rPr>
              <a:t>4-</a:t>
            </a:r>
            <a:fld id="{DD879474-FBBB-4FB2-A08F-9ECE71807602}" type="slidenum">
              <a:rPr lang="en-US" sz="1000">
                <a:latin typeface="Times New Roman" pitchFamily="18" charset="0"/>
              </a:rPr>
              <a:pPr algn="r"/>
              <a:t>32</a:t>
            </a:fld>
            <a:endParaRPr lang="en-US" sz="1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381000" y="1828800"/>
            <a:ext cx="838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700">
              <a:latin typeface="Calibri" pitchFamily="34" charset="0"/>
            </a:endParaRP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304800" y="1371600"/>
            <a:ext cx="8382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600">
              <a:latin typeface="Calibri" pitchFamily="34" charset="0"/>
            </a:endParaRP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1295400" y="457200"/>
            <a:ext cx="6553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600" b="1">
                <a:solidFill>
                  <a:schemeClr val="tx2"/>
                </a:solidFill>
                <a:cs typeface="Arial" charset="0"/>
              </a:rPr>
              <a:t>Spoilage, Rework and Scrap in Job Costing (continued)</a:t>
            </a:r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0" y="1828800"/>
            <a:ext cx="8839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600" b="1" i="1">
                <a:latin typeface="Calibri" pitchFamily="34" charset="0"/>
              </a:rPr>
              <a:t>	</a:t>
            </a:r>
            <a:r>
              <a:rPr lang="en-US" sz="2800" b="1" i="1">
                <a:latin typeface="Constantia" pitchFamily="18" charset="0"/>
              </a:rPr>
              <a:t>Rework</a:t>
            </a:r>
            <a:r>
              <a:rPr lang="en-US" sz="2800" b="1">
                <a:latin typeface="Constantia" pitchFamily="18" charset="0"/>
              </a:rPr>
              <a:t> units are units produced that must be reworked into good units that can be sold in regular channels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>
                <a:latin typeface="Constantia" pitchFamily="18" charset="0"/>
              </a:rPr>
              <a:t>On normal defective units for a specific job, rework costs are charged (debited) to work in process inventory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>
                <a:latin typeface="Constantia" pitchFamily="18" charset="0"/>
              </a:rPr>
              <a:t>On normal defective units common to all jobs, rework costs are charged (debited) to Factory Overhead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>
                <a:latin typeface="Constantia" pitchFamily="18" charset="0"/>
              </a:rPr>
              <a:t>On abnormal units, charge the costs to a “Loss from Abnormal Rework” account</a:t>
            </a:r>
          </a:p>
        </p:txBody>
      </p:sp>
      <p:sp>
        <p:nvSpPr>
          <p:cNvPr id="12" name="Slide Number Placeholder 5"/>
          <p:cNvSpPr>
            <a:spLocks/>
          </p:cNvSpPr>
          <p:nvPr/>
        </p:nvSpPr>
        <p:spPr bwMode="auto">
          <a:xfrm>
            <a:off x="8639175" y="6515100"/>
            <a:ext cx="4635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1000">
                <a:latin typeface="Times New Roman" pitchFamily="18" charset="0"/>
              </a:rPr>
              <a:t>4-</a:t>
            </a:r>
            <a:fld id="{638BB324-86ED-403F-A049-762FD54FA595}" type="slidenum">
              <a:rPr lang="en-US" sz="1000">
                <a:latin typeface="Times New Roman" pitchFamily="18" charset="0"/>
              </a:rPr>
              <a:pPr algn="r"/>
              <a:t>33</a:t>
            </a:fld>
            <a:endParaRPr lang="en-US" sz="1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381000" y="1828800"/>
            <a:ext cx="8382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700">
              <a:latin typeface="Calibri" pitchFamily="34" charset="0"/>
            </a:endParaRPr>
          </a:p>
        </p:txBody>
      </p:sp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304800" y="1371600"/>
            <a:ext cx="8382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600">
              <a:latin typeface="Calibri" pitchFamily="34" charset="0"/>
            </a:endParaRPr>
          </a:p>
        </p:txBody>
      </p:sp>
      <p:sp>
        <p:nvSpPr>
          <p:cNvPr id="55300" name="Rectangle 4"/>
          <p:cNvSpPr>
            <a:spLocks noChangeArrowheads="1"/>
          </p:cNvSpPr>
          <p:nvPr/>
        </p:nvSpPr>
        <p:spPr bwMode="auto">
          <a:xfrm>
            <a:off x="533400" y="685800"/>
            <a:ext cx="7696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600" b="1">
                <a:solidFill>
                  <a:schemeClr val="tx2"/>
                </a:solidFill>
                <a:cs typeface="Arial" charset="0"/>
              </a:rPr>
              <a:t>Spoilage, Rework and Scrap in Job Costing (continued)</a:t>
            </a:r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0" y="2133600"/>
            <a:ext cx="8686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600" b="1" i="1">
                <a:latin typeface="Calibri" pitchFamily="34" charset="0"/>
              </a:rPr>
              <a:t>	</a:t>
            </a:r>
            <a:r>
              <a:rPr lang="en-US" sz="2800" b="1" i="1">
                <a:latin typeface="Constantia" pitchFamily="18" charset="0"/>
              </a:rPr>
              <a:t>Scrap</a:t>
            </a:r>
            <a:r>
              <a:rPr lang="en-US" sz="2800" b="1">
                <a:latin typeface="Constantia" pitchFamily="18" charset="0"/>
              </a:rPr>
              <a:t> is the material left over from the manufacture of the product; it has little or no value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>
                <a:latin typeface="Constantia" pitchFamily="18" charset="0"/>
              </a:rPr>
              <a:t>For a specific job, charge the WIP Inventory account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800">
                <a:latin typeface="Constantia" pitchFamily="18" charset="0"/>
              </a:rPr>
              <a:t>Common to all jobs, charge to the Factory Overhead account</a:t>
            </a:r>
          </a:p>
        </p:txBody>
      </p:sp>
      <p:pic>
        <p:nvPicPr>
          <p:cNvPr id="55302" name="Picture 7" descr="MCj0185453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4648200"/>
            <a:ext cx="9683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5"/>
          <p:cNvSpPr>
            <a:spLocks/>
          </p:cNvSpPr>
          <p:nvPr/>
        </p:nvSpPr>
        <p:spPr bwMode="auto">
          <a:xfrm>
            <a:off x="8639175" y="6515100"/>
            <a:ext cx="4635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1000">
                <a:latin typeface="Times New Roman" pitchFamily="18" charset="0"/>
              </a:rPr>
              <a:t>4-</a:t>
            </a:r>
            <a:fld id="{F928D528-1704-4515-9219-76A541DDE748}" type="slidenum">
              <a:rPr lang="en-US" sz="1000">
                <a:latin typeface="Times New Roman" pitchFamily="18" charset="0"/>
              </a:rPr>
              <a:pPr algn="r"/>
              <a:t>34</a:t>
            </a:fld>
            <a:endParaRPr lang="en-US" sz="1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381000" y="1752600"/>
            <a:ext cx="8382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700">
              <a:latin typeface="Calibri" pitchFamily="34" charset="0"/>
            </a:endParaRP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1143000" y="609600"/>
            <a:ext cx="6629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>
                <a:solidFill>
                  <a:schemeClr val="tx2"/>
                </a:solidFill>
                <a:cs typeface="Arial" charset="0"/>
              </a:rPr>
              <a:t>Chapter Summary</a:t>
            </a: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304800" y="1524000"/>
            <a:ext cx="8382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600">
              <a:latin typeface="Calibri" pitchFamily="34" charset="0"/>
            </a:endParaRP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152400" y="1447800"/>
            <a:ext cx="8991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>
                <a:latin typeface="Constantia" pitchFamily="18" charset="0"/>
              </a:rPr>
              <a:t>When developing a product costing system, there are three choices that must be made: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>
                <a:latin typeface="Constantia" pitchFamily="18" charset="0"/>
              </a:rPr>
              <a:t>Cost </a:t>
            </a:r>
            <a:r>
              <a:rPr lang="en-US" sz="2400" i="1">
                <a:latin typeface="Constantia" pitchFamily="18" charset="0"/>
              </a:rPr>
              <a:t>accumulation</a:t>
            </a:r>
            <a:r>
              <a:rPr lang="en-US" sz="2400">
                <a:latin typeface="Constantia" pitchFamily="18" charset="0"/>
              </a:rPr>
              <a:t> method (i.e., job or process costing)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>
                <a:latin typeface="Constantia" pitchFamily="18" charset="0"/>
              </a:rPr>
              <a:t>Cost </a:t>
            </a:r>
            <a:r>
              <a:rPr lang="en-US" sz="2400" i="1">
                <a:latin typeface="Constantia" pitchFamily="18" charset="0"/>
              </a:rPr>
              <a:t>measurement</a:t>
            </a:r>
            <a:r>
              <a:rPr lang="en-US" sz="2400">
                <a:latin typeface="Constantia" pitchFamily="18" charset="0"/>
              </a:rPr>
              <a:t> method (i.e., actual, normal, or standard costs)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 i="1">
                <a:latin typeface="Constantia" pitchFamily="18" charset="0"/>
              </a:rPr>
              <a:t>Overhead assignment</a:t>
            </a:r>
            <a:r>
              <a:rPr lang="en-US" sz="2400">
                <a:latin typeface="Constantia" pitchFamily="18" charset="0"/>
              </a:rPr>
              <a:t> method (i.e., volume-based or activity-based)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>
                <a:latin typeface="Constantia" pitchFamily="18" charset="0"/>
              </a:rPr>
              <a:t>A firm’s competitive strategy should guide its choice of a cost system to fit the firm’s competitive environment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600"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600">
              <a:latin typeface="Calibri" pitchFamily="34" charset="0"/>
            </a:endParaRPr>
          </a:p>
        </p:txBody>
      </p:sp>
      <p:sp>
        <p:nvSpPr>
          <p:cNvPr id="12" name="Slide Number Placeholder 5"/>
          <p:cNvSpPr>
            <a:spLocks/>
          </p:cNvSpPr>
          <p:nvPr/>
        </p:nvSpPr>
        <p:spPr bwMode="auto">
          <a:xfrm>
            <a:off x="8639175" y="6515100"/>
            <a:ext cx="4635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1000">
                <a:latin typeface="Times New Roman" pitchFamily="18" charset="0"/>
              </a:rPr>
              <a:t>4-</a:t>
            </a:r>
            <a:fld id="{B9E04964-95EE-43BF-9077-31C40E885118}" type="slidenum">
              <a:rPr lang="en-US" sz="1000">
                <a:latin typeface="Times New Roman" pitchFamily="18" charset="0"/>
              </a:rPr>
              <a:pPr algn="r"/>
              <a:t>35</a:t>
            </a:fld>
            <a:endParaRPr lang="en-US" sz="1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381000" y="1752600"/>
            <a:ext cx="8382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700">
              <a:latin typeface="Calibri" pitchFamily="34" charset="0"/>
            </a:endParaRP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762000" y="6096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>
                <a:solidFill>
                  <a:schemeClr val="tx2"/>
                </a:solidFill>
                <a:cs typeface="Arial" charset="0"/>
              </a:rPr>
              <a:t>Chapter Summary (continued)</a:t>
            </a:r>
          </a:p>
        </p:txBody>
      </p:sp>
      <p:sp>
        <p:nvSpPr>
          <p:cNvPr id="57348" name="Rectangle 5"/>
          <p:cNvSpPr>
            <a:spLocks noChangeArrowheads="1"/>
          </p:cNvSpPr>
          <p:nvPr/>
        </p:nvSpPr>
        <p:spPr bwMode="auto">
          <a:xfrm>
            <a:off x="304800" y="1524000"/>
            <a:ext cx="8382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600">
              <a:latin typeface="Calibri" pitchFamily="34" charset="0"/>
            </a:endParaRPr>
          </a:p>
        </p:txBody>
      </p:sp>
      <p:sp>
        <p:nvSpPr>
          <p:cNvPr id="57349" name="Rectangle 6"/>
          <p:cNvSpPr>
            <a:spLocks noChangeArrowheads="1"/>
          </p:cNvSpPr>
          <p:nvPr/>
        </p:nvSpPr>
        <p:spPr bwMode="auto">
          <a:xfrm>
            <a:off x="228600" y="1371600"/>
            <a:ext cx="8610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i="1">
                <a:latin typeface="Constantia" pitchFamily="18" charset="0"/>
              </a:rPr>
              <a:t>Job costing</a:t>
            </a:r>
            <a:r>
              <a:rPr lang="en-US" sz="2400">
                <a:latin typeface="Constantia" pitchFamily="18" charset="0"/>
              </a:rPr>
              <a:t> is a product costing system that accumulates costs and assigns them to specific jobs, customers, projects, or contracts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>
                <a:latin typeface="Constantia" pitchFamily="18" charset="0"/>
              </a:rPr>
              <a:t>At the end of the period the Factory Overhead account should be closed out to zero (i.e., over- or under-applied overhead must be disposed of), using one of two methods: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>
                <a:latin typeface="Constantia" pitchFamily="18" charset="0"/>
              </a:rPr>
              <a:t>Close the over/underapplied overhead entirely to the CGS account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400">
                <a:latin typeface="Constantia" pitchFamily="18" charset="0"/>
              </a:rPr>
              <a:t>Allocate (prorate) the over/underapplied overhead to the ending inventory and CGS accounts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200">
              <a:latin typeface="Calibri" pitchFamily="34" charset="0"/>
            </a:endParaRPr>
          </a:p>
        </p:txBody>
      </p:sp>
      <p:sp>
        <p:nvSpPr>
          <p:cNvPr id="12" name="Slide Number Placeholder 5"/>
          <p:cNvSpPr>
            <a:spLocks/>
          </p:cNvSpPr>
          <p:nvPr/>
        </p:nvSpPr>
        <p:spPr bwMode="auto">
          <a:xfrm>
            <a:off x="8639175" y="6515100"/>
            <a:ext cx="4635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1000">
                <a:latin typeface="Times New Roman" pitchFamily="18" charset="0"/>
              </a:rPr>
              <a:t>4-</a:t>
            </a:r>
            <a:fld id="{4E243DA4-9E97-42E8-8F93-59B49D3731DD}" type="slidenum">
              <a:rPr lang="en-US" sz="1000">
                <a:latin typeface="Times New Roman" pitchFamily="18" charset="0"/>
              </a:rPr>
              <a:pPr algn="r"/>
              <a:t>36</a:t>
            </a:fld>
            <a:endParaRPr lang="en-US" sz="1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381000" y="1752600"/>
            <a:ext cx="8382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sz="2700">
              <a:latin typeface="Calibri" pitchFamily="34" charset="0"/>
            </a:endParaRP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609600" y="609600"/>
            <a:ext cx="7543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>
                <a:solidFill>
                  <a:schemeClr val="tx2"/>
                </a:solidFill>
                <a:cs typeface="Arial" charset="0"/>
              </a:rPr>
              <a:t>Chapter Summary (continued)</a:t>
            </a:r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304800" y="1524000"/>
            <a:ext cx="8382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600">
              <a:latin typeface="Calibri" pitchFamily="34" charset="0"/>
            </a:endParaRPr>
          </a:p>
        </p:txBody>
      </p:sp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304800" y="1752600"/>
            <a:ext cx="8610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>
                <a:latin typeface="Constantia" pitchFamily="18" charset="0"/>
              </a:rPr>
              <a:t>The three potential errors in overhead application are aggregation errors, specification errors, and measurement errors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>
              <a:latin typeface="Constantia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>
                <a:latin typeface="Constantia" pitchFamily="18" charset="0"/>
              </a:rPr>
              <a:t>Service industries use job costing with a focus on direct labor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400" i="1">
              <a:latin typeface="Constantia" pitchFamily="18" charset="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i="1">
                <a:latin typeface="Constantia" pitchFamily="18" charset="0"/>
              </a:rPr>
              <a:t>Operation costing</a:t>
            </a:r>
            <a:r>
              <a:rPr lang="en-US" sz="2400">
                <a:latin typeface="Constantia" pitchFamily="18" charset="0"/>
              </a:rPr>
              <a:t> is a hybrid costing system that uses job costing to assign direct material costs to jobs and a departmental approach to assign conversion costs (direct labor and factory overhead) to products or services</a:t>
            </a:r>
          </a:p>
        </p:txBody>
      </p:sp>
      <p:sp>
        <p:nvSpPr>
          <p:cNvPr id="12" name="Slide Number Placeholder 5"/>
          <p:cNvSpPr>
            <a:spLocks/>
          </p:cNvSpPr>
          <p:nvPr/>
        </p:nvSpPr>
        <p:spPr bwMode="auto">
          <a:xfrm>
            <a:off x="8639175" y="6515100"/>
            <a:ext cx="4635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1000">
                <a:latin typeface="Times New Roman" pitchFamily="18" charset="0"/>
              </a:rPr>
              <a:t>4-</a:t>
            </a:r>
            <a:fld id="{4F350270-3666-4F2F-9693-AFDDD4227A2C}" type="slidenum">
              <a:rPr lang="en-US" sz="1000">
                <a:latin typeface="Times New Roman" pitchFamily="18" charset="0"/>
              </a:rPr>
              <a:pPr algn="r"/>
              <a:t>37</a:t>
            </a:fld>
            <a:endParaRPr lang="en-US" sz="1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0488" tIns="44450" rIns="90488" bIns="44450"/>
          <a:lstStyle/>
          <a:p>
            <a:r>
              <a:rPr lang="en-US" b="1" smtClean="0">
                <a:latin typeface="Arial" charset="0"/>
                <a:cs typeface="Arial" charset="0"/>
              </a:rPr>
              <a:t>End of Job Costing… moving on… </a:t>
            </a:r>
          </a:p>
        </p:txBody>
      </p:sp>
      <p:pic>
        <p:nvPicPr>
          <p:cNvPr id="5939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905000"/>
            <a:ext cx="5086350" cy="40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lide Number Placeholder 5"/>
          <p:cNvSpPr>
            <a:spLocks/>
          </p:cNvSpPr>
          <p:nvPr/>
        </p:nvSpPr>
        <p:spPr bwMode="auto">
          <a:xfrm>
            <a:off x="8639175" y="6515100"/>
            <a:ext cx="4635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1000">
                <a:latin typeface="Times New Roman" pitchFamily="18" charset="0"/>
              </a:rPr>
              <a:t>4-</a:t>
            </a:r>
            <a:fld id="{23C84DD3-86E6-4B07-BAE5-550B1F304C6B}" type="slidenum">
              <a:rPr lang="en-US" sz="1000">
                <a:latin typeface="Times New Roman" pitchFamily="18" charset="0"/>
              </a:rPr>
              <a:pPr algn="r"/>
              <a:t>38</a:t>
            </a:fld>
            <a:endParaRPr lang="en-US" sz="1000">
              <a:latin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AD0B8CC3-F877-4589-9899-F34CC42645C7}" type="slidenum">
              <a:rPr lang="en-US"/>
              <a:pPr/>
              <a:t>4</a:t>
            </a:fld>
            <a:endParaRPr lang="en-US"/>
          </a:p>
        </p:txBody>
      </p:sp>
      <p:sp>
        <p:nvSpPr>
          <p:cNvPr id="23553" name="Rectangle 3"/>
          <p:cNvSpPr>
            <a:spLocks noGrp="1" noChangeArrowheads="1"/>
          </p:cNvSpPr>
          <p:nvPr>
            <p:ph type="title"/>
          </p:nvPr>
        </p:nvSpPr>
        <p:spPr>
          <a:xfrm>
            <a:off x="1752600" y="609600"/>
            <a:ext cx="5638800" cy="685800"/>
          </a:xfrm>
        </p:spPr>
        <p:txBody>
          <a:bodyPr/>
          <a:lstStyle/>
          <a:p>
            <a:r>
              <a:rPr lang="en-US" b="1" smtClean="0">
                <a:latin typeface="Arial" charset="0"/>
                <a:cs typeface="Arial" charset="0"/>
              </a:rPr>
              <a:t>Why Costing Systems?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8305800" cy="4419600"/>
          </a:xfrm>
        </p:spPr>
        <p:txBody>
          <a:bodyPr/>
          <a:lstStyle/>
          <a:p>
            <a:r>
              <a:rPr lang="en-US" sz="2800" smtClean="0"/>
              <a:t>Costing </a:t>
            </a:r>
            <a:r>
              <a:rPr lang="en-US" sz="2800" i="1" smtClean="0"/>
              <a:t>accuracy</a:t>
            </a:r>
            <a:r>
              <a:rPr lang="en-US" sz="2800" smtClean="0"/>
              <a:t> is critical to a firm’s success</a:t>
            </a:r>
          </a:p>
          <a:p>
            <a:endParaRPr lang="en-US" sz="2800" smtClean="0"/>
          </a:p>
          <a:p>
            <a:r>
              <a:rPr lang="en-US" sz="2800" smtClean="0"/>
              <a:t>Costing systems help management estimate costs and accurately charge customers</a:t>
            </a:r>
          </a:p>
          <a:p>
            <a:endParaRPr lang="en-US" sz="2800" smtClean="0"/>
          </a:p>
          <a:p>
            <a:r>
              <a:rPr lang="en-US" sz="2800" smtClean="0"/>
              <a:t>An accurate costing system can provide a </a:t>
            </a:r>
            <a:r>
              <a:rPr lang="en-US" sz="2800" i="1" smtClean="0"/>
              <a:t>competitive advantage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692F6A7C-CD23-4F69-952E-D724385AEA02}" type="slidenum">
              <a:rPr lang="en-US"/>
              <a:pPr/>
              <a:t>5</a:t>
            </a:fld>
            <a:endParaRPr lang="en-US"/>
          </a:p>
        </p:txBody>
      </p:sp>
      <p:sp>
        <p:nvSpPr>
          <p:cNvPr id="24577" name="Rectangle 5"/>
          <p:cNvSpPr>
            <a:spLocks noGrp="1" noChangeArrowheads="1"/>
          </p:cNvSpPr>
          <p:nvPr>
            <p:ph idx="1"/>
          </p:nvPr>
        </p:nvSpPr>
        <p:spPr>
          <a:xfrm>
            <a:off x="304800" y="1371600"/>
            <a:ext cx="8534400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600" b="1" i="1" smtClean="0"/>
              <a:t>Product costing</a:t>
            </a:r>
            <a:r>
              <a:rPr lang="en-US" sz="2600" b="1" smtClean="0"/>
              <a:t> </a:t>
            </a:r>
            <a:r>
              <a:rPr lang="en-US" sz="2600" smtClean="0"/>
              <a:t>is a general term that refers to the process of assigning both direct and indirect costs to products or services:</a:t>
            </a:r>
          </a:p>
          <a:p>
            <a:pPr>
              <a:lnSpc>
                <a:spcPct val="80000"/>
              </a:lnSpc>
            </a:pPr>
            <a:endParaRPr lang="en-US" sz="2600" smtClean="0"/>
          </a:p>
          <a:p>
            <a:pPr lvl="1">
              <a:lnSpc>
                <a:spcPct val="80000"/>
              </a:lnSpc>
            </a:pPr>
            <a:r>
              <a:rPr lang="en-US" sz="2600" smtClean="0"/>
              <a:t>Direct costs are </a:t>
            </a:r>
            <a:r>
              <a:rPr lang="en-US" sz="2600" i="1" smtClean="0"/>
              <a:t>traced</a:t>
            </a:r>
            <a:r>
              <a:rPr lang="en-US" sz="2600" smtClean="0"/>
              <a:t> to a cost object (e.g., a job)</a:t>
            </a:r>
          </a:p>
          <a:p>
            <a:pPr lvl="1">
              <a:lnSpc>
                <a:spcPct val="80000"/>
              </a:lnSpc>
            </a:pPr>
            <a:r>
              <a:rPr lang="en-US" sz="2600" smtClean="0"/>
              <a:t>Indirect costs are </a:t>
            </a:r>
            <a:r>
              <a:rPr lang="en-US" sz="2600" i="1" smtClean="0"/>
              <a:t>allocated</a:t>
            </a:r>
            <a:r>
              <a:rPr lang="en-US" sz="2600" smtClean="0"/>
              <a:t> to a cost object (using one or more cost-allocation bases/cost drivers)</a:t>
            </a:r>
          </a:p>
          <a:p>
            <a:pPr>
              <a:lnSpc>
                <a:spcPct val="80000"/>
              </a:lnSpc>
            </a:pPr>
            <a:endParaRPr lang="en-US" sz="2600" smtClean="0"/>
          </a:p>
          <a:p>
            <a:pPr>
              <a:lnSpc>
                <a:spcPct val="80000"/>
              </a:lnSpc>
            </a:pPr>
            <a:r>
              <a:rPr lang="en-US" sz="2600" b="1" smtClean="0"/>
              <a:t>A firm’s choice of costing system </a:t>
            </a:r>
            <a:r>
              <a:rPr lang="en-US" sz="2600" smtClean="0"/>
              <a:t>depends on the firm’s industry and product or service, the firm’s strategy and management information needs, and the costs and benefits of acquiring, designing, modifying, and operating a particular system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143000" y="609600"/>
            <a:ext cx="670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600" b="1">
                <a:solidFill>
                  <a:schemeClr val="tx2"/>
                </a:solidFill>
                <a:cs typeface="Arial" charset="0"/>
              </a:rPr>
              <a:t>Developing a Costing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21FB0C0C-017A-45B5-B9ED-9B15CC2B6B40}" type="slidenum">
              <a:rPr lang="en-US"/>
              <a:pPr/>
              <a:t>6</a:t>
            </a:fld>
            <a:endParaRPr lang="en-US"/>
          </a:p>
        </p:txBody>
      </p:sp>
      <p:sp>
        <p:nvSpPr>
          <p:cNvPr id="25601" name="Rectangle 6"/>
          <p:cNvSpPr>
            <a:spLocks noGrp="1" noChangeArrowheads="1"/>
          </p:cNvSpPr>
          <p:nvPr>
            <p:ph idx="1"/>
          </p:nvPr>
        </p:nvSpPr>
        <p:spPr>
          <a:xfrm>
            <a:off x="228600" y="1676400"/>
            <a:ext cx="89154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600" b="1" smtClean="0"/>
              <a:t>When developing a product-costing system, there are three choices that must be made: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Cost accumulation method  (i.e., job or process costing)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Cost measurement method (i.e., actual, normal, or standard costing)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Overhead assignment method (i.e., volume-based or activity-based)</a:t>
            </a:r>
          </a:p>
          <a:p>
            <a:pPr>
              <a:lnSpc>
                <a:spcPct val="90000"/>
              </a:lnSpc>
            </a:pPr>
            <a:r>
              <a:rPr lang="en-US" sz="2600" b="1" smtClean="0"/>
              <a:t>Each product-costing system will reflect these three choices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For example, an organization’s cost system may be characterized by: job costing with normalized costs, and activity-based costing used to allocate indirect costs</a:t>
            </a:r>
            <a:endParaRPr lang="en-US" sz="2000" smtClean="0"/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762000" y="685800"/>
            <a:ext cx="8001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200" b="1">
                <a:solidFill>
                  <a:schemeClr val="tx2"/>
                </a:solidFill>
                <a:cs typeface="Arial" charset="0"/>
              </a:rPr>
              <a:t>Developing a Costing System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7524341F-5166-4A0E-A96B-4C13AC31753A}" type="slidenum">
              <a:rPr lang="en-US"/>
              <a:pPr/>
              <a:t>7</a:t>
            </a:fld>
            <a:endParaRPr lang="en-US"/>
          </a:p>
        </p:txBody>
      </p:sp>
      <p:sp>
        <p:nvSpPr>
          <p:cNvPr id="26625" name="Rectangle 2"/>
          <p:cNvSpPr>
            <a:spLocks noGrp="1" noChangeArrowheads="1"/>
          </p:cNvSpPr>
          <p:nvPr>
            <p:ph idx="1"/>
          </p:nvPr>
        </p:nvSpPr>
        <p:spPr>
          <a:xfrm>
            <a:off x="304800" y="1828800"/>
            <a:ext cx="8382000" cy="4572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 b="1" smtClean="0"/>
              <a:t>	Cost accumulation:  Job or Process Costing?</a:t>
            </a:r>
          </a:p>
          <a:p>
            <a:pPr lvl="1">
              <a:lnSpc>
                <a:spcPct val="90000"/>
              </a:lnSpc>
            </a:pPr>
            <a:r>
              <a:rPr lang="en-US" sz="2600" b="1" smtClean="0"/>
              <a:t>In a </a:t>
            </a:r>
            <a:r>
              <a:rPr lang="en-US" sz="2600" b="1" i="1" smtClean="0"/>
              <a:t>job costing</a:t>
            </a:r>
            <a:r>
              <a:rPr lang="en-US" sz="2600" b="1" smtClean="0"/>
              <a:t> system, all manufacturing costs incurred are assigned to jobs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This type of system is appropriate when cost can be readily identified with specific customers, jobs, or projects</a:t>
            </a:r>
          </a:p>
          <a:p>
            <a:pPr lvl="2">
              <a:lnSpc>
                <a:spcPct val="90000"/>
              </a:lnSpc>
            </a:pPr>
            <a:r>
              <a:rPr lang="en-US" smtClean="0"/>
              <a:t>Often found in small or medium firms that produce customized products</a:t>
            </a:r>
          </a:p>
          <a:p>
            <a:pPr lvl="1">
              <a:lnSpc>
                <a:spcPct val="90000"/>
              </a:lnSpc>
            </a:pPr>
            <a:r>
              <a:rPr lang="en-US" sz="2600" b="1" i="1" smtClean="0"/>
              <a:t>Process costing</a:t>
            </a:r>
            <a:r>
              <a:rPr lang="en-US" sz="2600" b="1" smtClean="0"/>
              <a:t> is often found in large firms that produce one or a few homogeneous products through continuous mass production</a:t>
            </a:r>
          </a:p>
        </p:txBody>
      </p:sp>
      <p:sp>
        <p:nvSpPr>
          <p:cNvPr id="26627" name="Rectangle 5"/>
          <p:cNvSpPr>
            <a:spLocks noChangeArrowheads="1"/>
          </p:cNvSpPr>
          <p:nvPr/>
        </p:nvSpPr>
        <p:spPr bwMode="auto">
          <a:xfrm>
            <a:off x="1295400" y="685800"/>
            <a:ext cx="6705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200" b="1">
                <a:solidFill>
                  <a:schemeClr val="tx2"/>
                </a:solidFill>
                <a:cs typeface="Arial" charset="0"/>
              </a:rPr>
              <a:t>Developing a Costing System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30957D-1B4D-4416-B20E-35F944FC19C1}" type="slidenum">
              <a:rPr lang="en-US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35894" name="Group 54"/>
          <p:cNvGraphicFramePr>
            <a:graphicFrameLocks noGrp="1"/>
          </p:cNvGraphicFramePr>
          <p:nvPr>
            <p:ph type="tbl" idx="1"/>
          </p:nvPr>
        </p:nvGraphicFramePr>
        <p:xfrm>
          <a:off x="685800" y="3276600"/>
          <a:ext cx="7924800" cy="2547938"/>
        </p:xfrm>
        <a:graphic>
          <a:graphicData uri="http://schemas.openxmlformats.org/drawingml/2006/table">
            <a:tbl>
              <a:tblPr/>
              <a:tblGrid>
                <a:gridCol w="2035175"/>
                <a:gridCol w="5889625"/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Job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Construction, printing, special equipment manufacturing, shipbuilding, medical services, custom furniture manufacturers, advertising agencies, accounting firms, etc.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6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Process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Costing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Chemical industry, bottling companies, plastics, food products, and paper products, cement manufacturing, brick production, etc.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Slide Number Placeholder 3"/>
          <p:cNvSpPr txBox="1">
            <a:spLocks noGrp="1"/>
          </p:cNvSpPr>
          <p:nvPr/>
        </p:nvSpPr>
        <p:spPr>
          <a:xfrm>
            <a:off x="8382000" y="0"/>
            <a:ext cx="762000" cy="381000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FB19E78-9CCF-4731-AA6F-19BEEE192F30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7661" name="Rectangle 3"/>
          <p:cNvSpPr>
            <a:spLocks noChangeArrowheads="1"/>
          </p:cNvSpPr>
          <p:nvPr/>
        </p:nvSpPr>
        <p:spPr bwMode="auto">
          <a:xfrm>
            <a:off x="1219200" y="685800"/>
            <a:ext cx="6705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200" b="1">
                <a:solidFill>
                  <a:schemeClr val="tx2"/>
                </a:solidFill>
                <a:cs typeface="Arial" charset="0"/>
              </a:rPr>
              <a:t>Developing a Costing System (continued)</a:t>
            </a:r>
          </a:p>
        </p:txBody>
      </p:sp>
      <p:sp>
        <p:nvSpPr>
          <p:cNvPr id="27662" name="Text Box 20"/>
          <p:cNvSpPr txBox="1">
            <a:spLocks noChangeArrowheads="1"/>
          </p:cNvSpPr>
          <p:nvPr/>
        </p:nvSpPr>
        <p:spPr bwMode="auto">
          <a:xfrm>
            <a:off x="762000" y="1752600"/>
            <a:ext cx="8077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The examples below show how certain industries tend to favor a particular cost accumulation method:</a:t>
            </a:r>
          </a:p>
        </p:txBody>
      </p:sp>
      <p:sp>
        <p:nvSpPr>
          <p:cNvPr id="12" name="Slide Number Placeholder 5"/>
          <p:cNvSpPr>
            <a:spLocks/>
          </p:cNvSpPr>
          <p:nvPr/>
        </p:nvSpPr>
        <p:spPr bwMode="auto">
          <a:xfrm>
            <a:off x="8639175" y="6515100"/>
            <a:ext cx="4635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US" sz="1000">
                <a:latin typeface="Times New Roman" pitchFamily="18" charset="0"/>
              </a:rPr>
              <a:t>4-</a:t>
            </a:r>
            <a:fld id="{C264BB48-41BC-43A9-8DF0-4A097E00776C}" type="slidenum">
              <a:rPr lang="en-US" sz="1000">
                <a:latin typeface="Times New Roman" pitchFamily="18" charset="0"/>
              </a:rPr>
              <a:pPr algn="r"/>
              <a:t>8</a:t>
            </a:fld>
            <a:endParaRPr lang="en-US" sz="1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4-</a:t>
            </a:r>
            <a:fld id="{C36C30A7-C391-4814-9BF5-6AAF3203187B}" type="slidenum">
              <a:rPr lang="en-US"/>
              <a:pPr/>
              <a:t>9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idx="1"/>
          </p:nvPr>
        </p:nvSpPr>
        <p:spPr>
          <a:xfrm>
            <a:off x="0" y="1752600"/>
            <a:ext cx="8915400" cy="43434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 dirty="0"/>
              <a:t>	</a:t>
            </a:r>
            <a:r>
              <a:rPr lang="en-US" sz="2800" b="1" dirty="0"/>
              <a:t>Cost measurement:  actual, normal, or standard costing?</a:t>
            </a:r>
          </a:p>
          <a:p>
            <a:pPr lvl="1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/>
              <a:t>An </a:t>
            </a:r>
            <a:r>
              <a:rPr lang="en-US" i="1" dirty="0"/>
              <a:t>actual costing system</a:t>
            </a:r>
            <a:r>
              <a:rPr lang="en-US" dirty="0"/>
              <a:t> uses actual costs incurred as the measure of </a:t>
            </a:r>
            <a:r>
              <a:rPr lang="en-US" dirty="0" smtClean="0"/>
              <a:t>product cost</a:t>
            </a:r>
            <a:endParaRPr lang="en-US" dirty="0"/>
          </a:p>
          <a:p>
            <a:pPr lvl="2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/>
              <a:t>This type of cost measurement is rarely used because unit costs fluctuate significantly, thereby increasing the possibility of error in pricing, adding/dropping product lines, and executing performance evaluations</a:t>
            </a:r>
          </a:p>
          <a:p>
            <a:pPr lvl="2" fontAlgn="auto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dirty="0" smtClean="0"/>
              <a:t>Under actual costing, factory </a:t>
            </a:r>
            <a:r>
              <a:rPr lang="en-US" sz="2800" dirty="0"/>
              <a:t>overhead costs are only known at or after the end of the period (thus, </a:t>
            </a:r>
            <a:r>
              <a:rPr lang="en-US" sz="2800" dirty="0" smtClean="0"/>
              <a:t>cost information </a:t>
            </a:r>
            <a:r>
              <a:rPr lang="en-US" sz="2800" dirty="0"/>
              <a:t>is not available on a </a:t>
            </a:r>
            <a:r>
              <a:rPr lang="en-US" sz="2800" i="1" dirty="0"/>
              <a:t>timely</a:t>
            </a:r>
            <a:r>
              <a:rPr lang="en-US" sz="2800" dirty="0"/>
              <a:t> basis)</a:t>
            </a:r>
          </a:p>
        </p:txBody>
      </p:sp>
      <p:sp>
        <p:nvSpPr>
          <p:cNvPr id="28675" name="Rectangle 7"/>
          <p:cNvSpPr>
            <a:spLocks noChangeArrowheads="1"/>
          </p:cNvSpPr>
          <p:nvPr/>
        </p:nvSpPr>
        <p:spPr bwMode="auto">
          <a:xfrm>
            <a:off x="1295400" y="609600"/>
            <a:ext cx="6705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ctr"/>
          <a:lstStyle/>
          <a:p>
            <a:pPr algn="ctr"/>
            <a:r>
              <a:rPr lang="en-US" sz="3200" b="1">
                <a:solidFill>
                  <a:schemeClr val="tx2"/>
                </a:solidFill>
                <a:cs typeface="Arial" charset="0"/>
              </a:rPr>
              <a:t>Developing a Costing System (continued)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_6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1727</TotalTime>
  <Words>2301</Words>
  <Application>Microsoft Office PowerPoint</Application>
  <PresentationFormat>On-screen Show (4:3)</PresentationFormat>
  <Paragraphs>230</Paragraphs>
  <Slides>38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60" baseType="lpstr">
      <vt:lpstr>Calibri</vt:lpstr>
      <vt:lpstr>Arial</vt:lpstr>
      <vt:lpstr>Constantia</vt:lpstr>
      <vt:lpstr>Wingdings</vt:lpstr>
      <vt:lpstr>Times New Roman</vt:lpstr>
      <vt:lpstr>ＭＳ Ｐゴシック</vt:lpstr>
      <vt:lpstr>Text_6e</vt:lpstr>
      <vt:lpstr>Text_6e</vt:lpstr>
      <vt:lpstr>Text_6e</vt:lpstr>
      <vt:lpstr>Text_6e</vt:lpstr>
      <vt:lpstr>Text_6e</vt:lpstr>
      <vt:lpstr>Text_6e</vt:lpstr>
      <vt:lpstr>Text_6e</vt:lpstr>
      <vt:lpstr>Text_6e</vt:lpstr>
      <vt:lpstr>Text_6e</vt:lpstr>
      <vt:lpstr>Text_6e</vt:lpstr>
      <vt:lpstr>Text_6e</vt:lpstr>
      <vt:lpstr>Text_6e</vt:lpstr>
      <vt:lpstr>Text_6e</vt:lpstr>
      <vt:lpstr>Text_6e</vt:lpstr>
      <vt:lpstr>Text_6e</vt:lpstr>
      <vt:lpstr>Worksheet</vt:lpstr>
      <vt:lpstr>Job Costing</vt:lpstr>
      <vt:lpstr>Slide 2</vt:lpstr>
      <vt:lpstr>Learning Objectives  (continued)</vt:lpstr>
      <vt:lpstr>Why Costing Systems?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The Strategic Role of Product Costing</vt:lpstr>
      <vt:lpstr>The Strategic Role of Product Costing (continued)</vt:lpstr>
      <vt:lpstr>Job Costing</vt:lpstr>
      <vt:lpstr>Slide 16</vt:lpstr>
      <vt:lpstr>Job Costing</vt:lpstr>
      <vt:lpstr>Slide 18</vt:lpstr>
      <vt:lpstr>Bill of Materials</vt:lpstr>
      <vt:lpstr>Materials Requisition 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Potential Errors In Overhead Application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End of Job Costing… moving on…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Basic Cost-Management Concepts</dc:title>
  <dc:creator> Ed Blocher</dc:creator>
  <cp:lastModifiedBy>faiyaz.ahmed</cp:lastModifiedBy>
  <cp:revision>13</cp:revision>
  <dcterms:created xsi:type="dcterms:W3CDTF">2012-06-18T15:43:33Z</dcterms:created>
  <dcterms:modified xsi:type="dcterms:W3CDTF">2012-08-03T06:58:42Z</dcterms:modified>
</cp:coreProperties>
</file>