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5"/>
  </p:notesMasterIdLst>
  <p:handoutMasterIdLst>
    <p:handoutMasterId r:id="rId16"/>
  </p:handoutMasterIdLst>
  <p:sldIdLst>
    <p:sldId id="316" r:id="rId2"/>
    <p:sldId id="296" r:id="rId3"/>
    <p:sldId id="289" r:id="rId4"/>
    <p:sldId id="291" r:id="rId5"/>
    <p:sldId id="371" r:id="rId6"/>
    <p:sldId id="261" r:id="rId7"/>
    <p:sldId id="366" r:id="rId8"/>
    <p:sldId id="368" r:id="rId9"/>
    <p:sldId id="372" r:id="rId10"/>
    <p:sldId id="365" r:id="rId11"/>
    <p:sldId id="373" r:id="rId12"/>
    <p:sldId id="370" r:id="rId13"/>
    <p:sldId id="363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00"/>
    <a:srgbClr val="000000"/>
    <a:srgbClr val="FF3300"/>
    <a:srgbClr val="FF6600"/>
    <a:srgbClr val="CC6600"/>
    <a:srgbClr val="EA75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2" autoAdjust="0"/>
    <p:restoredTop sz="94955" autoAdjust="0"/>
  </p:normalViewPr>
  <p:slideViewPr>
    <p:cSldViewPr>
      <p:cViewPr varScale="1">
        <p:scale>
          <a:sx n="105" d="100"/>
          <a:sy n="105" d="100"/>
        </p:scale>
        <p:origin x="1317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2" d="100"/>
          <a:sy n="122" d="100"/>
        </p:scale>
        <p:origin x="4062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13431D1-5122-4839-BC09-7C298F6AFE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72930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86400" y="8686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16064A7-D8D4-4E7D-99CF-1C7467B9A4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52165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B596B9-71CB-4968-BC34-437D9C2867F5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67421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5D22D1-E6F7-48F6-9D39-4488A9C2DAB3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96104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D2E854-40E1-4320-9958-9068FACB34EB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55934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58661-E1D7-47BC-8F3B-4083D68E9E0A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25419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58661-E1D7-47BC-8F3B-4083D68E9E0A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293765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279451-BD5F-4018-84CE-3EEA17665554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68415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279451-BD5F-4018-84CE-3EEA17665554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646914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279451-BD5F-4018-84CE-3EEA17665554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15889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279451-BD5F-4018-84CE-3EEA17665554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60895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68360C-8329-46AC-9C3D-6164EC9AE521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5953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68360C-8329-46AC-9C3D-6164EC9AE521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05893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15AAC5-D96C-4AED-A90B-552F1270A2A3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©2017 by McGraw-Hill Education.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1134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0 w 1722"/>
                <a:gd name="T1" fmla="*/ 60 h 66"/>
                <a:gd name="T2" fmla="*/ 1710 w 1722"/>
                <a:gd name="T3" fmla="*/ 54 h 66"/>
                <a:gd name="T4" fmla="*/ 0 w 1722"/>
                <a:gd name="T5" fmla="*/ 0 h 66"/>
                <a:gd name="T6" fmla="*/ 0 w 1722"/>
                <a:gd name="T7" fmla="*/ 42 h 66"/>
                <a:gd name="T8" fmla="*/ 1710 w 1722"/>
                <a:gd name="T9" fmla="*/ 60 h 66"/>
                <a:gd name="T10" fmla="*/ 1710 w 1722"/>
                <a:gd name="T11" fmla="*/ 6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9 w 975"/>
                <a:gd name="T1" fmla="*/ 48 h 101"/>
                <a:gd name="T2" fmla="*/ 969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9 w 975"/>
                <a:gd name="T9" fmla="*/ 48 h 101"/>
                <a:gd name="T10" fmla="*/ 969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2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29 w 2141"/>
                <a:gd name="T7" fmla="*/ 0 h 198"/>
                <a:gd name="T8" fmla="*/ 212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64 w 2517"/>
                <a:gd name="T1" fmla="*/ 276 h 276"/>
                <a:gd name="T2" fmla="*/ 2499 w 2517"/>
                <a:gd name="T3" fmla="*/ 204 h 276"/>
                <a:gd name="T4" fmla="*/ 2242 w 2517"/>
                <a:gd name="T5" fmla="*/ 0 h 276"/>
                <a:gd name="T6" fmla="*/ 0 w 2517"/>
                <a:gd name="T7" fmla="*/ 276 h 276"/>
                <a:gd name="T8" fmla="*/ 2164 w 2517"/>
                <a:gd name="T9" fmla="*/ 276 h 276"/>
                <a:gd name="T10" fmla="*/ 2164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3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3 w 729"/>
                <a:gd name="T7" fmla="*/ 240 h 240"/>
                <a:gd name="T8" fmla="*/ 723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3 w 729"/>
                <a:gd name="T1" fmla="*/ 318 h 318"/>
                <a:gd name="T2" fmla="*/ 723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3 w 729"/>
                <a:gd name="T9" fmla="*/ 318 h 318"/>
                <a:gd name="T10" fmla="*/ 723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6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+mn-cs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+mn-cs"/>
                </a:endParaRPr>
              </a:p>
            </p:txBody>
          </p:sp>
        </p:grpSp>
      </p:grpSp>
      <p:sp>
        <p:nvSpPr>
          <p:cNvPr id="14237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37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EF2C0-4DBA-49B0-8C66-BF1E7A1F4A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33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400800" y="6248400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AB646-405A-4C23-8639-463CCAEC513C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98745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07080-8498-40AE-9754-7BCE00B638C5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1859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A8D3-53C5-4AF3-9B6D-09E3DBF05BD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403254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B8FF6-6137-45AC-80B2-666923BAE54E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322582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C23F9-5FF3-463A-8B73-7152D3E1A4F9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26720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64410-1372-4957-9A02-03FB508BA3AB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140086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4CE45-40EF-4B37-8FDA-ECCB3437BEE3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391593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EDE86-9B9B-4A0A-95DD-99A9E00A086B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59878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270D7-38F2-46F1-AF3A-2FDEAABAD142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237708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C24C-9CE8-4211-8EDA-208510A4DC76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2719895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1EB06-77C7-45A0-968C-1631704EB3F2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754060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4891B-724D-49DF-95E5-B5756697152C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273497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8FBC0-80B8-451D-BAAA-F3D85BBE7243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182028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6EA9F-E4CC-41B0-BC13-3F84AC06A183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368319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25EF-7213-4A16-8AB2-8971597CF54B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4286996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785DC-A240-49BD-84B2-1E474BF87FBF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  <p:extLst>
      <p:ext uri="{BB962C8B-B14F-4D97-AF65-F5344CB8AC3E}">
        <p14:creationId xmlns:p14="http://schemas.microsoft.com/office/powerpoint/2010/main" val="404106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accent5">
                <a:lumMod val="50000"/>
              </a:schemeClr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4131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1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1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3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0 w 1722"/>
                <a:gd name="T1" fmla="*/ 60 h 66"/>
                <a:gd name="T2" fmla="*/ 1710 w 1722"/>
                <a:gd name="T3" fmla="*/ 54 h 66"/>
                <a:gd name="T4" fmla="*/ 0 w 1722"/>
                <a:gd name="T5" fmla="*/ 0 h 66"/>
                <a:gd name="T6" fmla="*/ 0 w 1722"/>
                <a:gd name="T7" fmla="*/ 42 h 66"/>
                <a:gd name="T8" fmla="*/ 1710 w 1722"/>
                <a:gd name="T9" fmla="*/ 60 h 66"/>
                <a:gd name="T10" fmla="*/ 1710 w 1722"/>
                <a:gd name="T11" fmla="*/ 6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1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3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9 w 975"/>
                <a:gd name="T1" fmla="*/ 48 h 101"/>
                <a:gd name="T2" fmla="*/ 969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9 w 975"/>
                <a:gd name="T9" fmla="*/ 48 h 101"/>
                <a:gd name="T10" fmla="*/ 969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2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29 w 2141"/>
                <a:gd name="T7" fmla="*/ 0 h 198"/>
                <a:gd name="T8" fmla="*/ 212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2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3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64 w 2517"/>
                <a:gd name="T1" fmla="*/ 276 h 276"/>
                <a:gd name="T2" fmla="*/ 2499 w 2517"/>
                <a:gd name="T3" fmla="*/ 204 h 276"/>
                <a:gd name="T4" fmla="*/ 2242 w 2517"/>
                <a:gd name="T5" fmla="*/ 0 h 276"/>
                <a:gd name="T6" fmla="*/ 0 w 2517"/>
                <a:gd name="T7" fmla="*/ 276 h 276"/>
                <a:gd name="T8" fmla="*/ 2164 w 2517"/>
                <a:gd name="T9" fmla="*/ 276 h 276"/>
                <a:gd name="T10" fmla="*/ 2164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2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4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3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3 w 729"/>
                <a:gd name="T7" fmla="*/ 240 h 240"/>
                <a:gd name="T8" fmla="*/ 723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2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4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3 w 729"/>
                <a:gd name="T1" fmla="*/ 318 h 318"/>
                <a:gd name="T2" fmla="*/ 723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3 w 729"/>
                <a:gd name="T9" fmla="*/ 318 h 318"/>
                <a:gd name="T10" fmla="*/ 723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2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2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3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4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3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4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3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3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3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5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3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3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5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6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4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5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4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4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4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4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4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4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4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4135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grpSp>
          <p:nvGrpSpPr>
            <p:cNvPr id="1067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4135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+mn-cs"/>
                </a:endParaRPr>
              </a:p>
            </p:txBody>
          </p:sp>
          <p:sp>
            <p:nvSpPr>
              <p:cNvPr id="14135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+mn-cs"/>
                </a:endParaRPr>
              </a:p>
            </p:txBody>
          </p:sp>
        </p:grpSp>
      </p:grpSp>
      <p:sp>
        <p:nvSpPr>
          <p:cNvPr id="141354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135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1357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8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141358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4551057-E4B2-4A79-9A88-E0158A7BC3F9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21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560" r:id="rId1"/>
    <p:sldLayoutId id="2147485561" r:id="rId2"/>
    <p:sldLayoutId id="2147485562" r:id="rId3"/>
    <p:sldLayoutId id="2147485563" r:id="rId4"/>
    <p:sldLayoutId id="2147485564" r:id="rId5"/>
    <p:sldLayoutId id="2147485565" r:id="rId6"/>
    <p:sldLayoutId id="2147485559" r:id="rId7"/>
    <p:sldLayoutId id="2147485566" r:id="rId8"/>
    <p:sldLayoutId id="2147485567" r:id="rId9"/>
    <p:sldLayoutId id="2147485568" r:id="rId10"/>
    <p:sldLayoutId id="2147485569" r:id="rId11"/>
    <p:sldLayoutId id="2147485570" r:id="rId12"/>
    <p:sldLayoutId id="2147485571" r:id="rId13"/>
    <p:sldLayoutId id="2147485572" r:id="rId14"/>
    <p:sldLayoutId id="2147485573" r:id="rId15"/>
    <p:sldLayoutId id="2147485574" r:id="rId16"/>
    <p:sldLayoutId id="2147485575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9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20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11" Type="http://schemas.openxmlformats.org/officeDocument/2006/relationships/image" Target="../media/image13.pn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hyperlink" Target="http://www.mhhe.com/qbo2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www.youtube.com/watch?v=NmUyBRE8sxc" TargetMode="External"/><Relationship Id="rId5" Type="http://schemas.openxmlformats.org/officeDocument/2006/relationships/hyperlink" Target="http://quickbooks.intuit.com/tutorials/lessons/inventory/" TargetMode="Externa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ommunity.intuit.com/search?utf8=%E2%9C%93&amp;q=Inventory&amp;button=" TargetMode="Externa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file:///C:\Users\Carol\Documents\001_Comp%20Acct%20in%20the%20Cloud_QBO\002_Online%20Learning%20Center\Instructor%20Edition\Instructor's%20Manual\QuickBooks%20Learn%20&amp;%20Support" TargetMode="External"/><Relationship Id="rId5" Type="http://schemas.openxmlformats.org/officeDocument/2006/relationships/hyperlink" Target="https://community.intuit.com/quickbooks-online" TargetMode="External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77200" cy="3200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Chapter 4</a:t>
            </a:r>
            <a:br>
              <a:rPr lang="en-US" b="1" dirty="0"/>
            </a:br>
            <a:br>
              <a:rPr lang="en-US" sz="1400" b="1" dirty="0"/>
            </a:br>
            <a:r>
              <a:rPr lang="en-US" b="1" dirty="0"/>
              <a:t>Vendors and Inventory</a:t>
            </a:r>
            <a:br>
              <a:rPr lang="en-US" dirty="0"/>
            </a:br>
            <a:endParaRPr lang="en-US" dirty="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143000" y="6240463"/>
            <a:ext cx="609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066800" y="6248400"/>
            <a:ext cx="8001000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248400"/>
            <a:ext cx="5562600" cy="457200"/>
          </a:xfrm>
        </p:spPr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pic>
        <p:nvPicPr>
          <p:cNvPr id="8" name="Snagit_PPTA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200400"/>
            <a:ext cx="2447619" cy="63809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E9EFB61-0A4A-4F9D-BFF4-CE4A805CD3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868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6246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/>
              <a:t>Chapter 4</a:t>
            </a:r>
          </a:p>
        </p:txBody>
      </p:sp>
      <p:sp>
        <p:nvSpPr>
          <p:cNvPr id="624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81000" y="1477962"/>
            <a:ext cx="7924800" cy="43132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66"/>
              </a:buClr>
              <a:defRPr/>
            </a:pPr>
            <a:r>
              <a:rPr lang="en-US" sz="2400" dirty="0"/>
              <a:t>The Vendors page is where the company keeps track of the suppliers you work with.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defRPr/>
            </a:pPr>
            <a:r>
              <a:rPr lang="en-US" sz="2400" dirty="0"/>
              <a:t>Vendors are people or companies that you pay money to, such as a store, utility, landlord, or subcontractors who work for you.</a:t>
            </a:r>
          </a:p>
          <a:p>
            <a:pPr eaLnBrk="1" hangingPunct="1">
              <a:lnSpc>
                <a:spcPct val="90000"/>
              </a:lnSpc>
              <a:buClr>
                <a:srgbClr val="FF0066"/>
              </a:buClr>
              <a:defRPr/>
            </a:pPr>
            <a:r>
              <a:rPr lang="en-US" sz="2400" dirty="0"/>
              <a:t>An inventory item is a product that is purchased from vendors for sales to customers.</a:t>
            </a:r>
          </a:p>
          <a:p>
            <a:pPr marL="0" indent="0" eaLnBrk="1" hangingPunct="1">
              <a:lnSpc>
                <a:spcPct val="90000"/>
              </a:lnSpc>
              <a:buClr>
                <a:srgbClr val="FF0066"/>
              </a:buClr>
              <a:buNone/>
              <a:defRPr/>
            </a:pPr>
            <a:endParaRPr lang="en-US" sz="2100" dirty="0"/>
          </a:p>
        </p:txBody>
      </p:sp>
      <p:sp>
        <p:nvSpPr>
          <p:cNvPr id="22533" name="Rectangle 2052"/>
          <p:cNvSpPr>
            <a:spLocks noChangeArrowheads="1"/>
          </p:cNvSpPr>
          <p:nvPr/>
        </p:nvSpPr>
        <p:spPr bwMode="auto">
          <a:xfrm>
            <a:off x="6210300" y="6524625"/>
            <a:ext cx="21907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2534" name="Rectangle 2054"/>
          <p:cNvSpPr>
            <a:spLocks noChangeArrowheads="1"/>
          </p:cNvSpPr>
          <p:nvPr/>
        </p:nvSpPr>
        <p:spPr bwMode="auto">
          <a:xfrm>
            <a:off x="6362700" y="6577013"/>
            <a:ext cx="21907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248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5715000" cy="990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dirty="0"/>
              <a:t> </a:t>
            </a:r>
            <a:r>
              <a:rPr lang="en-US" sz="4000" b="1" dirty="0"/>
              <a:t>QBO</a:t>
            </a:r>
            <a:r>
              <a:rPr lang="en-US" b="1" dirty="0"/>
              <a:t> Tips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534400" cy="4572000"/>
          </a:xfrm>
        </p:spPr>
        <p:txBody>
          <a:bodyPr/>
          <a:lstStyle/>
          <a:p>
            <a:pPr>
              <a:defRPr/>
            </a:pPr>
            <a:r>
              <a:rPr lang="en-US" sz="2200" dirty="0"/>
              <a:t>To make sure you are starting in the correct place in the data, display the Expense and Sales transactions, and the October 30, 20XX Trial Balance.</a:t>
            </a:r>
          </a:p>
          <a:p>
            <a:pPr marL="0" indent="0">
              <a:buNone/>
              <a:defRPr/>
            </a:pPr>
            <a:endParaRPr lang="en-US" sz="1600" dirty="0"/>
          </a:p>
          <a:p>
            <a:pPr>
              <a:defRPr/>
            </a:pPr>
            <a:r>
              <a:rPr lang="en-US" sz="2200" dirty="0"/>
              <a:t>The Vendor Contact List includes vendors that are paid immediately with a check, or paid later for purchases on account. </a:t>
            </a:r>
          </a:p>
          <a:p>
            <a:pPr marL="687388" eaLnBrk="1" hangingPunct="1">
              <a:lnSpc>
                <a:spcPct val="80000"/>
              </a:lnSpc>
              <a:defRPr/>
            </a:pPr>
            <a:endParaRPr lang="en-US" sz="2200" dirty="0"/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1143000" y="6248400"/>
            <a:ext cx="8001000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>
              <a:latin typeface="Times New Roman" panose="02020603050405020304" pitchFamily="18" charset="0"/>
            </a:endParaRPr>
          </a:p>
        </p:txBody>
      </p:sp>
      <p:pic>
        <p:nvPicPr>
          <p:cNvPr id="24583" name="Picture 9" descr="qbo_logo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127952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ECB3E76-C865-425F-AAF1-32F50858B8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868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2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52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Files Saved in Chapter 4</a:t>
            </a:r>
          </a:p>
        </p:txBody>
      </p:sp>
      <p:sp>
        <p:nvSpPr>
          <p:cNvPr id="26628" name="Text Box 1110"/>
          <p:cNvSpPr txBox="1">
            <a:spLocks noChangeArrowheads="1"/>
          </p:cNvSpPr>
          <p:nvPr/>
        </p:nvSpPr>
        <p:spPr bwMode="auto">
          <a:xfrm>
            <a:off x="1066800" y="25146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6629" name="Text Box 1189"/>
          <p:cNvSpPr txBox="1">
            <a:spLocks noChangeArrowheads="1"/>
          </p:cNvSpPr>
          <p:nvPr/>
        </p:nvSpPr>
        <p:spPr bwMode="auto">
          <a:xfrm>
            <a:off x="290513" y="944563"/>
            <a:ext cx="8610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/>
              <a:t>The chart shows the PDF and Excel files saved in Chapter 4. Files can be saved to a USB flash drive, hard-drive location, network, or external media. To identify your file, you could add your name at the end of the suggested file name.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10811851"/>
              </p:ext>
            </p:extLst>
          </p:nvPr>
        </p:nvGraphicFramePr>
        <p:xfrm>
          <a:off x="914400" y="2331839"/>
          <a:ext cx="6934200" cy="4094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4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20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PDF &amp; Excel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 4_October</a:t>
                      </a:r>
                      <a:r>
                        <a:rPr lang="en-US" baseline="0" dirty="0"/>
                        <a:t> 31_Trial Balance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</a:t>
                      </a:r>
                      <a:r>
                        <a:rPr lang="en-US" baseline="0" dirty="0"/>
                        <a:t> 4_Vendor Contact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</a:t>
                      </a:r>
                      <a:r>
                        <a:rPr lang="en-US" baseline="0" dirty="0"/>
                        <a:t> 4_Products and Services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 4_Journal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</a:t>
                      </a:r>
                      <a:r>
                        <a:rPr lang="en-US" baseline="0" dirty="0"/>
                        <a:t> 4_Transaction Detail by Account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</a:t>
                      </a:r>
                      <a:r>
                        <a:rPr lang="en-US" baseline="0" dirty="0"/>
                        <a:t> 4_Trial Balance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 4_Inventory</a:t>
                      </a:r>
                      <a:r>
                        <a:rPr lang="en-US" baseline="0" dirty="0"/>
                        <a:t> Valuation Summary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 4_Vendor Balance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 4_AP Aging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</a:t>
                      </a:r>
                      <a:r>
                        <a:rPr lang="en-US" baseline="0" dirty="0"/>
                        <a:t> 4_Profit and Loss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226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552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/>
              <a:t>Files Saved in Chapter 4 (concluded)</a:t>
            </a:r>
          </a:p>
        </p:txBody>
      </p:sp>
      <p:sp>
        <p:nvSpPr>
          <p:cNvPr id="26628" name="Text Box 1110"/>
          <p:cNvSpPr txBox="1">
            <a:spLocks noChangeArrowheads="1"/>
          </p:cNvSpPr>
          <p:nvPr/>
        </p:nvSpPr>
        <p:spPr bwMode="auto">
          <a:xfrm>
            <a:off x="1066800" y="25146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60806789"/>
              </p:ext>
            </p:extLst>
          </p:nvPr>
        </p:nvGraphicFramePr>
        <p:xfrm>
          <a:off x="762000" y="906216"/>
          <a:ext cx="6934200" cy="5197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4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5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PDF &amp; Excel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Chapter 4_Balance 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Chapter</a:t>
                      </a:r>
                      <a:r>
                        <a:rPr lang="en-US" baseline="0" dirty="0"/>
                        <a:t> 4_Statement of Cash Flows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4-2_Vendor Contact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4-2_Product and Services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4-2_Transaction Detail by 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4-2_Trial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</a:t>
                      </a:r>
                      <a:r>
                        <a:rPr lang="en-US" baseline="0" dirty="0"/>
                        <a:t> 4-2_Inventory Valuation Summary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4-2_Vendor Balance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4-2_AP Aging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4-2_Profit &amp; 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4-2_Balance 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2204">
                <a:tc>
                  <a:txBody>
                    <a:bodyPr/>
                    <a:lstStyle/>
                    <a:p>
                      <a:r>
                        <a:rPr lang="en-US" dirty="0"/>
                        <a:t>Exercise 4-2_Statement of Cash Flows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614417"/>
      </p:ext>
    </p:extLst>
  </p:cSld>
  <p:clrMapOvr>
    <a:masterClrMapping/>
  </p:clrMapOvr>
  <p:transition advTm="22645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227013" y="-33338"/>
            <a:ext cx="8610600" cy="1066801"/>
          </a:xfrm>
        </p:spPr>
        <p:txBody>
          <a:bodyPr/>
          <a:lstStyle/>
          <a:p>
            <a:pPr eaLnBrk="1" hangingPunct="1">
              <a:defRPr/>
            </a:pPr>
            <a:r>
              <a:rPr lang="en-US" sz="3700" b="1" dirty="0"/>
              <a:t>Account Reconciliation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43552" y="1148557"/>
            <a:ext cx="7924800" cy="4229100"/>
          </a:xfrm>
        </p:spPr>
        <p:txBody>
          <a:bodyPr/>
          <a:lstStyle/>
          <a:p>
            <a:pPr eaLnBrk="1" hangingPunct="1">
              <a:buClr>
                <a:srgbClr val="FF0066"/>
              </a:buClr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QB Cloud receives a bank statement every month for Account 101 Checking. The bank statement shows which checks, ATMs, and deposits cleared the bank.</a:t>
            </a:r>
          </a:p>
          <a:p>
            <a:pPr eaLnBrk="1" hangingPunct="1">
              <a:buClr>
                <a:srgbClr val="FF0066"/>
              </a:buClr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Bank reconciliation is the process of bringing the balance of the bank statement and the balance of the checking account into agreement.</a:t>
            </a:r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1371600" y="5334000"/>
            <a:ext cx="6629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228600" y="5870575"/>
            <a:ext cx="7924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E607372-A9B6-4E73-AD3A-D0B85601F0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868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227013" y="-33338"/>
            <a:ext cx="8610600" cy="1066801"/>
          </a:xfrm>
        </p:spPr>
        <p:txBody>
          <a:bodyPr/>
          <a:lstStyle/>
          <a:p>
            <a:pPr eaLnBrk="1" hangingPunct="1">
              <a:defRPr/>
            </a:pPr>
            <a:r>
              <a:rPr lang="en-US" sz="3700" b="1" dirty="0"/>
              <a:t>Vendor Contact List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28017" y="915988"/>
            <a:ext cx="7696200" cy="4229100"/>
          </a:xfrm>
        </p:spPr>
        <p:txBody>
          <a:bodyPr/>
          <a:lstStyle/>
          <a:p>
            <a:pPr marL="0" indent="0" eaLnBrk="1" hangingPunct="1">
              <a:buClr>
                <a:srgbClr val="FF0066"/>
              </a:buClr>
              <a:buFont typeface="Wingdings" panose="05000000000000000000" pitchFamily="2" charset="2"/>
              <a:buNone/>
              <a:defRPr/>
            </a:pPr>
            <a:r>
              <a:rPr lang="en-US" sz="2200" dirty="0"/>
              <a:t>The four vendors added in Chapter 4 show the vendor name, phone numbers, full name, and address. The other vendors were added in Chapter 3.</a:t>
            </a:r>
          </a:p>
          <a:p>
            <a:pPr marL="0" indent="0" eaLnBrk="1" hangingPunct="1">
              <a:buClr>
                <a:srgbClr val="FF0066"/>
              </a:buClr>
              <a:buFont typeface="Wingdings" panose="05000000000000000000" pitchFamily="2" charset="2"/>
              <a:buNone/>
              <a:defRPr/>
            </a:pPr>
            <a:endParaRPr lang="en-US" sz="2200" dirty="0"/>
          </a:p>
          <a:p>
            <a:pPr marL="0" indent="0" eaLnBrk="1" hangingPunct="1">
              <a:buClr>
                <a:srgbClr val="FF0066"/>
              </a:buClr>
              <a:buFont typeface="Wingdings" panose="05000000000000000000" pitchFamily="2" charset="2"/>
              <a:buNone/>
              <a:defRPr/>
            </a:pPr>
            <a:r>
              <a:rPr lang="en-US" sz="2200" dirty="0"/>
              <a:t>  </a:t>
            </a:r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1371600" y="5334000"/>
            <a:ext cx="6629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228600" y="5870575"/>
            <a:ext cx="7924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  <p:pic>
        <p:nvPicPr>
          <p:cNvPr id="3" name="Snagit_PPT7DAD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237" y="2038204"/>
            <a:ext cx="4937760" cy="4286396"/>
          </a:xfrm>
          <a:prstGeom prst="rect">
            <a:avLst/>
          </a:prstGeom>
          <a:ln w="317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400864977"/>
      </p:ext>
    </p:extLst>
  </p:cSld>
  <p:clrMapOvr>
    <a:masterClrMapping/>
  </p:clrMapOvr>
  <p:transition advTm="140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227013" y="-33338"/>
            <a:ext cx="8610600" cy="1066801"/>
          </a:xfrm>
        </p:spPr>
        <p:txBody>
          <a:bodyPr/>
          <a:lstStyle/>
          <a:p>
            <a:pPr eaLnBrk="1" hangingPunct="1">
              <a:defRPr/>
            </a:pPr>
            <a:r>
              <a:rPr lang="en-US" sz="3700" b="1" dirty="0"/>
              <a:t>Inventory Products and Services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057681"/>
            <a:ext cx="8305800" cy="4229100"/>
          </a:xfrm>
        </p:spPr>
        <p:txBody>
          <a:bodyPr/>
          <a:lstStyle/>
          <a:p>
            <a:pPr marL="0" indent="0" eaLnBrk="1" hangingPunct="1">
              <a:buClr>
                <a:srgbClr val="FF0066"/>
              </a:buClr>
              <a:buFont typeface="Wingdings" panose="05000000000000000000" pitchFamily="2" charset="2"/>
              <a:buNone/>
              <a:defRPr/>
            </a:pPr>
            <a:r>
              <a:rPr lang="en-US" sz="2200" dirty="0"/>
              <a:t>To add inventory, go to                    &gt;                       . </a:t>
            </a:r>
            <a:r>
              <a:rPr lang="en-US" sz="2200" i="1" dirty="0"/>
              <a:t>Or, </a:t>
            </a:r>
            <a:r>
              <a:rPr lang="en-US" sz="2200" dirty="0"/>
              <a:t>Gear &gt; Products and Services.  </a:t>
            </a:r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1371600" y="5334000"/>
            <a:ext cx="6629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228600" y="5870575"/>
            <a:ext cx="7924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996" y="1066620"/>
            <a:ext cx="1554480" cy="39893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" name="Snagit_PPTF58C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2135821"/>
            <a:ext cx="6400800" cy="25205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1B977B-4B5F-4A1D-947C-54C1701C6A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024690"/>
            <a:ext cx="1371600" cy="502444"/>
          </a:xfrm>
          <a:prstGeom prst="rect">
            <a:avLst/>
          </a:prstGeom>
          <a:ln w="28575">
            <a:noFill/>
          </a:ln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6EB4DD9-DD96-496F-BB79-84F65D599C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86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32071"/>
      </p:ext>
    </p:extLst>
  </p:cSld>
  <p:clrMapOvr>
    <a:masterClrMapping/>
  </p:clrMapOvr>
  <p:transition advTm="121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227013" y="-33338"/>
            <a:ext cx="8610600" cy="1066801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Inventory Valuation Summary, Vendor Balance Summary and A/P Aging Summary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76930" y="1089498"/>
            <a:ext cx="8281270" cy="4253318"/>
          </a:xfrm>
        </p:spPr>
        <p:txBody>
          <a:bodyPr/>
          <a:lstStyle/>
          <a:p>
            <a:pPr marL="0" indent="0" eaLnBrk="1" hangingPunct="1">
              <a:buClr>
                <a:srgbClr val="FF0066"/>
              </a:buClr>
              <a:buFont typeface="Wingdings" panose="05000000000000000000" pitchFamily="2" charset="2"/>
              <a:buNone/>
              <a:defRPr/>
            </a:pPr>
            <a:r>
              <a:rPr lang="en-US" sz="2200" dirty="0"/>
              <a:t>The A/P Aging Summary total matches the balances of Account 115 Merchandise Inventory and Account 201 Accounts Payable.</a:t>
            </a:r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1371600" y="5334000"/>
            <a:ext cx="6629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228600" y="5870575"/>
            <a:ext cx="7924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2" y="2130371"/>
            <a:ext cx="4572000" cy="149547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pic>
        <p:nvPicPr>
          <p:cNvPr id="2" name="Snagit_PPT70E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018" y="2557483"/>
            <a:ext cx="3657600" cy="2273726"/>
          </a:xfrm>
          <a:prstGeom prst="rect">
            <a:avLst/>
          </a:prstGeom>
        </p:spPr>
      </p:pic>
      <p:pic>
        <p:nvPicPr>
          <p:cNvPr id="4" name="Snagit_PPT5E0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7" y="3949982"/>
            <a:ext cx="4663440" cy="149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84250"/>
      </p:ext>
    </p:extLst>
  </p:cSld>
  <p:clrMapOvr>
    <a:masterClrMapping/>
  </p:clrMapOvr>
  <p:transition advTm="206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685800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Online Learning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4800600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For additional resources, to </a:t>
            </a:r>
            <a:r>
              <a:rPr lang="en-US" sz="2400" dirty="0" err="1"/>
              <a:t>to</a:t>
            </a:r>
            <a:r>
              <a:rPr lang="en-US" sz="2400" dirty="0"/>
              <a:t> </a:t>
            </a:r>
            <a:r>
              <a:rPr lang="en-US" sz="2400" dirty="0">
                <a:hlinkClick r:id="rId4"/>
              </a:rPr>
              <a:t>www.mhhe.com/qbo2e</a:t>
            </a:r>
            <a:r>
              <a:rPr lang="en-US" sz="2400" dirty="0"/>
              <a:t> &gt; Student Edition &gt; Chapter 4. The Online Learning Center includes: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Glossary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Multiple-Choice Questions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True or False Questions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Analysis Questions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Check Your Progress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Going to the Net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Narrated PowerPoints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Problem Solving</a:t>
            </a:r>
          </a:p>
          <a:p>
            <a:pPr marL="690563" indent="-344488">
              <a:buClr>
                <a:srgbClr val="FFC000"/>
              </a:buClr>
              <a:buFont typeface="Courier New" pitchFamily="49" charset="0"/>
              <a:buChar char="o"/>
              <a:defRPr/>
            </a:pPr>
            <a:r>
              <a:rPr lang="en-US" sz="2400" dirty="0"/>
              <a:t>Videos</a:t>
            </a:r>
          </a:p>
          <a:p>
            <a:pPr marL="346075" indent="0">
              <a:buClr>
                <a:srgbClr val="FFC000"/>
              </a:buClr>
              <a:buNone/>
              <a:defRPr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pic>
        <p:nvPicPr>
          <p:cNvPr id="6" name="Audio 10">
            <a:hlinkClick r:id="" action="ppaction://media"/>
            <a:extLst>
              <a:ext uri="{FF2B5EF4-FFF2-40B4-BE49-F238E27FC236}">
                <a16:creationId xmlns:a16="http://schemas.microsoft.com/office/drawing/2014/main" id="{5995B880-A40C-45D1-BBAD-8EEF1166D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868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1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1167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Videos</a:t>
            </a:r>
          </a:p>
        </p:txBody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610600" cy="1371600"/>
          </a:xfrm>
        </p:spPr>
        <p:txBody>
          <a:bodyPr/>
          <a:lstStyle/>
          <a:p>
            <a:r>
              <a:rPr lang="en-US" sz="2400" dirty="0">
                <a:effectLst/>
              </a:rPr>
              <a:t>Watch an </a:t>
            </a:r>
            <a:r>
              <a:rPr lang="en-US" sz="2400" dirty="0">
                <a:effectLst/>
                <a:hlinkClick r:id="rId5"/>
              </a:rPr>
              <a:t>Inventory video</a:t>
            </a:r>
            <a:r>
              <a:rPr lang="en-US" sz="2400" dirty="0">
                <a:effectLst/>
              </a:rPr>
              <a:t>.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Watch </a:t>
            </a:r>
            <a:r>
              <a:rPr lang="en-US" sz="2400" dirty="0">
                <a:effectLst/>
                <a:hlinkClick r:id="rId6"/>
              </a:rPr>
              <a:t>Create bills and expense reports in QuickBooks</a:t>
            </a:r>
            <a:r>
              <a:rPr lang="en-US" sz="2400" dirty="0">
                <a:effectLst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effectLst/>
              </a:rPr>
              <a:t> 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89353"/>
      </p:ext>
    </p:extLst>
  </p:cSld>
  <p:clrMapOvr>
    <a:masterClrMapping/>
  </p:clrMapOvr>
  <p:transition advTm="174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1167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11430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Going to the Net</a:t>
            </a:r>
          </a:p>
        </p:txBody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4648200"/>
          </a:xfrm>
        </p:spPr>
        <p:txBody>
          <a:bodyPr/>
          <a:lstStyle/>
          <a:p>
            <a:pPr marL="457200" indent="-4572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400" dirty="0">
                <a:effectLst/>
              </a:rPr>
              <a:t>Go to the </a:t>
            </a:r>
            <a:r>
              <a:rPr lang="en-US" sz="2400" u="sng" dirty="0">
                <a:effectLst/>
                <a:hlinkClick r:id="rId5"/>
              </a:rPr>
              <a:t>QuickBooks Learn </a:t>
            </a:r>
            <a:r>
              <a:rPr lang="en-US" sz="2400" u="sng" dirty="0">
                <a:effectLst/>
                <a:hlinkClick r:id="rId6" action="ppaction://hlinkfile"/>
              </a:rPr>
              <a:t>&amp; Support </a:t>
            </a:r>
            <a:r>
              <a:rPr lang="en-US" sz="2400" dirty="0">
                <a:effectLst/>
              </a:rPr>
              <a:t>website.</a:t>
            </a:r>
          </a:p>
          <a:p>
            <a:pPr marL="0" indent="0" eaLnBrk="1" hangingPunct="1">
              <a:spcBef>
                <a:spcPts val="0"/>
              </a:spcBef>
              <a:buNone/>
              <a:defRPr/>
            </a:pPr>
            <a:endParaRPr lang="en-US" sz="2400" dirty="0">
              <a:effectLst/>
            </a:endParaRP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eriod" startAt="2"/>
              <a:defRPr/>
            </a:pPr>
            <a:r>
              <a:rPr lang="en-US" sz="2400" dirty="0">
                <a:effectLst/>
              </a:rPr>
              <a:t>Type a Search word; for example </a:t>
            </a:r>
            <a:r>
              <a:rPr lang="en-US" sz="2400" b="1" dirty="0">
                <a:effectLst/>
                <a:hlinkClick r:id="rId7"/>
              </a:rPr>
              <a:t>Inventory</a:t>
            </a:r>
            <a:r>
              <a:rPr lang="en-US" sz="2400" dirty="0">
                <a:effectLst/>
              </a:rPr>
              <a:t>. </a:t>
            </a: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eriod" startAt="2"/>
              <a:defRPr/>
            </a:pPr>
            <a:endParaRPr lang="en-US" sz="2400" dirty="0">
              <a:effectLst/>
            </a:endParaRP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eriod" startAt="2"/>
              <a:defRPr/>
            </a:pPr>
            <a:r>
              <a:rPr lang="en-US" sz="2400" dirty="0">
                <a:effectLst/>
              </a:rPr>
              <a:t>Link to articles of interest to you.</a:t>
            </a:r>
          </a:p>
          <a:p>
            <a:pPr marL="0" indent="0" eaLnBrk="1" hangingPunct="1">
              <a:spcBef>
                <a:spcPts val="0"/>
              </a:spcBef>
              <a:buNone/>
              <a:defRPr/>
            </a:pPr>
            <a:endParaRPr lang="en-US" sz="2400" dirty="0">
              <a:effectLst/>
            </a:endParaRPr>
          </a:p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en-US" sz="2400" dirty="0">
                <a:effectLst/>
              </a:rPr>
              <a:t> 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94053"/>
      </p:ext>
    </p:extLst>
  </p:cSld>
  <p:clrMapOvr>
    <a:masterClrMapping/>
  </p:clrMapOvr>
  <p:transition advTm="80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©2018 by McGraw-Hill Education. All rights reserved.</a:t>
            </a:r>
          </a:p>
        </p:txBody>
      </p:sp>
      <p:sp>
        <p:nvSpPr>
          <p:cNvPr id="1167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Analysis Questions</a:t>
            </a:r>
          </a:p>
        </p:txBody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915400" cy="3733800"/>
          </a:xfrm>
        </p:spPr>
        <p:txBody>
          <a:bodyPr/>
          <a:lstStyle/>
          <a:p>
            <a:pPr marL="514350" indent="-514350" eaLnBrk="1" hangingPunct="1">
              <a:spcBef>
                <a:spcPct val="0"/>
              </a:spcBef>
              <a:buClr>
                <a:srgbClr val="FFFF00"/>
              </a:buClr>
              <a:buFont typeface="+mj-lt"/>
              <a:buAutoNum type="arabicPeriod"/>
              <a:tabLst>
                <a:tab pos="295275" algn="l"/>
              </a:tabLst>
            </a:pPr>
            <a:r>
              <a:rPr lang="en-US" altLang="en-US" sz="2600" dirty="0">
                <a:effectLst/>
              </a:rPr>
              <a:t>What are vendors?</a:t>
            </a:r>
          </a:p>
          <a:p>
            <a:pPr marL="514350" indent="-514350" eaLnBrk="1" hangingPunct="1">
              <a:spcBef>
                <a:spcPct val="0"/>
              </a:spcBef>
              <a:buClr>
                <a:srgbClr val="FFFF00"/>
              </a:buClr>
              <a:buFont typeface="+mj-lt"/>
              <a:buAutoNum type="arabicPeriod"/>
              <a:tabLst>
                <a:tab pos="295275" algn="l"/>
              </a:tabLst>
            </a:pPr>
            <a:r>
              <a:rPr lang="en-US" altLang="en-US" sz="2600" dirty="0">
                <a:effectLst/>
              </a:rPr>
              <a:t>What is Accounts Payable and how do you verify its balance?</a:t>
            </a:r>
          </a:p>
          <a:p>
            <a:pPr marL="514350" indent="-514350" eaLnBrk="1" hangingPunct="1">
              <a:spcBef>
                <a:spcPct val="0"/>
              </a:spcBef>
              <a:buClr>
                <a:srgbClr val="FFFF00"/>
              </a:buClr>
              <a:buFont typeface="+mj-lt"/>
              <a:buAutoNum type="arabicPeriod"/>
              <a:tabLst>
                <a:tab pos="295275" algn="l"/>
              </a:tabLst>
            </a:pPr>
            <a:r>
              <a:rPr lang="en-US" altLang="en-US" sz="2600" dirty="0">
                <a:effectLst/>
              </a:rPr>
              <a:t>Why is the balance in Merchandise Inventory different than the balance in Accounts Payable? Include the account balances in your answer. Explain.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111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am">
  <a:themeElements>
    <a:clrScheme name="Custom 34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FFFF00"/>
      </a:hlink>
      <a:folHlink>
        <a:srgbClr val="FFFF00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9138</TotalTime>
  <Words>910</Words>
  <Application>Microsoft Office PowerPoint</Application>
  <PresentationFormat>On-screen Show (4:3)</PresentationFormat>
  <Paragraphs>145</Paragraphs>
  <Slides>13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Courier New</vt:lpstr>
      <vt:lpstr>Times New Roman</vt:lpstr>
      <vt:lpstr>Wingdings</vt:lpstr>
      <vt:lpstr>Beam</vt:lpstr>
      <vt:lpstr>Chapter 4  Vendors and Inventory </vt:lpstr>
      <vt:lpstr>Chapter 4</vt:lpstr>
      <vt:lpstr> QBO Tips</vt:lpstr>
      <vt:lpstr>Files Saved in Chapter 4</vt:lpstr>
      <vt:lpstr>Files Saved in Chapter 4 (concluded)</vt:lpstr>
      <vt:lpstr>Account Reconciliation</vt:lpstr>
      <vt:lpstr>Vendor Contact List</vt:lpstr>
      <vt:lpstr>Inventory Products and Services</vt:lpstr>
      <vt:lpstr>Inventory Valuation Summary, Vendor Balance Summary and A/P Aging Summary</vt:lpstr>
      <vt:lpstr>Online Learning Center</vt:lpstr>
      <vt:lpstr>Videos</vt:lpstr>
      <vt:lpstr>Going to the Net</vt:lpstr>
      <vt:lpstr>Analysis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</dc:creator>
  <cp:lastModifiedBy>Owner</cp:lastModifiedBy>
  <cp:revision>915</cp:revision>
  <cp:lastPrinted>1601-01-01T00:00:00Z</cp:lastPrinted>
  <dcterms:created xsi:type="dcterms:W3CDTF">1601-01-01T00:00:00Z</dcterms:created>
  <dcterms:modified xsi:type="dcterms:W3CDTF">2017-07-29T19:26:31Z</dcterms:modified>
</cp:coreProperties>
</file>