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7" r:id="rId3"/>
    <p:sldId id="298" r:id="rId4"/>
    <p:sldId id="264" r:id="rId5"/>
    <p:sldId id="258" r:id="rId6"/>
    <p:sldId id="260" r:id="rId7"/>
    <p:sldId id="261" r:id="rId8"/>
    <p:sldId id="270" r:id="rId9"/>
    <p:sldId id="271" r:id="rId10"/>
    <p:sldId id="272" r:id="rId11"/>
    <p:sldId id="293" r:id="rId12"/>
    <p:sldId id="273" r:id="rId13"/>
    <p:sldId id="294" r:id="rId14"/>
    <p:sldId id="29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71E4C-42F9-4237-B076-7810797AA014}" type="datetimeFigureOut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602B0-EBE8-44F0-98EC-9F5A601A66E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0300-3E13-45BC-9DB0-011A48C18BCE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623B1-D5D0-4334-8BBD-8209BF0B1A10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43692-7F47-498C-9A71-A7C69AFF5D95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E71D-48BB-436E-8D38-A851B96C01D2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AB0D-39FB-46A2-A668-75A23D7FDFD6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06173-7A4F-4686-8DAA-F02B380C4DB8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E4D-F63C-4CE8-97E9-8658067E0CD6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AB54-7A82-40A5-BCC7-53D4409DFB06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3BA-760E-4A49-8754-CAF91A9AE2BF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9E15E-7A5C-48C4-8D35-114C0FB771FC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946D-B95D-46C3-9525-9B4488D418D3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8E472-428E-4EA8-A263-69DAB323908C}" type="datetime1">
              <a:rPr lang="en-US" smtClean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4E4B2-6E22-4871-BCC7-294FDDE2F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85800" y="228600"/>
            <a:ext cx="7772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 smtClean="0">
                <a:latin typeface="Times New Roman" pitchFamily="18" charset="0"/>
              </a:rPr>
              <a:t>PHOTO GALLERY</a:t>
            </a:r>
            <a:r>
              <a:rPr lang="en-US" sz="2400" b="1" dirty="0">
                <a:latin typeface="Times New Roman" pitchFamily="18" charset="0"/>
              </a:rPr>
              <a:t/>
            </a:r>
            <a:br>
              <a:rPr lang="en-US" sz="2400" b="1" dirty="0">
                <a:latin typeface="Times New Roman" pitchFamily="18" charset="0"/>
              </a:rPr>
            </a:br>
            <a:r>
              <a:rPr lang="en-US" sz="2400" b="1" dirty="0">
                <a:latin typeface="Times New Roman" pitchFamily="18" charset="0"/>
              </a:rPr>
              <a:t/>
            </a:r>
            <a:br>
              <a:rPr lang="en-US" sz="2400" b="1" dirty="0">
                <a:latin typeface="Times New Roman" pitchFamily="18" charset="0"/>
              </a:rPr>
            </a:br>
            <a:r>
              <a:rPr lang="en-US" sz="2400" b="1" dirty="0">
                <a:latin typeface="Times New Roman" pitchFamily="18" charset="0"/>
              </a:rPr>
              <a:t/>
            </a:r>
            <a:br>
              <a:rPr lang="en-US" sz="2400" b="1" dirty="0">
                <a:latin typeface="Times New Roman" pitchFamily="18" charset="0"/>
              </a:rPr>
            </a:br>
            <a:r>
              <a:rPr lang="en-US" sz="2400" b="1" dirty="0">
                <a:latin typeface="Times New Roman" pitchFamily="18" charset="0"/>
              </a:rPr>
              <a:t/>
            </a:r>
            <a:br>
              <a:rPr lang="en-US" sz="2400" b="1" dirty="0">
                <a:latin typeface="Times New Roman" pitchFamily="18" charset="0"/>
              </a:rPr>
            </a:br>
            <a:r>
              <a:rPr lang="en-US" sz="2400" b="1" dirty="0">
                <a:latin typeface="Times New Roman" pitchFamily="18" charset="0"/>
              </a:rPr>
              <a:t>Study Guide in PowerPoint</a:t>
            </a:r>
            <a:r>
              <a:rPr lang="en-US" b="1" dirty="0">
                <a:latin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</a:rPr>
            </a:br>
            <a:r>
              <a:rPr lang="en-US" b="1" dirty="0">
                <a:latin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</a:rPr>
            </a:br>
            <a:r>
              <a:rPr lang="en-US" b="1" dirty="0">
                <a:latin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>to accompany</a:t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400" b="1" u="sng" dirty="0">
                <a:latin typeface="Times New Roman" pitchFamily="18" charset="0"/>
              </a:rPr>
              <a:t>Thermodynamics: An Engineering Approach</a:t>
            </a:r>
            <a:r>
              <a:rPr lang="en-US" sz="2400" b="1" dirty="0">
                <a:latin typeface="Times New Roman" pitchFamily="18" charset="0"/>
              </a:rPr>
              <a:t>, </a:t>
            </a:r>
            <a:r>
              <a:rPr lang="en-US" sz="2400" b="1" dirty="0" smtClean="0">
                <a:latin typeface="Times New Roman" pitchFamily="18" charset="0"/>
              </a:rPr>
              <a:t>8th </a:t>
            </a:r>
            <a:r>
              <a:rPr lang="en-US" sz="2400" b="1" dirty="0">
                <a:latin typeface="Times New Roman" pitchFamily="18" charset="0"/>
              </a:rPr>
              <a:t>edition</a:t>
            </a:r>
            <a:br>
              <a:rPr lang="en-US" sz="2400" b="1" dirty="0">
                <a:latin typeface="Times New Roman" pitchFamily="18" charset="0"/>
              </a:rPr>
            </a:br>
            <a:r>
              <a:rPr lang="en-US" sz="2400" b="1" dirty="0">
                <a:latin typeface="Times New Roman" pitchFamily="18" charset="0"/>
              </a:rPr>
              <a:t>by Yunus A. Çengel and Michael A. Boles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28600"/>
            <a:ext cx="6858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List Of Slides</a:t>
            </a:r>
          </a:p>
          <a:p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 smtClean="0"/>
              <a:t> </a:t>
            </a:r>
            <a:r>
              <a:rPr lang="en-US" dirty="0" smtClean="0"/>
              <a:t>Heat pump systems</a:t>
            </a:r>
          </a:p>
          <a:p>
            <a:r>
              <a:rPr lang="en-US" dirty="0" smtClean="0"/>
              <a:t>4</a:t>
            </a:r>
            <a:r>
              <a:rPr lang="en-US" dirty="0" smtClean="0"/>
              <a:t> </a:t>
            </a:r>
            <a:r>
              <a:rPr lang="en-US" dirty="0" smtClean="0"/>
              <a:t>Spark ignition internal combustion engine</a:t>
            </a:r>
          </a:p>
          <a:p>
            <a:r>
              <a:rPr lang="en-US" dirty="0" smtClean="0"/>
              <a:t>5</a:t>
            </a:r>
            <a:r>
              <a:rPr lang="en-US" dirty="0" smtClean="0"/>
              <a:t> Automobile </a:t>
            </a:r>
            <a:r>
              <a:rPr lang="en-US" dirty="0" smtClean="0"/>
              <a:t>heater core</a:t>
            </a:r>
          </a:p>
          <a:p>
            <a:r>
              <a:rPr lang="en-US" dirty="0" smtClean="0"/>
              <a:t>6</a:t>
            </a:r>
            <a:r>
              <a:rPr lang="en-US" dirty="0" smtClean="0"/>
              <a:t> </a:t>
            </a:r>
            <a:r>
              <a:rPr lang="en-US" dirty="0" smtClean="0"/>
              <a:t>Cut away of a hair drier</a:t>
            </a:r>
          </a:p>
          <a:p>
            <a:r>
              <a:rPr lang="en-US" dirty="0" smtClean="0"/>
              <a:t>7</a:t>
            </a:r>
            <a:r>
              <a:rPr lang="en-US" dirty="0" smtClean="0"/>
              <a:t> </a:t>
            </a:r>
            <a:r>
              <a:rPr lang="en-US" dirty="0" smtClean="0"/>
              <a:t>Throttle or expansion tube</a:t>
            </a:r>
          </a:p>
          <a:p>
            <a:r>
              <a:rPr lang="en-US" dirty="0" smtClean="0"/>
              <a:t>8</a:t>
            </a:r>
            <a:r>
              <a:rPr lang="en-US" dirty="0" smtClean="0"/>
              <a:t> </a:t>
            </a:r>
            <a:r>
              <a:rPr lang="en-US" dirty="0" smtClean="0"/>
              <a:t>Two-stage, intercooled refrigerant compressor </a:t>
            </a:r>
          </a:p>
          <a:p>
            <a:r>
              <a:rPr lang="en-US" dirty="0" smtClean="0"/>
              <a:t>9</a:t>
            </a:r>
            <a:r>
              <a:rPr lang="en-US" dirty="0" smtClean="0"/>
              <a:t> </a:t>
            </a:r>
            <a:r>
              <a:rPr lang="en-US" dirty="0" smtClean="0"/>
              <a:t>Shell and tube heat exchanger </a:t>
            </a:r>
          </a:p>
          <a:p>
            <a:r>
              <a:rPr lang="en-US" dirty="0" smtClean="0"/>
              <a:t>10 </a:t>
            </a:r>
            <a:r>
              <a:rPr lang="en-US" dirty="0" smtClean="0"/>
              <a:t>Forced draft cooling tower </a:t>
            </a:r>
          </a:p>
          <a:p>
            <a:r>
              <a:rPr lang="en-US" dirty="0" smtClean="0"/>
              <a:t>11 </a:t>
            </a:r>
            <a:r>
              <a:rPr lang="en-US" dirty="0" smtClean="0"/>
              <a:t>Honey comb like structure inside forced draft cooling tower </a:t>
            </a:r>
          </a:p>
          <a:p>
            <a:r>
              <a:rPr lang="en-US" dirty="0" smtClean="0"/>
              <a:t>12</a:t>
            </a:r>
            <a:r>
              <a:rPr lang="en-US" dirty="0" smtClean="0"/>
              <a:t> </a:t>
            </a:r>
            <a:r>
              <a:rPr lang="en-US" dirty="0" smtClean="0"/>
              <a:t>Components of a two-stage, air compressor with </a:t>
            </a:r>
            <a:r>
              <a:rPr lang="en-US" dirty="0" smtClean="0"/>
              <a:t>intercooling</a:t>
            </a:r>
          </a:p>
          <a:p>
            <a:r>
              <a:rPr lang="en-US" dirty="0" smtClean="0"/>
              <a:t>13 </a:t>
            </a:r>
            <a:r>
              <a:rPr lang="en-US" dirty="0" smtClean="0"/>
              <a:t>Steam turbine </a:t>
            </a:r>
            <a:r>
              <a:rPr lang="en-US" dirty="0" smtClean="0"/>
              <a:t>blades</a:t>
            </a:r>
          </a:p>
          <a:p>
            <a:r>
              <a:rPr lang="en-US" dirty="0" smtClean="0"/>
              <a:t>14 </a:t>
            </a:r>
            <a:r>
              <a:rPr lang="en-US" dirty="0" smtClean="0"/>
              <a:t>Compost pile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C:\Users\Mike\Documents\8th edition\Study Guide PowerPoints\scan000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363935" y="750865"/>
            <a:ext cx="6291652" cy="4789922"/>
          </a:xfrm>
          <a:prstGeom prst="rect">
            <a:avLst/>
          </a:prstGeom>
          <a:noFill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048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A typical heat pump system is shown here.  In the heating mode </a:t>
            </a:r>
            <a:r>
              <a:rPr lang="en-US" dirty="0" smtClean="0"/>
              <a:t>high-pressure </a:t>
            </a:r>
            <a:r>
              <a:rPr lang="en-US" dirty="0"/>
              <a:t>vapor refrigerant is sent to the indoor heat exchanger coil.  The refrigerant gives up its energy to the inside air and condenses to </a:t>
            </a:r>
            <a:r>
              <a:rPr lang="en-US" dirty="0" smtClean="0"/>
              <a:t>a high-pressure </a:t>
            </a:r>
            <a:r>
              <a:rPr lang="en-US" dirty="0"/>
              <a:t>liquid.  The liquid is throttled to a </a:t>
            </a:r>
            <a:r>
              <a:rPr lang="en-US" dirty="0" smtClean="0"/>
              <a:t>low-pressure, low-temperature liquid-vapor in </a:t>
            </a:r>
            <a:r>
              <a:rPr lang="en-US" dirty="0"/>
              <a:t>the outdoor coil and receives energy from the from the outside air.  The refrigerant vaporizes, enters the </a:t>
            </a:r>
            <a:r>
              <a:rPr lang="en-US" dirty="0" smtClean="0"/>
              <a:t>compressor as a low-pressure vapor </a:t>
            </a:r>
            <a:r>
              <a:rPr lang="en-US" dirty="0"/>
              <a:t>to be compressed to the </a:t>
            </a:r>
            <a:r>
              <a:rPr lang="en-US" dirty="0" smtClean="0"/>
              <a:t>high-pressure</a:t>
            </a:r>
            <a:r>
              <a:rPr lang="en-US" dirty="0"/>
              <a:t>, and the cycle is completed.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81000" y="457200"/>
            <a:ext cx="304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Heat Pump Systems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990600" y="304800"/>
            <a:ext cx="777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/>
              <a:t>Spark ignition internal combustion engine</a:t>
            </a:r>
            <a:endParaRPr lang="en-US" dirty="0"/>
          </a:p>
        </p:txBody>
      </p:sp>
      <p:pic>
        <p:nvPicPr>
          <p:cNvPr id="6" name="Picture 3" descr="scan00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5867400" cy="555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00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981200"/>
            <a:ext cx="5870460" cy="3959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5334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heat exchanger shown here is typical of liquid-to-gas heat exchangers.  In this case hot coolant from </a:t>
            </a:r>
            <a:r>
              <a:rPr lang="en-US" dirty="0" smtClean="0"/>
              <a:t>a </a:t>
            </a:r>
            <a:r>
              <a:rPr lang="en-US" dirty="0" smtClean="0"/>
              <a:t>1966 Mustang engine flows into and out of the heat exchanger through the inlet and exit tubes.  Air from the passenger compartment is heated  as it flows through the fins.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295400" y="762000"/>
            <a:ext cx="6248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A hair drier is an example of a one entrance, one exit open system that receives electrical work input to drive the fan and power the resistance heater.</a:t>
            </a:r>
          </a:p>
        </p:txBody>
      </p:sp>
      <p:pic>
        <p:nvPicPr>
          <p:cNvPr id="7" name="Picture 2" descr="scan00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05000"/>
            <a:ext cx="5659438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295400" y="457200"/>
            <a:ext cx="7162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Throttle or expansion tube.</a:t>
            </a:r>
          </a:p>
          <a:p>
            <a:endParaRPr lang="en-US" dirty="0"/>
          </a:p>
          <a:p>
            <a:r>
              <a:rPr lang="en-US" dirty="0" smtClean="0"/>
              <a:t>Throttle </a:t>
            </a:r>
            <a:r>
              <a:rPr lang="en-US" dirty="0"/>
              <a:t>may be a simple as the expansion tube used in automobile air conditioning systems to cause the refrigerant pressure drop between the exit of the condenser and the inlet to the evaporator.</a:t>
            </a:r>
          </a:p>
        </p:txBody>
      </p:sp>
      <p:pic>
        <p:nvPicPr>
          <p:cNvPr id="4" name="Picture 2" descr="scan00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133600"/>
            <a:ext cx="6199188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5334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 stage of a two-stage, intercooled refrigerant compressor in a chilled water refrigeration system</a:t>
            </a:r>
            <a:endParaRPr lang="en-US" dirty="0"/>
          </a:p>
        </p:txBody>
      </p:sp>
      <p:pic>
        <p:nvPicPr>
          <p:cNvPr id="4" name="Picture 3" descr="scan00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371600"/>
            <a:ext cx="6323089" cy="4288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5334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Typical shell and tube heat exchanger used for the intercooler, evaporator, and condenser for a chilled water refrigeration system.</a:t>
            </a:r>
            <a:endParaRPr lang="en-US" dirty="0"/>
          </a:p>
        </p:txBody>
      </p:sp>
      <p:pic>
        <p:nvPicPr>
          <p:cNvPr id="4" name="Picture 3" descr="scan00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371600"/>
            <a:ext cx="6158497" cy="4498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990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Forced draft cooling tower for cooling water used in the intercooler and condenser heat exchangers of the chilled water refrigeration system</a:t>
            </a:r>
            <a:endParaRPr lang="en-US" dirty="0"/>
          </a:p>
        </p:txBody>
      </p:sp>
      <p:pic>
        <p:nvPicPr>
          <p:cNvPr id="4" name="Picture 3" descr="scan00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752600"/>
            <a:ext cx="5824740" cy="4535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 descr="scan00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447800"/>
            <a:ext cx="6323089" cy="44988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4572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Honey comb like structure inside forced draft cooling tower to cause better mixing of the cooling water and air.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an00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6281738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914400" y="838200"/>
            <a:ext cx="7924800" cy="5514915"/>
            <a:chOff x="914400" y="838200"/>
            <a:chExt cx="7924800" cy="5514915"/>
          </a:xfrm>
        </p:grpSpPr>
        <p:grpSp>
          <p:nvGrpSpPr>
            <p:cNvPr id="3" name="Group 2"/>
            <p:cNvGrpSpPr/>
            <p:nvPr/>
          </p:nvGrpSpPr>
          <p:grpSpPr>
            <a:xfrm>
              <a:off x="914400" y="838200"/>
              <a:ext cx="7924800" cy="5514915"/>
              <a:chOff x="914400" y="838200"/>
              <a:chExt cx="7924800" cy="5514915"/>
            </a:xfrm>
          </p:grpSpPr>
          <p:sp>
            <p:nvSpPr>
              <p:cNvPr id="4" name="TextBox 4"/>
              <p:cNvSpPr txBox="1">
                <a:spLocks noChangeArrowheads="1"/>
              </p:cNvSpPr>
              <p:nvPr/>
            </p:nvSpPr>
            <p:spPr bwMode="auto">
              <a:xfrm>
                <a:off x="914400" y="838200"/>
                <a:ext cx="7010400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dirty="0" smtClean="0"/>
                  <a:t>Another application of intercooling to reduce compressor work is shown </a:t>
                </a:r>
                <a:r>
                  <a:rPr lang="en-US" dirty="0"/>
                  <a:t>here </a:t>
                </a:r>
                <a:r>
                  <a:rPr lang="en-US" dirty="0" smtClean="0"/>
                  <a:t>as a two-stage</a:t>
                </a:r>
                <a:r>
                  <a:rPr lang="en-US" dirty="0"/>
                  <a:t>, 7.5 hp air compressor with </a:t>
                </a:r>
                <a:r>
                  <a:rPr lang="en-US" dirty="0" smtClean="0"/>
                  <a:t>intercooling attached to an eighty </a:t>
                </a:r>
                <a:r>
                  <a:rPr lang="en-US" dirty="0" smtClean="0"/>
                  <a:t>gallon tank.</a:t>
                </a:r>
                <a:endParaRPr lang="en-US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7467600" y="1828800"/>
                <a:ext cx="13716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First stage piston with second stage piston in back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Intercooling heat exchanger</a:t>
                </a:r>
              </a:p>
              <a:p>
                <a:endParaRPr lang="en-US" dirty="0"/>
              </a:p>
              <a:p>
                <a:r>
                  <a:rPr lang="en-US" dirty="0" smtClean="0"/>
                  <a:t>Drive wheel spokes function as fan blades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 rot="10800000" flipV="1">
                <a:off x="5715000" y="3886200"/>
                <a:ext cx="1600200" cy="3048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 rot="10800000" flipV="1">
                <a:off x="5638800" y="4800600"/>
                <a:ext cx="1752600" cy="990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Arrow Connector 8"/>
            <p:cNvCxnSpPr/>
            <p:nvPr/>
          </p:nvCxnSpPr>
          <p:spPr>
            <a:xfrm rot="10800000" flipV="1">
              <a:off x="4495800" y="2057400"/>
              <a:ext cx="3048000" cy="1676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 descr="scan00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295400"/>
            <a:ext cx="3593599" cy="4535433"/>
          </a:xfrm>
          <a:prstGeom prst="rect">
            <a:avLst/>
          </a:prstGeom>
        </p:spPr>
      </p:pic>
      <p:pic>
        <p:nvPicPr>
          <p:cNvPr id="4" name="Picture 3" descr="scan00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04800"/>
            <a:ext cx="1773940" cy="63550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828800"/>
            <a:ext cx="152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pressure steam turbine blade.</a:t>
            </a:r>
          </a:p>
          <a:p>
            <a:r>
              <a:rPr lang="en-US" dirty="0" smtClean="0"/>
              <a:t>Length is approximately 20 cm </a:t>
            </a:r>
            <a:r>
              <a:rPr lang="en-US" dirty="0" smtClean="0"/>
              <a:t>(</a:t>
            </a:r>
            <a:r>
              <a:rPr lang="en-US" dirty="0" smtClean="0"/>
              <a:t>8 in.).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67600" y="1676400"/>
            <a:ext cx="152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pressure steam turbine blade.</a:t>
            </a:r>
          </a:p>
          <a:p>
            <a:r>
              <a:rPr lang="en-US" dirty="0" smtClean="0"/>
              <a:t>Length is approximately 70 cm </a:t>
            </a:r>
            <a:r>
              <a:rPr lang="en-US" dirty="0" smtClean="0"/>
              <a:t>(</a:t>
            </a:r>
            <a:r>
              <a:rPr lang="en-US" dirty="0" smtClean="0"/>
              <a:t>30 in.).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533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Steam turbine blades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Photos by M. Boles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E4B2-6E22-4871-BCC7-294FDDE2FE2D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838200" y="304800"/>
            <a:ext cx="6934200" cy="6070600"/>
            <a:chOff x="838200" y="304800"/>
            <a:chExt cx="6934200" cy="6070600"/>
          </a:xfrm>
        </p:grpSpPr>
        <p:pic>
          <p:nvPicPr>
            <p:cNvPr id="4" name="Picture 2" descr="scan002.bmp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95400" y="2667000"/>
              <a:ext cx="5105400" cy="370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838200" y="304800"/>
              <a:ext cx="6934200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smtClean="0"/>
                <a:t>Compost pile</a:t>
              </a:r>
            </a:p>
            <a:p>
              <a:endParaRPr lang="en-US" dirty="0"/>
            </a:p>
            <a:p>
              <a:r>
                <a:rPr lang="en-US" dirty="0" smtClean="0"/>
                <a:t>The chemical reaction in the compost pile shown below is an example of an exothermic reaction.  </a:t>
              </a:r>
              <a:r>
                <a:rPr lang="en-US" dirty="0"/>
                <a:t>On the day this photo was taken, the ambient temperature was 69°F.  At two feet inside the pile, the temperature was 135°F.  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19200" y="6488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 M. Boles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565</Words>
  <Application>Microsoft Office PowerPoint</Application>
  <PresentationFormat>On-screen Show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Boles</dc:creator>
  <cp:lastModifiedBy>Boles</cp:lastModifiedBy>
  <cp:revision>39</cp:revision>
  <dcterms:created xsi:type="dcterms:W3CDTF">2009-12-13T22:20:37Z</dcterms:created>
  <dcterms:modified xsi:type="dcterms:W3CDTF">2014-03-06T16:16:56Z</dcterms:modified>
</cp:coreProperties>
</file>