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6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7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8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9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0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11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12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notesSlides/notesSlide13.xml" ContentType="application/vnd.openxmlformats-officedocument.presentationml.notesSlide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notesSlides/notesSlide14.xml" ContentType="application/vnd.openxmlformats-officedocument.presentationml.notesSlide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notesSlides/notesSlide15.xml" ContentType="application/vnd.openxmlformats-officedocument.presentationml.notesSlide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22" r:id="rId2"/>
    <p:sldId id="323" r:id="rId3"/>
    <p:sldId id="324" r:id="rId4"/>
    <p:sldId id="263" r:id="rId5"/>
    <p:sldId id="272" r:id="rId6"/>
    <p:sldId id="275" r:id="rId7"/>
    <p:sldId id="279" r:id="rId8"/>
    <p:sldId id="281" r:id="rId9"/>
    <p:sldId id="282" r:id="rId10"/>
    <p:sldId id="283" r:id="rId11"/>
    <p:sldId id="285" r:id="rId12"/>
    <p:sldId id="287" r:id="rId13"/>
    <p:sldId id="288" r:id="rId14"/>
    <p:sldId id="289" r:id="rId15"/>
    <p:sldId id="297" r:id="rId16"/>
  </p:sldIdLst>
  <p:sldSz cx="9144000" cy="6858000" type="screen4x3"/>
  <p:notesSz cx="6858000" cy="9144000"/>
  <p:custDataLst>
    <p:tags r:id="rId1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8D1"/>
    <a:srgbClr val="00FF00"/>
    <a:srgbClr val="EF3E42"/>
    <a:srgbClr val="942C61"/>
    <a:srgbClr val="008CBB"/>
    <a:srgbClr val="ECF1F7"/>
    <a:srgbClr val="328699"/>
    <a:srgbClr val="7874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18" autoAdjust="0"/>
    <p:restoredTop sz="90533" autoAdjust="0"/>
  </p:normalViewPr>
  <p:slideViewPr>
    <p:cSldViewPr>
      <p:cViewPr>
        <p:scale>
          <a:sx n="50" d="100"/>
          <a:sy n="50" d="100"/>
        </p:scale>
        <p:origin x="-2256" y="-7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1FC6C0-958F-4EED-ACF9-850F6CB9D32F}" type="doc">
      <dgm:prSet loTypeId="urn:microsoft.com/office/officeart/2005/8/layout/list1" loCatId="list" qsTypeId="urn:microsoft.com/office/officeart/2005/8/quickstyle/3d2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084240FD-2931-4D85-A997-19DE87780A0F}">
      <dgm:prSet phldrT="[Text]" custT="1"/>
      <dgm:spPr/>
      <dgm:t>
        <a:bodyPr/>
        <a:lstStyle/>
        <a:p>
          <a:pPr algn="ctr"/>
          <a:r>
            <a:rPr lang="en-US" sz="2600" dirty="0" smtClean="0">
              <a:latin typeface="Arial" pitchFamily="34" charset="0"/>
              <a:cs typeface="Arial" pitchFamily="34" charset="0"/>
            </a:rPr>
            <a:t>Advantages</a:t>
          </a:r>
          <a:r>
            <a:rPr lang="en-US" sz="2100" dirty="0" smtClean="0">
              <a:latin typeface="Arial" pitchFamily="34" charset="0"/>
              <a:cs typeface="Arial" pitchFamily="34" charset="0"/>
            </a:rPr>
            <a:t> </a:t>
          </a:r>
          <a:endParaRPr lang="en-US" sz="2100" dirty="0">
            <a:latin typeface="Arial" pitchFamily="34" charset="0"/>
            <a:cs typeface="Arial" pitchFamily="34" charset="0"/>
          </a:endParaRPr>
        </a:p>
      </dgm:t>
    </dgm:pt>
    <dgm:pt modelId="{8D9E072C-25D7-48A6-80F3-0C6BA9022244}" type="parTrans" cxnId="{734DA6F1-9484-4165-B067-06707D71D3B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D217C50-685F-4390-90A6-C5E66CDBD7FD}" type="sibTrans" cxnId="{734DA6F1-9484-4165-B067-06707D71D3B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DE4457F-0902-44D1-BC34-CEF9A43529AF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Ease and cost of formation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5D8C59BC-2BBC-47B6-9D88-7DE0F4D2941E}" type="parTrans" cxnId="{0CD65B1A-84F0-4BBD-B470-0915331ADA7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0AF13F1-8E3B-4AC2-9C1E-95FA6061E74D}" type="sibTrans" cxnId="{0CD65B1A-84F0-4BBD-B470-0915331ADA7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604F510-CE2D-4E3B-8E9D-57085A5ED0AC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Allow a high level of secrecy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5BEBEC98-4B67-4F32-A663-085C89690312}" type="parTrans" cxnId="{65A10FF1-CF96-4A27-8B41-7B4744DB2A0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3376B7F-8F40-44A7-ACDF-F7B1FFAA341F}" type="sibTrans" cxnId="{65A10FF1-CF96-4A27-8B41-7B4744DB2A0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AA172BE-B48B-46B7-A309-BDF837C4C058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Owner keeps all profits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E1543DAD-0606-4320-B0AB-36292A80F235}" type="parTrans" cxnId="{58D70E8D-BE7A-416F-9670-1B36A198B35D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44CA6F1-C09F-47A6-81DA-9361B28C3C5A}" type="sibTrans" cxnId="{58D70E8D-BE7A-416F-9670-1B36A198B35D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B599CD4-3C99-4D86-BD2E-63B9F82D5130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Flexibility and control of the business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7596FEF3-45A3-4AE4-99AB-4C18006478A7}" type="parTrans" cxnId="{A3285279-5864-4A46-B789-A75FFA7EC47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D428F01-7F8E-40F3-A5EC-9864F5D62AA6}" type="sibTrans" cxnId="{A3285279-5864-4A46-B789-A75FFA7EC47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8FE59DF-D619-4C79-BD2B-F9DB0FC2037D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Government regulation is minimal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7BF5BBD1-9A11-42F1-A566-25654F608EE1}" type="parTrans" cxnId="{15A3E950-5C7D-498C-AC5F-C0E99CE6220D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E24CED3-309A-48CA-8A6A-C09EB00A3204}" type="sibTrans" cxnId="{15A3E950-5C7D-498C-AC5F-C0E99CE6220D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9D22E71-164C-470D-8E42-6CBDB92CE122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Taxes paid only once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893FF52C-2B8A-42F3-A270-124B1A9984D5}" type="parTrans" cxnId="{0DEF3EBF-96C6-4DB5-A348-3A72E0865D6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A1950FE-77C6-443F-9BEC-37BD180D2AFD}" type="sibTrans" cxnId="{0DEF3EBF-96C6-4DB5-A348-3A72E0865D6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523EBF6-E1B4-4B8D-8C25-C4B367FC8035}" type="pres">
      <dgm:prSet presAssocID="{E61FC6C0-958F-4EED-ACF9-850F6CB9D32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CC5FEE0-A69B-4976-A56C-40C144CC58D1}" type="pres">
      <dgm:prSet presAssocID="{084240FD-2931-4D85-A997-19DE87780A0F}" presName="parentLin" presStyleCnt="0"/>
      <dgm:spPr/>
    </dgm:pt>
    <dgm:pt modelId="{607C592C-C1CF-472F-A67F-E2DFF837CA58}" type="pres">
      <dgm:prSet presAssocID="{084240FD-2931-4D85-A997-19DE87780A0F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CC6D5F3C-2B39-4EEB-BFFC-2D1A86DE308F}" type="pres">
      <dgm:prSet presAssocID="{084240FD-2931-4D85-A997-19DE87780A0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B44A10-3404-4C43-A428-CC4734E8AC2F}" type="pres">
      <dgm:prSet presAssocID="{084240FD-2931-4D85-A997-19DE87780A0F}" presName="negativeSpace" presStyleCnt="0"/>
      <dgm:spPr/>
    </dgm:pt>
    <dgm:pt modelId="{19DE7C52-3027-442D-BEEC-3C725A7E371A}" type="pres">
      <dgm:prSet presAssocID="{084240FD-2931-4D85-A997-19DE87780A0F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19AE99F-AFE0-4936-814D-3BD8563BA397}" type="presOf" srcId="{8DE4457F-0902-44D1-BC34-CEF9A43529AF}" destId="{19DE7C52-3027-442D-BEEC-3C725A7E371A}" srcOrd="0" destOrd="0" presId="urn:microsoft.com/office/officeart/2005/8/layout/list1"/>
    <dgm:cxn modelId="{0CD65B1A-84F0-4BBD-B470-0915331ADA78}" srcId="{084240FD-2931-4D85-A997-19DE87780A0F}" destId="{8DE4457F-0902-44D1-BC34-CEF9A43529AF}" srcOrd="0" destOrd="0" parTransId="{5D8C59BC-2BBC-47B6-9D88-7DE0F4D2941E}" sibTransId="{10AF13F1-8E3B-4AC2-9C1E-95FA6061E74D}"/>
    <dgm:cxn modelId="{65A10FF1-CF96-4A27-8B41-7B4744DB2A04}" srcId="{084240FD-2931-4D85-A997-19DE87780A0F}" destId="{4604F510-CE2D-4E3B-8E9D-57085A5ED0AC}" srcOrd="1" destOrd="0" parTransId="{5BEBEC98-4B67-4F32-A663-085C89690312}" sibTransId="{A3376B7F-8F40-44A7-ACDF-F7B1FFAA341F}"/>
    <dgm:cxn modelId="{9083A8F3-17D6-4611-B342-35A0641E9A09}" type="presOf" srcId="{084240FD-2931-4D85-A997-19DE87780A0F}" destId="{CC6D5F3C-2B39-4EEB-BFFC-2D1A86DE308F}" srcOrd="1" destOrd="0" presId="urn:microsoft.com/office/officeart/2005/8/layout/list1"/>
    <dgm:cxn modelId="{58D70E8D-BE7A-416F-9670-1B36A198B35D}" srcId="{084240FD-2931-4D85-A997-19DE87780A0F}" destId="{CAA172BE-B48B-46B7-A309-BDF837C4C058}" srcOrd="2" destOrd="0" parTransId="{E1543DAD-0606-4320-B0AB-36292A80F235}" sibTransId="{344CA6F1-C09F-47A6-81DA-9361B28C3C5A}"/>
    <dgm:cxn modelId="{15A3E950-5C7D-498C-AC5F-C0E99CE6220D}" srcId="{084240FD-2931-4D85-A997-19DE87780A0F}" destId="{68FE59DF-D619-4C79-BD2B-F9DB0FC2037D}" srcOrd="4" destOrd="0" parTransId="{7BF5BBD1-9A11-42F1-A566-25654F608EE1}" sibTransId="{AE24CED3-309A-48CA-8A6A-C09EB00A3204}"/>
    <dgm:cxn modelId="{476BC270-AEF1-4413-AC81-17D3E7B0F220}" type="presOf" srcId="{E61FC6C0-958F-4EED-ACF9-850F6CB9D32F}" destId="{7523EBF6-E1B4-4B8D-8C25-C4B367FC8035}" srcOrd="0" destOrd="0" presId="urn:microsoft.com/office/officeart/2005/8/layout/list1"/>
    <dgm:cxn modelId="{0DEF3EBF-96C6-4DB5-A348-3A72E0865D68}" srcId="{084240FD-2931-4D85-A997-19DE87780A0F}" destId="{D9D22E71-164C-470D-8E42-6CBDB92CE122}" srcOrd="5" destOrd="0" parTransId="{893FF52C-2B8A-42F3-A270-124B1A9984D5}" sibTransId="{1A1950FE-77C6-443F-9BEC-37BD180D2AFD}"/>
    <dgm:cxn modelId="{0E3D112F-4FF1-48AE-9301-B22DD41476DC}" type="presOf" srcId="{68FE59DF-D619-4C79-BD2B-F9DB0FC2037D}" destId="{19DE7C52-3027-442D-BEEC-3C725A7E371A}" srcOrd="0" destOrd="4" presId="urn:microsoft.com/office/officeart/2005/8/layout/list1"/>
    <dgm:cxn modelId="{A3285279-5864-4A46-B789-A75FFA7EC474}" srcId="{084240FD-2931-4D85-A997-19DE87780A0F}" destId="{7B599CD4-3C99-4D86-BD2E-63B9F82D5130}" srcOrd="3" destOrd="0" parTransId="{7596FEF3-45A3-4AE4-99AB-4C18006478A7}" sibTransId="{2D428F01-7F8E-40F3-A5EC-9864F5D62AA6}"/>
    <dgm:cxn modelId="{9C30C7B9-1557-4B85-A86F-6B235471931D}" type="presOf" srcId="{CAA172BE-B48B-46B7-A309-BDF837C4C058}" destId="{19DE7C52-3027-442D-BEEC-3C725A7E371A}" srcOrd="0" destOrd="2" presId="urn:microsoft.com/office/officeart/2005/8/layout/list1"/>
    <dgm:cxn modelId="{FB916CA1-F285-402C-8CB6-1FA65B452578}" type="presOf" srcId="{4604F510-CE2D-4E3B-8E9D-57085A5ED0AC}" destId="{19DE7C52-3027-442D-BEEC-3C725A7E371A}" srcOrd="0" destOrd="1" presId="urn:microsoft.com/office/officeart/2005/8/layout/list1"/>
    <dgm:cxn modelId="{59A69DD5-EB96-4EAD-8F2F-61987EC5C335}" type="presOf" srcId="{D9D22E71-164C-470D-8E42-6CBDB92CE122}" destId="{19DE7C52-3027-442D-BEEC-3C725A7E371A}" srcOrd="0" destOrd="5" presId="urn:microsoft.com/office/officeart/2005/8/layout/list1"/>
    <dgm:cxn modelId="{623324F6-749C-4921-BCA7-B69866F62EC0}" type="presOf" srcId="{084240FD-2931-4D85-A997-19DE87780A0F}" destId="{607C592C-C1CF-472F-A67F-E2DFF837CA58}" srcOrd="0" destOrd="0" presId="urn:microsoft.com/office/officeart/2005/8/layout/list1"/>
    <dgm:cxn modelId="{87BD3921-A6C7-4F6A-9A05-91AF3ADDA28C}" type="presOf" srcId="{7B599CD4-3C99-4D86-BD2E-63B9F82D5130}" destId="{19DE7C52-3027-442D-BEEC-3C725A7E371A}" srcOrd="0" destOrd="3" presId="urn:microsoft.com/office/officeart/2005/8/layout/list1"/>
    <dgm:cxn modelId="{734DA6F1-9484-4165-B067-06707D71D3B0}" srcId="{E61FC6C0-958F-4EED-ACF9-850F6CB9D32F}" destId="{084240FD-2931-4D85-A997-19DE87780A0F}" srcOrd="0" destOrd="0" parTransId="{8D9E072C-25D7-48A6-80F3-0C6BA9022244}" sibTransId="{4D217C50-685F-4390-90A6-C5E66CDBD7FD}"/>
    <dgm:cxn modelId="{263472E3-27BA-49A1-9B72-BF317E46ADE5}" type="presParOf" srcId="{7523EBF6-E1B4-4B8D-8C25-C4B367FC8035}" destId="{ACC5FEE0-A69B-4976-A56C-40C144CC58D1}" srcOrd="0" destOrd="0" presId="urn:microsoft.com/office/officeart/2005/8/layout/list1"/>
    <dgm:cxn modelId="{398A88C9-B5FB-4795-A068-C24DB55DE1C3}" type="presParOf" srcId="{ACC5FEE0-A69B-4976-A56C-40C144CC58D1}" destId="{607C592C-C1CF-472F-A67F-E2DFF837CA58}" srcOrd="0" destOrd="0" presId="urn:microsoft.com/office/officeart/2005/8/layout/list1"/>
    <dgm:cxn modelId="{5B2A21C1-72B8-4C9B-89DA-9F7DDBF2579F}" type="presParOf" srcId="{ACC5FEE0-A69B-4976-A56C-40C144CC58D1}" destId="{CC6D5F3C-2B39-4EEB-BFFC-2D1A86DE308F}" srcOrd="1" destOrd="0" presId="urn:microsoft.com/office/officeart/2005/8/layout/list1"/>
    <dgm:cxn modelId="{1FDC1EE8-7681-46E4-AECA-019436F452DD}" type="presParOf" srcId="{7523EBF6-E1B4-4B8D-8C25-C4B367FC8035}" destId="{C9B44A10-3404-4C43-A428-CC4734E8AC2F}" srcOrd="1" destOrd="0" presId="urn:microsoft.com/office/officeart/2005/8/layout/list1"/>
    <dgm:cxn modelId="{2B9D011B-2B87-4FE3-B235-20BB7BD5A381}" type="presParOf" srcId="{7523EBF6-E1B4-4B8D-8C25-C4B367FC8035}" destId="{19DE7C52-3027-442D-BEEC-3C725A7E371A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E7A86E-7D30-428D-86DF-DA6A3FDDF2DA}" type="doc">
      <dgm:prSet loTypeId="urn:microsoft.com/office/officeart/2005/8/layout/list1" loCatId="list" qsTypeId="urn:microsoft.com/office/officeart/2005/8/quickstyle/3d2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919336B1-8497-4707-AE38-DADD2489E159}">
      <dgm:prSet phldrT="[Text]" custT="1"/>
      <dgm:spPr/>
      <dgm:t>
        <a:bodyPr/>
        <a:lstStyle/>
        <a:p>
          <a:pPr algn="ctr"/>
          <a:r>
            <a:rPr lang="en-US" sz="2600" dirty="0" smtClean="0">
              <a:latin typeface="Arial" pitchFamily="34" charset="0"/>
              <a:cs typeface="Arial" pitchFamily="34" charset="0"/>
            </a:rPr>
            <a:t>Disadvantages</a:t>
          </a:r>
          <a:r>
            <a:rPr lang="en-US" sz="2400" dirty="0" smtClean="0">
              <a:latin typeface="Arial" pitchFamily="34" charset="0"/>
              <a:cs typeface="Arial" pitchFamily="34" charset="0"/>
            </a:rPr>
            <a:t> 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3E7A0411-22F9-4D83-9B5F-630352BCD210}" type="parTrans" cxnId="{7475FB88-02FB-481C-B669-7CFA9F8A4CF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E518F7E-3BA6-4D23-8F2B-A0FF972CD664}" type="sibTrans" cxnId="{7475FB88-02FB-481C-B669-7CFA9F8A4CF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ECAEA59-848B-451E-8AF4-F2360A81D1EF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Unlimited liability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1FF713D2-85D5-4CDA-A50A-AF5A89DFBE11}" type="parTrans" cxnId="{C6D1CAFE-799F-432B-9DED-14CD644FDDE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350F79E-A7E9-4F8E-A9F8-2670BE6AE69A}" type="sibTrans" cxnId="{C6D1CAFE-799F-432B-9DED-14CD644FDDE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D4F13D8-CBE6-4658-B29D-AB4A38443060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Scarce external funding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ECB6AD89-9576-4712-A037-E84E463E4C0A}" type="parTrans" cxnId="{72618949-D926-4265-A1AE-BD99AEDAA9B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7B75EEB-03E3-442D-BB50-B3D304088FD6}" type="sibTrans" cxnId="{72618949-D926-4265-A1AE-BD99AEDAA9B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C8B5DA0-7D94-4BB0-ADF3-3F7EB1C07FA2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Owners need diverse skills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F02249EE-17BF-4E68-AD2B-737E68B05076}" type="parTrans" cxnId="{1BB6571E-BAD9-4A7B-8C8A-8CFD88943FCD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4752E23-098C-4A29-BE65-AF3BCB35050D}" type="sibTrans" cxnId="{1BB6571E-BAD9-4A7B-8C8A-8CFD88943FCD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3564156-6184-4B08-ABCD-27370D7A9937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Success is tied to the owner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F83F8CF7-6F75-4176-9E23-EC927DBE752C}" type="parTrans" cxnId="{65B08603-C007-4505-ABE9-A39A7515C86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E2C6C7F-68AF-4A12-819E-F4072DD2EE90}" type="sibTrans" cxnId="{65B08603-C007-4505-ABE9-A39A7515C86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E0D9933-6F33-47BF-BCD9-9D3CFFDBB360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Lack of qualified employees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305915F3-5F52-41CA-A20E-CCCD40A479A2}" type="parTrans" cxnId="{EA1F2C52-283D-46F8-8C2E-A9DB10AE164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7448A41-5B4C-4E7E-87BD-A77265B16424}" type="sibTrans" cxnId="{EA1F2C52-283D-46F8-8C2E-A9DB10AE164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20A51F2-09FD-4A7A-9843-E49DADAA8B1A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Higher taxation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9973ECC4-6912-49E9-B3BC-94259D9F0AC3}" type="parTrans" cxnId="{557FF646-2BF5-4C55-831E-35CCE7AE24C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072C1E3-FFBD-4E53-B777-1D9FB2174963}" type="sibTrans" cxnId="{557FF646-2BF5-4C55-831E-35CCE7AE24C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1C0068A-DF53-428D-B161-0280C88204A7}" type="pres">
      <dgm:prSet presAssocID="{CCE7A86E-7D30-428D-86DF-DA6A3FDDF2D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775E572-CF8B-4C43-843D-8567C9098C52}" type="pres">
      <dgm:prSet presAssocID="{919336B1-8497-4707-AE38-DADD2489E159}" presName="parentLin" presStyleCnt="0"/>
      <dgm:spPr/>
    </dgm:pt>
    <dgm:pt modelId="{33DC763E-3B0E-492C-A691-7BC0F38AF297}" type="pres">
      <dgm:prSet presAssocID="{919336B1-8497-4707-AE38-DADD2489E159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C25AFE0B-3B5E-4173-83AB-26157ED0A6B4}" type="pres">
      <dgm:prSet presAssocID="{919336B1-8497-4707-AE38-DADD2489E15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F23060-37BD-4A58-9F0C-1FEE89826E4D}" type="pres">
      <dgm:prSet presAssocID="{919336B1-8497-4707-AE38-DADD2489E159}" presName="negativeSpace" presStyleCnt="0"/>
      <dgm:spPr/>
    </dgm:pt>
    <dgm:pt modelId="{9B9F623C-01CE-4328-8CA8-FF2863250315}" type="pres">
      <dgm:prSet presAssocID="{919336B1-8497-4707-AE38-DADD2489E159}" presName="childText" presStyleLbl="conFgAcc1" presStyleIdx="0" presStyleCnt="1" custScaleX="990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169E955-545C-402E-95EF-82CDA46B4864}" type="presOf" srcId="{6D4F13D8-CBE6-4658-B29D-AB4A38443060}" destId="{9B9F623C-01CE-4328-8CA8-FF2863250315}" srcOrd="0" destOrd="1" presId="urn:microsoft.com/office/officeart/2005/8/layout/list1"/>
    <dgm:cxn modelId="{C6D1CAFE-799F-432B-9DED-14CD644FDDE7}" srcId="{919336B1-8497-4707-AE38-DADD2489E159}" destId="{3ECAEA59-848B-451E-8AF4-F2360A81D1EF}" srcOrd="0" destOrd="0" parTransId="{1FF713D2-85D5-4CDA-A50A-AF5A89DFBE11}" sibTransId="{C350F79E-A7E9-4F8E-A9F8-2670BE6AE69A}"/>
    <dgm:cxn modelId="{5251F68D-A2D8-448F-9378-8A32A561563A}" type="presOf" srcId="{3ECAEA59-848B-451E-8AF4-F2360A81D1EF}" destId="{9B9F623C-01CE-4328-8CA8-FF2863250315}" srcOrd="0" destOrd="0" presId="urn:microsoft.com/office/officeart/2005/8/layout/list1"/>
    <dgm:cxn modelId="{72618949-D926-4265-A1AE-BD99AEDAA9BE}" srcId="{919336B1-8497-4707-AE38-DADD2489E159}" destId="{6D4F13D8-CBE6-4658-B29D-AB4A38443060}" srcOrd="1" destOrd="0" parTransId="{ECB6AD89-9576-4712-A037-E84E463E4C0A}" sibTransId="{D7B75EEB-03E3-442D-BB50-B3D304088FD6}"/>
    <dgm:cxn modelId="{557FF646-2BF5-4C55-831E-35CCE7AE24C7}" srcId="{919336B1-8497-4707-AE38-DADD2489E159}" destId="{F20A51F2-09FD-4A7A-9843-E49DADAA8B1A}" srcOrd="5" destOrd="0" parTransId="{9973ECC4-6912-49E9-B3BC-94259D9F0AC3}" sibTransId="{B072C1E3-FFBD-4E53-B777-1D9FB2174963}"/>
    <dgm:cxn modelId="{EA1F2C52-283D-46F8-8C2E-A9DB10AE1643}" srcId="{919336B1-8497-4707-AE38-DADD2489E159}" destId="{5E0D9933-6F33-47BF-BCD9-9D3CFFDBB360}" srcOrd="4" destOrd="0" parTransId="{305915F3-5F52-41CA-A20E-CCCD40A479A2}" sibTransId="{97448A41-5B4C-4E7E-87BD-A77265B16424}"/>
    <dgm:cxn modelId="{20CAE1A6-DED7-4FCA-AF7D-C3AFDAB5908B}" type="presOf" srcId="{919336B1-8497-4707-AE38-DADD2489E159}" destId="{33DC763E-3B0E-492C-A691-7BC0F38AF297}" srcOrd="0" destOrd="0" presId="urn:microsoft.com/office/officeart/2005/8/layout/list1"/>
    <dgm:cxn modelId="{F43F22ED-CF6E-4404-8A76-28DD844B4FB1}" type="presOf" srcId="{3C8B5DA0-7D94-4BB0-ADF3-3F7EB1C07FA2}" destId="{9B9F623C-01CE-4328-8CA8-FF2863250315}" srcOrd="0" destOrd="2" presId="urn:microsoft.com/office/officeart/2005/8/layout/list1"/>
    <dgm:cxn modelId="{65B08603-C007-4505-ABE9-A39A7515C866}" srcId="{919336B1-8497-4707-AE38-DADD2489E159}" destId="{43564156-6184-4B08-ABCD-27370D7A9937}" srcOrd="3" destOrd="0" parTransId="{F83F8CF7-6F75-4176-9E23-EC927DBE752C}" sibTransId="{DE2C6C7F-68AF-4A12-819E-F4072DD2EE90}"/>
    <dgm:cxn modelId="{AB55F927-94A2-415E-9DF3-62FED0C09AE3}" type="presOf" srcId="{CCE7A86E-7D30-428D-86DF-DA6A3FDDF2DA}" destId="{C1C0068A-DF53-428D-B161-0280C88204A7}" srcOrd="0" destOrd="0" presId="urn:microsoft.com/office/officeart/2005/8/layout/list1"/>
    <dgm:cxn modelId="{5DEAD1A0-1D71-4270-BC77-CFF070A777B9}" type="presOf" srcId="{919336B1-8497-4707-AE38-DADD2489E159}" destId="{C25AFE0B-3B5E-4173-83AB-26157ED0A6B4}" srcOrd="1" destOrd="0" presId="urn:microsoft.com/office/officeart/2005/8/layout/list1"/>
    <dgm:cxn modelId="{8C4D8316-5C66-438D-BE00-0A76A9FD31E4}" type="presOf" srcId="{5E0D9933-6F33-47BF-BCD9-9D3CFFDBB360}" destId="{9B9F623C-01CE-4328-8CA8-FF2863250315}" srcOrd="0" destOrd="4" presId="urn:microsoft.com/office/officeart/2005/8/layout/list1"/>
    <dgm:cxn modelId="{1BB6571E-BAD9-4A7B-8C8A-8CFD88943FCD}" srcId="{919336B1-8497-4707-AE38-DADD2489E159}" destId="{3C8B5DA0-7D94-4BB0-ADF3-3F7EB1C07FA2}" srcOrd="2" destOrd="0" parTransId="{F02249EE-17BF-4E68-AD2B-737E68B05076}" sibTransId="{64752E23-098C-4A29-BE65-AF3BCB35050D}"/>
    <dgm:cxn modelId="{5819503B-C30C-44F4-88F5-380C31F062E8}" type="presOf" srcId="{43564156-6184-4B08-ABCD-27370D7A9937}" destId="{9B9F623C-01CE-4328-8CA8-FF2863250315}" srcOrd="0" destOrd="3" presId="urn:microsoft.com/office/officeart/2005/8/layout/list1"/>
    <dgm:cxn modelId="{DDC70264-9B17-420E-B6DF-D9733B04524E}" type="presOf" srcId="{F20A51F2-09FD-4A7A-9843-E49DADAA8B1A}" destId="{9B9F623C-01CE-4328-8CA8-FF2863250315}" srcOrd="0" destOrd="5" presId="urn:microsoft.com/office/officeart/2005/8/layout/list1"/>
    <dgm:cxn modelId="{7475FB88-02FB-481C-B669-7CFA9F8A4CF3}" srcId="{CCE7A86E-7D30-428D-86DF-DA6A3FDDF2DA}" destId="{919336B1-8497-4707-AE38-DADD2489E159}" srcOrd="0" destOrd="0" parTransId="{3E7A0411-22F9-4D83-9B5F-630352BCD210}" sibTransId="{8E518F7E-3BA6-4D23-8F2B-A0FF972CD664}"/>
    <dgm:cxn modelId="{2A476CCA-C38A-4515-98B3-874A04B4AEF0}" type="presParOf" srcId="{C1C0068A-DF53-428D-B161-0280C88204A7}" destId="{3775E572-CF8B-4C43-843D-8567C9098C52}" srcOrd="0" destOrd="0" presId="urn:microsoft.com/office/officeart/2005/8/layout/list1"/>
    <dgm:cxn modelId="{BF088401-396D-4433-BAE1-B35A4061F0E5}" type="presParOf" srcId="{3775E572-CF8B-4C43-843D-8567C9098C52}" destId="{33DC763E-3B0E-492C-A691-7BC0F38AF297}" srcOrd="0" destOrd="0" presId="urn:microsoft.com/office/officeart/2005/8/layout/list1"/>
    <dgm:cxn modelId="{89947A58-FA89-4F5D-954D-03706C294044}" type="presParOf" srcId="{3775E572-CF8B-4C43-843D-8567C9098C52}" destId="{C25AFE0B-3B5E-4173-83AB-26157ED0A6B4}" srcOrd="1" destOrd="0" presId="urn:microsoft.com/office/officeart/2005/8/layout/list1"/>
    <dgm:cxn modelId="{E5659476-6456-4FF4-B743-1B2E4199BA9F}" type="presParOf" srcId="{C1C0068A-DF53-428D-B161-0280C88204A7}" destId="{CDF23060-37BD-4A58-9F0C-1FEE89826E4D}" srcOrd="1" destOrd="0" presId="urn:microsoft.com/office/officeart/2005/8/layout/list1"/>
    <dgm:cxn modelId="{F88F05DA-6B1B-4E31-A378-1B3245A03325}" type="presParOf" srcId="{C1C0068A-DF53-428D-B161-0280C88204A7}" destId="{9B9F623C-01CE-4328-8CA8-FF2863250315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9C72836-C902-4ED8-A17D-31FB932E2F97}" type="doc">
      <dgm:prSet loTypeId="urn:microsoft.com/office/officeart/2005/8/layout/vList2" loCatId="list" qsTypeId="urn:microsoft.com/office/officeart/2005/8/quickstyle/3d2" qsCatId="3D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65ED9EFA-D3B5-438D-AFDC-149CCA7A17F4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Sole Proprietorship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C900714C-F43C-4C80-B45F-BCAD1309CCB9}" type="parTrans" cxnId="{8125D60B-2DB2-44E9-95E2-144FE17F9ED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93B5AFA-ADFE-4507-944B-FD9D32EE55F9}" type="sibTrans" cxnId="{8125D60B-2DB2-44E9-95E2-144FE17F9ED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89A6696-37F4-4F0D-B2CF-61BABB2FFB32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Businesses owned and operated by one individual; the most common form of business organization in the United States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2620986D-8E59-48AD-B50E-5727D8BF682C}" type="parTrans" cxnId="{49430F09-30E0-4AAF-8165-DAD2922A792D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9D36E79-AC0D-4FDF-ACEB-1FA8FADEEA36}" type="sibTrans" cxnId="{49430F09-30E0-4AAF-8165-DAD2922A792D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40723F7-E9C6-4856-A93B-E4F280B05535}" type="pres">
      <dgm:prSet presAssocID="{39C72836-C902-4ED8-A17D-31FB932E2F9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9BC71CF-B8B2-43D1-B36A-40364114AF30}" type="pres">
      <dgm:prSet presAssocID="{65ED9EFA-D3B5-438D-AFDC-149CCA7A17F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84B7D0-49DD-4DE7-BD62-2CD31EF2D0D6}" type="pres">
      <dgm:prSet presAssocID="{65ED9EFA-D3B5-438D-AFDC-149CCA7A17F4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9430F09-30E0-4AAF-8165-DAD2922A792D}" srcId="{65ED9EFA-D3B5-438D-AFDC-149CCA7A17F4}" destId="{989A6696-37F4-4F0D-B2CF-61BABB2FFB32}" srcOrd="0" destOrd="0" parTransId="{2620986D-8E59-48AD-B50E-5727D8BF682C}" sibTransId="{89D36E79-AC0D-4FDF-ACEB-1FA8FADEEA36}"/>
    <dgm:cxn modelId="{45664D4A-F098-4C57-8E41-CC7406E3B09C}" type="presOf" srcId="{65ED9EFA-D3B5-438D-AFDC-149CCA7A17F4}" destId="{39BC71CF-B8B2-43D1-B36A-40364114AF30}" srcOrd="0" destOrd="0" presId="urn:microsoft.com/office/officeart/2005/8/layout/vList2"/>
    <dgm:cxn modelId="{EA6A6C9B-B388-4390-A049-D13771FCEDCB}" type="presOf" srcId="{39C72836-C902-4ED8-A17D-31FB932E2F97}" destId="{940723F7-E9C6-4856-A93B-E4F280B05535}" srcOrd="0" destOrd="0" presId="urn:microsoft.com/office/officeart/2005/8/layout/vList2"/>
    <dgm:cxn modelId="{8125D60B-2DB2-44E9-95E2-144FE17F9EDE}" srcId="{39C72836-C902-4ED8-A17D-31FB932E2F97}" destId="{65ED9EFA-D3B5-438D-AFDC-149CCA7A17F4}" srcOrd="0" destOrd="0" parTransId="{C900714C-F43C-4C80-B45F-BCAD1309CCB9}" sibTransId="{293B5AFA-ADFE-4507-944B-FD9D32EE55F9}"/>
    <dgm:cxn modelId="{3D460E4E-FDE8-47FA-A094-E7D96601FF81}" type="presOf" srcId="{989A6696-37F4-4F0D-B2CF-61BABB2FFB32}" destId="{BA84B7D0-49DD-4DE7-BD62-2CD31EF2D0D6}" srcOrd="0" destOrd="0" presId="urn:microsoft.com/office/officeart/2005/8/layout/vList2"/>
    <dgm:cxn modelId="{2A7A945E-8626-45DF-B75D-27426146EFCD}" type="presParOf" srcId="{940723F7-E9C6-4856-A93B-E4F280B05535}" destId="{39BC71CF-B8B2-43D1-B36A-40364114AF30}" srcOrd="0" destOrd="0" presId="urn:microsoft.com/office/officeart/2005/8/layout/vList2"/>
    <dgm:cxn modelId="{9099F4C4-AE60-4BF6-B522-474954A02641}" type="presParOf" srcId="{940723F7-E9C6-4856-A93B-E4F280B05535}" destId="{BA84B7D0-49DD-4DE7-BD62-2CD31EF2D0D6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3BFAFE9-AAB7-4AAD-B676-DF6D069E7670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8AB2CCC-5FF5-4456-A670-A1DF3D12B311}">
      <dgm:prSet phldrT="[Text]" custT="1"/>
      <dgm:spPr/>
      <dgm:t>
        <a:bodyPr/>
        <a:lstStyle/>
        <a:p>
          <a:pPr algn="ctr"/>
          <a:r>
            <a:rPr lang="en-US" sz="2200" dirty="0" smtClean="0">
              <a:latin typeface="Arial" pitchFamily="34" charset="0"/>
              <a:cs typeface="Arial" pitchFamily="34" charset="0"/>
            </a:rPr>
            <a:t>General Partnership</a:t>
          </a:r>
          <a:endParaRPr lang="en-US" sz="2200" dirty="0">
            <a:latin typeface="Arial" pitchFamily="34" charset="0"/>
            <a:cs typeface="Arial" pitchFamily="34" charset="0"/>
          </a:endParaRPr>
        </a:p>
      </dgm:t>
    </dgm:pt>
    <dgm:pt modelId="{D5C86E05-76B1-48FF-AF91-F8917962ED80}" type="parTrans" cxnId="{8C56D784-19C0-4D85-A2B5-7BE61916AB9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3CAAFEB-80DE-41EF-8A9C-AB8EB93B0E2D}" type="sibTrans" cxnId="{8C56D784-19C0-4D85-A2B5-7BE61916AB9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8C44202-8C14-4B12-A9C2-C07F5D8FF741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000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Involves a complete sharing in both the management and the liability of the business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D7DDF87E-6545-43C4-A5B4-C9A21753254F}" type="parTrans" cxnId="{4F6A4E27-8552-4029-BBE5-A2BB969CD28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05493D9-D39B-4D01-B50B-7BA9952CA624}" type="sibTrans" cxnId="{4F6A4E27-8552-4029-BBE5-A2BB969CD28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DB02D6A-5913-4206-90D8-8381FC717BCD}" type="pres">
      <dgm:prSet presAssocID="{A3BFAFE9-AAB7-4AAD-B676-DF6D069E767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A173CBF-466C-4B7D-9E65-901A6B743FCD}" type="pres">
      <dgm:prSet presAssocID="{B8AB2CCC-5FF5-4456-A670-A1DF3D12B31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D40B19-41E6-4C6E-B350-1FC7139735B1}" type="pres">
      <dgm:prSet presAssocID="{B8AB2CCC-5FF5-4456-A670-A1DF3D12B311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36A3448-D147-42CE-99B3-18D8BD1FFE3D}" type="presOf" srcId="{F8C44202-8C14-4B12-A9C2-C07F5D8FF741}" destId="{00D40B19-41E6-4C6E-B350-1FC7139735B1}" srcOrd="0" destOrd="0" presId="urn:microsoft.com/office/officeart/2005/8/layout/vList2"/>
    <dgm:cxn modelId="{0A885F7A-4028-49E3-9203-1C97EE11AC36}" type="presOf" srcId="{A3BFAFE9-AAB7-4AAD-B676-DF6D069E7670}" destId="{ADB02D6A-5913-4206-90D8-8381FC717BCD}" srcOrd="0" destOrd="0" presId="urn:microsoft.com/office/officeart/2005/8/layout/vList2"/>
    <dgm:cxn modelId="{8C56D784-19C0-4D85-A2B5-7BE61916AB9E}" srcId="{A3BFAFE9-AAB7-4AAD-B676-DF6D069E7670}" destId="{B8AB2CCC-5FF5-4456-A670-A1DF3D12B311}" srcOrd="0" destOrd="0" parTransId="{D5C86E05-76B1-48FF-AF91-F8917962ED80}" sibTransId="{83CAAFEB-80DE-41EF-8A9C-AB8EB93B0E2D}"/>
    <dgm:cxn modelId="{AEEA4ACD-1DBE-46B7-9962-599C0B2CE27F}" type="presOf" srcId="{B8AB2CCC-5FF5-4456-A670-A1DF3D12B311}" destId="{CA173CBF-466C-4B7D-9E65-901A6B743FCD}" srcOrd="0" destOrd="0" presId="urn:microsoft.com/office/officeart/2005/8/layout/vList2"/>
    <dgm:cxn modelId="{4F6A4E27-8552-4029-BBE5-A2BB969CD287}" srcId="{B8AB2CCC-5FF5-4456-A670-A1DF3D12B311}" destId="{F8C44202-8C14-4B12-A9C2-C07F5D8FF741}" srcOrd="0" destOrd="0" parTransId="{D7DDF87E-6545-43C4-A5B4-C9A21753254F}" sibTransId="{C05493D9-D39B-4D01-B50B-7BA9952CA624}"/>
    <dgm:cxn modelId="{16908BC7-7790-4D45-88CE-3DA1A8AB34FC}" type="presParOf" srcId="{ADB02D6A-5913-4206-90D8-8381FC717BCD}" destId="{CA173CBF-466C-4B7D-9E65-901A6B743FCD}" srcOrd="0" destOrd="0" presId="urn:microsoft.com/office/officeart/2005/8/layout/vList2"/>
    <dgm:cxn modelId="{3442804D-4895-4FA9-8DFB-58E2D543AFB6}" type="presParOf" srcId="{ADB02D6A-5913-4206-90D8-8381FC717BCD}" destId="{00D40B19-41E6-4C6E-B350-1FC7139735B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E41CAEA-87B8-4B68-941B-5F23D246752B}" type="doc">
      <dgm:prSet loTypeId="urn:microsoft.com/office/officeart/2005/8/layout/vList2" loCatId="list" qsTypeId="urn:microsoft.com/office/officeart/2005/8/quickstyle/3d2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E151AFB3-8A72-49A4-9168-3A86AF8B7CB2}">
      <dgm:prSet phldrT="[Text]" custT="1"/>
      <dgm:spPr/>
      <dgm:t>
        <a:bodyPr/>
        <a:lstStyle/>
        <a:p>
          <a:pPr algn="ctr"/>
          <a:r>
            <a:rPr lang="en-US" sz="2200" dirty="0" smtClean="0">
              <a:latin typeface="Arial" pitchFamily="34" charset="0"/>
              <a:cs typeface="Arial" pitchFamily="34" charset="0"/>
            </a:rPr>
            <a:t>Limited Partnership</a:t>
          </a:r>
          <a:endParaRPr lang="en-US" sz="2200" dirty="0">
            <a:latin typeface="Arial" pitchFamily="34" charset="0"/>
            <a:cs typeface="Arial" pitchFamily="34" charset="0"/>
          </a:endParaRPr>
        </a:p>
      </dgm:t>
    </dgm:pt>
    <dgm:pt modelId="{6BCE2B7B-4ED0-445D-B60C-FDB5474F0713}" type="parTrans" cxnId="{11DBAA22-60C2-4040-BACE-5E1D7B257C3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BB27710-AFED-4462-9C95-252A7C3B0AC4}" type="sibTrans" cxnId="{11DBAA22-60C2-4040-BACE-5E1D7B257C3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B32AD77-20E7-4AD2-BC21-7B99A806E3AA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000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Has at least one general partner, who assumes unlimited liability, and at least one limited partner whose liability is limited to his or her investment in the business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DF3E083D-026F-423C-AF8B-B8AD04179F20}" type="parTrans" cxnId="{8000B5E7-31E1-4F38-8056-8B3326008AD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329B609-CAE0-4833-8C7C-A4ECDAFBD7C1}" type="sibTrans" cxnId="{8000B5E7-31E1-4F38-8056-8B3326008AD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15A6F39-5AAB-4F27-9B3A-705628C23B86}" type="pres">
      <dgm:prSet presAssocID="{6E41CAEA-87B8-4B68-941B-5F23D246752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18F3E0E-1B20-48D0-8F1E-97B3D7D09886}" type="pres">
      <dgm:prSet presAssocID="{E151AFB3-8A72-49A4-9168-3A86AF8B7CB2}" presName="parentText" presStyleLbl="node1" presStyleIdx="0" presStyleCnt="1" custLinFactNeighborY="-240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440E8D-7DDE-4AB3-941C-82629314AE3F}" type="pres">
      <dgm:prSet presAssocID="{E151AFB3-8A72-49A4-9168-3A86AF8B7CB2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1DBAA22-60C2-4040-BACE-5E1D7B257C38}" srcId="{6E41CAEA-87B8-4B68-941B-5F23D246752B}" destId="{E151AFB3-8A72-49A4-9168-3A86AF8B7CB2}" srcOrd="0" destOrd="0" parTransId="{6BCE2B7B-4ED0-445D-B60C-FDB5474F0713}" sibTransId="{EBB27710-AFED-4462-9C95-252A7C3B0AC4}"/>
    <dgm:cxn modelId="{BEF0E50B-FB59-4D49-B117-9E271D5293EE}" type="presOf" srcId="{7B32AD77-20E7-4AD2-BC21-7B99A806E3AA}" destId="{22440E8D-7DDE-4AB3-941C-82629314AE3F}" srcOrd="0" destOrd="0" presId="urn:microsoft.com/office/officeart/2005/8/layout/vList2"/>
    <dgm:cxn modelId="{2E8CA3C9-7920-4403-AA86-4ED795166CE0}" type="presOf" srcId="{E151AFB3-8A72-49A4-9168-3A86AF8B7CB2}" destId="{118F3E0E-1B20-48D0-8F1E-97B3D7D09886}" srcOrd="0" destOrd="0" presId="urn:microsoft.com/office/officeart/2005/8/layout/vList2"/>
    <dgm:cxn modelId="{8000B5E7-31E1-4F38-8056-8B3326008ADA}" srcId="{E151AFB3-8A72-49A4-9168-3A86AF8B7CB2}" destId="{7B32AD77-20E7-4AD2-BC21-7B99A806E3AA}" srcOrd="0" destOrd="0" parTransId="{DF3E083D-026F-423C-AF8B-B8AD04179F20}" sibTransId="{2329B609-CAE0-4833-8C7C-A4ECDAFBD7C1}"/>
    <dgm:cxn modelId="{549BBB83-7191-4920-B77A-1E53E5E7F4D0}" type="presOf" srcId="{6E41CAEA-87B8-4B68-941B-5F23D246752B}" destId="{315A6F39-5AAB-4F27-9B3A-705628C23B86}" srcOrd="0" destOrd="0" presId="urn:microsoft.com/office/officeart/2005/8/layout/vList2"/>
    <dgm:cxn modelId="{296A6934-B616-47D3-B4E8-64B973AF2863}" type="presParOf" srcId="{315A6F39-5AAB-4F27-9B3A-705628C23B86}" destId="{118F3E0E-1B20-48D0-8F1E-97B3D7D09886}" srcOrd="0" destOrd="0" presId="urn:microsoft.com/office/officeart/2005/8/layout/vList2"/>
    <dgm:cxn modelId="{5054BB24-87B3-4167-8016-007538850E59}" type="presParOf" srcId="{315A6F39-5AAB-4F27-9B3A-705628C23B86}" destId="{22440E8D-7DDE-4AB3-941C-82629314AE3F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32FBFDE-A20E-4899-8BED-1897BB93001D}" type="doc">
      <dgm:prSet loTypeId="urn:microsoft.com/office/officeart/2005/8/layout/vList2" loCatId="list" qsTypeId="urn:microsoft.com/office/officeart/2005/8/quickstyle/3d2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F74301E3-64FE-4C55-AF74-B50240CC85A8}">
      <dgm:prSet phldrT="[Text]" custT="1"/>
      <dgm:spPr/>
      <dgm:t>
        <a:bodyPr/>
        <a:lstStyle/>
        <a:p>
          <a:pPr algn="ctr"/>
          <a:r>
            <a:rPr lang="en-US" sz="2200" dirty="0" smtClean="0">
              <a:latin typeface="Arial" pitchFamily="34" charset="0"/>
              <a:cs typeface="Arial" pitchFamily="34" charset="0"/>
            </a:rPr>
            <a:t>Articles of Partnership</a:t>
          </a:r>
          <a:endParaRPr lang="en-US" sz="2200" dirty="0">
            <a:latin typeface="Arial" pitchFamily="34" charset="0"/>
            <a:cs typeface="Arial" pitchFamily="34" charset="0"/>
          </a:endParaRPr>
        </a:p>
      </dgm:t>
    </dgm:pt>
    <dgm:pt modelId="{7B1D92E4-D0A7-49B9-9B0C-E19F565376D4}" type="parTrans" cxnId="{F26FD286-EF06-44CC-B9CF-973271AFCC1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12CCE13-31BA-4DC6-8997-47918CE4509A}" type="sibTrans" cxnId="{F26FD286-EF06-44CC-B9CF-973271AFCC1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C213D9C-51EE-47F2-8AFC-7B5DA08A0468}">
      <dgm:prSet phldrT="[Text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000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Legal documents that set forth the basic agreement between partners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5DD4773C-07D2-4E49-B02C-69620A65A43D}" type="parTrans" cxnId="{FB0B7EFB-3F97-437D-A32A-701CB0374D5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C0B8AA7-E6DF-4080-9365-2B9E859E9EF2}" type="sibTrans" cxnId="{FB0B7EFB-3F97-437D-A32A-701CB0374D5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C5122C4-53F7-41E6-8785-6878752A791A}" type="pres">
      <dgm:prSet presAssocID="{032FBFDE-A20E-4899-8BED-1897BB93001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E5D60B8-698C-4F85-BB43-5C48C760D0C4}" type="pres">
      <dgm:prSet presAssocID="{F74301E3-64FE-4C55-AF74-B50240CC85A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CA4A3F-41D2-4E06-9DCB-EAD4340CEE79}" type="pres">
      <dgm:prSet presAssocID="{F74301E3-64FE-4C55-AF74-B50240CC85A8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8CF6601-4DAD-444E-AFBD-EFCCC065A52C}" type="presOf" srcId="{032FBFDE-A20E-4899-8BED-1897BB93001D}" destId="{0C5122C4-53F7-41E6-8785-6878752A791A}" srcOrd="0" destOrd="0" presId="urn:microsoft.com/office/officeart/2005/8/layout/vList2"/>
    <dgm:cxn modelId="{F26FD286-EF06-44CC-B9CF-973271AFCC1A}" srcId="{032FBFDE-A20E-4899-8BED-1897BB93001D}" destId="{F74301E3-64FE-4C55-AF74-B50240CC85A8}" srcOrd="0" destOrd="0" parTransId="{7B1D92E4-D0A7-49B9-9B0C-E19F565376D4}" sibTransId="{912CCE13-31BA-4DC6-8997-47918CE4509A}"/>
    <dgm:cxn modelId="{F512724F-FCD6-48EC-A1EF-0B775758F408}" type="presOf" srcId="{F74301E3-64FE-4C55-AF74-B50240CC85A8}" destId="{2E5D60B8-698C-4F85-BB43-5C48C760D0C4}" srcOrd="0" destOrd="0" presId="urn:microsoft.com/office/officeart/2005/8/layout/vList2"/>
    <dgm:cxn modelId="{CA1310F6-0990-495A-A127-8BAB8B11B3D5}" type="presOf" srcId="{DC213D9C-51EE-47F2-8AFC-7B5DA08A0468}" destId="{76CA4A3F-41D2-4E06-9DCB-EAD4340CEE79}" srcOrd="0" destOrd="0" presId="urn:microsoft.com/office/officeart/2005/8/layout/vList2"/>
    <dgm:cxn modelId="{FB0B7EFB-3F97-437D-A32A-701CB0374D53}" srcId="{F74301E3-64FE-4C55-AF74-B50240CC85A8}" destId="{DC213D9C-51EE-47F2-8AFC-7B5DA08A0468}" srcOrd="0" destOrd="0" parTransId="{5DD4773C-07D2-4E49-B02C-69620A65A43D}" sibTransId="{BC0B8AA7-E6DF-4080-9365-2B9E859E9EF2}"/>
    <dgm:cxn modelId="{76F4525A-7C53-4975-BAD3-C956BBD49818}" type="presParOf" srcId="{0C5122C4-53F7-41E6-8785-6878752A791A}" destId="{2E5D60B8-698C-4F85-BB43-5C48C760D0C4}" srcOrd="0" destOrd="0" presId="urn:microsoft.com/office/officeart/2005/8/layout/vList2"/>
    <dgm:cxn modelId="{698919D5-DCD0-401B-9B45-C8D5152790EE}" type="presParOf" srcId="{0C5122C4-53F7-41E6-8785-6878752A791A}" destId="{76CA4A3F-41D2-4E06-9DCB-EAD4340CEE7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0FA00C3-5052-4336-B150-12B89AE4DC42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A323CC5-2B25-47F6-B7DB-953DCFFFD067}">
      <dgm:prSet phldrT="[Text]" custT="1"/>
      <dgm:spPr/>
      <dgm:t>
        <a:bodyPr/>
        <a:lstStyle/>
        <a:p>
          <a:pPr algn="ctr"/>
          <a:r>
            <a:rPr lang="en-US" sz="2200" dirty="0" smtClean="0">
              <a:latin typeface="Arial" pitchFamily="34" charset="0"/>
              <a:cs typeface="Arial" pitchFamily="34" charset="0"/>
            </a:rPr>
            <a:t>Partnership</a:t>
          </a:r>
          <a:endParaRPr lang="en-US" sz="5700" dirty="0">
            <a:latin typeface="Arial" pitchFamily="34" charset="0"/>
            <a:cs typeface="Arial" pitchFamily="34" charset="0"/>
          </a:endParaRPr>
        </a:p>
      </dgm:t>
    </dgm:pt>
    <dgm:pt modelId="{D85F10BA-2D53-4907-9E5E-993BE200E59F}" type="parTrans" cxnId="{4071F6CB-86FF-465C-8B12-95D69EB4A10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17784E8-3E5C-4BDE-836D-59AA271AD3FF}" type="sibTrans" cxnId="{4071F6CB-86FF-465C-8B12-95D69EB4A10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2D37C9A-5BC6-4B47-A991-9F4CEE5B0C89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000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A form of business organization defined by the Uniform Partnership Act as “an association of two or more persons who carry on as co-owners of a business for profit”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41F27532-506E-451D-B241-B135D63BB8ED}" type="parTrans" cxnId="{83985B62-E9BC-4B33-AF58-4056507EC7E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E7A9AEB-6F71-44A8-A291-4766AEB5B07E}" type="sibTrans" cxnId="{83985B62-E9BC-4B33-AF58-4056507EC7E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81CEEBF-54E5-44E4-B6D1-B0E8681C5C40}" type="pres">
      <dgm:prSet presAssocID="{40FA00C3-5052-4336-B150-12B89AE4DC4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DB6E534-FDFB-48CF-B0E5-31402897FCC1}" type="pres">
      <dgm:prSet presAssocID="{CA323CC5-2B25-47F6-B7DB-953DCFFFD067}" presName="parentText" presStyleLbl="node1" presStyleIdx="0" presStyleCnt="1" custScaleY="6132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6E6208-2A12-4353-B0BD-79B63141B57D}" type="pres">
      <dgm:prSet presAssocID="{CA323CC5-2B25-47F6-B7DB-953DCFFFD067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071F6CB-86FF-465C-8B12-95D69EB4A10A}" srcId="{40FA00C3-5052-4336-B150-12B89AE4DC42}" destId="{CA323CC5-2B25-47F6-B7DB-953DCFFFD067}" srcOrd="0" destOrd="0" parTransId="{D85F10BA-2D53-4907-9E5E-993BE200E59F}" sibTransId="{B17784E8-3E5C-4BDE-836D-59AA271AD3FF}"/>
    <dgm:cxn modelId="{83985B62-E9BC-4B33-AF58-4056507EC7E8}" srcId="{CA323CC5-2B25-47F6-B7DB-953DCFFFD067}" destId="{22D37C9A-5BC6-4B47-A991-9F4CEE5B0C89}" srcOrd="0" destOrd="0" parTransId="{41F27532-506E-451D-B241-B135D63BB8ED}" sibTransId="{AE7A9AEB-6F71-44A8-A291-4766AEB5B07E}"/>
    <dgm:cxn modelId="{21AEE052-5E99-4DD9-99EF-E1BC5E308B2E}" type="presOf" srcId="{40FA00C3-5052-4336-B150-12B89AE4DC42}" destId="{581CEEBF-54E5-44E4-B6D1-B0E8681C5C40}" srcOrd="0" destOrd="0" presId="urn:microsoft.com/office/officeart/2005/8/layout/vList2"/>
    <dgm:cxn modelId="{BD6EFEC8-BB32-456B-A703-D6AC008D076D}" type="presOf" srcId="{22D37C9A-5BC6-4B47-A991-9F4CEE5B0C89}" destId="{9B6E6208-2A12-4353-B0BD-79B63141B57D}" srcOrd="0" destOrd="0" presId="urn:microsoft.com/office/officeart/2005/8/layout/vList2"/>
    <dgm:cxn modelId="{138454A8-32DA-441A-B3D7-A211059F4062}" type="presOf" srcId="{CA323CC5-2B25-47F6-B7DB-953DCFFFD067}" destId="{9DB6E534-FDFB-48CF-B0E5-31402897FCC1}" srcOrd="0" destOrd="0" presId="urn:microsoft.com/office/officeart/2005/8/layout/vList2"/>
    <dgm:cxn modelId="{F99A74BF-D2A4-4E4B-8321-ADA97E887903}" type="presParOf" srcId="{581CEEBF-54E5-44E4-B6D1-B0E8681C5C40}" destId="{9DB6E534-FDFB-48CF-B0E5-31402897FCC1}" srcOrd="0" destOrd="0" presId="urn:microsoft.com/office/officeart/2005/8/layout/vList2"/>
    <dgm:cxn modelId="{7FBE4205-DB00-4729-AEA9-98EAC084292F}" type="presParOf" srcId="{581CEEBF-54E5-44E4-B6D1-B0E8681C5C40}" destId="{9B6E6208-2A12-4353-B0BD-79B63141B57D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3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8702DA5-BA2D-45EA-92F3-3FC2DA46138F}" type="doc">
      <dgm:prSet loTypeId="urn:microsoft.com/office/officeart/2005/8/layout/list1" loCatId="list" qsTypeId="urn:microsoft.com/office/officeart/2005/8/quickstyle/3d2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308A3ADB-E72A-4F60-9563-77906CA9D447}">
      <dgm:prSet phldrT="[Text]" custT="1"/>
      <dgm:spPr/>
      <dgm:t>
        <a:bodyPr/>
        <a:lstStyle/>
        <a:p>
          <a:pPr algn="ctr"/>
          <a:r>
            <a:rPr lang="en-US" sz="2600" dirty="0" smtClean="0">
              <a:latin typeface="Arial" pitchFamily="34" charset="0"/>
              <a:cs typeface="Arial" pitchFamily="34" charset="0"/>
            </a:rPr>
            <a:t>Advantages </a:t>
          </a:r>
          <a:endParaRPr lang="en-US" sz="2600" dirty="0">
            <a:latin typeface="Arial" pitchFamily="34" charset="0"/>
            <a:cs typeface="Arial" pitchFamily="34" charset="0"/>
          </a:endParaRPr>
        </a:p>
      </dgm:t>
    </dgm:pt>
    <dgm:pt modelId="{C4922A75-8737-4405-BC5A-5684520C720E}" type="parTrans" cxnId="{2065DB89-C6C0-4986-ACD2-CDADCE7CAE3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75D57E2-BF32-4928-BA7A-CE1F46133A25}" type="sibTrans" cxnId="{2065DB89-C6C0-4986-ACD2-CDADCE7CAE3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36E209F-F8DA-41B4-A490-221934D8E094}">
      <dgm:prSet phldrT="[Text]"/>
      <dgm:spPr/>
      <dgm:t>
        <a:bodyPr/>
        <a:lstStyle/>
        <a:p>
          <a:pPr rtl="0"/>
          <a:r>
            <a:rPr kumimoji="0" lang="en-US" b="0" i="0" u="none" strike="noStrike" cap="none" spc="0" normalizeH="0" baseline="0" noProof="0" dirty="0" smtClean="0">
              <a:ln/>
              <a:effectLst/>
              <a:uLnTx/>
              <a:uFillTx/>
              <a:latin typeface="Arial" pitchFamily="34" charset="0"/>
              <a:cs typeface="Arial" pitchFamily="34" charset="0"/>
            </a:rPr>
            <a:t>Easy to organize 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08AE0DBC-D078-4A91-9EC6-235EF8FC79EC}" type="parTrans" cxnId="{E053B450-2406-431F-81B6-C303E15CA88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EB11795-5108-4B77-ADA9-075461F5F5B6}" type="sibTrans" cxnId="{E053B450-2406-431F-81B6-C303E15CA88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B344A44-F7B7-4DBD-B986-161C8EBDC846}">
      <dgm:prSet phldrT="[Text]"/>
      <dgm:spPr/>
      <dgm:t>
        <a:bodyPr/>
        <a:lstStyle/>
        <a:p>
          <a:pPr rtl="0"/>
          <a:r>
            <a:rPr kumimoji="0" lang="en-US" b="0" i="0" u="none" strike="noStrike" cap="none" spc="0" normalizeH="0" baseline="0" noProof="0" dirty="0" smtClean="0">
              <a:ln/>
              <a:effectLst/>
              <a:uLnTx/>
              <a:uFillTx/>
              <a:latin typeface="Arial" pitchFamily="34" charset="0"/>
              <a:cs typeface="Arial" pitchFamily="34" charset="0"/>
            </a:rPr>
            <a:t>Availability of capital &amp; credit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8D007BD1-FA24-4CDF-A9C0-E352FE859780}" type="parTrans" cxnId="{2E052B1A-2F4A-4915-AB7F-2D6C39ECB80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3D12B10-B9BE-414F-B96D-411CCA520CC2}" type="sibTrans" cxnId="{2E052B1A-2F4A-4915-AB7F-2D6C39ECB80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267F333-F474-4DFC-B6A8-CC35050BEC60}">
      <dgm:prSet phldrT="[Text]"/>
      <dgm:spPr/>
      <dgm:t>
        <a:bodyPr/>
        <a:lstStyle/>
        <a:p>
          <a:pPr rtl="0"/>
          <a:r>
            <a:rPr lang="en-US" dirty="0" smtClean="0">
              <a:latin typeface="Arial" pitchFamily="34" charset="0"/>
              <a:cs typeface="Arial" pitchFamily="34" charset="0"/>
            </a:rPr>
            <a:t>Combined knowledge and skills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3F0CC615-59C2-47FA-AF0C-FE27252F3273}" type="parTrans" cxnId="{0F8B9B5F-4909-477A-8E6B-8DFF3E4B111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916B83C-D7D8-4875-B6A3-84E4B5DD86F4}" type="sibTrans" cxnId="{0F8B9B5F-4909-477A-8E6B-8DFF3E4B111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7CF7C09-8138-4F51-9619-0316D37195AF}">
      <dgm:prSet phldrT="[Text]"/>
      <dgm:spPr/>
      <dgm:t>
        <a:bodyPr/>
        <a:lstStyle/>
        <a:p>
          <a:pPr rtl="0"/>
          <a:r>
            <a:rPr lang="en-US" dirty="0" smtClean="0">
              <a:latin typeface="Arial" pitchFamily="34" charset="0"/>
              <a:cs typeface="Arial" pitchFamily="34" charset="0"/>
            </a:rPr>
            <a:t>Swift decision making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3F2A2E38-D496-44A8-9646-1C147171F4FA}" type="parTrans" cxnId="{03882DDA-B89C-4E7B-8820-B5D95607461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2E7D2B1-F6EE-446D-8307-D3CDDE355701}" type="sibTrans" cxnId="{03882DDA-B89C-4E7B-8820-B5D95607461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6DCC819-97BC-43D6-A92F-2250104864DB}">
      <dgm:prSet phldrT="[Text]"/>
      <dgm:spPr/>
      <dgm:t>
        <a:bodyPr/>
        <a:lstStyle/>
        <a:p>
          <a:pPr rtl="0"/>
          <a:r>
            <a:rPr kumimoji="0" lang="en-US" b="0" i="0" u="none" strike="noStrike" cap="none" spc="0" normalizeH="0" baseline="0" noProof="0" dirty="0" smtClean="0">
              <a:ln/>
              <a:effectLst/>
              <a:uLnTx/>
              <a:uFillTx/>
              <a:latin typeface="Arial" pitchFamily="34" charset="0"/>
              <a:cs typeface="Arial" pitchFamily="34" charset="0"/>
            </a:rPr>
            <a:t>Government regulations are few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0E5A3C03-4B27-4B25-9636-15AD26262F85}" type="parTrans" cxnId="{2A90F000-E1DA-43CC-8322-CF6A9B45AC0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FFB1E77-FA21-4A4C-939B-8E6550B69C9B}" type="sibTrans" cxnId="{2A90F000-E1DA-43CC-8322-CF6A9B45AC0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548D0A1-C3AD-483D-9D8A-B402A487DD9F}" type="pres">
      <dgm:prSet presAssocID="{88702DA5-BA2D-45EA-92F3-3FC2DA46138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EFDA2E4-7DBE-4E7D-AF19-2F9ACE58D29B}" type="pres">
      <dgm:prSet presAssocID="{308A3ADB-E72A-4F60-9563-77906CA9D447}" presName="parentLin" presStyleCnt="0"/>
      <dgm:spPr/>
    </dgm:pt>
    <dgm:pt modelId="{FD456D97-CFE3-48A7-A038-D8A95389FFAF}" type="pres">
      <dgm:prSet presAssocID="{308A3ADB-E72A-4F60-9563-77906CA9D447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6BAB7274-DA9D-4475-8B38-53A038954F71}" type="pres">
      <dgm:prSet presAssocID="{308A3ADB-E72A-4F60-9563-77906CA9D44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D4C87D-43EC-48C4-ACA4-E52220A2353D}" type="pres">
      <dgm:prSet presAssocID="{308A3ADB-E72A-4F60-9563-77906CA9D447}" presName="negativeSpace" presStyleCnt="0"/>
      <dgm:spPr/>
    </dgm:pt>
    <dgm:pt modelId="{6939AABB-C0FE-4C55-871F-46C133FFC387}" type="pres">
      <dgm:prSet presAssocID="{308A3ADB-E72A-4F60-9563-77906CA9D447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3882DDA-B89C-4E7B-8820-B5D956074616}" srcId="{308A3ADB-E72A-4F60-9563-77906CA9D447}" destId="{F7CF7C09-8138-4F51-9619-0316D37195AF}" srcOrd="3" destOrd="0" parTransId="{3F2A2E38-D496-44A8-9646-1C147171F4FA}" sibTransId="{E2E7D2B1-F6EE-446D-8307-D3CDDE355701}"/>
    <dgm:cxn modelId="{52FC99AF-814E-47FE-8A77-BE667C40083A}" type="presOf" srcId="{88702DA5-BA2D-45EA-92F3-3FC2DA46138F}" destId="{3548D0A1-C3AD-483D-9D8A-B402A487DD9F}" srcOrd="0" destOrd="0" presId="urn:microsoft.com/office/officeart/2005/8/layout/list1"/>
    <dgm:cxn modelId="{0F8B9B5F-4909-477A-8E6B-8DFF3E4B1116}" srcId="{308A3ADB-E72A-4F60-9563-77906CA9D447}" destId="{E267F333-F474-4DFC-B6A8-CC35050BEC60}" srcOrd="2" destOrd="0" parTransId="{3F0CC615-59C2-47FA-AF0C-FE27252F3273}" sibTransId="{A916B83C-D7D8-4875-B6A3-84E4B5DD86F4}"/>
    <dgm:cxn modelId="{F30355B0-5B56-4B9A-8D6D-FB5C07AA8E24}" type="presOf" srcId="{16DCC819-97BC-43D6-A92F-2250104864DB}" destId="{6939AABB-C0FE-4C55-871F-46C133FFC387}" srcOrd="0" destOrd="4" presId="urn:microsoft.com/office/officeart/2005/8/layout/list1"/>
    <dgm:cxn modelId="{B96D58C7-A8D1-4AFC-8E66-B532682CAFCA}" type="presOf" srcId="{E267F333-F474-4DFC-B6A8-CC35050BEC60}" destId="{6939AABB-C0FE-4C55-871F-46C133FFC387}" srcOrd="0" destOrd="2" presId="urn:microsoft.com/office/officeart/2005/8/layout/list1"/>
    <dgm:cxn modelId="{2A90F000-E1DA-43CC-8322-CF6A9B45AC0F}" srcId="{308A3ADB-E72A-4F60-9563-77906CA9D447}" destId="{16DCC819-97BC-43D6-A92F-2250104864DB}" srcOrd="4" destOrd="0" parTransId="{0E5A3C03-4B27-4B25-9636-15AD26262F85}" sibTransId="{4FFB1E77-FA21-4A4C-939B-8E6550B69C9B}"/>
    <dgm:cxn modelId="{2065DB89-C6C0-4986-ACD2-CDADCE7CAE38}" srcId="{88702DA5-BA2D-45EA-92F3-3FC2DA46138F}" destId="{308A3ADB-E72A-4F60-9563-77906CA9D447}" srcOrd="0" destOrd="0" parTransId="{C4922A75-8737-4405-BC5A-5684520C720E}" sibTransId="{C75D57E2-BF32-4928-BA7A-CE1F46133A25}"/>
    <dgm:cxn modelId="{2E052B1A-2F4A-4915-AB7F-2D6C39ECB803}" srcId="{308A3ADB-E72A-4F60-9563-77906CA9D447}" destId="{5B344A44-F7B7-4DBD-B986-161C8EBDC846}" srcOrd="1" destOrd="0" parTransId="{8D007BD1-FA24-4CDF-A9C0-E352FE859780}" sibTransId="{43D12B10-B9BE-414F-B96D-411CCA520CC2}"/>
    <dgm:cxn modelId="{E053B450-2406-431F-81B6-C303E15CA884}" srcId="{308A3ADB-E72A-4F60-9563-77906CA9D447}" destId="{336E209F-F8DA-41B4-A490-221934D8E094}" srcOrd="0" destOrd="0" parTransId="{08AE0DBC-D078-4A91-9EC6-235EF8FC79EC}" sibTransId="{3EB11795-5108-4B77-ADA9-075461F5F5B6}"/>
    <dgm:cxn modelId="{8EA5CE11-B118-4D60-AAD7-8FCB6055AF18}" type="presOf" srcId="{F7CF7C09-8138-4F51-9619-0316D37195AF}" destId="{6939AABB-C0FE-4C55-871F-46C133FFC387}" srcOrd="0" destOrd="3" presId="urn:microsoft.com/office/officeart/2005/8/layout/list1"/>
    <dgm:cxn modelId="{B21FBA9C-E6A6-4808-A826-5F5AD86FA631}" type="presOf" srcId="{308A3ADB-E72A-4F60-9563-77906CA9D447}" destId="{FD456D97-CFE3-48A7-A038-D8A95389FFAF}" srcOrd="0" destOrd="0" presId="urn:microsoft.com/office/officeart/2005/8/layout/list1"/>
    <dgm:cxn modelId="{9F5FA2B4-88C3-403C-81F3-6A093C0660CA}" type="presOf" srcId="{308A3ADB-E72A-4F60-9563-77906CA9D447}" destId="{6BAB7274-DA9D-4475-8B38-53A038954F71}" srcOrd="1" destOrd="0" presId="urn:microsoft.com/office/officeart/2005/8/layout/list1"/>
    <dgm:cxn modelId="{DF09F429-B8BA-45D0-89FD-90DBFA271D5F}" type="presOf" srcId="{5B344A44-F7B7-4DBD-B986-161C8EBDC846}" destId="{6939AABB-C0FE-4C55-871F-46C133FFC387}" srcOrd="0" destOrd="1" presId="urn:microsoft.com/office/officeart/2005/8/layout/list1"/>
    <dgm:cxn modelId="{CD45F42D-49A2-4055-98FF-211695CE9DD4}" type="presOf" srcId="{336E209F-F8DA-41B4-A490-221934D8E094}" destId="{6939AABB-C0FE-4C55-871F-46C133FFC387}" srcOrd="0" destOrd="0" presId="urn:microsoft.com/office/officeart/2005/8/layout/list1"/>
    <dgm:cxn modelId="{1D0159B1-DCE2-48B5-A542-21073A34C807}" type="presParOf" srcId="{3548D0A1-C3AD-483D-9D8A-B402A487DD9F}" destId="{DEFDA2E4-7DBE-4E7D-AF19-2F9ACE58D29B}" srcOrd="0" destOrd="0" presId="urn:microsoft.com/office/officeart/2005/8/layout/list1"/>
    <dgm:cxn modelId="{48EB27BD-733A-4BBE-A827-F50793155C8A}" type="presParOf" srcId="{DEFDA2E4-7DBE-4E7D-AF19-2F9ACE58D29B}" destId="{FD456D97-CFE3-48A7-A038-D8A95389FFAF}" srcOrd="0" destOrd="0" presId="urn:microsoft.com/office/officeart/2005/8/layout/list1"/>
    <dgm:cxn modelId="{60F367F4-BAC9-4710-942B-63488E48942D}" type="presParOf" srcId="{DEFDA2E4-7DBE-4E7D-AF19-2F9ACE58D29B}" destId="{6BAB7274-DA9D-4475-8B38-53A038954F71}" srcOrd="1" destOrd="0" presId="urn:microsoft.com/office/officeart/2005/8/layout/list1"/>
    <dgm:cxn modelId="{4937A4CE-A0C7-4F98-B4DC-701C4F4534D1}" type="presParOf" srcId="{3548D0A1-C3AD-483D-9D8A-B402A487DD9F}" destId="{0CD4C87D-43EC-48C4-ACA4-E52220A2353D}" srcOrd="1" destOrd="0" presId="urn:microsoft.com/office/officeart/2005/8/layout/list1"/>
    <dgm:cxn modelId="{3A355B31-6F94-4A08-B3B8-6226D1ED2BDF}" type="presParOf" srcId="{3548D0A1-C3AD-483D-9D8A-B402A487DD9F}" destId="{6939AABB-C0FE-4C55-871F-46C133FFC387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E99FAA9-0341-479D-BD58-C665B2C6D37C}" type="doc">
      <dgm:prSet loTypeId="urn:microsoft.com/office/officeart/2005/8/layout/list1" loCatId="list" qsTypeId="urn:microsoft.com/office/officeart/2005/8/quickstyle/3d2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83BF7A6D-4640-4E44-B2CB-AE8DDF338C7D}">
      <dgm:prSet phldrT="[Text]" custT="1"/>
      <dgm:spPr/>
      <dgm:t>
        <a:bodyPr/>
        <a:lstStyle/>
        <a:p>
          <a:pPr algn="ctr"/>
          <a:r>
            <a:rPr lang="en-US" sz="2600" dirty="0" smtClean="0">
              <a:latin typeface="Arial" pitchFamily="34" charset="0"/>
              <a:cs typeface="Arial" pitchFamily="34" charset="0"/>
            </a:rPr>
            <a:t>Disadvantages</a:t>
          </a:r>
          <a:r>
            <a:rPr lang="en-US" sz="2000" dirty="0" smtClean="0">
              <a:latin typeface="Arial" pitchFamily="34" charset="0"/>
              <a:cs typeface="Arial" pitchFamily="34" charset="0"/>
            </a:rPr>
            <a:t> 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5E99491C-0CF3-4811-B453-7DC77310399F}" type="parTrans" cxnId="{31AEDE7F-04A9-4561-B8CC-61902FC2DAD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E646665-BCE6-4F74-85F0-22196D07AB13}" type="sibTrans" cxnId="{31AEDE7F-04A9-4561-B8CC-61902FC2DAD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3B0D709-5520-41A5-A0FF-A8AD59F7F782}">
      <dgm:prSet phldrT="[Text]"/>
      <dgm:spPr/>
      <dgm:t>
        <a:bodyPr/>
        <a:lstStyle/>
        <a:p>
          <a:r>
            <a:rPr kumimoji="0" lang="en-US" b="0" i="0" u="none" strike="noStrike" cap="none" spc="0" normalizeH="0" baseline="0" noProof="0" dirty="0" smtClean="0">
              <a:ln/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Unlimited liability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AA9148DC-ADFA-496F-8275-18D59D25C0F5}" type="parTrans" cxnId="{A6EC4B02-ED6C-4291-8B40-39129B69E9C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9E7122C-E882-4BC0-90A5-6AB09B8E384D}" type="sibTrans" cxnId="{A6EC4B02-ED6C-4291-8B40-39129B69E9C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C6C4EB7-8D1F-4736-9EFE-19618C543FD5}">
      <dgm:prSet phldrT="[Text]"/>
      <dgm:spPr/>
      <dgm:t>
        <a:bodyPr/>
        <a:lstStyle/>
        <a:p>
          <a:pPr rtl="0"/>
          <a:r>
            <a:rPr kumimoji="0" lang="en-US" b="0" i="0" u="none" strike="noStrike" cap="none" spc="0" normalizeH="0" baseline="0" noProof="0" dirty="0" smtClean="0">
              <a:ln/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Responsible for each others’ decisions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A2BC2943-2715-4652-B9BA-C082A5A6BB48}" type="parTrans" cxnId="{0DC20D70-BD83-41BB-9F87-6BF6E8AB255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3E340D6-6CA6-4446-9726-9478D7A77792}" type="sibTrans" cxnId="{0DC20D70-BD83-41BB-9F87-6BF6E8AB255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1CC6B10-5335-4E79-AF39-A6E40979280D}">
      <dgm:prSet phldrT="[Text]"/>
      <dgm:spPr/>
      <dgm:t>
        <a:bodyPr/>
        <a:lstStyle/>
        <a:p>
          <a:pPr rtl="0"/>
          <a:r>
            <a:rPr kumimoji="0" lang="en-US" b="0" i="0" u="none" strike="noStrike" cap="none" spc="0" normalizeH="0" baseline="0" noProof="0" dirty="0" smtClean="0">
              <a:ln/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A new agreement is needed if the partnership changes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6D68427B-E63B-433A-B205-82819F4B2D7B}" type="parTrans" cxnId="{343023D0-B60E-49C1-9D95-B6CEDE3C984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3CC9CA6-3FC2-4611-8B92-F50C39A37D3A}" type="sibTrans" cxnId="{343023D0-B60E-49C1-9D95-B6CEDE3C984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43E4DFD-80BE-4D19-AD45-B5D00DD66371}">
      <dgm:prSet phldrT="[Text]"/>
      <dgm:spPr/>
      <dgm:t>
        <a:bodyPr/>
        <a:lstStyle/>
        <a:p>
          <a:pPr rtl="0"/>
          <a:r>
            <a:rPr kumimoji="0" lang="en-US" b="0" i="0" u="none" strike="noStrike" cap="none" spc="0" normalizeH="0" baseline="0" noProof="0" dirty="0" smtClean="0">
              <a:ln/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Difficult to sell a partnership interest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56E93D1E-511F-4B09-8D3D-118385DC30EA}" type="parTrans" cxnId="{849446E2-5AA6-45BF-A04B-02A240B2AEB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26DB2A4-C7B3-4701-B92A-66693AECAD7A}" type="sibTrans" cxnId="{849446E2-5AA6-45BF-A04B-02A240B2AEB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CDEC9EB-8B0A-42F1-96A1-5BFD3BF9498E}">
      <dgm:prSet phldrT="[Text]"/>
      <dgm:spPr/>
      <dgm:t>
        <a:bodyPr/>
        <a:lstStyle/>
        <a:p>
          <a:pPr rtl="0"/>
          <a:r>
            <a:rPr kumimoji="0" lang="en-US" b="0" i="0" u="none" strike="noStrike" cap="none" spc="0" normalizeH="0" baseline="0" noProof="0" dirty="0" smtClean="0">
              <a:ln/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Distribution of profits may be uneven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16A77232-29F0-4DEC-B3C3-9D4051D05BA4}" type="parTrans" cxnId="{5858A333-6AEE-44A4-8D44-896CBF05FBF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B2FBC87-CFD2-4315-A89A-5A31DF6FFD81}" type="sibTrans" cxnId="{5858A333-6AEE-44A4-8D44-896CBF05FBF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E8B9A96-C73C-4586-938C-33FCBB990A6F}">
      <dgm:prSet phldrT="[Text]"/>
      <dgm:spPr/>
      <dgm:t>
        <a:bodyPr/>
        <a:lstStyle/>
        <a:p>
          <a:pPr rtl="0"/>
          <a:r>
            <a:rPr kumimoji="0" lang="en-US" b="0" i="0" u="none" strike="noStrike" cap="none" spc="0" normalizeH="0" baseline="0" noProof="0" dirty="0" smtClean="0">
              <a:ln/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Cannot find external funding as easily as large corporations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70B94BD0-CFF7-4CF3-9939-7DD32FE6C810}" type="parTrans" cxnId="{1FC3710C-7356-46E3-A050-BF796D786B9D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303A2ED-538D-4ECF-A7E8-840A763E9052}" type="sibTrans" cxnId="{1FC3710C-7356-46E3-A050-BF796D786B9D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73ACCBA-077D-404C-8234-5F2DC762B481}" type="pres">
      <dgm:prSet presAssocID="{2E99FAA9-0341-479D-BD58-C665B2C6D37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9F03D38-D5A1-480B-8A3B-57D74B8FAE54}" type="pres">
      <dgm:prSet presAssocID="{83BF7A6D-4640-4E44-B2CB-AE8DDF338C7D}" presName="parentLin" presStyleCnt="0"/>
      <dgm:spPr/>
    </dgm:pt>
    <dgm:pt modelId="{8CA51F87-CAAC-45EE-967F-A26974EAF88E}" type="pres">
      <dgm:prSet presAssocID="{83BF7A6D-4640-4E44-B2CB-AE8DDF338C7D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CD280874-9BB9-4A5D-AB51-41F1C99261EB}" type="pres">
      <dgm:prSet presAssocID="{83BF7A6D-4640-4E44-B2CB-AE8DDF338C7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3C744B-6C77-40E8-A681-0788086E36C8}" type="pres">
      <dgm:prSet presAssocID="{83BF7A6D-4640-4E44-B2CB-AE8DDF338C7D}" presName="negativeSpace" presStyleCnt="0"/>
      <dgm:spPr/>
    </dgm:pt>
    <dgm:pt modelId="{7D442FD8-6015-4377-A68F-255E229D6825}" type="pres">
      <dgm:prSet presAssocID="{83BF7A6D-4640-4E44-B2CB-AE8DDF338C7D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43023D0-B60E-49C1-9D95-B6CEDE3C984F}" srcId="{83BF7A6D-4640-4E44-B2CB-AE8DDF338C7D}" destId="{01CC6B10-5335-4E79-AF39-A6E40979280D}" srcOrd="2" destOrd="0" parTransId="{6D68427B-E63B-433A-B205-82819F4B2D7B}" sibTransId="{B3CC9CA6-3FC2-4611-8B92-F50C39A37D3A}"/>
    <dgm:cxn modelId="{87CC05BE-67DB-437D-AF15-125974E174A0}" type="presOf" srcId="{1E8B9A96-C73C-4586-938C-33FCBB990A6F}" destId="{7D442FD8-6015-4377-A68F-255E229D6825}" srcOrd="0" destOrd="5" presId="urn:microsoft.com/office/officeart/2005/8/layout/list1"/>
    <dgm:cxn modelId="{849446E2-5AA6-45BF-A04B-02A240B2AEBF}" srcId="{83BF7A6D-4640-4E44-B2CB-AE8DDF338C7D}" destId="{F43E4DFD-80BE-4D19-AD45-B5D00DD66371}" srcOrd="3" destOrd="0" parTransId="{56E93D1E-511F-4B09-8D3D-118385DC30EA}" sibTransId="{426DB2A4-C7B3-4701-B92A-66693AECAD7A}"/>
    <dgm:cxn modelId="{A1045D0B-8668-4D66-B654-D82BE635A9FD}" type="presOf" srcId="{01CC6B10-5335-4E79-AF39-A6E40979280D}" destId="{7D442FD8-6015-4377-A68F-255E229D6825}" srcOrd="0" destOrd="2" presId="urn:microsoft.com/office/officeart/2005/8/layout/list1"/>
    <dgm:cxn modelId="{620D7728-AEA8-4753-BCE8-5E526C9162D2}" type="presOf" srcId="{93B0D709-5520-41A5-A0FF-A8AD59F7F782}" destId="{7D442FD8-6015-4377-A68F-255E229D6825}" srcOrd="0" destOrd="0" presId="urn:microsoft.com/office/officeart/2005/8/layout/list1"/>
    <dgm:cxn modelId="{1FC3710C-7356-46E3-A050-BF796D786B9D}" srcId="{83BF7A6D-4640-4E44-B2CB-AE8DDF338C7D}" destId="{1E8B9A96-C73C-4586-938C-33FCBB990A6F}" srcOrd="5" destOrd="0" parTransId="{70B94BD0-CFF7-4CF3-9939-7DD32FE6C810}" sibTransId="{3303A2ED-538D-4ECF-A7E8-840A763E9052}"/>
    <dgm:cxn modelId="{5858A333-6AEE-44A4-8D44-896CBF05FBFC}" srcId="{83BF7A6D-4640-4E44-B2CB-AE8DDF338C7D}" destId="{6CDEC9EB-8B0A-42F1-96A1-5BFD3BF9498E}" srcOrd="4" destOrd="0" parTransId="{16A77232-29F0-4DEC-B3C3-9D4051D05BA4}" sibTransId="{5B2FBC87-CFD2-4315-A89A-5A31DF6FFD81}"/>
    <dgm:cxn modelId="{8F93BB83-D8A4-43F3-910D-B00E5BCBA482}" type="presOf" srcId="{6CDEC9EB-8B0A-42F1-96A1-5BFD3BF9498E}" destId="{7D442FD8-6015-4377-A68F-255E229D6825}" srcOrd="0" destOrd="4" presId="urn:microsoft.com/office/officeart/2005/8/layout/list1"/>
    <dgm:cxn modelId="{B4BCB7AA-52F2-40C5-916E-45808FAB60D0}" type="presOf" srcId="{F43E4DFD-80BE-4D19-AD45-B5D00DD66371}" destId="{7D442FD8-6015-4377-A68F-255E229D6825}" srcOrd="0" destOrd="3" presId="urn:microsoft.com/office/officeart/2005/8/layout/list1"/>
    <dgm:cxn modelId="{58E27F1E-ED1C-4FCD-B31B-E6049E3BC8CD}" type="presOf" srcId="{9C6C4EB7-8D1F-4736-9EFE-19618C543FD5}" destId="{7D442FD8-6015-4377-A68F-255E229D6825}" srcOrd="0" destOrd="1" presId="urn:microsoft.com/office/officeart/2005/8/layout/list1"/>
    <dgm:cxn modelId="{A6EC4B02-ED6C-4291-8B40-39129B69E9C4}" srcId="{83BF7A6D-4640-4E44-B2CB-AE8DDF338C7D}" destId="{93B0D709-5520-41A5-A0FF-A8AD59F7F782}" srcOrd="0" destOrd="0" parTransId="{AA9148DC-ADFA-496F-8275-18D59D25C0F5}" sibTransId="{39E7122C-E882-4BC0-90A5-6AB09B8E384D}"/>
    <dgm:cxn modelId="{0DC20D70-BD83-41BB-9F87-6BF6E8AB255C}" srcId="{83BF7A6D-4640-4E44-B2CB-AE8DDF338C7D}" destId="{9C6C4EB7-8D1F-4736-9EFE-19618C543FD5}" srcOrd="1" destOrd="0" parTransId="{A2BC2943-2715-4652-B9BA-C082A5A6BB48}" sibTransId="{C3E340D6-6CA6-4446-9726-9478D7A77792}"/>
    <dgm:cxn modelId="{31AEDE7F-04A9-4561-B8CC-61902FC2DAD9}" srcId="{2E99FAA9-0341-479D-BD58-C665B2C6D37C}" destId="{83BF7A6D-4640-4E44-B2CB-AE8DDF338C7D}" srcOrd="0" destOrd="0" parTransId="{5E99491C-0CF3-4811-B453-7DC77310399F}" sibTransId="{7E646665-BCE6-4F74-85F0-22196D07AB13}"/>
    <dgm:cxn modelId="{9F4A928C-B0C5-4CEE-BD62-8BF6EDD18BEB}" type="presOf" srcId="{2E99FAA9-0341-479D-BD58-C665B2C6D37C}" destId="{F73ACCBA-077D-404C-8234-5F2DC762B481}" srcOrd="0" destOrd="0" presId="urn:microsoft.com/office/officeart/2005/8/layout/list1"/>
    <dgm:cxn modelId="{60C81806-04D1-42E3-BCFD-26D7AB96839C}" type="presOf" srcId="{83BF7A6D-4640-4E44-B2CB-AE8DDF338C7D}" destId="{8CA51F87-CAAC-45EE-967F-A26974EAF88E}" srcOrd="0" destOrd="0" presId="urn:microsoft.com/office/officeart/2005/8/layout/list1"/>
    <dgm:cxn modelId="{0D97329C-6126-4EA1-9306-A2325821B892}" type="presOf" srcId="{83BF7A6D-4640-4E44-B2CB-AE8DDF338C7D}" destId="{CD280874-9BB9-4A5D-AB51-41F1C99261EB}" srcOrd="1" destOrd="0" presId="urn:microsoft.com/office/officeart/2005/8/layout/list1"/>
    <dgm:cxn modelId="{E7418E96-1E45-48F3-8AB9-9769AD760D39}" type="presParOf" srcId="{F73ACCBA-077D-404C-8234-5F2DC762B481}" destId="{D9F03D38-D5A1-480B-8A3B-57D74B8FAE54}" srcOrd="0" destOrd="0" presId="urn:microsoft.com/office/officeart/2005/8/layout/list1"/>
    <dgm:cxn modelId="{3E9614A5-541F-4B69-883B-F230214CDFF9}" type="presParOf" srcId="{D9F03D38-D5A1-480B-8A3B-57D74B8FAE54}" destId="{8CA51F87-CAAC-45EE-967F-A26974EAF88E}" srcOrd="0" destOrd="0" presId="urn:microsoft.com/office/officeart/2005/8/layout/list1"/>
    <dgm:cxn modelId="{1B2BA3BC-D15A-4595-B4EF-614C85D10007}" type="presParOf" srcId="{D9F03D38-D5A1-480B-8A3B-57D74B8FAE54}" destId="{CD280874-9BB9-4A5D-AB51-41F1C99261EB}" srcOrd="1" destOrd="0" presId="urn:microsoft.com/office/officeart/2005/8/layout/list1"/>
    <dgm:cxn modelId="{B9AEB85F-EFAE-4EE4-B57B-F08984D9722B}" type="presParOf" srcId="{F73ACCBA-077D-404C-8234-5F2DC762B481}" destId="{883C744B-6C77-40E8-A681-0788086E36C8}" srcOrd="1" destOrd="0" presId="urn:microsoft.com/office/officeart/2005/8/layout/list1"/>
    <dgm:cxn modelId="{F7C31E43-D419-4742-838E-A75EA3365DF3}" type="presParOf" srcId="{F73ACCBA-077D-404C-8234-5F2DC762B481}" destId="{7D442FD8-6015-4377-A68F-255E229D6825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5AAF93F-5A3A-41DB-A56E-C6B0D0F23B62}" type="doc">
      <dgm:prSet loTypeId="urn:microsoft.com/office/officeart/2005/8/layout/vList6" loCatId="list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E57E03C6-54D8-4BE7-B25C-54FA85428A95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Stock 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98316021-B55D-4B58-960A-A1C6420D8A83}" type="parTrans" cxnId="{7814E50C-D2E8-46D6-9DB2-C4E3CA0524D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DDE620A-5174-4B52-BFAD-4635C7D82F82}" type="sibTrans" cxnId="{7814E50C-D2E8-46D6-9DB2-C4E3CA0524D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56C5144-1405-4EF2-8715-959DF2BDC230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Shares of the corporation that may be bought or sold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95A33B44-8C32-42D9-A4D4-57F89B405520}" type="parTrans" cxnId="{A65A1F4B-B807-4711-914B-216286BA7A4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384D6DF-2EC9-4132-B45F-AC866AD7A28E}" type="sibTrans" cxnId="{A65A1F4B-B807-4711-914B-216286BA7A4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2CD0E7D-51E4-432B-A5D0-D4179B8E5B64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Can also be gifted or inherited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C0A735CC-CEF5-4986-B8CE-3A6078A61E42}" type="parTrans" cxnId="{9CB44611-A90A-4D20-B915-7668587BF06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0F766EC-A7E1-4A76-811F-2C4A7FE29620}" type="sibTrans" cxnId="{9CB44611-A90A-4D20-B915-7668587BF06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E64ADAE-226C-40BE-8B6F-7FEFFE42C1A9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Dividends 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7422D20C-27E3-42E2-ABD1-A3C7D1D19B60}" type="parTrans" cxnId="{61DB27E7-D60B-41CA-929D-4F673E8F28F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5B5122A-529F-490F-8B56-1CF554551609}" type="sibTrans" cxnId="{61DB27E7-D60B-41CA-929D-4F673E8F28F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F2721FC-647A-4822-9B85-4164CD887688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Profits of a corporation that are distributed in the form of cash payments to the stockholders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7B387212-9122-4244-97F2-FC7AAAB4BB31}" type="parTrans" cxnId="{FF533315-49CA-466F-B5D4-1CFA16579E1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00FE230-2204-4AA7-8B4A-0F9CE71E09DF}" type="sibTrans" cxnId="{FF533315-49CA-466F-B5D4-1CFA16579E1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DC50F2D-4CBF-490B-9B10-7DAA4B0E20DF}" type="pres">
      <dgm:prSet presAssocID="{85AAF93F-5A3A-41DB-A56E-C6B0D0F23B62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C9136325-248E-4893-9CB9-5CDE24D048FB}" type="pres">
      <dgm:prSet presAssocID="{E57E03C6-54D8-4BE7-B25C-54FA85428A95}" presName="linNode" presStyleCnt="0"/>
      <dgm:spPr/>
    </dgm:pt>
    <dgm:pt modelId="{A7775C04-02C6-4B5E-81DA-189AEACBD634}" type="pres">
      <dgm:prSet presAssocID="{E57E03C6-54D8-4BE7-B25C-54FA85428A95}" presName="parentShp" presStyleLbl="node1" presStyleIdx="0" presStyleCnt="2" custScaleX="696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B6D9A6-1B39-462E-892C-1B51EF9816C2}" type="pres">
      <dgm:prSet presAssocID="{E57E03C6-54D8-4BE7-B25C-54FA85428A95}" presName="childShp" presStyleLbl="bgAccFollowNode1" presStyleIdx="0" presStyleCnt="2" custScaleX="1202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2FE5FE-E9A1-4F88-ADA7-11FA7BD15968}" type="pres">
      <dgm:prSet presAssocID="{4DDE620A-5174-4B52-BFAD-4635C7D82F82}" presName="spacing" presStyleCnt="0"/>
      <dgm:spPr/>
    </dgm:pt>
    <dgm:pt modelId="{31B3F30F-219F-4856-8271-D76EC59F4B2E}" type="pres">
      <dgm:prSet presAssocID="{BE64ADAE-226C-40BE-8B6F-7FEFFE42C1A9}" presName="linNode" presStyleCnt="0"/>
      <dgm:spPr/>
    </dgm:pt>
    <dgm:pt modelId="{5FF6E306-3B5F-4AD9-8672-AF0F36A09D87}" type="pres">
      <dgm:prSet presAssocID="{BE64ADAE-226C-40BE-8B6F-7FEFFE42C1A9}" presName="parentShp" presStyleLbl="node1" presStyleIdx="1" presStyleCnt="2" custScaleX="696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24A68F-D7B2-4414-A877-CFDFA2FAFFE1}" type="pres">
      <dgm:prSet presAssocID="{BE64ADAE-226C-40BE-8B6F-7FEFFE42C1A9}" presName="childShp" presStyleLbl="bgAccFollowNode1" presStyleIdx="1" presStyleCnt="2" custScaleX="1202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FD7C8BB-A237-4E73-ABCC-BFE0E968D940}" type="presOf" srcId="{BE64ADAE-226C-40BE-8B6F-7FEFFE42C1A9}" destId="{5FF6E306-3B5F-4AD9-8672-AF0F36A09D87}" srcOrd="0" destOrd="0" presId="urn:microsoft.com/office/officeart/2005/8/layout/vList6"/>
    <dgm:cxn modelId="{33A1F8E7-CA06-4337-9E72-09E6F61E1CAC}" type="presOf" srcId="{32CD0E7D-51E4-432B-A5D0-D4179B8E5B64}" destId="{1BB6D9A6-1B39-462E-892C-1B51EF9816C2}" srcOrd="0" destOrd="1" presId="urn:microsoft.com/office/officeart/2005/8/layout/vList6"/>
    <dgm:cxn modelId="{CFBF62C4-1C58-48D2-9FCF-F257E1063441}" type="presOf" srcId="{356C5144-1405-4EF2-8715-959DF2BDC230}" destId="{1BB6D9A6-1B39-462E-892C-1B51EF9816C2}" srcOrd="0" destOrd="0" presId="urn:microsoft.com/office/officeart/2005/8/layout/vList6"/>
    <dgm:cxn modelId="{9CB44611-A90A-4D20-B915-7668587BF06C}" srcId="{E57E03C6-54D8-4BE7-B25C-54FA85428A95}" destId="{32CD0E7D-51E4-432B-A5D0-D4179B8E5B64}" srcOrd="1" destOrd="0" parTransId="{C0A735CC-CEF5-4986-B8CE-3A6078A61E42}" sibTransId="{90F766EC-A7E1-4A76-811F-2C4A7FE29620}"/>
    <dgm:cxn modelId="{A65A1F4B-B807-4711-914B-216286BA7A49}" srcId="{E57E03C6-54D8-4BE7-B25C-54FA85428A95}" destId="{356C5144-1405-4EF2-8715-959DF2BDC230}" srcOrd="0" destOrd="0" parTransId="{95A33B44-8C32-42D9-A4D4-57F89B405520}" sibTransId="{2384D6DF-2EC9-4132-B45F-AC866AD7A28E}"/>
    <dgm:cxn modelId="{EE06C1B7-4131-4578-BE3C-E79EC31E0650}" type="presOf" srcId="{9F2721FC-647A-4822-9B85-4164CD887688}" destId="{EC24A68F-D7B2-4414-A877-CFDFA2FAFFE1}" srcOrd="0" destOrd="0" presId="urn:microsoft.com/office/officeart/2005/8/layout/vList6"/>
    <dgm:cxn modelId="{FF533315-49CA-466F-B5D4-1CFA16579E13}" srcId="{BE64ADAE-226C-40BE-8B6F-7FEFFE42C1A9}" destId="{9F2721FC-647A-4822-9B85-4164CD887688}" srcOrd="0" destOrd="0" parTransId="{7B387212-9122-4244-97F2-FC7AAAB4BB31}" sibTransId="{600FE230-2204-4AA7-8B4A-0F9CE71E09DF}"/>
    <dgm:cxn modelId="{136FFD81-1733-49F8-9371-2549724CCF8A}" type="presOf" srcId="{E57E03C6-54D8-4BE7-B25C-54FA85428A95}" destId="{A7775C04-02C6-4B5E-81DA-189AEACBD634}" srcOrd="0" destOrd="0" presId="urn:microsoft.com/office/officeart/2005/8/layout/vList6"/>
    <dgm:cxn modelId="{05BB1E0B-BC3F-429C-B9A8-190E3E31FDAD}" type="presOf" srcId="{85AAF93F-5A3A-41DB-A56E-C6B0D0F23B62}" destId="{FDC50F2D-4CBF-490B-9B10-7DAA4B0E20DF}" srcOrd="0" destOrd="0" presId="urn:microsoft.com/office/officeart/2005/8/layout/vList6"/>
    <dgm:cxn modelId="{7814E50C-D2E8-46D6-9DB2-C4E3CA0524DE}" srcId="{85AAF93F-5A3A-41DB-A56E-C6B0D0F23B62}" destId="{E57E03C6-54D8-4BE7-B25C-54FA85428A95}" srcOrd="0" destOrd="0" parTransId="{98316021-B55D-4B58-960A-A1C6420D8A83}" sibTransId="{4DDE620A-5174-4B52-BFAD-4635C7D82F82}"/>
    <dgm:cxn modelId="{61DB27E7-D60B-41CA-929D-4F673E8F28F5}" srcId="{85AAF93F-5A3A-41DB-A56E-C6B0D0F23B62}" destId="{BE64ADAE-226C-40BE-8B6F-7FEFFE42C1A9}" srcOrd="1" destOrd="0" parTransId="{7422D20C-27E3-42E2-ABD1-A3C7D1D19B60}" sibTransId="{45B5122A-529F-490F-8B56-1CF554551609}"/>
    <dgm:cxn modelId="{B4CF4C11-8848-48A9-AEA8-7E5B563B4ADC}" type="presParOf" srcId="{FDC50F2D-4CBF-490B-9B10-7DAA4B0E20DF}" destId="{C9136325-248E-4893-9CB9-5CDE24D048FB}" srcOrd="0" destOrd="0" presId="urn:microsoft.com/office/officeart/2005/8/layout/vList6"/>
    <dgm:cxn modelId="{B888D9BF-26A5-4EFD-8C92-2335668998A8}" type="presParOf" srcId="{C9136325-248E-4893-9CB9-5CDE24D048FB}" destId="{A7775C04-02C6-4B5E-81DA-189AEACBD634}" srcOrd="0" destOrd="0" presId="urn:microsoft.com/office/officeart/2005/8/layout/vList6"/>
    <dgm:cxn modelId="{09E87373-2EFC-42C3-98E4-5B80E08BFFF1}" type="presParOf" srcId="{C9136325-248E-4893-9CB9-5CDE24D048FB}" destId="{1BB6D9A6-1B39-462E-892C-1B51EF9816C2}" srcOrd="1" destOrd="0" presId="urn:microsoft.com/office/officeart/2005/8/layout/vList6"/>
    <dgm:cxn modelId="{DAB9E477-9964-41C9-B6C2-FC099C2F9EF5}" type="presParOf" srcId="{FDC50F2D-4CBF-490B-9B10-7DAA4B0E20DF}" destId="{D22FE5FE-E9A1-4F88-ADA7-11FA7BD15968}" srcOrd="1" destOrd="0" presId="urn:microsoft.com/office/officeart/2005/8/layout/vList6"/>
    <dgm:cxn modelId="{FFE27FF9-E97D-4A0A-9F3E-10350DAD572A}" type="presParOf" srcId="{FDC50F2D-4CBF-490B-9B10-7DAA4B0E20DF}" destId="{31B3F30F-219F-4856-8271-D76EC59F4B2E}" srcOrd="2" destOrd="0" presId="urn:microsoft.com/office/officeart/2005/8/layout/vList6"/>
    <dgm:cxn modelId="{FEA3656F-D2A2-4965-B91D-8B66C8A85C3B}" type="presParOf" srcId="{31B3F30F-219F-4856-8271-D76EC59F4B2E}" destId="{5FF6E306-3B5F-4AD9-8672-AF0F36A09D87}" srcOrd="0" destOrd="0" presId="urn:microsoft.com/office/officeart/2005/8/layout/vList6"/>
    <dgm:cxn modelId="{31ECB04C-3627-4F91-987E-4E61015A6488}" type="presParOf" srcId="{31B3F30F-219F-4856-8271-D76EC59F4B2E}" destId="{EC24A68F-D7B2-4414-A877-CFDFA2FAFFE1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43EBF11D-694F-4F17-B2D4-E643129CA618}" type="doc">
      <dgm:prSet loTypeId="urn:microsoft.com/office/officeart/2005/8/layout/vList2" loCatId="list" qsTypeId="urn:microsoft.com/office/officeart/2005/8/quickstyle/3d2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E08FB903-F1A9-4D28-9D27-7CF238ECB5CB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Corporation 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904F55DE-90A8-4815-B98C-C3649CFE0033}" type="parTrans" cxnId="{EE07A77D-3EA4-4610-9D5D-E8B3EC9D0C5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F59E8F7-A823-43C1-AC1C-4D37A8D5BF95}" type="sibTrans" cxnId="{EE07A77D-3EA4-4610-9D5D-E8B3EC9D0C5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4BA2DDF-DEDA-4736-AB1F-51E4BFADCE66}">
      <dgm:prSet phldrT="[Text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A legal entity, created by the state, whose assets and liabilities are separate from its owners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EE503DD9-9F43-4E27-BA49-39364AFA0401}" type="parTrans" cxnId="{CB8921C1-5693-45D7-A282-9107443C0F1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0241225-211A-46B0-BE25-783253869880}" type="sibTrans" cxnId="{CB8921C1-5693-45D7-A282-9107443C0F1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2FF0FB9-DE12-42FC-BAFE-DC04A43B997F}" type="pres">
      <dgm:prSet presAssocID="{43EBF11D-694F-4F17-B2D4-E643129CA61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F3B49DE-34B0-4B91-B16F-DCABE1107481}" type="pres">
      <dgm:prSet presAssocID="{E08FB903-F1A9-4D28-9D27-7CF238ECB5CB}" presName="parentText" presStyleLbl="node1" presStyleIdx="0" presStyleCnt="1" custLinFactNeighborY="439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C1E911-29A0-476F-89EF-6C7D26352794}" type="pres">
      <dgm:prSet presAssocID="{E08FB903-F1A9-4D28-9D27-7CF238ECB5CB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FB4F705-A6BF-4DF2-AA96-5DD967A1E5FC}" type="presOf" srcId="{43EBF11D-694F-4F17-B2D4-E643129CA618}" destId="{42FF0FB9-DE12-42FC-BAFE-DC04A43B997F}" srcOrd="0" destOrd="0" presId="urn:microsoft.com/office/officeart/2005/8/layout/vList2"/>
    <dgm:cxn modelId="{CEB83610-E594-4CB5-BCAF-71C5750B1F3D}" type="presOf" srcId="{E08FB903-F1A9-4D28-9D27-7CF238ECB5CB}" destId="{2F3B49DE-34B0-4B91-B16F-DCABE1107481}" srcOrd="0" destOrd="0" presId="urn:microsoft.com/office/officeart/2005/8/layout/vList2"/>
    <dgm:cxn modelId="{EE07A77D-3EA4-4610-9D5D-E8B3EC9D0C51}" srcId="{43EBF11D-694F-4F17-B2D4-E643129CA618}" destId="{E08FB903-F1A9-4D28-9D27-7CF238ECB5CB}" srcOrd="0" destOrd="0" parTransId="{904F55DE-90A8-4815-B98C-C3649CFE0033}" sibTransId="{FF59E8F7-A823-43C1-AC1C-4D37A8D5BF95}"/>
    <dgm:cxn modelId="{CB8921C1-5693-45D7-A282-9107443C0F15}" srcId="{E08FB903-F1A9-4D28-9D27-7CF238ECB5CB}" destId="{04BA2DDF-DEDA-4736-AB1F-51E4BFADCE66}" srcOrd="0" destOrd="0" parTransId="{EE503DD9-9F43-4E27-BA49-39364AFA0401}" sibTransId="{50241225-211A-46B0-BE25-783253869880}"/>
    <dgm:cxn modelId="{1935A57C-24BD-49C9-947D-2E83E95553BE}" type="presOf" srcId="{04BA2DDF-DEDA-4736-AB1F-51E4BFADCE66}" destId="{EBC1E911-29A0-476F-89EF-6C7D26352794}" srcOrd="0" destOrd="0" presId="urn:microsoft.com/office/officeart/2005/8/layout/vList2"/>
    <dgm:cxn modelId="{3DD73EA4-17FC-43F2-B2FC-BF5A49685536}" type="presParOf" srcId="{42FF0FB9-DE12-42FC-BAFE-DC04A43B997F}" destId="{2F3B49DE-34B0-4B91-B16F-DCABE1107481}" srcOrd="0" destOrd="0" presId="urn:microsoft.com/office/officeart/2005/8/layout/vList2"/>
    <dgm:cxn modelId="{1B0F372A-0036-4F07-999B-A11D52DBE343}" type="presParOf" srcId="{42FF0FB9-DE12-42FC-BAFE-DC04A43B997F}" destId="{EBC1E911-29A0-476F-89EF-6C7D26352794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47A32CF-08B6-4DE7-89C2-73E5D5B9E2DE}" type="doc">
      <dgm:prSet loTypeId="urn:microsoft.com/office/officeart/2005/8/layout/process5" loCatId="process" qsTypeId="urn:microsoft.com/office/officeart/2005/8/quickstyle/3d2" qsCatId="3D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805EEE6C-8C5D-4689-9E36-FDA858C56930}">
      <dgm:prSet phldrT="[Text]"/>
      <dgm:spPr/>
      <dgm:t>
        <a:bodyPr/>
        <a:lstStyle/>
        <a:p>
          <a:r>
            <a:rPr lang="en-US" i="1" dirty="0" smtClean="0">
              <a:latin typeface="Arial" pitchFamily="34" charset="0"/>
              <a:cs typeface="Arial" pitchFamily="34" charset="0"/>
            </a:rPr>
            <a:t>Incorporators </a:t>
          </a:r>
          <a:r>
            <a:rPr lang="en-US" i="0" dirty="0" smtClean="0">
              <a:latin typeface="Arial" pitchFamily="34" charset="0"/>
              <a:cs typeface="Arial" pitchFamily="34" charset="0"/>
            </a:rPr>
            <a:t>create the corporation</a:t>
          </a:r>
          <a:endParaRPr lang="en-US" i="1" dirty="0">
            <a:latin typeface="Arial" pitchFamily="34" charset="0"/>
            <a:cs typeface="Arial" pitchFamily="34" charset="0"/>
          </a:endParaRPr>
        </a:p>
      </dgm:t>
    </dgm:pt>
    <dgm:pt modelId="{6D8AB095-1A5B-4A9C-ABB7-B1583A15D9B8}" type="parTrans" cxnId="{8AB4F746-3A58-461E-B066-0CEA34F600D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5897FD4-9FC1-453B-80EA-2D11D69FFD7B}" type="sibTrans" cxnId="{8AB4F746-3A58-461E-B066-0CEA34F600D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41CDF3D-137B-4D00-A563-02873472FCFD}">
      <dgm:prSet phldrT="[Text]"/>
      <dgm:spPr/>
      <dgm:t>
        <a:bodyPr/>
        <a:lstStyle/>
        <a:p>
          <a:r>
            <a:rPr lang="en-US" i="0" dirty="0" smtClean="0">
              <a:latin typeface="Arial" pitchFamily="34" charset="0"/>
              <a:cs typeface="Arial" pitchFamily="34" charset="0"/>
            </a:rPr>
            <a:t>Following state procedure of </a:t>
          </a:r>
          <a:r>
            <a:rPr lang="en-US" i="1" dirty="0" smtClean="0">
              <a:latin typeface="Arial" pitchFamily="34" charset="0"/>
              <a:cs typeface="Arial" pitchFamily="34" charset="0"/>
            </a:rPr>
            <a:t>chartering the corporation</a:t>
          </a:r>
          <a:endParaRPr lang="en-US" i="1" dirty="0">
            <a:latin typeface="Arial" pitchFamily="34" charset="0"/>
            <a:cs typeface="Arial" pitchFamily="34" charset="0"/>
          </a:endParaRPr>
        </a:p>
      </dgm:t>
    </dgm:pt>
    <dgm:pt modelId="{57CB9EA5-1E54-4E37-AA6B-80D0F14CCA7C}" type="parTrans" cxnId="{ED4AECA2-E6E1-4971-A97C-27EB0697F58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D8356D8-64E7-49D4-A2ED-985E64570AE3}" type="sibTrans" cxnId="{ED4AECA2-E6E1-4971-A97C-27EB0697F58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4331AC4-803E-426A-B014-60A0A87A40A9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Incorporators file legal </a:t>
          </a:r>
          <a:r>
            <a:rPr lang="en-US" i="1" dirty="0" smtClean="0">
              <a:latin typeface="Arial" pitchFamily="34" charset="0"/>
              <a:cs typeface="Arial" pitchFamily="34" charset="0"/>
            </a:rPr>
            <a:t>articles of incorporation</a:t>
          </a:r>
          <a:r>
            <a:rPr lang="en-US" i="0" dirty="0" smtClean="0">
              <a:latin typeface="Arial" pitchFamily="34" charset="0"/>
              <a:cs typeface="Arial" pitchFamily="34" charset="0"/>
            </a:rPr>
            <a:t> with the state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7AE85269-5078-4A5E-BFE0-0E60A3E2698D}" type="parTrans" cxnId="{F2447629-882D-4856-8B47-55C3C6BBE10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B34E2D8-F05C-409B-B31D-197D3466CC94}" type="sibTrans" cxnId="{F2447629-882D-4856-8B47-55C3C6BBE10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97423D4-AFA9-433E-8171-568B23FF70FD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State issues a legal </a:t>
          </a:r>
          <a:r>
            <a:rPr lang="en-US" b="1" dirty="0" smtClean="0">
              <a:latin typeface="Arial" pitchFamily="34" charset="0"/>
              <a:cs typeface="Arial" pitchFamily="34" charset="0"/>
            </a:rPr>
            <a:t>corporate charter</a:t>
          </a:r>
          <a:r>
            <a:rPr lang="en-US" b="0" dirty="0" smtClean="0">
              <a:latin typeface="Arial" pitchFamily="34" charset="0"/>
              <a:cs typeface="Arial" pitchFamily="34" charset="0"/>
            </a:rPr>
            <a:t> to the company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9EB27B79-505F-4DD7-93AF-1D3D02A391A6}" type="parTrans" cxnId="{66794BF4-AA03-471D-9807-A19B38F2DE7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6C5486F-F05B-4946-96BF-291F43221C38}" type="sibTrans" cxnId="{66794BF4-AA03-471D-9807-A19B38F2DE7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3AF49FC-2B68-4440-9B96-B03E52B166FB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Owners establish bylaws and board of directors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127BBF1B-EFCA-4B23-A327-29C02240369A}" type="parTrans" cxnId="{B6C96524-2B13-49A7-A907-84984837825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68F7C23-1412-43B6-A41F-95ED7BED0E7E}" type="sibTrans" cxnId="{B6C96524-2B13-49A7-A907-84984837825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ACFC653-6986-4204-A256-363945A669E9}" type="pres">
      <dgm:prSet presAssocID="{347A32CF-08B6-4DE7-89C2-73E5D5B9E2D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B84B14F-230B-408A-B3B9-F893A9684C34}" type="pres">
      <dgm:prSet presAssocID="{805EEE6C-8C5D-4689-9E36-FDA858C5693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9A9188-F406-4030-8258-1E378449FC68}" type="pres">
      <dgm:prSet presAssocID="{F5897FD4-9FC1-453B-80EA-2D11D69FFD7B}" presName="sibTrans" presStyleLbl="sibTrans2D1" presStyleIdx="0" presStyleCnt="4"/>
      <dgm:spPr/>
      <dgm:t>
        <a:bodyPr/>
        <a:lstStyle/>
        <a:p>
          <a:endParaRPr lang="en-US"/>
        </a:p>
      </dgm:t>
    </dgm:pt>
    <dgm:pt modelId="{E2902E3B-0F44-4222-A190-7A602BF60A60}" type="pres">
      <dgm:prSet presAssocID="{F5897FD4-9FC1-453B-80EA-2D11D69FFD7B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9B735A7D-F4E9-45B3-BD5F-3B962792A1A8}" type="pres">
      <dgm:prSet presAssocID="{341CDF3D-137B-4D00-A563-02873472FCFD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B5B02F-D8C8-4215-A1B4-6CDC719FB2F1}" type="pres">
      <dgm:prSet presAssocID="{3D8356D8-64E7-49D4-A2ED-985E64570AE3}" presName="sibTrans" presStyleLbl="sibTrans2D1" presStyleIdx="1" presStyleCnt="4"/>
      <dgm:spPr/>
      <dgm:t>
        <a:bodyPr/>
        <a:lstStyle/>
        <a:p>
          <a:endParaRPr lang="en-US"/>
        </a:p>
      </dgm:t>
    </dgm:pt>
    <dgm:pt modelId="{1ED3F060-02DD-45DC-9745-5E630F7C35D8}" type="pres">
      <dgm:prSet presAssocID="{3D8356D8-64E7-49D4-A2ED-985E64570AE3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2F3D0EF3-2E08-44B4-9D65-F93B91DEF039}" type="pres">
      <dgm:prSet presAssocID="{A4331AC4-803E-426A-B014-60A0A87A40A9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CF4817-7E98-42A7-BFC9-D270DE7637EA}" type="pres">
      <dgm:prSet presAssocID="{DB34E2D8-F05C-409B-B31D-197D3466CC94}" presName="sibTrans" presStyleLbl="sibTrans2D1" presStyleIdx="2" presStyleCnt="4"/>
      <dgm:spPr/>
      <dgm:t>
        <a:bodyPr/>
        <a:lstStyle/>
        <a:p>
          <a:endParaRPr lang="en-US"/>
        </a:p>
      </dgm:t>
    </dgm:pt>
    <dgm:pt modelId="{2997BD1A-497F-42D7-8477-ABB58D140D5E}" type="pres">
      <dgm:prSet presAssocID="{DB34E2D8-F05C-409B-B31D-197D3466CC94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E39E0CD5-0159-4868-9C35-A8A41B9E088C}" type="pres">
      <dgm:prSet presAssocID="{397423D4-AFA9-433E-8171-568B23FF70FD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EE0FBF-AA97-4D22-B5D6-F0EC5C1A1002}" type="pres">
      <dgm:prSet presAssocID="{D6C5486F-F05B-4946-96BF-291F43221C38}" presName="sibTrans" presStyleLbl="sibTrans2D1" presStyleIdx="3" presStyleCnt="4"/>
      <dgm:spPr/>
      <dgm:t>
        <a:bodyPr/>
        <a:lstStyle/>
        <a:p>
          <a:endParaRPr lang="en-US"/>
        </a:p>
      </dgm:t>
    </dgm:pt>
    <dgm:pt modelId="{0902AE9B-B65F-437A-B471-3B41E82DAD03}" type="pres">
      <dgm:prSet presAssocID="{D6C5486F-F05B-4946-96BF-291F43221C38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BD63D89E-E8A6-4759-9C72-C2862ED9CA41}" type="pres">
      <dgm:prSet presAssocID="{73AF49FC-2B68-4440-9B96-B03E52B166FB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447629-882D-4856-8B47-55C3C6BBE104}" srcId="{347A32CF-08B6-4DE7-89C2-73E5D5B9E2DE}" destId="{A4331AC4-803E-426A-B014-60A0A87A40A9}" srcOrd="2" destOrd="0" parTransId="{7AE85269-5078-4A5E-BFE0-0E60A3E2698D}" sibTransId="{DB34E2D8-F05C-409B-B31D-197D3466CC94}"/>
    <dgm:cxn modelId="{A4F0F4ED-2F8C-4FA7-A7E3-A18ECB8A40E7}" type="presOf" srcId="{3D8356D8-64E7-49D4-A2ED-985E64570AE3}" destId="{F7B5B02F-D8C8-4215-A1B4-6CDC719FB2F1}" srcOrd="0" destOrd="0" presId="urn:microsoft.com/office/officeart/2005/8/layout/process5"/>
    <dgm:cxn modelId="{ED4AECA2-E6E1-4971-A97C-27EB0697F587}" srcId="{347A32CF-08B6-4DE7-89C2-73E5D5B9E2DE}" destId="{341CDF3D-137B-4D00-A563-02873472FCFD}" srcOrd="1" destOrd="0" parTransId="{57CB9EA5-1E54-4E37-AA6B-80D0F14CCA7C}" sibTransId="{3D8356D8-64E7-49D4-A2ED-985E64570AE3}"/>
    <dgm:cxn modelId="{BF08AF31-4FAC-462C-8BA0-DAFF96C356C1}" type="presOf" srcId="{A4331AC4-803E-426A-B014-60A0A87A40A9}" destId="{2F3D0EF3-2E08-44B4-9D65-F93B91DEF039}" srcOrd="0" destOrd="0" presId="urn:microsoft.com/office/officeart/2005/8/layout/process5"/>
    <dgm:cxn modelId="{8AB4F746-3A58-461E-B066-0CEA34F600D2}" srcId="{347A32CF-08B6-4DE7-89C2-73E5D5B9E2DE}" destId="{805EEE6C-8C5D-4689-9E36-FDA858C56930}" srcOrd="0" destOrd="0" parTransId="{6D8AB095-1A5B-4A9C-ABB7-B1583A15D9B8}" sibTransId="{F5897FD4-9FC1-453B-80EA-2D11D69FFD7B}"/>
    <dgm:cxn modelId="{B6C96524-2B13-49A7-A907-849848378250}" srcId="{347A32CF-08B6-4DE7-89C2-73E5D5B9E2DE}" destId="{73AF49FC-2B68-4440-9B96-B03E52B166FB}" srcOrd="4" destOrd="0" parTransId="{127BBF1B-EFCA-4B23-A327-29C02240369A}" sibTransId="{968F7C23-1412-43B6-A41F-95ED7BED0E7E}"/>
    <dgm:cxn modelId="{E1CD24D3-EF0E-4933-89F3-695EEA7F04FB}" type="presOf" srcId="{341CDF3D-137B-4D00-A563-02873472FCFD}" destId="{9B735A7D-F4E9-45B3-BD5F-3B962792A1A8}" srcOrd="0" destOrd="0" presId="urn:microsoft.com/office/officeart/2005/8/layout/process5"/>
    <dgm:cxn modelId="{3A885526-2CED-4EFD-AFCC-0BF71415D5B5}" type="presOf" srcId="{D6C5486F-F05B-4946-96BF-291F43221C38}" destId="{9EEE0FBF-AA97-4D22-B5D6-F0EC5C1A1002}" srcOrd="0" destOrd="0" presId="urn:microsoft.com/office/officeart/2005/8/layout/process5"/>
    <dgm:cxn modelId="{44A921D8-7E5B-4DFD-8C48-D1079FA752E0}" type="presOf" srcId="{397423D4-AFA9-433E-8171-568B23FF70FD}" destId="{E39E0CD5-0159-4868-9C35-A8A41B9E088C}" srcOrd="0" destOrd="0" presId="urn:microsoft.com/office/officeart/2005/8/layout/process5"/>
    <dgm:cxn modelId="{82CBEA02-4353-4E60-B6A5-A62E36470528}" type="presOf" srcId="{73AF49FC-2B68-4440-9B96-B03E52B166FB}" destId="{BD63D89E-E8A6-4759-9C72-C2862ED9CA41}" srcOrd="0" destOrd="0" presId="urn:microsoft.com/office/officeart/2005/8/layout/process5"/>
    <dgm:cxn modelId="{0E89FBAE-74EA-4ECF-BDDE-E540C28A2897}" type="presOf" srcId="{805EEE6C-8C5D-4689-9E36-FDA858C56930}" destId="{5B84B14F-230B-408A-B3B9-F893A9684C34}" srcOrd="0" destOrd="0" presId="urn:microsoft.com/office/officeart/2005/8/layout/process5"/>
    <dgm:cxn modelId="{E03E3BFF-CFF6-4C38-9C1F-5E4A03479DCE}" type="presOf" srcId="{347A32CF-08B6-4DE7-89C2-73E5D5B9E2DE}" destId="{7ACFC653-6986-4204-A256-363945A669E9}" srcOrd="0" destOrd="0" presId="urn:microsoft.com/office/officeart/2005/8/layout/process5"/>
    <dgm:cxn modelId="{A8A1DE00-A77C-41BC-9B50-E8CAED64386A}" type="presOf" srcId="{3D8356D8-64E7-49D4-A2ED-985E64570AE3}" destId="{1ED3F060-02DD-45DC-9745-5E630F7C35D8}" srcOrd="1" destOrd="0" presId="urn:microsoft.com/office/officeart/2005/8/layout/process5"/>
    <dgm:cxn modelId="{55941329-D1A2-4354-A280-EF355636F57C}" type="presOf" srcId="{DB34E2D8-F05C-409B-B31D-197D3466CC94}" destId="{2997BD1A-497F-42D7-8477-ABB58D140D5E}" srcOrd="1" destOrd="0" presId="urn:microsoft.com/office/officeart/2005/8/layout/process5"/>
    <dgm:cxn modelId="{FD2481F2-B68D-4D8A-9B23-0ED47719440E}" type="presOf" srcId="{DB34E2D8-F05C-409B-B31D-197D3466CC94}" destId="{82CF4817-7E98-42A7-BFC9-D270DE7637EA}" srcOrd="0" destOrd="0" presId="urn:microsoft.com/office/officeart/2005/8/layout/process5"/>
    <dgm:cxn modelId="{6B01787E-5D04-42DB-9FFC-C7D8F0EFCC3C}" type="presOf" srcId="{F5897FD4-9FC1-453B-80EA-2D11D69FFD7B}" destId="{E2902E3B-0F44-4222-A190-7A602BF60A60}" srcOrd="1" destOrd="0" presId="urn:microsoft.com/office/officeart/2005/8/layout/process5"/>
    <dgm:cxn modelId="{66794BF4-AA03-471D-9807-A19B38F2DE75}" srcId="{347A32CF-08B6-4DE7-89C2-73E5D5B9E2DE}" destId="{397423D4-AFA9-433E-8171-568B23FF70FD}" srcOrd="3" destOrd="0" parTransId="{9EB27B79-505F-4DD7-93AF-1D3D02A391A6}" sibTransId="{D6C5486F-F05B-4946-96BF-291F43221C38}"/>
    <dgm:cxn modelId="{8B335A3C-E8C5-49DB-A097-88D435E42911}" type="presOf" srcId="{F5897FD4-9FC1-453B-80EA-2D11D69FFD7B}" destId="{059A9188-F406-4030-8258-1E378449FC68}" srcOrd="0" destOrd="0" presId="urn:microsoft.com/office/officeart/2005/8/layout/process5"/>
    <dgm:cxn modelId="{880BACA0-F5DA-4468-96C0-0EC1E00E3717}" type="presOf" srcId="{D6C5486F-F05B-4946-96BF-291F43221C38}" destId="{0902AE9B-B65F-437A-B471-3B41E82DAD03}" srcOrd="1" destOrd="0" presId="urn:microsoft.com/office/officeart/2005/8/layout/process5"/>
    <dgm:cxn modelId="{BC3069A5-5F05-4821-9D5E-CDDEFB504C26}" type="presParOf" srcId="{7ACFC653-6986-4204-A256-363945A669E9}" destId="{5B84B14F-230B-408A-B3B9-F893A9684C34}" srcOrd="0" destOrd="0" presId="urn:microsoft.com/office/officeart/2005/8/layout/process5"/>
    <dgm:cxn modelId="{7BFCB5AB-C513-4F07-95AA-C3591687F0A7}" type="presParOf" srcId="{7ACFC653-6986-4204-A256-363945A669E9}" destId="{059A9188-F406-4030-8258-1E378449FC68}" srcOrd="1" destOrd="0" presId="urn:microsoft.com/office/officeart/2005/8/layout/process5"/>
    <dgm:cxn modelId="{C08BC100-3B07-42D5-B9EA-AA61CB20EEC5}" type="presParOf" srcId="{059A9188-F406-4030-8258-1E378449FC68}" destId="{E2902E3B-0F44-4222-A190-7A602BF60A60}" srcOrd="0" destOrd="0" presId="urn:microsoft.com/office/officeart/2005/8/layout/process5"/>
    <dgm:cxn modelId="{5EED9F40-FBF1-403D-B9AC-02748CC55D0B}" type="presParOf" srcId="{7ACFC653-6986-4204-A256-363945A669E9}" destId="{9B735A7D-F4E9-45B3-BD5F-3B962792A1A8}" srcOrd="2" destOrd="0" presId="urn:microsoft.com/office/officeart/2005/8/layout/process5"/>
    <dgm:cxn modelId="{B4951490-5E4D-4F27-8A00-DA844C9FE8ED}" type="presParOf" srcId="{7ACFC653-6986-4204-A256-363945A669E9}" destId="{F7B5B02F-D8C8-4215-A1B4-6CDC719FB2F1}" srcOrd="3" destOrd="0" presId="urn:microsoft.com/office/officeart/2005/8/layout/process5"/>
    <dgm:cxn modelId="{A48236E7-36F7-4062-9BF2-94EAB730AC11}" type="presParOf" srcId="{F7B5B02F-D8C8-4215-A1B4-6CDC719FB2F1}" destId="{1ED3F060-02DD-45DC-9745-5E630F7C35D8}" srcOrd="0" destOrd="0" presId="urn:microsoft.com/office/officeart/2005/8/layout/process5"/>
    <dgm:cxn modelId="{9E8B9A6B-AEC7-421B-B65C-AC0A9FF99B3F}" type="presParOf" srcId="{7ACFC653-6986-4204-A256-363945A669E9}" destId="{2F3D0EF3-2E08-44B4-9D65-F93B91DEF039}" srcOrd="4" destOrd="0" presId="urn:microsoft.com/office/officeart/2005/8/layout/process5"/>
    <dgm:cxn modelId="{C5F360EE-CFB7-445C-97E6-1B4215D21136}" type="presParOf" srcId="{7ACFC653-6986-4204-A256-363945A669E9}" destId="{82CF4817-7E98-42A7-BFC9-D270DE7637EA}" srcOrd="5" destOrd="0" presId="urn:microsoft.com/office/officeart/2005/8/layout/process5"/>
    <dgm:cxn modelId="{367ED662-7504-4D08-9A87-C5B383E80371}" type="presParOf" srcId="{82CF4817-7E98-42A7-BFC9-D270DE7637EA}" destId="{2997BD1A-497F-42D7-8477-ABB58D140D5E}" srcOrd="0" destOrd="0" presId="urn:microsoft.com/office/officeart/2005/8/layout/process5"/>
    <dgm:cxn modelId="{95928DB2-7AAF-4197-B168-BEFAA3EE2022}" type="presParOf" srcId="{7ACFC653-6986-4204-A256-363945A669E9}" destId="{E39E0CD5-0159-4868-9C35-A8A41B9E088C}" srcOrd="6" destOrd="0" presId="urn:microsoft.com/office/officeart/2005/8/layout/process5"/>
    <dgm:cxn modelId="{2193514C-DC8C-47F7-8C0C-1AC16F0210DD}" type="presParOf" srcId="{7ACFC653-6986-4204-A256-363945A669E9}" destId="{9EEE0FBF-AA97-4D22-B5D6-F0EC5C1A1002}" srcOrd="7" destOrd="0" presId="urn:microsoft.com/office/officeart/2005/8/layout/process5"/>
    <dgm:cxn modelId="{64C56989-3CF2-4320-B7E3-C9F68841531A}" type="presParOf" srcId="{9EEE0FBF-AA97-4D22-B5D6-F0EC5C1A1002}" destId="{0902AE9B-B65F-437A-B471-3B41E82DAD03}" srcOrd="0" destOrd="0" presId="urn:microsoft.com/office/officeart/2005/8/layout/process5"/>
    <dgm:cxn modelId="{43C525C3-22E3-4038-A040-37B69BB07C62}" type="presParOf" srcId="{7ACFC653-6986-4204-A256-363945A669E9}" destId="{BD63D89E-E8A6-4759-9C72-C2862ED9CA41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BEA3D71-F87C-4DB7-8671-A0CF3D130287}" type="doc">
      <dgm:prSet loTypeId="urn:microsoft.com/office/officeart/2005/8/layout/target3" loCatId="relationship" qsTypeId="urn:microsoft.com/office/officeart/2005/8/quickstyle/3d2" qsCatId="3D" csTypeId="urn:microsoft.com/office/officeart/2005/8/colors/accent5_3" csCatId="accent5" phldr="1"/>
      <dgm:spPr/>
      <dgm:t>
        <a:bodyPr/>
        <a:lstStyle/>
        <a:p>
          <a:endParaRPr lang="en-US"/>
        </a:p>
      </dgm:t>
    </dgm:pt>
    <dgm:pt modelId="{68687D5F-8020-4AB5-9B93-85639FA55C1F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Domestic Corporation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BA9DD47D-3562-481A-A239-ECFFE123D8E4}" type="parTrans" cxnId="{A5D94F86-4B4F-4609-AA31-BABF7A6C1CB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2BCBF5D-7C3B-44C6-82FC-C9D3EA576A5C}" type="sibTrans" cxnId="{A5D94F86-4B4F-4609-AA31-BABF7A6C1CB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8E1BB52-5728-4792-A6B1-36CE0A9D15BA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If conducting business in the state in which it is chartered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FC58D175-4A61-4522-9B15-D97ECEB42CE3}" type="parTrans" cxnId="{8CE57E38-E79C-4B3A-9D06-DA6B19FBC81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075196B-6DF0-413D-87E2-189F1907F3F8}" type="sibTrans" cxnId="{8CE57E38-E79C-4B3A-9D06-DA6B19FBC81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F13C6B0-2488-4B29-8C62-64F81548849C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Foreign Corporation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567CBC36-1F5F-4174-89E2-A25096E80032}" type="parTrans" cxnId="{594E42E4-89DF-4D75-B0D6-AF8033E8AB3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F278A8F-782A-4FED-A5E3-13E15ACE0154}" type="sibTrans" cxnId="{594E42E4-89DF-4D75-B0D6-AF8033E8AB3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57E0294-3373-4433-BA65-EB265940E6D7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If conducting business outside the state in which it is chartered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B9BCD9C1-A384-49FF-93DA-7B01A5086D74}" type="parTrans" cxnId="{791C4A34-F280-4C42-87CF-08CD26A8122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7186719-F66D-42B8-83ED-332D4387181A}" type="sibTrans" cxnId="{791C4A34-F280-4C42-87CF-08CD26A8122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EB818FA-8449-411E-BCA0-66C2E84073F3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Alien Corporation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B7673DF1-92D2-4085-86D4-05CE456820C4}" type="parTrans" cxnId="{853A5EAE-2BBA-447E-A053-9AE2A60EC2F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AFA171B-95F4-47AD-AD44-832F0992556E}" type="sibTrans" cxnId="{853A5EAE-2BBA-447E-A053-9AE2A60EC2F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954BE46-3499-45EA-851D-94E349E7F8A7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If conducting business outside the nation in which it is incorporated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C2451959-B64F-4532-BFCA-EB252291838A}" type="parTrans" cxnId="{4487DED2-7EC5-4E2E-A936-497AF1A2EC3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A80BADA-9240-40D4-AD17-BD524AF5631E}" type="sibTrans" cxnId="{4487DED2-7EC5-4E2E-A936-497AF1A2EC3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4E3F006-ED38-44A8-ADA0-B8C08F9E2C0F}" type="pres">
      <dgm:prSet presAssocID="{BBEA3D71-F87C-4DB7-8671-A0CF3D130287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57ED1C8-918F-4627-92B9-90FF46D8E8C1}" type="pres">
      <dgm:prSet presAssocID="{68687D5F-8020-4AB5-9B93-85639FA55C1F}" presName="circle1" presStyleLbl="node1" presStyleIdx="0" presStyleCnt="3"/>
      <dgm:spPr/>
    </dgm:pt>
    <dgm:pt modelId="{6BF84042-55C7-4FBE-9C24-C27CE3628A72}" type="pres">
      <dgm:prSet presAssocID="{68687D5F-8020-4AB5-9B93-85639FA55C1F}" presName="space" presStyleCnt="0"/>
      <dgm:spPr/>
    </dgm:pt>
    <dgm:pt modelId="{7615F7E4-6CB2-4394-B17A-006B01FB6D34}" type="pres">
      <dgm:prSet presAssocID="{68687D5F-8020-4AB5-9B93-85639FA55C1F}" presName="rect1" presStyleLbl="alignAcc1" presStyleIdx="0" presStyleCnt="3" custScaleX="100000"/>
      <dgm:spPr/>
      <dgm:t>
        <a:bodyPr/>
        <a:lstStyle/>
        <a:p>
          <a:endParaRPr lang="en-US"/>
        </a:p>
      </dgm:t>
    </dgm:pt>
    <dgm:pt modelId="{3A1D7387-C87E-4266-9698-46BDB871BB1D}" type="pres">
      <dgm:prSet presAssocID="{9F13C6B0-2488-4B29-8C62-64F81548849C}" presName="vertSpace2" presStyleLbl="node1" presStyleIdx="0" presStyleCnt="3"/>
      <dgm:spPr/>
    </dgm:pt>
    <dgm:pt modelId="{E2C7FF81-FEEC-41B5-A3FA-8AC85CE57F03}" type="pres">
      <dgm:prSet presAssocID="{9F13C6B0-2488-4B29-8C62-64F81548849C}" presName="circle2" presStyleLbl="node1" presStyleIdx="1" presStyleCnt="3"/>
      <dgm:spPr/>
    </dgm:pt>
    <dgm:pt modelId="{F980415E-DF13-4DED-8603-E260A8142D44}" type="pres">
      <dgm:prSet presAssocID="{9F13C6B0-2488-4B29-8C62-64F81548849C}" presName="rect2" presStyleLbl="alignAcc1" presStyleIdx="1" presStyleCnt="3"/>
      <dgm:spPr/>
      <dgm:t>
        <a:bodyPr/>
        <a:lstStyle/>
        <a:p>
          <a:endParaRPr lang="en-US"/>
        </a:p>
      </dgm:t>
    </dgm:pt>
    <dgm:pt modelId="{2DD279B7-3558-4371-BBDA-8BBB4F501CC2}" type="pres">
      <dgm:prSet presAssocID="{3EB818FA-8449-411E-BCA0-66C2E84073F3}" presName="vertSpace3" presStyleLbl="node1" presStyleIdx="1" presStyleCnt="3"/>
      <dgm:spPr/>
    </dgm:pt>
    <dgm:pt modelId="{8FE31C0D-16ED-4425-9A83-2606C3A1D274}" type="pres">
      <dgm:prSet presAssocID="{3EB818FA-8449-411E-BCA0-66C2E84073F3}" presName="circle3" presStyleLbl="node1" presStyleIdx="2" presStyleCnt="3"/>
      <dgm:spPr/>
    </dgm:pt>
    <dgm:pt modelId="{A1B01EB3-058E-46F5-848B-8EF7FA496E93}" type="pres">
      <dgm:prSet presAssocID="{3EB818FA-8449-411E-BCA0-66C2E84073F3}" presName="rect3" presStyleLbl="alignAcc1" presStyleIdx="2" presStyleCnt="3"/>
      <dgm:spPr/>
      <dgm:t>
        <a:bodyPr/>
        <a:lstStyle/>
        <a:p>
          <a:endParaRPr lang="en-US"/>
        </a:p>
      </dgm:t>
    </dgm:pt>
    <dgm:pt modelId="{4AB7A9B0-63D0-4082-BC2B-ECF12E1C4F58}" type="pres">
      <dgm:prSet presAssocID="{68687D5F-8020-4AB5-9B93-85639FA55C1F}" presName="rect1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6B9702-94CC-4F73-95CC-B69B34D0B5ED}" type="pres">
      <dgm:prSet presAssocID="{68687D5F-8020-4AB5-9B93-85639FA55C1F}" presName="rect1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9EF6DB-E9FC-44EF-A55B-1AB3C1C9F0CC}" type="pres">
      <dgm:prSet presAssocID="{9F13C6B0-2488-4B29-8C62-64F81548849C}" presName="rect2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255E01-179F-42DD-9638-501ED3F545E6}" type="pres">
      <dgm:prSet presAssocID="{9F13C6B0-2488-4B29-8C62-64F81548849C}" presName="rect2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3A0B59-57E2-49BE-97EC-1EC99FE41C36}" type="pres">
      <dgm:prSet presAssocID="{3EB818FA-8449-411E-BCA0-66C2E84073F3}" presName="rect3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9B67A6-F834-47ED-BB6A-EDD98FECD945}" type="pres">
      <dgm:prSet presAssocID="{3EB818FA-8449-411E-BCA0-66C2E84073F3}" presName="rect3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53A5EAE-2BBA-447E-A053-9AE2A60EC2FA}" srcId="{BBEA3D71-F87C-4DB7-8671-A0CF3D130287}" destId="{3EB818FA-8449-411E-BCA0-66C2E84073F3}" srcOrd="2" destOrd="0" parTransId="{B7673DF1-92D2-4085-86D4-05CE456820C4}" sibTransId="{AAFA171B-95F4-47AD-AD44-832F0992556E}"/>
    <dgm:cxn modelId="{E0CAB4C6-AF7B-450F-8B45-9B902B670E6E}" type="presOf" srcId="{68687D5F-8020-4AB5-9B93-85639FA55C1F}" destId="{4AB7A9B0-63D0-4082-BC2B-ECF12E1C4F58}" srcOrd="1" destOrd="0" presId="urn:microsoft.com/office/officeart/2005/8/layout/target3"/>
    <dgm:cxn modelId="{FA8153CC-C80F-4CB9-A79C-90829F5347D7}" type="presOf" srcId="{38E1BB52-5728-4792-A6B1-36CE0A9D15BA}" destId="{0E6B9702-94CC-4F73-95CC-B69B34D0B5ED}" srcOrd="0" destOrd="0" presId="urn:microsoft.com/office/officeart/2005/8/layout/target3"/>
    <dgm:cxn modelId="{26788E51-874A-4DE5-A1DB-41D98CAB007A}" type="presOf" srcId="{357E0294-3373-4433-BA65-EB265940E6D7}" destId="{E7255E01-179F-42DD-9638-501ED3F545E6}" srcOrd="0" destOrd="0" presId="urn:microsoft.com/office/officeart/2005/8/layout/target3"/>
    <dgm:cxn modelId="{4487DED2-7EC5-4E2E-A936-497AF1A2EC39}" srcId="{3EB818FA-8449-411E-BCA0-66C2E84073F3}" destId="{3954BE46-3499-45EA-851D-94E349E7F8A7}" srcOrd="0" destOrd="0" parTransId="{C2451959-B64F-4532-BFCA-EB252291838A}" sibTransId="{8A80BADA-9240-40D4-AD17-BD524AF5631E}"/>
    <dgm:cxn modelId="{7B380AF6-EDF2-4F9A-ACB9-6067E7443825}" type="presOf" srcId="{3EB818FA-8449-411E-BCA0-66C2E84073F3}" destId="{4B3A0B59-57E2-49BE-97EC-1EC99FE41C36}" srcOrd="1" destOrd="0" presId="urn:microsoft.com/office/officeart/2005/8/layout/target3"/>
    <dgm:cxn modelId="{8FDF0AFF-6ACA-40CD-8422-F16D1D1AC7B9}" type="presOf" srcId="{9F13C6B0-2488-4B29-8C62-64F81548849C}" destId="{BE9EF6DB-E9FC-44EF-A55B-1AB3C1C9F0CC}" srcOrd="1" destOrd="0" presId="urn:microsoft.com/office/officeart/2005/8/layout/target3"/>
    <dgm:cxn modelId="{169AFF62-40B2-473F-A983-DE61A0311FF6}" type="presOf" srcId="{3954BE46-3499-45EA-851D-94E349E7F8A7}" destId="{609B67A6-F834-47ED-BB6A-EDD98FECD945}" srcOrd="0" destOrd="0" presId="urn:microsoft.com/office/officeart/2005/8/layout/target3"/>
    <dgm:cxn modelId="{86146009-11D8-4F3E-93D9-756B5EB032DD}" type="presOf" srcId="{68687D5F-8020-4AB5-9B93-85639FA55C1F}" destId="{7615F7E4-6CB2-4394-B17A-006B01FB6D34}" srcOrd="0" destOrd="0" presId="urn:microsoft.com/office/officeart/2005/8/layout/target3"/>
    <dgm:cxn modelId="{5E1F3F0A-6414-4AA0-B2C3-E5A76EC29B6F}" type="presOf" srcId="{9F13C6B0-2488-4B29-8C62-64F81548849C}" destId="{F980415E-DF13-4DED-8603-E260A8142D44}" srcOrd="0" destOrd="0" presId="urn:microsoft.com/office/officeart/2005/8/layout/target3"/>
    <dgm:cxn modelId="{8CE57E38-E79C-4B3A-9D06-DA6B19FBC817}" srcId="{68687D5F-8020-4AB5-9B93-85639FA55C1F}" destId="{38E1BB52-5728-4792-A6B1-36CE0A9D15BA}" srcOrd="0" destOrd="0" parTransId="{FC58D175-4A61-4522-9B15-D97ECEB42CE3}" sibTransId="{1075196B-6DF0-413D-87E2-189F1907F3F8}"/>
    <dgm:cxn modelId="{D85FF9F3-DE01-49B3-A1D7-A4949AFD995F}" type="presOf" srcId="{BBEA3D71-F87C-4DB7-8671-A0CF3D130287}" destId="{54E3F006-ED38-44A8-ADA0-B8C08F9E2C0F}" srcOrd="0" destOrd="0" presId="urn:microsoft.com/office/officeart/2005/8/layout/target3"/>
    <dgm:cxn modelId="{791C4A34-F280-4C42-87CF-08CD26A81220}" srcId="{9F13C6B0-2488-4B29-8C62-64F81548849C}" destId="{357E0294-3373-4433-BA65-EB265940E6D7}" srcOrd="0" destOrd="0" parTransId="{B9BCD9C1-A384-49FF-93DA-7B01A5086D74}" sibTransId="{57186719-F66D-42B8-83ED-332D4387181A}"/>
    <dgm:cxn modelId="{594E42E4-89DF-4D75-B0D6-AF8033E8AB34}" srcId="{BBEA3D71-F87C-4DB7-8671-A0CF3D130287}" destId="{9F13C6B0-2488-4B29-8C62-64F81548849C}" srcOrd="1" destOrd="0" parTransId="{567CBC36-1F5F-4174-89E2-A25096E80032}" sibTransId="{1F278A8F-782A-4FED-A5E3-13E15ACE0154}"/>
    <dgm:cxn modelId="{A5D94F86-4B4F-4609-AA31-BABF7A6C1CB9}" srcId="{BBEA3D71-F87C-4DB7-8671-A0CF3D130287}" destId="{68687D5F-8020-4AB5-9B93-85639FA55C1F}" srcOrd="0" destOrd="0" parTransId="{BA9DD47D-3562-481A-A239-ECFFE123D8E4}" sibTransId="{D2BCBF5D-7C3B-44C6-82FC-C9D3EA576A5C}"/>
    <dgm:cxn modelId="{D1990477-9AEB-4357-983E-4480A780AA1A}" type="presOf" srcId="{3EB818FA-8449-411E-BCA0-66C2E84073F3}" destId="{A1B01EB3-058E-46F5-848B-8EF7FA496E93}" srcOrd="0" destOrd="0" presId="urn:microsoft.com/office/officeart/2005/8/layout/target3"/>
    <dgm:cxn modelId="{FAFA8F64-47E6-41D2-A537-3D2C5E5F6269}" type="presParOf" srcId="{54E3F006-ED38-44A8-ADA0-B8C08F9E2C0F}" destId="{957ED1C8-918F-4627-92B9-90FF46D8E8C1}" srcOrd="0" destOrd="0" presId="urn:microsoft.com/office/officeart/2005/8/layout/target3"/>
    <dgm:cxn modelId="{7B9033D4-2600-483D-80E1-6A572F9BEA5D}" type="presParOf" srcId="{54E3F006-ED38-44A8-ADA0-B8C08F9E2C0F}" destId="{6BF84042-55C7-4FBE-9C24-C27CE3628A72}" srcOrd="1" destOrd="0" presId="urn:microsoft.com/office/officeart/2005/8/layout/target3"/>
    <dgm:cxn modelId="{78858CB7-F91B-470E-B599-C0A257EAFC05}" type="presParOf" srcId="{54E3F006-ED38-44A8-ADA0-B8C08F9E2C0F}" destId="{7615F7E4-6CB2-4394-B17A-006B01FB6D34}" srcOrd="2" destOrd="0" presId="urn:microsoft.com/office/officeart/2005/8/layout/target3"/>
    <dgm:cxn modelId="{6FF67615-F742-4BC6-8340-1D695EDCA601}" type="presParOf" srcId="{54E3F006-ED38-44A8-ADA0-B8C08F9E2C0F}" destId="{3A1D7387-C87E-4266-9698-46BDB871BB1D}" srcOrd="3" destOrd="0" presId="urn:microsoft.com/office/officeart/2005/8/layout/target3"/>
    <dgm:cxn modelId="{A0984542-33D8-48EF-96EB-332C0AEC04BF}" type="presParOf" srcId="{54E3F006-ED38-44A8-ADA0-B8C08F9E2C0F}" destId="{E2C7FF81-FEEC-41B5-A3FA-8AC85CE57F03}" srcOrd="4" destOrd="0" presId="urn:microsoft.com/office/officeart/2005/8/layout/target3"/>
    <dgm:cxn modelId="{18F65D2A-D012-4846-8B22-742E8C63DE10}" type="presParOf" srcId="{54E3F006-ED38-44A8-ADA0-B8C08F9E2C0F}" destId="{F980415E-DF13-4DED-8603-E260A8142D44}" srcOrd="5" destOrd="0" presId="urn:microsoft.com/office/officeart/2005/8/layout/target3"/>
    <dgm:cxn modelId="{E300ADD7-726F-4DE1-8DDE-2981FA36C0F6}" type="presParOf" srcId="{54E3F006-ED38-44A8-ADA0-B8C08F9E2C0F}" destId="{2DD279B7-3558-4371-BBDA-8BBB4F501CC2}" srcOrd="6" destOrd="0" presId="urn:microsoft.com/office/officeart/2005/8/layout/target3"/>
    <dgm:cxn modelId="{C05942A0-3F9B-4793-8CD4-0C9531A931FB}" type="presParOf" srcId="{54E3F006-ED38-44A8-ADA0-B8C08F9E2C0F}" destId="{8FE31C0D-16ED-4425-9A83-2606C3A1D274}" srcOrd="7" destOrd="0" presId="urn:microsoft.com/office/officeart/2005/8/layout/target3"/>
    <dgm:cxn modelId="{BADD1C7B-3D11-4FF0-B36F-5C6B0115AE82}" type="presParOf" srcId="{54E3F006-ED38-44A8-ADA0-B8C08F9E2C0F}" destId="{A1B01EB3-058E-46F5-848B-8EF7FA496E93}" srcOrd="8" destOrd="0" presId="urn:microsoft.com/office/officeart/2005/8/layout/target3"/>
    <dgm:cxn modelId="{B7DF2566-BF2A-4694-9380-B11271CCFA66}" type="presParOf" srcId="{54E3F006-ED38-44A8-ADA0-B8C08F9E2C0F}" destId="{4AB7A9B0-63D0-4082-BC2B-ECF12E1C4F58}" srcOrd="9" destOrd="0" presId="urn:microsoft.com/office/officeart/2005/8/layout/target3"/>
    <dgm:cxn modelId="{DDE74CFD-8486-4956-98F6-0493FFE05AEA}" type="presParOf" srcId="{54E3F006-ED38-44A8-ADA0-B8C08F9E2C0F}" destId="{0E6B9702-94CC-4F73-95CC-B69B34D0B5ED}" srcOrd="10" destOrd="0" presId="urn:microsoft.com/office/officeart/2005/8/layout/target3"/>
    <dgm:cxn modelId="{F6348321-EC49-46C7-8300-D21831A25B6B}" type="presParOf" srcId="{54E3F006-ED38-44A8-ADA0-B8C08F9E2C0F}" destId="{BE9EF6DB-E9FC-44EF-A55B-1AB3C1C9F0CC}" srcOrd="11" destOrd="0" presId="urn:microsoft.com/office/officeart/2005/8/layout/target3"/>
    <dgm:cxn modelId="{BD407DC8-161F-4293-8646-56A448DEC60E}" type="presParOf" srcId="{54E3F006-ED38-44A8-ADA0-B8C08F9E2C0F}" destId="{E7255E01-179F-42DD-9638-501ED3F545E6}" srcOrd="12" destOrd="0" presId="urn:microsoft.com/office/officeart/2005/8/layout/target3"/>
    <dgm:cxn modelId="{F99685A5-7FE7-4439-9D94-D5AB168BEA5D}" type="presParOf" srcId="{54E3F006-ED38-44A8-ADA0-B8C08F9E2C0F}" destId="{4B3A0B59-57E2-49BE-97EC-1EC99FE41C36}" srcOrd="13" destOrd="0" presId="urn:microsoft.com/office/officeart/2005/8/layout/target3"/>
    <dgm:cxn modelId="{EE09E4D2-2F85-4C36-BCED-EED8DE1C2BA2}" type="presParOf" srcId="{54E3F006-ED38-44A8-ADA0-B8C08F9E2C0F}" destId="{609B67A6-F834-47ED-BB6A-EDD98FECD945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D420432B-F7E8-45AB-97A1-9C27A507B781}" type="doc">
      <dgm:prSet loTypeId="urn:microsoft.com/office/officeart/2005/8/layout/vList6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5387A45-026B-48E5-8FC3-7B601751A495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Private Corporation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622113BD-ED13-4BA5-88B6-43B28E11657C}" type="parTrans" cxnId="{41F761BF-1CD8-4506-A5EC-835BE0DC143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CA5B976-0730-4D96-B4B9-E0EEB4A5CFE6}" type="sibTrans" cxnId="{41F761BF-1CD8-4506-A5EC-835BE0DC143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6034BEE-E7CA-49CF-BA9D-4495BDB259E8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Owned by just one or a few people who are closely involved in managing the business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7521F235-A339-448D-8A43-32E01222ED47}" type="parTrans" cxnId="{C2671443-8FE0-4143-BABC-E56AAF544F4D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3D071C1-A438-4C25-B2B3-85E04DEB2A5F}" type="sibTrans" cxnId="{C2671443-8FE0-4143-BABC-E56AAF544F4D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F4C51EF-0B0E-436C-8B84-B88390DD5560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None of their stock is sold to the public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9E1DB456-3829-4A16-809A-454628F0F370}" type="parTrans" cxnId="{ED9D334D-B55E-4A5B-9A54-0FE5BDF472A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FF759A7-F6D7-44A8-87E9-7C0B548309F9}" type="sibTrans" cxnId="{ED9D334D-B55E-4A5B-9A54-0FE5BDF472A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A1D1F43-AEB9-4F5F-9C1D-BD66AB4F8141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Initial Public Offering (IPO)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EA18B3D7-A19F-4855-8DA6-372C26F403D6}" type="parTrans" cxnId="{5EE8F0A6-9C48-4C4E-B7CA-50717640981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CF47556-B578-43AC-9409-99DFFAC7C59A}" type="sibTrans" cxnId="{5EE8F0A6-9C48-4C4E-B7CA-50717640981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E48F5EB-8C7B-4872-8701-B352C8A7A81B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Selling a corporation’s stock on public markets for the first time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452444E9-BB26-4310-B83C-3E9E07B986AD}" type="parTrans" cxnId="{4C4ECD0A-99F0-40E6-80DC-D45069A8093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1C4C2F0-2B81-417A-8B3A-DCF98BD02D71}" type="sibTrans" cxnId="{4C4ECD0A-99F0-40E6-80DC-D45069A8093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062C977-A6E5-4A49-A99F-F75157B641AD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Done when a private corporation wishes to go “public” or to raise additional capital and expand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4C337EA6-9CAE-481C-B86F-03EF255EA338}" type="parTrans" cxnId="{BF64E039-15A0-44C0-8C8E-E3B63FF7A80D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85B4EEE-A1A0-4675-BA81-417F5C29AB2D}" type="sibTrans" cxnId="{BF64E039-15A0-44C0-8C8E-E3B63FF7A80D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D38785E-A591-46C0-99B2-04E7BB124732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Private companies are not required to disclose financial information publicly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0D45FBA4-AFF7-4813-A29C-37BBCFA4E8D7}" type="parTrans" cxnId="{FAB17FCB-DD5A-4FCD-A401-3B0C4C49871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45B60C3-DF9C-4A20-8600-053527B9FC8B}" type="sibTrans" cxnId="{FAB17FCB-DD5A-4FCD-A401-3B0C4C49871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3C71FC5-E336-424E-9990-7CFA85A60023}" type="pres">
      <dgm:prSet presAssocID="{D420432B-F7E8-45AB-97A1-9C27A507B781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B21E40A9-21AD-47A2-970A-0624B537A301}" type="pres">
      <dgm:prSet presAssocID="{B5387A45-026B-48E5-8FC3-7B601751A495}" presName="linNode" presStyleCnt="0"/>
      <dgm:spPr/>
    </dgm:pt>
    <dgm:pt modelId="{A7D915A3-5863-4E8E-99E5-F346F74C4DCD}" type="pres">
      <dgm:prSet presAssocID="{B5387A45-026B-48E5-8FC3-7B601751A495}" presName="parentShp" presStyleLbl="node1" presStyleIdx="0" presStyleCnt="2" custScaleX="6808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BD0BE4-8FF1-426C-A6FE-EE0112AD8A2C}" type="pres">
      <dgm:prSet presAssocID="{B5387A45-026B-48E5-8FC3-7B601751A495}" presName="childShp" presStyleLbl="bgAccFollowNode1" presStyleIdx="0" presStyleCnt="2" custScaleX="121443" custScaleY="1218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EA2F3D-8DA5-47B5-92A9-FEB0E435F13F}" type="pres">
      <dgm:prSet presAssocID="{0CA5B976-0730-4D96-B4B9-E0EEB4A5CFE6}" presName="spacing" presStyleCnt="0"/>
      <dgm:spPr/>
    </dgm:pt>
    <dgm:pt modelId="{169302BD-B7D9-46C5-AE48-5D4103616CA9}" type="pres">
      <dgm:prSet presAssocID="{0A1D1F43-AEB9-4F5F-9C1D-BD66AB4F8141}" presName="linNode" presStyleCnt="0"/>
      <dgm:spPr/>
    </dgm:pt>
    <dgm:pt modelId="{3D19A8F7-0B94-4242-B80C-8F90803A179B}" type="pres">
      <dgm:prSet presAssocID="{0A1D1F43-AEB9-4F5F-9C1D-BD66AB4F8141}" presName="parentShp" presStyleLbl="node1" presStyleIdx="1" presStyleCnt="2" custScaleX="6808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304A1F-C3AA-47D2-8776-296E25AA1C21}" type="pres">
      <dgm:prSet presAssocID="{0A1D1F43-AEB9-4F5F-9C1D-BD66AB4F8141}" presName="childShp" presStyleLbl="bgAccFollowNode1" presStyleIdx="1" presStyleCnt="2" custScaleX="121606" custScaleY="11876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F7A940D-8C3B-4F01-8AE1-C15D82F94EBB}" type="presOf" srcId="{A062C977-A6E5-4A49-A99F-F75157B641AD}" destId="{F1304A1F-C3AA-47D2-8776-296E25AA1C21}" srcOrd="0" destOrd="1" presId="urn:microsoft.com/office/officeart/2005/8/layout/vList6"/>
    <dgm:cxn modelId="{50F3843F-23FC-4666-A276-32B78F99CBD3}" type="presOf" srcId="{9F4C51EF-0B0E-436C-8B84-B88390DD5560}" destId="{E7BD0BE4-8FF1-426C-A6FE-EE0112AD8A2C}" srcOrd="0" destOrd="1" presId="urn:microsoft.com/office/officeart/2005/8/layout/vList6"/>
    <dgm:cxn modelId="{0D5E50ED-6E00-4E4F-9E1F-358244BD5B92}" type="presOf" srcId="{B5387A45-026B-48E5-8FC3-7B601751A495}" destId="{A7D915A3-5863-4E8E-99E5-F346F74C4DCD}" srcOrd="0" destOrd="0" presId="urn:microsoft.com/office/officeart/2005/8/layout/vList6"/>
    <dgm:cxn modelId="{C2671443-8FE0-4143-BABC-E56AAF544F4D}" srcId="{B5387A45-026B-48E5-8FC3-7B601751A495}" destId="{26034BEE-E7CA-49CF-BA9D-4495BDB259E8}" srcOrd="0" destOrd="0" parTransId="{7521F235-A339-448D-8A43-32E01222ED47}" sibTransId="{73D071C1-A438-4C25-B2B3-85E04DEB2A5F}"/>
    <dgm:cxn modelId="{05680D08-B17C-4ACC-9BA3-8F985A7A4214}" type="presOf" srcId="{26034BEE-E7CA-49CF-BA9D-4495BDB259E8}" destId="{E7BD0BE4-8FF1-426C-A6FE-EE0112AD8A2C}" srcOrd="0" destOrd="0" presId="urn:microsoft.com/office/officeart/2005/8/layout/vList6"/>
    <dgm:cxn modelId="{3133305D-8ECE-49D4-80F6-A406F73F01DF}" type="presOf" srcId="{D420432B-F7E8-45AB-97A1-9C27A507B781}" destId="{C3C71FC5-E336-424E-9990-7CFA85A60023}" srcOrd="0" destOrd="0" presId="urn:microsoft.com/office/officeart/2005/8/layout/vList6"/>
    <dgm:cxn modelId="{788B661F-A42D-41E9-B81E-77447FFA74BF}" type="presOf" srcId="{AD38785E-A591-46C0-99B2-04E7BB124732}" destId="{E7BD0BE4-8FF1-426C-A6FE-EE0112AD8A2C}" srcOrd="0" destOrd="2" presId="urn:microsoft.com/office/officeart/2005/8/layout/vList6"/>
    <dgm:cxn modelId="{BF64E039-15A0-44C0-8C8E-E3B63FF7A80D}" srcId="{0A1D1F43-AEB9-4F5F-9C1D-BD66AB4F8141}" destId="{A062C977-A6E5-4A49-A99F-F75157B641AD}" srcOrd="1" destOrd="0" parTransId="{4C337EA6-9CAE-481C-B86F-03EF255EA338}" sibTransId="{C85B4EEE-A1A0-4675-BA81-417F5C29AB2D}"/>
    <dgm:cxn modelId="{F4178FF1-D904-4D66-84F6-C5C5D94126B0}" type="presOf" srcId="{1E48F5EB-8C7B-4872-8701-B352C8A7A81B}" destId="{F1304A1F-C3AA-47D2-8776-296E25AA1C21}" srcOrd="0" destOrd="0" presId="urn:microsoft.com/office/officeart/2005/8/layout/vList6"/>
    <dgm:cxn modelId="{95DF1924-2B9B-46B9-9CBD-70267F84C57B}" type="presOf" srcId="{0A1D1F43-AEB9-4F5F-9C1D-BD66AB4F8141}" destId="{3D19A8F7-0B94-4242-B80C-8F90803A179B}" srcOrd="0" destOrd="0" presId="urn:microsoft.com/office/officeart/2005/8/layout/vList6"/>
    <dgm:cxn modelId="{FAB17FCB-DD5A-4FCD-A401-3B0C4C498711}" srcId="{B5387A45-026B-48E5-8FC3-7B601751A495}" destId="{AD38785E-A591-46C0-99B2-04E7BB124732}" srcOrd="2" destOrd="0" parTransId="{0D45FBA4-AFF7-4813-A29C-37BBCFA4E8D7}" sibTransId="{345B60C3-DF9C-4A20-8600-053527B9FC8B}"/>
    <dgm:cxn modelId="{5EE8F0A6-9C48-4C4E-B7CA-507176409810}" srcId="{D420432B-F7E8-45AB-97A1-9C27A507B781}" destId="{0A1D1F43-AEB9-4F5F-9C1D-BD66AB4F8141}" srcOrd="1" destOrd="0" parTransId="{EA18B3D7-A19F-4855-8DA6-372C26F403D6}" sibTransId="{DCF47556-B578-43AC-9409-99DFFAC7C59A}"/>
    <dgm:cxn modelId="{41F761BF-1CD8-4506-A5EC-835BE0DC1437}" srcId="{D420432B-F7E8-45AB-97A1-9C27A507B781}" destId="{B5387A45-026B-48E5-8FC3-7B601751A495}" srcOrd="0" destOrd="0" parTransId="{622113BD-ED13-4BA5-88B6-43B28E11657C}" sibTransId="{0CA5B976-0730-4D96-B4B9-E0EEB4A5CFE6}"/>
    <dgm:cxn modelId="{4C4ECD0A-99F0-40E6-80DC-D45069A80930}" srcId="{0A1D1F43-AEB9-4F5F-9C1D-BD66AB4F8141}" destId="{1E48F5EB-8C7B-4872-8701-B352C8A7A81B}" srcOrd="0" destOrd="0" parTransId="{452444E9-BB26-4310-B83C-3E9E07B986AD}" sibTransId="{91C4C2F0-2B81-417A-8B3A-DCF98BD02D71}"/>
    <dgm:cxn modelId="{ED9D334D-B55E-4A5B-9A54-0FE5BDF472A1}" srcId="{B5387A45-026B-48E5-8FC3-7B601751A495}" destId="{9F4C51EF-0B0E-436C-8B84-B88390DD5560}" srcOrd="1" destOrd="0" parTransId="{9E1DB456-3829-4A16-809A-454628F0F370}" sibTransId="{0FF759A7-F6D7-44A8-87E9-7C0B548309F9}"/>
    <dgm:cxn modelId="{F07D4494-5C26-4253-BCF1-46DF7D985CB1}" type="presParOf" srcId="{C3C71FC5-E336-424E-9990-7CFA85A60023}" destId="{B21E40A9-21AD-47A2-970A-0624B537A301}" srcOrd="0" destOrd="0" presId="urn:microsoft.com/office/officeart/2005/8/layout/vList6"/>
    <dgm:cxn modelId="{39F2A1C6-9121-4477-B7C9-502E7EC71C13}" type="presParOf" srcId="{B21E40A9-21AD-47A2-970A-0624B537A301}" destId="{A7D915A3-5863-4E8E-99E5-F346F74C4DCD}" srcOrd="0" destOrd="0" presId="urn:microsoft.com/office/officeart/2005/8/layout/vList6"/>
    <dgm:cxn modelId="{BFCBA0FB-CCF2-487D-882A-3942A5C99704}" type="presParOf" srcId="{B21E40A9-21AD-47A2-970A-0624B537A301}" destId="{E7BD0BE4-8FF1-426C-A6FE-EE0112AD8A2C}" srcOrd="1" destOrd="0" presId="urn:microsoft.com/office/officeart/2005/8/layout/vList6"/>
    <dgm:cxn modelId="{EDF356DC-970B-49AE-A417-A6BA9CD363EE}" type="presParOf" srcId="{C3C71FC5-E336-424E-9990-7CFA85A60023}" destId="{44EA2F3D-8DA5-47B5-92A9-FEB0E435F13F}" srcOrd="1" destOrd="0" presId="urn:microsoft.com/office/officeart/2005/8/layout/vList6"/>
    <dgm:cxn modelId="{C82820E2-6D62-459E-8EA8-0716421393BA}" type="presParOf" srcId="{C3C71FC5-E336-424E-9990-7CFA85A60023}" destId="{169302BD-B7D9-46C5-AE48-5D4103616CA9}" srcOrd="2" destOrd="0" presId="urn:microsoft.com/office/officeart/2005/8/layout/vList6"/>
    <dgm:cxn modelId="{63A13280-7327-4EAA-BE10-C87FD359731A}" type="presParOf" srcId="{169302BD-B7D9-46C5-AE48-5D4103616CA9}" destId="{3D19A8F7-0B94-4242-B80C-8F90803A179B}" srcOrd="0" destOrd="0" presId="urn:microsoft.com/office/officeart/2005/8/layout/vList6"/>
    <dgm:cxn modelId="{483721B6-7CB7-4981-9A17-962F800DB7BA}" type="presParOf" srcId="{169302BD-B7D9-46C5-AE48-5D4103616CA9}" destId="{F1304A1F-C3AA-47D2-8776-296E25AA1C21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1D07E8B9-73C2-413E-BE70-39C8A44DEECF}" type="doc">
      <dgm:prSet loTypeId="urn:microsoft.com/office/officeart/2005/8/layout/vList2" loCatId="list" qsTypeId="urn:microsoft.com/office/officeart/2005/8/quickstyle/3d2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EF82C070-F4EB-4F77-9214-44C1089942C4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Public Corporation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0DC356B1-D9ED-4410-8CFF-8D015CB12865}" type="parTrans" cxnId="{815032A3-312E-427D-97EB-D1F00BDEC05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9BF66A0-EABC-40AB-8C26-852BC04EE97A}" type="sibTrans" cxnId="{815032A3-312E-427D-97EB-D1F00BDEC05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EFEB07B-ABF4-4470-958A-7B9511DA2322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400" dirty="0" smtClean="0">
              <a:latin typeface="Arial" pitchFamily="34" charset="0"/>
              <a:cs typeface="Arial" pitchFamily="34" charset="0"/>
            </a:rPr>
            <a:t>A corporation whose stock anyone may buy, sell or trade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6B8014AD-1FC8-4F85-B94D-CE28A38346ED}" type="parTrans" cxnId="{4ACFF59D-DB6E-4E5A-954F-27C69DC5086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25B1D7C-1CBB-4D43-997E-0C126418E7E4}" type="sibTrans" cxnId="{4ACFF59D-DB6E-4E5A-954F-27C69DC5086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FB4C50E-CBC6-4212-A589-CA363803ECEB}" type="pres">
      <dgm:prSet presAssocID="{1D07E8B9-73C2-413E-BE70-39C8A44DEEC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859344E-A58C-4BC4-AF6D-78458C0DA9A7}" type="pres">
      <dgm:prSet presAssocID="{EF82C070-F4EB-4F77-9214-44C1089942C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A852B1-C253-43A4-A162-505B3FB49F70}" type="pres">
      <dgm:prSet presAssocID="{EF82C070-F4EB-4F77-9214-44C1089942C4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15032A3-312E-427D-97EB-D1F00BDEC05A}" srcId="{1D07E8B9-73C2-413E-BE70-39C8A44DEECF}" destId="{EF82C070-F4EB-4F77-9214-44C1089942C4}" srcOrd="0" destOrd="0" parTransId="{0DC356B1-D9ED-4410-8CFF-8D015CB12865}" sibTransId="{F9BF66A0-EABC-40AB-8C26-852BC04EE97A}"/>
    <dgm:cxn modelId="{4ACFF59D-DB6E-4E5A-954F-27C69DC50868}" srcId="{EF82C070-F4EB-4F77-9214-44C1089942C4}" destId="{EEFEB07B-ABF4-4470-958A-7B9511DA2322}" srcOrd="0" destOrd="0" parTransId="{6B8014AD-1FC8-4F85-B94D-CE28A38346ED}" sibTransId="{425B1D7C-1CBB-4D43-997E-0C126418E7E4}"/>
    <dgm:cxn modelId="{084D8B98-DDF6-4EA9-A45E-9E3242C8F083}" type="presOf" srcId="{EEFEB07B-ABF4-4470-958A-7B9511DA2322}" destId="{C4A852B1-C253-43A4-A162-505B3FB49F70}" srcOrd="0" destOrd="0" presId="urn:microsoft.com/office/officeart/2005/8/layout/vList2"/>
    <dgm:cxn modelId="{E5CF92CC-DD76-4AF4-972F-ED11FF69637F}" type="presOf" srcId="{EF82C070-F4EB-4F77-9214-44C1089942C4}" destId="{B859344E-A58C-4BC4-AF6D-78458C0DA9A7}" srcOrd="0" destOrd="0" presId="urn:microsoft.com/office/officeart/2005/8/layout/vList2"/>
    <dgm:cxn modelId="{9894FCE4-48D4-46AB-B39D-9162B8EFED89}" type="presOf" srcId="{1D07E8B9-73C2-413E-BE70-39C8A44DEECF}" destId="{8FB4C50E-CBC6-4212-A589-CA363803ECEB}" srcOrd="0" destOrd="0" presId="urn:microsoft.com/office/officeart/2005/8/layout/vList2"/>
    <dgm:cxn modelId="{23C5F8EC-A000-4DA9-8A53-E6657A34CFA2}" type="presParOf" srcId="{8FB4C50E-CBC6-4212-A589-CA363803ECEB}" destId="{B859344E-A58C-4BC4-AF6D-78458C0DA9A7}" srcOrd="0" destOrd="0" presId="urn:microsoft.com/office/officeart/2005/8/layout/vList2"/>
    <dgm:cxn modelId="{72A35098-6220-4198-A925-F2A05E4384BA}" type="presParOf" srcId="{8FB4C50E-CBC6-4212-A589-CA363803ECEB}" destId="{C4A852B1-C253-43A4-A162-505B3FB49F70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D0FC4C37-E5DB-48F9-B3F8-5DF70AEBF8F8}" type="doc">
      <dgm:prSet loTypeId="urn:microsoft.com/office/officeart/2005/8/layout/default#1" loCatId="list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CE743A47-A23A-466C-B4C5-B674EF540141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Quasi-Public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73B88ED5-99CC-441E-8C62-AFA435D7CE1A}" type="parTrans" cxnId="{CAFA2956-1B4E-4D4D-B3C3-7B31C3ABF84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0E6FFB9-D9A0-46FB-BB16-8B2DB9B8732E}" type="sibTrans" cxnId="{CAFA2956-1B4E-4D4D-B3C3-7B31C3ABF84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EF769BC-BEDE-4ED2-A042-BF566B7DCD04}">
      <dgm:prSet phldrT="[Text]"/>
      <dgm:spPr/>
      <dgm:t>
        <a:bodyPr/>
        <a:lstStyle/>
        <a:p>
          <a:pPr algn="l"/>
          <a:r>
            <a:rPr lang="en-US" dirty="0" smtClean="0">
              <a:latin typeface="Arial" pitchFamily="34" charset="0"/>
              <a:cs typeface="Arial" pitchFamily="34" charset="0"/>
            </a:rPr>
            <a:t>Owned and operated by the government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C7BBF083-DDAA-400B-91BA-0558947B180B}" type="parTrans" cxnId="{1440C41F-21FA-40A7-B42A-F728DAEF297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F372F40-F036-42CD-9049-F68C9B2FA5C5}" type="sibTrans" cxnId="{1440C41F-21FA-40A7-B42A-F728DAEF297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9BF7953-AAB9-44BD-B121-3E01B356F487}">
      <dgm:prSet phldrT="[Text]"/>
      <dgm:spPr/>
      <dgm:t>
        <a:bodyPr/>
        <a:lstStyle/>
        <a:p>
          <a:pPr algn="l"/>
          <a:r>
            <a:rPr lang="en-US" dirty="0" smtClean="0">
              <a:latin typeface="Arial" pitchFamily="34" charset="0"/>
              <a:cs typeface="Arial" pitchFamily="34" charset="0"/>
            </a:rPr>
            <a:t>Provides a service but often operates at a loss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63C258F5-642C-43AA-BD5D-BD1AEAF592F3}" type="parTrans" cxnId="{905A90CB-3A29-4835-980C-E0D94EB0AB4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AB5FF6F-D075-410C-BE29-C04323634ADD}" type="sibTrans" cxnId="{905A90CB-3A29-4835-980C-E0D94EB0AB4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6855CEF-2969-4E30-A761-760FEA505FB3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Non-Profit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52441B0A-70E6-4A43-A328-4DBC3F7C1E17}" type="parTrans" cxnId="{C071E60F-9177-4AAC-BDA4-0112CAA4925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42855C3-EB68-48BB-83B4-F1B848BA5579}" type="sibTrans" cxnId="{C071E60F-9177-4AAC-BDA4-0112CAA4925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37AE43A-1864-4974-B56C-89AF62B04940}">
      <dgm:prSet phldrT="[Text]"/>
      <dgm:spPr/>
      <dgm:t>
        <a:bodyPr/>
        <a:lstStyle/>
        <a:p>
          <a:pPr algn="l"/>
          <a:r>
            <a:rPr lang="en-US" dirty="0" smtClean="0">
              <a:latin typeface="Arial" pitchFamily="34" charset="0"/>
              <a:cs typeface="Arial" pitchFamily="34" charset="0"/>
            </a:rPr>
            <a:t>Focuses on providing a service rather than making a profit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420BE13B-3D5E-43AF-932B-7355746C3268}" type="parTrans" cxnId="{841F0320-C8BC-4ADF-8BD9-A0D50FDA2BD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758A570-21A7-436F-B740-DA1DB58E3D1B}" type="sibTrans" cxnId="{841F0320-C8BC-4ADF-8BD9-A0D50FDA2BD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6872C80-8A56-4925-B303-4A2F56F18934}">
      <dgm:prSet phldrT="[Text]"/>
      <dgm:spPr/>
      <dgm:t>
        <a:bodyPr/>
        <a:lstStyle/>
        <a:p>
          <a:pPr algn="l"/>
          <a:r>
            <a:rPr lang="en-US" dirty="0" smtClean="0">
              <a:latin typeface="Arial" pitchFamily="34" charset="0"/>
              <a:cs typeface="Arial" pitchFamily="34" charset="0"/>
            </a:rPr>
            <a:t>Not owned by the government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88132C15-5ACA-413C-9274-E60218CF772A}" type="parTrans" cxnId="{0C6792BA-9F89-4EA0-85C7-392ED012725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8EC2D6C-9392-46F5-B1E8-6BF2D4A31322}" type="sibTrans" cxnId="{0C6792BA-9F89-4EA0-85C7-392ED012725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594C03E-857F-4A55-B509-DBF28D5EA44A}" type="pres">
      <dgm:prSet presAssocID="{D0FC4C37-E5DB-48F9-B3F8-5DF70AEBF8F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E94458A-37B1-4B13-A7CE-56AE125D8AB2}" type="pres">
      <dgm:prSet presAssocID="{CE743A47-A23A-466C-B4C5-B674EF540141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C6EBE8-3BF9-430E-BB4C-DCAF9442CB48}" type="pres">
      <dgm:prSet presAssocID="{E0E6FFB9-D9A0-46FB-BB16-8B2DB9B8732E}" presName="sibTrans" presStyleCnt="0"/>
      <dgm:spPr/>
    </dgm:pt>
    <dgm:pt modelId="{818DBF26-3750-453D-A0C1-D6B099F06FA5}" type="pres">
      <dgm:prSet presAssocID="{16855CEF-2969-4E30-A761-760FEA505FB3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9E1736-1324-4CE8-A9BC-242E233B8A6B}" type="presOf" srcId="{9EF769BC-BEDE-4ED2-A042-BF566B7DCD04}" destId="{7E94458A-37B1-4B13-A7CE-56AE125D8AB2}" srcOrd="0" destOrd="1" presId="urn:microsoft.com/office/officeart/2005/8/layout/default#1"/>
    <dgm:cxn modelId="{905A90CB-3A29-4835-980C-E0D94EB0AB43}" srcId="{CE743A47-A23A-466C-B4C5-B674EF540141}" destId="{39BF7953-AAB9-44BD-B121-3E01B356F487}" srcOrd="1" destOrd="0" parTransId="{63C258F5-642C-43AA-BD5D-BD1AEAF592F3}" sibTransId="{0AB5FF6F-D075-410C-BE29-C04323634ADD}"/>
    <dgm:cxn modelId="{1440C41F-21FA-40A7-B42A-F728DAEF297A}" srcId="{CE743A47-A23A-466C-B4C5-B674EF540141}" destId="{9EF769BC-BEDE-4ED2-A042-BF566B7DCD04}" srcOrd="0" destOrd="0" parTransId="{C7BBF083-DDAA-400B-91BA-0558947B180B}" sibTransId="{EF372F40-F036-42CD-9049-F68C9B2FA5C5}"/>
    <dgm:cxn modelId="{0C6792BA-9F89-4EA0-85C7-392ED012725C}" srcId="{16855CEF-2969-4E30-A761-760FEA505FB3}" destId="{76872C80-8A56-4925-B303-4A2F56F18934}" srcOrd="1" destOrd="0" parTransId="{88132C15-5ACA-413C-9274-E60218CF772A}" sibTransId="{18EC2D6C-9392-46F5-B1E8-6BF2D4A31322}"/>
    <dgm:cxn modelId="{841F0320-C8BC-4ADF-8BD9-A0D50FDA2BDF}" srcId="{16855CEF-2969-4E30-A761-760FEA505FB3}" destId="{F37AE43A-1864-4974-B56C-89AF62B04940}" srcOrd="0" destOrd="0" parTransId="{420BE13B-3D5E-43AF-932B-7355746C3268}" sibTransId="{B758A570-21A7-436F-B740-DA1DB58E3D1B}"/>
    <dgm:cxn modelId="{D210B7F0-EBE1-4760-A50C-3F380F2E5F22}" type="presOf" srcId="{76872C80-8A56-4925-B303-4A2F56F18934}" destId="{818DBF26-3750-453D-A0C1-D6B099F06FA5}" srcOrd="0" destOrd="2" presId="urn:microsoft.com/office/officeart/2005/8/layout/default#1"/>
    <dgm:cxn modelId="{CC4D3978-178F-4412-A1F6-C3E3851A2B03}" type="presOf" srcId="{CE743A47-A23A-466C-B4C5-B674EF540141}" destId="{7E94458A-37B1-4B13-A7CE-56AE125D8AB2}" srcOrd="0" destOrd="0" presId="urn:microsoft.com/office/officeart/2005/8/layout/default#1"/>
    <dgm:cxn modelId="{B7DD3F69-87E2-4439-94BB-7269A4B4FC24}" type="presOf" srcId="{39BF7953-AAB9-44BD-B121-3E01B356F487}" destId="{7E94458A-37B1-4B13-A7CE-56AE125D8AB2}" srcOrd="0" destOrd="2" presId="urn:microsoft.com/office/officeart/2005/8/layout/default#1"/>
    <dgm:cxn modelId="{C071E60F-9177-4AAC-BDA4-0112CAA49254}" srcId="{D0FC4C37-E5DB-48F9-B3F8-5DF70AEBF8F8}" destId="{16855CEF-2969-4E30-A761-760FEA505FB3}" srcOrd="1" destOrd="0" parTransId="{52441B0A-70E6-4A43-A328-4DBC3F7C1E17}" sibTransId="{E42855C3-EB68-48BB-83B4-F1B848BA5579}"/>
    <dgm:cxn modelId="{CAFA2956-1B4E-4D4D-B3C3-7B31C3ABF846}" srcId="{D0FC4C37-E5DB-48F9-B3F8-5DF70AEBF8F8}" destId="{CE743A47-A23A-466C-B4C5-B674EF540141}" srcOrd="0" destOrd="0" parTransId="{73B88ED5-99CC-441E-8C62-AFA435D7CE1A}" sibTransId="{E0E6FFB9-D9A0-46FB-BB16-8B2DB9B8732E}"/>
    <dgm:cxn modelId="{5A2FBDFF-F688-47B9-8FF5-DC9E8BABF378}" type="presOf" srcId="{D0FC4C37-E5DB-48F9-B3F8-5DF70AEBF8F8}" destId="{A594C03E-857F-4A55-B509-DBF28D5EA44A}" srcOrd="0" destOrd="0" presId="urn:microsoft.com/office/officeart/2005/8/layout/default#1"/>
    <dgm:cxn modelId="{F29470FD-644E-40CA-9217-206064F4C7C0}" type="presOf" srcId="{F37AE43A-1864-4974-B56C-89AF62B04940}" destId="{818DBF26-3750-453D-A0C1-D6B099F06FA5}" srcOrd="0" destOrd="1" presId="urn:microsoft.com/office/officeart/2005/8/layout/default#1"/>
    <dgm:cxn modelId="{AA7F26E2-D3FD-4BED-8E99-AF2FAFAC4662}" type="presOf" srcId="{16855CEF-2969-4E30-A761-760FEA505FB3}" destId="{818DBF26-3750-453D-A0C1-D6B099F06FA5}" srcOrd="0" destOrd="0" presId="urn:microsoft.com/office/officeart/2005/8/layout/default#1"/>
    <dgm:cxn modelId="{79446E95-7DEE-4BCA-A41E-A2B0126AC2AE}" type="presParOf" srcId="{A594C03E-857F-4A55-B509-DBF28D5EA44A}" destId="{7E94458A-37B1-4B13-A7CE-56AE125D8AB2}" srcOrd="0" destOrd="0" presId="urn:microsoft.com/office/officeart/2005/8/layout/default#1"/>
    <dgm:cxn modelId="{84B21088-F88E-4037-B3B3-E7318034A344}" type="presParOf" srcId="{A594C03E-857F-4A55-B509-DBF28D5EA44A}" destId="{DAC6EBE8-3BF9-430E-BB4C-DCAF9442CB48}" srcOrd="1" destOrd="0" presId="urn:microsoft.com/office/officeart/2005/8/layout/default#1"/>
    <dgm:cxn modelId="{3D01760A-3CBB-443A-BCD9-18AFF08D0DDE}" type="presParOf" srcId="{A594C03E-857F-4A55-B509-DBF28D5EA44A}" destId="{818DBF26-3750-453D-A0C1-D6B099F06FA5}" srcOrd="2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E8DB14CA-EF65-40B9-94DB-419C267954D3}" type="doc">
      <dgm:prSet loTypeId="urn:microsoft.com/office/officeart/2005/8/layout/list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F2B804E-8920-4C03-893D-3F6E97731593}">
      <dgm:prSet phldrT="[Text]" custT="1"/>
      <dgm:spPr/>
      <dgm:t>
        <a:bodyPr/>
        <a:lstStyle/>
        <a:p>
          <a:pPr algn="ctr"/>
          <a:r>
            <a:rPr lang="en-US" sz="2600" dirty="0" smtClean="0">
              <a:latin typeface="Arial" pitchFamily="34" charset="0"/>
              <a:cs typeface="Arial" pitchFamily="34" charset="0"/>
            </a:rPr>
            <a:t>Preferred Stock</a:t>
          </a:r>
          <a:endParaRPr lang="en-US" sz="2600" dirty="0">
            <a:latin typeface="Arial" pitchFamily="34" charset="0"/>
            <a:cs typeface="Arial" pitchFamily="34" charset="0"/>
          </a:endParaRPr>
        </a:p>
      </dgm:t>
    </dgm:pt>
    <dgm:pt modelId="{FA60C00B-A320-4B62-8251-192F4F2046FD}" type="parTrans" cxnId="{6807AE29-7AAB-4B95-A383-93A596B606E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CB6B8FF-CCE1-448F-BBDA-BD567B5AFED3}" type="sibTrans" cxnId="{6807AE29-7AAB-4B95-A383-93A596B606E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2DBCE75-8E14-4660-9A90-05D200B7281B}">
      <dgm:prSet phldrT="[Text]" custT="1"/>
      <dgm:spPr/>
      <dgm:t>
        <a:bodyPr/>
        <a:lstStyle/>
        <a:p>
          <a:r>
            <a:rPr lang="en-US" sz="1900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A special type of stock whose owners, though not generally having a say in running the company, have a claim to profits before other stockholders do</a:t>
          </a:r>
          <a:endParaRPr lang="en-US" sz="1900" dirty="0">
            <a:latin typeface="Arial" pitchFamily="34" charset="0"/>
            <a:cs typeface="Arial" pitchFamily="34" charset="0"/>
          </a:endParaRPr>
        </a:p>
      </dgm:t>
    </dgm:pt>
    <dgm:pt modelId="{8EF391CF-B010-4BEF-BB0E-54FA7E47A0D9}" type="parTrans" cxnId="{EB20E585-DCD6-4D9D-B4BC-AC3AD5CBAA5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6DB4566-A32D-4E33-B0C9-E5C6F6707E6A}" type="sibTrans" cxnId="{EB20E585-DCD6-4D9D-B4BC-AC3AD5CBAA5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8132815-BD41-4E95-9C66-A4656FC945A8}">
      <dgm:prSet phldrT="[Text]" custT="1"/>
      <dgm:spPr/>
      <dgm:t>
        <a:bodyPr/>
        <a:lstStyle/>
        <a:p>
          <a:pPr algn="ctr"/>
          <a:r>
            <a:rPr lang="en-US" sz="2600" dirty="0" smtClean="0">
              <a:latin typeface="Arial" pitchFamily="34" charset="0"/>
              <a:cs typeface="Arial" pitchFamily="34" charset="0"/>
            </a:rPr>
            <a:t>Common Stock</a:t>
          </a:r>
          <a:endParaRPr lang="en-US" sz="2600" dirty="0">
            <a:latin typeface="Arial" pitchFamily="34" charset="0"/>
            <a:cs typeface="Arial" pitchFamily="34" charset="0"/>
          </a:endParaRPr>
        </a:p>
      </dgm:t>
    </dgm:pt>
    <dgm:pt modelId="{1BFD5808-2877-4CD8-B140-A2770AE2061B}" type="parTrans" cxnId="{28BBBAB8-B096-431B-BDA4-7AC0BEE49A7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2A55D0D-DCC8-4935-86A6-34D53C4D2A99}" type="sibTrans" cxnId="{28BBBAB8-B096-431B-BDA4-7AC0BEE49A7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A7AEA67-1119-4AEC-AD96-70ED315C613E}">
      <dgm:prSet phldrT="[Text]" custT="1"/>
      <dgm:spPr/>
      <dgm:t>
        <a:bodyPr/>
        <a:lstStyle/>
        <a:p>
          <a:r>
            <a:rPr lang="en-US" sz="1900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Stock whose owners have voting rights in the corporation, yet do not receive preferential treatment regarding dividends</a:t>
          </a:r>
          <a:endParaRPr lang="en-US" sz="1900" dirty="0">
            <a:latin typeface="Arial" pitchFamily="34" charset="0"/>
            <a:cs typeface="Arial" pitchFamily="34" charset="0"/>
          </a:endParaRPr>
        </a:p>
      </dgm:t>
    </dgm:pt>
    <dgm:pt modelId="{E9ABCB9C-58C5-4D97-AC12-FED6425F8BD4}" type="parTrans" cxnId="{6232D096-932B-43A7-B4FB-F0C535187A8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C70A3B7-2366-40FD-99ED-A787F5A55AC5}" type="sibTrans" cxnId="{6232D096-932B-43A7-B4FB-F0C535187A8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A90DA86-1779-4828-8E77-FB4316666AFF}">
      <dgm:prSet phldrT="[Text]" custT="1"/>
      <dgm:spPr/>
      <dgm:t>
        <a:bodyPr/>
        <a:lstStyle/>
        <a:p>
          <a:r>
            <a:rPr lang="en-US" sz="1900" dirty="0" smtClean="0">
              <a:latin typeface="Arial" pitchFamily="34" charset="0"/>
              <a:cs typeface="Arial" pitchFamily="34" charset="0"/>
              <a:sym typeface="Optima"/>
            </a:rPr>
            <a:t>May vote by proxy, which allows stockholders to assign their voting privilege to someone else</a:t>
          </a:r>
          <a:endParaRPr lang="en-US" sz="1900" dirty="0">
            <a:latin typeface="Arial" pitchFamily="34" charset="0"/>
            <a:cs typeface="Arial" pitchFamily="34" charset="0"/>
          </a:endParaRPr>
        </a:p>
      </dgm:t>
    </dgm:pt>
    <dgm:pt modelId="{DCACA323-60C3-41BC-84A2-C985717F549A}" type="parTrans" cxnId="{A4B0DE95-C2F8-4949-9CAF-D283556D915C}">
      <dgm:prSet/>
      <dgm:spPr/>
      <dgm:t>
        <a:bodyPr/>
        <a:lstStyle/>
        <a:p>
          <a:endParaRPr lang="en-US"/>
        </a:p>
      </dgm:t>
    </dgm:pt>
    <dgm:pt modelId="{926A2713-5A38-4614-AE2F-1B7947123DFD}" type="sibTrans" cxnId="{A4B0DE95-C2F8-4949-9CAF-D283556D915C}">
      <dgm:prSet/>
      <dgm:spPr/>
      <dgm:t>
        <a:bodyPr/>
        <a:lstStyle/>
        <a:p>
          <a:endParaRPr lang="en-US"/>
        </a:p>
      </dgm:t>
    </dgm:pt>
    <dgm:pt modelId="{280628AB-5B6C-4BE2-825D-DBD55341B31B}">
      <dgm:prSet phldrT="[Text]" custT="1"/>
      <dgm:spPr/>
      <dgm:t>
        <a:bodyPr/>
        <a:lstStyle/>
        <a:p>
          <a:r>
            <a:rPr lang="en-US" sz="1900" dirty="0" smtClean="0">
              <a:latin typeface="Arial" pitchFamily="34" charset="0"/>
              <a:cs typeface="Arial" pitchFamily="34" charset="0"/>
              <a:sym typeface="Optima"/>
            </a:rPr>
            <a:t>Have preemptive right meaning they can buy any new shares of stock the company issues</a:t>
          </a:r>
          <a:endParaRPr lang="en-US" sz="1900" dirty="0">
            <a:latin typeface="Arial" pitchFamily="34" charset="0"/>
            <a:cs typeface="Arial" pitchFamily="34" charset="0"/>
          </a:endParaRPr>
        </a:p>
      </dgm:t>
    </dgm:pt>
    <dgm:pt modelId="{4F212DBB-EADD-461B-97B2-3663854EB0BD}" type="parTrans" cxnId="{CA23C292-523F-408B-9A9A-F8841D07F1CC}">
      <dgm:prSet/>
      <dgm:spPr/>
      <dgm:t>
        <a:bodyPr/>
        <a:lstStyle/>
        <a:p>
          <a:endParaRPr lang="en-US"/>
        </a:p>
      </dgm:t>
    </dgm:pt>
    <dgm:pt modelId="{033E1922-D90A-49F4-B2E3-07C5E3CE978B}" type="sibTrans" cxnId="{CA23C292-523F-408B-9A9A-F8841D07F1CC}">
      <dgm:prSet/>
      <dgm:spPr/>
      <dgm:t>
        <a:bodyPr/>
        <a:lstStyle/>
        <a:p>
          <a:endParaRPr lang="en-US"/>
        </a:p>
      </dgm:t>
    </dgm:pt>
    <dgm:pt modelId="{54735D96-21A8-47FD-8CCD-0DA5CCF51C90}" type="pres">
      <dgm:prSet presAssocID="{E8DB14CA-EF65-40B9-94DB-419C267954D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090A498-D483-439D-94F6-B832826D3E17}" type="pres">
      <dgm:prSet presAssocID="{EF2B804E-8920-4C03-893D-3F6E97731593}" presName="parentLin" presStyleCnt="0"/>
      <dgm:spPr/>
    </dgm:pt>
    <dgm:pt modelId="{4988A0AF-2DB5-4DD5-8A96-A62784831F20}" type="pres">
      <dgm:prSet presAssocID="{EF2B804E-8920-4C03-893D-3F6E97731593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723065AA-1669-4CCC-B280-96E72A32007B}" type="pres">
      <dgm:prSet presAssocID="{EF2B804E-8920-4C03-893D-3F6E97731593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C4EEDC-8CA9-4659-B94E-05B188DEB653}" type="pres">
      <dgm:prSet presAssocID="{EF2B804E-8920-4C03-893D-3F6E97731593}" presName="negativeSpace" presStyleCnt="0"/>
      <dgm:spPr/>
    </dgm:pt>
    <dgm:pt modelId="{34EF429B-D116-43BF-8290-8392CFF18E07}" type="pres">
      <dgm:prSet presAssocID="{EF2B804E-8920-4C03-893D-3F6E97731593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F4104C-F312-4F18-8AF3-829B0653E5FB}" type="pres">
      <dgm:prSet presAssocID="{2CB6B8FF-CCE1-448F-BBDA-BD567B5AFED3}" presName="spaceBetweenRectangles" presStyleCnt="0"/>
      <dgm:spPr/>
    </dgm:pt>
    <dgm:pt modelId="{AD60043B-6DF3-4462-908D-AF900AA00588}" type="pres">
      <dgm:prSet presAssocID="{08132815-BD41-4E95-9C66-A4656FC945A8}" presName="parentLin" presStyleCnt="0"/>
      <dgm:spPr/>
    </dgm:pt>
    <dgm:pt modelId="{D904F631-C8CA-4B81-B89C-CC7682687CB9}" type="pres">
      <dgm:prSet presAssocID="{08132815-BD41-4E95-9C66-A4656FC945A8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32E2A41C-D5C0-420C-91F5-FA3DEC965625}" type="pres">
      <dgm:prSet presAssocID="{08132815-BD41-4E95-9C66-A4656FC945A8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DCEACF-9218-45C9-9415-209433AAD27B}" type="pres">
      <dgm:prSet presAssocID="{08132815-BD41-4E95-9C66-A4656FC945A8}" presName="negativeSpace" presStyleCnt="0"/>
      <dgm:spPr/>
    </dgm:pt>
    <dgm:pt modelId="{7EC2D7D6-8210-4908-B6F1-48902411BA1F}" type="pres">
      <dgm:prSet presAssocID="{08132815-BD41-4E95-9C66-A4656FC945A8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4B0DE95-C2F8-4949-9CAF-D283556D915C}" srcId="{3A7AEA67-1119-4AEC-AD96-70ED315C613E}" destId="{3A90DA86-1779-4828-8E77-FB4316666AFF}" srcOrd="0" destOrd="0" parTransId="{DCACA323-60C3-41BC-84A2-C985717F549A}" sibTransId="{926A2713-5A38-4614-AE2F-1B7947123DFD}"/>
    <dgm:cxn modelId="{CA23C292-523F-408B-9A9A-F8841D07F1CC}" srcId="{3A7AEA67-1119-4AEC-AD96-70ED315C613E}" destId="{280628AB-5B6C-4BE2-825D-DBD55341B31B}" srcOrd="1" destOrd="0" parTransId="{4F212DBB-EADD-461B-97B2-3663854EB0BD}" sibTransId="{033E1922-D90A-49F4-B2E3-07C5E3CE978B}"/>
    <dgm:cxn modelId="{981C71AB-907B-4449-AFDC-F61786B88264}" type="presOf" srcId="{08132815-BD41-4E95-9C66-A4656FC945A8}" destId="{D904F631-C8CA-4B81-B89C-CC7682687CB9}" srcOrd="0" destOrd="0" presId="urn:microsoft.com/office/officeart/2005/8/layout/list1"/>
    <dgm:cxn modelId="{54EF2891-6E77-4340-9EAC-C522A331F28F}" type="presOf" srcId="{EF2B804E-8920-4C03-893D-3F6E97731593}" destId="{4988A0AF-2DB5-4DD5-8A96-A62784831F20}" srcOrd="0" destOrd="0" presId="urn:microsoft.com/office/officeart/2005/8/layout/list1"/>
    <dgm:cxn modelId="{6807AE29-7AAB-4B95-A383-93A596B606E2}" srcId="{E8DB14CA-EF65-40B9-94DB-419C267954D3}" destId="{EF2B804E-8920-4C03-893D-3F6E97731593}" srcOrd="0" destOrd="0" parTransId="{FA60C00B-A320-4B62-8251-192F4F2046FD}" sibTransId="{2CB6B8FF-CCE1-448F-BBDA-BD567B5AFED3}"/>
    <dgm:cxn modelId="{6232D096-932B-43A7-B4FB-F0C535187A8E}" srcId="{08132815-BD41-4E95-9C66-A4656FC945A8}" destId="{3A7AEA67-1119-4AEC-AD96-70ED315C613E}" srcOrd="0" destOrd="0" parTransId="{E9ABCB9C-58C5-4D97-AC12-FED6425F8BD4}" sibTransId="{BC70A3B7-2366-40FD-99ED-A787F5A55AC5}"/>
    <dgm:cxn modelId="{3F059CD3-B37B-4940-9A66-C51BB67CEEE2}" type="presOf" srcId="{02DBCE75-8E14-4660-9A90-05D200B7281B}" destId="{34EF429B-D116-43BF-8290-8392CFF18E07}" srcOrd="0" destOrd="0" presId="urn:microsoft.com/office/officeart/2005/8/layout/list1"/>
    <dgm:cxn modelId="{71F53738-680C-4346-8949-99A5E72AD4D3}" type="presOf" srcId="{E8DB14CA-EF65-40B9-94DB-419C267954D3}" destId="{54735D96-21A8-47FD-8CCD-0DA5CCF51C90}" srcOrd="0" destOrd="0" presId="urn:microsoft.com/office/officeart/2005/8/layout/list1"/>
    <dgm:cxn modelId="{28BBBAB8-B096-431B-BDA4-7AC0BEE49A79}" srcId="{E8DB14CA-EF65-40B9-94DB-419C267954D3}" destId="{08132815-BD41-4E95-9C66-A4656FC945A8}" srcOrd="1" destOrd="0" parTransId="{1BFD5808-2877-4CD8-B140-A2770AE2061B}" sibTransId="{92A55D0D-DCC8-4935-86A6-34D53C4D2A99}"/>
    <dgm:cxn modelId="{869CB99B-7D5F-4CC1-8618-3E41A134B128}" type="presOf" srcId="{3A90DA86-1779-4828-8E77-FB4316666AFF}" destId="{7EC2D7D6-8210-4908-B6F1-48902411BA1F}" srcOrd="0" destOrd="1" presId="urn:microsoft.com/office/officeart/2005/8/layout/list1"/>
    <dgm:cxn modelId="{EB20E585-DCD6-4D9D-B4BC-AC3AD5CBAA53}" srcId="{EF2B804E-8920-4C03-893D-3F6E97731593}" destId="{02DBCE75-8E14-4660-9A90-05D200B7281B}" srcOrd="0" destOrd="0" parTransId="{8EF391CF-B010-4BEF-BB0E-54FA7E47A0D9}" sibTransId="{36DB4566-A32D-4E33-B0C9-E5C6F6707E6A}"/>
    <dgm:cxn modelId="{4BFFCCC0-BFFD-4E95-9DB5-C051A5A18FCF}" type="presOf" srcId="{08132815-BD41-4E95-9C66-A4656FC945A8}" destId="{32E2A41C-D5C0-420C-91F5-FA3DEC965625}" srcOrd="1" destOrd="0" presId="urn:microsoft.com/office/officeart/2005/8/layout/list1"/>
    <dgm:cxn modelId="{9D2E9749-273A-4790-81A6-F1C6831931F0}" type="presOf" srcId="{3A7AEA67-1119-4AEC-AD96-70ED315C613E}" destId="{7EC2D7D6-8210-4908-B6F1-48902411BA1F}" srcOrd="0" destOrd="0" presId="urn:microsoft.com/office/officeart/2005/8/layout/list1"/>
    <dgm:cxn modelId="{D5AECB46-3456-43FF-AF67-BEF31D3336D5}" type="presOf" srcId="{EF2B804E-8920-4C03-893D-3F6E97731593}" destId="{723065AA-1669-4CCC-B280-96E72A32007B}" srcOrd="1" destOrd="0" presId="urn:microsoft.com/office/officeart/2005/8/layout/list1"/>
    <dgm:cxn modelId="{D413A45B-501E-4DE8-8F0A-A0641087F328}" type="presOf" srcId="{280628AB-5B6C-4BE2-825D-DBD55341B31B}" destId="{7EC2D7D6-8210-4908-B6F1-48902411BA1F}" srcOrd="0" destOrd="2" presId="urn:microsoft.com/office/officeart/2005/8/layout/list1"/>
    <dgm:cxn modelId="{AF48D260-E200-435F-8326-ED8776529892}" type="presParOf" srcId="{54735D96-21A8-47FD-8CCD-0DA5CCF51C90}" destId="{3090A498-D483-439D-94F6-B832826D3E17}" srcOrd="0" destOrd="0" presId="urn:microsoft.com/office/officeart/2005/8/layout/list1"/>
    <dgm:cxn modelId="{0E652E54-525D-42C6-88A8-845A0D90E2D4}" type="presParOf" srcId="{3090A498-D483-439D-94F6-B832826D3E17}" destId="{4988A0AF-2DB5-4DD5-8A96-A62784831F20}" srcOrd="0" destOrd="0" presId="urn:microsoft.com/office/officeart/2005/8/layout/list1"/>
    <dgm:cxn modelId="{0C321D1F-A274-4035-A957-C1EEB79F67F0}" type="presParOf" srcId="{3090A498-D483-439D-94F6-B832826D3E17}" destId="{723065AA-1669-4CCC-B280-96E72A32007B}" srcOrd="1" destOrd="0" presId="urn:microsoft.com/office/officeart/2005/8/layout/list1"/>
    <dgm:cxn modelId="{FF2D41C2-B844-4AD9-8690-F62F65F50688}" type="presParOf" srcId="{54735D96-21A8-47FD-8CCD-0DA5CCF51C90}" destId="{B9C4EEDC-8CA9-4659-B94E-05B188DEB653}" srcOrd="1" destOrd="0" presId="urn:microsoft.com/office/officeart/2005/8/layout/list1"/>
    <dgm:cxn modelId="{AF7C8439-5A52-4235-BC8C-B7311A1AB1DE}" type="presParOf" srcId="{54735D96-21A8-47FD-8CCD-0DA5CCF51C90}" destId="{34EF429B-D116-43BF-8290-8392CFF18E07}" srcOrd="2" destOrd="0" presId="urn:microsoft.com/office/officeart/2005/8/layout/list1"/>
    <dgm:cxn modelId="{BB5325DD-B8E8-4281-99E2-D1CEA1BA41C7}" type="presParOf" srcId="{54735D96-21A8-47FD-8CCD-0DA5CCF51C90}" destId="{2CF4104C-F312-4F18-8AF3-829B0653E5FB}" srcOrd="3" destOrd="0" presId="urn:microsoft.com/office/officeart/2005/8/layout/list1"/>
    <dgm:cxn modelId="{830A592C-4B4C-4768-B3E8-C202C68E24E2}" type="presParOf" srcId="{54735D96-21A8-47FD-8CCD-0DA5CCF51C90}" destId="{AD60043B-6DF3-4462-908D-AF900AA00588}" srcOrd="4" destOrd="0" presId="urn:microsoft.com/office/officeart/2005/8/layout/list1"/>
    <dgm:cxn modelId="{FC5C97B2-7842-464D-82E0-FDBC16A076E9}" type="presParOf" srcId="{AD60043B-6DF3-4462-908D-AF900AA00588}" destId="{D904F631-C8CA-4B81-B89C-CC7682687CB9}" srcOrd="0" destOrd="0" presId="urn:microsoft.com/office/officeart/2005/8/layout/list1"/>
    <dgm:cxn modelId="{BE4C3FC9-E1B5-450B-9000-72F1AD722547}" type="presParOf" srcId="{AD60043B-6DF3-4462-908D-AF900AA00588}" destId="{32E2A41C-D5C0-420C-91F5-FA3DEC965625}" srcOrd="1" destOrd="0" presId="urn:microsoft.com/office/officeart/2005/8/layout/list1"/>
    <dgm:cxn modelId="{49F722CD-BC7D-4985-893F-5DE993731147}" type="presParOf" srcId="{54735D96-21A8-47FD-8CCD-0DA5CCF51C90}" destId="{4CDCEACF-9218-45C9-9415-209433AAD27B}" srcOrd="5" destOrd="0" presId="urn:microsoft.com/office/officeart/2005/8/layout/list1"/>
    <dgm:cxn modelId="{39B896DA-CA07-464D-A249-441570C7EA53}" type="presParOf" srcId="{54735D96-21A8-47FD-8CCD-0DA5CCF51C90}" destId="{7EC2D7D6-8210-4908-B6F1-48902411BA1F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AF51E1EB-1DAD-4FC8-86C6-61460788C32D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1035351-2A96-4BDB-9A99-EE75D2A2D3DD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Board of Directors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978F8D30-5181-4996-A90E-CE96C9446275}" type="parTrans" cxnId="{48FF110B-90BD-4581-A5DE-051BDD91121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332C907-6292-4C8D-94DC-ACCCE0A4383D}" type="sibTrans" cxnId="{48FF110B-90BD-4581-A5DE-051BDD91121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A35E7C6-B3D2-480C-A160-1BEB01279593}">
      <dgm:prSet phldrT="[Text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A group of individuals, elected by the stockholders to oversee the general operation of the corporation, who set the corporation’s long-range objectives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428EADF1-A8DE-4E74-A785-215FD6F0A3EE}" type="parTrans" cxnId="{272FD9F6-B75D-4DB9-801F-DB523657AE8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6154AF4-2BAB-42DC-9F39-77028AE8B0DA}" type="sibTrans" cxnId="{272FD9F6-B75D-4DB9-801F-DB523657AE8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8AC0509-A67B-41A6-ABF1-52A078A43F33}" type="pres">
      <dgm:prSet presAssocID="{AF51E1EB-1DAD-4FC8-86C6-61460788C32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6A7F552-E7DD-43B6-8209-04A39A71F6E8}" type="pres">
      <dgm:prSet presAssocID="{71035351-2A96-4BDB-9A99-EE75D2A2D3D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95BB52-419D-4C06-A1EA-40A8554E658F}" type="pres">
      <dgm:prSet presAssocID="{71035351-2A96-4BDB-9A99-EE75D2A2D3DD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DB018C2-1069-42F6-8CB9-547B225695F5}" type="presOf" srcId="{AF51E1EB-1DAD-4FC8-86C6-61460788C32D}" destId="{E8AC0509-A67B-41A6-ABF1-52A078A43F33}" srcOrd="0" destOrd="0" presId="urn:microsoft.com/office/officeart/2005/8/layout/vList2"/>
    <dgm:cxn modelId="{272FD9F6-B75D-4DB9-801F-DB523657AE8C}" srcId="{71035351-2A96-4BDB-9A99-EE75D2A2D3DD}" destId="{FA35E7C6-B3D2-480C-A160-1BEB01279593}" srcOrd="0" destOrd="0" parTransId="{428EADF1-A8DE-4E74-A785-215FD6F0A3EE}" sibTransId="{96154AF4-2BAB-42DC-9F39-77028AE8B0DA}"/>
    <dgm:cxn modelId="{48FF110B-90BD-4581-A5DE-051BDD911219}" srcId="{AF51E1EB-1DAD-4FC8-86C6-61460788C32D}" destId="{71035351-2A96-4BDB-9A99-EE75D2A2D3DD}" srcOrd="0" destOrd="0" parTransId="{978F8D30-5181-4996-A90E-CE96C9446275}" sibTransId="{C332C907-6292-4C8D-94DC-ACCCE0A4383D}"/>
    <dgm:cxn modelId="{67BA295C-ED96-48A8-BB23-FCDEA233ACD3}" type="presOf" srcId="{FA35E7C6-B3D2-480C-A160-1BEB01279593}" destId="{6395BB52-419D-4C06-A1EA-40A8554E658F}" srcOrd="0" destOrd="0" presId="urn:microsoft.com/office/officeart/2005/8/layout/vList2"/>
    <dgm:cxn modelId="{1277631F-0C87-4264-9D86-674554A1679B}" type="presOf" srcId="{71035351-2A96-4BDB-9A99-EE75D2A2D3DD}" destId="{16A7F552-E7DD-43B6-8209-04A39A71F6E8}" srcOrd="0" destOrd="0" presId="urn:microsoft.com/office/officeart/2005/8/layout/vList2"/>
    <dgm:cxn modelId="{87E7B408-DB32-4764-8C21-A4A0DB182F7B}" type="presParOf" srcId="{E8AC0509-A67B-41A6-ABF1-52A078A43F33}" destId="{16A7F552-E7DD-43B6-8209-04A39A71F6E8}" srcOrd="0" destOrd="0" presId="urn:microsoft.com/office/officeart/2005/8/layout/vList2"/>
    <dgm:cxn modelId="{EE5459E0-74A9-4490-82CB-ADFAC3B0EDEC}" type="presParOf" srcId="{E8AC0509-A67B-41A6-ABF1-52A078A43F33}" destId="{6395BB52-419D-4C06-A1EA-40A8554E658F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1AA7DED6-2BD5-4030-AA28-452711668139}" type="doc">
      <dgm:prSet loTypeId="urn:microsoft.com/office/officeart/2005/8/layout/list1" loCatId="list" qsTypeId="urn:microsoft.com/office/officeart/2005/8/quickstyle/3d2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923FD47F-B245-4BB8-B33F-C8A85E830BBB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Advantages 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E891E53A-2D54-427B-BE93-224F0B949E25}" type="parTrans" cxnId="{98F67E03-D1EE-4D18-A589-3079669BD81D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FCE3639-C16E-48AF-9C3C-08DDCB869BAD}" type="sibTrans" cxnId="{98F67E03-D1EE-4D18-A589-3079669BD81D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416A952-38A3-4951-9981-5B9F786BE757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Limited liability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D12CF0A4-B204-4CB3-B6AB-908CB92850C5}" type="parTrans" cxnId="{0AE5A503-7C9D-4E27-84A1-9AD199987FE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36A4AAC-EA22-4E7B-B2C3-466ECD37DA9F}" type="sibTrans" cxnId="{0AE5A503-7C9D-4E27-84A1-9AD199987FE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82EBA4A-83E7-46A7-ABD6-439BBC050795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Ease of transfer of ownership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39433847-83D2-48D3-B7C4-4B3C2D500517}" type="parTrans" cxnId="{7C984779-56E6-4A2D-91F8-4E06F0E436C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38029D6-F6EF-4ACC-89C5-E1CB39765682}" type="sibTrans" cxnId="{7C984779-56E6-4A2D-91F8-4E06F0E436C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50149DF-DDB9-413F-83F9-E847C1968FEC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Perpetual life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E9B002D4-8C5E-429D-B4A5-D9780D18EB46}" type="parTrans" cxnId="{7CDBF019-EF84-44AC-8CEC-E0656CFF3D4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343808E-0F93-40B2-B13B-DA343DE7734F}" type="sibTrans" cxnId="{7CDBF019-EF84-44AC-8CEC-E0656CFF3D4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9F543D0-DC12-488B-86F4-3B50CF8226A5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Securing funding is easier than for other forms of business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242D9F29-DCB1-4AC0-B2C8-1ACE19418329}" type="parTrans" cxnId="{88D6B894-BCB6-4630-BD21-E56B227AF50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9337AC0-DCB9-4689-9452-D8578F4BE546}" type="sibTrans" cxnId="{88D6B894-BCB6-4630-BD21-E56B227AF50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E559F05-91D8-4527-947A-6B2F258C976C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Expansion potential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AC525295-20E5-413A-AA66-57D33ACDE43B}" type="parTrans" cxnId="{B0BC9CDE-9991-4DAC-9DAB-FF5E700AFF2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AD8D6A3-D4D4-4CE2-A07E-6C40CCD7FE3D}" type="sibTrans" cxnId="{B0BC9CDE-9991-4DAC-9DAB-FF5E700AFF2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BBFAA68-2CA2-4907-A993-4FCC7024EE59}" type="pres">
      <dgm:prSet presAssocID="{1AA7DED6-2BD5-4030-AA28-45271166813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4BE94BD-4651-4C1E-A7B5-9EA1096E0D5F}" type="pres">
      <dgm:prSet presAssocID="{923FD47F-B245-4BB8-B33F-C8A85E830BBB}" presName="parentLin" presStyleCnt="0"/>
      <dgm:spPr/>
    </dgm:pt>
    <dgm:pt modelId="{C3E3ABA0-5D77-4DBA-BC39-0C6C8F83019B}" type="pres">
      <dgm:prSet presAssocID="{923FD47F-B245-4BB8-B33F-C8A85E830BBB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0AB65F33-DEAE-4CD7-9F36-0331F236C303}" type="pres">
      <dgm:prSet presAssocID="{923FD47F-B245-4BB8-B33F-C8A85E830BB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CF28AC-171B-4E1D-B9D5-8DAACB3DEC5E}" type="pres">
      <dgm:prSet presAssocID="{923FD47F-B245-4BB8-B33F-C8A85E830BBB}" presName="negativeSpace" presStyleCnt="0"/>
      <dgm:spPr/>
    </dgm:pt>
    <dgm:pt modelId="{71870A50-267B-4F18-95E2-8FA01BC89AF7}" type="pres">
      <dgm:prSet presAssocID="{923FD47F-B245-4BB8-B33F-C8A85E830BBB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F390D13-1B06-45E3-A9BA-98CBFC26E30A}" type="presOf" srcId="{D82EBA4A-83E7-46A7-ABD6-439BBC050795}" destId="{71870A50-267B-4F18-95E2-8FA01BC89AF7}" srcOrd="0" destOrd="1" presId="urn:microsoft.com/office/officeart/2005/8/layout/list1"/>
    <dgm:cxn modelId="{D3C6A9AF-86B5-4C8D-9C2D-C0BDDEA62DE5}" type="presOf" srcId="{C9F543D0-DC12-488B-86F4-3B50CF8226A5}" destId="{71870A50-267B-4F18-95E2-8FA01BC89AF7}" srcOrd="0" destOrd="3" presId="urn:microsoft.com/office/officeart/2005/8/layout/list1"/>
    <dgm:cxn modelId="{F5A1459A-DE67-43F3-BC94-7B38DF32D2A4}" type="presOf" srcId="{923FD47F-B245-4BB8-B33F-C8A85E830BBB}" destId="{C3E3ABA0-5D77-4DBA-BC39-0C6C8F83019B}" srcOrd="0" destOrd="0" presId="urn:microsoft.com/office/officeart/2005/8/layout/list1"/>
    <dgm:cxn modelId="{B0BC9CDE-9991-4DAC-9DAB-FF5E700AFF25}" srcId="{923FD47F-B245-4BB8-B33F-C8A85E830BBB}" destId="{BE559F05-91D8-4527-947A-6B2F258C976C}" srcOrd="4" destOrd="0" parTransId="{AC525295-20E5-413A-AA66-57D33ACDE43B}" sibTransId="{1AD8D6A3-D4D4-4CE2-A07E-6C40CCD7FE3D}"/>
    <dgm:cxn modelId="{98F67E03-D1EE-4D18-A589-3079669BD81D}" srcId="{1AA7DED6-2BD5-4030-AA28-452711668139}" destId="{923FD47F-B245-4BB8-B33F-C8A85E830BBB}" srcOrd="0" destOrd="0" parTransId="{E891E53A-2D54-427B-BE93-224F0B949E25}" sibTransId="{5FCE3639-C16E-48AF-9C3C-08DDCB869BAD}"/>
    <dgm:cxn modelId="{FE329964-3419-4284-A79C-296C11BA71F1}" type="presOf" srcId="{1416A952-38A3-4951-9981-5B9F786BE757}" destId="{71870A50-267B-4F18-95E2-8FA01BC89AF7}" srcOrd="0" destOrd="0" presId="urn:microsoft.com/office/officeart/2005/8/layout/list1"/>
    <dgm:cxn modelId="{7C984779-56E6-4A2D-91F8-4E06F0E436C7}" srcId="{923FD47F-B245-4BB8-B33F-C8A85E830BBB}" destId="{D82EBA4A-83E7-46A7-ABD6-439BBC050795}" srcOrd="1" destOrd="0" parTransId="{39433847-83D2-48D3-B7C4-4B3C2D500517}" sibTransId="{738029D6-F6EF-4ACC-89C5-E1CB39765682}"/>
    <dgm:cxn modelId="{FD32F008-334C-4624-9C2C-958ACEEB0EFD}" type="presOf" srcId="{BE559F05-91D8-4527-947A-6B2F258C976C}" destId="{71870A50-267B-4F18-95E2-8FA01BC89AF7}" srcOrd="0" destOrd="4" presId="urn:microsoft.com/office/officeart/2005/8/layout/list1"/>
    <dgm:cxn modelId="{085D552B-B55F-42C1-96D9-F259EA9ED1C7}" type="presOf" srcId="{1AA7DED6-2BD5-4030-AA28-452711668139}" destId="{4BBFAA68-2CA2-4907-A993-4FCC7024EE59}" srcOrd="0" destOrd="0" presId="urn:microsoft.com/office/officeart/2005/8/layout/list1"/>
    <dgm:cxn modelId="{88D6B894-BCB6-4630-BD21-E56B227AF502}" srcId="{923FD47F-B245-4BB8-B33F-C8A85E830BBB}" destId="{C9F543D0-DC12-488B-86F4-3B50CF8226A5}" srcOrd="3" destOrd="0" parTransId="{242D9F29-DCB1-4AC0-B2C8-1ACE19418329}" sibTransId="{69337AC0-DCB9-4689-9452-D8578F4BE546}"/>
    <dgm:cxn modelId="{7CDBF019-EF84-44AC-8CEC-E0656CFF3D45}" srcId="{923FD47F-B245-4BB8-B33F-C8A85E830BBB}" destId="{E50149DF-DDB9-413F-83F9-E847C1968FEC}" srcOrd="2" destOrd="0" parTransId="{E9B002D4-8C5E-429D-B4A5-D9780D18EB46}" sibTransId="{F343808E-0F93-40B2-B13B-DA343DE7734F}"/>
    <dgm:cxn modelId="{1B169A50-9CC6-413D-989C-88FE003E5736}" type="presOf" srcId="{E50149DF-DDB9-413F-83F9-E847C1968FEC}" destId="{71870A50-267B-4F18-95E2-8FA01BC89AF7}" srcOrd="0" destOrd="2" presId="urn:microsoft.com/office/officeart/2005/8/layout/list1"/>
    <dgm:cxn modelId="{B1CC56C2-5C58-4B48-A058-924AB11E97E7}" type="presOf" srcId="{923FD47F-B245-4BB8-B33F-C8A85E830BBB}" destId="{0AB65F33-DEAE-4CD7-9F36-0331F236C303}" srcOrd="1" destOrd="0" presId="urn:microsoft.com/office/officeart/2005/8/layout/list1"/>
    <dgm:cxn modelId="{0AE5A503-7C9D-4E27-84A1-9AD199987FE2}" srcId="{923FD47F-B245-4BB8-B33F-C8A85E830BBB}" destId="{1416A952-38A3-4951-9981-5B9F786BE757}" srcOrd="0" destOrd="0" parTransId="{D12CF0A4-B204-4CB3-B6AB-908CB92850C5}" sibTransId="{A36A4AAC-EA22-4E7B-B2C3-466ECD37DA9F}"/>
    <dgm:cxn modelId="{9A3F9E94-C414-41DC-B999-6E0946BBF433}" type="presParOf" srcId="{4BBFAA68-2CA2-4907-A993-4FCC7024EE59}" destId="{64BE94BD-4651-4C1E-A7B5-9EA1096E0D5F}" srcOrd="0" destOrd="0" presId="urn:microsoft.com/office/officeart/2005/8/layout/list1"/>
    <dgm:cxn modelId="{FFCFB734-0240-422F-BD23-41237CF36167}" type="presParOf" srcId="{64BE94BD-4651-4C1E-A7B5-9EA1096E0D5F}" destId="{C3E3ABA0-5D77-4DBA-BC39-0C6C8F83019B}" srcOrd="0" destOrd="0" presId="urn:microsoft.com/office/officeart/2005/8/layout/list1"/>
    <dgm:cxn modelId="{1011C1F5-59FB-4B04-9440-A87BC8EC2B77}" type="presParOf" srcId="{64BE94BD-4651-4C1E-A7B5-9EA1096E0D5F}" destId="{0AB65F33-DEAE-4CD7-9F36-0331F236C303}" srcOrd="1" destOrd="0" presId="urn:microsoft.com/office/officeart/2005/8/layout/list1"/>
    <dgm:cxn modelId="{282D9A8C-732F-4371-8C83-FBA3C9585550}" type="presParOf" srcId="{4BBFAA68-2CA2-4907-A993-4FCC7024EE59}" destId="{73CF28AC-171B-4E1D-B9D5-8DAACB3DEC5E}" srcOrd="1" destOrd="0" presId="urn:microsoft.com/office/officeart/2005/8/layout/list1"/>
    <dgm:cxn modelId="{806857BB-B1C0-4353-AC31-D8FF0EF9FDDE}" type="presParOf" srcId="{4BBFAA68-2CA2-4907-A993-4FCC7024EE59}" destId="{71870A50-267B-4F18-95E2-8FA01BC89AF7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895C0CD5-6FF9-4F50-BA91-5DA007177C1E}" type="doc">
      <dgm:prSet loTypeId="urn:microsoft.com/office/officeart/2005/8/layout/list1" loCatId="list" qsTypeId="urn:microsoft.com/office/officeart/2005/8/quickstyle/3d2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1E41ABFC-F6A2-4801-AEBA-86672B3F63DA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Disadvantages 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CEED807E-FB30-4625-B01E-3CE449E01526}" type="parTrans" cxnId="{B137A822-B91B-406D-9248-11C33F0CF0C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5202F4F-15F1-4B43-B80C-05A772860785}" type="sibTrans" cxnId="{B137A822-B91B-406D-9248-11C33F0CF0C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51673B1-29F2-481F-A696-83D4A5E7299B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Double taxation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903B31B9-BA39-4651-BFE6-8A3F542BE93D}" type="parTrans" cxnId="{7D93ECCF-FD16-4667-A858-11957ECFFE9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2E73987-AA89-447D-AA59-145B950627A0}" type="sibTrans" cxnId="{7D93ECCF-FD16-4667-A858-11957ECFFE9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B3C4C38-B896-47D5-BDE5-869A302F442B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Expensive to form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7633A131-AE07-4D44-BC1B-A1A720B5562B}" type="parTrans" cxnId="{92F2FFCE-43BE-40F3-9372-7081CF972D2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3D8A031-FC90-423A-BFD5-F8E054956F36}" type="sibTrans" cxnId="{92F2FFCE-43BE-40F3-9372-7081CF972D2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4B01FB8-4F04-4B75-BE23-CB355B005ED8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Disclosure of information to the government and the public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87B72099-B086-4CEA-9DAB-A4719AAA7E9E}" type="parTrans" cxnId="{C80163E5-34A9-4B16-BEB3-D334D9BA2BA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BA87124-B56A-4995-9F72-CBD291315B6C}" type="sibTrans" cxnId="{C80163E5-34A9-4B16-BEB3-D334D9BA2BA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0DA7E48-A63F-4633-80E8-03048D0DE69C}">
      <dgm:prSet phldrT="[Text]"/>
      <dgm:spPr/>
      <dgm:t>
        <a:bodyPr/>
        <a:lstStyle/>
        <a:p>
          <a:r>
            <a:rPr kumimoji="0" lang="en-US" b="0" i="0" u="none" strike="noStrike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rPr>
            <a:t>Owners and managers are not always the same and can have different goals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66DA484B-58BA-43A4-A8D4-47B9604829F3}" type="parTrans" cxnId="{FA6F42D0-55C0-48A1-B743-EE217CE2616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6D5D51E-1ACD-4DF7-9AB0-A79C881AE2AE}" type="sibTrans" cxnId="{FA6F42D0-55C0-48A1-B743-EE217CE2616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C453F24-938C-47A7-A77F-5383548CB922}" type="pres">
      <dgm:prSet presAssocID="{895C0CD5-6FF9-4F50-BA91-5DA007177C1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30E5D59-1EE9-45FE-ADBE-185DCE2BE1C8}" type="pres">
      <dgm:prSet presAssocID="{1E41ABFC-F6A2-4801-AEBA-86672B3F63DA}" presName="parentLin" presStyleCnt="0"/>
      <dgm:spPr/>
    </dgm:pt>
    <dgm:pt modelId="{DBD813CF-96FB-4DF9-A1F9-107E0AE65FF3}" type="pres">
      <dgm:prSet presAssocID="{1E41ABFC-F6A2-4801-AEBA-86672B3F63DA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85A2E5DD-2739-420F-9AE3-7D955DBB515E}" type="pres">
      <dgm:prSet presAssocID="{1E41ABFC-F6A2-4801-AEBA-86672B3F63D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F94D83-7746-4EDB-8D37-440505967FBB}" type="pres">
      <dgm:prSet presAssocID="{1E41ABFC-F6A2-4801-AEBA-86672B3F63DA}" presName="negativeSpace" presStyleCnt="0"/>
      <dgm:spPr/>
    </dgm:pt>
    <dgm:pt modelId="{62A61F1C-EFF5-4EBC-AC36-A2748FBC35D0}" type="pres">
      <dgm:prSet presAssocID="{1E41ABFC-F6A2-4801-AEBA-86672B3F63DA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73E290B-599A-4CA6-90EA-14B943ED242A}" type="presOf" srcId="{3B3C4C38-B896-47D5-BDE5-869A302F442B}" destId="{62A61F1C-EFF5-4EBC-AC36-A2748FBC35D0}" srcOrd="0" destOrd="1" presId="urn:microsoft.com/office/officeart/2005/8/layout/list1"/>
    <dgm:cxn modelId="{68A876E5-D5E8-42D7-A8BA-8259ACDB4948}" type="presOf" srcId="{1E41ABFC-F6A2-4801-AEBA-86672B3F63DA}" destId="{DBD813CF-96FB-4DF9-A1F9-107E0AE65FF3}" srcOrd="0" destOrd="0" presId="urn:microsoft.com/office/officeart/2005/8/layout/list1"/>
    <dgm:cxn modelId="{8DA01877-6D0E-477C-9E13-8AFA0AD62D77}" type="presOf" srcId="{F51673B1-29F2-481F-A696-83D4A5E7299B}" destId="{62A61F1C-EFF5-4EBC-AC36-A2748FBC35D0}" srcOrd="0" destOrd="0" presId="urn:microsoft.com/office/officeart/2005/8/layout/list1"/>
    <dgm:cxn modelId="{997F14FB-0E57-47A6-A65D-B3DD4278497B}" type="presOf" srcId="{895C0CD5-6FF9-4F50-BA91-5DA007177C1E}" destId="{CC453F24-938C-47A7-A77F-5383548CB922}" srcOrd="0" destOrd="0" presId="urn:microsoft.com/office/officeart/2005/8/layout/list1"/>
    <dgm:cxn modelId="{6CF27080-10AC-4184-8AC1-BE556E7643A1}" type="presOf" srcId="{1E41ABFC-F6A2-4801-AEBA-86672B3F63DA}" destId="{85A2E5DD-2739-420F-9AE3-7D955DBB515E}" srcOrd="1" destOrd="0" presId="urn:microsoft.com/office/officeart/2005/8/layout/list1"/>
    <dgm:cxn modelId="{6108DFAD-3698-4C48-BFC4-1045AC90DBDB}" type="presOf" srcId="{90DA7E48-A63F-4633-80E8-03048D0DE69C}" destId="{62A61F1C-EFF5-4EBC-AC36-A2748FBC35D0}" srcOrd="0" destOrd="3" presId="urn:microsoft.com/office/officeart/2005/8/layout/list1"/>
    <dgm:cxn modelId="{7D93ECCF-FD16-4667-A858-11957ECFFE9F}" srcId="{1E41ABFC-F6A2-4801-AEBA-86672B3F63DA}" destId="{F51673B1-29F2-481F-A696-83D4A5E7299B}" srcOrd="0" destOrd="0" parTransId="{903B31B9-BA39-4651-BFE6-8A3F542BE93D}" sibTransId="{E2E73987-AA89-447D-AA59-145B950627A0}"/>
    <dgm:cxn modelId="{92F2FFCE-43BE-40F3-9372-7081CF972D2B}" srcId="{1E41ABFC-F6A2-4801-AEBA-86672B3F63DA}" destId="{3B3C4C38-B896-47D5-BDE5-869A302F442B}" srcOrd="1" destOrd="0" parTransId="{7633A131-AE07-4D44-BC1B-A1A720B5562B}" sibTransId="{F3D8A031-FC90-423A-BFD5-F8E054956F36}"/>
    <dgm:cxn modelId="{C80163E5-34A9-4B16-BEB3-D334D9BA2BA8}" srcId="{1E41ABFC-F6A2-4801-AEBA-86672B3F63DA}" destId="{B4B01FB8-4F04-4B75-BE23-CB355B005ED8}" srcOrd="2" destOrd="0" parTransId="{87B72099-B086-4CEA-9DAB-A4719AAA7E9E}" sibTransId="{9BA87124-B56A-4995-9F72-CBD291315B6C}"/>
    <dgm:cxn modelId="{B137A822-B91B-406D-9248-11C33F0CF0CC}" srcId="{895C0CD5-6FF9-4F50-BA91-5DA007177C1E}" destId="{1E41ABFC-F6A2-4801-AEBA-86672B3F63DA}" srcOrd="0" destOrd="0" parTransId="{CEED807E-FB30-4625-B01E-3CE449E01526}" sibTransId="{15202F4F-15F1-4B43-B80C-05A772860785}"/>
    <dgm:cxn modelId="{7DBE6CDA-98DC-4D95-8611-5AE0598C3020}" type="presOf" srcId="{B4B01FB8-4F04-4B75-BE23-CB355B005ED8}" destId="{62A61F1C-EFF5-4EBC-AC36-A2748FBC35D0}" srcOrd="0" destOrd="2" presId="urn:microsoft.com/office/officeart/2005/8/layout/list1"/>
    <dgm:cxn modelId="{FA6F42D0-55C0-48A1-B743-EE217CE26160}" srcId="{1E41ABFC-F6A2-4801-AEBA-86672B3F63DA}" destId="{90DA7E48-A63F-4633-80E8-03048D0DE69C}" srcOrd="3" destOrd="0" parTransId="{66DA484B-58BA-43A4-A8D4-47B9604829F3}" sibTransId="{E6D5D51E-1ACD-4DF7-9AB0-A79C881AE2AE}"/>
    <dgm:cxn modelId="{FD0BAE26-CA06-4B76-BB69-B4F171A5E717}" type="presParOf" srcId="{CC453F24-938C-47A7-A77F-5383548CB922}" destId="{E30E5D59-1EE9-45FE-ADBE-185DCE2BE1C8}" srcOrd="0" destOrd="0" presId="urn:microsoft.com/office/officeart/2005/8/layout/list1"/>
    <dgm:cxn modelId="{C221582C-8220-4DE3-A927-6048D9595494}" type="presParOf" srcId="{E30E5D59-1EE9-45FE-ADBE-185DCE2BE1C8}" destId="{DBD813CF-96FB-4DF9-A1F9-107E0AE65FF3}" srcOrd="0" destOrd="0" presId="urn:microsoft.com/office/officeart/2005/8/layout/list1"/>
    <dgm:cxn modelId="{7620056F-E562-4055-BC9D-7C087B58B3D9}" type="presParOf" srcId="{E30E5D59-1EE9-45FE-ADBE-185DCE2BE1C8}" destId="{85A2E5DD-2739-420F-9AE3-7D955DBB515E}" srcOrd="1" destOrd="0" presId="urn:microsoft.com/office/officeart/2005/8/layout/list1"/>
    <dgm:cxn modelId="{06FA6D43-21FC-4FC9-8AA1-6DDB727602E9}" type="presParOf" srcId="{CC453F24-938C-47A7-A77F-5383548CB922}" destId="{41F94D83-7746-4EDB-8D37-440505967FBB}" srcOrd="1" destOrd="0" presId="urn:microsoft.com/office/officeart/2005/8/layout/list1"/>
    <dgm:cxn modelId="{10BC1341-9B29-452E-B263-C851BEF3ABA1}" type="presParOf" srcId="{CC453F24-938C-47A7-A77F-5383548CB922}" destId="{62A61F1C-EFF5-4EBC-AC36-A2748FBC35D0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30765267-8868-4421-BEAB-5C93FEC19285}" type="doc">
      <dgm:prSet loTypeId="urn:microsoft.com/office/officeart/2005/8/layout/hList1" loCatId="list" qsTypeId="urn:microsoft.com/office/officeart/2005/8/quickstyle/3d2" qsCatId="3D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FCDE26C3-DF1C-4192-B421-5BEEB99D41B7}">
      <dgm:prSet phldrT="[Text]" custT="1"/>
      <dgm:spPr/>
      <dgm:t>
        <a:bodyPr/>
        <a:lstStyle/>
        <a:p>
          <a:pPr algn="ctr"/>
          <a:r>
            <a:rPr lang="en-US" sz="2200" dirty="0" smtClean="0">
              <a:latin typeface="Arial" pitchFamily="34" charset="0"/>
              <a:cs typeface="Arial" pitchFamily="34" charset="0"/>
            </a:rPr>
            <a:t>Joint Venture</a:t>
          </a:r>
          <a:endParaRPr lang="en-US" sz="2200" dirty="0">
            <a:latin typeface="Arial" pitchFamily="34" charset="0"/>
            <a:cs typeface="Arial" pitchFamily="34" charset="0"/>
          </a:endParaRPr>
        </a:p>
      </dgm:t>
    </dgm:pt>
    <dgm:pt modelId="{CFD790C1-65A7-4DB8-823B-247B31C455E7}" type="parTrans" cxnId="{A20DAE09-5783-426E-BA0D-F0BB493C55A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526B29A-84DD-4321-ABC8-B109C458A1D8}" type="sibTrans" cxnId="{A20DAE09-5783-426E-BA0D-F0BB493C55A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F3E2F99-F33C-4270-970A-2F6E0D53AD68}">
      <dgm:prSet phldrT="[Text]" custT="1"/>
      <dgm:spPr/>
      <dgm:t>
        <a:bodyPr/>
        <a:lstStyle/>
        <a:p>
          <a:r>
            <a:rPr lang="en-US" sz="1600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A partnership established for a specific project or for a limited time</a:t>
          </a:r>
          <a:endParaRPr lang="en-US" sz="1600" dirty="0">
            <a:latin typeface="Arial" pitchFamily="34" charset="0"/>
            <a:cs typeface="Arial" pitchFamily="34" charset="0"/>
          </a:endParaRPr>
        </a:p>
      </dgm:t>
    </dgm:pt>
    <dgm:pt modelId="{7B89C71D-27E5-44AA-A7A4-AF15FEF6774A}" type="parTrans" cxnId="{B51A18A0-73E6-498E-BB92-0468EEC7926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0F021EB-C5EC-456A-87BC-5DE7C377A3F0}" type="sibTrans" cxnId="{B51A18A0-73E6-498E-BB92-0468EEC7926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04B5442-0010-4987-9826-C0DF9EE80567}">
      <dgm:prSet phldrT="[Text]" custT="1"/>
      <dgm:spPr/>
      <dgm:t>
        <a:bodyPr/>
        <a:lstStyle/>
        <a:p>
          <a:r>
            <a:rPr lang="en-US" sz="1600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Control can be divided equally, or one partner may control decision making</a:t>
          </a:r>
          <a:endParaRPr lang="en-US" sz="1600" dirty="0">
            <a:latin typeface="Arial" pitchFamily="34" charset="0"/>
            <a:cs typeface="Arial" pitchFamily="34" charset="0"/>
          </a:endParaRPr>
        </a:p>
      </dgm:t>
    </dgm:pt>
    <dgm:pt modelId="{1309DCE3-900B-473A-ACB2-A2E937C633A2}" type="parTrans" cxnId="{670B22F3-21C8-427C-827B-070338F0809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B966F24-A766-406B-937A-B85698F0B233}" type="sibTrans" cxnId="{670B22F3-21C8-427C-827B-070338F0809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A667F04-12E5-4817-A824-A791B297F61B}">
      <dgm:prSet phldrT="[Text]" custT="1"/>
      <dgm:spPr/>
      <dgm:t>
        <a:bodyPr/>
        <a:lstStyle/>
        <a:p>
          <a:r>
            <a:rPr lang="en-US" sz="2200" dirty="0" smtClean="0">
              <a:latin typeface="Arial" pitchFamily="34" charset="0"/>
              <a:cs typeface="Arial" pitchFamily="34" charset="0"/>
            </a:rPr>
            <a:t>S-Corporation</a:t>
          </a:r>
          <a:endParaRPr lang="en-US" sz="2200" dirty="0">
            <a:latin typeface="Arial" pitchFamily="34" charset="0"/>
            <a:cs typeface="Arial" pitchFamily="34" charset="0"/>
          </a:endParaRPr>
        </a:p>
      </dgm:t>
    </dgm:pt>
    <dgm:pt modelId="{44914A01-88F6-4390-8A97-3FDA4FA747A1}" type="parTrans" cxnId="{660B2EB4-5C18-4044-B60C-C628EFC8DE5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353B9DE-D656-493A-8D6C-7AA97EA8D0A6}" type="sibTrans" cxnId="{660B2EB4-5C18-4044-B60C-C628EFC8DE5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1067FC1-A277-40A4-8EA2-DBE424055CEE}">
      <dgm:prSet phldrT="[Text]" custT="1"/>
      <dgm:spPr/>
      <dgm:t>
        <a:bodyPr/>
        <a:lstStyle/>
        <a:p>
          <a:r>
            <a:rPr lang="en-US" sz="1600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Corporation taxed as though it were a partnership with restrictions on shareholders</a:t>
          </a:r>
          <a:endParaRPr lang="en-US" sz="1600" dirty="0">
            <a:latin typeface="Arial" pitchFamily="34" charset="0"/>
            <a:cs typeface="Arial" pitchFamily="34" charset="0"/>
          </a:endParaRPr>
        </a:p>
      </dgm:t>
    </dgm:pt>
    <dgm:pt modelId="{5E292021-3650-4B43-9738-A3B8E1B00928}" type="parTrans" cxnId="{850AE09E-3BC4-4550-81AC-4205027D3E5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5F14827-B7DA-4DCC-A2B6-DF6E2288FF69}" type="sibTrans" cxnId="{850AE09E-3BC4-4550-81AC-4205027D3E5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D64F373-DD4F-4E26-BE89-2932C7257EBB}">
      <dgm:prSet phldrT="[Text]" custT="1"/>
      <dgm:spPr/>
      <dgm:t>
        <a:bodyPr/>
        <a:lstStyle/>
        <a:p>
          <a:r>
            <a:rPr lang="en-US" sz="1600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Eliminates double taxation and retains the limited liability benefit</a:t>
          </a:r>
          <a:endParaRPr lang="en-US" sz="1600" dirty="0">
            <a:latin typeface="Arial" pitchFamily="34" charset="0"/>
            <a:cs typeface="Arial" pitchFamily="34" charset="0"/>
          </a:endParaRPr>
        </a:p>
      </dgm:t>
    </dgm:pt>
    <dgm:pt modelId="{398C18DD-0286-46E5-8783-C100D74BF54D}" type="parTrans" cxnId="{4FEBEDDE-03E0-477E-958C-F75DF03D8C2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8C92DDE-081B-4C62-BEB1-0CD0B538FF6F}" type="sibTrans" cxnId="{4FEBEDDE-03E0-477E-958C-F75DF03D8C2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1E5318F-7112-49CE-97CE-F2D40C1B7965}">
      <dgm:prSet phldrT="[Text]" custT="1"/>
      <dgm:spPr/>
      <dgm:t>
        <a:bodyPr/>
        <a:lstStyle/>
        <a:p>
          <a:r>
            <a:rPr lang="en-US" sz="1600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Used for ventures that call for large investments, such as development of new products</a:t>
          </a:r>
          <a:endParaRPr lang="en-US" sz="1600" dirty="0">
            <a:latin typeface="Arial" pitchFamily="34" charset="0"/>
            <a:cs typeface="Arial" pitchFamily="34" charset="0"/>
          </a:endParaRPr>
        </a:p>
      </dgm:t>
    </dgm:pt>
    <dgm:pt modelId="{E526318B-C123-45CD-B415-660C1E1DEE64}" type="parTrans" cxnId="{5E089ADB-7F67-421D-9B22-13E7E305933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8A97571-C884-4C5B-BE5C-D8334CDF02C1}" type="sibTrans" cxnId="{5E089ADB-7F67-421D-9B22-13E7E305933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C9812CE-6E77-4F65-887A-F8AAAC179074}">
      <dgm:prSet phldrT="[Text]" custT="1"/>
      <dgm:spPr/>
      <dgm:t>
        <a:bodyPr/>
        <a:lstStyle/>
        <a:p>
          <a:r>
            <a:rPr lang="en-US" sz="1600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Very popular with entrepreneurs, representing nearly half of all corporate filings</a:t>
          </a:r>
          <a:endParaRPr lang="en-US" sz="1600" dirty="0">
            <a:latin typeface="Arial" pitchFamily="34" charset="0"/>
            <a:cs typeface="Arial" pitchFamily="34" charset="0"/>
          </a:endParaRPr>
        </a:p>
      </dgm:t>
    </dgm:pt>
    <dgm:pt modelId="{C54B73B9-4BBD-4E4A-AF5C-A16CD941693B}" type="parTrans" cxnId="{EEE14C24-0379-4B34-A941-EBCFB5A4F74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E12CB1E-6FBF-4A6E-961C-F40AC2ED1203}" type="sibTrans" cxnId="{EEE14C24-0379-4B34-A941-EBCFB5A4F74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C7B1C40-2535-4D3F-984F-A712F91CAD79}" type="pres">
      <dgm:prSet presAssocID="{30765267-8868-4421-BEAB-5C93FEC1928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D7D1B14-04F5-410A-B1C3-976233F79A76}" type="pres">
      <dgm:prSet presAssocID="{FCDE26C3-DF1C-4192-B421-5BEEB99D41B7}" presName="composite" presStyleCnt="0"/>
      <dgm:spPr/>
    </dgm:pt>
    <dgm:pt modelId="{5199B689-8A5B-4966-8CD5-02BE0DEB3404}" type="pres">
      <dgm:prSet presAssocID="{FCDE26C3-DF1C-4192-B421-5BEEB99D41B7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998EBB-8D11-43F9-809F-9ED19DC1010F}" type="pres">
      <dgm:prSet presAssocID="{FCDE26C3-DF1C-4192-B421-5BEEB99D41B7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A052E5-ECDA-4DC4-9C01-71FFA434CC01}" type="pres">
      <dgm:prSet presAssocID="{F526B29A-84DD-4321-ABC8-B109C458A1D8}" presName="space" presStyleCnt="0"/>
      <dgm:spPr/>
    </dgm:pt>
    <dgm:pt modelId="{B14193BC-D6A6-4ECC-B692-E0F55ACC8D25}" type="pres">
      <dgm:prSet presAssocID="{CA667F04-12E5-4817-A824-A791B297F61B}" presName="composite" presStyleCnt="0"/>
      <dgm:spPr/>
    </dgm:pt>
    <dgm:pt modelId="{2E650CF8-2C86-4813-9373-E50650290F11}" type="pres">
      <dgm:prSet presAssocID="{CA667F04-12E5-4817-A824-A791B297F61B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DECC0C-ED16-402B-A31F-1DB4DF107AB6}" type="pres">
      <dgm:prSet presAssocID="{CA667F04-12E5-4817-A824-A791B297F61B}" presName="desTx" presStyleLbl="alignAccFollowNode1" presStyleIdx="1" presStyleCnt="2" custAng="10800000" custFlipVert="1" custScale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60B2EB4-5C18-4044-B60C-C628EFC8DE5A}" srcId="{30765267-8868-4421-BEAB-5C93FEC19285}" destId="{CA667F04-12E5-4817-A824-A791B297F61B}" srcOrd="1" destOrd="0" parTransId="{44914A01-88F6-4390-8A97-3FDA4FA747A1}" sibTransId="{3353B9DE-D656-493A-8D6C-7AA97EA8D0A6}"/>
    <dgm:cxn modelId="{A20DAE09-5783-426E-BA0D-F0BB493C55A1}" srcId="{30765267-8868-4421-BEAB-5C93FEC19285}" destId="{FCDE26C3-DF1C-4192-B421-5BEEB99D41B7}" srcOrd="0" destOrd="0" parTransId="{CFD790C1-65A7-4DB8-823B-247B31C455E7}" sibTransId="{F526B29A-84DD-4321-ABC8-B109C458A1D8}"/>
    <dgm:cxn modelId="{5E089ADB-7F67-421D-9B22-13E7E3059336}" srcId="{1F3E2F99-F33C-4270-970A-2F6E0D53AD68}" destId="{D1E5318F-7112-49CE-97CE-F2D40C1B7965}" srcOrd="1" destOrd="0" parTransId="{E526318B-C123-45CD-B415-660C1E1DEE64}" sibTransId="{E8A97571-C884-4C5B-BE5C-D8334CDF02C1}"/>
    <dgm:cxn modelId="{26E013E7-9460-4118-B444-5FF44F51EBBF}" type="presOf" srcId="{C1067FC1-A277-40A4-8EA2-DBE424055CEE}" destId="{0DDECC0C-ED16-402B-A31F-1DB4DF107AB6}" srcOrd="0" destOrd="0" presId="urn:microsoft.com/office/officeart/2005/8/layout/hList1"/>
    <dgm:cxn modelId="{4FEBEDDE-03E0-477E-958C-F75DF03D8C28}" srcId="{C1067FC1-A277-40A4-8EA2-DBE424055CEE}" destId="{6D64F373-DD4F-4E26-BE89-2932C7257EBB}" srcOrd="0" destOrd="0" parTransId="{398C18DD-0286-46E5-8783-C100D74BF54D}" sibTransId="{18C92DDE-081B-4C62-BEB1-0CD0B538FF6F}"/>
    <dgm:cxn modelId="{B51A18A0-73E6-498E-BB92-0468EEC7926A}" srcId="{FCDE26C3-DF1C-4192-B421-5BEEB99D41B7}" destId="{1F3E2F99-F33C-4270-970A-2F6E0D53AD68}" srcOrd="0" destOrd="0" parTransId="{7B89C71D-27E5-44AA-A7A4-AF15FEF6774A}" sibTransId="{C0F021EB-C5EC-456A-87BC-5DE7C377A3F0}"/>
    <dgm:cxn modelId="{C458630C-D5B2-4948-824E-2B55C0B35129}" type="presOf" srcId="{CA667F04-12E5-4817-A824-A791B297F61B}" destId="{2E650CF8-2C86-4813-9373-E50650290F11}" srcOrd="0" destOrd="0" presId="urn:microsoft.com/office/officeart/2005/8/layout/hList1"/>
    <dgm:cxn modelId="{850AE09E-3BC4-4550-81AC-4205027D3E55}" srcId="{CA667F04-12E5-4817-A824-A791B297F61B}" destId="{C1067FC1-A277-40A4-8EA2-DBE424055CEE}" srcOrd="0" destOrd="0" parTransId="{5E292021-3650-4B43-9738-A3B8E1B00928}" sibTransId="{65F14827-B7DA-4DCC-A2B6-DF6E2288FF69}"/>
    <dgm:cxn modelId="{412D803A-8616-46B4-9267-50951BEC99E6}" type="presOf" srcId="{FCDE26C3-DF1C-4192-B421-5BEEB99D41B7}" destId="{5199B689-8A5B-4966-8CD5-02BE0DEB3404}" srcOrd="0" destOrd="0" presId="urn:microsoft.com/office/officeart/2005/8/layout/hList1"/>
    <dgm:cxn modelId="{D5343277-212B-425A-B7EF-574F2B02D1D3}" type="presOf" srcId="{30765267-8868-4421-BEAB-5C93FEC19285}" destId="{BC7B1C40-2535-4D3F-984F-A712F91CAD79}" srcOrd="0" destOrd="0" presId="urn:microsoft.com/office/officeart/2005/8/layout/hList1"/>
    <dgm:cxn modelId="{523E5733-7609-4977-B9A7-5C828BA8AB74}" type="presOf" srcId="{6D64F373-DD4F-4E26-BE89-2932C7257EBB}" destId="{0DDECC0C-ED16-402B-A31F-1DB4DF107AB6}" srcOrd="0" destOrd="1" presId="urn:microsoft.com/office/officeart/2005/8/layout/hList1"/>
    <dgm:cxn modelId="{19B52D1B-0376-484A-9D55-DD571A11B624}" type="presOf" srcId="{304B5442-0010-4987-9826-C0DF9EE80567}" destId="{F7998EBB-8D11-43F9-809F-9ED19DC1010F}" srcOrd="0" destOrd="1" presId="urn:microsoft.com/office/officeart/2005/8/layout/hList1"/>
    <dgm:cxn modelId="{B712FA51-2778-43DD-805A-ACF59E310C3F}" type="presOf" srcId="{D1E5318F-7112-49CE-97CE-F2D40C1B7965}" destId="{F7998EBB-8D11-43F9-809F-9ED19DC1010F}" srcOrd="0" destOrd="2" presId="urn:microsoft.com/office/officeart/2005/8/layout/hList1"/>
    <dgm:cxn modelId="{BDD8CF19-4FA3-4EC7-88AE-1DEC7BDE8100}" type="presOf" srcId="{2C9812CE-6E77-4F65-887A-F8AAAC179074}" destId="{0DDECC0C-ED16-402B-A31F-1DB4DF107AB6}" srcOrd="0" destOrd="2" presId="urn:microsoft.com/office/officeart/2005/8/layout/hList1"/>
    <dgm:cxn modelId="{670B22F3-21C8-427C-827B-070338F08091}" srcId="{1F3E2F99-F33C-4270-970A-2F6E0D53AD68}" destId="{304B5442-0010-4987-9826-C0DF9EE80567}" srcOrd="0" destOrd="0" parTransId="{1309DCE3-900B-473A-ACB2-A2E937C633A2}" sibTransId="{5B966F24-A766-406B-937A-B85698F0B233}"/>
    <dgm:cxn modelId="{EEE14C24-0379-4B34-A941-EBCFB5A4F742}" srcId="{C1067FC1-A277-40A4-8EA2-DBE424055CEE}" destId="{2C9812CE-6E77-4F65-887A-F8AAAC179074}" srcOrd="1" destOrd="0" parTransId="{C54B73B9-4BBD-4E4A-AF5C-A16CD941693B}" sibTransId="{CE12CB1E-6FBF-4A6E-961C-F40AC2ED1203}"/>
    <dgm:cxn modelId="{2E6A8275-7226-4DCC-878E-9044B232FD52}" type="presOf" srcId="{1F3E2F99-F33C-4270-970A-2F6E0D53AD68}" destId="{F7998EBB-8D11-43F9-809F-9ED19DC1010F}" srcOrd="0" destOrd="0" presId="urn:microsoft.com/office/officeart/2005/8/layout/hList1"/>
    <dgm:cxn modelId="{E294D6B2-21B7-4F21-90A4-38BA7B5FECC9}" type="presParOf" srcId="{BC7B1C40-2535-4D3F-984F-A712F91CAD79}" destId="{4D7D1B14-04F5-410A-B1C3-976233F79A76}" srcOrd="0" destOrd="0" presId="urn:microsoft.com/office/officeart/2005/8/layout/hList1"/>
    <dgm:cxn modelId="{E2D6811B-F9C9-492A-BBCA-F0C25C73140A}" type="presParOf" srcId="{4D7D1B14-04F5-410A-B1C3-976233F79A76}" destId="{5199B689-8A5B-4966-8CD5-02BE0DEB3404}" srcOrd="0" destOrd="0" presId="urn:microsoft.com/office/officeart/2005/8/layout/hList1"/>
    <dgm:cxn modelId="{6D10A2EA-9E92-446F-8749-4DFC3448E7EF}" type="presParOf" srcId="{4D7D1B14-04F5-410A-B1C3-976233F79A76}" destId="{F7998EBB-8D11-43F9-809F-9ED19DC1010F}" srcOrd="1" destOrd="0" presId="urn:microsoft.com/office/officeart/2005/8/layout/hList1"/>
    <dgm:cxn modelId="{F2494AED-CEDC-40BF-8B02-246C9501B3BF}" type="presParOf" srcId="{BC7B1C40-2535-4D3F-984F-A712F91CAD79}" destId="{0CA052E5-ECDA-4DC4-9C01-71FFA434CC01}" srcOrd="1" destOrd="0" presId="urn:microsoft.com/office/officeart/2005/8/layout/hList1"/>
    <dgm:cxn modelId="{33A1BE87-223C-409B-BA1D-D17542F861BD}" type="presParOf" srcId="{BC7B1C40-2535-4D3F-984F-A712F91CAD79}" destId="{B14193BC-D6A6-4ECC-B692-E0F55ACC8D25}" srcOrd="2" destOrd="0" presId="urn:microsoft.com/office/officeart/2005/8/layout/hList1"/>
    <dgm:cxn modelId="{3F1C0C20-78FE-43B3-AF97-F2E662C8C22A}" type="presParOf" srcId="{B14193BC-D6A6-4ECC-B692-E0F55ACC8D25}" destId="{2E650CF8-2C86-4813-9373-E50650290F11}" srcOrd="0" destOrd="0" presId="urn:microsoft.com/office/officeart/2005/8/layout/hList1"/>
    <dgm:cxn modelId="{6FCCB6F4-4BED-4718-BF16-FDB1B1477331}" type="presParOf" srcId="{B14193BC-D6A6-4ECC-B692-E0F55ACC8D25}" destId="{0DDECC0C-ED16-402B-A31F-1DB4DF107AB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6891DBD7-3C0E-446F-BECA-C2CAF664DEBC}" type="doc">
      <dgm:prSet loTypeId="urn:microsoft.com/office/officeart/2005/8/layout/hList1" loCatId="list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D3D77810-E7FF-4ACC-A4B4-35BBCE8F358F}">
      <dgm:prSet phldrT="[Text]" custT="1"/>
      <dgm:spPr/>
      <dgm:t>
        <a:bodyPr/>
        <a:lstStyle/>
        <a:p>
          <a:r>
            <a:rPr lang="en-US" sz="2200" dirty="0" smtClean="0">
              <a:latin typeface="Arial" pitchFamily="34" charset="0"/>
              <a:cs typeface="Arial" pitchFamily="34" charset="0"/>
            </a:rPr>
            <a:t>Limited Liability Company (LLC)</a:t>
          </a:r>
          <a:endParaRPr lang="en-US" sz="2200" dirty="0">
            <a:latin typeface="Arial" pitchFamily="34" charset="0"/>
            <a:cs typeface="Arial" pitchFamily="34" charset="0"/>
          </a:endParaRPr>
        </a:p>
      </dgm:t>
    </dgm:pt>
    <dgm:pt modelId="{3149DCBB-3966-4CA6-BA6F-601CA7C1EC27}" type="parTrans" cxnId="{B2DFBA1E-013B-4281-B2E0-2CA703F51F4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D40F414-D751-4B29-9FCD-0B712D18938E}" type="sibTrans" cxnId="{B2DFBA1E-013B-4281-B2E0-2CA703F51F4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30E3F14-ABCA-4678-B0F0-A2B3753BC43C}">
      <dgm:prSet phldrT="[Text]" custT="1"/>
      <dgm:spPr/>
      <dgm:t>
        <a:bodyPr/>
        <a:lstStyle/>
        <a:p>
          <a:pPr marL="173038" indent="-173038"/>
          <a:r>
            <a:rPr lang="en-US" sz="1500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Form of ownership that provides limited liability and taxation like a partnership but places fewer restrictions on members</a:t>
          </a:r>
          <a:endParaRPr lang="en-US" sz="1500" dirty="0">
            <a:latin typeface="Arial" pitchFamily="34" charset="0"/>
            <a:cs typeface="Arial" pitchFamily="34" charset="0"/>
          </a:endParaRPr>
        </a:p>
      </dgm:t>
    </dgm:pt>
    <dgm:pt modelId="{1770EDF5-A3F7-4252-95F5-AA0FAB9DE593}" type="parTrans" cxnId="{1E54C8AD-FF42-4EE3-AFE8-CD7F2CA032AD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49D4101-041D-4D2F-AD55-F502F33B2346}" type="sibTrans" cxnId="{1E54C8AD-FF42-4EE3-AFE8-CD7F2CA032AD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3948FDC-529F-4417-AA18-14916FE385F1}">
      <dgm:prSet phldrT="[Text]" custT="1"/>
      <dgm:spPr/>
      <dgm:t>
        <a:bodyPr/>
        <a:lstStyle/>
        <a:p>
          <a:pPr marL="393700" indent="-165100"/>
          <a:r>
            <a:rPr lang="en-US" sz="1500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Considered a blend of the best characteristics of corporations, partnerships and sole proprietorships</a:t>
          </a:r>
          <a:endParaRPr lang="en-US" sz="1500" dirty="0">
            <a:latin typeface="Arial" pitchFamily="34" charset="0"/>
            <a:cs typeface="Arial" pitchFamily="34" charset="0"/>
          </a:endParaRPr>
        </a:p>
      </dgm:t>
    </dgm:pt>
    <dgm:pt modelId="{AE178298-A0A2-41E5-B30F-D202D124D254}" type="parTrans" cxnId="{2994A0B0-D0B8-461A-82B5-4B8D350DF92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385E14F-C789-4A42-B21B-410EA7EC4B09}" type="sibTrans" cxnId="{2994A0B0-D0B8-461A-82B5-4B8D350DF92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E31E8B4-6050-4EA1-8865-0AB24E4F54A9}">
      <dgm:prSet phldrT="[Text]" custT="1"/>
      <dgm:spPr/>
      <dgm:t>
        <a:bodyPr/>
        <a:lstStyle/>
        <a:p>
          <a:r>
            <a:rPr lang="en-US" sz="2200" dirty="0" smtClean="0">
              <a:latin typeface="Arial" pitchFamily="34" charset="0"/>
              <a:cs typeface="Arial" pitchFamily="34" charset="0"/>
            </a:rPr>
            <a:t>Cooperatives or Co-ops</a:t>
          </a:r>
          <a:endParaRPr lang="en-US" sz="2200" dirty="0">
            <a:latin typeface="Arial" pitchFamily="34" charset="0"/>
            <a:cs typeface="Arial" pitchFamily="34" charset="0"/>
          </a:endParaRPr>
        </a:p>
      </dgm:t>
    </dgm:pt>
    <dgm:pt modelId="{F1BE81EC-FA64-4FE4-8DF2-310B54CF1706}" type="parTrans" cxnId="{4E4C47DD-C012-418F-8518-2EE79019D8B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117EB41-112E-41F7-A476-4EC23A3556F0}" type="sibTrans" cxnId="{4E4C47DD-C012-418F-8518-2EE79019D8B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E916168-F619-4709-8E9E-E414DAEBBBD0}">
      <dgm:prSet phldrT="[Text]" custT="1"/>
      <dgm:spPr/>
      <dgm:t>
        <a:bodyPr/>
        <a:lstStyle/>
        <a:p>
          <a:r>
            <a:rPr lang="en-US" sz="1600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Organizations composed of individuals or small businesses that have banded together to reap the benefits of belonging to a larger organization</a:t>
          </a:r>
          <a:endParaRPr lang="en-US" sz="1600" dirty="0">
            <a:latin typeface="Arial" pitchFamily="34" charset="0"/>
            <a:cs typeface="Arial" pitchFamily="34" charset="0"/>
          </a:endParaRPr>
        </a:p>
      </dgm:t>
    </dgm:pt>
    <dgm:pt modelId="{7E0A7B25-AF24-460F-8BE2-F6980400E510}" type="parTrans" cxnId="{C906FD26-BFB9-4570-8041-B60BEB6B325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633E8E6-2110-401B-81EF-A891D85CEE1D}" type="sibTrans" cxnId="{C906FD26-BFB9-4570-8041-B60BEB6B325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E3A0AF6-6D27-4E58-8BCF-3844FF9EBF2F}" type="pres">
      <dgm:prSet presAssocID="{6891DBD7-3C0E-446F-BECA-C2CAF664DEB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4539D44-6382-4625-920C-DDD5651E6E08}" type="pres">
      <dgm:prSet presAssocID="{D3D77810-E7FF-4ACC-A4B4-35BBCE8F358F}" presName="composite" presStyleCnt="0"/>
      <dgm:spPr/>
    </dgm:pt>
    <dgm:pt modelId="{C556DBE0-835B-48A8-96ED-C421F6343560}" type="pres">
      <dgm:prSet presAssocID="{D3D77810-E7FF-4ACC-A4B4-35BBCE8F358F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959849-2946-4300-8AB5-BC02989D0855}" type="pres">
      <dgm:prSet presAssocID="{D3D77810-E7FF-4ACC-A4B4-35BBCE8F358F}" presName="desTx" presStyleLbl="alignAccFollowNode1" presStyleIdx="0" presStyleCnt="2" custScale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80BF3F-4AB6-4DA9-A420-65CA3982ED3F}" type="pres">
      <dgm:prSet presAssocID="{0D40F414-D751-4B29-9FCD-0B712D18938E}" presName="space" presStyleCnt="0"/>
      <dgm:spPr/>
    </dgm:pt>
    <dgm:pt modelId="{B6C7AE11-FF4F-45E8-A3F0-35826B224847}" type="pres">
      <dgm:prSet presAssocID="{EE31E8B4-6050-4EA1-8865-0AB24E4F54A9}" presName="composite" presStyleCnt="0"/>
      <dgm:spPr/>
    </dgm:pt>
    <dgm:pt modelId="{E1EF8943-28F7-49E0-96FB-6CAF90B7FF8F}" type="pres">
      <dgm:prSet presAssocID="{EE31E8B4-6050-4EA1-8865-0AB24E4F54A9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095054-E263-4677-8123-C6186EC878C5}" type="pres">
      <dgm:prSet presAssocID="{EE31E8B4-6050-4EA1-8865-0AB24E4F54A9}" presName="desTx" presStyleLbl="alignAccFollowNode1" presStyleIdx="1" presStyleCnt="2" custScale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B3693D1-EFE1-4E70-8AF9-75172FB1E638}" type="presOf" srcId="{5E916168-F619-4709-8E9E-E414DAEBBBD0}" destId="{4A095054-E263-4677-8123-C6186EC878C5}" srcOrd="0" destOrd="0" presId="urn:microsoft.com/office/officeart/2005/8/layout/hList1"/>
    <dgm:cxn modelId="{BFC3AB15-98B9-4506-A1D1-17738B1576C4}" type="presOf" srcId="{D3D77810-E7FF-4ACC-A4B4-35BBCE8F358F}" destId="{C556DBE0-835B-48A8-96ED-C421F6343560}" srcOrd="0" destOrd="0" presId="urn:microsoft.com/office/officeart/2005/8/layout/hList1"/>
    <dgm:cxn modelId="{C906FD26-BFB9-4570-8041-B60BEB6B3252}" srcId="{EE31E8B4-6050-4EA1-8865-0AB24E4F54A9}" destId="{5E916168-F619-4709-8E9E-E414DAEBBBD0}" srcOrd="0" destOrd="0" parTransId="{7E0A7B25-AF24-460F-8BE2-F6980400E510}" sibTransId="{5633E8E6-2110-401B-81EF-A891D85CEE1D}"/>
    <dgm:cxn modelId="{D7941495-F134-4EC4-B688-B6B9C67E83F3}" type="presOf" srcId="{EE31E8B4-6050-4EA1-8865-0AB24E4F54A9}" destId="{E1EF8943-28F7-49E0-96FB-6CAF90B7FF8F}" srcOrd="0" destOrd="0" presId="urn:microsoft.com/office/officeart/2005/8/layout/hList1"/>
    <dgm:cxn modelId="{4E4C47DD-C012-418F-8518-2EE79019D8B4}" srcId="{6891DBD7-3C0E-446F-BECA-C2CAF664DEBC}" destId="{EE31E8B4-6050-4EA1-8865-0AB24E4F54A9}" srcOrd="1" destOrd="0" parTransId="{F1BE81EC-FA64-4FE4-8DF2-310B54CF1706}" sibTransId="{7117EB41-112E-41F7-A476-4EC23A3556F0}"/>
    <dgm:cxn modelId="{AD2CA2E4-0023-46EA-BBD2-9EC5BF8AE073}" type="presOf" srcId="{93948FDC-529F-4417-AA18-14916FE385F1}" destId="{F8959849-2946-4300-8AB5-BC02989D0855}" srcOrd="0" destOrd="1" presId="urn:microsoft.com/office/officeart/2005/8/layout/hList1"/>
    <dgm:cxn modelId="{B2DFBA1E-013B-4281-B2E0-2CA703F51F43}" srcId="{6891DBD7-3C0E-446F-BECA-C2CAF664DEBC}" destId="{D3D77810-E7FF-4ACC-A4B4-35BBCE8F358F}" srcOrd="0" destOrd="0" parTransId="{3149DCBB-3966-4CA6-BA6F-601CA7C1EC27}" sibTransId="{0D40F414-D751-4B29-9FCD-0B712D18938E}"/>
    <dgm:cxn modelId="{2994A0B0-D0B8-461A-82B5-4B8D350DF929}" srcId="{C30E3F14-ABCA-4678-B0F0-A2B3753BC43C}" destId="{93948FDC-529F-4417-AA18-14916FE385F1}" srcOrd="0" destOrd="0" parTransId="{AE178298-A0A2-41E5-B30F-D202D124D254}" sibTransId="{A385E14F-C789-4A42-B21B-410EA7EC4B09}"/>
    <dgm:cxn modelId="{FB8D4C29-6E5A-40CF-9017-B96FC175F53E}" type="presOf" srcId="{6891DBD7-3C0E-446F-BECA-C2CAF664DEBC}" destId="{2E3A0AF6-6D27-4E58-8BCF-3844FF9EBF2F}" srcOrd="0" destOrd="0" presId="urn:microsoft.com/office/officeart/2005/8/layout/hList1"/>
    <dgm:cxn modelId="{1E54C8AD-FF42-4EE3-AFE8-CD7F2CA032AD}" srcId="{D3D77810-E7FF-4ACC-A4B4-35BBCE8F358F}" destId="{C30E3F14-ABCA-4678-B0F0-A2B3753BC43C}" srcOrd="0" destOrd="0" parTransId="{1770EDF5-A3F7-4252-95F5-AA0FAB9DE593}" sibTransId="{D49D4101-041D-4D2F-AD55-F502F33B2346}"/>
    <dgm:cxn modelId="{80B00AFC-7C5B-48C7-8525-1446B5B823EC}" type="presOf" srcId="{C30E3F14-ABCA-4678-B0F0-A2B3753BC43C}" destId="{F8959849-2946-4300-8AB5-BC02989D0855}" srcOrd="0" destOrd="0" presId="urn:microsoft.com/office/officeart/2005/8/layout/hList1"/>
    <dgm:cxn modelId="{3001A411-2F56-4BC3-99D5-7D19CE330710}" type="presParOf" srcId="{2E3A0AF6-6D27-4E58-8BCF-3844FF9EBF2F}" destId="{74539D44-6382-4625-920C-DDD5651E6E08}" srcOrd="0" destOrd="0" presId="urn:microsoft.com/office/officeart/2005/8/layout/hList1"/>
    <dgm:cxn modelId="{5EA60D19-6A2F-40D1-A5E6-FE17F0C4EAED}" type="presParOf" srcId="{74539D44-6382-4625-920C-DDD5651E6E08}" destId="{C556DBE0-835B-48A8-96ED-C421F6343560}" srcOrd="0" destOrd="0" presId="urn:microsoft.com/office/officeart/2005/8/layout/hList1"/>
    <dgm:cxn modelId="{14114181-F84D-4952-A391-2A764413ABED}" type="presParOf" srcId="{74539D44-6382-4625-920C-DDD5651E6E08}" destId="{F8959849-2946-4300-8AB5-BC02989D0855}" srcOrd="1" destOrd="0" presId="urn:microsoft.com/office/officeart/2005/8/layout/hList1"/>
    <dgm:cxn modelId="{A6062526-03AA-4C20-A959-85DD276E576D}" type="presParOf" srcId="{2E3A0AF6-6D27-4E58-8BCF-3844FF9EBF2F}" destId="{7A80BF3F-4AB6-4DA9-A420-65CA3982ED3F}" srcOrd="1" destOrd="0" presId="urn:microsoft.com/office/officeart/2005/8/layout/hList1"/>
    <dgm:cxn modelId="{4320A12E-AA66-42C6-8436-775C35F7C750}" type="presParOf" srcId="{2E3A0AF6-6D27-4E58-8BCF-3844FF9EBF2F}" destId="{B6C7AE11-FF4F-45E8-A3F0-35826B224847}" srcOrd="2" destOrd="0" presId="urn:microsoft.com/office/officeart/2005/8/layout/hList1"/>
    <dgm:cxn modelId="{B9C0BC83-B9C0-452A-9930-AC789CD629AE}" type="presParOf" srcId="{B6C7AE11-FF4F-45E8-A3F0-35826B224847}" destId="{E1EF8943-28F7-49E0-96FB-6CAF90B7FF8F}" srcOrd="0" destOrd="0" presId="urn:microsoft.com/office/officeart/2005/8/layout/hList1"/>
    <dgm:cxn modelId="{CFBFE281-83DF-447C-A7A5-99602A9D7928}" type="presParOf" srcId="{B6C7AE11-FF4F-45E8-A3F0-35826B224847}" destId="{4A095054-E263-4677-8123-C6186EC878C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BAA0A8BB-6FB4-4696-9223-4C8AB54037D1}" type="doc">
      <dgm:prSet loTypeId="urn:microsoft.com/office/officeart/2005/8/layout/matrix1" loCatId="matrix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9C765C7-C5F4-42F9-A76C-95C54E605906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Acquisition is </a:t>
          </a:r>
          <a:r>
            <a:rPr lang="en-US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the purchase of one company by another, usually by buying  its stock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5510CBD3-408B-43A4-8D1D-5FE6FB286B2C}" type="parTrans" cxnId="{A6360254-A260-4FC3-A9BC-7812E54FBA9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ABED8A2-9A4C-4C40-8045-1C63456336BC}" type="sibTrans" cxnId="{A6360254-A260-4FC3-A9BC-7812E54FBA9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CF31E2E-DB23-431D-90F1-8D25FED7F81A}">
      <dgm:prSet phldrT="[Text]"/>
      <dgm:spPr/>
      <dgm:t>
        <a:bodyPr/>
        <a:lstStyle/>
        <a:p>
          <a:r>
            <a:rPr lang="en-US" i="1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Corporate raider</a:t>
          </a:r>
          <a:r>
            <a:rPr lang="en-US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 – A company or individual who wants to acquire or take over another company and first offers to buy some or all of its stock at a premium in a tender offer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3C55F7E7-EB1E-47F6-8DD0-4DCBB056616C}" type="parTrans" cxnId="{240329E3-9FED-464C-B9FD-A35EA8B5AF0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F0FE655-09DE-4ADD-8948-B79DE126CA6E}" type="sibTrans" cxnId="{240329E3-9FED-464C-B9FD-A35EA8B5AF0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8497069-5049-4FAD-B8A3-213D5B555D18}">
      <dgm:prSet phldrT="[Text]"/>
      <dgm:spPr/>
      <dgm:t>
        <a:bodyPr/>
        <a:lstStyle/>
        <a:p>
          <a:r>
            <a:rPr lang="en-US" i="1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Poison pill</a:t>
          </a:r>
          <a:r>
            <a:rPr lang="en-US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 – The firm allows stockholders to buy more shares of a stock at lower prices than the current market value to head off a hostile takeover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0CBAAC4D-E136-4996-A410-606D6E8FF732}" type="parTrans" cxnId="{40E9DFD7-DD81-4BB2-9A81-C5C7F3A0846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48F27A7-A6E5-4894-BC15-43E184E42401}" type="sibTrans" cxnId="{40E9DFD7-DD81-4BB2-9A81-C5C7F3A0846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9336F86-E791-427C-9418-1880A847DD84}">
      <dgm:prSet phldrT="[Text]"/>
      <dgm:spPr/>
      <dgm:t>
        <a:bodyPr/>
        <a:lstStyle/>
        <a:p>
          <a:r>
            <a:rPr lang="en-US" i="1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Shark repellant</a:t>
          </a:r>
          <a:r>
            <a:rPr lang="en-US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 – Management requires a large majority of stockholders to approve a takeover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8C2204AA-4A99-4B96-8EB6-297ABBD96AC0}" type="parTrans" cxnId="{7577C28B-AB51-4356-A918-50793F0453B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5D5FDBB-6AD6-427C-8BC8-8E9627B37AD7}" type="sibTrans" cxnId="{7577C28B-AB51-4356-A918-50793F0453B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8ED0C64-81B7-4296-BA16-4A3891FBC724}">
      <dgm:prSet phldrT="[Text]"/>
      <dgm:spPr/>
      <dgm:t>
        <a:bodyPr/>
        <a:lstStyle/>
        <a:p>
          <a:r>
            <a:rPr lang="en-US" i="1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White knight</a:t>
          </a:r>
          <a:r>
            <a:rPr lang="en-US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 – A more acceptable firm that is willing to acquire a threatened company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9C86B063-22CC-42A5-B183-18190D4C6ABD}" type="parTrans" cxnId="{A26B3E7A-750A-4C7B-B282-C9A2B951E5AD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B9A239A-7B31-4DAC-809C-94509C1457E3}" type="sibTrans" cxnId="{A26B3E7A-750A-4C7B-B282-C9A2B951E5AD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729716B-5249-4D3F-9308-BBB91101D366}" type="pres">
      <dgm:prSet presAssocID="{BAA0A8BB-6FB4-4696-9223-4C8AB54037D1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8E00F01-38E8-4790-8658-51D3E75CD0F2}" type="pres">
      <dgm:prSet presAssocID="{BAA0A8BB-6FB4-4696-9223-4C8AB54037D1}" presName="matrix" presStyleCnt="0"/>
      <dgm:spPr/>
    </dgm:pt>
    <dgm:pt modelId="{7623D4E3-A1F1-42DD-BC60-8DB43351D508}" type="pres">
      <dgm:prSet presAssocID="{BAA0A8BB-6FB4-4696-9223-4C8AB54037D1}" presName="tile1" presStyleLbl="node1" presStyleIdx="0" presStyleCnt="4"/>
      <dgm:spPr/>
      <dgm:t>
        <a:bodyPr/>
        <a:lstStyle/>
        <a:p>
          <a:endParaRPr lang="en-US"/>
        </a:p>
      </dgm:t>
    </dgm:pt>
    <dgm:pt modelId="{BFE17842-3B89-4DB2-9952-7FB4804E83C9}" type="pres">
      <dgm:prSet presAssocID="{BAA0A8BB-6FB4-4696-9223-4C8AB54037D1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755CC1-1E15-49F5-8F80-AAB16DE929B4}" type="pres">
      <dgm:prSet presAssocID="{BAA0A8BB-6FB4-4696-9223-4C8AB54037D1}" presName="tile2" presStyleLbl="node1" presStyleIdx="1" presStyleCnt="4"/>
      <dgm:spPr/>
      <dgm:t>
        <a:bodyPr/>
        <a:lstStyle/>
        <a:p>
          <a:endParaRPr lang="en-US"/>
        </a:p>
      </dgm:t>
    </dgm:pt>
    <dgm:pt modelId="{A54A1B12-8D0C-4EE0-982E-43C89EFCA28B}" type="pres">
      <dgm:prSet presAssocID="{BAA0A8BB-6FB4-4696-9223-4C8AB54037D1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D0656A-7849-42B5-A8D5-C07AB89FE8EC}" type="pres">
      <dgm:prSet presAssocID="{BAA0A8BB-6FB4-4696-9223-4C8AB54037D1}" presName="tile3" presStyleLbl="node1" presStyleIdx="2" presStyleCnt="4"/>
      <dgm:spPr/>
      <dgm:t>
        <a:bodyPr/>
        <a:lstStyle/>
        <a:p>
          <a:endParaRPr lang="en-US"/>
        </a:p>
      </dgm:t>
    </dgm:pt>
    <dgm:pt modelId="{C5AD150C-D4A2-45AE-ACE8-4FDADF37F463}" type="pres">
      <dgm:prSet presAssocID="{BAA0A8BB-6FB4-4696-9223-4C8AB54037D1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F87DDE-7C2A-4EEE-B25B-9A5CA6C411DA}" type="pres">
      <dgm:prSet presAssocID="{BAA0A8BB-6FB4-4696-9223-4C8AB54037D1}" presName="tile4" presStyleLbl="node1" presStyleIdx="3" presStyleCnt="4"/>
      <dgm:spPr/>
      <dgm:t>
        <a:bodyPr/>
        <a:lstStyle/>
        <a:p>
          <a:endParaRPr lang="en-US"/>
        </a:p>
      </dgm:t>
    </dgm:pt>
    <dgm:pt modelId="{F1236AFD-7F3F-456C-8594-F11DF553D7EF}" type="pres">
      <dgm:prSet presAssocID="{BAA0A8BB-6FB4-4696-9223-4C8AB54037D1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2CE746-E074-4947-9606-584F80680447}" type="pres">
      <dgm:prSet presAssocID="{BAA0A8BB-6FB4-4696-9223-4C8AB54037D1}" presName="centerTile" presStyleLbl="fgShp" presStyleIdx="0" presStyleCnt="1" custScaleY="126829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A6360254-A260-4FC3-A9BC-7812E54FBA93}" srcId="{BAA0A8BB-6FB4-4696-9223-4C8AB54037D1}" destId="{E9C765C7-C5F4-42F9-A76C-95C54E605906}" srcOrd="0" destOrd="0" parTransId="{5510CBD3-408B-43A4-8D1D-5FE6FB286B2C}" sibTransId="{BABED8A2-9A4C-4C40-8045-1C63456336BC}"/>
    <dgm:cxn modelId="{EB489934-DF1B-4863-9594-8712ABCC6BAA}" type="presOf" srcId="{78ED0C64-81B7-4296-BA16-4A3891FBC724}" destId="{F1236AFD-7F3F-456C-8594-F11DF553D7EF}" srcOrd="1" destOrd="0" presId="urn:microsoft.com/office/officeart/2005/8/layout/matrix1"/>
    <dgm:cxn modelId="{D7E501FC-6D61-4796-B497-84C8EB1FE336}" type="presOf" srcId="{48497069-5049-4FAD-B8A3-213D5B555D18}" destId="{4B755CC1-1E15-49F5-8F80-AAB16DE929B4}" srcOrd="0" destOrd="0" presId="urn:microsoft.com/office/officeart/2005/8/layout/matrix1"/>
    <dgm:cxn modelId="{9A167D98-2148-4D70-BF42-6C3C142A955B}" type="presOf" srcId="{E9C765C7-C5F4-42F9-A76C-95C54E605906}" destId="{B72CE746-E074-4947-9606-584F80680447}" srcOrd="0" destOrd="0" presId="urn:microsoft.com/office/officeart/2005/8/layout/matrix1"/>
    <dgm:cxn modelId="{40E9DFD7-DD81-4BB2-9A81-C5C7F3A0846F}" srcId="{E9C765C7-C5F4-42F9-A76C-95C54E605906}" destId="{48497069-5049-4FAD-B8A3-213D5B555D18}" srcOrd="1" destOrd="0" parTransId="{0CBAAC4D-E136-4996-A410-606D6E8FF732}" sibTransId="{748F27A7-A6E5-4894-BC15-43E184E42401}"/>
    <dgm:cxn modelId="{C37EB76F-B76F-4729-B4B2-D27686BA7C56}" type="presOf" srcId="{2CF31E2E-DB23-431D-90F1-8D25FED7F81A}" destId="{BFE17842-3B89-4DB2-9952-7FB4804E83C9}" srcOrd="1" destOrd="0" presId="urn:microsoft.com/office/officeart/2005/8/layout/matrix1"/>
    <dgm:cxn modelId="{7577C28B-AB51-4356-A918-50793F0453BA}" srcId="{E9C765C7-C5F4-42F9-A76C-95C54E605906}" destId="{69336F86-E791-427C-9418-1880A847DD84}" srcOrd="2" destOrd="0" parTransId="{8C2204AA-4A99-4B96-8EB6-297ABBD96AC0}" sibTransId="{05D5FDBB-6AD6-427C-8BC8-8E9627B37AD7}"/>
    <dgm:cxn modelId="{B8204EBD-00F7-4117-9F36-7019BAB789F8}" type="presOf" srcId="{69336F86-E791-427C-9418-1880A847DD84}" destId="{C5AD150C-D4A2-45AE-ACE8-4FDADF37F463}" srcOrd="1" destOrd="0" presId="urn:microsoft.com/office/officeart/2005/8/layout/matrix1"/>
    <dgm:cxn modelId="{0852252F-0F2C-4E02-866F-5F7DFC57A956}" type="presOf" srcId="{2CF31E2E-DB23-431D-90F1-8D25FED7F81A}" destId="{7623D4E3-A1F1-42DD-BC60-8DB43351D508}" srcOrd="0" destOrd="0" presId="urn:microsoft.com/office/officeart/2005/8/layout/matrix1"/>
    <dgm:cxn modelId="{1923A4C6-14FA-4383-B7AD-F84DB26A2CFB}" type="presOf" srcId="{48497069-5049-4FAD-B8A3-213D5B555D18}" destId="{A54A1B12-8D0C-4EE0-982E-43C89EFCA28B}" srcOrd="1" destOrd="0" presId="urn:microsoft.com/office/officeart/2005/8/layout/matrix1"/>
    <dgm:cxn modelId="{A26B3E7A-750A-4C7B-B282-C9A2B951E5AD}" srcId="{E9C765C7-C5F4-42F9-A76C-95C54E605906}" destId="{78ED0C64-81B7-4296-BA16-4A3891FBC724}" srcOrd="3" destOrd="0" parTransId="{9C86B063-22CC-42A5-B183-18190D4C6ABD}" sibTransId="{CB9A239A-7B31-4DAC-809C-94509C1457E3}"/>
    <dgm:cxn modelId="{C2B38E27-8621-4AD7-AD3B-AF3A3E9298B3}" type="presOf" srcId="{69336F86-E791-427C-9418-1880A847DD84}" destId="{C5D0656A-7849-42B5-A8D5-C07AB89FE8EC}" srcOrd="0" destOrd="0" presId="urn:microsoft.com/office/officeart/2005/8/layout/matrix1"/>
    <dgm:cxn modelId="{1EF4CD39-7408-4427-9D35-C62B8800BEFC}" type="presOf" srcId="{BAA0A8BB-6FB4-4696-9223-4C8AB54037D1}" destId="{1729716B-5249-4D3F-9308-BBB91101D366}" srcOrd="0" destOrd="0" presId="urn:microsoft.com/office/officeart/2005/8/layout/matrix1"/>
    <dgm:cxn modelId="{A99AEAD4-350F-4190-A0A6-54F965A4F7F9}" type="presOf" srcId="{78ED0C64-81B7-4296-BA16-4A3891FBC724}" destId="{62F87DDE-7C2A-4EEE-B25B-9A5CA6C411DA}" srcOrd="0" destOrd="0" presId="urn:microsoft.com/office/officeart/2005/8/layout/matrix1"/>
    <dgm:cxn modelId="{240329E3-9FED-464C-B9FD-A35EA8B5AF06}" srcId="{E9C765C7-C5F4-42F9-A76C-95C54E605906}" destId="{2CF31E2E-DB23-431D-90F1-8D25FED7F81A}" srcOrd="0" destOrd="0" parTransId="{3C55F7E7-EB1E-47F6-8DD0-4DCBB056616C}" sibTransId="{DF0FE655-09DE-4ADD-8948-B79DE126CA6E}"/>
    <dgm:cxn modelId="{B00AF053-0FE3-4302-B947-534AF3EAB417}" type="presParOf" srcId="{1729716B-5249-4D3F-9308-BBB91101D366}" destId="{18E00F01-38E8-4790-8658-51D3E75CD0F2}" srcOrd="0" destOrd="0" presId="urn:microsoft.com/office/officeart/2005/8/layout/matrix1"/>
    <dgm:cxn modelId="{142A37FD-D275-4AE6-9338-228CC064128B}" type="presParOf" srcId="{18E00F01-38E8-4790-8658-51D3E75CD0F2}" destId="{7623D4E3-A1F1-42DD-BC60-8DB43351D508}" srcOrd="0" destOrd="0" presId="urn:microsoft.com/office/officeart/2005/8/layout/matrix1"/>
    <dgm:cxn modelId="{960F21F9-49FA-4C47-9B22-32AD5E17195B}" type="presParOf" srcId="{18E00F01-38E8-4790-8658-51D3E75CD0F2}" destId="{BFE17842-3B89-4DB2-9952-7FB4804E83C9}" srcOrd="1" destOrd="0" presId="urn:microsoft.com/office/officeart/2005/8/layout/matrix1"/>
    <dgm:cxn modelId="{58ED154A-BC9F-4912-B04A-278B45E374C9}" type="presParOf" srcId="{18E00F01-38E8-4790-8658-51D3E75CD0F2}" destId="{4B755CC1-1E15-49F5-8F80-AAB16DE929B4}" srcOrd="2" destOrd="0" presId="urn:microsoft.com/office/officeart/2005/8/layout/matrix1"/>
    <dgm:cxn modelId="{FD4346CF-02C9-49B9-B552-A9DF77A4F6D4}" type="presParOf" srcId="{18E00F01-38E8-4790-8658-51D3E75CD0F2}" destId="{A54A1B12-8D0C-4EE0-982E-43C89EFCA28B}" srcOrd="3" destOrd="0" presId="urn:microsoft.com/office/officeart/2005/8/layout/matrix1"/>
    <dgm:cxn modelId="{9C5F17C9-9607-4EAA-BAF3-3338B554E395}" type="presParOf" srcId="{18E00F01-38E8-4790-8658-51D3E75CD0F2}" destId="{C5D0656A-7849-42B5-A8D5-C07AB89FE8EC}" srcOrd="4" destOrd="0" presId="urn:microsoft.com/office/officeart/2005/8/layout/matrix1"/>
    <dgm:cxn modelId="{BDCB8930-86CA-4971-B721-A4D5B45F0923}" type="presParOf" srcId="{18E00F01-38E8-4790-8658-51D3E75CD0F2}" destId="{C5AD150C-D4A2-45AE-ACE8-4FDADF37F463}" srcOrd="5" destOrd="0" presId="urn:microsoft.com/office/officeart/2005/8/layout/matrix1"/>
    <dgm:cxn modelId="{82D9668E-BFFD-4348-A80B-317AE5C4488F}" type="presParOf" srcId="{18E00F01-38E8-4790-8658-51D3E75CD0F2}" destId="{62F87DDE-7C2A-4EEE-B25B-9A5CA6C411DA}" srcOrd="6" destOrd="0" presId="urn:microsoft.com/office/officeart/2005/8/layout/matrix1"/>
    <dgm:cxn modelId="{F9286FC3-DC4D-46DE-9373-A42DDD0442CF}" type="presParOf" srcId="{18E00F01-38E8-4790-8658-51D3E75CD0F2}" destId="{F1236AFD-7F3F-456C-8594-F11DF553D7EF}" srcOrd="7" destOrd="0" presId="urn:microsoft.com/office/officeart/2005/8/layout/matrix1"/>
    <dgm:cxn modelId="{EE72F2CA-BE1F-4810-B54E-042259717079}" type="presParOf" srcId="{1729716B-5249-4D3F-9308-BBB91101D366}" destId="{B72CE746-E074-4947-9606-584F80680447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B9B95232-599F-4977-934C-1DACB0D6716B}" type="doc">
      <dgm:prSet loTypeId="urn:microsoft.com/office/officeart/2005/8/layout/vList2" loCatId="list" qsTypeId="urn:microsoft.com/office/officeart/2005/8/quickstyle/3d2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2805A732-269C-43C7-838E-8F36A895A5E5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Leveraged Buyout (LBO)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522484D8-5904-4EE3-80EC-A9B5E30C7902}" type="parTrans" cxnId="{ED587AE4-C507-45CC-8556-C93D0C00716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0101C5F-9B96-43EE-B4D3-A3AA9E367438}" type="sibTrans" cxnId="{ED587AE4-C507-45CC-8556-C93D0C00716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1A03EFD-BEB0-4404-9F01-E39BE0237C6C}">
      <dgm:prSet phldrT="[Text]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A purchase in which a group of investors borrows money from banks and other institutions to acquire a company (or a division of one), using the assets of the purchased company to guarantee repayment of the loan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CB3E09B0-7186-4EB8-876D-81F9A36ABC96}" type="parTrans" cxnId="{838E46EE-8090-41A1-80FB-EAA33D65767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116ACA4-4D7D-4519-8E20-D69F3FC0D806}" type="sibTrans" cxnId="{838E46EE-8090-41A1-80FB-EAA33D65767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861AF1C-DF11-4551-8340-580C704E1F59}" type="pres">
      <dgm:prSet presAssocID="{B9B95232-599F-4977-934C-1DACB0D6716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E32A020-72A1-4929-9BD9-4B18FCAEA0A1}" type="pres">
      <dgm:prSet presAssocID="{2805A732-269C-43C7-838E-8F36A895A5E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985F93-2F90-4F3F-B8F3-A23E352BF6D9}" type="pres">
      <dgm:prSet presAssocID="{2805A732-269C-43C7-838E-8F36A895A5E5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D587AE4-C507-45CC-8556-C93D0C007160}" srcId="{B9B95232-599F-4977-934C-1DACB0D6716B}" destId="{2805A732-269C-43C7-838E-8F36A895A5E5}" srcOrd="0" destOrd="0" parTransId="{522484D8-5904-4EE3-80EC-A9B5E30C7902}" sibTransId="{40101C5F-9B96-43EE-B4D3-A3AA9E367438}"/>
    <dgm:cxn modelId="{2A97036C-7D4B-42D3-8B82-8E05280C041C}" type="presOf" srcId="{31A03EFD-BEB0-4404-9F01-E39BE0237C6C}" destId="{50985F93-2F90-4F3F-B8F3-A23E352BF6D9}" srcOrd="0" destOrd="0" presId="urn:microsoft.com/office/officeart/2005/8/layout/vList2"/>
    <dgm:cxn modelId="{838E46EE-8090-41A1-80FB-EAA33D657673}" srcId="{2805A732-269C-43C7-838E-8F36A895A5E5}" destId="{31A03EFD-BEB0-4404-9F01-E39BE0237C6C}" srcOrd="0" destOrd="0" parTransId="{CB3E09B0-7186-4EB8-876D-81F9A36ABC96}" sibTransId="{3116ACA4-4D7D-4519-8E20-D69F3FC0D806}"/>
    <dgm:cxn modelId="{9B183564-82EE-4A77-8408-996968301D70}" type="presOf" srcId="{2805A732-269C-43C7-838E-8F36A895A5E5}" destId="{9E32A020-72A1-4929-9BD9-4B18FCAEA0A1}" srcOrd="0" destOrd="0" presId="urn:microsoft.com/office/officeart/2005/8/layout/vList2"/>
    <dgm:cxn modelId="{88D86FA9-7C39-4843-96F0-930B8E2AC98F}" type="presOf" srcId="{B9B95232-599F-4977-934C-1DACB0D6716B}" destId="{7861AF1C-DF11-4551-8340-580C704E1F59}" srcOrd="0" destOrd="0" presId="urn:microsoft.com/office/officeart/2005/8/layout/vList2"/>
    <dgm:cxn modelId="{01C503D8-36FD-4678-A475-5986CECABA8B}" type="presParOf" srcId="{7861AF1C-DF11-4551-8340-580C704E1F59}" destId="{9E32A020-72A1-4929-9BD9-4B18FCAEA0A1}" srcOrd="0" destOrd="0" presId="urn:microsoft.com/office/officeart/2005/8/layout/vList2"/>
    <dgm:cxn modelId="{62D0C6A2-A5A1-43BB-B52A-E4336444AF3E}" type="presParOf" srcId="{7861AF1C-DF11-4551-8340-580C704E1F59}" destId="{50985F93-2F90-4F3F-B8F3-A23E352BF6D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D0BE8CB1-166E-4864-91CA-A062099920D8}" type="doc">
      <dgm:prSet loTypeId="urn:microsoft.com/office/officeart/2005/8/layout/hList3" loCatId="list" qsTypeId="urn:microsoft.com/office/officeart/2005/8/quickstyle/simple3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91964072-F6B1-441C-B48C-2DDF439C55EF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Merger – </a:t>
          </a:r>
          <a:r>
            <a:rPr lang="en-US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The combination of two companies (usually corporations) to form a new company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BFB1E03A-D676-4FCF-9616-BE490CAF00E6}" type="parTrans" cxnId="{B3F3C7FD-C182-4053-84B6-502A82911D3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90D5EC4-0C38-49B0-9CBE-A9C854FA6A44}" type="sibTrans" cxnId="{B3F3C7FD-C182-4053-84B6-502A82911D3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0ACCEE1-4182-4146-9A0B-2FF8BA679B76}">
      <dgm:prSet phldrT="[Text]"/>
      <dgm:spPr/>
      <dgm:t>
        <a:bodyPr/>
        <a:lstStyle/>
        <a:p>
          <a:r>
            <a:rPr lang="en-US" i="1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Horizontal merger</a:t>
          </a:r>
          <a:r>
            <a:rPr lang="en-US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 – firms that make and sell similar products to the same customers merge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68E251CF-4E4D-41E9-B3BE-661C2E0325C5}" type="parTrans" cxnId="{E8B2B7D4-E0CD-421C-8BD4-08C6AB7AA5B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97EBFA5-CB65-442B-B959-A9F84E3BCB52}" type="sibTrans" cxnId="{E8B2B7D4-E0CD-421C-8BD4-08C6AB7AA5B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7BD43AA-86D3-4E6D-BED7-A79F500B16DA}">
      <dgm:prSet phldrT="[Text]"/>
      <dgm:spPr/>
      <dgm:t>
        <a:bodyPr/>
        <a:lstStyle/>
        <a:p>
          <a:r>
            <a:rPr lang="en-US" i="1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Vertical merger</a:t>
          </a:r>
          <a:r>
            <a:rPr lang="en-US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 – companies operating at different but related levels of an industry merge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98FCFECF-43E7-4F79-A12E-A240275FB54F}" type="parTrans" cxnId="{E7E243E2-305D-4651-BB86-81C2DE2A9E1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E6A3AE4-A49B-4D65-A78F-A0DAE3CE1ABF}" type="sibTrans" cxnId="{E7E243E2-305D-4651-BB86-81C2DE2A9E1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00993B7-9FB3-441A-A690-CE9A15737A04}">
      <dgm:prSet phldrT="[Text]"/>
      <dgm:spPr/>
      <dgm:t>
        <a:bodyPr/>
        <a:lstStyle/>
        <a:p>
          <a:r>
            <a:rPr lang="en-US" i="1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Conglomerate merger</a:t>
          </a:r>
          <a:r>
            <a:rPr lang="en-US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 - firms in unrelated industries merge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05471A8A-1DDC-4153-8A20-A546286762BE}" type="parTrans" cxnId="{AFE68D89-777F-48C4-B227-75BBE167715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EC28E79-A017-4FC6-9798-10E56A510998}" type="sibTrans" cxnId="{AFE68D89-777F-48C4-B227-75BBE167715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6C583B4-3AF6-48C4-A5E4-09BECB7C7AF7}" type="pres">
      <dgm:prSet presAssocID="{D0BE8CB1-166E-4864-91CA-A062099920D8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70E2D09-5829-4B51-808D-A3B874A32127}" type="pres">
      <dgm:prSet presAssocID="{91964072-F6B1-441C-B48C-2DDF439C55EF}" presName="roof" presStyleLbl="dkBgShp" presStyleIdx="0" presStyleCnt="2"/>
      <dgm:spPr/>
      <dgm:t>
        <a:bodyPr/>
        <a:lstStyle/>
        <a:p>
          <a:endParaRPr lang="en-US"/>
        </a:p>
      </dgm:t>
    </dgm:pt>
    <dgm:pt modelId="{2803927F-C435-4428-BB87-E66DAA9E4504}" type="pres">
      <dgm:prSet presAssocID="{91964072-F6B1-441C-B48C-2DDF439C55EF}" presName="pillars" presStyleCnt="0"/>
      <dgm:spPr/>
      <dgm:t>
        <a:bodyPr/>
        <a:lstStyle/>
        <a:p>
          <a:endParaRPr lang="en-US"/>
        </a:p>
      </dgm:t>
    </dgm:pt>
    <dgm:pt modelId="{83C686C5-99BF-4C87-A08D-94A721D35314}" type="pres">
      <dgm:prSet presAssocID="{91964072-F6B1-441C-B48C-2DDF439C55EF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12203F-EABC-4A89-9B44-08FF5684E676}" type="pres">
      <dgm:prSet presAssocID="{97BD43AA-86D3-4E6D-BED7-A79F500B16DA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B6DB2F-B0FB-4C73-B5CD-0B1B6F0E8E89}" type="pres">
      <dgm:prSet presAssocID="{900993B7-9FB3-441A-A690-CE9A15737A04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016E04-027C-4AD7-910E-D40CCF7241B1}" type="pres">
      <dgm:prSet presAssocID="{91964072-F6B1-441C-B48C-2DDF439C55EF}" presName="base" presStyleLbl="dkBgShp" presStyleIdx="1" presStyleCnt="2"/>
      <dgm:spPr/>
      <dgm:t>
        <a:bodyPr/>
        <a:lstStyle/>
        <a:p>
          <a:endParaRPr lang="en-US"/>
        </a:p>
      </dgm:t>
    </dgm:pt>
  </dgm:ptLst>
  <dgm:cxnLst>
    <dgm:cxn modelId="{F58BF996-1408-4C87-8792-F721D4507CF0}" type="presOf" srcId="{97BD43AA-86D3-4E6D-BED7-A79F500B16DA}" destId="{2312203F-EABC-4A89-9B44-08FF5684E676}" srcOrd="0" destOrd="0" presId="urn:microsoft.com/office/officeart/2005/8/layout/hList3"/>
    <dgm:cxn modelId="{4999A065-64AE-45C2-8BD4-8C1600686670}" type="presOf" srcId="{91964072-F6B1-441C-B48C-2DDF439C55EF}" destId="{E70E2D09-5829-4B51-808D-A3B874A32127}" srcOrd="0" destOrd="0" presId="urn:microsoft.com/office/officeart/2005/8/layout/hList3"/>
    <dgm:cxn modelId="{E8B2B7D4-E0CD-421C-8BD4-08C6AB7AA5B7}" srcId="{91964072-F6B1-441C-B48C-2DDF439C55EF}" destId="{80ACCEE1-4182-4146-9A0B-2FF8BA679B76}" srcOrd="0" destOrd="0" parTransId="{68E251CF-4E4D-41E9-B3BE-661C2E0325C5}" sibTransId="{B97EBFA5-CB65-442B-B959-A9F84E3BCB52}"/>
    <dgm:cxn modelId="{4A9941BF-7434-4674-B21E-4F76D3EDE3F9}" type="presOf" srcId="{D0BE8CB1-166E-4864-91CA-A062099920D8}" destId="{36C583B4-3AF6-48C4-A5E4-09BECB7C7AF7}" srcOrd="0" destOrd="0" presId="urn:microsoft.com/office/officeart/2005/8/layout/hList3"/>
    <dgm:cxn modelId="{B3F3C7FD-C182-4053-84B6-502A82911D30}" srcId="{D0BE8CB1-166E-4864-91CA-A062099920D8}" destId="{91964072-F6B1-441C-B48C-2DDF439C55EF}" srcOrd="0" destOrd="0" parTransId="{BFB1E03A-D676-4FCF-9616-BE490CAF00E6}" sibTransId="{290D5EC4-0C38-49B0-9CBE-A9C854FA6A44}"/>
    <dgm:cxn modelId="{E7E243E2-305D-4651-BB86-81C2DE2A9E16}" srcId="{91964072-F6B1-441C-B48C-2DDF439C55EF}" destId="{97BD43AA-86D3-4E6D-BED7-A79F500B16DA}" srcOrd="1" destOrd="0" parTransId="{98FCFECF-43E7-4F79-A12E-A240275FB54F}" sibTransId="{2E6A3AE4-A49B-4D65-A78F-A0DAE3CE1ABF}"/>
    <dgm:cxn modelId="{AFE68D89-777F-48C4-B227-75BBE1677151}" srcId="{91964072-F6B1-441C-B48C-2DDF439C55EF}" destId="{900993B7-9FB3-441A-A690-CE9A15737A04}" srcOrd="2" destOrd="0" parTransId="{05471A8A-1DDC-4153-8A20-A546286762BE}" sibTransId="{6EC28E79-A017-4FC6-9798-10E56A510998}"/>
    <dgm:cxn modelId="{5D146482-D1D7-49D3-9123-9BE7A6660481}" type="presOf" srcId="{900993B7-9FB3-441A-A690-CE9A15737A04}" destId="{41B6DB2F-B0FB-4C73-B5CD-0B1B6F0E8E89}" srcOrd="0" destOrd="0" presId="urn:microsoft.com/office/officeart/2005/8/layout/hList3"/>
    <dgm:cxn modelId="{7F7052A5-8C1A-4998-B39D-39563B6B7146}" type="presOf" srcId="{80ACCEE1-4182-4146-9A0B-2FF8BA679B76}" destId="{83C686C5-99BF-4C87-A08D-94A721D35314}" srcOrd="0" destOrd="0" presId="urn:microsoft.com/office/officeart/2005/8/layout/hList3"/>
    <dgm:cxn modelId="{024ABFAE-78FC-4C0F-9F15-194BEC8A8645}" type="presParOf" srcId="{36C583B4-3AF6-48C4-A5E4-09BECB7C7AF7}" destId="{E70E2D09-5829-4B51-808D-A3B874A32127}" srcOrd="0" destOrd="0" presId="urn:microsoft.com/office/officeart/2005/8/layout/hList3"/>
    <dgm:cxn modelId="{D47EC165-D4D4-47B4-8A43-99DF6CBEE7B1}" type="presParOf" srcId="{36C583B4-3AF6-48C4-A5E4-09BECB7C7AF7}" destId="{2803927F-C435-4428-BB87-E66DAA9E4504}" srcOrd="1" destOrd="0" presId="urn:microsoft.com/office/officeart/2005/8/layout/hList3"/>
    <dgm:cxn modelId="{742DDD39-A5EA-4633-ACA1-14DEADF38D97}" type="presParOf" srcId="{2803927F-C435-4428-BB87-E66DAA9E4504}" destId="{83C686C5-99BF-4C87-A08D-94A721D35314}" srcOrd="0" destOrd="0" presId="urn:microsoft.com/office/officeart/2005/8/layout/hList3"/>
    <dgm:cxn modelId="{EC66B588-8936-4698-8EFB-794A96FAA840}" type="presParOf" srcId="{2803927F-C435-4428-BB87-E66DAA9E4504}" destId="{2312203F-EABC-4A89-9B44-08FF5684E676}" srcOrd="1" destOrd="0" presId="urn:microsoft.com/office/officeart/2005/8/layout/hList3"/>
    <dgm:cxn modelId="{2C9F4288-3DE8-40C0-A089-5F9EDBE9118A}" type="presParOf" srcId="{2803927F-C435-4428-BB87-E66DAA9E4504}" destId="{41B6DB2F-B0FB-4C73-B5CD-0B1B6F0E8E89}" srcOrd="2" destOrd="0" presId="urn:microsoft.com/office/officeart/2005/8/layout/hList3"/>
    <dgm:cxn modelId="{F738328C-25DE-41E0-92A1-B97BE0337469}" type="presParOf" srcId="{36C583B4-3AF6-48C4-A5E4-09BECB7C7AF7}" destId="{CB016E04-027C-4AD7-910E-D40CCF7241B1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DE7C52-3027-442D-BEEC-3C725A7E371A}">
      <dsp:nvSpPr>
        <dsp:cNvPr id="0" name=""/>
        <dsp:cNvSpPr/>
      </dsp:nvSpPr>
      <dsp:spPr>
        <a:xfrm>
          <a:off x="0" y="313069"/>
          <a:ext cx="4191000" cy="2753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25268" tIns="395732" rIns="325268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latin typeface="Arial" pitchFamily="34" charset="0"/>
              <a:cs typeface="Arial" pitchFamily="34" charset="0"/>
            </a:rPr>
            <a:t>Ease and cost of formation</a:t>
          </a:r>
          <a:endParaRPr lang="en-US" sz="19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latin typeface="Arial" pitchFamily="34" charset="0"/>
              <a:cs typeface="Arial" pitchFamily="34" charset="0"/>
            </a:rPr>
            <a:t>Allow a high level of secrecy</a:t>
          </a:r>
          <a:endParaRPr lang="en-US" sz="19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latin typeface="Arial" pitchFamily="34" charset="0"/>
              <a:cs typeface="Arial" pitchFamily="34" charset="0"/>
            </a:rPr>
            <a:t>Owner keeps all profits</a:t>
          </a:r>
          <a:endParaRPr lang="en-US" sz="19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latin typeface="Arial" pitchFamily="34" charset="0"/>
              <a:cs typeface="Arial" pitchFamily="34" charset="0"/>
            </a:rPr>
            <a:t>Flexibility and control of the business</a:t>
          </a:r>
          <a:endParaRPr lang="en-US" sz="19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latin typeface="Arial" pitchFamily="34" charset="0"/>
              <a:cs typeface="Arial" pitchFamily="34" charset="0"/>
            </a:rPr>
            <a:t>Government regulation is minimal</a:t>
          </a:r>
          <a:endParaRPr lang="en-US" sz="19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latin typeface="Arial" pitchFamily="34" charset="0"/>
              <a:cs typeface="Arial" pitchFamily="34" charset="0"/>
            </a:rPr>
            <a:t>Taxes paid only once</a:t>
          </a:r>
          <a:endParaRPr lang="en-US" sz="1900" kern="1200" dirty="0">
            <a:latin typeface="Arial" pitchFamily="34" charset="0"/>
            <a:cs typeface="Arial" pitchFamily="34" charset="0"/>
          </a:endParaRPr>
        </a:p>
      </dsp:txBody>
      <dsp:txXfrm>
        <a:off x="0" y="313069"/>
        <a:ext cx="4191000" cy="2753100"/>
      </dsp:txXfrm>
    </dsp:sp>
    <dsp:sp modelId="{CC6D5F3C-2B39-4EEB-BFFC-2D1A86DE308F}">
      <dsp:nvSpPr>
        <dsp:cNvPr id="0" name=""/>
        <dsp:cNvSpPr/>
      </dsp:nvSpPr>
      <dsp:spPr>
        <a:xfrm>
          <a:off x="209550" y="32629"/>
          <a:ext cx="2933700" cy="56088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887" tIns="0" rIns="110887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Advantages</a:t>
          </a:r>
          <a:r>
            <a:rPr lang="en-US" sz="2100" kern="1200" dirty="0" smtClean="0">
              <a:latin typeface="Arial" pitchFamily="34" charset="0"/>
              <a:cs typeface="Arial" pitchFamily="34" charset="0"/>
            </a:rPr>
            <a:t> </a:t>
          </a:r>
          <a:endParaRPr lang="en-US" sz="2100" kern="1200" dirty="0">
            <a:latin typeface="Arial" pitchFamily="34" charset="0"/>
            <a:cs typeface="Arial" pitchFamily="34" charset="0"/>
          </a:endParaRPr>
        </a:p>
      </dsp:txBody>
      <dsp:txXfrm>
        <a:off x="236930" y="60009"/>
        <a:ext cx="2878940" cy="5061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9F623C-01CE-4328-8CA8-FF2863250315}">
      <dsp:nvSpPr>
        <dsp:cNvPr id="0" name=""/>
        <dsp:cNvSpPr/>
      </dsp:nvSpPr>
      <dsp:spPr>
        <a:xfrm>
          <a:off x="0" y="621164"/>
          <a:ext cx="3545944" cy="2154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77956" tIns="354076" rIns="277956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>
              <a:latin typeface="Arial" pitchFamily="34" charset="0"/>
              <a:cs typeface="Arial" pitchFamily="34" charset="0"/>
            </a:rPr>
            <a:t>Unlimited liability</a:t>
          </a:r>
          <a:endParaRPr lang="en-US" sz="17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>
              <a:latin typeface="Arial" pitchFamily="34" charset="0"/>
              <a:cs typeface="Arial" pitchFamily="34" charset="0"/>
            </a:rPr>
            <a:t>Scarce external funding</a:t>
          </a:r>
          <a:endParaRPr lang="en-US" sz="17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>
              <a:latin typeface="Arial" pitchFamily="34" charset="0"/>
              <a:cs typeface="Arial" pitchFamily="34" charset="0"/>
            </a:rPr>
            <a:t>Owners need diverse skills</a:t>
          </a:r>
          <a:endParaRPr lang="en-US" sz="17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>
              <a:latin typeface="Arial" pitchFamily="34" charset="0"/>
              <a:cs typeface="Arial" pitchFamily="34" charset="0"/>
            </a:rPr>
            <a:t>Success is tied to the owner</a:t>
          </a:r>
          <a:endParaRPr lang="en-US" sz="17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>
              <a:latin typeface="Arial" pitchFamily="34" charset="0"/>
              <a:cs typeface="Arial" pitchFamily="34" charset="0"/>
            </a:rPr>
            <a:t>Lack of qualified employees</a:t>
          </a:r>
          <a:endParaRPr lang="en-US" sz="17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>
              <a:latin typeface="Arial" pitchFamily="34" charset="0"/>
              <a:cs typeface="Arial" pitchFamily="34" charset="0"/>
            </a:rPr>
            <a:t>Higher taxation</a:t>
          </a:r>
          <a:endParaRPr lang="en-US" sz="1700" kern="1200" dirty="0">
            <a:latin typeface="Arial" pitchFamily="34" charset="0"/>
            <a:cs typeface="Arial" pitchFamily="34" charset="0"/>
          </a:endParaRPr>
        </a:p>
      </dsp:txBody>
      <dsp:txXfrm>
        <a:off x="0" y="621164"/>
        <a:ext cx="3545944" cy="2154600"/>
      </dsp:txXfrm>
    </dsp:sp>
    <dsp:sp modelId="{C25AFE0B-3B5E-4173-83AB-26157ED0A6B4}">
      <dsp:nvSpPr>
        <dsp:cNvPr id="0" name=""/>
        <dsp:cNvSpPr/>
      </dsp:nvSpPr>
      <dsp:spPr>
        <a:xfrm>
          <a:off x="179070" y="355483"/>
          <a:ext cx="2506980" cy="5313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4758" tIns="0" rIns="94758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Disadvantages</a:t>
          </a:r>
          <a:r>
            <a:rPr lang="en-US" sz="2400" kern="1200" dirty="0" smtClean="0">
              <a:latin typeface="Arial" pitchFamily="34" charset="0"/>
              <a:cs typeface="Arial" pitchFamily="34" charset="0"/>
            </a:rPr>
            <a:t> 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205009" y="381422"/>
        <a:ext cx="2455102" cy="4794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BC71CF-B8B2-43D1-B36A-40364114AF30}">
      <dsp:nvSpPr>
        <dsp:cNvPr id="0" name=""/>
        <dsp:cNvSpPr/>
      </dsp:nvSpPr>
      <dsp:spPr>
        <a:xfrm>
          <a:off x="0" y="131718"/>
          <a:ext cx="8077200" cy="63180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latin typeface="Arial" pitchFamily="34" charset="0"/>
              <a:cs typeface="Arial" pitchFamily="34" charset="0"/>
            </a:rPr>
            <a:t>Sole Proprietorship</a:t>
          </a:r>
          <a:endParaRPr lang="en-US" sz="2700" kern="1200" dirty="0">
            <a:latin typeface="Arial" pitchFamily="34" charset="0"/>
            <a:cs typeface="Arial" pitchFamily="34" charset="0"/>
          </a:endParaRPr>
        </a:p>
      </dsp:txBody>
      <dsp:txXfrm>
        <a:off x="30842" y="162560"/>
        <a:ext cx="8015516" cy="570116"/>
      </dsp:txXfrm>
    </dsp:sp>
    <dsp:sp modelId="{BA84B7D0-49DD-4DE7-BD62-2CD31EF2D0D6}">
      <dsp:nvSpPr>
        <dsp:cNvPr id="0" name=""/>
        <dsp:cNvSpPr/>
      </dsp:nvSpPr>
      <dsp:spPr>
        <a:xfrm>
          <a:off x="0" y="763518"/>
          <a:ext cx="8077200" cy="628762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56451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100" kern="1200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Businesses owned and operated by one individual; the most common form of business organization in the United States</a:t>
          </a:r>
          <a:endParaRPr lang="en-US" sz="2100" kern="1200" dirty="0">
            <a:latin typeface="Arial" pitchFamily="34" charset="0"/>
            <a:cs typeface="Arial" pitchFamily="34" charset="0"/>
          </a:endParaRPr>
        </a:p>
      </dsp:txBody>
      <dsp:txXfrm>
        <a:off x="0" y="763518"/>
        <a:ext cx="8077200" cy="62876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173CBF-466C-4B7D-9E65-901A6B743FCD}">
      <dsp:nvSpPr>
        <dsp:cNvPr id="0" name=""/>
        <dsp:cNvSpPr/>
      </dsp:nvSpPr>
      <dsp:spPr>
        <a:xfrm>
          <a:off x="0" y="7413"/>
          <a:ext cx="8077200" cy="5428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General Partnership</a:t>
          </a:r>
          <a:endParaRPr lang="en-US" sz="2200" kern="1200" dirty="0">
            <a:latin typeface="Arial" pitchFamily="34" charset="0"/>
            <a:cs typeface="Arial" pitchFamily="34" charset="0"/>
          </a:endParaRPr>
        </a:p>
      </dsp:txBody>
      <dsp:txXfrm>
        <a:off x="26501" y="33914"/>
        <a:ext cx="8024198" cy="489878"/>
      </dsp:txXfrm>
    </dsp:sp>
    <dsp:sp modelId="{00D40B19-41E6-4C6E-B350-1FC7139735B1}">
      <dsp:nvSpPr>
        <dsp:cNvPr id="0" name=""/>
        <dsp:cNvSpPr/>
      </dsp:nvSpPr>
      <dsp:spPr>
        <a:xfrm>
          <a:off x="0" y="550293"/>
          <a:ext cx="8077200" cy="585292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56451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kern="1200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Involves a complete sharing in both the management and the liability of the business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0" y="550293"/>
        <a:ext cx="8077200" cy="58529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8F3E0E-1B20-48D0-8F1E-97B3D7D09886}">
      <dsp:nvSpPr>
        <dsp:cNvPr id="0" name=""/>
        <dsp:cNvSpPr/>
      </dsp:nvSpPr>
      <dsp:spPr>
        <a:xfrm>
          <a:off x="0" y="0"/>
          <a:ext cx="8077200" cy="6364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Limited Partnership</a:t>
          </a:r>
          <a:endParaRPr lang="en-US" sz="2200" kern="1200" dirty="0">
            <a:latin typeface="Arial" pitchFamily="34" charset="0"/>
            <a:cs typeface="Arial" pitchFamily="34" charset="0"/>
          </a:endParaRPr>
        </a:p>
      </dsp:txBody>
      <dsp:txXfrm>
        <a:off x="31070" y="31070"/>
        <a:ext cx="8015060" cy="574340"/>
      </dsp:txXfrm>
    </dsp:sp>
    <dsp:sp modelId="{22440E8D-7DDE-4AB3-941C-82629314AE3F}">
      <dsp:nvSpPr>
        <dsp:cNvPr id="0" name=""/>
        <dsp:cNvSpPr/>
      </dsp:nvSpPr>
      <dsp:spPr>
        <a:xfrm>
          <a:off x="0" y="645260"/>
          <a:ext cx="8077200" cy="84456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256451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kern="1200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Has at least one general partner, who assumes unlimited liability, and at least one limited partner whose liability is limited to his or her investment in the business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0" y="645260"/>
        <a:ext cx="8077200" cy="84456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5D60B8-698C-4F85-BB43-5C48C760D0C4}">
      <dsp:nvSpPr>
        <dsp:cNvPr id="0" name=""/>
        <dsp:cNvSpPr/>
      </dsp:nvSpPr>
      <dsp:spPr>
        <a:xfrm>
          <a:off x="0" y="1042"/>
          <a:ext cx="8077200" cy="63648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Articles of Partnership</a:t>
          </a:r>
          <a:endParaRPr lang="en-US" sz="2200" kern="1200" dirty="0">
            <a:latin typeface="Arial" pitchFamily="34" charset="0"/>
            <a:cs typeface="Arial" pitchFamily="34" charset="0"/>
          </a:endParaRPr>
        </a:p>
      </dsp:txBody>
      <dsp:txXfrm>
        <a:off x="31070" y="32112"/>
        <a:ext cx="8015060" cy="574340"/>
      </dsp:txXfrm>
    </dsp:sp>
    <dsp:sp modelId="{76CA4A3F-41D2-4E06-9DCB-EAD4340CEE79}">
      <dsp:nvSpPr>
        <dsp:cNvPr id="0" name=""/>
        <dsp:cNvSpPr/>
      </dsp:nvSpPr>
      <dsp:spPr>
        <a:xfrm>
          <a:off x="0" y="637522"/>
          <a:ext cx="8077200" cy="580635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256451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kern="1200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Legal documents that set forth the basic agreement between partners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0" y="637522"/>
        <a:ext cx="8077200" cy="58063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B6E534-FDFB-48CF-B0E5-31402897FCC1}">
      <dsp:nvSpPr>
        <dsp:cNvPr id="0" name=""/>
        <dsp:cNvSpPr/>
      </dsp:nvSpPr>
      <dsp:spPr>
        <a:xfrm>
          <a:off x="0" y="3639"/>
          <a:ext cx="8077200" cy="36736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Partnership</a:t>
          </a:r>
          <a:endParaRPr lang="en-US" sz="5700" kern="1200" dirty="0">
            <a:latin typeface="Arial" pitchFamily="34" charset="0"/>
            <a:cs typeface="Arial" pitchFamily="34" charset="0"/>
          </a:endParaRPr>
        </a:p>
      </dsp:txBody>
      <dsp:txXfrm>
        <a:off x="17933" y="21572"/>
        <a:ext cx="8041334" cy="331495"/>
      </dsp:txXfrm>
    </dsp:sp>
    <dsp:sp modelId="{9B6E6208-2A12-4353-B0BD-79B63141B57D}">
      <dsp:nvSpPr>
        <dsp:cNvPr id="0" name=""/>
        <dsp:cNvSpPr/>
      </dsp:nvSpPr>
      <dsp:spPr>
        <a:xfrm>
          <a:off x="0" y="371000"/>
          <a:ext cx="8077200" cy="84456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56451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kern="1200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A form of business organization defined by the Uniform Partnership Act as “an association of two or more persons who carry on as co-owners of a business for profit”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0" y="371000"/>
        <a:ext cx="8077200" cy="84456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39AABB-C0FE-4C55-871F-46C133FFC387}">
      <dsp:nvSpPr>
        <dsp:cNvPr id="0" name=""/>
        <dsp:cNvSpPr/>
      </dsp:nvSpPr>
      <dsp:spPr>
        <a:xfrm>
          <a:off x="0" y="522319"/>
          <a:ext cx="3581400" cy="378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77956" tIns="499872" rIns="277956" bIns="170688" numCol="1" spcCol="1270" anchor="t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en-US" sz="2400" b="0" i="0" u="none" strike="noStrike" kern="1200" cap="none" spc="0" normalizeH="0" baseline="0" noProof="0" dirty="0" smtClean="0">
              <a:ln/>
              <a:effectLst/>
              <a:uLnTx/>
              <a:uFillTx/>
              <a:latin typeface="Arial" pitchFamily="34" charset="0"/>
              <a:cs typeface="Arial" pitchFamily="34" charset="0"/>
            </a:rPr>
            <a:t>Easy to organize </a:t>
          </a:r>
          <a:endParaRPr lang="en-US" sz="24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en-US" sz="2400" b="0" i="0" u="none" strike="noStrike" kern="1200" cap="none" spc="0" normalizeH="0" baseline="0" noProof="0" dirty="0" smtClean="0">
              <a:ln/>
              <a:effectLst/>
              <a:uLnTx/>
              <a:uFillTx/>
              <a:latin typeface="Arial" pitchFamily="34" charset="0"/>
              <a:cs typeface="Arial" pitchFamily="34" charset="0"/>
            </a:rPr>
            <a:t>Availability of capital &amp; credit</a:t>
          </a:r>
          <a:endParaRPr lang="en-US" sz="24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Combined knowledge and skills</a:t>
          </a:r>
          <a:endParaRPr lang="en-US" sz="24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Swift decision making</a:t>
          </a:r>
          <a:endParaRPr lang="en-US" sz="24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en-US" sz="2400" b="0" i="0" u="none" strike="noStrike" kern="1200" cap="none" spc="0" normalizeH="0" baseline="0" noProof="0" dirty="0" smtClean="0">
              <a:ln/>
              <a:effectLst/>
              <a:uLnTx/>
              <a:uFillTx/>
              <a:latin typeface="Arial" pitchFamily="34" charset="0"/>
              <a:cs typeface="Arial" pitchFamily="34" charset="0"/>
            </a:rPr>
            <a:t>Government regulations are few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0" y="522319"/>
        <a:ext cx="3581400" cy="3780000"/>
      </dsp:txXfrm>
    </dsp:sp>
    <dsp:sp modelId="{6BAB7274-DA9D-4475-8B38-53A038954F71}">
      <dsp:nvSpPr>
        <dsp:cNvPr id="0" name=""/>
        <dsp:cNvSpPr/>
      </dsp:nvSpPr>
      <dsp:spPr>
        <a:xfrm>
          <a:off x="179070" y="168079"/>
          <a:ext cx="2506980" cy="70848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4758" tIns="0" rIns="94758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Advantages 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213655" y="202664"/>
        <a:ext cx="2437810" cy="63931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442FD8-6015-4377-A68F-255E229D6825}">
      <dsp:nvSpPr>
        <dsp:cNvPr id="0" name=""/>
        <dsp:cNvSpPr/>
      </dsp:nvSpPr>
      <dsp:spPr>
        <a:xfrm>
          <a:off x="0" y="435060"/>
          <a:ext cx="4343400" cy="471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37096" tIns="458216" rIns="337096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en-US" sz="2200" b="0" i="0" u="none" strike="noStrike" kern="1200" cap="none" spc="0" normalizeH="0" baseline="0" noProof="0" dirty="0" smtClean="0">
              <a:ln/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Unlimited liability</a:t>
          </a:r>
          <a:endParaRPr lang="en-US" sz="22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en-US" sz="2200" b="0" i="0" u="none" strike="noStrike" kern="1200" cap="none" spc="0" normalizeH="0" baseline="0" noProof="0" dirty="0" smtClean="0">
              <a:ln/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Responsible for each others’ decisions</a:t>
          </a:r>
          <a:endParaRPr lang="en-US" sz="22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en-US" sz="2200" b="0" i="0" u="none" strike="noStrike" kern="1200" cap="none" spc="0" normalizeH="0" baseline="0" noProof="0" dirty="0" smtClean="0">
              <a:ln/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A new agreement is needed if the partnership changes</a:t>
          </a:r>
          <a:endParaRPr lang="en-US" sz="22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en-US" sz="2200" b="0" i="0" u="none" strike="noStrike" kern="1200" cap="none" spc="0" normalizeH="0" baseline="0" noProof="0" dirty="0" smtClean="0">
              <a:ln/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Difficult to sell a partnership interest</a:t>
          </a:r>
          <a:endParaRPr lang="en-US" sz="22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en-US" sz="2200" b="0" i="0" u="none" strike="noStrike" kern="1200" cap="none" spc="0" normalizeH="0" baseline="0" noProof="0" dirty="0" smtClean="0">
              <a:ln/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Distribution of profits may be uneven</a:t>
          </a:r>
          <a:endParaRPr lang="en-US" sz="22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en-US" sz="2200" b="0" i="0" u="none" strike="noStrike" kern="1200" cap="none" spc="0" normalizeH="0" baseline="0" noProof="0" dirty="0" smtClean="0">
              <a:ln/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Cannot find external funding as easily as large corporations</a:t>
          </a:r>
          <a:endParaRPr lang="en-US" sz="2200" kern="1200" dirty="0">
            <a:latin typeface="Arial" pitchFamily="34" charset="0"/>
            <a:cs typeface="Arial" pitchFamily="34" charset="0"/>
          </a:endParaRPr>
        </a:p>
      </dsp:txBody>
      <dsp:txXfrm>
        <a:off x="0" y="435060"/>
        <a:ext cx="4343400" cy="4712400"/>
      </dsp:txXfrm>
    </dsp:sp>
    <dsp:sp modelId="{CD280874-9BB9-4A5D-AB51-41F1C99261EB}">
      <dsp:nvSpPr>
        <dsp:cNvPr id="0" name=""/>
        <dsp:cNvSpPr/>
      </dsp:nvSpPr>
      <dsp:spPr>
        <a:xfrm>
          <a:off x="217170" y="110339"/>
          <a:ext cx="3040380" cy="6494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919" tIns="0" rIns="114919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Disadvantages</a:t>
          </a:r>
          <a:r>
            <a:rPr lang="en-US" sz="2000" kern="1200" dirty="0" smtClean="0">
              <a:latin typeface="Arial" pitchFamily="34" charset="0"/>
              <a:cs typeface="Arial" pitchFamily="34" charset="0"/>
            </a:rPr>
            <a:t> 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248873" y="142042"/>
        <a:ext cx="2976974" cy="58603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B6D9A6-1B39-462E-892C-1B51EF9816C2}">
      <dsp:nvSpPr>
        <dsp:cNvPr id="0" name=""/>
        <dsp:cNvSpPr/>
      </dsp:nvSpPr>
      <dsp:spPr>
        <a:xfrm>
          <a:off x="2271308" y="341"/>
          <a:ext cx="5882091" cy="1330151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605" tIns="14605" rIns="14605" bIns="14605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smtClean="0">
              <a:latin typeface="Arial" pitchFamily="34" charset="0"/>
              <a:cs typeface="Arial" pitchFamily="34" charset="0"/>
            </a:rPr>
            <a:t>Shares of the corporation that may be bought or sold</a:t>
          </a:r>
          <a:endParaRPr lang="en-US" sz="23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smtClean="0">
              <a:latin typeface="Arial" pitchFamily="34" charset="0"/>
              <a:cs typeface="Arial" pitchFamily="34" charset="0"/>
            </a:rPr>
            <a:t>Can also be gifted or inherited</a:t>
          </a:r>
          <a:endParaRPr lang="en-US" sz="2300" kern="1200" dirty="0">
            <a:latin typeface="Arial" pitchFamily="34" charset="0"/>
            <a:cs typeface="Arial" pitchFamily="34" charset="0"/>
          </a:endParaRPr>
        </a:p>
      </dsp:txBody>
      <dsp:txXfrm>
        <a:off x="2271308" y="166610"/>
        <a:ext cx="5383284" cy="997613"/>
      </dsp:txXfrm>
    </dsp:sp>
    <dsp:sp modelId="{A7775C04-02C6-4B5E-81DA-189AEACBD634}">
      <dsp:nvSpPr>
        <dsp:cNvPr id="0" name=""/>
        <dsp:cNvSpPr/>
      </dsp:nvSpPr>
      <dsp:spPr>
        <a:xfrm>
          <a:off x="0" y="341"/>
          <a:ext cx="2271308" cy="1330151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Arial" pitchFamily="34" charset="0"/>
              <a:cs typeface="Arial" pitchFamily="34" charset="0"/>
            </a:rPr>
            <a:t>Stock </a:t>
          </a:r>
          <a:endParaRPr lang="en-US" sz="3200" kern="1200" dirty="0">
            <a:latin typeface="Arial" pitchFamily="34" charset="0"/>
            <a:cs typeface="Arial" pitchFamily="34" charset="0"/>
          </a:endParaRPr>
        </a:p>
      </dsp:txBody>
      <dsp:txXfrm>
        <a:off x="64933" y="65274"/>
        <a:ext cx="2141442" cy="1200285"/>
      </dsp:txXfrm>
    </dsp:sp>
    <dsp:sp modelId="{EC24A68F-D7B2-4414-A877-CFDFA2FAFFE1}">
      <dsp:nvSpPr>
        <dsp:cNvPr id="0" name=""/>
        <dsp:cNvSpPr/>
      </dsp:nvSpPr>
      <dsp:spPr>
        <a:xfrm>
          <a:off x="2271308" y="1463507"/>
          <a:ext cx="5882091" cy="1330151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-3945706"/>
            <a:satOff val="22157"/>
            <a:lumOff val="1408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-3945706"/>
              <a:satOff val="22157"/>
              <a:lumOff val="140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605" tIns="14605" rIns="14605" bIns="14605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smtClean="0">
              <a:latin typeface="Arial" pitchFamily="34" charset="0"/>
              <a:cs typeface="Arial" pitchFamily="34" charset="0"/>
            </a:rPr>
            <a:t>Profits of a corporation that are distributed in the form of cash payments to the stockholders</a:t>
          </a:r>
          <a:endParaRPr lang="en-US" sz="2300" kern="1200" dirty="0">
            <a:latin typeface="Arial" pitchFamily="34" charset="0"/>
            <a:cs typeface="Arial" pitchFamily="34" charset="0"/>
          </a:endParaRPr>
        </a:p>
      </dsp:txBody>
      <dsp:txXfrm>
        <a:off x="2271308" y="1629776"/>
        <a:ext cx="5383284" cy="997613"/>
      </dsp:txXfrm>
    </dsp:sp>
    <dsp:sp modelId="{5FF6E306-3B5F-4AD9-8672-AF0F36A09D87}">
      <dsp:nvSpPr>
        <dsp:cNvPr id="0" name=""/>
        <dsp:cNvSpPr/>
      </dsp:nvSpPr>
      <dsp:spPr>
        <a:xfrm>
          <a:off x="0" y="1463507"/>
          <a:ext cx="2271308" cy="1330151"/>
        </a:xfrm>
        <a:prstGeom prst="roundRect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Arial" pitchFamily="34" charset="0"/>
              <a:cs typeface="Arial" pitchFamily="34" charset="0"/>
            </a:rPr>
            <a:t>Dividends </a:t>
          </a:r>
          <a:endParaRPr lang="en-US" sz="3200" kern="1200" dirty="0">
            <a:latin typeface="Arial" pitchFamily="34" charset="0"/>
            <a:cs typeface="Arial" pitchFamily="34" charset="0"/>
          </a:endParaRPr>
        </a:p>
      </dsp:txBody>
      <dsp:txXfrm>
        <a:off x="64933" y="1528440"/>
        <a:ext cx="2141442" cy="120028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3B49DE-34B0-4B91-B16F-DCABE1107481}">
      <dsp:nvSpPr>
        <dsp:cNvPr id="0" name=""/>
        <dsp:cNvSpPr/>
      </dsp:nvSpPr>
      <dsp:spPr>
        <a:xfrm>
          <a:off x="0" y="48644"/>
          <a:ext cx="8077200" cy="7020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latin typeface="Arial" pitchFamily="34" charset="0"/>
              <a:cs typeface="Arial" pitchFamily="34" charset="0"/>
            </a:rPr>
            <a:t>Corporation </a:t>
          </a:r>
          <a:endParaRPr lang="en-US" sz="3000" kern="1200" dirty="0">
            <a:latin typeface="Arial" pitchFamily="34" charset="0"/>
            <a:cs typeface="Arial" pitchFamily="34" charset="0"/>
          </a:endParaRPr>
        </a:p>
      </dsp:txBody>
      <dsp:txXfrm>
        <a:off x="34269" y="82913"/>
        <a:ext cx="8008662" cy="633462"/>
      </dsp:txXfrm>
    </dsp:sp>
    <dsp:sp modelId="{EBC1E911-29A0-476F-89EF-6C7D26352794}">
      <dsp:nvSpPr>
        <dsp:cNvPr id="0" name=""/>
        <dsp:cNvSpPr/>
      </dsp:nvSpPr>
      <dsp:spPr>
        <a:xfrm>
          <a:off x="0" y="720649"/>
          <a:ext cx="8077200" cy="68310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256451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300" kern="1200" dirty="0" smtClean="0">
              <a:latin typeface="Arial" pitchFamily="34" charset="0"/>
              <a:cs typeface="Arial" pitchFamily="34" charset="0"/>
            </a:rPr>
            <a:t>A legal entity, created by the state, whose assets and liabilities are separate from its owners</a:t>
          </a:r>
          <a:endParaRPr lang="en-US" sz="2300" kern="1200" dirty="0">
            <a:latin typeface="Arial" pitchFamily="34" charset="0"/>
            <a:cs typeface="Arial" pitchFamily="34" charset="0"/>
          </a:endParaRPr>
        </a:p>
      </dsp:txBody>
      <dsp:txXfrm>
        <a:off x="0" y="720649"/>
        <a:ext cx="8077200" cy="68310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84B14F-230B-408A-B3B9-F893A9684C34}">
      <dsp:nvSpPr>
        <dsp:cNvPr id="0" name=""/>
        <dsp:cNvSpPr/>
      </dsp:nvSpPr>
      <dsp:spPr>
        <a:xfrm>
          <a:off x="7099" y="702825"/>
          <a:ext cx="2121842" cy="12731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i="1" kern="1200" dirty="0" smtClean="0">
              <a:latin typeface="Arial" pitchFamily="34" charset="0"/>
              <a:cs typeface="Arial" pitchFamily="34" charset="0"/>
            </a:rPr>
            <a:t>Incorporators </a:t>
          </a:r>
          <a:r>
            <a:rPr lang="en-US" sz="1900" i="0" kern="1200" dirty="0" smtClean="0">
              <a:latin typeface="Arial" pitchFamily="34" charset="0"/>
              <a:cs typeface="Arial" pitchFamily="34" charset="0"/>
            </a:rPr>
            <a:t>create the corporation</a:t>
          </a:r>
          <a:endParaRPr lang="en-US" sz="1900" i="1" kern="1200" dirty="0">
            <a:latin typeface="Arial" pitchFamily="34" charset="0"/>
            <a:cs typeface="Arial" pitchFamily="34" charset="0"/>
          </a:endParaRPr>
        </a:p>
      </dsp:txBody>
      <dsp:txXfrm>
        <a:off x="44387" y="740113"/>
        <a:ext cx="2047266" cy="1198529"/>
      </dsp:txXfrm>
    </dsp:sp>
    <dsp:sp modelId="{059A9188-F406-4030-8258-1E378449FC68}">
      <dsp:nvSpPr>
        <dsp:cNvPr id="0" name=""/>
        <dsp:cNvSpPr/>
      </dsp:nvSpPr>
      <dsp:spPr>
        <a:xfrm>
          <a:off x="2315663" y="1076270"/>
          <a:ext cx="449830" cy="5262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>
            <a:latin typeface="Arial" pitchFamily="34" charset="0"/>
            <a:cs typeface="Arial" pitchFamily="34" charset="0"/>
          </a:endParaRPr>
        </a:p>
      </dsp:txBody>
      <dsp:txXfrm>
        <a:off x="2315663" y="1181513"/>
        <a:ext cx="314881" cy="315730"/>
      </dsp:txXfrm>
    </dsp:sp>
    <dsp:sp modelId="{9B735A7D-F4E9-45B3-BD5F-3B962792A1A8}">
      <dsp:nvSpPr>
        <dsp:cNvPr id="0" name=""/>
        <dsp:cNvSpPr/>
      </dsp:nvSpPr>
      <dsp:spPr>
        <a:xfrm>
          <a:off x="2977678" y="702825"/>
          <a:ext cx="2121842" cy="12731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i="0" kern="1200" dirty="0" smtClean="0">
              <a:latin typeface="Arial" pitchFamily="34" charset="0"/>
              <a:cs typeface="Arial" pitchFamily="34" charset="0"/>
            </a:rPr>
            <a:t>Following state procedure of </a:t>
          </a:r>
          <a:r>
            <a:rPr lang="en-US" sz="1900" i="1" kern="1200" dirty="0" smtClean="0">
              <a:latin typeface="Arial" pitchFamily="34" charset="0"/>
              <a:cs typeface="Arial" pitchFamily="34" charset="0"/>
            </a:rPr>
            <a:t>chartering the corporation</a:t>
          </a:r>
          <a:endParaRPr lang="en-US" sz="1900" i="1" kern="1200" dirty="0">
            <a:latin typeface="Arial" pitchFamily="34" charset="0"/>
            <a:cs typeface="Arial" pitchFamily="34" charset="0"/>
          </a:endParaRPr>
        </a:p>
      </dsp:txBody>
      <dsp:txXfrm>
        <a:off x="3014966" y="740113"/>
        <a:ext cx="2047266" cy="1198529"/>
      </dsp:txXfrm>
    </dsp:sp>
    <dsp:sp modelId="{F7B5B02F-D8C8-4215-A1B4-6CDC719FB2F1}">
      <dsp:nvSpPr>
        <dsp:cNvPr id="0" name=""/>
        <dsp:cNvSpPr/>
      </dsp:nvSpPr>
      <dsp:spPr>
        <a:xfrm>
          <a:off x="5286243" y="1076270"/>
          <a:ext cx="449830" cy="5262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>
            <a:latin typeface="Arial" pitchFamily="34" charset="0"/>
            <a:cs typeface="Arial" pitchFamily="34" charset="0"/>
          </a:endParaRPr>
        </a:p>
      </dsp:txBody>
      <dsp:txXfrm>
        <a:off x="5286243" y="1181513"/>
        <a:ext cx="314881" cy="315730"/>
      </dsp:txXfrm>
    </dsp:sp>
    <dsp:sp modelId="{2F3D0EF3-2E08-44B4-9D65-F93B91DEF039}">
      <dsp:nvSpPr>
        <dsp:cNvPr id="0" name=""/>
        <dsp:cNvSpPr/>
      </dsp:nvSpPr>
      <dsp:spPr>
        <a:xfrm>
          <a:off x="5948258" y="702825"/>
          <a:ext cx="2121842" cy="12731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latin typeface="Arial" pitchFamily="34" charset="0"/>
              <a:cs typeface="Arial" pitchFamily="34" charset="0"/>
            </a:rPr>
            <a:t>Incorporators file legal </a:t>
          </a:r>
          <a:r>
            <a:rPr lang="en-US" sz="1900" i="1" kern="1200" dirty="0" smtClean="0">
              <a:latin typeface="Arial" pitchFamily="34" charset="0"/>
              <a:cs typeface="Arial" pitchFamily="34" charset="0"/>
            </a:rPr>
            <a:t>articles of incorporation</a:t>
          </a:r>
          <a:r>
            <a:rPr lang="en-US" sz="1900" i="0" kern="1200" dirty="0" smtClean="0">
              <a:latin typeface="Arial" pitchFamily="34" charset="0"/>
              <a:cs typeface="Arial" pitchFamily="34" charset="0"/>
            </a:rPr>
            <a:t> with the state</a:t>
          </a:r>
          <a:endParaRPr lang="en-US" sz="1900" kern="1200" dirty="0">
            <a:latin typeface="Arial" pitchFamily="34" charset="0"/>
            <a:cs typeface="Arial" pitchFamily="34" charset="0"/>
          </a:endParaRPr>
        </a:p>
      </dsp:txBody>
      <dsp:txXfrm>
        <a:off x="5985546" y="740113"/>
        <a:ext cx="2047266" cy="1198529"/>
      </dsp:txXfrm>
    </dsp:sp>
    <dsp:sp modelId="{82CF4817-7E98-42A7-BFC9-D270DE7637EA}">
      <dsp:nvSpPr>
        <dsp:cNvPr id="0" name=""/>
        <dsp:cNvSpPr/>
      </dsp:nvSpPr>
      <dsp:spPr>
        <a:xfrm rot="5400000">
          <a:off x="6784264" y="2124460"/>
          <a:ext cx="449830" cy="5262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>
            <a:latin typeface="Arial" pitchFamily="34" charset="0"/>
            <a:cs typeface="Arial" pitchFamily="34" charset="0"/>
          </a:endParaRPr>
        </a:p>
      </dsp:txBody>
      <dsp:txXfrm rot="-5400000">
        <a:off x="6851315" y="2162653"/>
        <a:ext cx="315730" cy="314881"/>
      </dsp:txXfrm>
    </dsp:sp>
    <dsp:sp modelId="{E39E0CD5-0159-4868-9C35-A8A41B9E088C}">
      <dsp:nvSpPr>
        <dsp:cNvPr id="0" name=""/>
        <dsp:cNvSpPr/>
      </dsp:nvSpPr>
      <dsp:spPr>
        <a:xfrm>
          <a:off x="5948258" y="2824668"/>
          <a:ext cx="2121842" cy="12731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latin typeface="Arial" pitchFamily="34" charset="0"/>
              <a:cs typeface="Arial" pitchFamily="34" charset="0"/>
            </a:rPr>
            <a:t>State issues a legal </a:t>
          </a:r>
          <a:r>
            <a:rPr lang="en-US" sz="1900" b="1" kern="1200" dirty="0" smtClean="0">
              <a:latin typeface="Arial" pitchFamily="34" charset="0"/>
              <a:cs typeface="Arial" pitchFamily="34" charset="0"/>
            </a:rPr>
            <a:t>corporate charter</a:t>
          </a:r>
          <a:r>
            <a:rPr lang="en-US" sz="1900" b="0" kern="1200" dirty="0" smtClean="0">
              <a:latin typeface="Arial" pitchFamily="34" charset="0"/>
              <a:cs typeface="Arial" pitchFamily="34" charset="0"/>
            </a:rPr>
            <a:t> to the company</a:t>
          </a:r>
          <a:endParaRPr lang="en-US" sz="1900" kern="1200" dirty="0">
            <a:latin typeface="Arial" pitchFamily="34" charset="0"/>
            <a:cs typeface="Arial" pitchFamily="34" charset="0"/>
          </a:endParaRPr>
        </a:p>
      </dsp:txBody>
      <dsp:txXfrm>
        <a:off x="5985546" y="2861956"/>
        <a:ext cx="2047266" cy="1198529"/>
      </dsp:txXfrm>
    </dsp:sp>
    <dsp:sp modelId="{9EEE0FBF-AA97-4D22-B5D6-F0EC5C1A1002}">
      <dsp:nvSpPr>
        <dsp:cNvPr id="0" name=""/>
        <dsp:cNvSpPr/>
      </dsp:nvSpPr>
      <dsp:spPr>
        <a:xfrm rot="10800000">
          <a:off x="5311705" y="3198112"/>
          <a:ext cx="449830" cy="5262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>
            <a:latin typeface="Arial" pitchFamily="34" charset="0"/>
            <a:cs typeface="Arial" pitchFamily="34" charset="0"/>
          </a:endParaRPr>
        </a:p>
      </dsp:txBody>
      <dsp:txXfrm rot="10800000">
        <a:off x="5446654" y="3303355"/>
        <a:ext cx="314881" cy="315730"/>
      </dsp:txXfrm>
    </dsp:sp>
    <dsp:sp modelId="{BD63D89E-E8A6-4759-9C72-C2862ED9CA41}">
      <dsp:nvSpPr>
        <dsp:cNvPr id="0" name=""/>
        <dsp:cNvSpPr/>
      </dsp:nvSpPr>
      <dsp:spPr>
        <a:xfrm>
          <a:off x="2977678" y="2824668"/>
          <a:ext cx="2121842" cy="12731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latin typeface="Arial" pitchFamily="34" charset="0"/>
              <a:cs typeface="Arial" pitchFamily="34" charset="0"/>
            </a:rPr>
            <a:t>Owners establish bylaws and board of directors</a:t>
          </a:r>
          <a:endParaRPr lang="en-US" sz="1900" kern="1200" dirty="0">
            <a:latin typeface="Arial" pitchFamily="34" charset="0"/>
            <a:cs typeface="Arial" pitchFamily="34" charset="0"/>
          </a:endParaRPr>
        </a:p>
      </dsp:txBody>
      <dsp:txXfrm>
        <a:off x="3014966" y="2861956"/>
        <a:ext cx="2047266" cy="1198529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7ED1C8-918F-4627-92B9-90FF46D8E8C1}">
      <dsp:nvSpPr>
        <dsp:cNvPr id="0" name=""/>
        <dsp:cNvSpPr/>
      </dsp:nvSpPr>
      <dsp:spPr>
        <a:xfrm>
          <a:off x="0" y="0"/>
          <a:ext cx="4165599" cy="4165599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5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615F7E4-6CB2-4394-B17A-006B01FB6D34}">
      <dsp:nvSpPr>
        <dsp:cNvPr id="0" name=""/>
        <dsp:cNvSpPr/>
      </dsp:nvSpPr>
      <dsp:spPr>
        <a:xfrm>
          <a:off x="2082799" y="0"/>
          <a:ext cx="5994399" cy="41655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latin typeface="Arial" pitchFamily="34" charset="0"/>
              <a:cs typeface="Arial" pitchFamily="34" charset="0"/>
            </a:rPr>
            <a:t>Domestic Corporation</a:t>
          </a:r>
          <a:endParaRPr lang="en-US" sz="3600" kern="1200" dirty="0">
            <a:latin typeface="Arial" pitchFamily="34" charset="0"/>
            <a:cs typeface="Arial" pitchFamily="34" charset="0"/>
          </a:endParaRPr>
        </a:p>
      </dsp:txBody>
      <dsp:txXfrm>
        <a:off x="2082799" y="0"/>
        <a:ext cx="2997199" cy="1249682"/>
      </dsp:txXfrm>
    </dsp:sp>
    <dsp:sp modelId="{E2C7FF81-FEEC-41B5-A3FA-8AC85CE57F03}">
      <dsp:nvSpPr>
        <dsp:cNvPr id="0" name=""/>
        <dsp:cNvSpPr/>
      </dsp:nvSpPr>
      <dsp:spPr>
        <a:xfrm>
          <a:off x="728981" y="1249682"/>
          <a:ext cx="2707637" cy="2707637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5">
                <a:shade val="80000"/>
                <a:hueOff val="102612"/>
                <a:satOff val="-1119"/>
                <a:lumOff val="12789"/>
                <a:alphaOff val="0"/>
                <a:shade val="51000"/>
                <a:satMod val="130000"/>
              </a:schemeClr>
            </a:gs>
            <a:gs pos="80000">
              <a:schemeClr val="accent5">
                <a:shade val="80000"/>
                <a:hueOff val="102612"/>
                <a:satOff val="-1119"/>
                <a:lumOff val="12789"/>
                <a:alphaOff val="0"/>
                <a:shade val="93000"/>
                <a:satMod val="130000"/>
              </a:schemeClr>
            </a:gs>
            <a:gs pos="100000">
              <a:schemeClr val="accent5">
                <a:shade val="80000"/>
                <a:hueOff val="102612"/>
                <a:satOff val="-1119"/>
                <a:lumOff val="1278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980415E-DF13-4DED-8603-E260A8142D44}">
      <dsp:nvSpPr>
        <dsp:cNvPr id="0" name=""/>
        <dsp:cNvSpPr/>
      </dsp:nvSpPr>
      <dsp:spPr>
        <a:xfrm>
          <a:off x="2082799" y="1249682"/>
          <a:ext cx="5994399" cy="270763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shade val="80000"/>
              <a:hueOff val="102612"/>
              <a:satOff val="-1119"/>
              <a:lumOff val="12789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latin typeface="Arial" pitchFamily="34" charset="0"/>
              <a:cs typeface="Arial" pitchFamily="34" charset="0"/>
            </a:rPr>
            <a:t>Foreign Corporation</a:t>
          </a:r>
          <a:endParaRPr lang="en-US" sz="3600" kern="1200" dirty="0">
            <a:latin typeface="Arial" pitchFamily="34" charset="0"/>
            <a:cs typeface="Arial" pitchFamily="34" charset="0"/>
          </a:endParaRPr>
        </a:p>
      </dsp:txBody>
      <dsp:txXfrm>
        <a:off x="2082799" y="1249682"/>
        <a:ext cx="2997199" cy="1249678"/>
      </dsp:txXfrm>
    </dsp:sp>
    <dsp:sp modelId="{8FE31C0D-16ED-4425-9A83-2606C3A1D274}">
      <dsp:nvSpPr>
        <dsp:cNvPr id="0" name=""/>
        <dsp:cNvSpPr/>
      </dsp:nvSpPr>
      <dsp:spPr>
        <a:xfrm>
          <a:off x="1457960" y="2499361"/>
          <a:ext cx="1249678" cy="1249678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5">
                <a:shade val="80000"/>
                <a:hueOff val="205224"/>
                <a:satOff val="-2238"/>
                <a:lumOff val="25579"/>
                <a:alphaOff val="0"/>
                <a:shade val="51000"/>
                <a:satMod val="130000"/>
              </a:schemeClr>
            </a:gs>
            <a:gs pos="80000">
              <a:schemeClr val="accent5">
                <a:shade val="80000"/>
                <a:hueOff val="205224"/>
                <a:satOff val="-2238"/>
                <a:lumOff val="25579"/>
                <a:alphaOff val="0"/>
                <a:shade val="93000"/>
                <a:satMod val="130000"/>
              </a:schemeClr>
            </a:gs>
            <a:gs pos="100000">
              <a:schemeClr val="accent5">
                <a:shade val="80000"/>
                <a:hueOff val="205224"/>
                <a:satOff val="-2238"/>
                <a:lumOff val="2557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1B01EB3-058E-46F5-848B-8EF7FA496E93}">
      <dsp:nvSpPr>
        <dsp:cNvPr id="0" name=""/>
        <dsp:cNvSpPr/>
      </dsp:nvSpPr>
      <dsp:spPr>
        <a:xfrm>
          <a:off x="2082799" y="2499361"/>
          <a:ext cx="5994399" cy="124967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shade val="80000"/>
              <a:hueOff val="205224"/>
              <a:satOff val="-2238"/>
              <a:lumOff val="25579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latin typeface="Arial" pitchFamily="34" charset="0"/>
              <a:cs typeface="Arial" pitchFamily="34" charset="0"/>
            </a:rPr>
            <a:t>Alien Corporation</a:t>
          </a:r>
          <a:endParaRPr lang="en-US" sz="3600" kern="1200" dirty="0">
            <a:latin typeface="Arial" pitchFamily="34" charset="0"/>
            <a:cs typeface="Arial" pitchFamily="34" charset="0"/>
          </a:endParaRPr>
        </a:p>
      </dsp:txBody>
      <dsp:txXfrm>
        <a:off x="2082799" y="2499361"/>
        <a:ext cx="2997199" cy="1249678"/>
      </dsp:txXfrm>
    </dsp:sp>
    <dsp:sp modelId="{0E6B9702-94CC-4F73-95CC-B69B34D0B5ED}">
      <dsp:nvSpPr>
        <dsp:cNvPr id="0" name=""/>
        <dsp:cNvSpPr/>
      </dsp:nvSpPr>
      <dsp:spPr>
        <a:xfrm>
          <a:off x="5079999" y="0"/>
          <a:ext cx="2997199" cy="1249682"/>
        </a:xfrm>
        <a:prstGeom prst="rect">
          <a:avLst/>
        </a:prstGeom>
        <a:noFill/>
        <a:ln w="9525" cap="flat" cmpd="sng" algn="ctr">
          <a:noFill/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If conducting business in the state in which it is chartered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5079999" y="0"/>
        <a:ext cx="2997199" cy="1249682"/>
      </dsp:txXfrm>
    </dsp:sp>
    <dsp:sp modelId="{E7255E01-179F-42DD-9638-501ED3F545E6}">
      <dsp:nvSpPr>
        <dsp:cNvPr id="0" name=""/>
        <dsp:cNvSpPr/>
      </dsp:nvSpPr>
      <dsp:spPr>
        <a:xfrm>
          <a:off x="5079999" y="1249682"/>
          <a:ext cx="2997199" cy="1249678"/>
        </a:xfrm>
        <a:prstGeom prst="rect">
          <a:avLst/>
        </a:prstGeom>
        <a:noFill/>
        <a:ln w="9525" cap="flat" cmpd="sng" algn="ctr">
          <a:noFill/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If conducting business outside the state in which it is chartered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5079999" y="1249682"/>
        <a:ext cx="2997199" cy="1249678"/>
      </dsp:txXfrm>
    </dsp:sp>
    <dsp:sp modelId="{609B67A6-F834-47ED-BB6A-EDD98FECD945}">
      <dsp:nvSpPr>
        <dsp:cNvPr id="0" name=""/>
        <dsp:cNvSpPr/>
      </dsp:nvSpPr>
      <dsp:spPr>
        <a:xfrm>
          <a:off x="5079999" y="2499361"/>
          <a:ext cx="2997199" cy="1249678"/>
        </a:xfrm>
        <a:prstGeom prst="rect">
          <a:avLst/>
        </a:prstGeom>
        <a:noFill/>
        <a:ln w="9525" cap="flat" cmpd="sng" algn="ctr">
          <a:noFill/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If conducting business outside the nation in which it is incorporated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5079999" y="2499361"/>
        <a:ext cx="2997199" cy="1249678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BD0BE4-8FF1-426C-A6FE-EE0112AD8A2C}">
      <dsp:nvSpPr>
        <dsp:cNvPr id="0" name=""/>
        <dsp:cNvSpPr/>
      </dsp:nvSpPr>
      <dsp:spPr>
        <a:xfrm>
          <a:off x="2201029" y="178"/>
          <a:ext cx="5868284" cy="196377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Owned by just one or a few people who are closely involved in managing the business</a:t>
          </a:r>
          <a:endParaRPr lang="en-US" sz="19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None of their stock is sold to the public</a:t>
          </a:r>
          <a:endParaRPr lang="en-US" sz="19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Private companies are not required to disclose financial information publicly</a:t>
          </a:r>
          <a:endParaRPr lang="en-US" sz="1900" kern="1200" dirty="0">
            <a:latin typeface="Arial" pitchFamily="34" charset="0"/>
            <a:cs typeface="Arial" pitchFamily="34" charset="0"/>
          </a:endParaRPr>
        </a:p>
      </dsp:txBody>
      <dsp:txXfrm>
        <a:off x="2201029" y="245649"/>
        <a:ext cx="5131870" cy="1472829"/>
      </dsp:txXfrm>
    </dsp:sp>
    <dsp:sp modelId="{A7D915A3-5863-4E8E-99E5-F346F74C4DCD}">
      <dsp:nvSpPr>
        <dsp:cNvPr id="0" name=""/>
        <dsp:cNvSpPr/>
      </dsp:nvSpPr>
      <dsp:spPr>
        <a:xfrm>
          <a:off x="7885" y="176513"/>
          <a:ext cx="2193143" cy="161110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Private Corporation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86532" y="255160"/>
        <a:ext cx="2035849" cy="1453807"/>
      </dsp:txXfrm>
    </dsp:sp>
    <dsp:sp modelId="{F1304A1F-C3AA-47D2-8776-296E25AA1C21}">
      <dsp:nvSpPr>
        <dsp:cNvPr id="0" name=""/>
        <dsp:cNvSpPr/>
      </dsp:nvSpPr>
      <dsp:spPr>
        <a:xfrm>
          <a:off x="2195290" y="2125060"/>
          <a:ext cx="5881905" cy="1913360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Selling a corporation’s stock on public markets for the first time</a:t>
          </a:r>
          <a:endParaRPr lang="en-US" sz="19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Done when a private corporation wishes to go “public” or to raise additional capital and expand</a:t>
          </a:r>
          <a:endParaRPr lang="en-US" sz="1900" kern="1200" dirty="0">
            <a:latin typeface="Arial" pitchFamily="34" charset="0"/>
            <a:cs typeface="Arial" pitchFamily="34" charset="0"/>
          </a:endParaRPr>
        </a:p>
      </dsp:txBody>
      <dsp:txXfrm>
        <a:off x="2195290" y="2364230"/>
        <a:ext cx="5164395" cy="1435020"/>
      </dsp:txXfrm>
    </dsp:sp>
    <dsp:sp modelId="{3D19A8F7-0B94-4242-B80C-8F90803A179B}">
      <dsp:nvSpPr>
        <dsp:cNvPr id="0" name=""/>
        <dsp:cNvSpPr/>
      </dsp:nvSpPr>
      <dsp:spPr>
        <a:xfrm>
          <a:off x="3" y="2276190"/>
          <a:ext cx="2195287" cy="161110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Initial Public Offering (IPO)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78650" y="2354837"/>
        <a:ext cx="2037993" cy="1453807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59344E-A58C-4BC4-AF6D-78458C0DA9A7}">
      <dsp:nvSpPr>
        <dsp:cNvPr id="0" name=""/>
        <dsp:cNvSpPr/>
      </dsp:nvSpPr>
      <dsp:spPr>
        <a:xfrm>
          <a:off x="0" y="7887"/>
          <a:ext cx="8077200" cy="63180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latin typeface="Arial" pitchFamily="34" charset="0"/>
              <a:cs typeface="Arial" pitchFamily="34" charset="0"/>
            </a:rPr>
            <a:t>Public Corporation</a:t>
          </a:r>
          <a:endParaRPr lang="en-US" sz="2700" kern="1200" dirty="0">
            <a:latin typeface="Arial" pitchFamily="34" charset="0"/>
            <a:cs typeface="Arial" pitchFamily="34" charset="0"/>
          </a:endParaRPr>
        </a:p>
      </dsp:txBody>
      <dsp:txXfrm>
        <a:off x="30842" y="38729"/>
        <a:ext cx="8015516" cy="570116"/>
      </dsp:txXfrm>
    </dsp:sp>
    <dsp:sp modelId="{C4A852B1-C253-43A4-A162-505B3FB49F70}">
      <dsp:nvSpPr>
        <dsp:cNvPr id="0" name=""/>
        <dsp:cNvSpPr/>
      </dsp:nvSpPr>
      <dsp:spPr>
        <a:xfrm>
          <a:off x="0" y="639687"/>
          <a:ext cx="8077200" cy="698625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56451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A corporation whose stock anyone may buy, sell or trade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0" y="639687"/>
        <a:ext cx="8077200" cy="698625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94458A-37B1-4B13-A7CE-56AE125D8AB2}">
      <dsp:nvSpPr>
        <dsp:cNvPr id="0" name=""/>
        <dsp:cNvSpPr/>
      </dsp:nvSpPr>
      <dsp:spPr>
        <a:xfrm>
          <a:off x="985" y="243395"/>
          <a:ext cx="3845346" cy="2307208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Arial" pitchFamily="34" charset="0"/>
              <a:cs typeface="Arial" pitchFamily="34" charset="0"/>
            </a:rPr>
            <a:t>Quasi-Public</a:t>
          </a:r>
          <a:endParaRPr lang="en-US" sz="28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Owned and operated by the government</a:t>
          </a:r>
          <a:endParaRPr lang="en-US" sz="22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Provides a service but often operates at a loss</a:t>
          </a:r>
          <a:endParaRPr lang="en-US" sz="2200" kern="1200" dirty="0">
            <a:latin typeface="Arial" pitchFamily="34" charset="0"/>
            <a:cs typeface="Arial" pitchFamily="34" charset="0"/>
          </a:endParaRPr>
        </a:p>
      </dsp:txBody>
      <dsp:txXfrm>
        <a:off x="985" y="243395"/>
        <a:ext cx="3845346" cy="2307208"/>
      </dsp:txXfrm>
    </dsp:sp>
    <dsp:sp modelId="{818DBF26-3750-453D-A0C1-D6B099F06FA5}">
      <dsp:nvSpPr>
        <dsp:cNvPr id="0" name=""/>
        <dsp:cNvSpPr/>
      </dsp:nvSpPr>
      <dsp:spPr>
        <a:xfrm>
          <a:off x="4230867" y="243395"/>
          <a:ext cx="3845346" cy="2307208"/>
        </a:xfrm>
        <a:prstGeom prst="rect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Arial" pitchFamily="34" charset="0"/>
              <a:cs typeface="Arial" pitchFamily="34" charset="0"/>
            </a:rPr>
            <a:t>Non-Profit</a:t>
          </a:r>
          <a:endParaRPr lang="en-US" sz="28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Focuses on providing a service rather than making a profit</a:t>
          </a:r>
          <a:endParaRPr lang="en-US" sz="22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Not owned by the government</a:t>
          </a:r>
          <a:endParaRPr lang="en-US" sz="2200" kern="1200" dirty="0">
            <a:latin typeface="Arial" pitchFamily="34" charset="0"/>
            <a:cs typeface="Arial" pitchFamily="34" charset="0"/>
          </a:endParaRPr>
        </a:p>
      </dsp:txBody>
      <dsp:txXfrm>
        <a:off x="4230867" y="243395"/>
        <a:ext cx="3845346" cy="2307208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EF429B-D116-43BF-8290-8392CFF18E07}">
      <dsp:nvSpPr>
        <dsp:cNvPr id="0" name=""/>
        <dsp:cNvSpPr/>
      </dsp:nvSpPr>
      <dsp:spPr>
        <a:xfrm>
          <a:off x="0" y="206887"/>
          <a:ext cx="8077200" cy="11670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880" tIns="270764" rIns="626880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A special type of stock whose owners, though not generally having a say in running the company, have a claim to profits before other stockholders do</a:t>
          </a:r>
          <a:endParaRPr lang="en-US" sz="1900" kern="1200" dirty="0">
            <a:latin typeface="Arial" pitchFamily="34" charset="0"/>
            <a:cs typeface="Arial" pitchFamily="34" charset="0"/>
          </a:endParaRPr>
        </a:p>
      </dsp:txBody>
      <dsp:txXfrm>
        <a:off x="0" y="206887"/>
        <a:ext cx="8077200" cy="1167075"/>
      </dsp:txXfrm>
    </dsp:sp>
    <dsp:sp modelId="{723065AA-1669-4CCC-B280-96E72A32007B}">
      <dsp:nvSpPr>
        <dsp:cNvPr id="0" name=""/>
        <dsp:cNvSpPr/>
      </dsp:nvSpPr>
      <dsp:spPr>
        <a:xfrm>
          <a:off x="403860" y="15007"/>
          <a:ext cx="5654040" cy="383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709" tIns="0" rIns="213709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Preferred Stock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422594" y="33741"/>
        <a:ext cx="5616572" cy="346292"/>
      </dsp:txXfrm>
    </dsp:sp>
    <dsp:sp modelId="{7EC2D7D6-8210-4908-B6F1-48902411BA1F}">
      <dsp:nvSpPr>
        <dsp:cNvPr id="0" name=""/>
        <dsp:cNvSpPr/>
      </dsp:nvSpPr>
      <dsp:spPr>
        <a:xfrm>
          <a:off x="0" y="1636042"/>
          <a:ext cx="8077200" cy="20065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880" tIns="270764" rIns="626880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Stock whose owners have voting rights in the corporation, yet do not receive preferential treatment regarding dividends</a:t>
          </a:r>
          <a:endParaRPr lang="en-US" sz="1900" kern="1200" dirty="0">
            <a:latin typeface="Arial" pitchFamily="34" charset="0"/>
            <a:cs typeface="Arial" pitchFamily="34" charset="0"/>
          </a:endParaRPr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latin typeface="Arial" pitchFamily="34" charset="0"/>
              <a:cs typeface="Arial" pitchFamily="34" charset="0"/>
              <a:sym typeface="Optima"/>
            </a:rPr>
            <a:t>May vote by proxy, which allows stockholders to assign their voting privilege to someone else</a:t>
          </a:r>
          <a:endParaRPr lang="en-US" sz="1900" kern="1200" dirty="0">
            <a:latin typeface="Arial" pitchFamily="34" charset="0"/>
            <a:cs typeface="Arial" pitchFamily="34" charset="0"/>
          </a:endParaRPr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latin typeface="Arial" pitchFamily="34" charset="0"/>
              <a:cs typeface="Arial" pitchFamily="34" charset="0"/>
              <a:sym typeface="Optima"/>
            </a:rPr>
            <a:t>Have preemptive right meaning they can buy any new shares of stock the company issues</a:t>
          </a:r>
          <a:endParaRPr lang="en-US" sz="1900" kern="1200" dirty="0">
            <a:latin typeface="Arial" pitchFamily="34" charset="0"/>
            <a:cs typeface="Arial" pitchFamily="34" charset="0"/>
          </a:endParaRPr>
        </a:p>
      </dsp:txBody>
      <dsp:txXfrm>
        <a:off x="0" y="1636042"/>
        <a:ext cx="8077200" cy="2006550"/>
      </dsp:txXfrm>
    </dsp:sp>
    <dsp:sp modelId="{32E2A41C-D5C0-420C-91F5-FA3DEC965625}">
      <dsp:nvSpPr>
        <dsp:cNvPr id="0" name=""/>
        <dsp:cNvSpPr/>
      </dsp:nvSpPr>
      <dsp:spPr>
        <a:xfrm>
          <a:off x="403860" y="1444162"/>
          <a:ext cx="5654040" cy="383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709" tIns="0" rIns="213709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Common Stock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422594" y="1462896"/>
        <a:ext cx="5616572" cy="346292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A7F552-E7DD-43B6-8209-04A39A71F6E8}">
      <dsp:nvSpPr>
        <dsp:cNvPr id="0" name=""/>
        <dsp:cNvSpPr/>
      </dsp:nvSpPr>
      <dsp:spPr>
        <a:xfrm>
          <a:off x="0" y="23917"/>
          <a:ext cx="8077200" cy="5382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itchFamily="34" charset="0"/>
              <a:cs typeface="Arial" pitchFamily="34" charset="0"/>
            </a:rPr>
            <a:t>Board of Directors</a:t>
          </a:r>
          <a:endParaRPr lang="en-US" sz="2300" kern="1200" dirty="0">
            <a:latin typeface="Arial" pitchFamily="34" charset="0"/>
            <a:cs typeface="Arial" pitchFamily="34" charset="0"/>
          </a:endParaRPr>
        </a:p>
      </dsp:txBody>
      <dsp:txXfrm>
        <a:off x="26273" y="50190"/>
        <a:ext cx="8024654" cy="485654"/>
      </dsp:txXfrm>
    </dsp:sp>
    <dsp:sp modelId="{6395BB52-419D-4C06-A1EA-40A8554E658F}">
      <dsp:nvSpPr>
        <dsp:cNvPr id="0" name=""/>
        <dsp:cNvSpPr/>
      </dsp:nvSpPr>
      <dsp:spPr>
        <a:xfrm>
          <a:off x="0" y="562117"/>
          <a:ext cx="8077200" cy="785565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56451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A group of individuals, elected by the stockholders to oversee the general operation of the corporation, who set the corporation’s long-range objectives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562117"/>
        <a:ext cx="8077200" cy="785565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870A50-267B-4F18-95E2-8FA01BC89AF7}">
      <dsp:nvSpPr>
        <dsp:cNvPr id="0" name=""/>
        <dsp:cNvSpPr/>
      </dsp:nvSpPr>
      <dsp:spPr>
        <a:xfrm>
          <a:off x="0" y="697350"/>
          <a:ext cx="3657600" cy="3622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83870" tIns="520700" rIns="283870" bIns="17780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smtClean="0">
              <a:latin typeface="Arial" pitchFamily="34" charset="0"/>
              <a:cs typeface="Arial" pitchFamily="34" charset="0"/>
            </a:rPr>
            <a:t>Limited liability</a:t>
          </a:r>
          <a:endParaRPr lang="en-US" sz="25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smtClean="0">
              <a:latin typeface="Arial" pitchFamily="34" charset="0"/>
              <a:cs typeface="Arial" pitchFamily="34" charset="0"/>
            </a:rPr>
            <a:t>Ease of transfer of ownership</a:t>
          </a:r>
          <a:endParaRPr lang="en-US" sz="25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smtClean="0">
              <a:latin typeface="Arial" pitchFamily="34" charset="0"/>
              <a:cs typeface="Arial" pitchFamily="34" charset="0"/>
            </a:rPr>
            <a:t>Perpetual life</a:t>
          </a:r>
          <a:endParaRPr lang="en-US" sz="25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smtClean="0">
              <a:latin typeface="Arial" pitchFamily="34" charset="0"/>
              <a:cs typeface="Arial" pitchFamily="34" charset="0"/>
            </a:rPr>
            <a:t>Securing funding is easier than for other forms of business</a:t>
          </a:r>
          <a:endParaRPr lang="en-US" sz="25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smtClean="0">
              <a:latin typeface="Arial" pitchFamily="34" charset="0"/>
              <a:cs typeface="Arial" pitchFamily="34" charset="0"/>
            </a:rPr>
            <a:t>Expansion potential</a:t>
          </a:r>
          <a:endParaRPr lang="en-US" sz="2500" kern="1200" dirty="0">
            <a:latin typeface="Arial" pitchFamily="34" charset="0"/>
            <a:cs typeface="Arial" pitchFamily="34" charset="0"/>
          </a:endParaRPr>
        </a:p>
      </dsp:txBody>
      <dsp:txXfrm>
        <a:off x="0" y="697350"/>
        <a:ext cx="3657600" cy="3622500"/>
      </dsp:txXfrm>
    </dsp:sp>
    <dsp:sp modelId="{0AB65F33-DEAE-4CD7-9F36-0331F236C303}">
      <dsp:nvSpPr>
        <dsp:cNvPr id="0" name=""/>
        <dsp:cNvSpPr/>
      </dsp:nvSpPr>
      <dsp:spPr>
        <a:xfrm>
          <a:off x="182880" y="328350"/>
          <a:ext cx="2560320" cy="73800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6774" tIns="0" rIns="96774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latin typeface="Arial" pitchFamily="34" charset="0"/>
              <a:cs typeface="Arial" pitchFamily="34" charset="0"/>
            </a:rPr>
            <a:t>Advantages </a:t>
          </a:r>
          <a:endParaRPr lang="en-US" sz="2500" kern="1200" dirty="0">
            <a:latin typeface="Arial" pitchFamily="34" charset="0"/>
            <a:cs typeface="Arial" pitchFamily="34" charset="0"/>
          </a:endParaRPr>
        </a:p>
      </dsp:txBody>
      <dsp:txXfrm>
        <a:off x="218906" y="364376"/>
        <a:ext cx="2488268" cy="665948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A61F1C-EFF5-4EBC-AC36-A2748FBC35D0}">
      <dsp:nvSpPr>
        <dsp:cNvPr id="0" name=""/>
        <dsp:cNvSpPr/>
      </dsp:nvSpPr>
      <dsp:spPr>
        <a:xfrm>
          <a:off x="0" y="574125"/>
          <a:ext cx="4114800" cy="4173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19354" tIns="520700" rIns="319354" bIns="17780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smtClean="0">
              <a:latin typeface="Arial" pitchFamily="34" charset="0"/>
              <a:cs typeface="Arial" pitchFamily="34" charset="0"/>
            </a:rPr>
            <a:t>Double taxation</a:t>
          </a:r>
          <a:endParaRPr lang="en-US" sz="25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smtClean="0">
              <a:latin typeface="Arial" pitchFamily="34" charset="0"/>
              <a:cs typeface="Arial" pitchFamily="34" charset="0"/>
            </a:rPr>
            <a:t>Expensive to form</a:t>
          </a:r>
          <a:endParaRPr lang="en-US" sz="25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smtClean="0">
              <a:latin typeface="Arial" pitchFamily="34" charset="0"/>
              <a:cs typeface="Arial" pitchFamily="34" charset="0"/>
            </a:rPr>
            <a:t>Disclosure of information to the government and the public</a:t>
          </a:r>
          <a:endParaRPr lang="en-US" sz="25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en-US" sz="25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rPr>
            <a:t>Owners and managers are not always the same and can have different goals</a:t>
          </a:r>
          <a:endParaRPr lang="en-US" sz="2500" kern="1200" dirty="0">
            <a:latin typeface="Arial" pitchFamily="34" charset="0"/>
            <a:cs typeface="Arial" pitchFamily="34" charset="0"/>
          </a:endParaRPr>
        </a:p>
      </dsp:txBody>
      <dsp:txXfrm>
        <a:off x="0" y="574125"/>
        <a:ext cx="4114800" cy="4173750"/>
      </dsp:txXfrm>
    </dsp:sp>
    <dsp:sp modelId="{85A2E5DD-2739-420F-9AE3-7D955DBB515E}">
      <dsp:nvSpPr>
        <dsp:cNvPr id="0" name=""/>
        <dsp:cNvSpPr/>
      </dsp:nvSpPr>
      <dsp:spPr>
        <a:xfrm>
          <a:off x="205740" y="205125"/>
          <a:ext cx="2880360" cy="7380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8871" tIns="0" rIns="108871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latin typeface="Arial" pitchFamily="34" charset="0"/>
              <a:cs typeface="Arial" pitchFamily="34" charset="0"/>
            </a:rPr>
            <a:t>Disadvantages </a:t>
          </a:r>
          <a:endParaRPr lang="en-US" sz="2500" kern="1200" dirty="0">
            <a:latin typeface="Arial" pitchFamily="34" charset="0"/>
            <a:cs typeface="Arial" pitchFamily="34" charset="0"/>
          </a:endParaRPr>
        </a:p>
      </dsp:txBody>
      <dsp:txXfrm>
        <a:off x="241766" y="241151"/>
        <a:ext cx="2808308" cy="665948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99B689-8A5B-4966-8CD5-02BE0DEB3404}">
      <dsp:nvSpPr>
        <dsp:cNvPr id="0" name=""/>
        <dsp:cNvSpPr/>
      </dsp:nvSpPr>
      <dsp:spPr>
        <a:xfrm>
          <a:off x="6082" y="0"/>
          <a:ext cx="3766987" cy="48543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Joint Venture</a:t>
          </a:r>
          <a:endParaRPr lang="en-US" sz="2200" kern="1200" dirty="0">
            <a:latin typeface="Arial" pitchFamily="34" charset="0"/>
            <a:cs typeface="Arial" pitchFamily="34" charset="0"/>
          </a:endParaRPr>
        </a:p>
      </dsp:txBody>
      <dsp:txXfrm>
        <a:off x="6082" y="0"/>
        <a:ext cx="3766987" cy="485435"/>
      </dsp:txXfrm>
    </dsp:sp>
    <dsp:sp modelId="{F7998EBB-8D11-43F9-809F-9ED19DC1010F}">
      <dsp:nvSpPr>
        <dsp:cNvPr id="0" name=""/>
        <dsp:cNvSpPr/>
      </dsp:nvSpPr>
      <dsp:spPr>
        <a:xfrm>
          <a:off x="6082" y="485435"/>
          <a:ext cx="3766987" cy="1876764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A partnership established for a specific project or for a limited time</a:t>
          </a:r>
          <a:endParaRPr lang="en-US" sz="1600" kern="1200" dirty="0">
            <a:latin typeface="Arial" pitchFamily="34" charset="0"/>
            <a:cs typeface="Arial" pitchFamily="34" charset="0"/>
          </a:endParaRP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Control can be divided equally, or one partner may control decision making</a:t>
          </a:r>
          <a:endParaRPr lang="en-US" sz="1600" kern="1200" dirty="0">
            <a:latin typeface="Arial" pitchFamily="34" charset="0"/>
            <a:cs typeface="Arial" pitchFamily="34" charset="0"/>
          </a:endParaRP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Used for ventures that call for large investments, such as development of new products</a:t>
          </a:r>
          <a:endParaRPr lang="en-US" sz="1600" kern="1200" dirty="0">
            <a:latin typeface="Arial" pitchFamily="34" charset="0"/>
            <a:cs typeface="Arial" pitchFamily="34" charset="0"/>
          </a:endParaRPr>
        </a:p>
      </dsp:txBody>
      <dsp:txXfrm>
        <a:off x="6082" y="485435"/>
        <a:ext cx="3766987" cy="1876764"/>
      </dsp:txXfrm>
    </dsp:sp>
    <dsp:sp modelId="{2E650CF8-2C86-4813-9373-E50650290F11}">
      <dsp:nvSpPr>
        <dsp:cNvPr id="0" name=""/>
        <dsp:cNvSpPr/>
      </dsp:nvSpPr>
      <dsp:spPr>
        <a:xfrm>
          <a:off x="4300447" y="-49817"/>
          <a:ext cx="3770669" cy="48543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S-Corporation</a:t>
          </a:r>
          <a:endParaRPr lang="en-US" sz="2200" kern="1200" dirty="0">
            <a:latin typeface="Arial" pitchFamily="34" charset="0"/>
            <a:cs typeface="Arial" pitchFamily="34" charset="0"/>
          </a:endParaRPr>
        </a:p>
      </dsp:txBody>
      <dsp:txXfrm>
        <a:off x="4300447" y="-49817"/>
        <a:ext cx="3770669" cy="485435"/>
      </dsp:txXfrm>
    </dsp:sp>
    <dsp:sp modelId="{0DDECC0C-ED16-402B-A31F-1DB4DF107AB6}">
      <dsp:nvSpPr>
        <dsp:cNvPr id="0" name=""/>
        <dsp:cNvSpPr/>
      </dsp:nvSpPr>
      <dsp:spPr>
        <a:xfrm rot="10800000" flipV="1">
          <a:off x="4300447" y="435617"/>
          <a:ext cx="3770669" cy="1976399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Corporation taxed as though it were a partnership with restrictions on shareholders</a:t>
          </a:r>
          <a:endParaRPr lang="en-US" sz="1600" kern="1200" dirty="0">
            <a:latin typeface="Arial" pitchFamily="34" charset="0"/>
            <a:cs typeface="Arial" pitchFamily="34" charset="0"/>
          </a:endParaRP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Eliminates double taxation and retains the limited liability benefit</a:t>
          </a:r>
          <a:endParaRPr lang="en-US" sz="1600" kern="1200" dirty="0">
            <a:latin typeface="Arial" pitchFamily="34" charset="0"/>
            <a:cs typeface="Arial" pitchFamily="34" charset="0"/>
          </a:endParaRP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Very popular with entrepreneurs, representing nearly half of all corporate filings</a:t>
          </a:r>
          <a:endParaRPr lang="en-US" sz="1600" kern="1200" dirty="0">
            <a:latin typeface="Arial" pitchFamily="34" charset="0"/>
            <a:cs typeface="Arial" pitchFamily="34" charset="0"/>
          </a:endParaRPr>
        </a:p>
      </dsp:txBody>
      <dsp:txXfrm rot="-10800000">
        <a:off x="4300447" y="435617"/>
        <a:ext cx="3770669" cy="1976399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56DBE0-835B-48A8-96ED-C421F6343560}">
      <dsp:nvSpPr>
        <dsp:cNvPr id="0" name=""/>
        <dsp:cNvSpPr/>
      </dsp:nvSpPr>
      <dsp:spPr>
        <a:xfrm>
          <a:off x="4241" y="-363670"/>
          <a:ext cx="3770669" cy="784191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Limited Liability Company (LLC)</a:t>
          </a:r>
          <a:endParaRPr lang="en-US" sz="2200" kern="1200" dirty="0">
            <a:latin typeface="Arial" pitchFamily="34" charset="0"/>
            <a:cs typeface="Arial" pitchFamily="34" charset="0"/>
          </a:endParaRPr>
        </a:p>
      </dsp:txBody>
      <dsp:txXfrm>
        <a:off x="4241" y="-363670"/>
        <a:ext cx="3770669" cy="784191"/>
      </dsp:txXfrm>
    </dsp:sp>
    <dsp:sp modelId="{F8959849-2946-4300-8AB5-BC02989D0855}">
      <dsp:nvSpPr>
        <dsp:cNvPr id="0" name=""/>
        <dsp:cNvSpPr/>
      </dsp:nvSpPr>
      <dsp:spPr>
        <a:xfrm>
          <a:off x="4241" y="420520"/>
          <a:ext cx="3770669" cy="1619549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73038" lvl="1" indent="-173038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Form of ownership that provides limited liability and taxation like a partnership but places fewer restrictions on members</a:t>
          </a:r>
          <a:endParaRPr lang="en-US" sz="1500" kern="1200" dirty="0">
            <a:latin typeface="Arial" pitchFamily="34" charset="0"/>
            <a:cs typeface="Arial" pitchFamily="34" charset="0"/>
          </a:endParaRPr>
        </a:p>
        <a:p>
          <a:pPr marL="393700" lvl="2" indent="-1651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Considered a blend of the best characteristics of corporations, partnerships and sole proprietorships</a:t>
          </a:r>
          <a:endParaRPr lang="en-US" sz="1500" kern="1200" dirty="0">
            <a:latin typeface="Arial" pitchFamily="34" charset="0"/>
            <a:cs typeface="Arial" pitchFamily="34" charset="0"/>
          </a:endParaRPr>
        </a:p>
      </dsp:txBody>
      <dsp:txXfrm>
        <a:off x="4241" y="420520"/>
        <a:ext cx="3770669" cy="1619549"/>
      </dsp:txXfrm>
    </dsp:sp>
    <dsp:sp modelId="{E1EF8943-28F7-49E0-96FB-6CAF90B7FF8F}">
      <dsp:nvSpPr>
        <dsp:cNvPr id="0" name=""/>
        <dsp:cNvSpPr/>
      </dsp:nvSpPr>
      <dsp:spPr>
        <a:xfrm>
          <a:off x="4302289" y="-363670"/>
          <a:ext cx="3770669" cy="784191"/>
        </a:xfrm>
        <a:prstGeom prst="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Cooperatives or Co-ops</a:t>
          </a:r>
          <a:endParaRPr lang="en-US" sz="2200" kern="1200" dirty="0">
            <a:latin typeface="Arial" pitchFamily="34" charset="0"/>
            <a:cs typeface="Arial" pitchFamily="34" charset="0"/>
          </a:endParaRPr>
        </a:p>
      </dsp:txBody>
      <dsp:txXfrm>
        <a:off x="4302289" y="-363670"/>
        <a:ext cx="3770669" cy="784191"/>
      </dsp:txXfrm>
    </dsp:sp>
    <dsp:sp modelId="{4A095054-E263-4677-8123-C6186EC878C5}">
      <dsp:nvSpPr>
        <dsp:cNvPr id="0" name=""/>
        <dsp:cNvSpPr/>
      </dsp:nvSpPr>
      <dsp:spPr>
        <a:xfrm>
          <a:off x="4302289" y="420520"/>
          <a:ext cx="3770669" cy="1619549"/>
        </a:xfrm>
        <a:prstGeom prst="rect">
          <a:avLst/>
        </a:prstGeom>
        <a:solidFill>
          <a:schemeClr val="accent3">
            <a:tint val="40000"/>
            <a:alpha val="90000"/>
            <a:hueOff val="10716850"/>
            <a:satOff val="-13793"/>
            <a:lumOff val="-1075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10716850"/>
              <a:satOff val="-13793"/>
              <a:lumOff val="-107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Arial" pitchFamily="34" charset="0"/>
              <a:ea typeface="ヒラギノ角ゴ ProN W3"/>
              <a:cs typeface="Arial" pitchFamily="34" charset="0"/>
              <a:sym typeface="Optima"/>
            </a:rPr>
            <a:t>Organizations composed of individuals or small businesses that have banded together to reap the benefits of belonging to a larger organization</a:t>
          </a:r>
          <a:endParaRPr lang="en-US" sz="1600" kern="1200" dirty="0">
            <a:latin typeface="Arial" pitchFamily="34" charset="0"/>
            <a:cs typeface="Arial" pitchFamily="34" charset="0"/>
          </a:endParaRPr>
        </a:p>
      </dsp:txBody>
      <dsp:txXfrm>
        <a:off x="4302289" y="420520"/>
        <a:ext cx="3770669" cy="1619549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0F9785-A6C5-41BA-A299-7A1E59C65098}" type="datetimeFigureOut">
              <a:rPr lang="en-US" smtClean="0"/>
              <a:pPr/>
              <a:t>12/6/2013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3DD9FE-5F5B-49BA-A3D1-13228F36FD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3954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E47ACD7-3853-46B9-BD38-C4548778AECD}" type="datetimeFigureOut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C507E5D-97E2-4D0E-96B4-C88259924A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0677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en-I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ts val="1000"/>
              </a:spcBef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en-I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ts val="450"/>
              </a:spcBef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D8935-4790-4D84-819A-039430F295B3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7F761-CF81-4C16-8C65-2C1F063022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1CF6D8-9B4A-4762-9AEF-50F0C526FBB4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225DF-32D0-4511-9564-49552B7EBC0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40F042-4AA2-47D9-AE88-2831E579C489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D44AC-282B-403D-A7E9-B1178AF9BE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510FB4-73BD-4838-B87D-CE8A716D8E99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6F8DA-8B7F-4C6F-9526-0EFD602278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CB37D-ABF8-487E-A5E5-E29246AA3174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8E49B-AD55-4FDA-BDBA-71C5F3CBEE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DC5D88-93EA-4D54-8263-0B4496EB74EA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4BA7BA-7FA1-4314-BA9C-EDCA868C91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57F68F-090E-45C2-BEDE-3D95E340488C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6FE0C-5D90-40B4-B47E-32657D1BAE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DE2B8-5C0C-4576-99C0-6ACB3B1DDB8B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A89BA-4D67-40FF-B9A1-75BE627867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5243E-596E-4B2F-82A8-6484F34D038D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09A12-87A3-4F00-BF5B-1F77A8A453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32901-D71D-45FA-933A-3CFE9E07F033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4722C-7C43-4E2B-8CCA-55D03F03414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4EC216-ABC7-4A40-B6C5-9EAF1BD24D25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636DD-1F23-432C-B7CF-089B8960BA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648BA82-E62B-4592-BB93-B445BB8C810A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2ADE70E-05A1-4B6E-9E8F-E6B89D8097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ransition/>
  <p:hf hd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18" Type="http://schemas.microsoft.com/office/2007/relationships/diagramDrawing" Target="../diagrams/drawing3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17" Type="http://schemas.openxmlformats.org/officeDocument/2006/relationships/diagramColors" Target="../diagrams/colors3.xml"/><Relationship Id="rId2" Type="http://schemas.openxmlformats.org/officeDocument/2006/relationships/notesSlide" Target="../notesSlides/notesSlide4.xml"/><Relationship Id="rId16" Type="http://schemas.openxmlformats.org/officeDocument/2006/relationships/diagramQuickStyle" Target="../diagrams/quickStyle3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5" Type="http://schemas.openxmlformats.org/officeDocument/2006/relationships/diagramLayout" Target="../diagrams/layout3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Relationship Id="rId14" Type="http://schemas.openxmlformats.org/officeDocument/2006/relationships/diagramData" Target="../diagrams/data3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13" Type="http://schemas.microsoft.com/office/2007/relationships/diagramDrawing" Target="../diagrams/drawing5.xml"/><Relationship Id="rId18" Type="http://schemas.microsoft.com/office/2007/relationships/diagramDrawing" Target="../diagrams/drawing6.xml"/><Relationship Id="rId3" Type="http://schemas.openxmlformats.org/officeDocument/2006/relationships/image" Target="../media/image2.jpeg"/><Relationship Id="rId21" Type="http://schemas.openxmlformats.org/officeDocument/2006/relationships/diagramQuickStyle" Target="../diagrams/quickStyle7.xml"/><Relationship Id="rId7" Type="http://schemas.openxmlformats.org/officeDocument/2006/relationships/diagramColors" Target="../diagrams/colors4.xml"/><Relationship Id="rId12" Type="http://schemas.openxmlformats.org/officeDocument/2006/relationships/diagramColors" Target="../diagrams/colors5.xml"/><Relationship Id="rId17" Type="http://schemas.openxmlformats.org/officeDocument/2006/relationships/diagramColors" Target="../diagrams/colors6.xml"/><Relationship Id="rId2" Type="http://schemas.openxmlformats.org/officeDocument/2006/relationships/notesSlide" Target="../notesSlides/notesSlide5.xml"/><Relationship Id="rId16" Type="http://schemas.openxmlformats.org/officeDocument/2006/relationships/diagramQuickStyle" Target="../diagrams/quickStyle6.xml"/><Relationship Id="rId20" Type="http://schemas.openxmlformats.org/officeDocument/2006/relationships/diagramLayout" Target="../diagrams/layout7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.xml"/><Relationship Id="rId11" Type="http://schemas.openxmlformats.org/officeDocument/2006/relationships/diagramQuickStyle" Target="../diagrams/quickStyle5.xml"/><Relationship Id="rId5" Type="http://schemas.openxmlformats.org/officeDocument/2006/relationships/diagramLayout" Target="../diagrams/layout4.xml"/><Relationship Id="rId15" Type="http://schemas.openxmlformats.org/officeDocument/2006/relationships/diagramLayout" Target="../diagrams/layout6.xml"/><Relationship Id="rId23" Type="http://schemas.microsoft.com/office/2007/relationships/diagramDrawing" Target="../diagrams/drawing7.xml"/><Relationship Id="rId10" Type="http://schemas.openxmlformats.org/officeDocument/2006/relationships/diagramLayout" Target="../diagrams/layout5.xml"/><Relationship Id="rId19" Type="http://schemas.openxmlformats.org/officeDocument/2006/relationships/diagramData" Target="../diagrams/data7.xml"/><Relationship Id="rId4" Type="http://schemas.openxmlformats.org/officeDocument/2006/relationships/diagramData" Target="../diagrams/data4.xml"/><Relationship Id="rId9" Type="http://schemas.openxmlformats.org/officeDocument/2006/relationships/diagramData" Target="../diagrams/data5.xml"/><Relationship Id="rId14" Type="http://schemas.openxmlformats.org/officeDocument/2006/relationships/diagramData" Target="../diagrams/data6.xml"/><Relationship Id="rId22" Type="http://schemas.openxmlformats.org/officeDocument/2006/relationships/diagramColors" Target="../diagrams/colors7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13" Type="http://schemas.microsoft.com/office/2007/relationships/diagramDrawing" Target="../diagrams/drawing9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8.xml"/><Relationship Id="rId12" Type="http://schemas.openxmlformats.org/officeDocument/2006/relationships/diagramColors" Target="../diagrams/colors9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8.xml"/><Relationship Id="rId11" Type="http://schemas.openxmlformats.org/officeDocument/2006/relationships/diagramQuickStyle" Target="../diagrams/quickStyle9.xml"/><Relationship Id="rId5" Type="http://schemas.openxmlformats.org/officeDocument/2006/relationships/diagramLayout" Target="../diagrams/layout8.xml"/><Relationship Id="rId10" Type="http://schemas.openxmlformats.org/officeDocument/2006/relationships/diagramLayout" Target="../diagrams/layout9.xml"/><Relationship Id="rId4" Type="http://schemas.openxmlformats.org/officeDocument/2006/relationships/diagramData" Target="../diagrams/data8.xml"/><Relationship Id="rId9" Type="http://schemas.openxmlformats.org/officeDocument/2006/relationships/diagramData" Target="../diagrams/data9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13" Type="http://schemas.microsoft.com/office/2007/relationships/diagramDrawing" Target="../diagrams/drawing1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0.xml"/><Relationship Id="rId12" Type="http://schemas.openxmlformats.org/officeDocument/2006/relationships/diagramColors" Target="../diagrams/colors1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0.xml"/><Relationship Id="rId11" Type="http://schemas.openxmlformats.org/officeDocument/2006/relationships/diagramQuickStyle" Target="../diagrams/quickStyle11.xml"/><Relationship Id="rId5" Type="http://schemas.openxmlformats.org/officeDocument/2006/relationships/diagramLayout" Target="../diagrams/layout10.xml"/><Relationship Id="rId10" Type="http://schemas.openxmlformats.org/officeDocument/2006/relationships/diagramLayout" Target="../diagrams/layout11.xml"/><Relationship Id="rId4" Type="http://schemas.openxmlformats.org/officeDocument/2006/relationships/diagramData" Target="../diagrams/data10.xml"/><Relationship Id="rId9" Type="http://schemas.openxmlformats.org/officeDocument/2006/relationships/diagramData" Target="../diagrams/data11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2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2.xml"/><Relationship Id="rId5" Type="http://schemas.openxmlformats.org/officeDocument/2006/relationships/diagramLayout" Target="../diagrams/layout12.xml"/><Relationship Id="rId4" Type="http://schemas.openxmlformats.org/officeDocument/2006/relationships/diagramData" Target="../diagrams/data12.xml"/><Relationship Id="rId9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3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3.xml"/><Relationship Id="rId5" Type="http://schemas.openxmlformats.org/officeDocument/2006/relationships/diagramLayout" Target="../diagrams/layout13.xml"/><Relationship Id="rId4" Type="http://schemas.openxmlformats.org/officeDocument/2006/relationships/diagramData" Target="../diagrams/data13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4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4.xml"/><Relationship Id="rId5" Type="http://schemas.openxmlformats.org/officeDocument/2006/relationships/diagramLayout" Target="../diagrams/layout14.xml"/><Relationship Id="rId4" Type="http://schemas.openxmlformats.org/officeDocument/2006/relationships/diagramData" Target="../diagrams/data14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5.xml"/><Relationship Id="rId13" Type="http://schemas.microsoft.com/office/2007/relationships/diagramDrawing" Target="../diagrams/drawing16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5.xml"/><Relationship Id="rId12" Type="http://schemas.openxmlformats.org/officeDocument/2006/relationships/diagramColors" Target="../diagrams/colors1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5.xml"/><Relationship Id="rId11" Type="http://schemas.openxmlformats.org/officeDocument/2006/relationships/diagramQuickStyle" Target="../diagrams/quickStyle16.xml"/><Relationship Id="rId5" Type="http://schemas.openxmlformats.org/officeDocument/2006/relationships/diagramLayout" Target="../diagrams/layout15.xml"/><Relationship Id="rId10" Type="http://schemas.openxmlformats.org/officeDocument/2006/relationships/diagramLayout" Target="../diagrams/layout16.xml"/><Relationship Id="rId4" Type="http://schemas.openxmlformats.org/officeDocument/2006/relationships/diagramData" Target="../diagrams/data15.xml"/><Relationship Id="rId9" Type="http://schemas.openxmlformats.org/officeDocument/2006/relationships/diagramData" Target="../diagrams/data16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7.xml"/><Relationship Id="rId13" Type="http://schemas.microsoft.com/office/2007/relationships/diagramDrawing" Target="../diagrams/drawing18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7.xml"/><Relationship Id="rId12" Type="http://schemas.openxmlformats.org/officeDocument/2006/relationships/diagramColors" Target="../diagrams/colors1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7.xml"/><Relationship Id="rId11" Type="http://schemas.openxmlformats.org/officeDocument/2006/relationships/diagramQuickStyle" Target="../diagrams/quickStyle18.xml"/><Relationship Id="rId5" Type="http://schemas.openxmlformats.org/officeDocument/2006/relationships/diagramLayout" Target="../diagrams/layout17.xml"/><Relationship Id="rId10" Type="http://schemas.openxmlformats.org/officeDocument/2006/relationships/diagramLayout" Target="../diagrams/layout18.xml"/><Relationship Id="rId4" Type="http://schemas.openxmlformats.org/officeDocument/2006/relationships/diagramData" Target="../diagrams/data17.xml"/><Relationship Id="rId9" Type="http://schemas.openxmlformats.org/officeDocument/2006/relationships/diagramData" Target="../diagrams/data18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9.xml"/><Relationship Id="rId13" Type="http://schemas.microsoft.com/office/2007/relationships/diagramDrawing" Target="../diagrams/drawing20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9.xml"/><Relationship Id="rId12" Type="http://schemas.openxmlformats.org/officeDocument/2006/relationships/diagramColors" Target="../diagrams/colors2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9.xml"/><Relationship Id="rId11" Type="http://schemas.openxmlformats.org/officeDocument/2006/relationships/diagramQuickStyle" Target="../diagrams/quickStyle20.xml"/><Relationship Id="rId5" Type="http://schemas.openxmlformats.org/officeDocument/2006/relationships/diagramLayout" Target="../diagrams/layout19.xml"/><Relationship Id="rId10" Type="http://schemas.openxmlformats.org/officeDocument/2006/relationships/diagramLayout" Target="../diagrams/layout20.xml"/><Relationship Id="rId4" Type="http://schemas.openxmlformats.org/officeDocument/2006/relationships/diagramData" Target="../diagrams/data19.xml"/><Relationship Id="rId9" Type="http://schemas.openxmlformats.org/officeDocument/2006/relationships/diagramData" Target="../diagrams/data20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1.xml"/><Relationship Id="rId13" Type="http://schemas.microsoft.com/office/2007/relationships/diagramDrawing" Target="../diagrams/drawing22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21.xml"/><Relationship Id="rId12" Type="http://schemas.openxmlformats.org/officeDocument/2006/relationships/diagramColors" Target="../diagrams/colors2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1.xml"/><Relationship Id="rId11" Type="http://schemas.openxmlformats.org/officeDocument/2006/relationships/diagramQuickStyle" Target="../diagrams/quickStyle22.xml"/><Relationship Id="rId5" Type="http://schemas.openxmlformats.org/officeDocument/2006/relationships/diagramLayout" Target="../diagrams/layout21.xml"/><Relationship Id="rId10" Type="http://schemas.openxmlformats.org/officeDocument/2006/relationships/diagramLayout" Target="../diagrams/layout22.xml"/><Relationship Id="rId4" Type="http://schemas.openxmlformats.org/officeDocument/2006/relationships/diagramData" Target="../diagrams/data21.xml"/><Relationship Id="rId9" Type="http://schemas.openxmlformats.org/officeDocument/2006/relationships/diagramData" Target="../diagrams/data22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3.xml"/><Relationship Id="rId13" Type="http://schemas.microsoft.com/office/2007/relationships/diagramDrawing" Target="../diagrams/drawing24.xml"/><Relationship Id="rId18" Type="http://schemas.microsoft.com/office/2007/relationships/diagramDrawing" Target="../diagrams/drawing25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23.xml"/><Relationship Id="rId12" Type="http://schemas.openxmlformats.org/officeDocument/2006/relationships/diagramColors" Target="../diagrams/colors24.xml"/><Relationship Id="rId17" Type="http://schemas.openxmlformats.org/officeDocument/2006/relationships/diagramColors" Target="../diagrams/colors25.xml"/><Relationship Id="rId2" Type="http://schemas.openxmlformats.org/officeDocument/2006/relationships/notesSlide" Target="../notesSlides/notesSlide15.xml"/><Relationship Id="rId16" Type="http://schemas.openxmlformats.org/officeDocument/2006/relationships/diagramQuickStyle" Target="../diagrams/quickStyle2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3.xml"/><Relationship Id="rId11" Type="http://schemas.openxmlformats.org/officeDocument/2006/relationships/diagramQuickStyle" Target="../diagrams/quickStyle24.xml"/><Relationship Id="rId5" Type="http://schemas.openxmlformats.org/officeDocument/2006/relationships/diagramLayout" Target="../diagrams/layout23.xml"/><Relationship Id="rId15" Type="http://schemas.openxmlformats.org/officeDocument/2006/relationships/diagramLayout" Target="../diagrams/layout25.xml"/><Relationship Id="rId10" Type="http://schemas.openxmlformats.org/officeDocument/2006/relationships/diagramLayout" Target="../diagrams/layout24.xml"/><Relationship Id="rId4" Type="http://schemas.openxmlformats.org/officeDocument/2006/relationships/diagramData" Target="../diagrams/data23.xml"/><Relationship Id="rId9" Type="http://schemas.openxmlformats.org/officeDocument/2006/relationships/diagramData" Target="../diagrams/data24.xml"/><Relationship Id="rId14" Type="http://schemas.openxmlformats.org/officeDocument/2006/relationships/diagramData" Target="../diagrams/data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562600" y="838200"/>
            <a:ext cx="3429000" cy="1470025"/>
          </a:xfrm>
        </p:spPr>
        <p:txBody>
          <a:bodyPr/>
          <a:lstStyle/>
          <a:p>
            <a:r>
              <a:rPr lang="en-US" sz="6000" b="1" dirty="0" smtClean="0">
                <a:solidFill>
                  <a:srgbClr val="EF3E42"/>
                </a:solidFill>
                <a:latin typeface="Helvetica" pitchFamily="34" charset="0"/>
              </a:rPr>
              <a:t>Part 2</a:t>
            </a:r>
            <a:endParaRPr lang="en-US" sz="6000" b="1" dirty="0">
              <a:solidFill>
                <a:srgbClr val="EF3E42"/>
              </a:solidFill>
              <a:latin typeface="Helvetica" pitchFamily="34" charset="0"/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562600" y="2438400"/>
            <a:ext cx="3429000" cy="1752600"/>
          </a:xfrm>
        </p:spPr>
        <p:txBody>
          <a:bodyPr/>
          <a:lstStyle/>
          <a:p>
            <a:r>
              <a:rPr lang="en-US" sz="3800" b="1" dirty="0" smtClean="0">
                <a:solidFill>
                  <a:srgbClr val="0098D1"/>
                </a:solidFill>
                <a:latin typeface="Helvetica" pitchFamily="34" charset="0"/>
              </a:rPr>
              <a:t>Starting and Growing a Business</a:t>
            </a:r>
            <a:endParaRPr lang="en-US" sz="3800" b="1" dirty="0">
              <a:solidFill>
                <a:srgbClr val="0098D1"/>
              </a:solidFill>
              <a:latin typeface="Helvetica" pitchFamily="34" charset="0"/>
            </a:endParaRPr>
          </a:p>
        </p:txBody>
      </p:sp>
      <p:pic>
        <p:nvPicPr>
          <p:cNvPr id="6" name="Picture 5" descr="Business textbook cover 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5294780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418196" y="6611779"/>
            <a:ext cx="366865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000" dirty="0">
                <a:latin typeface="Times New Roman" pitchFamily="18" charset="0"/>
                <a:ea typeface="ＭＳ Ｐゴシック" pitchFamily="-44" charset="-128"/>
                <a:cs typeface="Arial" charset="0"/>
              </a:rPr>
              <a:t>© 2015 McGraw-Hill Education.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1" name="Picture 10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1852613" y="228600"/>
            <a:ext cx="7086600" cy="62484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381000" y="381001"/>
          <a:ext cx="8382000" cy="6095999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2522018"/>
                <a:gridCol w="5859982"/>
              </a:tblGrid>
              <a:tr h="3030935">
                <a:tc>
                  <a:txBody>
                    <a:bodyPr/>
                    <a:lstStyle/>
                    <a:p>
                      <a:r>
                        <a:rPr lang="en-US" sz="2200" b="1" dirty="0" smtClean="0">
                          <a:solidFill>
                            <a:srgbClr val="EF3E42"/>
                          </a:solidFill>
                          <a:latin typeface="Helvetica" pitchFamily="34" charset="0"/>
                        </a:rPr>
                        <a:t>CHAPTER 4</a:t>
                      </a:r>
                      <a:endParaRPr lang="en-US" sz="2200" b="1" dirty="0">
                        <a:solidFill>
                          <a:srgbClr val="EF3E42"/>
                        </a:solidFill>
                        <a:latin typeface="Helvetic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EF3E42"/>
                          </a:solidFill>
                          <a:latin typeface="Helvetica" pitchFamily="34" charset="0"/>
                        </a:rPr>
                        <a:t>Options for Organizing Business</a:t>
                      </a:r>
                    </a:p>
                  </a:txBody>
                  <a:tcPr anchor="ctr"/>
                </a:tc>
              </a:tr>
              <a:tr h="3065064">
                <a:tc>
                  <a:txBody>
                    <a:bodyPr/>
                    <a:lstStyle/>
                    <a:p>
                      <a:r>
                        <a:rPr lang="en-US" sz="2200" b="1" dirty="0" smtClean="0">
                          <a:solidFill>
                            <a:srgbClr val="898989"/>
                          </a:solidFill>
                          <a:latin typeface="Helvetica" pitchFamily="34" charset="0"/>
                        </a:rPr>
                        <a:t>CHAPTER 5</a:t>
                      </a:r>
                      <a:endParaRPr lang="en-US" sz="2200" b="1" dirty="0">
                        <a:solidFill>
                          <a:srgbClr val="898989"/>
                        </a:solidFill>
                        <a:latin typeface="Helvetica" pitchFamily="34" charset="0"/>
                      </a:endParaRPr>
                    </a:p>
                  </a:txBody>
                  <a:tcPr anchor="ctr"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898989"/>
                          </a:solidFill>
                          <a:latin typeface="Helvetica" pitchFamily="34" charset="0"/>
                        </a:rPr>
                        <a:t>Small Business, Entrepreneurship, and Franchising</a:t>
                      </a:r>
                    </a:p>
                  </a:txBody>
                  <a:tcPr anchor="ctr">
                    <a:solidFill>
                      <a:srgbClr val="E9F1F5"/>
                    </a:solidFill>
                  </a:tcPr>
                </a:tc>
              </a:tr>
            </a:tbl>
          </a:graphicData>
        </a:graphic>
      </p:graphicFrame>
      <p:sp>
        <p:nvSpPr>
          <p:cNvPr id="9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4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2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0" name="Picture 9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cs typeface="Times New Roman" pitchFamily="18" charset="0"/>
              </a:rPr>
              <a:t>Learning Objectives</a:t>
            </a:r>
            <a:endParaRPr lang="en-US" sz="3600" b="1" dirty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733758"/>
            <a:ext cx="8305800" cy="3524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4-1</a:t>
            </a:r>
            <a:r>
              <a:rPr lang="en-US" sz="2200" dirty="0" smtClean="0">
                <a:solidFill>
                  <a:srgbClr val="942C61"/>
                </a:solidFill>
              </a:rPr>
              <a:t>	</a:t>
            </a:r>
            <a:r>
              <a:rPr lang="en-US" sz="2200" dirty="0" smtClean="0"/>
              <a:t>Define and examine the advantages and disadvantages 	of the sole proprietorship form of organization.</a:t>
            </a:r>
          </a:p>
          <a:p>
            <a:pPr marL="457200"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4-2</a:t>
            </a:r>
            <a:r>
              <a:rPr lang="en-US" sz="2200" dirty="0" smtClean="0">
                <a:solidFill>
                  <a:srgbClr val="EF3E42"/>
                </a:solidFill>
                <a:latin typeface="Helvetica" pitchFamily="34" charset="0"/>
              </a:rPr>
              <a:t>    </a:t>
            </a:r>
            <a:r>
              <a:rPr lang="en-US" sz="2200" dirty="0" smtClean="0">
                <a:solidFill>
                  <a:srgbClr val="942C61"/>
                </a:solidFill>
              </a:rPr>
              <a:t>	</a:t>
            </a:r>
            <a:r>
              <a:rPr lang="en-US" sz="2200" dirty="0" smtClean="0"/>
              <a:t>Identify two types of partnership, and evaluate the 	advantages and disadvantages of the partnership form 	of organization.</a:t>
            </a:r>
          </a:p>
          <a:p>
            <a:pPr marL="457200"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4-3</a:t>
            </a:r>
            <a:r>
              <a:rPr lang="en-US" sz="2200" dirty="0" smtClean="0">
                <a:solidFill>
                  <a:srgbClr val="EF3E42"/>
                </a:solidFill>
                <a:latin typeface="Helvetica" pitchFamily="34" charset="0"/>
              </a:rPr>
              <a:t>    </a:t>
            </a:r>
            <a:r>
              <a:rPr lang="en-US" sz="2200" dirty="0" smtClean="0">
                <a:solidFill>
                  <a:srgbClr val="942C61"/>
                </a:solidFill>
              </a:rPr>
              <a:t>	</a:t>
            </a:r>
            <a:r>
              <a:rPr lang="en-US" sz="2200" dirty="0" smtClean="0"/>
              <a:t>Describe the corporate form of organization, and cite 	the advantages and disadvantages of corporations.</a:t>
            </a:r>
          </a:p>
          <a:p>
            <a:pPr marL="457200"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4-4</a:t>
            </a:r>
            <a:r>
              <a:rPr lang="en-US" sz="2200" dirty="0" smtClean="0">
                <a:solidFill>
                  <a:srgbClr val="EF3E42"/>
                </a:solidFill>
                <a:latin typeface="Helvetica" pitchFamily="34" charset="0"/>
              </a:rPr>
              <a:t>    </a:t>
            </a:r>
            <a:r>
              <a:rPr lang="en-US" sz="2200" dirty="0" smtClean="0">
                <a:solidFill>
                  <a:srgbClr val="942C61"/>
                </a:solidFill>
              </a:rPr>
              <a:t>	</a:t>
            </a:r>
            <a:r>
              <a:rPr lang="en-US" sz="2200" dirty="0" smtClean="0"/>
              <a:t>Define and debate the advantages and disadvantages 	of mergers, acquisitions and </a:t>
            </a:r>
            <a:r>
              <a:rPr lang="en-US" sz="2200" smtClean="0"/>
              <a:t>leveraged buyouts.</a:t>
            </a:r>
            <a:endParaRPr lang="en-US" sz="2200" dirty="0" smtClean="0"/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4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3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2" name="Picture 11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IN" sz="3600" b="1" dirty="0" smtClean="0">
                <a:solidFill>
                  <a:srgbClr val="EF3E42"/>
                </a:solidFill>
                <a:latin typeface="Helvetica" pitchFamily="34" charset="0"/>
                <a:cs typeface="Times New Roman" pitchFamily="18" charset="0"/>
              </a:rPr>
              <a:t>Sole Proprietorships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4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4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0" name="Diagram 9"/>
          <p:cNvGraphicFramePr/>
          <p:nvPr/>
        </p:nvGraphicFramePr>
        <p:xfrm>
          <a:off x="533400" y="2971800"/>
          <a:ext cx="4191000" cy="309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6" name="Diagram 15"/>
          <p:cNvGraphicFramePr/>
          <p:nvPr>
            <p:extLst>
              <p:ext uri="{D42A27DB-BD31-4B8C-83A1-F6EECF244321}">
                <p14:modId xmlns:p14="http://schemas.microsoft.com/office/powerpoint/2010/main" val="1147297974"/>
              </p:ext>
            </p:extLst>
          </p:nvPr>
        </p:nvGraphicFramePr>
        <p:xfrm>
          <a:off x="5105400" y="3091752"/>
          <a:ext cx="3581400" cy="3131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17" name="Diagram 16"/>
          <p:cNvGraphicFramePr/>
          <p:nvPr/>
        </p:nvGraphicFramePr>
        <p:xfrm>
          <a:off x="533400" y="1295400"/>
          <a:ext cx="8077200" cy="152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4" name="Picture 13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270638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IN" sz="3600" b="1" dirty="0" smtClean="0">
                <a:solidFill>
                  <a:srgbClr val="EF3E42"/>
                </a:solidFill>
                <a:latin typeface="Helvetica" pitchFamily="34" charset="0"/>
                <a:cs typeface="Times New Roman" pitchFamily="18" charset="0"/>
              </a:rPr>
              <a:t>Partnerships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-15766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4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5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2534974458"/>
              </p:ext>
            </p:extLst>
          </p:nvPr>
        </p:nvGraphicFramePr>
        <p:xfrm>
          <a:off x="533400" y="2328038"/>
          <a:ext cx="80772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8" name="Diagram 17"/>
          <p:cNvGraphicFramePr/>
          <p:nvPr>
            <p:extLst>
              <p:ext uri="{D42A27DB-BD31-4B8C-83A1-F6EECF244321}">
                <p14:modId xmlns:p14="http://schemas.microsoft.com/office/powerpoint/2010/main" val="2297183181"/>
              </p:ext>
            </p:extLst>
          </p:nvPr>
        </p:nvGraphicFramePr>
        <p:xfrm>
          <a:off x="533400" y="3572638"/>
          <a:ext cx="8077200" cy="149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19" name="Diagram 18"/>
          <p:cNvGraphicFramePr/>
          <p:nvPr>
            <p:extLst>
              <p:ext uri="{D42A27DB-BD31-4B8C-83A1-F6EECF244321}">
                <p14:modId xmlns:p14="http://schemas.microsoft.com/office/powerpoint/2010/main" val="4084630134"/>
              </p:ext>
            </p:extLst>
          </p:nvPr>
        </p:nvGraphicFramePr>
        <p:xfrm>
          <a:off x="533400" y="5147438"/>
          <a:ext cx="8077200" cy="121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graphicFrame>
        <p:nvGraphicFramePr>
          <p:cNvPr id="20" name="Diagram 19"/>
          <p:cNvGraphicFramePr/>
          <p:nvPr>
            <p:extLst>
              <p:ext uri="{D42A27DB-BD31-4B8C-83A1-F6EECF244321}">
                <p14:modId xmlns:p14="http://schemas.microsoft.com/office/powerpoint/2010/main" val="4018754311"/>
              </p:ext>
            </p:extLst>
          </p:nvPr>
        </p:nvGraphicFramePr>
        <p:xfrm>
          <a:off x="533400" y="1032638"/>
          <a:ext cx="8077200" cy="121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4" name="Picture 13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IN" sz="3600" b="1" dirty="0" smtClean="0">
                <a:solidFill>
                  <a:srgbClr val="EF3E42"/>
                </a:solidFill>
                <a:latin typeface="Helvetica" pitchFamily="34" charset="0"/>
                <a:cs typeface="Times New Roman" pitchFamily="18" charset="0"/>
              </a:rPr>
              <a:t>Partnerships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4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6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1" name="Diagram 10"/>
          <p:cNvGraphicFramePr/>
          <p:nvPr/>
        </p:nvGraphicFramePr>
        <p:xfrm>
          <a:off x="533400" y="1143000"/>
          <a:ext cx="3581400" cy="447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8" name="Diagram 17"/>
          <p:cNvGraphicFramePr/>
          <p:nvPr/>
        </p:nvGraphicFramePr>
        <p:xfrm>
          <a:off x="4267200" y="1143000"/>
          <a:ext cx="43434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6" name="Picture 15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7" name="Rectangle 16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Corporations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4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7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9" name="Diagram 18"/>
          <p:cNvGraphicFramePr/>
          <p:nvPr/>
        </p:nvGraphicFramePr>
        <p:xfrm>
          <a:off x="533400" y="3302000"/>
          <a:ext cx="8153400" cy="279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20" name="Diagram 19"/>
          <p:cNvGraphicFramePr/>
          <p:nvPr/>
        </p:nvGraphicFramePr>
        <p:xfrm>
          <a:off x="533400" y="1371600"/>
          <a:ext cx="8077200" cy="142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7" name="Picture 16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762000"/>
          </a:xfrm>
        </p:spPr>
        <p:txBody>
          <a:bodyPr rtlCol="0">
            <a:no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Corporations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28600" y="1752600"/>
            <a:ext cx="8686800" cy="4267199"/>
          </a:xfrm>
          <a:prstGeom prst="rect">
            <a:avLst/>
          </a:prstGeom>
        </p:spPr>
        <p:txBody>
          <a:bodyPr/>
          <a:lstStyle/>
          <a:p>
            <a:pPr marL="457200" indent="-457200">
              <a:spcBef>
                <a:spcPts val="1000"/>
              </a:spcBef>
              <a:buSzPct val="100000"/>
            </a:pPr>
            <a:endParaRPr lang="en-IN" sz="2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4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8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6" name="Diagram 15"/>
          <p:cNvGraphicFramePr/>
          <p:nvPr/>
        </p:nvGraphicFramePr>
        <p:xfrm>
          <a:off x="533400" y="1295400"/>
          <a:ext cx="80772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0" name="Picture 5" descr="C:\Users\owner\AppData\Local\Microsoft\Windows\Temporary Internet Files\Content.IE5\4AK7EMDI\MP900442889[1]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85149" y="3886200"/>
            <a:ext cx="2682105" cy="17526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Types of Corporations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21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4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9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9" name="Diagram 18"/>
          <p:cNvGraphicFramePr/>
          <p:nvPr/>
        </p:nvGraphicFramePr>
        <p:xfrm>
          <a:off x="533400" y="1625600"/>
          <a:ext cx="8077200" cy="416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0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Types of Corporations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4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10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8" name="Diagram 17"/>
          <p:cNvGraphicFramePr/>
          <p:nvPr/>
        </p:nvGraphicFramePr>
        <p:xfrm>
          <a:off x="533400" y="1676400"/>
          <a:ext cx="8077200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7" name="Picture 16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Types of Corporations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4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11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6595646"/>
            <a:ext cx="914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bg1"/>
                </a:solidFill>
              </a:rPr>
              <a:t> </a:t>
            </a:r>
            <a:endParaRPr lang="en-US" sz="800" dirty="0">
              <a:solidFill>
                <a:schemeClr val="bg1"/>
              </a:solidFill>
            </a:endParaRPr>
          </a:p>
        </p:txBody>
      </p:sp>
      <p:graphicFrame>
        <p:nvGraphicFramePr>
          <p:cNvPr id="12" name="Diagram 11"/>
          <p:cNvGraphicFramePr/>
          <p:nvPr/>
        </p:nvGraphicFramePr>
        <p:xfrm>
          <a:off x="533400" y="1447800"/>
          <a:ext cx="8077200" cy="134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81000" y="2895600"/>
            <a:ext cx="845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There are two types of public corporations</a:t>
            </a:r>
            <a:endParaRPr lang="en-US" sz="2400" dirty="0"/>
          </a:p>
        </p:txBody>
      </p:sp>
      <p:graphicFrame>
        <p:nvGraphicFramePr>
          <p:cNvPr id="20" name="Diagram 19"/>
          <p:cNvGraphicFramePr/>
          <p:nvPr/>
        </p:nvGraphicFramePr>
        <p:xfrm>
          <a:off x="533400" y="3302000"/>
          <a:ext cx="8077200" cy="279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6" name="Picture 15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7" name="Rectangle 16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Elements of a Corporation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4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12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9" name="Diagram 18"/>
          <p:cNvGraphicFramePr/>
          <p:nvPr/>
        </p:nvGraphicFramePr>
        <p:xfrm>
          <a:off x="533400" y="2667000"/>
          <a:ext cx="80772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20" name="Diagram 19"/>
          <p:cNvGraphicFramePr/>
          <p:nvPr/>
        </p:nvGraphicFramePr>
        <p:xfrm>
          <a:off x="533400" y="1219200"/>
          <a:ext cx="8077200" cy="137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9" name="Picture 18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Corporations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28600" y="1752600"/>
            <a:ext cx="8686800" cy="4267199"/>
          </a:xfrm>
          <a:prstGeom prst="rect">
            <a:avLst/>
          </a:prstGeom>
        </p:spPr>
        <p:txBody>
          <a:bodyPr/>
          <a:lstStyle/>
          <a:p>
            <a:pPr marL="457200" indent="-457200">
              <a:spcBef>
                <a:spcPts val="1000"/>
              </a:spcBef>
              <a:buSzPct val="93000"/>
              <a:buFont typeface="Arial" pitchFamily="34" charset="0"/>
              <a:buChar char="•"/>
            </a:pPr>
            <a:endParaRPr lang="en-IN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4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13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6" name="Diagram 15"/>
          <p:cNvGraphicFramePr/>
          <p:nvPr/>
        </p:nvGraphicFramePr>
        <p:xfrm>
          <a:off x="609600" y="1447800"/>
          <a:ext cx="36576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7" name="Diagram 16"/>
          <p:cNvGraphicFramePr/>
          <p:nvPr/>
        </p:nvGraphicFramePr>
        <p:xfrm>
          <a:off x="4495800" y="1219200"/>
          <a:ext cx="41148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4" name="Picture 13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Other Types of Business Ownership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4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14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1" name="Diagram 10"/>
          <p:cNvGraphicFramePr/>
          <p:nvPr/>
        </p:nvGraphicFramePr>
        <p:xfrm>
          <a:off x="533400" y="1295400"/>
          <a:ext cx="8077200" cy="236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8" name="Diagram 17"/>
          <p:cNvGraphicFramePr/>
          <p:nvPr>
            <p:extLst>
              <p:ext uri="{D42A27DB-BD31-4B8C-83A1-F6EECF244321}">
                <p14:modId xmlns:p14="http://schemas.microsoft.com/office/powerpoint/2010/main" val="3167290942"/>
              </p:ext>
            </p:extLst>
          </p:nvPr>
        </p:nvGraphicFramePr>
        <p:xfrm>
          <a:off x="533400" y="4267200"/>
          <a:ext cx="8077200" cy="167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3" name="Picture 12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Trends in Business Ownership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4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15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1" name="Diagram 10"/>
          <p:cNvGraphicFramePr/>
          <p:nvPr/>
        </p:nvGraphicFramePr>
        <p:xfrm>
          <a:off x="533400" y="2514600"/>
          <a:ext cx="8077200" cy="259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7" name="Diagram 16"/>
          <p:cNvGraphicFramePr/>
          <p:nvPr/>
        </p:nvGraphicFramePr>
        <p:xfrm>
          <a:off x="533400" y="5181600"/>
          <a:ext cx="8077200" cy="129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18" name="Diagram 17"/>
          <p:cNvGraphicFramePr/>
          <p:nvPr/>
        </p:nvGraphicFramePr>
        <p:xfrm>
          <a:off x="533400" y="1066800"/>
          <a:ext cx="8077200" cy="137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13156</TotalTime>
  <Words>1066</Words>
  <Application>Microsoft Office PowerPoint</Application>
  <PresentationFormat>On-screen Show (4:3)</PresentationFormat>
  <Paragraphs>169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Part 2</vt:lpstr>
      <vt:lpstr> </vt:lpstr>
      <vt:lpstr>Learning Objectives</vt:lpstr>
      <vt:lpstr>Sole Proprietorships</vt:lpstr>
      <vt:lpstr>Partnerships</vt:lpstr>
      <vt:lpstr>Partnerships</vt:lpstr>
      <vt:lpstr>Corporations</vt:lpstr>
      <vt:lpstr>Corporations</vt:lpstr>
      <vt:lpstr>Types of Corporations</vt:lpstr>
      <vt:lpstr>Types of Corporations</vt:lpstr>
      <vt:lpstr>Types of Corporations</vt:lpstr>
      <vt:lpstr>Elements of a Corporation</vt:lpstr>
      <vt:lpstr>Corporations</vt:lpstr>
      <vt:lpstr>Other Types of Business Ownership</vt:lpstr>
      <vt:lpstr>Trends in Business Ownership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A. B. Custom Solutions</dc:creator>
  <cp:lastModifiedBy>Amudha Pandian</cp:lastModifiedBy>
  <cp:revision>429</cp:revision>
  <dcterms:created xsi:type="dcterms:W3CDTF">2010-09-10T00:47:27Z</dcterms:created>
  <dcterms:modified xsi:type="dcterms:W3CDTF">2013-12-06T03:39:29Z</dcterms:modified>
</cp:coreProperties>
</file>