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32" r:id="rId3"/>
    <p:sldId id="324" r:id="rId4"/>
    <p:sldId id="264" r:id="rId5"/>
    <p:sldId id="281" r:id="rId6"/>
    <p:sldId id="282" r:id="rId7"/>
    <p:sldId id="285" r:id="rId8"/>
    <p:sldId id="318" r:id="rId9"/>
    <p:sldId id="288" r:id="rId10"/>
    <p:sldId id="289" r:id="rId11"/>
    <p:sldId id="297" r:id="rId12"/>
    <p:sldId id="298" r:id="rId13"/>
    <p:sldId id="300" r:id="rId14"/>
    <p:sldId id="313" r:id="rId15"/>
    <p:sldId id="329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1F5"/>
    <a:srgbClr val="898989"/>
    <a:srgbClr val="D0E3EA"/>
    <a:srgbClr val="EF3E42"/>
    <a:srgbClr val="0098D1"/>
    <a:srgbClr val="00FF00"/>
    <a:srgbClr val="942C61"/>
    <a:srgbClr val="008CBB"/>
    <a:srgbClr val="ECF1F7"/>
    <a:srgbClr val="328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91598" autoAdjust="0"/>
  </p:normalViewPr>
  <p:slideViewPr>
    <p:cSldViewPr>
      <p:cViewPr>
        <p:scale>
          <a:sx n="50" d="100"/>
          <a:sy n="50" d="100"/>
        </p:scale>
        <p:origin x="-2256" y="-7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7D3A64-60A8-4BA6-B35C-CD749BD27521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655283-429F-4057-B79A-91A34E0BC710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Entrepreneurship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4B41208-BB21-4B71-88E9-053A0E646E56}" type="parTrans" cxnId="{BCDF539E-400C-4C2A-BE4E-5E92B08402FC}">
      <dgm:prSet/>
      <dgm:spPr/>
      <dgm:t>
        <a:bodyPr/>
        <a:lstStyle/>
        <a:p>
          <a:pPr algn="ctr"/>
          <a:endParaRPr lang="en-US">
            <a:latin typeface="Arial" pitchFamily="34" charset="0"/>
            <a:cs typeface="Arial" pitchFamily="34" charset="0"/>
          </a:endParaRPr>
        </a:p>
      </dgm:t>
    </dgm:pt>
    <dgm:pt modelId="{CE6E1036-20FF-4987-8800-6ED9393A8DB9}" type="sibTrans" cxnId="{BCDF539E-400C-4C2A-BE4E-5E92B08402FC}">
      <dgm:prSet/>
      <dgm:spPr/>
      <dgm:t>
        <a:bodyPr/>
        <a:lstStyle/>
        <a:p>
          <a:pPr algn="ctr"/>
          <a:endParaRPr lang="en-US">
            <a:latin typeface="Arial" pitchFamily="34" charset="0"/>
            <a:cs typeface="Arial" pitchFamily="34" charset="0"/>
          </a:endParaRPr>
        </a:p>
      </dgm:t>
    </dgm:pt>
    <dgm:pt modelId="{0F65CE8A-F9ED-4DFC-A58D-EC3B6C488F18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en-US" dirty="0" smtClean="0">
              <a:latin typeface="Arial" pitchFamily="34" charset="0"/>
              <a:cs typeface="Arial" pitchFamily="34" charset="0"/>
            </a:rPr>
            <a:t>The process of creating and managing a business to achieve desired objectives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2BA5E0DF-9FCA-441B-9A6D-8496124ED1DF}" type="parTrans" cxnId="{B34768A7-B6B9-4E7D-A022-14DCA5B3FB7A}">
      <dgm:prSet/>
      <dgm:spPr/>
      <dgm:t>
        <a:bodyPr/>
        <a:lstStyle/>
        <a:p>
          <a:pPr algn="ctr"/>
          <a:endParaRPr lang="en-US">
            <a:latin typeface="Arial" pitchFamily="34" charset="0"/>
            <a:cs typeface="Arial" pitchFamily="34" charset="0"/>
          </a:endParaRPr>
        </a:p>
      </dgm:t>
    </dgm:pt>
    <dgm:pt modelId="{3F56AA27-EEFA-441B-B00F-21B6CC9F76B8}" type="sibTrans" cxnId="{B34768A7-B6B9-4E7D-A022-14DCA5B3FB7A}">
      <dgm:prSet/>
      <dgm:spPr/>
      <dgm:t>
        <a:bodyPr/>
        <a:lstStyle/>
        <a:p>
          <a:pPr algn="ctr"/>
          <a:endParaRPr lang="en-US">
            <a:latin typeface="Arial" pitchFamily="34" charset="0"/>
            <a:cs typeface="Arial" pitchFamily="34" charset="0"/>
          </a:endParaRPr>
        </a:p>
      </dgm:t>
    </dgm:pt>
    <dgm:pt modelId="{AF71E73E-77B4-471F-BEA4-8F7279D19865}" type="pres">
      <dgm:prSet presAssocID="{6F7D3A64-60A8-4BA6-B35C-CD749BD275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6C77F7-0FF7-460C-8313-83019DC75AF5}" type="pres">
      <dgm:prSet presAssocID="{2A655283-429F-4057-B79A-91A34E0BC710}" presName="parentText" presStyleLbl="node1" presStyleIdx="0" presStyleCnt="1" custLinFactY="-100000" custLinFactNeighborX="-917" custLinFactNeighborY="-17323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45EE56-5E76-46FA-A0D1-587EB7B9A5EA}" type="pres">
      <dgm:prSet presAssocID="{2A655283-429F-4057-B79A-91A34E0BC71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4768A7-B6B9-4E7D-A022-14DCA5B3FB7A}" srcId="{2A655283-429F-4057-B79A-91A34E0BC710}" destId="{0F65CE8A-F9ED-4DFC-A58D-EC3B6C488F18}" srcOrd="0" destOrd="0" parTransId="{2BA5E0DF-9FCA-441B-9A6D-8496124ED1DF}" sibTransId="{3F56AA27-EEFA-441B-B00F-21B6CC9F76B8}"/>
    <dgm:cxn modelId="{82E612C8-A00F-4AA0-9EA3-2B2ED6497058}" type="presOf" srcId="{6F7D3A64-60A8-4BA6-B35C-CD749BD27521}" destId="{AF71E73E-77B4-471F-BEA4-8F7279D19865}" srcOrd="0" destOrd="0" presId="urn:microsoft.com/office/officeart/2005/8/layout/vList2"/>
    <dgm:cxn modelId="{8F8DA395-6828-4823-800A-0C72D11329A9}" type="presOf" srcId="{0F65CE8A-F9ED-4DFC-A58D-EC3B6C488F18}" destId="{9A45EE56-5E76-46FA-A0D1-587EB7B9A5EA}" srcOrd="0" destOrd="0" presId="urn:microsoft.com/office/officeart/2005/8/layout/vList2"/>
    <dgm:cxn modelId="{31D99B0D-0DA7-4A57-A3A0-7C2EA7664689}" type="presOf" srcId="{2A655283-429F-4057-B79A-91A34E0BC710}" destId="{E96C77F7-0FF7-460C-8313-83019DC75AF5}" srcOrd="0" destOrd="0" presId="urn:microsoft.com/office/officeart/2005/8/layout/vList2"/>
    <dgm:cxn modelId="{BCDF539E-400C-4C2A-BE4E-5E92B08402FC}" srcId="{6F7D3A64-60A8-4BA6-B35C-CD749BD27521}" destId="{2A655283-429F-4057-B79A-91A34E0BC710}" srcOrd="0" destOrd="0" parTransId="{F4B41208-BB21-4B71-88E9-053A0E646E56}" sibTransId="{CE6E1036-20FF-4987-8800-6ED9393A8DB9}"/>
    <dgm:cxn modelId="{092485C2-CDB8-460D-BD1F-0CC1B0D929E1}" type="presParOf" srcId="{AF71E73E-77B4-471F-BEA4-8F7279D19865}" destId="{E96C77F7-0FF7-460C-8313-83019DC75AF5}" srcOrd="0" destOrd="0" presId="urn:microsoft.com/office/officeart/2005/8/layout/vList2"/>
    <dgm:cxn modelId="{297AF38A-FFD2-4604-9D18-A00AF1D1B895}" type="presParOf" srcId="{AF71E73E-77B4-471F-BEA4-8F7279D19865}" destId="{9A45EE56-5E76-46FA-A0D1-587EB7B9A5E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462BAD-4A80-4607-94A0-2206EE1794CE}" type="doc">
      <dgm:prSet loTypeId="urn:microsoft.com/office/officeart/2005/8/layout/vList5" loCatId="list" qsTypeId="urn:microsoft.com/office/officeart/2005/8/quickstyle/3d3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074D4E2-BCEC-41B8-872B-24CA26409A36}">
      <dgm:prSet phldrT="[Text]" custT="1"/>
      <dgm:spPr/>
      <dgm:t>
        <a:bodyPr/>
        <a:lstStyle/>
        <a:p>
          <a:r>
            <a:rPr lang="en-US" sz="2800" dirty="0" smtClean="0">
              <a:latin typeface="Arial" pitchFamily="34" charset="0"/>
              <a:cs typeface="Arial" pitchFamily="34" charset="0"/>
            </a:rPr>
            <a:t>Women-owned Businesses</a:t>
          </a:r>
          <a:endParaRPr lang="en-US" sz="2800" dirty="0">
            <a:latin typeface="Arial" pitchFamily="34" charset="0"/>
            <a:cs typeface="Arial" pitchFamily="34" charset="0"/>
          </a:endParaRPr>
        </a:p>
      </dgm:t>
    </dgm:pt>
    <dgm:pt modelId="{F335ACDB-F394-40E9-9381-CF7DDD3755BB}" type="parTrans" cxnId="{54E99090-975A-4395-98F6-F138A00AEC3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BDFDF03-B049-4DEB-BAEA-C4DBD2DA5262}" type="sibTrans" cxnId="{54E99090-975A-4395-98F6-F138A00AEC3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D71E23C-C01A-444A-8C41-2B587DA3E013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Are responsible for more than 23 million American jobs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D11DFD93-45C4-4056-89EE-218A1D007396}" type="parTrans" cxnId="{8A35EB0E-68D7-4CD3-BFED-62DB584823D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A8FA83D-C82C-40AB-BB09-A28375C7591C}" type="sibTrans" cxnId="{8A35EB0E-68D7-4CD3-BFED-62DB584823D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2BF93D6-E883-4437-A69C-5B17E44755AA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Contribute almost $3 trillion to the national economy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3C00183-C7B4-40F2-AAD9-9CAD6B5F1161}" type="parTrans" cxnId="{A8E2FFBD-F8F4-4A31-860F-209D3ED8A61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19437C0-F2B4-46E9-9960-2001984742E6}" type="sibTrans" cxnId="{A8E2FFBD-F8F4-4A31-860F-209D3ED8A61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DCBA9EB-AAE2-45DC-9C40-E3C630BE4564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Woman own more than 8 million businesses nationwide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3E966C01-B38F-41FE-A5BF-FE9B57B23E67}" type="parTrans" cxnId="{2B4A7F3E-FD25-44D1-92C1-1D67C348F21B}">
      <dgm:prSet/>
      <dgm:spPr/>
      <dgm:t>
        <a:bodyPr/>
        <a:lstStyle/>
        <a:p>
          <a:endParaRPr lang="en-US"/>
        </a:p>
      </dgm:t>
    </dgm:pt>
    <dgm:pt modelId="{D960A436-B22D-4ADC-BEEA-3DC7AE7F4DAE}" type="sibTrans" cxnId="{2B4A7F3E-FD25-44D1-92C1-1D67C348F21B}">
      <dgm:prSet/>
      <dgm:spPr/>
      <dgm:t>
        <a:bodyPr/>
        <a:lstStyle/>
        <a:p>
          <a:endParaRPr lang="en-US"/>
        </a:p>
      </dgm:t>
    </dgm:pt>
    <dgm:pt modelId="{FF586C85-4689-43F2-80FC-8B0411983EC7}" type="pres">
      <dgm:prSet presAssocID="{91462BAD-4A80-4607-94A0-2206EE17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10E845-D6B9-447F-BFE9-1BCFC3516B9B}" type="pres">
      <dgm:prSet presAssocID="{5074D4E2-BCEC-41B8-872B-24CA26409A36}" presName="linNode" presStyleCnt="0"/>
      <dgm:spPr/>
      <dgm:t>
        <a:bodyPr/>
        <a:lstStyle/>
        <a:p>
          <a:endParaRPr lang="en-US"/>
        </a:p>
      </dgm:t>
    </dgm:pt>
    <dgm:pt modelId="{06669F0C-A45E-4903-B61E-B57B8C78E1AE}" type="pres">
      <dgm:prSet presAssocID="{5074D4E2-BCEC-41B8-872B-24CA26409A36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154686-B1F3-4111-8053-00B09FB31FC3}" type="pres">
      <dgm:prSet presAssocID="{5074D4E2-BCEC-41B8-872B-24CA26409A36}" presName="descendantText" presStyleLbl="alignAccFollowNode1" presStyleIdx="0" presStyleCnt="1" custScaleY="1195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912667-1C82-4A31-AC5E-339A48C961AB}" type="presOf" srcId="{91462BAD-4A80-4607-94A0-2206EE1794CE}" destId="{FF586C85-4689-43F2-80FC-8B0411983EC7}" srcOrd="0" destOrd="0" presId="urn:microsoft.com/office/officeart/2005/8/layout/vList5"/>
    <dgm:cxn modelId="{A8E2FFBD-F8F4-4A31-860F-209D3ED8A61B}" srcId="{5074D4E2-BCEC-41B8-872B-24CA26409A36}" destId="{F2BF93D6-E883-4437-A69C-5B17E44755AA}" srcOrd="1" destOrd="0" parTransId="{E3C00183-C7B4-40F2-AAD9-9CAD6B5F1161}" sibTransId="{519437C0-F2B4-46E9-9960-2001984742E6}"/>
    <dgm:cxn modelId="{E0F851B6-4141-4499-BF19-21113964573C}" type="presOf" srcId="{F2BF93D6-E883-4437-A69C-5B17E44755AA}" destId="{E7154686-B1F3-4111-8053-00B09FB31FC3}" srcOrd="0" destOrd="1" presId="urn:microsoft.com/office/officeart/2005/8/layout/vList5"/>
    <dgm:cxn modelId="{B1862CC1-8726-4684-9548-86E3309527F8}" type="presOf" srcId="{9D71E23C-C01A-444A-8C41-2B587DA3E013}" destId="{E7154686-B1F3-4111-8053-00B09FB31FC3}" srcOrd="0" destOrd="0" presId="urn:microsoft.com/office/officeart/2005/8/layout/vList5"/>
    <dgm:cxn modelId="{2B4A7F3E-FD25-44D1-92C1-1D67C348F21B}" srcId="{5074D4E2-BCEC-41B8-872B-24CA26409A36}" destId="{8DCBA9EB-AAE2-45DC-9C40-E3C630BE4564}" srcOrd="2" destOrd="0" parTransId="{3E966C01-B38F-41FE-A5BF-FE9B57B23E67}" sibTransId="{D960A436-B22D-4ADC-BEEA-3DC7AE7F4DAE}"/>
    <dgm:cxn modelId="{4F6912E3-44FE-4499-8673-CF43E3B48F0E}" type="presOf" srcId="{8DCBA9EB-AAE2-45DC-9C40-E3C630BE4564}" destId="{E7154686-B1F3-4111-8053-00B09FB31FC3}" srcOrd="0" destOrd="2" presId="urn:microsoft.com/office/officeart/2005/8/layout/vList5"/>
    <dgm:cxn modelId="{8A35EB0E-68D7-4CD3-BFED-62DB584823D4}" srcId="{5074D4E2-BCEC-41B8-872B-24CA26409A36}" destId="{9D71E23C-C01A-444A-8C41-2B587DA3E013}" srcOrd="0" destOrd="0" parTransId="{D11DFD93-45C4-4056-89EE-218A1D007396}" sibTransId="{AA8FA83D-C82C-40AB-BB09-A28375C7591C}"/>
    <dgm:cxn modelId="{54E99090-975A-4395-98F6-F138A00AEC37}" srcId="{91462BAD-4A80-4607-94A0-2206EE1794CE}" destId="{5074D4E2-BCEC-41B8-872B-24CA26409A36}" srcOrd="0" destOrd="0" parTransId="{F335ACDB-F394-40E9-9381-CF7DDD3755BB}" sibTransId="{3BDFDF03-B049-4DEB-BAEA-C4DBD2DA5262}"/>
    <dgm:cxn modelId="{D16820DF-FA5E-4399-8A92-E53759DC4FA0}" type="presOf" srcId="{5074D4E2-BCEC-41B8-872B-24CA26409A36}" destId="{06669F0C-A45E-4903-B61E-B57B8C78E1AE}" srcOrd="0" destOrd="0" presId="urn:microsoft.com/office/officeart/2005/8/layout/vList5"/>
    <dgm:cxn modelId="{81CFEF14-FF57-42CF-9946-EB6E7AEB7D60}" type="presParOf" srcId="{FF586C85-4689-43F2-80FC-8B0411983EC7}" destId="{5910E845-D6B9-447F-BFE9-1BCFC3516B9B}" srcOrd="0" destOrd="0" presId="urn:microsoft.com/office/officeart/2005/8/layout/vList5"/>
    <dgm:cxn modelId="{C680D4CF-197D-43C4-86C3-59E6C16E4A8B}" type="presParOf" srcId="{5910E845-D6B9-447F-BFE9-1BCFC3516B9B}" destId="{06669F0C-A45E-4903-B61E-B57B8C78E1AE}" srcOrd="0" destOrd="0" presId="urn:microsoft.com/office/officeart/2005/8/layout/vList5"/>
    <dgm:cxn modelId="{54113DBD-EB26-43A5-A145-D9690B5CC302}" type="presParOf" srcId="{5910E845-D6B9-447F-BFE9-1BCFC3516B9B}" destId="{E7154686-B1F3-4111-8053-00B09FB31FC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B579A1C-25A4-4A66-AE86-7B11E24366FF}" type="doc">
      <dgm:prSet loTypeId="urn:microsoft.com/office/officeart/2005/8/layout/vList5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C73620-6892-4D9B-B17D-A13FFDB3491F}">
      <dgm:prSet phldrT="[Text]" custT="1"/>
      <dgm:spPr/>
      <dgm:t>
        <a:bodyPr/>
        <a:lstStyle/>
        <a:p>
          <a:r>
            <a:rPr lang="en-US" sz="2600" dirty="0" smtClean="0">
              <a:latin typeface="Arial" pitchFamily="34" charset="0"/>
              <a:cs typeface="Arial" pitchFamily="34" charset="0"/>
            </a:rPr>
            <a:t>Make Decisions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B0203B55-9EF2-4E42-96D0-7A8E2AB01606}" type="parTrans" cxnId="{DA40C143-A60E-4932-A8B4-00F0311E533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4DAC0B-2456-4D23-86EE-A5D8ACDAEE7B}" type="sibTrans" cxnId="{DA40C143-A60E-4932-A8B4-00F0311E533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CDC294B-DB7B-4B1C-8985-02AA1184978C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Form of ownership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E5DB424A-F479-419A-9B03-C65442257274}" type="parTrans" cxnId="{CA33E171-E137-44A6-951F-68186363D7B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89EB56A-7CF7-4E0C-B003-EBA405356B36}" type="sibTrans" cxnId="{CA33E171-E137-44A6-951F-68186363D7B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B798821-6C39-4DFA-8911-57001434ECDB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Financing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EA9FA0E5-7006-4694-9B31-E850243839B2}" type="parTrans" cxnId="{CEC9BE42-E1B3-418E-9A77-52A6D1530C23}">
      <dgm:prSet/>
      <dgm:spPr/>
      <dgm:t>
        <a:bodyPr/>
        <a:lstStyle/>
        <a:p>
          <a:endParaRPr lang="en-US"/>
        </a:p>
      </dgm:t>
    </dgm:pt>
    <dgm:pt modelId="{26016FDB-1EE7-467E-9207-084873FE6EA6}" type="sibTrans" cxnId="{CEC9BE42-E1B3-418E-9A77-52A6D1530C23}">
      <dgm:prSet/>
      <dgm:spPr/>
      <dgm:t>
        <a:bodyPr/>
        <a:lstStyle/>
        <a:p>
          <a:endParaRPr lang="en-US"/>
        </a:p>
      </dgm:t>
    </dgm:pt>
    <dgm:pt modelId="{197A0422-2E62-462B-A15B-15636FCD4AFB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Acquiring existing business or start new business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55EF81D4-8269-46BB-8FDA-8711DA8B352C}" type="parTrans" cxnId="{C12F0028-1E41-4309-8E2F-F364B51F3B14}">
      <dgm:prSet/>
      <dgm:spPr/>
      <dgm:t>
        <a:bodyPr/>
        <a:lstStyle/>
        <a:p>
          <a:endParaRPr lang="en-US"/>
        </a:p>
      </dgm:t>
    </dgm:pt>
    <dgm:pt modelId="{4EA43247-791E-49FC-AB10-3F0A3DCFE89F}" type="sibTrans" cxnId="{C12F0028-1E41-4309-8E2F-F364B51F3B14}">
      <dgm:prSet/>
      <dgm:spPr/>
      <dgm:t>
        <a:bodyPr/>
        <a:lstStyle/>
        <a:p>
          <a:endParaRPr lang="en-US"/>
        </a:p>
      </dgm:t>
    </dgm:pt>
    <dgm:pt modelId="{9F21ACB9-BF14-4A82-B67C-AF4EB064793F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Buy a franchise 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4384AC2D-0018-4E58-85DA-54557F16E014}" type="parTrans" cxnId="{DFC4DA85-2366-40EC-B5A6-CCF990A93B60}">
      <dgm:prSet/>
      <dgm:spPr/>
      <dgm:t>
        <a:bodyPr/>
        <a:lstStyle/>
        <a:p>
          <a:endParaRPr lang="en-US"/>
        </a:p>
      </dgm:t>
    </dgm:pt>
    <dgm:pt modelId="{410849EA-2CC9-4400-B407-BDA9F8FC4401}" type="sibTrans" cxnId="{DFC4DA85-2366-40EC-B5A6-CCF990A93B60}">
      <dgm:prSet/>
      <dgm:spPr/>
      <dgm:t>
        <a:bodyPr/>
        <a:lstStyle/>
        <a:p>
          <a:endParaRPr lang="en-US"/>
        </a:p>
      </dgm:t>
    </dgm:pt>
    <dgm:pt modelId="{C4C71361-F656-4AFE-A70E-D97C92B4F580}" type="pres">
      <dgm:prSet presAssocID="{CB579A1C-25A4-4A66-AE86-7B11E24366F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F41A93-E052-4177-9AAA-62B9C45AC168}" type="pres">
      <dgm:prSet presAssocID="{3EC73620-6892-4D9B-B17D-A13FFDB3491F}" presName="linNode" presStyleCnt="0"/>
      <dgm:spPr/>
      <dgm:t>
        <a:bodyPr/>
        <a:lstStyle/>
        <a:p>
          <a:endParaRPr lang="en-US"/>
        </a:p>
      </dgm:t>
    </dgm:pt>
    <dgm:pt modelId="{8E56AFEB-EC98-4CAE-A5D7-19D445122A74}" type="pres">
      <dgm:prSet presAssocID="{3EC73620-6892-4D9B-B17D-A13FFDB3491F}" presName="parentText" presStyleLbl="node1" presStyleIdx="0" presStyleCnt="1" custScaleX="9000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44571A-81CD-4A56-8766-FA4903A639D6}" type="pres">
      <dgm:prSet presAssocID="{3EC73620-6892-4D9B-B17D-A13FFDB3491F}" presName="descendantText" presStyleLbl="alignAccFollowNode1" presStyleIdx="0" presStyleCnt="1" custScaleX="102879" custScaleY="1218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2F0028-1E41-4309-8E2F-F364B51F3B14}" srcId="{3EC73620-6892-4D9B-B17D-A13FFDB3491F}" destId="{197A0422-2E62-462B-A15B-15636FCD4AFB}" srcOrd="2" destOrd="0" parTransId="{55EF81D4-8269-46BB-8FDA-8711DA8B352C}" sibTransId="{4EA43247-791E-49FC-AB10-3F0A3DCFE89F}"/>
    <dgm:cxn modelId="{CED256E3-EB45-4189-9258-4E864AF0984A}" type="presOf" srcId="{CB579A1C-25A4-4A66-AE86-7B11E24366FF}" destId="{C4C71361-F656-4AFE-A70E-D97C92B4F580}" srcOrd="0" destOrd="0" presId="urn:microsoft.com/office/officeart/2005/8/layout/vList5"/>
    <dgm:cxn modelId="{4FB95260-0810-4291-961F-B2536637C562}" type="presOf" srcId="{9F21ACB9-BF14-4A82-B67C-AF4EB064793F}" destId="{0844571A-81CD-4A56-8766-FA4903A639D6}" srcOrd="0" destOrd="3" presId="urn:microsoft.com/office/officeart/2005/8/layout/vList5"/>
    <dgm:cxn modelId="{9BE7C786-DB05-4698-87FE-DE92FAFB32A5}" type="presOf" srcId="{3EC73620-6892-4D9B-B17D-A13FFDB3491F}" destId="{8E56AFEB-EC98-4CAE-A5D7-19D445122A74}" srcOrd="0" destOrd="0" presId="urn:microsoft.com/office/officeart/2005/8/layout/vList5"/>
    <dgm:cxn modelId="{CA33E171-E137-44A6-951F-68186363D7B4}" srcId="{3EC73620-6892-4D9B-B17D-A13FFDB3491F}" destId="{DCDC294B-DB7B-4B1C-8985-02AA1184978C}" srcOrd="0" destOrd="0" parTransId="{E5DB424A-F479-419A-9B03-C65442257274}" sibTransId="{589EB56A-7CF7-4E0C-B003-EBA405356B36}"/>
    <dgm:cxn modelId="{DA40C143-A60E-4932-A8B4-00F0311E5334}" srcId="{CB579A1C-25A4-4A66-AE86-7B11E24366FF}" destId="{3EC73620-6892-4D9B-B17D-A13FFDB3491F}" srcOrd="0" destOrd="0" parTransId="{B0203B55-9EF2-4E42-96D0-7A8E2AB01606}" sibTransId="{CC4DAC0B-2456-4D23-86EE-A5D8ACDAEE7B}"/>
    <dgm:cxn modelId="{282B2AD1-9B44-4D44-9D54-872510073B56}" type="presOf" srcId="{5B798821-6C39-4DFA-8911-57001434ECDB}" destId="{0844571A-81CD-4A56-8766-FA4903A639D6}" srcOrd="0" destOrd="1" presId="urn:microsoft.com/office/officeart/2005/8/layout/vList5"/>
    <dgm:cxn modelId="{DFC4DA85-2366-40EC-B5A6-CCF990A93B60}" srcId="{3EC73620-6892-4D9B-B17D-A13FFDB3491F}" destId="{9F21ACB9-BF14-4A82-B67C-AF4EB064793F}" srcOrd="3" destOrd="0" parTransId="{4384AC2D-0018-4E58-85DA-54557F16E014}" sibTransId="{410849EA-2CC9-4400-B407-BDA9F8FC4401}"/>
    <dgm:cxn modelId="{060629DB-4B92-44C5-AC4C-B6429223CA55}" type="presOf" srcId="{DCDC294B-DB7B-4B1C-8985-02AA1184978C}" destId="{0844571A-81CD-4A56-8766-FA4903A639D6}" srcOrd="0" destOrd="0" presId="urn:microsoft.com/office/officeart/2005/8/layout/vList5"/>
    <dgm:cxn modelId="{F04013D7-B9A5-449D-B0EA-312636AF518E}" type="presOf" srcId="{197A0422-2E62-462B-A15B-15636FCD4AFB}" destId="{0844571A-81CD-4A56-8766-FA4903A639D6}" srcOrd="0" destOrd="2" presId="urn:microsoft.com/office/officeart/2005/8/layout/vList5"/>
    <dgm:cxn modelId="{CEC9BE42-E1B3-418E-9A77-52A6D1530C23}" srcId="{3EC73620-6892-4D9B-B17D-A13FFDB3491F}" destId="{5B798821-6C39-4DFA-8911-57001434ECDB}" srcOrd="1" destOrd="0" parTransId="{EA9FA0E5-7006-4694-9B31-E850243839B2}" sibTransId="{26016FDB-1EE7-467E-9207-084873FE6EA6}"/>
    <dgm:cxn modelId="{A6DEB388-566C-440B-AFD3-4AE75996E3ED}" type="presParOf" srcId="{C4C71361-F656-4AFE-A70E-D97C92B4F580}" destId="{27F41A93-E052-4177-9AAA-62B9C45AC168}" srcOrd="0" destOrd="0" presId="urn:microsoft.com/office/officeart/2005/8/layout/vList5"/>
    <dgm:cxn modelId="{0DF77388-891E-4F41-804B-E860705838FC}" type="presParOf" srcId="{27F41A93-E052-4177-9AAA-62B9C45AC168}" destId="{8E56AFEB-EC98-4CAE-A5D7-19D445122A74}" srcOrd="0" destOrd="0" presId="urn:microsoft.com/office/officeart/2005/8/layout/vList5"/>
    <dgm:cxn modelId="{FB52B2BC-E495-4CF6-A98D-37008920B57C}" type="presParOf" srcId="{27F41A93-E052-4177-9AAA-62B9C45AC168}" destId="{0844571A-81CD-4A56-8766-FA4903A639D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2CB85B-AF68-40B2-8D91-296B29F8E111}" type="doc">
      <dgm:prSet loTypeId="urn:microsoft.com/office/officeart/2005/8/layout/vList2" loCatId="list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D0B914A-43FB-4FD9-AEE6-D18C999D2210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Business Plan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60453BF5-00EB-47A9-BE86-E099A6639440}" type="parTrans" cxnId="{6E64A2CA-32B7-4B33-B67D-1D3DF05B4F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D00C909-FA12-4522-8270-9902F8F35106}" type="sibTrans" cxnId="{6E64A2CA-32B7-4B33-B67D-1D3DF05B4F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0C7E53F-A4A4-466C-9017-8D1BAE13FD05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dirty="0" smtClean="0">
              <a:latin typeface="Arial" pitchFamily="34" charset="0"/>
              <a:cs typeface="Arial" pitchFamily="34" charset="0"/>
            </a:rPr>
            <a:t>A precise statement of the rationale for a business and a step-by-step explanation of how it will achieve its goals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9130910-06D6-499A-83F8-65702824AC79}" type="parTrans" cxnId="{FD2E9428-F402-455B-9FDE-21C17404CB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0E8EB6-DC71-4298-A5C8-CD56D19FFD97}" type="sibTrans" cxnId="{FD2E9428-F402-455B-9FDE-21C17404CB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8F0DD69-3459-4BFB-BCCD-3F287C3A564C}" type="pres">
      <dgm:prSet presAssocID="{7E2CB85B-AF68-40B2-8D91-296B29F8E1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3D0E15-FD64-4803-AD8C-FABC7359BF55}" type="pres">
      <dgm:prSet presAssocID="{8D0B914A-43FB-4FD9-AEE6-D18C999D221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B7CC41-D866-4B72-A103-BC8BF79AB879}" type="pres">
      <dgm:prSet presAssocID="{8D0B914A-43FB-4FD9-AEE6-D18C999D221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0E41CB-7CA8-411C-AD2C-AB34FAE99562}" type="presOf" srcId="{7E2CB85B-AF68-40B2-8D91-296B29F8E111}" destId="{38F0DD69-3459-4BFB-BCCD-3F287C3A564C}" srcOrd="0" destOrd="0" presId="urn:microsoft.com/office/officeart/2005/8/layout/vList2"/>
    <dgm:cxn modelId="{FD2E9428-F402-455B-9FDE-21C17404CB49}" srcId="{8D0B914A-43FB-4FD9-AEE6-D18C999D2210}" destId="{10C7E53F-A4A4-466C-9017-8D1BAE13FD05}" srcOrd="0" destOrd="0" parTransId="{19130910-06D6-499A-83F8-65702824AC79}" sibTransId="{E40E8EB6-DC71-4298-A5C8-CD56D19FFD97}"/>
    <dgm:cxn modelId="{588A43CD-9356-4FB3-BDC1-E32B38ADEEA4}" type="presOf" srcId="{10C7E53F-A4A4-466C-9017-8D1BAE13FD05}" destId="{49B7CC41-D866-4B72-A103-BC8BF79AB879}" srcOrd="0" destOrd="0" presId="urn:microsoft.com/office/officeart/2005/8/layout/vList2"/>
    <dgm:cxn modelId="{D1B93EC0-35DA-45E4-AA1C-8B0CF66B5795}" type="presOf" srcId="{8D0B914A-43FB-4FD9-AEE6-D18C999D2210}" destId="{7C3D0E15-FD64-4803-AD8C-FABC7359BF55}" srcOrd="0" destOrd="0" presId="urn:microsoft.com/office/officeart/2005/8/layout/vList2"/>
    <dgm:cxn modelId="{6E64A2CA-32B7-4B33-B67D-1D3DF05B4F49}" srcId="{7E2CB85B-AF68-40B2-8D91-296B29F8E111}" destId="{8D0B914A-43FB-4FD9-AEE6-D18C999D2210}" srcOrd="0" destOrd="0" parTransId="{60453BF5-00EB-47A9-BE86-E099A6639440}" sibTransId="{ED00C909-FA12-4522-8270-9902F8F35106}"/>
    <dgm:cxn modelId="{2D01D66A-3420-47F2-93BE-EB7E67EDB94B}" type="presParOf" srcId="{38F0DD69-3459-4BFB-BCCD-3F287C3A564C}" destId="{7C3D0E15-FD64-4803-AD8C-FABC7359BF55}" srcOrd="0" destOrd="0" presId="urn:microsoft.com/office/officeart/2005/8/layout/vList2"/>
    <dgm:cxn modelId="{AF6EB507-1799-4E60-8558-F4194C9B5628}" type="presParOf" srcId="{38F0DD69-3459-4BFB-BCCD-3F287C3A564C}" destId="{49B7CC41-D866-4B72-A103-BC8BF79AB87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B7CED1-B7F3-4335-9681-EDB8048637D9}" type="doc">
      <dgm:prSet loTypeId="urn:microsoft.com/office/officeart/2005/8/layout/hierarchy1" loCatId="hierarchy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FFE95F8-2257-4685-AD2C-7445C5B2477C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After developing a business plan, the entrepreneur has to decide on an appropriate legal form of business ownership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3522962-FE9D-422E-BD68-12EBAE286E1B}" type="parTrans" cxnId="{5376373E-58EA-4C4E-8AAB-642889C50C7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A24A92F-2140-4962-8341-E17A16D3ACC9}" type="sibTrans" cxnId="{5376373E-58EA-4C4E-8AAB-642889C50C7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6B34FA2-57AE-4598-9182-A659F0049B28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Sole Proprietorship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F01C58B-304A-4E97-AC1D-65F22D4D6A4B}" type="parTrans" cxnId="{EEC81521-E16B-4B51-8A3F-44D2E4D8494F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689204CB-066D-4D35-B7A9-41349F7F7434}" type="sibTrans" cxnId="{EEC81521-E16B-4B51-8A3F-44D2E4D8494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A030C7B-05A8-45D2-908D-531489CD0A02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Partnership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E8BBF04-46AF-4E0F-B81A-9B0B87899339}" type="parTrans" cxnId="{4A819B51-92C6-4010-AF2B-ABB732722264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69A595B3-EC95-4E16-88A1-57ABF500A6CE}" type="sibTrans" cxnId="{4A819B51-92C6-4010-AF2B-ABB73272226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47BDA10-222F-425E-8817-B944187DC573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Corporation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C1506A1-E7EA-4338-8091-D8D68E0EC4AB}" type="parTrans" cxnId="{56EFF197-1D55-44BA-BDB0-E39C8A0ABD63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CA288B57-0484-411D-A6A0-B28B27CD41DF}" type="sibTrans" cxnId="{56EFF197-1D55-44BA-BDB0-E39C8A0ABD6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D9DE306-FE51-43DA-AAE2-E690A1BDF546}" type="pres">
      <dgm:prSet presAssocID="{91B7CED1-B7F3-4335-9681-EDB8048637D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1CB3BD6-DC03-4C4A-9235-4928471494A7}" type="pres">
      <dgm:prSet presAssocID="{1FFE95F8-2257-4685-AD2C-7445C5B2477C}" presName="hierRoot1" presStyleCnt="0"/>
      <dgm:spPr/>
      <dgm:t>
        <a:bodyPr/>
        <a:lstStyle/>
        <a:p>
          <a:endParaRPr lang="en-US"/>
        </a:p>
      </dgm:t>
    </dgm:pt>
    <dgm:pt modelId="{332A12C9-A012-4573-978A-C913C1F497FB}" type="pres">
      <dgm:prSet presAssocID="{1FFE95F8-2257-4685-AD2C-7445C5B2477C}" presName="composite" presStyleCnt="0"/>
      <dgm:spPr/>
      <dgm:t>
        <a:bodyPr/>
        <a:lstStyle/>
        <a:p>
          <a:endParaRPr lang="en-US"/>
        </a:p>
      </dgm:t>
    </dgm:pt>
    <dgm:pt modelId="{0CA32114-237C-44CF-B22F-FBA695D6BD75}" type="pres">
      <dgm:prSet presAssocID="{1FFE95F8-2257-4685-AD2C-7445C5B2477C}" presName="background" presStyleLbl="node0" presStyleIdx="0" presStyleCnt="1"/>
      <dgm:spPr/>
      <dgm:t>
        <a:bodyPr/>
        <a:lstStyle/>
        <a:p>
          <a:endParaRPr lang="en-US"/>
        </a:p>
      </dgm:t>
    </dgm:pt>
    <dgm:pt modelId="{BE56A7FB-9572-4CF9-8C35-697D7B216200}" type="pres">
      <dgm:prSet presAssocID="{1FFE95F8-2257-4685-AD2C-7445C5B2477C}" presName="text" presStyleLbl="fgAcc0" presStyleIdx="0" presStyleCnt="1" custScaleX="1954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A9E0B5-C89F-4426-9E2C-001D2B81551C}" type="pres">
      <dgm:prSet presAssocID="{1FFE95F8-2257-4685-AD2C-7445C5B2477C}" presName="hierChild2" presStyleCnt="0"/>
      <dgm:spPr/>
      <dgm:t>
        <a:bodyPr/>
        <a:lstStyle/>
        <a:p>
          <a:endParaRPr lang="en-US"/>
        </a:p>
      </dgm:t>
    </dgm:pt>
    <dgm:pt modelId="{ED20040C-410D-4A2C-856E-729D09A4DB6D}" type="pres">
      <dgm:prSet presAssocID="{AF01C58B-304A-4E97-AC1D-65F22D4D6A4B}" presName="Name10" presStyleLbl="parChTrans1D2" presStyleIdx="0" presStyleCnt="3"/>
      <dgm:spPr/>
      <dgm:t>
        <a:bodyPr/>
        <a:lstStyle/>
        <a:p>
          <a:endParaRPr lang="en-US"/>
        </a:p>
      </dgm:t>
    </dgm:pt>
    <dgm:pt modelId="{D7555E13-32B3-451F-BBF2-E0CCA78D5A38}" type="pres">
      <dgm:prSet presAssocID="{B6B34FA2-57AE-4598-9182-A659F0049B28}" presName="hierRoot2" presStyleCnt="0"/>
      <dgm:spPr/>
      <dgm:t>
        <a:bodyPr/>
        <a:lstStyle/>
        <a:p>
          <a:endParaRPr lang="en-US"/>
        </a:p>
      </dgm:t>
    </dgm:pt>
    <dgm:pt modelId="{3423B388-6B58-4D4E-951B-B4EA277D11A6}" type="pres">
      <dgm:prSet presAssocID="{B6B34FA2-57AE-4598-9182-A659F0049B28}" presName="composite2" presStyleCnt="0"/>
      <dgm:spPr/>
      <dgm:t>
        <a:bodyPr/>
        <a:lstStyle/>
        <a:p>
          <a:endParaRPr lang="en-US"/>
        </a:p>
      </dgm:t>
    </dgm:pt>
    <dgm:pt modelId="{F293304A-1A68-4CFE-AF95-D4D3A922518A}" type="pres">
      <dgm:prSet presAssocID="{B6B34FA2-57AE-4598-9182-A659F0049B28}" presName="background2" presStyleLbl="node2" presStyleIdx="0" presStyleCnt="3"/>
      <dgm:spPr/>
      <dgm:t>
        <a:bodyPr/>
        <a:lstStyle/>
        <a:p>
          <a:endParaRPr lang="en-US"/>
        </a:p>
      </dgm:t>
    </dgm:pt>
    <dgm:pt modelId="{9553CB2C-18D2-4871-893A-E4CCF212C3BF}" type="pres">
      <dgm:prSet presAssocID="{B6B34FA2-57AE-4598-9182-A659F0049B28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B560CF-6D99-454C-AAD2-3440B724FE16}" type="pres">
      <dgm:prSet presAssocID="{B6B34FA2-57AE-4598-9182-A659F0049B28}" presName="hierChild3" presStyleCnt="0"/>
      <dgm:spPr/>
      <dgm:t>
        <a:bodyPr/>
        <a:lstStyle/>
        <a:p>
          <a:endParaRPr lang="en-US"/>
        </a:p>
      </dgm:t>
    </dgm:pt>
    <dgm:pt modelId="{05E54710-50D1-470D-9BA4-B3C91420CE63}" type="pres">
      <dgm:prSet presAssocID="{9E8BBF04-46AF-4E0F-B81A-9B0B87899339}" presName="Name10" presStyleLbl="parChTrans1D2" presStyleIdx="1" presStyleCnt="3"/>
      <dgm:spPr/>
      <dgm:t>
        <a:bodyPr/>
        <a:lstStyle/>
        <a:p>
          <a:endParaRPr lang="en-US"/>
        </a:p>
      </dgm:t>
    </dgm:pt>
    <dgm:pt modelId="{BCD6903D-8204-47E2-B65D-958896D4A76B}" type="pres">
      <dgm:prSet presAssocID="{4A030C7B-05A8-45D2-908D-531489CD0A02}" presName="hierRoot2" presStyleCnt="0"/>
      <dgm:spPr/>
      <dgm:t>
        <a:bodyPr/>
        <a:lstStyle/>
        <a:p>
          <a:endParaRPr lang="en-US"/>
        </a:p>
      </dgm:t>
    </dgm:pt>
    <dgm:pt modelId="{BEC105B2-B9BD-4297-A91F-3F3E5ED4357D}" type="pres">
      <dgm:prSet presAssocID="{4A030C7B-05A8-45D2-908D-531489CD0A02}" presName="composite2" presStyleCnt="0"/>
      <dgm:spPr/>
      <dgm:t>
        <a:bodyPr/>
        <a:lstStyle/>
        <a:p>
          <a:endParaRPr lang="en-US"/>
        </a:p>
      </dgm:t>
    </dgm:pt>
    <dgm:pt modelId="{8674EF0E-43A2-4348-8B40-6D0C69C92CE8}" type="pres">
      <dgm:prSet presAssocID="{4A030C7B-05A8-45D2-908D-531489CD0A02}" presName="background2" presStyleLbl="node2" presStyleIdx="1" presStyleCnt="3"/>
      <dgm:spPr/>
      <dgm:t>
        <a:bodyPr/>
        <a:lstStyle/>
        <a:p>
          <a:endParaRPr lang="en-US"/>
        </a:p>
      </dgm:t>
    </dgm:pt>
    <dgm:pt modelId="{A9346486-CC8A-40E7-B028-A2610EB0D896}" type="pres">
      <dgm:prSet presAssocID="{4A030C7B-05A8-45D2-908D-531489CD0A02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B498E5-A5B1-402E-946D-4822658B24DC}" type="pres">
      <dgm:prSet presAssocID="{4A030C7B-05A8-45D2-908D-531489CD0A02}" presName="hierChild3" presStyleCnt="0"/>
      <dgm:spPr/>
      <dgm:t>
        <a:bodyPr/>
        <a:lstStyle/>
        <a:p>
          <a:endParaRPr lang="en-US"/>
        </a:p>
      </dgm:t>
    </dgm:pt>
    <dgm:pt modelId="{C5570D5A-E772-42CE-8B49-B2BE78EB7BE7}" type="pres">
      <dgm:prSet presAssocID="{7C1506A1-E7EA-4338-8091-D8D68E0EC4AB}" presName="Name10" presStyleLbl="parChTrans1D2" presStyleIdx="2" presStyleCnt="3"/>
      <dgm:spPr/>
      <dgm:t>
        <a:bodyPr/>
        <a:lstStyle/>
        <a:p>
          <a:endParaRPr lang="en-US"/>
        </a:p>
      </dgm:t>
    </dgm:pt>
    <dgm:pt modelId="{651723B3-0A58-485D-A2DC-8E59C7B6E6E5}" type="pres">
      <dgm:prSet presAssocID="{A47BDA10-222F-425E-8817-B944187DC573}" presName="hierRoot2" presStyleCnt="0"/>
      <dgm:spPr/>
      <dgm:t>
        <a:bodyPr/>
        <a:lstStyle/>
        <a:p>
          <a:endParaRPr lang="en-US"/>
        </a:p>
      </dgm:t>
    </dgm:pt>
    <dgm:pt modelId="{0CB37224-2BE4-4D94-9462-EE1ECA141A97}" type="pres">
      <dgm:prSet presAssocID="{A47BDA10-222F-425E-8817-B944187DC573}" presName="composite2" presStyleCnt="0"/>
      <dgm:spPr/>
      <dgm:t>
        <a:bodyPr/>
        <a:lstStyle/>
        <a:p>
          <a:endParaRPr lang="en-US"/>
        </a:p>
      </dgm:t>
    </dgm:pt>
    <dgm:pt modelId="{D0982AC7-3279-40C3-8D15-8E6D718F4D57}" type="pres">
      <dgm:prSet presAssocID="{A47BDA10-222F-425E-8817-B944187DC573}" presName="background2" presStyleLbl="node2" presStyleIdx="2" presStyleCnt="3"/>
      <dgm:spPr/>
      <dgm:t>
        <a:bodyPr/>
        <a:lstStyle/>
        <a:p>
          <a:endParaRPr lang="en-US"/>
        </a:p>
      </dgm:t>
    </dgm:pt>
    <dgm:pt modelId="{9DAB5C38-27AD-48B4-BB73-D965503FE7B9}" type="pres">
      <dgm:prSet presAssocID="{A47BDA10-222F-425E-8817-B944187DC573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6D1B02-8282-4A38-B0C1-02093F2C21F1}" type="pres">
      <dgm:prSet presAssocID="{A47BDA10-222F-425E-8817-B944187DC573}" presName="hierChild3" presStyleCnt="0"/>
      <dgm:spPr/>
      <dgm:t>
        <a:bodyPr/>
        <a:lstStyle/>
        <a:p>
          <a:endParaRPr lang="en-US"/>
        </a:p>
      </dgm:t>
    </dgm:pt>
  </dgm:ptLst>
  <dgm:cxnLst>
    <dgm:cxn modelId="{EEC81521-E16B-4B51-8A3F-44D2E4D8494F}" srcId="{1FFE95F8-2257-4685-AD2C-7445C5B2477C}" destId="{B6B34FA2-57AE-4598-9182-A659F0049B28}" srcOrd="0" destOrd="0" parTransId="{AF01C58B-304A-4E97-AC1D-65F22D4D6A4B}" sibTransId="{689204CB-066D-4D35-B7A9-41349F7F7434}"/>
    <dgm:cxn modelId="{66852DA5-864F-4771-A46C-1A73059C9ABE}" type="presOf" srcId="{AF01C58B-304A-4E97-AC1D-65F22D4D6A4B}" destId="{ED20040C-410D-4A2C-856E-729D09A4DB6D}" srcOrd="0" destOrd="0" presId="urn:microsoft.com/office/officeart/2005/8/layout/hierarchy1"/>
    <dgm:cxn modelId="{65FB0C5E-4599-4477-920A-BCD0C3D06D1A}" type="presOf" srcId="{B6B34FA2-57AE-4598-9182-A659F0049B28}" destId="{9553CB2C-18D2-4871-893A-E4CCF212C3BF}" srcOrd="0" destOrd="0" presId="urn:microsoft.com/office/officeart/2005/8/layout/hierarchy1"/>
    <dgm:cxn modelId="{75B5B4EF-91F8-40AE-B4A6-FF9EA519A35B}" type="presOf" srcId="{91B7CED1-B7F3-4335-9681-EDB8048637D9}" destId="{CD9DE306-FE51-43DA-AAE2-E690A1BDF546}" srcOrd="0" destOrd="0" presId="urn:microsoft.com/office/officeart/2005/8/layout/hierarchy1"/>
    <dgm:cxn modelId="{5376373E-58EA-4C4E-8AAB-642889C50C7F}" srcId="{91B7CED1-B7F3-4335-9681-EDB8048637D9}" destId="{1FFE95F8-2257-4685-AD2C-7445C5B2477C}" srcOrd="0" destOrd="0" parTransId="{B3522962-FE9D-422E-BD68-12EBAE286E1B}" sibTransId="{2A24A92F-2140-4962-8341-E17A16D3ACC9}"/>
    <dgm:cxn modelId="{35C13B07-6D15-4111-80A5-326A963C5A8B}" type="presOf" srcId="{9E8BBF04-46AF-4E0F-B81A-9B0B87899339}" destId="{05E54710-50D1-470D-9BA4-B3C91420CE63}" srcOrd="0" destOrd="0" presId="urn:microsoft.com/office/officeart/2005/8/layout/hierarchy1"/>
    <dgm:cxn modelId="{56EFF197-1D55-44BA-BDB0-E39C8A0ABD63}" srcId="{1FFE95F8-2257-4685-AD2C-7445C5B2477C}" destId="{A47BDA10-222F-425E-8817-B944187DC573}" srcOrd="2" destOrd="0" parTransId="{7C1506A1-E7EA-4338-8091-D8D68E0EC4AB}" sibTransId="{CA288B57-0484-411D-A6A0-B28B27CD41DF}"/>
    <dgm:cxn modelId="{69A6F8B7-480D-478D-8322-87A0E06FE47B}" type="presOf" srcId="{A47BDA10-222F-425E-8817-B944187DC573}" destId="{9DAB5C38-27AD-48B4-BB73-D965503FE7B9}" srcOrd="0" destOrd="0" presId="urn:microsoft.com/office/officeart/2005/8/layout/hierarchy1"/>
    <dgm:cxn modelId="{B97863F0-AF4C-4328-BB4B-8E6EE6823CB2}" type="presOf" srcId="{7C1506A1-E7EA-4338-8091-D8D68E0EC4AB}" destId="{C5570D5A-E772-42CE-8B49-B2BE78EB7BE7}" srcOrd="0" destOrd="0" presId="urn:microsoft.com/office/officeart/2005/8/layout/hierarchy1"/>
    <dgm:cxn modelId="{4A819B51-92C6-4010-AF2B-ABB732722264}" srcId="{1FFE95F8-2257-4685-AD2C-7445C5B2477C}" destId="{4A030C7B-05A8-45D2-908D-531489CD0A02}" srcOrd="1" destOrd="0" parTransId="{9E8BBF04-46AF-4E0F-B81A-9B0B87899339}" sibTransId="{69A595B3-EC95-4E16-88A1-57ABF500A6CE}"/>
    <dgm:cxn modelId="{D5CAEBA1-8A2E-4C81-82B1-2325E6EA61E6}" type="presOf" srcId="{1FFE95F8-2257-4685-AD2C-7445C5B2477C}" destId="{BE56A7FB-9572-4CF9-8C35-697D7B216200}" srcOrd="0" destOrd="0" presId="urn:microsoft.com/office/officeart/2005/8/layout/hierarchy1"/>
    <dgm:cxn modelId="{695BE0C0-29FF-48EF-8DA1-60016B1F0F21}" type="presOf" srcId="{4A030C7B-05A8-45D2-908D-531489CD0A02}" destId="{A9346486-CC8A-40E7-B028-A2610EB0D896}" srcOrd="0" destOrd="0" presId="urn:microsoft.com/office/officeart/2005/8/layout/hierarchy1"/>
    <dgm:cxn modelId="{93002F0C-4FC4-41FF-9286-973DCFF25FF4}" type="presParOf" srcId="{CD9DE306-FE51-43DA-AAE2-E690A1BDF546}" destId="{01CB3BD6-DC03-4C4A-9235-4928471494A7}" srcOrd="0" destOrd="0" presId="urn:microsoft.com/office/officeart/2005/8/layout/hierarchy1"/>
    <dgm:cxn modelId="{B0AC796F-30D5-429C-A0AA-6F859515E9C1}" type="presParOf" srcId="{01CB3BD6-DC03-4C4A-9235-4928471494A7}" destId="{332A12C9-A012-4573-978A-C913C1F497FB}" srcOrd="0" destOrd="0" presId="urn:microsoft.com/office/officeart/2005/8/layout/hierarchy1"/>
    <dgm:cxn modelId="{AAC9145C-2A49-4EEF-92E0-B94617153A94}" type="presParOf" srcId="{332A12C9-A012-4573-978A-C913C1F497FB}" destId="{0CA32114-237C-44CF-B22F-FBA695D6BD75}" srcOrd="0" destOrd="0" presId="urn:microsoft.com/office/officeart/2005/8/layout/hierarchy1"/>
    <dgm:cxn modelId="{109F0C09-3F2D-46EF-A174-A7CC6B32EFEA}" type="presParOf" srcId="{332A12C9-A012-4573-978A-C913C1F497FB}" destId="{BE56A7FB-9572-4CF9-8C35-697D7B216200}" srcOrd="1" destOrd="0" presId="urn:microsoft.com/office/officeart/2005/8/layout/hierarchy1"/>
    <dgm:cxn modelId="{1E3BD544-F5A2-442E-82CF-346016EAEDA0}" type="presParOf" srcId="{01CB3BD6-DC03-4C4A-9235-4928471494A7}" destId="{BCA9E0B5-C89F-4426-9E2C-001D2B81551C}" srcOrd="1" destOrd="0" presId="urn:microsoft.com/office/officeart/2005/8/layout/hierarchy1"/>
    <dgm:cxn modelId="{E9C09CEB-BD28-41ED-8315-B4E50A145411}" type="presParOf" srcId="{BCA9E0B5-C89F-4426-9E2C-001D2B81551C}" destId="{ED20040C-410D-4A2C-856E-729D09A4DB6D}" srcOrd="0" destOrd="0" presId="urn:microsoft.com/office/officeart/2005/8/layout/hierarchy1"/>
    <dgm:cxn modelId="{5B4204CB-FD9E-4373-8B5E-B6A4CCEA78F2}" type="presParOf" srcId="{BCA9E0B5-C89F-4426-9E2C-001D2B81551C}" destId="{D7555E13-32B3-451F-BBF2-E0CCA78D5A38}" srcOrd="1" destOrd="0" presId="urn:microsoft.com/office/officeart/2005/8/layout/hierarchy1"/>
    <dgm:cxn modelId="{6B8FDF5A-896E-4128-A116-840F331C5AE3}" type="presParOf" srcId="{D7555E13-32B3-451F-BBF2-E0CCA78D5A38}" destId="{3423B388-6B58-4D4E-951B-B4EA277D11A6}" srcOrd="0" destOrd="0" presId="urn:microsoft.com/office/officeart/2005/8/layout/hierarchy1"/>
    <dgm:cxn modelId="{EBF2AC64-D517-4D73-873B-111EF8C9E58F}" type="presParOf" srcId="{3423B388-6B58-4D4E-951B-B4EA277D11A6}" destId="{F293304A-1A68-4CFE-AF95-D4D3A922518A}" srcOrd="0" destOrd="0" presId="urn:microsoft.com/office/officeart/2005/8/layout/hierarchy1"/>
    <dgm:cxn modelId="{7995CB3C-CF2A-4875-82C5-8F56486D7CAE}" type="presParOf" srcId="{3423B388-6B58-4D4E-951B-B4EA277D11A6}" destId="{9553CB2C-18D2-4871-893A-E4CCF212C3BF}" srcOrd="1" destOrd="0" presId="urn:microsoft.com/office/officeart/2005/8/layout/hierarchy1"/>
    <dgm:cxn modelId="{39CB8922-9CF9-416A-9185-1D430D013F3F}" type="presParOf" srcId="{D7555E13-32B3-451F-BBF2-E0CCA78D5A38}" destId="{12B560CF-6D99-454C-AAD2-3440B724FE16}" srcOrd="1" destOrd="0" presId="urn:microsoft.com/office/officeart/2005/8/layout/hierarchy1"/>
    <dgm:cxn modelId="{B09BADEC-4228-4115-8A33-1B9EE5A0A7A7}" type="presParOf" srcId="{BCA9E0B5-C89F-4426-9E2C-001D2B81551C}" destId="{05E54710-50D1-470D-9BA4-B3C91420CE63}" srcOrd="2" destOrd="0" presId="urn:microsoft.com/office/officeart/2005/8/layout/hierarchy1"/>
    <dgm:cxn modelId="{7AB1AAAC-0841-4897-8537-CEFC5AD35888}" type="presParOf" srcId="{BCA9E0B5-C89F-4426-9E2C-001D2B81551C}" destId="{BCD6903D-8204-47E2-B65D-958896D4A76B}" srcOrd="3" destOrd="0" presId="urn:microsoft.com/office/officeart/2005/8/layout/hierarchy1"/>
    <dgm:cxn modelId="{66CCD31D-6415-4360-9E0B-78DC7596D68B}" type="presParOf" srcId="{BCD6903D-8204-47E2-B65D-958896D4A76B}" destId="{BEC105B2-B9BD-4297-A91F-3F3E5ED4357D}" srcOrd="0" destOrd="0" presId="urn:microsoft.com/office/officeart/2005/8/layout/hierarchy1"/>
    <dgm:cxn modelId="{FD63A29B-CC1E-4E7C-9883-5606430E955D}" type="presParOf" srcId="{BEC105B2-B9BD-4297-A91F-3F3E5ED4357D}" destId="{8674EF0E-43A2-4348-8B40-6D0C69C92CE8}" srcOrd="0" destOrd="0" presId="urn:microsoft.com/office/officeart/2005/8/layout/hierarchy1"/>
    <dgm:cxn modelId="{F4A91F55-EE85-442B-A61B-6AACB94420B7}" type="presParOf" srcId="{BEC105B2-B9BD-4297-A91F-3F3E5ED4357D}" destId="{A9346486-CC8A-40E7-B028-A2610EB0D896}" srcOrd="1" destOrd="0" presId="urn:microsoft.com/office/officeart/2005/8/layout/hierarchy1"/>
    <dgm:cxn modelId="{BE017714-D2B2-4C68-99DC-F7F66F662E3D}" type="presParOf" srcId="{BCD6903D-8204-47E2-B65D-958896D4A76B}" destId="{F4B498E5-A5B1-402E-946D-4822658B24DC}" srcOrd="1" destOrd="0" presId="urn:microsoft.com/office/officeart/2005/8/layout/hierarchy1"/>
    <dgm:cxn modelId="{0C4ACAC3-F10B-4C11-8535-519B8A5D61E4}" type="presParOf" srcId="{BCA9E0B5-C89F-4426-9E2C-001D2B81551C}" destId="{C5570D5A-E772-42CE-8B49-B2BE78EB7BE7}" srcOrd="4" destOrd="0" presId="urn:microsoft.com/office/officeart/2005/8/layout/hierarchy1"/>
    <dgm:cxn modelId="{9BD073FE-D601-46D5-893E-DBE517F518BD}" type="presParOf" srcId="{BCA9E0B5-C89F-4426-9E2C-001D2B81551C}" destId="{651723B3-0A58-485D-A2DC-8E59C7B6E6E5}" srcOrd="5" destOrd="0" presId="urn:microsoft.com/office/officeart/2005/8/layout/hierarchy1"/>
    <dgm:cxn modelId="{FB2F048C-D617-47C7-9D9D-16764CDF6F58}" type="presParOf" srcId="{651723B3-0A58-485D-A2DC-8E59C7B6E6E5}" destId="{0CB37224-2BE4-4D94-9462-EE1ECA141A97}" srcOrd="0" destOrd="0" presId="urn:microsoft.com/office/officeart/2005/8/layout/hierarchy1"/>
    <dgm:cxn modelId="{7F168487-0D9B-4EF2-A083-8AA4E09C190F}" type="presParOf" srcId="{0CB37224-2BE4-4D94-9462-EE1ECA141A97}" destId="{D0982AC7-3279-40C3-8D15-8E6D718F4D57}" srcOrd="0" destOrd="0" presId="urn:microsoft.com/office/officeart/2005/8/layout/hierarchy1"/>
    <dgm:cxn modelId="{D6A47E04-C27A-4A94-9FE2-30B1FF0CB130}" type="presParOf" srcId="{0CB37224-2BE4-4D94-9462-EE1ECA141A97}" destId="{9DAB5C38-27AD-48B4-BB73-D965503FE7B9}" srcOrd="1" destOrd="0" presId="urn:microsoft.com/office/officeart/2005/8/layout/hierarchy1"/>
    <dgm:cxn modelId="{18F60B4B-4F4D-4370-9256-F48D3C23106D}" type="presParOf" srcId="{651723B3-0A58-485D-A2DC-8E59C7B6E6E5}" destId="{616D1B02-8282-4A38-B0C1-02093F2C21F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2CB85B-AF68-40B2-8D91-296B29F8E111}" type="doc">
      <dgm:prSet loTypeId="urn:microsoft.com/office/officeart/2005/8/layout/vList2" loCatId="list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D0B914A-43FB-4FD9-AEE6-D18C999D2210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Venture Capitalists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60453BF5-00EB-47A9-BE86-E099A6639440}" type="parTrans" cxnId="{6E64A2CA-32B7-4B33-B67D-1D3DF05B4F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D00C909-FA12-4522-8270-9902F8F35106}" type="sibTrans" cxnId="{6E64A2CA-32B7-4B33-B67D-1D3DF05B4F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0C7E53F-A4A4-466C-9017-8D1BAE13FD05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dirty="0" smtClean="0">
              <a:latin typeface="Arial" pitchFamily="34" charset="0"/>
              <a:cs typeface="Arial" pitchFamily="34" charset="0"/>
            </a:rPr>
            <a:t>Persons or organizations that agree to provide some funds for a new business in exchange for an ownership interest or stock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9130910-06D6-499A-83F8-65702824AC79}" type="parTrans" cxnId="{FD2E9428-F402-455B-9FDE-21C17404CB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0E8EB6-DC71-4298-A5C8-CD56D19FFD97}" type="sibTrans" cxnId="{FD2E9428-F402-455B-9FDE-21C17404CB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8F0DD69-3459-4BFB-BCCD-3F287C3A564C}" type="pres">
      <dgm:prSet presAssocID="{7E2CB85B-AF68-40B2-8D91-296B29F8E1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3D0E15-FD64-4803-AD8C-FABC7359BF55}" type="pres">
      <dgm:prSet presAssocID="{8D0B914A-43FB-4FD9-AEE6-D18C999D221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B7CC41-D866-4B72-A103-BC8BF79AB879}" type="pres">
      <dgm:prSet presAssocID="{8D0B914A-43FB-4FD9-AEE6-D18C999D221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B026A5-6E12-44AE-AF44-FBDA453D1705}" type="presOf" srcId="{10C7E53F-A4A4-466C-9017-8D1BAE13FD05}" destId="{49B7CC41-D866-4B72-A103-BC8BF79AB879}" srcOrd="0" destOrd="0" presId="urn:microsoft.com/office/officeart/2005/8/layout/vList2"/>
    <dgm:cxn modelId="{FB30E872-1855-475D-868A-E46C833A880F}" type="presOf" srcId="{8D0B914A-43FB-4FD9-AEE6-D18C999D2210}" destId="{7C3D0E15-FD64-4803-AD8C-FABC7359BF55}" srcOrd="0" destOrd="0" presId="urn:microsoft.com/office/officeart/2005/8/layout/vList2"/>
    <dgm:cxn modelId="{FD2E9428-F402-455B-9FDE-21C17404CB49}" srcId="{8D0B914A-43FB-4FD9-AEE6-D18C999D2210}" destId="{10C7E53F-A4A4-466C-9017-8D1BAE13FD05}" srcOrd="0" destOrd="0" parTransId="{19130910-06D6-499A-83F8-65702824AC79}" sibTransId="{E40E8EB6-DC71-4298-A5C8-CD56D19FFD97}"/>
    <dgm:cxn modelId="{2AFA246D-DD61-408A-9DBF-AFB683B81C1E}" type="presOf" srcId="{7E2CB85B-AF68-40B2-8D91-296B29F8E111}" destId="{38F0DD69-3459-4BFB-BCCD-3F287C3A564C}" srcOrd="0" destOrd="0" presId="urn:microsoft.com/office/officeart/2005/8/layout/vList2"/>
    <dgm:cxn modelId="{6E64A2CA-32B7-4B33-B67D-1D3DF05B4F49}" srcId="{7E2CB85B-AF68-40B2-8D91-296B29F8E111}" destId="{8D0B914A-43FB-4FD9-AEE6-D18C999D2210}" srcOrd="0" destOrd="0" parTransId="{60453BF5-00EB-47A9-BE86-E099A6639440}" sibTransId="{ED00C909-FA12-4522-8270-9902F8F35106}"/>
    <dgm:cxn modelId="{8C2E41A2-445E-4F4A-AD2E-D0E176142D7C}" type="presParOf" srcId="{38F0DD69-3459-4BFB-BCCD-3F287C3A564C}" destId="{7C3D0E15-FD64-4803-AD8C-FABC7359BF55}" srcOrd="0" destOrd="0" presId="urn:microsoft.com/office/officeart/2005/8/layout/vList2"/>
    <dgm:cxn modelId="{5C70C483-0ED4-4E42-9CA3-55F7CFEFA45C}" type="presParOf" srcId="{38F0DD69-3459-4BFB-BCCD-3F287C3A564C}" destId="{49B7CC41-D866-4B72-A103-BC8BF79AB87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1462BAD-4A80-4607-94A0-2206EE1794CE}" type="doc">
      <dgm:prSet loTypeId="urn:microsoft.com/office/officeart/2005/8/layout/vList5" loCatId="list" qsTypeId="urn:microsoft.com/office/officeart/2005/8/quickstyle/3d3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074D4E2-BCEC-41B8-872B-24CA26409A36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Existing businesses have the advantage of a built-in network of customers, suppliers, and distributors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F335ACDB-F394-40E9-9381-CF7DDD3755BB}" type="parTrans" cxnId="{54E99090-975A-4395-98F6-F138A00AEC3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BDFDF03-B049-4DEB-BAEA-C4DBD2DA5262}" type="sibTrans" cxnId="{54E99090-975A-4395-98F6-F138A00AEC3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D71E23C-C01A-444A-8C41-2B587DA3E013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Reduces some of the guesswork inherent in starting a new business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D11DFD93-45C4-4056-89EE-218A1D007396}" type="parTrans" cxnId="{8A35EB0E-68D7-4CD3-BFED-62DB584823D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A8FA83D-C82C-40AB-BB09-A28375C7591C}" type="sibTrans" cxnId="{8A35EB0E-68D7-4CD3-BFED-62DB584823D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CD89860-F08B-4F31-BC1B-4FF21EC4AEF6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Entrepreneur who buys an existing business also takes on any problems the business already has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ABAB6E42-F125-4E49-9A6C-F5ECC9773EE6}" type="parTrans" cxnId="{3DFF1BD5-EC32-41BE-A39F-DFA4AE76D09D}">
      <dgm:prSet/>
      <dgm:spPr/>
      <dgm:t>
        <a:bodyPr/>
        <a:lstStyle/>
        <a:p>
          <a:endParaRPr lang="en-US"/>
        </a:p>
      </dgm:t>
    </dgm:pt>
    <dgm:pt modelId="{9B79DDA3-427E-4059-8F24-05F96F244A31}" type="sibTrans" cxnId="{3DFF1BD5-EC32-41BE-A39F-DFA4AE76D09D}">
      <dgm:prSet/>
      <dgm:spPr/>
      <dgm:t>
        <a:bodyPr/>
        <a:lstStyle/>
        <a:p>
          <a:endParaRPr lang="en-US"/>
        </a:p>
      </dgm:t>
    </dgm:pt>
    <dgm:pt modelId="{FF586C85-4689-43F2-80FC-8B0411983EC7}" type="pres">
      <dgm:prSet presAssocID="{91462BAD-4A80-4607-94A0-2206EE17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10E845-D6B9-447F-BFE9-1BCFC3516B9B}" type="pres">
      <dgm:prSet presAssocID="{5074D4E2-BCEC-41B8-872B-24CA26409A36}" presName="linNode" presStyleCnt="0"/>
      <dgm:spPr/>
      <dgm:t>
        <a:bodyPr/>
        <a:lstStyle/>
        <a:p>
          <a:endParaRPr lang="en-US"/>
        </a:p>
      </dgm:t>
    </dgm:pt>
    <dgm:pt modelId="{06669F0C-A45E-4903-B61E-B57B8C78E1AE}" type="pres">
      <dgm:prSet presAssocID="{5074D4E2-BCEC-41B8-872B-24CA26409A36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154686-B1F3-4111-8053-00B09FB31FC3}" type="pres">
      <dgm:prSet presAssocID="{5074D4E2-BCEC-41B8-872B-24CA26409A36}" presName="descendantText" presStyleLbl="alignAccFollowNode1" presStyleIdx="0" presStyleCnt="1" custScaleY="1149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0ECDB5-71A1-4417-88AF-7E39BB88114C}" type="presOf" srcId="{ACD89860-F08B-4F31-BC1B-4FF21EC4AEF6}" destId="{E7154686-B1F3-4111-8053-00B09FB31FC3}" srcOrd="0" destOrd="1" presId="urn:microsoft.com/office/officeart/2005/8/layout/vList5"/>
    <dgm:cxn modelId="{8A35EB0E-68D7-4CD3-BFED-62DB584823D4}" srcId="{5074D4E2-BCEC-41B8-872B-24CA26409A36}" destId="{9D71E23C-C01A-444A-8C41-2B587DA3E013}" srcOrd="0" destOrd="0" parTransId="{D11DFD93-45C4-4056-89EE-218A1D007396}" sibTransId="{AA8FA83D-C82C-40AB-BB09-A28375C7591C}"/>
    <dgm:cxn modelId="{3BAD9FF8-75D9-44B5-B936-B96F4FE10F6F}" type="presOf" srcId="{9D71E23C-C01A-444A-8C41-2B587DA3E013}" destId="{E7154686-B1F3-4111-8053-00B09FB31FC3}" srcOrd="0" destOrd="0" presId="urn:microsoft.com/office/officeart/2005/8/layout/vList5"/>
    <dgm:cxn modelId="{263991D0-4F0C-44BF-9D9F-D73848EC0EDD}" type="presOf" srcId="{91462BAD-4A80-4607-94A0-2206EE1794CE}" destId="{FF586C85-4689-43F2-80FC-8B0411983EC7}" srcOrd="0" destOrd="0" presId="urn:microsoft.com/office/officeart/2005/8/layout/vList5"/>
    <dgm:cxn modelId="{3DFF1BD5-EC32-41BE-A39F-DFA4AE76D09D}" srcId="{5074D4E2-BCEC-41B8-872B-24CA26409A36}" destId="{ACD89860-F08B-4F31-BC1B-4FF21EC4AEF6}" srcOrd="1" destOrd="0" parTransId="{ABAB6E42-F125-4E49-9A6C-F5ECC9773EE6}" sibTransId="{9B79DDA3-427E-4059-8F24-05F96F244A31}"/>
    <dgm:cxn modelId="{54E99090-975A-4395-98F6-F138A00AEC37}" srcId="{91462BAD-4A80-4607-94A0-2206EE1794CE}" destId="{5074D4E2-BCEC-41B8-872B-24CA26409A36}" srcOrd="0" destOrd="0" parTransId="{F335ACDB-F394-40E9-9381-CF7DDD3755BB}" sibTransId="{3BDFDF03-B049-4DEB-BAEA-C4DBD2DA5262}"/>
    <dgm:cxn modelId="{1BA3407B-ECD0-4E93-AF60-8949804B440E}" type="presOf" srcId="{5074D4E2-BCEC-41B8-872B-24CA26409A36}" destId="{06669F0C-A45E-4903-B61E-B57B8C78E1AE}" srcOrd="0" destOrd="0" presId="urn:microsoft.com/office/officeart/2005/8/layout/vList5"/>
    <dgm:cxn modelId="{E84D752D-8032-4AB5-96E7-E8C964CC159B}" type="presParOf" srcId="{FF586C85-4689-43F2-80FC-8B0411983EC7}" destId="{5910E845-D6B9-447F-BFE9-1BCFC3516B9B}" srcOrd="0" destOrd="0" presId="urn:microsoft.com/office/officeart/2005/8/layout/vList5"/>
    <dgm:cxn modelId="{0D3FE3C6-58BC-434C-B7C0-545A092CC947}" type="presParOf" srcId="{5910E845-D6B9-447F-BFE9-1BCFC3516B9B}" destId="{06669F0C-A45E-4903-B61E-B57B8C78E1AE}" srcOrd="0" destOrd="0" presId="urn:microsoft.com/office/officeart/2005/8/layout/vList5"/>
    <dgm:cxn modelId="{0EB74544-AC46-4A88-AEA8-8A08A2D3A448}" type="presParOf" srcId="{5910E845-D6B9-447F-BFE9-1BCFC3516B9B}" destId="{E7154686-B1F3-4111-8053-00B09FB31FC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2BEF266-68D0-4C37-8E1B-E29C8B95816E}" type="doc">
      <dgm:prSet loTypeId="urn:microsoft.com/office/officeart/2005/8/layout/list1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B1D157C-2B0D-438D-872D-4EC739A6EBCF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Franchise</a:t>
          </a:r>
          <a:r>
            <a:rPr lang="en-US" sz="2200" dirty="0" smtClean="0">
              <a:latin typeface="Arial" pitchFamily="34" charset="0"/>
              <a:cs typeface="Arial" pitchFamily="34" charset="0"/>
            </a:rPr>
            <a:t> 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BBAB2BFC-6E14-41E3-8128-C007CAD859D8}" type="parTrans" cxnId="{FF75C40F-D908-4A96-997F-13AFF1A9130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F1F8E38-5321-4574-B36F-881F949019ED}" type="sibTrans" cxnId="{FF75C40F-D908-4A96-997F-13AFF1A9130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7E744BB-B8C8-46E4-8441-36516AF6DC30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Franchiser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A01E7E20-6F3D-4ADF-BDB9-C69AEC4EE09D}" type="parTrans" cxnId="{B59DEBAC-134F-4709-8303-B4DE0DB6D8A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0C1A492-664E-41C6-91EE-748138897FC0}" type="sibTrans" cxnId="{B59DEBAC-134F-4709-8303-B4DE0DB6D8A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0280096-D7ED-4C63-A16F-7160EE059A51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Franchisee 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CDC6B6EE-2CC7-4663-AAC1-3F8AE9CE605E}" type="parTrans" cxnId="{8EEB236F-8EF5-4EE7-8107-25347F291DE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F0CE4FB-BCFA-474D-96E5-789F3F2C38A0}" type="sibTrans" cxnId="{8EEB236F-8EF5-4EE7-8107-25347F291DE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09466D7-5C20-4B1E-A417-0ED7DDE434FF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license to sell another’s products or to use another’s name in business, or both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CAA851BD-98B1-4D29-9441-13D2E8EAC620}" type="parTrans" cxnId="{03697535-328E-4FA6-8CC4-10E880EE83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8D992D-D222-4DBE-9557-10624AF0070F}" type="sibTrans" cxnId="{03697535-328E-4FA6-8CC4-10E880EE83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EE17CB1-EACB-4B47-A88B-35424F0037BA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company that sells a franchise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354201B7-A813-48C2-AE7C-0E643261740B}" type="parTrans" cxnId="{14540AC3-942D-4076-B114-52D0B1BDB86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36A2859-2A03-48EF-B064-82F19CCF702F}" type="sibTrans" cxnId="{14540AC3-942D-4076-B114-52D0B1BDB86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10D66B2-94EB-47A0-B1BC-37D3E6235AAD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purchaser of a franchise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DD4FEA7E-AFF4-4339-853D-9A3B339E6EB4}" type="parTrans" cxnId="{6BB4E59A-39C3-4CA0-BCCB-42692BF77B9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2FE1DC7-F49A-4750-AA11-ADD1EB9E62AF}" type="sibTrans" cxnId="{6BB4E59A-39C3-4CA0-BCCB-42692BF77B9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FA69DB6-B0D7-436F-AA65-4C9BD2874F70}" type="pres">
      <dgm:prSet presAssocID="{32BEF266-68D0-4C37-8E1B-E29C8B95816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0FFAE-88BD-442C-8783-3ECC36A0BD87}" type="pres">
      <dgm:prSet presAssocID="{FB1D157C-2B0D-438D-872D-4EC739A6EBCF}" presName="parentLin" presStyleCnt="0"/>
      <dgm:spPr/>
    </dgm:pt>
    <dgm:pt modelId="{C32F3AA8-78CA-4BB0-85A1-B5CA752A7F3D}" type="pres">
      <dgm:prSet presAssocID="{FB1D157C-2B0D-438D-872D-4EC739A6EBC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39331E11-E65B-4AC7-AC00-7104AE2ED3EE}" type="pres">
      <dgm:prSet presAssocID="{FB1D157C-2B0D-438D-872D-4EC739A6EBCF}" presName="parentText" presStyleLbl="node1" presStyleIdx="0" presStyleCnt="3" custLinFactNeighborX="-25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742D0C-0BAD-495E-AF4A-29C1D6E1354E}" type="pres">
      <dgm:prSet presAssocID="{FB1D157C-2B0D-438D-872D-4EC739A6EBCF}" presName="negativeSpace" presStyleCnt="0"/>
      <dgm:spPr/>
    </dgm:pt>
    <dgm:pt modelId="{E4382AD5-F13A-4A6A-91A1-358D389CDCA1}" type="pres">
      <dgm:prSet presAssocID="{FB1D157C-2B0D-438D-872D-4EC739A6EBCF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51FD17-7F82-4EC6-BCA1-87CDAEE7A254}" type="pres">
      <dgm:prSet presAssocID="{EF1F8E38-5321-4574-B36F-881F949019ED}" presName="spaceBetweenRectangles" presStyleCnt="0"/>
      <dgm:spPr/>
    </dgm:pt>
    <dgm:pt modelId="{3A76B5E4-ABB9-456F-AC91-4E30C458C67B}" type="pres">
      <dgm:prSet presAssocID="{B7E744BB-B8C8-46E4-8441-36516AF6DC30}" presName="parentLin" presStyleCnt="0"/>
      <dgm:spPr/>
    </dgm:pt>
    <dgm:pt modelId="{033A4EE9-1FA2-4A25-B304-E72AE47829C0}" type="pres">
      <dgm:prSet presAssocID="{B7E744BB-B8C8-46E4-8441-36516AF6DC30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4F9E4A0E-278E-441B-B3C3-E230C10EC49C}" type="pres">
      <dgm:prSet presAssocID="{B7E744BB-B8C8-46E4-8441-36516AF6DC30}" presName="parentText" presStyleLbl="node1" presStyleIdx="1" presStyleCnt="3" custLinFactX="6085" custLinFactNeighbor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07D664-81D2-48CF-84D8-A7BD78F1F05C}" type="pres">
      <dgm:prSet presAssocID="{B7E744BB-B8C8-46E4-8441-36516AF6DC30}" presName="negativeSpace" presStyleCnt="0"/>
      <dgm:spPr/>
    </dgm:pt>
    <dgm:pt modelId="{784E7157-234E-4DC5-86D6-6470C58701CE}" type="pres">
      <dgm:prSet presAssocID="{B7E744BB-B8C8-46E4-8441-36516AF6DC30}" presName="childText" presStyleLbl="conFgAcc1" presStyleIdx="1" presStyleCnt="3" custAng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CAB14A-D6CB-4A8F-A212-5B2B07D12488}" type="pres">
      <dgm:prSet presAssocID="{90C1A492-664E-41C6-91EE-748138897FC0}" presName="spaceBetweenRectangles" presStyleCnt="0"/>
      <dgm:spPr/>
    </dgm:pt>
    <dgm:pt modelId="{2D4A8EE8-B34E-4DF9-9C65-1F94433925AC}" type="pres">
      <dgm:prSet presAssocID="{70280096-D7ED-4C63-A16F-7160EE059A51}" presName="parentLin" presStyleCnt="0"/>
      <dgm:spPr/>
    </dgm:pt>
    <dgm:pt modelId="{0AA1C130-B7AD-494F-BB02-FA3920968A90}" type="pres">
      <dgm:prSet presAssocID="{70280096-D7ED-4C63-A16F-7160EE059A51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5C30843D-3D0F-43ED-9F54-524CC6DA9171}" type="pres">
      <dgm:prSet presAssocID="{70280096-D7ED-4C63-A16F-7160EE059A51}" presName="parentText" presStyleLbl="node1" presStyleIdx="2" presStyleCnt="3" custLinFactX="25926" custLinFactNeighbor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ADA5CC-523C-43FA-A4AC-98C89C08B231}" type="pres">
      <dgm:prSet presAssocID="{70280096-D7ED-4C63-A16F-7160EE059A51}" presName="negativeSpace" presStyleCnt="0"/>
      <dgm:spPr/>
    </dgm:pt>
    <dgm:pt modelId="{2AECF7EC-842F-4AA8-BE06-02CC3F588C9D}" type="pres">
      <dgm:prSet presAssocID="{70280096-D7ED-4C63-A16F-7160EE059A51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697535-328E-4FA6-8CC4-10E880EE8389}" srcId="{FB1D157C-2B0D-438D-872D-4EC739A6EBCF}" destId="{209466D7-5C20-4B1E-A417-0ED7DDE434FF}" srcOrd="0" destOrd="0" parTransId="{CAA851BD-98B1-4D29-9441-13D2E8EAC620}" sibTransId="{E48D992D-D222-4DBE-9557-10624AF0070F}"/>
    <dgm:cxn modelId="{B59DEBAC-134F-4709-8303-B4DE0DB6D8AD}" srcId="{32BEF266-68D0-4C37-8E1B-E29C8B95816E}" destId="{B7E744BB-B8C8-46E4-8441-36516AF6DC30}" srcOrd="1" destOrd="0" parTransId="{A01E7E20-6F3D-4ADF-BDB9-C69AEC4EE09D}" sibTransId="{90C1A492-664E-41C6-91EE-748138897FC0}"/>
    <dgm:cxn modelId="{55A87FB1-E228-449C-8013-68489023A44C}" type="presOf" srcId="{70280096-D7ED-4C63-A16F-7160EE059A51}" destId="{0AA1C130-B7AD-494F-BB02-FA3920968A90}" srcOrd="0" destOrd="0" presId="urn:microsoft.com/office/officeart/2005/8/layout/list1"/>
    <dgm:cxn modelId="{14540AC3-942D-4076-B114-52D0B1BDB862}" srcId="{B7E744BB-B8C8-46E4-8441-36516AF6DC30}" destId="{1EE17CB1-EACB-4B47-A88B-35424F0037BA}" srcOrd="0" destOrd="0" parTransId="{354201B7-A813-48C2-AE7C-0E643261740B}" sibTransId="{F36A2859-2A03-48EF-B064-82F19CCF702F}"/>
    <dgm:cxn modelId="{8EEB236F-8EF5-4EE7-8107-25347F291DE1}" srcId="{32BEF266-68D0-4C37-8E1B-E29C8B95816E}" destId="{70280096-D7ED-4C63-A16F-7160EE059A51}" srcOrd="2" destOrd="0" parTransId="{CDC6B6EE-2CC7-4663-AAC1-3F8AE9CE605E}" sibTransId="{6F0CE4FB-BCFA-474D-96E5-789F3F2C38A0}"/>
    <dgm:cxn modelId="{21D59F87-11DF-452B-A895-1798A00BBB6D}" type="presOf" srcId="{70280096-D7ED-4C63-A16F-7160EE059A51}" destId="{5C30843D-3D0F-43ED-9F54-524CC6DA9171}" srcOrd="1" destOrd="0" presId="urn:microsoft.com/office/officeart/2005/8/layout/list1"/>
    <dgm:cxn modelId="{176335AB-D730-45B9-8CA1-8457E3B87F84}" type="presOf" srcId="{B10D66B2-94EB-47A0-B1BC-37D3E6235AAD}" destId="{2AECF7EC-842F-4AA8-BE06-02CC3F588C9D}" srcOrd="0" destOrd="0" presId="urn:microsoft.com/office/officeart/2005/8/layout/list1"/>
    <dgm:cxn modelId="{D3FFFF25-2D4F-49BD-A01B-D3FD0922A9AD}" type="presOf" srcId="{1EE17CB1-EACB-4B47-A88B-35424F0037BA}" destId="{784E7157-234E-4DC5-86D6-6470C58701CE}" srcOrd="0" destOrd="0" presId="urn:microsoft.com/office/officeart/2005/8/layout/list1"/>
    <dgm:cxn modelId="{3393B2C6-55AB-4D88-89DA-0C80DA812858}" type="presOf" srcId="{B7E744BB-B8C8-46E4-8441-36516AF6DC30}" destId="{4F9E4A0E-278E-441B-B3C3-E230C10EC49C}" srcOrd="1" destOrd="0" presId="urn:microsoft.com/office/officeart/2005/8/layout/list1"/>
    <dgm:cxn modelId="{53453358-2801-493F-AA07-E3E2784A0ACD}" type="presOf" srcId="{32BEF266-68D0-4C37-8E1B-E29C8B95816E}" destId="{5FA69DB6-B0D7-436F-AA65-4C9BD2874F70}" srcOrd="0" destOrd="0" presId="urn:microsoft.com/office/officeart/2005/8/layout/list1"/>
    <dgm:cxn modelId="{FF75C40F-D908-4A96-997F-13AFF1A91301}" srcId="{32BEF266-68D0-4C37-8E1B-E29C8B95816E}" destId="{FB1D157C-2B0D-438D-872D-4EC739A6EBCF}" srcOrd="0" destOrd="0" parTransId="{BBAB2BFC-6E14-41E3-8128-C007CAD859D8}" sibTransId="{EF1F8E38-5321-4574-B36F-881F949019ED}"/>
    <dgm:cxn modelId="{69266410-12C9-478C-A64F-AB4A0F749CEA}" type="presOf" srcId="{209466D7-5C20-4B1E-A417-0ED7DDE434FF}" destId="{E4382AD5-F13A-4A6A-91A1-358D389CDCA1}" srcOrd="0" destOrd="0" presId="urn:microsoft.com/office/officeart/2005/8/layout/list1"/>
    <dgm:cxn modelId="{48362FB9-7A07-4C42-A587-4422E468EA24}" type="presOf" srcId="{FB1D157C-2B0D-438D-872D-4EC739A6EBCF}" destId="{39331E11-E65B-4AC7-AC00-7104AE2ED3EE}" srcOrd="1" destOrd="0" presId="urn:microsoft.com/office/officeart/2005/8/layout/list1"/>
    <dgm:cxn modelId="{6BB4E59A-39C3-4CA0-BCCB-42692BF77B9C}" srcId="{70280096-D7ED-4C63-A16F-7160EE059A51}" destId="{B10D66B2-94EB-47A0-B1BC-37D3E6235AAD}" srcOrd="0" destOrd="0" parTransId="{DD4FEA7E-AFF4-4339-853D-9A3B339E6EB4}" sibTransId="{E2FE1DC7-F49A-4750-AA11-ADD1EB9E62AF}"/>
    <dgm:cxn modelId="{76B3C537-71A6-44D8-97A0-4E26F9F2C554}" type="presOf" srcId="{FB1D157C-2B0D-438D-872D-4EC739A6EBCF}" destId="{C32F3AA8-78CA-4BB0-85A1-B5CA752A7F3D}" srcOrd="0" destOrd="0" presId="urn:microsoft.com/office/officeart/2005/8/layout/list1"/>
    <dgm:cxn modelId="{0ADEEBD8-B593-4D2E-B0B5-334062EAD909}" type="presOf" srcId="{B7E744BB-B8C8-46E4-8441-36516AF6DC30}" destId="{033A4EE9-1FA2-4A25-B304-E72AE47829C0}" srcOrd="0" destOrd="0" presId="urn:microsoft.com/office/officeart/2005/8/layout/list1"/>
    <dgm:cxn modelId="{36DD0219-C43C-46DB-B32D-C4CACF4D7323}" type="presParOf" srcId="{5FA69DB6-B0D7-436F-AA65-4C9BD2874F70}" destId="{3BE0FFAE-88BD-442C-8783-3ECC36A0BD87}" srcOrd="0" destOrd="0" presId="urn:microsoft.com/office/officeart/2005/8/layout/list1"/>
    <dgm:cxn modelId="{F3B2AF95-08B2-4E74-BF30-1D8F9067291E}" type="presParOf" srcId="{3BE0FFAE-88BD-442C-8783-3ECC36A0BD87}" destId="{C32F3AA8-78CA-4BB0-85A1-B5CA752A7F3D}" srcOrd="0" destOrd="0" presId="urn:microsoft.com/office/officeart/2005/8/layout/list1"/>
    <dgm:cxn modelId="{C4EE998A-6B81-4FA5-8C9A-9E29CAC7E6E0}" type="presParOf" srcId="{3BE0FFAE-88BD-442C-8783-3ECC36A0BD87}" destId="{39331E11-E65B-4AC7-AC00-7104AE2ED3EE}" srcOrd="1" destOrd="0" presId="urn:microsoft.com/office/officeart/2005/8/layout/list1"/>
    <dgm:cxn modelId="{65177C4B-0813-4263-B878-5793A5248504}" type="presParOf" srcId="{5FA69DB6-B0D7-436F-AA65-4C9BD2874F70}" destId="{C3742D0C-0BAD-495E-AF4A-29C1D6E1354E}" srcOrd="1" destOrd="0" presId="urn:microsoft.com/office/officeart/2005/8/layout/list1"/>
    <dgm:cxn modelId="{678F7CA4-7391-4DEA-BFD2-0F50009FA475}" type="presParOf" srcId="{5FA69DB6-B0D7-436F-AA65-4C9BD2874F70}" destId="{E4382AD5-F13A-4A6A-91A1-358D389CDCA1}" srcOrd="2" destOrd="0" presId="urn:microsoft.com/office/officeart/2005/8/layout/list1"/>
    <dgm:cxn modelId="{FDB94674-2201-43C8-B114-A270FA8B68B0}" type="presParOf" srcId="{5FA69DB6-B0D7-436F-AA65-4C9BD2874F70}" destId="{2751FD17-7F82-4EC6-BCA1-87CDAEE7A254}" srcOrd="3" destOrd="0" presId="urn:microsoft.com/office/officeart/2005/8/layout/list1"/>
    <dgm:cxn modelId="{1859780D-D2F5-49A7-8789-BFB850132983}" type="presParOf" srcId="{5FA69DB6-B0D7-436F-AA65-4C9BD2874F70}" destId="{3A76B5E4-ABB9-456F-AC91-4E30C458C67B}" srcOrd="4" destOrd="0" presId="urn:microsoft.com/office/officeart/2005/8/layout/list1"/>
    <dgm:cxn modelId="{7841C055-6091-467D-8739-D866AFBF48CD}" type="presParOf" srcId="{3A76B5E4-ABB9-456F-AC91-4E30C458C67B}" destId="{033A4EE9-1FA2-4A25-B304-E72AE47829C0}" srcOrd="0" destOrd="0" presId="urn:microsoft.com/office/officeart/2005/8/layout/list1"/>
    <dgm:cxn modelId="{ED8A16A5-BA4E-4C68-A5BE-F147DFE7DB6B}" type="presParOf" srcId="{3A76B5E4-ABB9-456F-AC91-4E30C458C67B}" destId="{4F9E4A0E-278E-441B-B3C3-E230C10EC49C}" srcOrd="1" destOrd="0" presId="urn:microsoft.com/office/officeart/2005/8/layout/list1"/>
    <dgm:cxn modelId="{785586C0-08E7-4BCA-9FAA-978AAAF406E8}" type="presParOf" srcId="{5FA69DB6-B0D7-436F-AA65-4C9BD2874F70}" destId="{D407D664-81D2-48CF-84D8-A7BD78F1F05C}" srcOrd="5" destOrd="0" presId="urn:microsoft.com/office/officeart/2005/8/layout/list1"/>
    <dgm:cxn modelId="{2A93661E-C437-4CED-AA87-D53401D16B39}" type="presParOf" srcId="{5FA69DB6-B0D7-436F-AA65-4C9BD2874F70}" destId="{784E7157-234E-4DC5-86D6-6470C58701CE}" srcOrd="6" destOrd="0" presId="urn:microsoft.com/office/officeart/2005/8/layout/list1"/>
    <dgm:cxn modelId="{564B001E-FF91-4510-BF97-ED9F901419C9}" type="presParOf" srcId="{5FA69DB6-B0D7-436F-AA65-4C9BD2874F70}" destId="{BDCAB14A-D6CB-4A8F-A212-5B2B07D12488}" srcOrd="7" destOrd="0" presId="urn:microsoft.com/office/officeart/2005/8/layout/list1"/>
    <dgm:cxn modelId="{BA152829-1B3B-426A-AE66-EA7360F0A244}" type="presParOf" srcId="{5FA69DB6-B0D7-436F-AA65-4C9BD2874F70}" destId="{2D4A8EE8-B34E-4DF9-9C65-1F94433925AC}" srcOrd="8" destOrd="0" presId="urn:microsoft.com/office/officeart/2005/8/layout/list1"/>
    <dgm:cxn modelId="{BA091E9D-3AC6-4C52-8975-D8711DBCCB0A}" type="presParOf" srcId="{2D4A8EE8-B34E-4DF9-9C65-1F94433925AC}" destId="{0AA1C130-B7AD-494F-BB02-FA3920968A90}" srcOrd="0" destOrd="0" presId="urn:microsoft.com/office/officeart/2005/8/layout/list1"/>
    <dgm:cxn modelId="{347E8C9D-35EC-442E-8A6C-2FDC5392408B}" type="presParOf" srcId="{2D4A8EE8-B34E-4DF9-9C65-1F94433925AC}" destId="{5C30843D-3D0F-43ED-9F54-524CC6DA9171}" srcOrd="1" destOrd="0" presId="urn:microsoft.com/office/officeart/2005/8/layout/list1"/>
    <dgm:cxn modelId="{C0C28C07-0E36-4A5D-8E05-20C02149ADBE}" type="presParOf" srcId="{5FA69DB6-B0D7-436F-AA65-4C9BD2874F70}" destId="{A2ADA5CC-523C-43FA-A4AC-98C89C08B231}" srcOrd="9" destOrd="0" presId="urn:microsoft.com/office/officeart/2005/8/layout/list1"/>
    <dgm:cxn modelId="{0962C03E-A075-4F12-B283-E952F05E9C02}" type="presParOf" srcId="{5FA69DB6-B0D7-436F-AA65-4C9BD2874F70}" destId="{2AECF7EC-842F-4AA8-BE06-02CC3F588C9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A89CD76-CCF8-4431-9F36-1FBFCC97FA29}" type="doc">
      <dgm:prSet loTypeId="urn:microsoft.com/office/officeart/2005/8/layout/vList5" loCatId="list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A9F7A26-EAC5-4729-A1BD-4B10172F63C8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Technological and Economic Trends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430D756-A68C-4784-998E-D8EC4BB61766}" type="parTrans" cxnId="{814248F3-AF5C-47E2-A313-C4B4257BE43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AD56FE9-907C-430F-81F2-279DF20D5F39}" type="sibTrans" cxnId="{814248F3-AF5C-47E2-A313-C4B4257BE43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B53DF2F-B045-410A-AC23-EEDD1D9B9D1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Internet usage continues to increase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8D86266-9495-484B-85A0-BA8BBCB97B69}" type="parTrans" cxnId="{7F359BC3-A740-479E-80E2-8C5504DAC40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7FB0E6-5B76-4BD2-AD6E-ECC244EE880C}" type="sibTrans" cxnId="{7F359BC3-A740-479E-80E2-8C5504DAC40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31344A0-5ED5-4A10-801B-5927843E16F2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Increase in service exports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BC57634-6AA7-4439-8E17-0B2DF8CA7F38}" type="parTrans" cxnId="{131335F2-9C45-4C27-AB64-05A8F5A8334D}">
      <dgm:prSet/>
      <dgm:spPr/>
      <dgm:t>
        <a:bodyPr/>
        <a:lstStyle/>
        <a:p>
          <a:endParaRPr lang="en-US"/>
        </a:p>
      </dgm:t>
    </dgm:pt>
    <dgm:pt modelId="{CBC5B128-8DA6-4844-8609-D3769DE06CE5}" type="sibTrans" cxnId="{131335F2-9C45-4C27-AB64-05A8F5A8334D}">
      <dgm:prSet/>
      <dgm:spPr/>
      <dgm:t>
        <a:bodyPr/>
        <a:lstStyle/>
        <a:p>
          <a:endParaRPr lang="en-US"/>
        </a:p>
      </dgm:t>
    </dgm:pt>
    <dgm:pt modelId="{C6A9A071-5496-4A1C-819B-E00F5200E73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Economic turbulence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0C082A7-E31C-4454-A1D3-B79EF6860AD8}" type="parTrans" cxnId="{90AFBBE3-F411-4A55-A98B-09CC07A3B76A}">
      <dgm:prSet/>
      <dgm:spPr/>
      <dgm:t>
        <a:bodyPr/>
        <a:lstStyle/>
        <a:p>
          <a:endParaRPr lang="en-US"/>
        </a:p>
      </dgm:t>
    </dgm:pt>
    <dgm:pt modelId="{A0CC8E7A-BAFC-4365-98C5-A43797CDDA5A}" type="sibTrans" cxnId="{90AFBBE3-F411-4A55-A98B-09CC07A3B76A}">
      <dgm:prSet/>
      <dgm:spPr/>
      <dgm:t>
        <a:bodyPr/>
        <a:lstStyle/>
        <a:p>
          <a:endParaRPr lang="en-US"/>
        </a:p>
      </dgm:t>
    </dgm:pt>
    <dgm:pt modelId="{331456E7-F359-432E-B66D-679A4056E73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Deregulation of the energy market &amp; alternative fuels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798B1B9-CB25-453A-B41A-705E0AE98325}" type="parTrans" cxnId="{F8729830-CF11-44D6-A4FC-D298AE0C1DE6}">
      <dgm:prSet/>
      <dgm:spPr/>
      <dgm:t>
        <a:bodyPr/>
        <a:lstStyle/>
        <a:p>
          <a:endParaRPr lang="en-US"/>
        </a:p>
      </dgm:t>
    </dgm:pt>
    <dgm:pt modelId="{939B270B-2E1B-4E9A-9996-542F0CD2A3B9}" type="sibTrans" cxnId="{F8729830-CF11-44D6-A4FC-D298AE0C1DE6}">
      <dgm:prSet/>
      <dgm:spPr/>
      <dgm:t>
        <a:bodyPr/>
        <a:lstStyle/>
        <a:p>
          <a:endParaRPr lang="en-US"/>
        </a:p>
      </dgm:t>
    </dgm:pt>
    <dgm:pt modelId="{23FB2EB0-15A4-4278-ADFE-85B993D30832}" type="pres">
      <dgm:prSet presAssocID="{EA89CD76-CCF8-4431-9F36-1FBFCC97FA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62E488-2BE5-4C25-A2D7-CD4DAD30D3DA}" type="pres">
      <dgm:prSet presAssocID="{1A9F7A26-EAC5-4729-A1BD-4B10172F63C8}" presName="linNode" presStyleCnt="0"/>
      <dgm:spPr/>
      <dgm:t>
        <a:bodyPr/>
        <a:lstStyle/>
        <a:p>
          <a:endParaRPr lang="en-US"/>
        </a:p>
      </dgm:t>
    </dgm:pt>
    <dgm:pt modelId="{586E0F5C-C171-4BA0-9B39-37631A018E0B}" type="pres">
      <dgm:prSet presAssocID="{1A9F7A26-EAC5-4729-A1BD-4B10172F63C8}" presName="parentText" presStyleLbl="node1" presStyleIdx="0" presStyleCnt="1" custScaleX="8055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931740-DDF9-4C39-AA89-5051373B719B}" type="pres">
      <dgm:prSet presAssocID="{1A9F7A26-EAC5-4729-A1BD-4B10172F63C8}" presName="descendantText" presStyleLbl="alignAccFollowNode1" presStyleIdx="0" presStyleCnt="1" custScaleX="111046" custScaleY="1203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B4244B-5E59-4F81-809E-79E9CEC4ED38}" type="presOf" srcId="{C6A9A071-5496-4A1C-819B-E00F5200E73B}" destId="{84931740-DDF9-4C39-AA89-5051373B719B}" srcOrd="0" destOrd="2" presId="urn:microsoft.com/office/officeart/2005/8/layout/vList5"/>
    <dgm:cxn modelId="{7F359BC3-A740-479E-80E2-8C5504DAC406}" srcId="{1A9F7A26-EAC5-4729-A1BD-4B10172F63C8}" destId="{AB53DF2F-B045-410A-AC23-EEDD1D9B9D19}" srcOrd="0" destOrd="0" parTransId="{48D86266-9495-484B-85A0-BA8BBCB97B69}" sibTransId="{E47FB0E6-5B76-4BD2-AD6E-ECC244EE880C}"/>
    <dgm:cxn modelId="{393636C7-9A79-4E46-8039-98F515AE1690}" type="presOf" srcId="{431344A0-5ED5-4A10-801B-5927843E16F2}" destId="{84931740-DDF9-4C39-AA89-5051373B719B}" srcOrd="0" destOrd="1" presId="urn:microsoft.com/office/officeart/2005/8/layout/vList5"/>
    <dgm:cxn modelId="{AED2C2EA-7487-4C71-9A09-25A661CE5068}" type="presOf" srcId="{331456E7-F359-432E-B66D-679A4056E73B}" destId="{84931740-DDF9-4C39-AA89-5051373B719B}" srcOrd="0" destOrd="3" presId="urn:microsoft.com/office/officeart/2005/8/layout/vList5"/>
    <dgm:cxn modelId="{B4DFE071-9FCE-4B12-9709-8DB780FC3212}" type="presOf" srcId="{1A9F7A26-EAC5-4729-A1BD-4B10172F63C8}" destId="{586E0F5C-C171-4BA0-9B39-37631A018E0B}" srcOrd="0" destOrd="0" presId="urn:microsoft.com/office/officeart/2005/8/layout/vList5"/>
    <dgm:cxn modelId="{131335F2-9C45-4C27-AB64-05A8F5A8334D}" srcId="{1A9F7A26-EAC5-4729-A1BD-4B10172F63C8}" destId="{431344A0-5ED5-4A10-801B-5927843E16F2}" srcOrd="1" destOrd="0" parTransId="{ABC57634-6AA7-4439-8E17-0B2DF8CA7F38}" sibTransId="{CBC5B128-8DA6-4844-8609-D3769DE06CE5}"/>
    <dgm:cxn modelId="{F8729830-CF11-44D6-A4FC-D298AE0C1DE6}" srcId="{1A9F7A26-EAC5-4729-A1BD-4B10172F63C8}" destId="{331456E7-F359-432E-B66D-679A4056E73B}" srcOrd="3" destOrd="0" parTransId="{8798B1B9-CB25-453A-B41A-705E0AE98325}" sibTransId="{939B270B-2E1B-4E9A-9996-542F0CD2A3B9}"/>
    <dgm:cxn modelId="{90AFBBE3-F411-4A55-A98B-09CC07A3B76A}" srcId="{1A9F7A26-EAC5-4729-A1BD-4B10172F63C8}" destId="{C6A9A071-5496-4A1C-819B-E00F5200E73B}" srcOrd="2" destOrd="0" parTransId="{40C082A7-E31C-4454-A1D3-B79EF6860AD8}" sibTransId="{A0CC8E7A-BAFC-4365-98C5-A43797CDDA5A}"/>
    <dgm:cxn modelId="{814248F3-AF5C-47E2-A313-C4B4257BE430}" srcId="{EA89CD76-CCF8-4431-9F36-1FBFCC97FA29}" destId="{1A9F7A26-EAC5-4729-A1BD-4B10172F63C8}" srcOrd="0" destOrd="0" parTransId="{8430D756-A68C-4784-998E-D8EC4BB61766}" sibTransId="{4AD56FE9-907C-430F-81F2-279DF20D5F39}"/>
    <dgm:cxn modelId="{73B5AFE0-C810-442B-86A5-E9C314A1773A}" type="presOf" srcId="{EA89CD76-CCF8-4431-9F36-1FBFCC97FA29}" destId="{23FB2EB0-15A4-4278-ADFE-85B993D30832}" srcOrd="0" destOrd="0" presId="urn:microsoft.com/office/officeart/2005/8/layout/vList5"/>
    <dgm:cxn modelId="{FF30D3CD-BD1D-4FCE-B064-44C7C495498E}" type="presOf" srcId="{AB53DF2F-B045-410A-AC23-EEDD1D9B9D19}" destId="{84931740-DDF9-4C39-AA89-5051373B719B}" srcOrd="0" destOrd="0" presId="urn:microsoft.com/office/officeart/2005/8/layout/vList5"/>
    <dgm:cxn modelId="{F30FF268-FF7D-46B7-BEBC-6441B10E0B89}" type="presParOf" srcId="{23FB2EB0-15A4-4278-ADFE-85B993D30832}" destId="{2462E488-2BE5-4C25-A2D7-CD4DAD30D3DA}" srcOrd="0" destOrd="0" presId="urn:microsoft.com/office/officeart/2005/8/layout/vList5"/>
    <dgm:cxn modelId="{D4046DD2-5FEF-483B-8CDB-4DB258F6D930}" type="presParOf" srcId="{2462E488-2BE5-4C25-A2D7-CD4DAD30D3DA}" destId="{586E0F5C-C171-4BA0-9B39-37631A018E0B}" srcOrd="0" destOrd="0" presId="urn:microsoft.com/office/officeart/2005/8/layout/vList5"/>
    <dgm:cxn modelId="{2F5A2865-D95F-44B6-9C5E-927E6ACFD828}" type="presParOf" srcId="{2462E488-2BE5-4C25-A2D7-CD4DAD30D3DA}" destId="{84931740-DDF9-4C39-AA89-5051373B719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E45DADD-B637-43E9-9DDF-A36195CC1D05}" type="doc">
      <dgm:prSet loTypeId="urn:microsoft.com/office/officeart/2005/8/layout/vList2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2B481DA4-1FB8-4DF3-B6CA-1254624EBDBA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Intrapreneurs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4CC2CF6E-3287-4231-B5D6-FD88768D4502}" type="parTrans" cxnId="{E6BF4399-9E78-4EAE-A565-C0835199243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43B541D-62B2-4FFF-9B1D-F5F0D1724401}" type="sibTrans" cxnId="{E6BF4399-9E78-4EAE-A565-C0835199243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E07E407-0EA7-47EB-89C8-A35BCDBB738E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Individuals in large firms who take responsibility for the development of innovations within the organizations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D6AEEE16-0B43-49AC-8E0C-A4D749CE4AB0}" type="parTrans" cxnId="{55899680-317F-4669-BEF2-287CD406A5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5B7FCB8-7B82-4D01-8184-F9BAC5683B20}" type="sibTrans" cxnId="{55899680-317F-4669-BEF2-287CD406A5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5E0D561-071C-4F7B-91EB-0843D0C77028}" type="pres">
      <dgm:prSet presAssocID="{4E45DADD-B637-43E9-9DDF-A36195CC1D0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1646A1-CA62-4AD4-9452-B13AF7886AE4}" type="pres">
      <dgm:prSet presAssocID="{2B481DA4-1FB8-4DF3-B6CA-1254624EBDBA}" presName="parentText" presStyleLbl="node1" presStyleIdx="0" presStyleCnt="1" custScaleY="89436" custLinFactNeighborY="-1066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1945BB-7A13-454D-A03E-C7603D415732}" type="pres">
      <dgm:prSet presAssocID="{2B481DA4-1FB8-4DF3-B6CA-1254624EBDBA}" presName="childText" presStyleLbl="revTx" presStyleIdx="0" presStyleCnt="1" custScaleY="1110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1A5C15-D3D0-4A72-817B-D1E418C18CAE}" type="presOf" srcId="{4E45DADD-B637-43E9-9DDF-A36195CC1D05}" destId="{05E0D561-071C-4F7B-91EB-0843D0C77028}" srcOrd="0" destOrd="0" presId="urn:microsoft.com/office/officeart/2005/8/layout/vList2"/>
    <dgm:cxn modelId="{55899680-317F-4669-BEF2-287CD406A55F}" srcId="{2B481DA4-1FB8-4DF3-B6CA-1254624EBDBA}" destId="{5E07E407-0EA7-47EB-89C8-A35BCDBB738E}" srcOrd="0" destOrd="0" parTransId="{D6AEEE16-0B43-49AC-8E0C-A4D749CE4AB0}" sibTransId="{15B7FCB8-7B82-4D01-8184-F9BAC5683B20}"/>
    <dgm:cxn modelId="{BC0817B6-B26D-4384-90F4-11A6F3E28D68}" type="presOf" srcId="{5E07E407-0EA7-47EB-89C8-A35BCDBB738E}" destId="{481945BB-7A13-454D-A03E-C7603D415732}" srcOrd="0" destOrd="0" presId="urn:microsoft.com/office/officeart/2005/8/layout/vList2"/>
    <dgm:cxn modelId="{E6BF4399-9E78-4EAE-A565-C0835199243C}" srcId="{4E45DADD-B637-43E9-9DDF-A36195CC1D05}" destId="{2B481DA4-1FB8-4DF3-B6CA-1254624EBDBA}" srcOrd="0" destOrd="0" parTransId="{4CC2CF6E-3287-4231-B5D6-FD88768D4502}" sibTransId="{043B541D-62B2-4FFF-9B1D-F5F0D1724401}"/>
    <dgm:cxn modelId="{276B7A1B-C54A-4CAB-8EF2-952DCA75671E}" type="presOf" srcId="{2B481DA4-1FB8-4DF3-B6CA-1254624EBDBA}" destId="{6F1646A1-CA62-4AD4-9452-B13AF7886AE4}" srcOrd="0" destOrd="0" presId="urn:microsoft.com/office/officeart/2005/8/layout/vList2"/>
    <dgm:cxn modelId="{BA09C32B-966F-430C-9574-A3FDF6F660CD}" type="presParOf" srcId="{05E0D561-071C-4F7B-91EB-0843D0C77028}" destId="{6F1646A1-CA62-4AD4-9452-B13AF7886AE4}" srcOrd="0" destOrd="0" presId="urn:microsoft.com/office/officeart/2005/8/layout/vList2"/>
    <dgm:cxn modelId="{1E3673DC-716B-4D12-A3C0-9A1DFE096FA6}" type="presParOf" srcId="{05E0D561-071C-4F7B-91EB-0843D0C77028}" destId="{481945BB-7A13-454D-A03E-C7603D41573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6C77F7-0FF7-460C-8313-83019DC75AF5}">
      <dsp:nvSpPr>
        <dsp:cNvPr id="0" name=""/>
        <dsp:cNvSpPr/>
      </dsp:nvSpPr>
      <dsp:spPr>
        <a:xfrm>
          <a:off x="0" y="0"/>
          <a:ext cx="8077200" cy="514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Entrepreneurship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25130" y="25130"/>
        <a:ext cx="8026940" cy="464540"/>
      </dsp:txXfrm>
    </dsp:sp>
    <dsp:sp modelId="{9A45EE56-5E76-46FA-A0D1-587EB7B9A5EA}">
      <dsp:nvSpPr>
        <dsp:cNvPr id="0" name=""/>
        <dsp:cNvSpPr/>
      </dsp:nvSpPr>
      <dsp:spPr>
        <a:xfrm>
          <a:off x="0" y="534637"/>
          <a:ext cx="8077200" cy="51232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The process of creating and managing a business to achieve desired objectives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0" y="534637"/>
        <a:ext cx="8077200" cy="5123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154686-B1F3-4111-8053-00B09FB31FC3}">
      <dsp:nvSpPr>
        <dsp:cNvPr id="0" name=""/>
        <dsp:cNvSpPr/>
      </dsp:nvSpPr>
      <dsp:spPr>
        <a:xfrm rot="5400000">
          <a:off x="4626283" y="-1709790"/>
          <a:ext cx="1623662" cy="5118225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Are responsible for more than 23 million American jobs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Contribute almost $3 trillion to the national economy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Woman own more than 8 million businesses nationwide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 rot="-5400000">
        <a:off x="2879002" y="116752"/>
        <a:ext cx="5038964" cy="1465140"/>
      </dsp:txXfrm>
    </dsp:sp>
    <dsp:sp modelId="{06669F0C-A45E-4903-B61E-B57B8C78E1AE}">
      <dsp:nvSpPr>
        <dsp:cNvPr id="0" name=""/>
        <dsp:cNvSpPr/>
      </dsp:nvSpPr>
      <dsp:spPr>
        <a:xfrm>
          <a:off x="0" y="829"/>
          <a:ext cx="2879002" cy="169698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rial" pitchFamily="34" charset="0"/>
              <a:cs typeface="Arial" pitchFamily="34" charset="0"/>
            </a:rPr>
            <a:t>Women-owned Businesses</a:t>
          </a:r>
          <a:endParaRPr lang="en-US" sz="2800" kern="1200" dirty="0">
            <a:latin typeface="Arial" pitchFamily="34" charset="0"/>
            <a:cs typeface="Arial" pitchFamily="34" charset="0"/>
          </a:endParaRPr>
        </a:p>
      </dsp:txBody>
      <dsp:txXfrm>
        <a:off x="82840" y="83669"/>
        <a:ext cx="2713322" cy="1531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4571A-81CD-4A56-8766-FA4903A639D6}">
      <dsp:nvSpPr>
        <dsp:cNvPr id="0" name=""/>
        <dsp:cNvSpPr/>
      </dsp:nvSpPr>
      <dsp:spPr>
        <a:xfrm rot="5400000">
          <a:off x="4408035" y="-1668203"/>
          <a:ext cx="1979265" cy="536840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Form of ownership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Financing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Acquiring existing business or start new business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Buy a franchise 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 rot="-5400000">
        <a:off x="2713464" y="122988"/>
        <a:ext cx="5271787" cy="1786025"/>
      </dsp:txXfrm>
    </dsp:sp>
    <dsp:sp modelId="{8E56AFEB-EC98-4CAE-A5D7-19D445122A74}">
      <dsp:nvSpPr>
        <dsp:cNvPr id="0" name=""/>
        <dsp:cNvSpPr/>
      </dsp:nvSpPr>
      <dsp:spPr>
        <a:xfrm>
          <a:off x="71528" y="992"/>
          <a:ext cx="2641936" cy="20300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Make Decisions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170625" y="100089"/>
        <a:ext cx="2443742" cy="18318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D0E15-FD64-4803-AD8C-FABC7359BF55}">
      <dsp:nvSpPr>
        <dsp:cNvPr id="0" name=""/>
        <dsp:cNvSpPr/>
      </dsp:nvSpPr>
      <dsp:spPr>
        <a:xfrm>
          <a:off x="0" y="25612"/>
          <a:ext cx="8077200" cy="598454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Business Plan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214" y="54826"/>
        <a:ext cx="8018772" cy="540026"/>
      </dsp:txXfrm>
    </dsp:sp>
    <dsp:sp modelId="{49B7CC41-D866-4B72-A103-BC8BF79AB879}">
      <dsp:nvSpPr>
        <dsp:cNvPr id="0" name=""/>
        <dsp:cNvSpPr/>
      </dsp:nvSpPr>
      <dsp:spPr>
        <a:xfrm>
          <a:off x="0" y="624067"/>
          <a:ext cx="8077200" cy="10267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56451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400" kern="1200" dirty="0" smtClean="0">
              <a:latin typeface="Arial" pitchFamily="34" charset="0"/>
              <a:cs typeface="Arial" pitchFamily="34" charset="0"/>
            </a:rPr>
            <a:t>A precise statement of the rationale for a business and a step-by-step explanation of how it will achieve its goals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624067"/>
        <a:ext cx="8077200" cy="10267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570D5A-E772-42CE-8B49-B2BE78EB7BE7}">
      <dsp:nvSpPr>
        <dsp:cNvPr id="0" name=""/>
        <dsp:cNvSpPr/>
      </dsp:nvSpPr>
      <dsp:spPr>
        <a:xfrm>
          <a:off x="3912393" y="1581759"/>
          <a:ext cx="2776537" cy="660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240"/>
              </a:lnTo>
              <a:lnTo>
                <a:pt x="2776537" y="450240"/>
              </a:lnTo>
              <a:lnTo>
                <a:pt x="2776537" y="66068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54710-50D1-470D-9BA4-B3C91420CE63}">
      <dsp:nvSpPr>
        <dsp:cNvPr id="0" name=""/>
        <dsp:cNvSpPr/>
      </dsp:nvSpPr>
      <dsp:spPr>
        <a:xfrm>
          <a:off x="3866673" y="1581759"/>
          <a:ext cx="91440" cy="6606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068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20040C-410D-4A2C-856E-729D09A4DB6D}">
      <dsp:nvSpPr>
        <dsp:cNvPr id="0" name=""/>
        <dsp:cNvSpPr/>
      </dsp:nvSpPr>
      <dsp:spPr>
        <a:xfrm>
          <a:off x="1135856" y="1581759"/>
          <a:ext cx="2776537" cy="660689"/>
        </a:xfrm>
        <a:custGeom>
          <a:avLst/>
          <a:gdLst/>
          <a:ahLst/>
          <a:cxnLst/>
          <a:rect l="0" t="0" r="0" b="0"/>
          <a:pathLst>
            <a:path>
              <a:moveTo>
                <a:pt x="2776537" y="0"/>
              </a:moveTo>
              <a:lnTo>
                <a:pt x="2776537" y="450240"/>
              </a:lnTo>
              <a:lnTo>
                <a:pt x="0" y="450240"/>
              </a:lnTo>
              <a:lnTo>
                <a:pt x="0" y="66068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32114-237C-44CF-B22F-FBA695D6BD75}">
      <dsp:nvSpPr>
        <dsp:cNvPr id="0" name=""/>
        <dsp:cNvSpPr/>
      </dsp:nvSpPr>
      <dsp:spPr>
        <a:xfrm>
          <a:off x="1692748" y="139221"/>
          <a:ext cx="4439289" cy="14425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56A7FB-9572-4CF9-8C35-697D7B216200}">
      <dsp:nvSpPr>
        <dsp:cNvPr id="0" name=""/>
        <dsp:cNvSpPr/>
      </dsp:nvSpPr>
      <dsp:spPr>
        <a:xfrm>
          <a:off x="1945161" y="379013"/>
          <a:ext cx="4439289" cy="1442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After developing a business plan, the entrepreneur has to decide on an appropriate legal form of business ownership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1987411" y="421263"/>
        <a:ext cx="4354789" cy="1358037"/>
      </dsp:txXfrm>
    </dsp:sp>
    <dsp:sp modelId="{F293304A-1A68-4CFE-AF95-D4D3A922518A}">
      <dsp:nvSpPr>
        <dsp:cNvPr id="0" name=""/>
        <dsp:cNvSpPr/>
      </dsp:nvSpPr>
      <dsp:spPr>
        <a:xfrm>
          <a:off x="0" y="2242448"/>
          <a:ext cx="2271712" cy="14425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553CB2C-18D2-4871-893A-E4CCF212C3BF}">
      <dsp:nvSpPr>
        <dsp:cNvPr id="0" name=""/>
        <dsp:cNvSpPr/>
      </dsp:nvSpPr>
      <dsp:spPr>
        <a:xfrm>
          <a:off x="252412" y="2482240"/>
          <a:ext cx="2271712" cy="1442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Sole Proprietorship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294662" y="2524490"/>
        <a:ext cx="2187212" cy="1358037"/>
      </dsp:txXfrm>
    </dsp:sp>
    <dsp:sp modelId="{8674EF0E-43A2-4348-8B40-6D0C69C92CE8}">
      <dsp:nvSpPr>
        <dsp:cNvPr id="0" name=""/>
        <dsp:cNvSpPr/>
      </dsp:nvSpPr>
      <dsp:spPr>
        <a:xfrm>
          <a:off x="2776537" y="2242448"/>
          <a:ext cx="2271712" cy="14425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9346486-CC8A-40E7-B028-A2610EB0D896}">
      <dsp:nvSpPr>
        <dsp:cNvPr id="0" name=""/>
        <dsp:cNvSpPr/>
      </dsp:nvSpPr>
      <dsp:spPr>
        <a:xfrm>
          <a:off x="3028950" y="2482240"/>
          <a:ext cx="2271712" cy="1442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Partnership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3071200" y="2524490"/>
        <a:ext cx="2187212" cy="1358037"/>
      </dsp:txXfrm>
    </dsp:sp>
    <dsp:sp modelId="{D0982AC7-3279-40C3-8D15-8E6D718F4D57}">
      <dsp:nvSpPr>
        <dsp:cNvPr id="0" name=""/>
        <dsp:cNvSpPr/>
      </dsp:nvSpPr>
      <dsp:spPr>
        <a:xfrm>
          <a:off x="5553075" y="2242448"/>
          <a:ext cx="2271712" cy="14425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DAB5C38-27AD-48B4-BB73-D965503FE7B9}">
      <dsp:nvSpPr>
        <dsp:cNvPr id="0" name=""/>
        <dsp:cNvSpPr/>
      </dsp:nvSpPr>
      <dsp:spPr>
        <a:xfrm>
          <a:off x="5805487" y="2482240"/>
          <a:ext cx="2271712" cy="1442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Corporation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5847737" y="2524490"/>
        <a:ext cx="2187212" cy="13580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D0E15-FD64-4803-AD8C-FABC7359BF55}">
      <dsp:nvSpPr>
        <dsp:cNvPr id="0" name=""/>
        <dsp:cNvSpPr/>
      </dsp:nvSpPr>
      <dsp:spPr>
        <a:xfrm>
          <a:off x="0" y="25612"/>
          <a:ext cx="8077200" cy="598454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Venture Capitalists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214" y="54826"/>
        <a:ext cx="8018772" cy="540026"/>
      </dsp:txXfrm>
    </dsp:sp>
    <dsp:sp modelId="{49B7CC41-D866-4B72-A103-BC8BF79AB879}">
      <dsp:nvSpPr>
        <dsp:cNvPr id="0" name=""/>
        <dsp:cNvSpPr/>
      </dsp:nvSpPr>
      <dsp:spPr>
        <a:xfrm>
          <a:off x="0" y="624067"/>
          <a:ext cx="8077200" cy="10267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56451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400" kern="1200" dirty="0" smtClean="0">
              <a:latin typeface="Arial" pitchFamily="34" charset="0"/>
              <a:cs typeface="Arial" pitchFamily="34" charset="0"/>
            </a:rPr>
            <a:t>Persons or organizations that agree to provide some funds for a new business in exchange for an ownership interest or stock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624067"/>
        <a:ext cx="8077200" cy="10267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154686-B1F3-4111-8053-00B09FB31FC3}">
      <dsp:nvSpPr>
        <dsp:cNvPr id="0" name=""/>
        <dsp:cNvSpPr/>
      </dsp:nvSpPr>
      <dsp:spPr>
        <a:xfrm rot="5400000">
          <a:off x="4267588" y="-1251204"/>
          <a:ext cx="2449815" cy="5169408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Reduces some of the guesswork inherent in starting a new business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Entrepreneur who buys an existing business also takes on any problems the business already has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 rot="-5400000">
        <a:off x="2907792" y="228182"/>
        <a:ext cx="5049818" cy="2210635"/>
      </dsp:txXfrm>
    </dsp:sp>
    <dsp:sp modelId="{06669F0C-A45E-4903-B61E-B57B8C78E1AE}">
      <dsp:nvSpPr>
        <dsp:cNvPr id="0" name=""/>
        <dsp:cNvSpPr/>
      </dsp:nvSpPr>
      <dsp:spPr>
        <a:xfrm>
          <a:off x="0" y="1302"/>
          <a:ext cx="2907792" cy="266439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Existing businesses have the advantage of a built-in network of customers, suppliers, and distributors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130065" y="131367"/>
        <a:ext cx="2647662" cy="240426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382AD5-F13A-4A6A-91A1-358D389CDCA1}">
      <dsp:nvSpPr>
        <dsp:cNvPr id="0" name=""/>
        <dsp:cNvSpPr/>
      </dsp:nvSpPr>
      <dsp:spPr>
        <a:xfrm>
          <a:off x="0" y="387674"/>
          <a:ext cx="8077200" cy="1338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520700" rIns="62688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license to sell another’s products or to use another’s name in business, or both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387674"/>
        <a:ext cx="8077200" cy="1338750"/>
      </dsp:txXfrm>
    </dsp:sp>
    <dsp:sp modelId="{39331E11-E65B-4AC7-AC00-7104AE2ED3EE}">
      <dsp:nvSpPr>
        <dsp:cNvPr id="0" name=""/>
        <dsp:cNvSpPr/>
      </dsp:nvSpPr>
      <dsp:spPr>
        <a:xfrm>
          <a:off x="299155" y="18674"/>
          <a:ext cx="5654040" cy="7380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Franchise</a:t>
          </a:r>
          <a:r>
            <a:rPr lang="en-US" sz="22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335181" y="54700"/>
        <a:ext cx="5581988" cy="665948"/>
      </dsp:txXfrm>
    </dsp:sp>
    <dsp:sp modelId="{784E7157-234E-4DC5-86D6-6470C58701CE}">
      <dsp:nvSpPr>
        <dsp:cNvPr id="0" name=""/>
        <dsp:cNvSpPr/>
      </dsp:nvSpPr>
      <dsp:spPr>
        <a:xfrm>
          <a:off x="0" y="2230425"/>
          <a:ext cx="8077200" cy="1023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520700" rIns="62688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company that sells a franchise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2230425"/>
        <a:ext cx="8077200" cy="1023750"/>
      </dsp:txXfrm>
    </dsp:sp>
    <dsp:sp modelId="{4F9E4A0E-278E-441B-B3C3-E230C10EC49C}">
      <dsp:nvSpPr>
        <dsp:cNvPr id="0" name=""/>
        <dsp:cNvSpPr/>
      </dsp:nvSpPr>
      <dsp:spPr>
        <a:xfrm>
          <a:off x="1151768" y="1861425"/>
          <a:ext cx="5654040" cy="738000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Franchiser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1187794" y="1897451"/>
        <a:ext cx="5581988" cy="665948"/>
      </dsp:txXfrm>
    </dsp:sp>
    <dsp:sp modelId="{2AECF7EC-842F-4AA8-BE06-02CC3F588C9D}">
      <dsp:nvSpPr>
        <dsp:cNvPr id="0" name=""/>
        <dsp:cNvSpPr/>
      </dsp:nvSpPr>
      <dsp:spPr>
        <a:xfrm>
          <a:off x="0" y="3758175"/>
          <a:ext cx="8077200" cy="1023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880" tIns="520700" rIns="62688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purchaser of a franchise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3758175"/>
        <a:ext cx="8077200" cy="1023750"/>
      </dsp:txXfrm>
    </dsp:sp>
    <dsp:sp modelId="{5C30843D-3D0F-43ED-9F54-524CC6DA9171}">
      <dsp:nvSpPr>
        <dsp:cNvPr id="0" name=""/>
        <dsp:cNvSpPr/>
      </dsp:nvSpPr>
      <dsp:spPr>
        <a:xfrm>
          <a:off x="2273586" y="3389175"/>
          <a:ext cx="5654040" cy="73800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Franchisee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309612" y="3425201"/>
        <a:ext cx="5581988" cy="66594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931740-DDF9-4C39-AA89-5051373B719B}">
      <dsp:nvSpPr>
        <dsp:cNvPr id="0" name=""/>
        <dsp:cNvSpPr/>
      </dsp:nvSpPr>
      <dsp:spPr>
        <a:xfrm rot="5400000">
          <a:off x="3851826" y="-1457707"/>
          <a:ext cx="2713661" cy="5734814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Internet usage continues to increase</a:t>
          </a:r>
          <a:endParaRPr lang="en-US" sz="26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Increase in service exports</a:t>
          </a:r>
          <a:endParaRPr lang="en-US" sz="26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Economic turbulence</a:t>
          </a:r>
          <a:endParaRPr lang="en-US" sz="26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Deregulation of the energy market &amp; alternative fuels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 rot="-5400000">
        <a:off x="2341250" y="185339"/>
        <a:ext cx="5602344" cy="2448721"/>
      </dsp:txXfrm>
    </dsp:sp>
    <dsp:sp modelId="{586E0F5C-C171-4BA0-9B39-37631A018E0B}">
      <dsp:nvSpPr>
        <dsp:cNvPr id="0" name=""/>
        <dsp:cNvSpPr/>
      </dsp:nvSpPr>
      <dsp:spPr>
        <a:xfrm>
          <a:off x="1135" y="0"/>
          <a:ext cx="2340113" cy="2819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Technological and Economic Trends 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115370" y="114235"/>
        <a:ext cx="2111643" cy="259093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F9785-A6C5-41BA-A299-7A1E59C6509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DD9FE-5F5B-49BA-A3D1-13228F36FD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25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E47ACD7-3853-46B9-BD38-C4548778AECD}" type="datetimeFigureOut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C507E5D-97E2-4D0E-96B4-C88259924A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2645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D8935-4790-4D84-819A-039430F295B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7F761-CF81-4C16-8C65-2C1F063022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CF6D8-9B4A-4762-9AEF-50F0C526FBB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25DF-32D0-4511-9564-49552B7EB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0F042-4AA2-47D9-AE88-2831E579C48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D44AC-282B-403D-A7E9-B1178AF9BE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10FB4-73BD-4838-B87D-CE8A716D8E9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6F8DA-8B7F-4C6F-9526-0EFD602278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B37D-ABF8-487E-A5E5-E29246AA317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E49B-AD55-4FDA-BDBA-71C5F3CBEE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C5D88-93EA-4D54-8263-0B4496EB74E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BA7BA-7FA1-4314-BA9C-EDCA868C91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7F68F-090E-45C2-BEDE-3D95E340488C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6FE0C-5D90-40B4-B47E-32657D1BAE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DE2B8-5C0C-4576-99C0-6ACB3B1DDB8B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89BA-4D67-40FF-B9A1-75BE627867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43E-596E-4B2F-82A8-6484F34D038D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9A12-87A3-4F00-BF5B-1F77A8A453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32901-D71D-45FA-933A-3CFE9E07F03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722C-7C43-4E2B-8CCA-55D03F0341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EC216-ABC7-4A40-B6C5-9EAF1BD24D25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36DD-1F23-432C-B7CF-089B8960B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48BA82-E62B-4592-BB93-B445BB8C810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ADE70E-05A1-4B6E-9E8F-E6B89D8097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hyperlink" Target="http://www.sba.gov/" TargetMode="External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62600" y="838200"/>
            <a:ext cx="3429000" cy="1470025"/>
          </a:xfrm>
        </p:spPr>
        <p:txBody>
          <a:bodyPr/>
          <a:lstStyle/>
          <a:p>
            <a:r>
              <a:rPr lang="en-US" sz="6000" b="1" dirty="0" smtClean="0">
                <a:solidFill>
                  <a:srgbClr val="EF3E42"/>
                </a:solidFill>
                <a:latin typeface="Helvetica" pitchFamily="34" charset="0"/>
              </a:rPr>
              <a:t>Part 2</a:t>
            </a:r>
            <a:endParaRPr lang="en-US" sz="6000" b="1" dirty="0">
              <a:solidFill>
                <a:srgbClr val="EF3E42"/>
              </a:solidFill>
              <a:latin typeface="Helvetica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62600" y="2438400"/>
            <a:ext cx="3429000" cy="1752600"/>
          </a:xfrm>
        </p:spPr>
        <p:txBody>
          <a:bodyPr/>
          <a:lstStyle/>
          <a:p>
            <a:r>
              <a:rPr lang="en-US" sz="3800" b="1" dirty="0" smtClean="0">
                <a:solidFill>
                  <a:srgbClr val="0098D1"/>
                </a:solidFill>
                <a:latin typeface="Helvetica" pitchFamily="34" charset="0"/>
              </a:rPr>
              <a:t>Starting and Growing a Business</a:t>
            </a:r>
            <a:endParaRPr lang="en-US" sz="3800" b="1" dirty="0">
              <a:solidFill>
                <a:srgbClr val="0098D1"/>
              </a:solidFill>
              <a:latin typeface="Helvetica" pitchFamily="34" charset="0"/>
            </a:endParaRPr>
          </a:p>
        </p:txBody>
      </p:sp>
      <p:pic>
        <p:nvPicPr>
          <p:cNvPr id="6" name="Picture 5" descr="Business textbook cover 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29478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18196" y="6611779"/>
            <a:ext cx="36686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 dirty="0">
                <a:latin typeface="Times New Roman" pitchFamily="18" charset="0"/>
                <a:ea typeface="ＭＳ Ｐゴシック" pitchFamily="-44" charset="-128"/>
                <a:cs typeface="Arial" charset="0"/>
              </a:rPr>
              <a:t>© 2015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1852613" y="228600"/>
            <a:ext cx="7086600" cy="6248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381001"/>
          <a:ext cx="8382000" cy="6095999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522018"/>
                <a:gridCol w="5859982"/>
              </a:tblGrid>
              <a:tr h="3030935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4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Options for Organizing Business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3065064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CHAPTER 5</a:t>
                      </a:r>
                      <a:endParaRPr lang="en-US" sz="2200" b="1" dirty="0">
                        <a:solidFill>
                          <a:srgbClr val="EF3E42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Small Business, Entrepreneurship, and Franchising</a:t>
                      </a: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5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Learning Objectives</a:t>
            </a:r>
            <a:endParaRPr lang="en-US" sz="3600" b="1" dirty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432441"/>
            <a:ext cx="83058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100" b="1" dirty="0" smtClean="0">
                <a:solidFill>
                  <a:srgbClr val="EF3E42"/>
                </a:solidFill>
                <a:latin typeface="Helvetica" pitchFamily="34" charset="0"/>
              </a:rPr>
              <a:t>LO 5-1</a:t>
            </a:r>
            <a:r>
              <a:rPr lang="en-US" sz="2100" dirty="0" smtClean="0">
                <a:solidFill>
                  <a:srgbClr val="942C61"/>
                </a:solidFill>
              </a:rPr>
              <a:t>	</a:t>
            </a:r>
            <a:r>
              <a:rPr lang="en-US" sz="2100" dirty="0" smtClean="0"/>
              <a:t>Define entrepreneurship and small business.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100" b="1" dirty="0" smtClean="0">
                <a:solidFill>
                  <a:srgbClr val="EF3E42"/>
                </a:solidFill>
                <a:latin typeface="Helvetica" pitchFamily="34" charset="0"/>
              </a:rPr>
              <a:t>LO 5-2</a:t>
            </a:r>
            <a:r>
              <a:rPr lang="en-US" sz="21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100" dirty="0" smtClean="0">
                <a:solidFill>
                  <a:srgbClr val="942C61"/>
                </a:solidFill>
              </a:rPr>
              <a:t>	</a:t>
            </a:r>
            <a:r>
              <a:rPr lang="en-US" sz="2100" dirty="0" smtClean="0"/>
              <a:t>Investigate the importance of small business in the U.S. 	economy and why certain fields attract small business.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100" b="1" dirty="0" smtClean="0">
                <a:solidFill>
                  <a:srgbClr val="EF3E42"/>
                </a:solidFill>
                <a:latin typeface="Helvetica" pitchFamily="34" charset="0"/>
              </a:rPr>
              <a:t>LO 5-3</a:t>
            </a:r>
            <a:r>
              <a:rPr lang="en-US" sz="21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100" dirty="0" smtClean="0">
                <a:solidFill>
                  <a:srgbClr val="942C61"/>
                </a:solidFill>
              </a:rPr>
              <a:t>	</a:t>
            </a:r>
            <a:r>
              <a:rPr lang="en-US" sz="2100" dirty="0" smtClean="0"/>
              <a:t>Specify the advantages of small-business ownership.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100" b="1" dirty="0" smtClean="0">
                <a:solidFill>
                  <a:srgbClr val="EF3E42"/>
                </a:solidFill>
                <a:latin typeface="Helvetica" pitchFamily="34" charset="0"/>
              </a:rPr>
              <a:t>LO 5-4</a:t>
            </a:r>
            <a:r>
              <a:rPr lang="en-US" sz="21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100" dirty="0" smtClean="0">
                <a:solidFill>
                  <a:srgbClr val="942C61"/>
                </a:solidFill>
              </a:rPr>
              <a:t>	</a:t>
            </a:r>
            <a:r>
              <a:rPr lang="en-US" sz="2100" dirty="0" smtClean="0"/>
              <a:t>Summarize the disadvantages of small-business 	ownership, and analyze why many small businesses fail.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100" b="1" dirty="0" smtClean="0">
                <a:solidFill>
                  <a:srgbClr val="EF3E42"/>
                </a:solidFill>
                <a:latin typeface="Helvetica" pitchFamily="34" charset="0"/>
              </a:rPr>
              <a:t>LO 5-5</a:t>
            </a:r>
            <a:r>
              <a:rPr lang="en-US" sz="21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100" dirty="0" smtClean="0">
                <a:solidFill>
                  <a:srgbClr val="942C61"/>
                </a:solidFill>
              </a:rPr>
              <a:t>	</a:t>
            </a:r>
            <a:r>
              <a:rPr lang="en-US" sz="2100" dirty="0" smtClean="0"/>
              <a:t>Describe how you go about starting a small business and 	what resources are needed.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100" b="1" dirty="0" smtClean="0">
                <a:solidFill>
                  <a:srgbClr val="EF3E42"/>
                </a:solidFill>
                <a:latin typeface="Helvetica" pitchFamily="34" charset="0"/>
              </a:rPr>
              <a:t>LO 5-6</a:t>
            </a:r>
            <a:r>
              <a:rPr lang="en-US" sz="21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100" dirty="0" smtClean="0">
                <a:solidFill>
                  <a:srgbClr val="942C61"/>
                </a:solidFill>
              </a:rPr>
              <a:t>	</a:t>
            </a:r>
            <a:r>
              <a:rPr lang="en-US" sz="2100" dirty="0" smtClean="0"/>
              <a:t>Evaluate the demographic, technological, and economic 	trends that are affecting the future of small business.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100" b="1" dirty="0" smtClean="0">
                <a:solidFill>
                  <a:srgbClr val="EF3E42"/>
                </a:solidFill>
                <a:latin typeface="Helvetica" pitchFamily="34" charset="0"/>
              </a:rPr>
              <a:t>LO 5-7</a:t>
            </a:r>
            <a:r>
              <a:rPr lang="en-US" sz="21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100" dirty="0" smtClean="0">
                <a:solidFill>
                  <a:srgbClr val="942C61"/>
                </a:solidFill>
              </a:rPr>
              <a:t>	</a:t>
            </a:r>
            <a:r>
              <a:rPr lang="en-US" sz="2100" dirty="0" smtClean="0"/>
              <a:t>Explain why many large businesses are trying to “think 	</a:t>
            </a:r>
            <a:r>
              <a:rPr lang="en-US" sz="2100" smtClean="0"/>
              <a:t>small”.</a:t>
            </a:r>
            <a:endParaRPr lang="en-US" sz="2100" dirty="0" smtClean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5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2" name="Picture 11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40056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What Is a Small Business?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5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16" name="Group 13"/>
          <p:cNvGrpSpPr/>
          <p:nvPr/>
        </p:nvGrpSpPr>
        <p:grpSpPr>
          <a:xfrm>
            <a:off x="533400" y="2206646"/>
            <a:ext cx="8077200" cy="467398"/>
            <a:chOff x="0" y="1573286"/>
            <a:chExt cx="8534400" cy="77220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0" y="1573286"/>
              <a:ext cx="8534400" cy="772200"/>
            </a:xfrm>
            <a:prstGeom prst="round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ounded Rectangle 4"/>
            <p:cNvSpPr/>
            <p:nvPr/>
          </p:nvSpPr>
          <p:spPr>
            <a:xfrm>
              <a:off x="37696" y="1610982"/>
              <a:ext cx="8459008" cy="69680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kern="1200" dirty="0" smtClean="0">
                  <a:latin typeface="Arial" pitchFamily="34" charset="0"/>
                  <a:cs typeface="Arial" pitchFamily="34" charset="0"/>
                </a:rPr>
                <a:t>Small Business </a:t>
              </a:r>
              <a:endParaRPr lang="en-US" sz="2200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Group 15"/>
          <p:cNvGrpSpPr/>
          <p:nvPr/>
        </p:nvGrpSpPr>
        <p:grpSpPr>
          <a:xfrm>
            <a:off x="533400" y="2740046"/>
            <a:ext cx="8077200" cy="593418"/>
            <a:chOff x="0" y="1735822"/>
            <a:chExt cx="8534400" cy="1127115"/>
          </a:xfrm>
        </p:grpSpPr>
        <p:sp>
          <p:nvSpPr>
            <p:cNvPr id="20" name="Rectangle 19"/>
            <p:cNvSpPr/>
            <p:nvPr/>
          </p:nvSpPr>
          <p:spPr>
            <a:xfrm>
              <a:off x="0" y="1735822"/>
              <a:ext cx="8534400" cy="11271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0" y="1735826"/>
              <a:ext cx="8534400" cy="904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0967" tIns="41910" rIns="234696" bIns="41910" numCol="1" spcCol="1270" anchor="t" anchorCtr="0">
              <a:noAutofit/>
            </a:bodyPr>
            <a:lstStyle/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en-IN" kern="1200" dirty="0" smtClean="0">
                  <a:latin typeface="Arial" pitchFamily="34" charset="0"/>
                  <a:ea typeface="ヒラギノ角ゴ ProN W3"/>
                  <a:cs typeface="Arial" pitchFamily="34" charset="0"/>
                  <a:sym typeface="Gill Sans"/>
                </a:rPr>
                <a:t>Any independently owned and operated business that is not dominant in its competitive area</a:t>
              </a:r>
              <a:endParaRPr lang="en-US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Group 20"/>
          <p:cNvGrpSpPr/>
          <p:nvPr/>
        </p:nvGrpSpPr>
        <p:grpSpPr>
          <a:xfrm>
            <a:off x="533400" y="3409664"/>
            <a:ext cx="8077200" cy="511607"/>
            <a:chOff x="0" y="2762850"/>
            <a:chExt cx="8534400" cy="587807"/>
          </a:xfrm>
          <a:scene3d>
            <a:camera prst="orthographicFront"/>
            <a:lightRig rig="flat" dir="t"/>
          </a:scene3d>
        </p:grpSpPr>
        <p:sp>
          <p:nvSpPr>
            <p:cNvPr id="23" name="Rounded Rectangle 22"/>
            <p:cNvSpPr/>
            <p:nvPr/>
          </p:nvSpPr>
          <p:spPr>
            <a:xfrm>
              <a:off x="0" y="2762850"/>
              <a:ext cx="8534400" cy="587807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2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ounded Rectangle 4"/>
            <p:cNvSpPr/>
            <p:nvPr/>
          </p:nvSpPr>
          <p:spPr>
            <a:xfrm>
              <a:off x="28694" y="2791544"/>
              <a:ext cx="8477012" cy="53041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kern="1200" dirty="0" smtClean="0">
                  <a:latin typeface="Arial" pitchFamily="34" charset="0"/>
                  <a:cs typeface="Arial" pitchFamily="34" charset="0"/>
                  <a:hlinkClick r:id="rId4"/>
                </a:rPr>
                <a:t>Small Business Administration (SBA)</a:t>
              </a:r>
              <a:endParaRPr lang="en-US" sz="2200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21"/>
          <p:cNvGrpSpPr/>
          <p:nvPr/>
        </p:nvGrpSpPr>
        <p:grpSpPr>
          <a:xfrm>
            <a:off x="533400" y="3921271"/>
            <a:ext cx="8077200" cy="631393"/>
            <a:chOff x="0" y="3350657"/>
            <a:chExt cx="8534400" cy="1088593"/>
          </a:xfrm>
        </p:grpSpPr>
        <p:sp>
          <p:nvSpPr>
            <p:cNvPr id="26" name="Rectangle 25"/>
            <p:cNvSpPr/>
            <p:nvPr/>
          </p:nvSpPr>
          <p:spPr>
            <a:xfrm>
              <a:off x="0" y="3372450"/>
              <a:ext cx="8534400" cy="106680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0" y="3350657"/>
              <a:ext cx="8534400" cy="5601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0967" tIns="30480" rIns="170688" bIns="30480" numCol="1" spcCol="1270" anchor="t" anchorCtr="0">
              <a:sp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en-US" kern="1200" dirty="0" smtClean="0">
                  <a:latin typeface="Arial" pitchFamily="34" charset="0"/>
                  <a:cs typeface="Arial" pitchFamily="34" charset="0"/>
                </a:rPr>
                <a:t>An independent agency of the federal government that offers managerial and financial assistance to small businesses</a:t>
              </a:r>
              <a:endParaRPr lang="en-US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28" name="Diagram 27"/>
          <p:cNvGraphicFramePr/>
          <p:nvPr>
            <p:extLst>
              <p:ext uri="{D42A27DB-BD31-4B8C-83A1-F6EECF244321}">
                <p14:modId xmlns:p14="http://schemas.microsoft.com/office/powerpoint/2010/main" val="481871107"/>
              </p:ext>
            </p:extLst>
          </p:nvPr>
        </p:nvGraphicFramePr>
        <p:xfrm>
          <a:off x="533400" y="1047464"/>
          <a:ext cx="80772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29" name="Diagram 28"/>
          <p:cNvGraphicFramePr/>
          <p:nvPr>
            <p:extLst>
              <p:ext uri="{D42A27DB-BD31-4B8C-83A1-F6EECF244321}">
                <p14:modId xmlns:p14="http://schemas.microsoft.com/office/powerpoint/2010/main" val="2816485830"/>
              </p:ext>
            </p:extLst>
          </p:nvPr>
        </p:nvGraphicFramePr>
        <p:xfrm>
          <a:off x="573386" y="4675178"/>
          <a:ext cx="7997228" cy="1698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7620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Small-Business Ownership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1752600"/>
            <a:ext cx="8686800" cy="4267199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000"/>
              </a:spcBef>
              <a:buSzPct val="100000"/>
            </a:pPr>
            <a:endParaRPr lang="en-IN" sz="2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5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533400" y="1397000"/>
          <a:ext cx="8077200" cy="4699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  <a:gridCol w="4038600"/>
              </a:tblGrid>
              <a:tr h="486563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Arial" pitchFamily="34" charset="0"/>
                          <a:cs typeface="Arial" pitchFamily="34" charset="0"/>
                        </a:rPr>
                        <a:t>Advantages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Arial" pitchFamily="34" charset="0"/>
                          <a:cs typeface="Arial" pitchFamily="34" charset="0"/>
                        </a:rPr>
                        <a:t>Disadvantages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86563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" pitchFamily="34" charset="0"/>
                          <a:cs typeface="Arial" pitchFamily="34" charset="0"/>
                        </a:rPr>
                        <a:t>Independence</a:t>
                      </a:r>
                      <a:endParaRPr lang="en-US" sz="2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" pitchFamily="34" charset="0"/>
                          <a:cs typeface="Arial" pitchFamily="34" charset="0"/>
                        </a:rPr>
                        <a:t>High stress level</a:t>
                      </a:r>
                      <a:endParaRPr lang="en-US" sz="2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99745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" pitchFamily="34" charset="0"/>
                          <a:cs typeface="Arial" pitchFamily="34" charset="0"/>
                        </a:rPr>
                        <a:t>Costs</a:t>
                      </a:r>
                      <a:endParaRPr lang="en-US" sz="2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" pitchFamily="34" charset="0"/>
                          <a:cs typeface="Arial" pitchFamily="34" charset="0"/>
                        </a:rPr>
                        <a:t>High failure rate</a:t>
                      </a:r>
                      <a:r>
                        <a:rPr lang="en-US" sz="2200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200" baseline="0" dirty="0" smtClean="0">
                          <a:latin typeface="Arial" pitchFamily="34" charset="0"/>
                          <a:cs typeface="Arial" pitchFamily="34" charset="0"/>
                        </a:rPr>
                        <a:t>– 50% </a:t>
                      </a:r>
                      <a:r>
                        <a:rPr lang="en-US" sz="2200" dirty="0" smtClean="0">
                          <a:latin typeface="Arial" pitchFamily="34" charset="0"/>
                          <a:cs typeface="Arial" pitchFamily="34" charset="0"/>
                        </a:rPr>
                        <a:t>of all new businesses fail within the first 5 years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99745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" pitchFamily="34" charset="0"/>
                          <a:cs typeface="Arial" pitchFamily="34" charset="0"/>
                        </a:rPr>
                        <a:t>Flexibility</a:t>
                      </a:r>
                      <a:endParaRPr lang="en-US" sz="2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" pitchFamily="34" charset="0"/>
                          <a:cs typeface="Arial" pitchFamily="34" charset="0"/>
                        </a:rPr>
                        <a:t>Undercapitalization</a:t>
                      </a:r>
                      <a:r>
                        <a:rPr lang="en-US" sz="2200" baseline="0" dirty="0" smtClean="0">
                          <a:latin typeface="Arial" pitchFamily="34" charset="0"/>
                          <a:cs typeface="Arial" pitchFamily="34" charset="0"/>
                        </a:rPr>
                        <a:t> – Lack of funds to operate a business normally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39822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" pitchFamily="34" charset="0"/>
                          <a:cs typeface="Arial" pitchFamily="34" charset="0"/>
                        </a:rPr>
                        <a:t>Focus</a:t>
                      </a:r>
                      <a:endParaRPr lang="en-US" sz="2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" pitchFamily="34" charset="0"/>
                          <a:cs typeface="Arial" pitchFamily="34" charset="0"/>
                        </a:rPr>
                        <a:t>Managerial inexperience or incompetence</a:t>
                      </a:r>
                      <a:endParaRPr lang="en-US" sz="2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86563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" pitchFamily="34" charset="0"/>
                          <a:cs typeface="Arial" pitchFamily="34" charset="0"/>
                        </a:rPr>
                        <a:t>Reputation</a:t>
                      </a:r>
                      <a:endParaRPr lang="en-US" sz="2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" pitchFamily="34" charset="0"/>
                          <a:cs typeface="Arial" pitchFamily="34" charset="0"/>
                        </a:rPr>
                        <a:t>Inability to cope with growth</a:t>
                      </a:r>
                      <a:endParaRPr lang="en-US" sz="2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0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Advantages/Disadvantages of </a:t>
            </a:r>
            <a:br>
              <a:rPr lang="en-US" sz="30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</a:br>
            <a:r>
              <a:rPr lang="en-US" sz="30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Small-Business Ownership</a:t>
            </a:r>
            <a:endParaRPr lang="en-US" sz="30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2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5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6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600" y="1752600"/>
            <a:ext cx="381000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rgbClr val="0070C0"/>
              </a:buClr>
            </a:pPr>
            <a:r>
              <a:rPr lang="en-US" sz="2600" dirty="0" smtClean="0"/>
              <a:t>Some of the advantages of small businesses include:</a:t>
            </a:r>
          </a:p>
          <a:p>
            <a:pPr marL="457200" indent="-457200">
              <a:spcBef>
                <a:spcPts val="100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n-US" sz="2600" dirty="0" smtClean="0"/>
              <a:t>Flexibility</a:t>
            </a:r>
          </a:p>
          <a:p>
            <a:pPr marL="457200" indent="-457200">
              <a:spcBef>
                <a:spcPts val="100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n-US" sz="2600" dirty="0" smtClean="0"/>
              <a:t>Lowers start-up costs</a:t>
            </a:r>
          </a:p>
          <a:p>
            <a:pPr marL="457200" indent="-457200">
              <a:spcBef>
                <a:spcPts val="100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n-US" sz="2600" dirty="0" smtClean="0"/>
              <a:t>Ability to be your own boss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414744" y="1750312"/>
            <a:ext cx="2967256" cy="4038599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000"/>
              </a:spcBef>
              <a:buClr>
                <a:srgbClr val="FF0000"/>
              </a:buClr>
              <a:buSzPct val="125000"/>
            </a:pPr>
            <a:r>
              <a:rPr lang="en-US" sz="2600" dirty="0" smtClean="0">
                <a:latin typeface="Arial" pitchFamily="34" charset="0"/>
                <a:ea typeface="ヒラギノ明朝 ProN W3"/>
                <a:cs typeface="Arial" pitchFamily="34" charset="0"/>
              </a:rPr>
              <a:t>Disadvantages…</a:t>
            </a:r>
          </a:p>
          <a:p>
            <a:pPr marL="519113" indent="-519113">
              <a:spcBef>
                <a:spcPts val="1000"/>
              </a:spcBef>
              <a:buClr>
                <a:srgbClr val="FF0000"/>
              </a:buClr>
              <a:buSzPct val="125000"/>
              <a:buFont typeface="Wingdings" pitchFamily="2" charset="2"/>
              <a:buChar char="v"/>
            </a:pPr>
            <a:r>
              <a:rPr lang="en-US" sz="2600" dirty="0" smtClean="0">
                <a:latin typeface="Arial" pitchFamily="34" charset="0"/>
                <a:ea typeface="ヒラギノ明朝 ProN W3"/>
                <a:cs typeface="Arial" pitchFamily="34" charset="0"/>
              </a:rPr>
              <a:t>Entrepreneurs experience a great deal of independence but also a great deal of stress</a:t>
            </a:r>
          </a:p>
          <a:p>
            <a:pPr marL="519113" indent="-519113">
              <a:spcBef>
                <a:spcPts val="1000"/>
              </a:spcBef>
              <a:buClr>
                <a:srgbClr val="FF0000"/>
              </a:buClr>
              <a:buSzPct val="125000"/>
              <a:buFont typeface="Wingdings" pitchFamily="2" charset="2"/>
              <a:buChar char="v"/>
            </a:pPr>
            <a:r>
              <a:rPr lang="en-US" sz="2600" dirty="0" smtClean="0">
                <a:latin typeface="Arial" pitchFamily="34" charset="0"/>
                <a:ea typeface="ヒラギノ明朝 ProN W3"/>
                <a:cs typeface="Arial" pitchFamily="34" charset="0"/>
              </a:rPr>
              <a:t>Many fail</a:t>
            </a:r>
            <a:endParaRPr lang="en-US" sz="2400" dirty="0" smtClean="0">
              <a:latin typeface="Arial" pitchFamily="34" charset="0"/>
              <a:ea typeface="ヒラギノ明朝 ProN W3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Starting a Business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5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7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4" name="Diagram 13"/>
          <p:cNvGraphicFramePr/>
          <p:nvPr/>
        </p:nvGraphicFramePr>
        <p:xfrm>
          <a:off x="457200" y="1701800"/>
          <a:ext cx="8153400" cy="203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0" name="Diagram 19"/>
          <p:cNvGraphicFramePr/>
          <p:nvPr/>
        </p:nvGraphicFramePr>
        <p:xfrm>
          <a:off x="533400" y="4191000"/>
          <a:ext cx="8077200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Forms of Business Ownership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5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8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7" name="Diagram 16"/>
          <p:cNvGraphicFramePr/>
          <p:nvPr/>
        </p:nvGraphicFramePr>
        <p:xfrm>
          <a:off x="533400" y="1524000"/>
          <a:ext cx="8077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9" name="Picture 18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Equity Financing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1752600"/>
            <a:ext cx="8686800" cy="4267199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000"/>
              </a:spcBef>
              <a:buSzPct val="93000"/>
              <a:buFont typeface="Arial" pitchFamily="34" charset="0"/>
              <a:buChar char="•"/>
            </a:pPr>
            <a:endParaRPr lang="en-IN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5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9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16" name="Group 7"/>
          <p:cNvGrpSpPr/>
          <p:nvPr/>
        </p:nvGrpSpPr>
        <p:grpSpPr>
          <a:xfrm>
            <a:off x="1447800" y="609600"/>
            <a:ext cx="7162800" cy="3272432"/>
            <a:chOff x="535" y="2083"/>
            <a:chExt cx="3958351" cy="3958232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Down Arrow 16"/>
            <p:cNvSpPr/>
            <p:nvPr/>
          </p:nvSpPr>
          <p:spPr>
            <a:xfrm rot="16200000">
              <a:off x="595" y="2023"/>
              <a:ext cx="3958232" cy="3958351"/>
            </a:xfrm>
            <a:prstGeom prst="downArrow">
              <a:avLst>
                <a:gd name="adj1" fmla="val 50000"/>
                <a:gd name="adj2" fmla="val 35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Down Arrow 4"/>
            <p:cNvSpPr/>
            <p:nvPr/>
          </p:nvSpPr>
          <p:spPr>
            <a:xfrm rot="21600000">
              <a:off x="536" y="991642"/>
              <a:ext cx="3265660" cy="197911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135128" rIns="135128" bIns="135128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>
                  <a:latin typeface="Arial" pitchFamily="34" charset="0"/>
                  <a:ea typeface="ヒラギノ角ゴ ProN W3"/>
                  <a:cs typeface="Arial" pitchFamily="34" charset="0"/>
                  <a:sym typeface="Calisto MT" pitchFamily="18" charset="0"/>
                </a:rPr>
                <a:t>Referred to as equity financing because the owner uses real personal assets rather than borrowing funds from outside sources to get started in a new business</a:t>
              </a:r>
              <a:endParaRPr lang="en-US" sz="2400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 11"/>
          <p:cNvGrpSpPr/>
          <p:nvPr/>
        </p:nvGrpSpPr>
        <p:grpSpPr>
          <a:xfrm>
            <a:off x="609600" y="3124200"/>
            <a:ext cx="7010400" cy="3276600"/>
            <a:chOff x="535" y="2083"/>
            <a:chExt cx="3958351" cy="3958232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4" name="Down Arrow 23"/>
            <p:cNvSpPr/>
            <p:nvPr/>
          </p:nvSpPr>
          <p:spPr>
            <a:xfrm rot="16200000">
              <a:off x="595" y="2023"/>
              <a:ext cx="3958232" cy="3958351"/>
            </a:xfrm>
            <a:prstGeom prst="downArrow">
              <a:avLst>
                <a:gd name="adj1" fmla="val 50000"/>
                <a:gd name="adj2" fmla="val 35000"/>
              </a:avLst>
            </a:prstGeom>
            <a:solidFill>
              <a:srgbClr val="7030A0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Down Arrow 4"/>
            <p:cNvSpPr/>
            <p:nvPr/>
          </p:nvSpPr>
          <p:spPr>
            <a:xfrm rot="21600000">
              <a:off x="536" y="991642"/>
              <a:ext cx="3265660" cy="197911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135128" rIns="135128" bIns="135128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>
                  <a:latin typeface="Arial" pitchFamily="34" charset="0"/>
                  <a:ea typeface="ヒラギノ角ゴ ProN W3"/>
                  <a:cs typeface="Arial" pitchFamily="34" charset="0"/>
                  <a:sym typeface="Calisto MT" pitchFamily="18" charset="0"/>
                </a:rPr>
                <a:t>The owner may bring useful personal assets (such as a computer, desks, and other furniture, a car or truck) as part of his or her ownership interest in the firm</a:t>
              </a:r>
              <a:endParaRPr lang="en-US" sz="2400" kern="12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Venture Capitalists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5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10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81000" y="3429000"/>
            <a:ext cx="8305800" cy="2590799"/>
          </a:xfrm>
          <a:prstGeom prst="rect">
            <a:avLst/>
          </a:prstGeom>
        </p:spPr>
        <p:txBody>
          <a:bodyPr/>
          <a:lstStyle/>
          <a:p>
            <a:pPr lvl="2" indent="-457200">
              <a:spcBef>
                <a:spcPts val="1000"/>
              </a:spcBef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ea typeface="ヒラギノ明朝 ProN W3"/>
                <a:cs typeface="Arial" pitchFamily="34" charset="0"/>
              </a:rPr>
              <a:t>Although this form of equity financing has helped many small businesses, they require that the small-business owner share the profits of the business (and sometimes the control, as well) with the investors</a:t>
            </a:r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1600200"/>
          <a:ext cx="8077200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0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Starting from Scratch vs. Buying an Existing Business</a:t>
            </a:r>
            <a:endParaRPr lang="en-US" sz="30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5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11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1752600"/>
            <a:ext cx="8229600" cy="4114799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000"/>
              </a:spcBef>
              <a:buClr>
                <a:srgbClr val="7030A0"/>
              </a:buClr>
              <a:buSzPct val="125000"/>
              <a:buFont typeface="Wingdings" pitchFamily="2" charset="2"/>
              <a:buChar char="§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Starting from scratch can be expensive and will require a lot of promotional efforts to familiarize customers with the business</a:t>
            </a:r>
          </a:p>
          <a:p>
            <a:pPr marL="914400" lvl="1" indent="-457200">
              <a:spcBef>
                <a:spcPts val="1000"/>
              </a:spcBef>
              <a:buFont typeface="Arial" pitchFamily="34" charset="0"/>
              <a:buChar char="•"/>
            </a:pPr>
            <a:endParaRPr lang="en-US" sz="2400" dirty="0" smtClean="0">
              <a:latin typeface="Arial" pitchFamily="34" charset="0"/>
              <a:ea typeface="ヒラギノ明朝 ProN W3"/>
              <a:cs typeface="Arial" pitchFamily="34" charset="0"/>
            </a:endParaRPr>
          </a:p>
        </p:txBody>
      </p:sp>
      <p:graphicFrame>
        <p:nvGraphicFramePr>
          <p:cNvPr id="17" name="Diagram 16"/>
          <p:cNvGraphicFramePr/>
          <p:nvPr/>
        </p:nvGraphicFramePr>
        <p:xfrm>
          <a:off x="533400" y="3276600"/>
          <a:ext cx="80772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角ゴ ProN W3"/>
                <a:cs typeface="Times New Roman" pitchFamily="18" charset="0"/>
                <a:sym typeface="Gill Sans" pitchFamily="34" charset="0"/>
              </a:rPr>
              <a:t>Franchising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5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1371600"/>
          <a:ext cx="80772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Franchises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5-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14400" y="1219200"/>
          <a:ext cx="73152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408281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Arial" pitchFamily="34" charset="0"/>
                          <a:cs typeface="Arial" pitchFamily="34" charset="0"/>
                        </a:rPr>
                        <a:t>Advantages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Arial" pitchFamily="34" charset="0"/>
                          <a:cs typeface="Arial" pitchFamily="34" charset="0"/>
                        </a:rPr>
                        <a:t>Disadvantages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8281"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Training &amp; support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Fees and profit sharing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8281"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Brand-name appeal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Standardized</a:t>
                      </a:r>
                      <a:r>
                        <a:rPr lang="en-US" sz="2200" b="0" baseline="0" dirty="0" smtClean="0">
                          <a:latin typeface="Arial" pitchFamily="34" charset="0"/>
                          <a:cs typeface="Arial" pitchFamily="34" charset="0"/>
                        </a:rPr>
                        <a:t> operations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29074"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Standardized quality of goods &amp; services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Restrictions on purchasing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8281"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National advertising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Limited product line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8281"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Financial assistance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Possible market saturation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8281"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Proven products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Less freedom in decisions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8281"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Centralized buying power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29074"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Site selection &amp; territorial protection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8281"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Arial" pitchFamily="34" charset="0"/>
                          <a:cs typeface="Arial" pitchFamily="34" charset="0"/>
                        </a:rPr>
                        <a:t>Greater chance for success</a:t>
                      </a:r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3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The Future for Small Business</a:t>
            </a:r>
            <a:endParaRPr lang="en-US" sz="33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5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533400" y="2209800"/>
          <a:ext cx="80772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3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Making Big Businesses Act “Small”</a:t>
            </a:r>
            <a:endParaRPr lang="en-US" sz="33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5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447801"/>
            <a:ext cx="8305800" cy="426719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sz="2400" dirty="0" smtClean="0">
                <a:latin typeface="Arial" pitchFamily="34" charset="0"/>
                <a:ea typeface="ヒラギノ明朝 ProN W3"/>
                <a:cs typeface="Arial" pitchFamily="34" charset="0"/>
              </a:rPr>
              <a:t>The continuing success and competitiveness of small businesses through rapidly changing conditions in the business world have led many large corporations to take a closer look at what their smaller rivals tick</a:t>
            </a:r>
          </a:p>
          <a:p>
            <a:pPr marL="457200" indent="-457200">
              <a:spcBef>
                <a:spcPts val="100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ea typeface="ヒラギノ明朝 ProN W3"/>
                <a:cs typeface="Arial" pitchFamily="34" charset="0"/>
              </a:rPr>
              <a:t>Large firms emulate smaller ones to improve their bottom line</a:t>
            </a:r>
          </a:p>
          <a:p>
            <a:pPr marL="457200" indent="-457200">
              <a:spcBef>
                <a:spcPts val="100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ea typeface="ヒラギノ明朝 ProN W3"/>
                <a:cs typeface="Arial" pitchFamily="34" charset="0"/>
              </a:rPr>
              <a:t>Downsizing (rightsizing) – To reduce management layers, corporate staff, and work tasks in order to make the firm more flexible, resourceful, and innovative</a:t>
            </a:r>
          </a:p>
        </p:txBody>
      </p:sp>
      <p:graphicFrame>
        <p:nvGraphicFramePr>
          <p:cNvPr id="18" name="Diagram 17"/>
          <p:cNvGraphicFramePr/>
          <p:nvPr/>
        </p:nvGraphicFramePr>
        <p:xfrm>
          <a:off x="533400" y="4876800"/>
          <a:ext cx="80772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12973</TotalTime>
  <Words>699</Words>
  <Application>Microsoft Office PowerPoint</Application>
  <PresentationFormat>On-screen Show (4:3)</PresentationFormat>
  <Paragraphs>139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Part 2</vt:lpstr>
      <vt:lpstr> </vt:lpstr>
      <vt:lpstr>Learning Objectives</vt:lpstr>
      <vt:lpstr>What Is a Small Business?</vt:lpstr>
      <vt:lpstr>Small-Business Ownership</vt:lpstr>
      <vt:lpstr>Advantages/Disadvantages of  Small-Business Ownership</vt:lpstr>
      <vt:lpstr>Starting a Business</vt:lpstr>
      <vt:lpstr>Forms of Business Ownership</vt:lpstr>
      <vt:lpstr>Equity Financing</vt:lpstr>
      <vt:lpstr>Venture Capitalists</vt:lpstr>
      <vt:lpstr>Starting from Scratch vs. Buying an Existing Business</vt:lpstr>
      <vt:lpstr>Franchising</vt:lpstr>
      <vt:lpstr>Franchises</vt:lpstr>
      <vt:lpstr>The Future for Small Business</vt:lpstr>
      <vt:lpstr>Making Big Businesses Act “Small”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A. B. Custom Solutions</dc:creator>
  <cp:lastModifiedBy>Amudha Pandian</cp:lastModifiedBy>
  <cp:revision>429</cp:revision>
  <dcterms:created xsi:type="dcterms:W3CDTF">2010-09-10T00:47:27Z</dcterms:created>
  <dcterms:modified xsi:type="dcterms:W3CDTF">2013-12-06T03:40:03Z</dcterms:modified>
</cp:coreProperties>
</file>