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1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1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15.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22" r:id="rId2"/>
    <p:sldId id="338" r:id="rId3"/>
    <p:sldId id="324" r:id="rId4"/>
    <p:sldId id="325" r:id="rId5"/>
    <p:sldId id="317" r:id="rId6"/>
    <p:sldId id="279" r:id="rId7"/>
    <p:sldId id="286" r:id="rId8"/>
    <p:sldId id="287" r:id="rId9"/>
    <p:sldId id="288" r:id="rId10"/>
    <p:sldId id="319" r:id="rId11"/>
    <p:sldId id="310" r:id="rId12"/>
    <p:sldId id="313" r:id="rId13"/>
    <p:sldId id="337" r:id="rId14"/>
    <p:sldId id="333" r:id="rId15"/>
    <p:sldId id="331" r:id="rId16"/>
  </p:sldIdLst>
  <p:sldSz cx="9144000" cy="6858000" type="screen4x3"/>
  <p:notesSz cx="6858000" cy="9144000"/>
  <p:custDataLst>
    <p:tags r:id="rId1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1F5"/>
    <a:srgbClr val="898989"/>
    <a:srgbClr val="D0E3EA"/>
    <a:srgbClr val="EF3E42"/>
    <a:srgbClr val="0098D1"/>
    <a:srgbClr val="00FF00"/>
    <a:srgbClr val="942C61"/>
    <a:srgbClr val="008CBB"/>
    <a:srgbClr val="ECF1F7"/>
    <a:srgbClr val="328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93846" autoAdjust="0"/>
  </p:normalViewPr>
  <p:slideViewPr>
    <p:cSldViewPr>
      <p:cViewPr>
        <p:scale>
          <a:sx n="50" d="100"/>
          <a:sy n="50" d="100"/>
        </p:scale>
        <p:origin x="-2256" y="-79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92D050"/>
        </a:solidFill>
      </dgm:spPr>
      <dgm:t>
        <a:bodyPr/>
        <a:lstStyle/>
        <a:p>
          <a:pPr algn="ctr"/>
          <a:r>
            <a:rPr lang="en-US" sz="2200" dirty="0" smtClean="0">
              <a:latin typeface="Arial" pitchFamily="34" charset="0"/>
              <a:cs typeface="Arial" pitchFamily="34" charset="0"/>
            </a:rPr>
            <a:t>Organizational Culture (Corporate Culture)</a:t>
          </a:r>
          <a:endParaRPr lang="en-US" sz="22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92D050"/>
          </a:solidFill>
        </a:ln>
      </dgm:spPr>
      <dgm:t>
        <a:bodyPr/>
        <a:lstStyle/>
        <a:p>
          <a:r>
            <a:rPr lang="en-US" sz="2000" dirty="0" smtClean="0">
              <a:latin typeface="Arial" pitchFamily="34" charset="0"/>
              <a:cs typeface="Arial" pitchFamily="34" charset="0"/>
            </a:rPr>
            <a:t>A firm’s shared values, beliefs, traditions, philosophies, rules, and role models for behavior</a:t>
          </a:r>
          <a:endParaRPr lang="en-US" sz="20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B314A5F3-F31C-4921-9719-4A8C23C718F1}" srcId="{2973ABF6-0BA3-4097-AA81-E2AE4CA53992}" destId="{D869BA1E-BC97-49F8-9FE3-C460CBBA48C2}" srcOrd="0" destOrd="0" parTransId="{2E23B12F-6733-4019-881F-F9730C384AF4}" sibTransId="{9E3ACF13-450D-4C1E-A97E-04039DE7A52F}"/>
    <dgm:cxn modelId="{1CC0473E-D4C4-4483-9C21-2B63A5BE8CB4}" type="presOf" srcId="{4AAB6964-4EE2-4A3B-B54E-E1FF408B7CA9}" destId="{AD9AEC31-8049-40D6-A807-CFEC48215826}" srcOrd="0" destOrd="0" presId="urn:microsoft.com/office/officeart/2005/8/layout/vList2"/>
    <dgm:cxn modelId="{BBCA0DB4-FA16-42FB-B59C-75013CB846DE}" type="presOf" srcId="{2973ABF6-0BA3-4097-AA81-E2AE4CA53992}" destId="{D7952A1D-9DE9-4208-94A5-ED8797DEEE13}" srcOrd="0" destOrd="0" presId="urn:microsoft.com/office/officeart/2005/8/layout/vList2"/>
    <dgm:cxn modelId="{31FB0BDE-B491-4DB5-806B-CD8D984A2101}" type="presOf" srcId="{D869BA1E-BC97-49F8-9FE3-C460CBBA48C2}" destId="{6ADADECF-99DB-4A29-9F45-167CFD1FB879}"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8A2D138F-2806-4DF0-AFB4-681AD0F095DF}" type="presParOf" srcId="{AD9AEC31-8049-40D6-A807-CFEC48215826}" destId="{D7952A1D-9DE9-4208-94A5-ED8797DEEE13}" srcOrd="0" destOrd="0" presId="urn:microsoft.com/office/officeart/2005/8/layout/vList2"/>
    <dgm:cxn modelId="{D00E9199-7E07-4C50-B6A1-8FECCE501FEF}"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dgm:t>
        <a:bodyPr/>
        <a:lstStyle/>
        <a:p>
          <a:pPr algn="ctr"/>
          <a:r>
            <a:rPr lang="en-US" sz="2200" dirty="0" smtClean="0">
              <a:latin typeface="Arial" pitchFamily="34" charset="0"/>
              <a:cs typeface="Arial" pitchFamily="34" charset="0"/>
            </a:rPr>
            <a:t>Structure</a:t>
          </a:r>
          <a:endParaRPr lang="en-US" sz="22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008CBB"/>
          </a:solidFill>
        </a:ln>
      </dgm:spPr>
      <dgm:t>
        <a:bodyPr/>
        <a:lstStyle/>
        <a:p>
          <a:r>
            <a:rPr lang="en-US" sz="2000" dirty="0" smtClean="0">
              <a:latin typeface="Arial" pitchFamily="34" charset="0"/>
              <a:cs typeface="Arial" pitchFamily="34" charset="0"/>
            </a:rPr>
            <a:t>The arrangement or relationship of positions within an organization</a:t>
          </a:r>
          <a:endParaRPr lang="en-US" sz="20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1EBEA945-2480-47E4-B9B1-FD24E48EC6F9}"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570C023D-77ED-4133-ADB7-7589B771B67B}" type="presOf" srcId="{2973ABF6-0BA3-4097-AA81-E2AE4CA53992}" destId="{D7952A1D-9DE9-4208-94A5-ED8797DEEE13}" srcOrd="0" destOrd="0" presId="urn:microsoft.com/office/officeart/2005/8/layout/vList2"/>
    <dgm:cxn modelId="{9DE239FD-1644-4D88-81BE-F9E16CF03DE0}"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09DF3031-16DB-4E08-A1C9-62DEC2CFF9CA}" type="presParOf" srcId="{AD9AEC31-8049-40D6-A807-CFEC48215826}" destId="{D7952A1D-9DE9-4208-94A5-ED8797DEEE13}" srcOrd="0" destOrd="0" presId="urn:microsoft.com/office/officeart/2005/8/layout/vList2"/>
    <dgm:cxn modelId="{6721E09E-7E8E-4DFB-A6E5-67165832FE9A}"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C00000"/>
        </a:solidFill>
      </dgm:spPr>
      <dgm:t>
        <a:bodyPr/>
        <a:lstStyle/>
        <a:p>
          <a:pPr algn="ctr"/>
          <a:r>
            <a:rPr lang="en-US" sz="2200" dirty="0" smtClean="0">
              <a:latin typeface="Arial" pitchFamily="34" charset="0"/>
              <a:cs typeface="Arial" pitchFamily="34" charset="0"/>
            </a:rPr>
            <a:t>Organizational Chart</a:t>
          </a:r>
          <a:endParaRPr lang="en-US" sz="22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lstStyle/>
        <a:p>
          <a:r>
            <a:rPr lang="en-US" sz="2000" dirty="0" smtClean="0">
              <a:latin typeface="Arial" pitchFamily="34" charset="0"/>
              <a:cs typeface="Arial" pitchFamily="34" charset="0"/>
            </a:rPr>
            <a:t>A visual display of the organizational structure, lines of authority (chain of command), staff relationships, permanent committee arrangements, and lines of communication</a:t>
          </a:r>
          <a:endParaRPr lang="en-US" sz="20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FBA67522-11D1-43D4-B492-CFC303998BCD}" type="presOf" srcId="{2973ABF6-0BA3-4097-AA81-E2AE4CA53992}" destId="{D7952A1D-9DE9-4208-94A5-ED8797DEEE13}" srcOrd="0" destOrd="0" presId="urn:microsoft.com/office/officeart/2005/8/layout/vList2"/>
    <dgm:cxn modelId="{77CF834D-BD55-445E-8783-341E34812AFD}"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8CD0BCCA-B92E-4D2B-BE67-C49D0EA19D45}"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F205F37D-F560-4E48-97D4-AA535125D0A5}" type="presParOf" srcId="{AD9AEC31-8049-40D6-A807-CFEC48215826}" destId="{D7952A1D-9DE9-4208-94A5-ED8797DEEE13}" srcOrd="0" destOrd="0" presId="urn:microsoft.com/office/officeart/2005/8/layout/vList2"/>
    <dgm:cxn modelId="{7DF2A776-194D-40CF-8B01-C50A609A93B2}"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C00000"/>
        </a:solidFill>
      </dgm:spPr>
      <dgm:t>
        <a:bodyPr/>
        <a:lstStyle/>
        <a:p>
          <a:pPr algn="ctr"/>
          <a:r>
            <a:rPr lang="en-US" sz="2000" dirty="0" smtClean="0">
              <a:latin typeface="Arial" pitchFamily="34" charset="0"/>
              <a:cs typeface="Arial" pitchFamily="34" charset="0"/>
            </a:rPr>
            <a:t>Departmentalization</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lstStyle/>
        <a:p>
          <a:r>
            <a:rPr lang="en-US" sz="1800" dirty="0" smtClean="0">
              <a:latin typeface="Arial" pitchFamily="34" charset="0"/>
              <a:cs typeface="Arial" pitchFamily="34" charset="0"/>
            </a:rPr>
            <a:t>The grouping of jobs into working units usually called departments, units, groups, or divisions</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4EA85BAA-FEC0-40BB-836C-40F22A97028A}">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lstStyle/>
        <a:p>
          <a:r>
            <a:rPr lang="en-US" sz="1800" dirty="0" smtClean="0">
              <a:latin typeface="Arial" pitchFamily="34" charset="0"/>
              <a:cs typeface="Arial" pitchFamily="34" charset="0"/>
            </a:rPr>
            <a:t>Functional departmentalization</a:t>
          </a:r>
          <a:endParaRPr lang="en-US" sz="1800" dirty="0">
            <a:latin typeface="Arial" pitchFamily="34" charset="0"/>
            <a:cs typeface="Arial" pitchFamily="34" charset="0"/>
          </a:endParaRPr>
        </a:p>
      </dgm:t>
    </dgm:pt>
    <dgm:pt modelId="{E0D1602A-9E4C-44B6-B062-FB7F2313044D}" type="parTrans" cxnId="{FFA1BC13-6A84-48DB-8C47-34097C6F66CC}">
      <dgm:prSet/>
      <dgm:spPr/>
      <dgm:t>
        <a:bodyPr/>
        <a:lstStyle/>
        <a:p>
          <a:endParaRPr lang="en-US"/>
        </a:p>
      </dgm:t>
    </dgm:pt>
    <dgm:pt modelId="{60A29FA4-D591-4F36-9287-E354BC4B473F}" type="sibTrans" cxnId="{FFA1BC13-6A84-48DB-8C47-34097C6F66CC}">
      <dgm:prSet/>
      <dgm:spPr/>
      <dgm:t>
        <a:bodyPr/>
        <a:lstStyle/>
        <a:p>
          <a:endParaRPr lang="en-US"/>
        </a:p>
      </dgm:t>
    </dgm:pt>
    <dgm:pt modelId="{437E11A8-4D8D-44D5-A2DA-D9E12B692229}">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lstStyle/>
        <a:p>
          <a:r>
            <a:rPr lang="en-US" sz="1800" dirty="0" smtClean="0">
              <a:latin typeface="Arial" pitchFamily="34" charset="0"/>
              <a:cs typeface="Arial" pitchFamily="34" charset="0"/>
            </a:rPr>
            <a:t>Product departmentalization</a:t>
          </a:r>
          <a:endParaRPr lang="en-US" sz="1800" dirty="0">
            <a:latin typeface="Arial" pitchFamily="34" charset="0"/>
            <a:cs typeface="Arial" pitchFamily="34" charset="0"/>
          </a:endParaRPr>
        </a:p>
      </dgm:t>
    </dgm:pt>
    <dgm:pt modelId="{CF071B8B-B6BD-4EA2-A187-AB171E8EFCC5}" type="parTrans" cxnId="{5FCFAC40-36BE-4429-9A92-2BC1B42E1BE7}">
      <dgm:prSet/>
      <dgm:spPr/>
      <dgm:t>
        <a:bodyPr/>
        <a:lstStyle/>
        <a:p>
          <a:endParaRPr lang="en-US"/>
        </a:p>
      </dgm:t>
    </dgm:pt>
    <dgm:pt modelId="{47EA3F15-D506-4690-9F0B-AD8014DBBEAB}" type="sibTrans" cxnId="{5FCFAC40-36BE-4429-9A92-2BC1B42E1BE7}">
      <dgm:prSet/>
      <dgm:spPr/>
      <dgm:t>
        <a:bodyPr/>
        <a:lstStyle/>
        <a:p>
          <a:endParaRPr lang="en-US"/>
        </a:p>
      </dgm:t>
    </dgm:pt>
    <dgm:pt modelId="{6E1AC935-F79C-4851-8F5D-B36E389788E5}">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lstStyle/>
        <a:p>
          <a:r>
            <a:rPr lang="en-US" sz="1800" dirty="0" smtClean="0">
              <a:latin typeface="Arial" pitchFamily="34" charset="0"/>
              <a:cs typeface="Arial" pitchFamily="34" charset="0"/>
            </a:rPr>
            <a:t>Geographical departmentalization</a:t>
          </a:r>
          <a:endParaRPr lang="en-US" sz="1800" dirty="0">
            <a:latin typeface="Arial" pitchFamily="34" charset="0"/>
            <a:cs typeface="Arial" pitchFamily="34" charset="0"/>
          </a:endParaRPr>
        </a:p>
      </dgm:t>
    </dgm:pt>
    <dgm:pt modelId="{A34865EB-C6B6-4757-8A4D-6B352AD4D75D}" type="parTrans" cxnId="{2EFD101C-61A8-40E9-ABAA-00696FAAE72C}">
      <dgm:prSet/>
      <dgm:spPr/>
      <dgm:t>
        <a:bodyPr/>
        <a:lstStyle/>
        <a:p>
          <a:endParaRPr lang="en-US"/>
        </a:p>
      </dgm:t>
    </dgm:pt>
    <dgm:pt modelId="{568C723D-0ACD-4F01-8A53-CFA43EAE84CC}" type="sibTrans" cxnId="{2EFD101C-61A8-40E9-ABAA-00696FAAE72C}">
      <dgm:prSet/>
      <dgm:spPr/>
      <dgm:t>
        <a:bodyPr/>
        <a:lstStyle/>
        <a:p>
          <a:endParaRPr lang="en-US"/>
        </a:p>
      </dgm:t>
    </dgm:pt>
    <dgm:pt modelId="{3D6E0FAE-45F4-4406-B807-2CDB312BC2FC}">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lstStyle/>
        <a:p>
          <a:r>
            <a:rPr lang="en-US" sz="1800" dirty="0" smtClean="0">
              <a:latin typeface="Arial" pitchFamily="34" charset="0"/>
              <a:cs typeface="Arial" pitchFamily="34" charset="0"/>
            </a:rPr>
            <a:t>Customer departmentalization</a:t>
          </a:r>
          <a:endParaRPr lang="en-US" sz="1800" dirty="0">
            <a:latin typeface="Arial" pitchFamily="34" charset="0"/>
            <a:cs typeface="Arial" pitchFamily="34" charset="0"/>
          </a:endParaRPr>
        </a:p>
      </dgm:t>
    </dgm:pt>
    <dgm:pt modelId="{CEB4DEB9-33D7-46E3-8576-371592DC922E}" type="parTrans" cxnId="{D90BBF92-8A1E-4445-864F-B3132C73F8EE}">
      <dgm:prSet/>
      <dgm:spPr/>
      <dgm:t>
        <a:bodyPr/>
        <a:lstStyle/>
        <a:p>
          <a:endParaRPr lang="en-US"/>
        </a:p>
      </dgm:t>
    </dgm:pt>
    <dgm:pt modelId="{79584BC6-6DF8-474D-9AF2-ABE87B71C450}" type="sibTrans" cxnId="{D90BBF92-8A1E-4445-864F-B3132C73F8EE}">
      <dgm:prSet/>
      <dgm:spPr/>
      <dgm:t>
        <a:bodyPr/>
        <a:lstStyle/>
        <a:p>
          <a:endParaRPr lang="en-US"/>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2EFD101C-61A8-40E9-ABAA-00696FAAE72C}" srcId="{D869BA1E-BC97-49F8-9FE3-C460CBBA48C2}" destId="{6E1AC935-F79C-4851-8F5D-B36E389788E5}" srcOrd="2" destOrd="0" parTransId="{A34865EB-C6B6-4757-8A4D-6B352AD4D75D}" sibTransId="{568C723D-0ACD-4F01-8A53-CFA43EAE84CC}"/>
    <dgm:cxn modelId="{3C41F20F-AB3E-48AC-A7B3-B5F3C77232A7}" type="presOf" srcId="{D869BA1E-BC97-49F8-9FE3-C460CBBA48C2}" destId="{6ADADECF-99DB-4A29-9F45-167CFD1FB879}" srcOrd="0" destOrd="0" presId="urn:microsoft.com/office/officeart/2005/8/layout/vList2"/>
    <dgm:cxn modelId="{D90BBF92-8A1E-4445-864F-B3132C73F8EE}" srcId="{D869BA1E-BC97-49F8-9FE3-C460CBBA48C2}" destId="{3D6E0FAE-45F4-4406-B807-2CDB312BC2FC}" srcOrd="3" destOrd="0" parTransId="{CEB4DEB9-33D7-46E3-8576-371592DC922E}" sibTransId="{79584BC6-6DF8-474D-9AF2-ABE87B71C450}"/>
    <dgm:cxn modelId="{474D14BA-29BF-412D-97FE-E02BDD328613}" type="presOf" srcId="{4AAB6964-4EE2-4A3B-B54E-E1FF408B7CA9}" destId="{AD9AEC31-8049-40D6-A807-CFEC48215826}" srcOrd="0" destOrd="0" presId="urn:microsoft.com/office/officeart/2005/8/layout/vList2"/>
    <dgm:cxn modelId="{33D45F8A-2200-496B-812D-25E735616EF8}" type="presOf" srcId="{3D6E0FAE-45F4-4406-B807-2CDB312BC2FC}" destId="{6ADADECF-99DB-4A29-9F45-167CFD1FB879}" srcOrd="0" destOrd="4" presId="urn:microsoft.com/office/officeart/2005/8/layout/vList2"/>
    <dgm:cxn modelId="{ED39D3CF-02C4-46ED-A58A-BF11769417CA}" type="presOf" srcId="{437E11A8-4D8D-44D5-A2DA-D9E12B692229}" destId="{6ADADECF-99DB-4A29-9F45-167CFD1FB879}" srcOrd="0" destOrd="2"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D0C143D2-0EDD-494E-A06E-22EA98C71ED3}" type="presOf" srcId="{4EA85BAA-FEC0-40BB-836C-40F22A97028A}" destId="{6ADADECF-99DB-4A29-9F45-167CFD1FB879}" srcOrd="0" destOrd="1" presId="urn:microsoft.com/office/officeart/2005/8/layout/vList2"/>
    <dgm:cxn modelId="{5FCFAC40-36BE-4429-9A92-2BC1B42E1BE7}" srcId="{D869BA1E-BC97-49F8-9FE3-C460CBBA48C2}" destId="{437E11A8-4D8D-44D5-A2DA-D9E12B692229}" srcOrd="1" destOrd="0" parTransId="{CF071B8B-B6BD-4EA2-A187-AB171E8EFCC5}" sibTransId="{47EA3F15-D506-4690-9F0B-AD8014DBBEAB}"/>
    <dgm:cxn modelId="{B314A5F3-F31C-4921-9719-4A8C23C718F1}" srcId="{2973ABF6-0BA3-4097-AA81-E2AE4CA53992}" destId="{D869BA1E-BC97-49F8-9FE3-C460CBBA48C2}" srcOrd="0" destOrd="0" parTransId="{2E23B12F-6733-4019-881F-F9730C384AF4}" sibTransId="{9E3ACF13-450D-4C1E-A97E-04039DE7A52F}"/>
    <dgm:cxn modelId="{123EAC80-83FF-490C-B2AA-EA02C9F8C40C}" type="presOf" srcId="{6E1AC935-F79C-4851-8F5D-B36E389788E5}" destId="{6ADADECF-99DB-4A29-9F45-167CFD1FB879}" srcOrd="0" destOrd="3" presId="urn:microsoft.com/office/officeart/2005/8/layout/vList2"/>
    <dgm:cxn modelId="{FFA1BC13-6A84-48DB-8C47-34097C6F66CC}" srcId="{D869BA1E-BC97-49F8-9FE3-C460CBBA48C2}" destId="{4EA85BAA-FEC0-40BB-836C-40F22A97028A}" srcOrd="0" destOrd="0" parTransId="{E0D1602A-9E4C-44B6-B062-FB7F2313044D}" sibTransId="{60A29FA4-D591-4F36-9287-E354BC4B473F}"/>
    <dgm:cxn modelId="{33DB82F4-9CB0-4DF4-86C6-5BA2D37E610B}" type="presOf" srcId="{2973ABF6-0BA3-4097-AA81-E2AE4CA53992}" destId="{D7952A1D-9DE9-4208-94A5-ED8797DEEE13}" srcOrd="0" destOrd="0" presId="urn:microsoft.com/office/officeart/2005/8/layout/vList2"/>
    <dgm:cxn modelId="{C155109D-F4DA-4FC2-9080-29B6EC8B79D7}" type="presParOf" srcId="{AD9AEC31-8049-40D6-A807-CFEC48215826}" destId="{D7952A1D-9DE9-4208-94A5-ED8797DEEE13}" srcOrd="0" destOrd="0" presId="urn:microsoft.com/office/officeart/2005/8/layout/vList2"/>
    <dgm:cxn modelId="{353588CF-5062-4241-BAF2-B555D3A61A35}"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89CD76-CCF8-4431-9F36-1FBFCC97FA29}" type="doc">
      <dgm:prSet loTypeId="urn:microsoft.com/office/officeart/2005/8/layout/vList5" loCatId="list" qsTypeId="urn:microsoft.com/office/officeart/2005/8/quickstyle/3d3" qsCatId="3D" csTypeId="urn:microsoft.com/office/officeart/2005/8/colors/accent3_2" csCatId="accent3" phldr="1"/>
      <dgm:spPr/>
      <dgm:t>
        <a:bodyPr/>
        <a:lstStyle/>
        <a:p>
          <a:endParaRPr lang="en-US"/>
        </a:p>
      </dgm:t>
    </dgm:pt>
    <dgm:pt modelId="{1A9F7A26-EAC5-4729-A1BD-4B10172F63C8}">
      <dgm:prSet phldrT="[Text]" custT="1"/>
      <dgm:spPr>
        <a:solidFill>
          <a:srgbClr val="C00000"/>
        </a:solidFill>
      </dgm:spPr>
      <dgm:t>
        <a:bodyPr/>
        <a:lstStyle/>
        <a:p>
          <a:r>
            <a:rPr lang="en-US" sz="2000" dirty="0" smtClean="0">
              <a:latin typeface="Arial" pitchFamily="34" charset="0"/>
              <a:cs typeface="Arial" pitchFamily="34" charset="0"/>
            </a:rPr>
            <a:t>Overspecialization can have negative consequences</a:t>
          </a:r>
          <a:endParaRPr lang="en-US" sz="2000" dirty="0">
            <a:latin typeface="Arial" pitchFamily="34" charset="0"/>
            <a:cs typeface="Arial" pitchFamily="34" charset="0"/>
          </a:endParaRPr>
        </a:p>
      </dgm:t>
    </dgm:pt>
    <dgm:pt modelId="{8430D756-A68C-4784-998E-D8EC4BB61766}" type="parTrans" cxnId="{814248F3-AF5C-47E2-A313-C4B4257BE430}">
      <dgm:prSet/>
      <dgm:spPr/>
      <dgm:t>
        <a:bodyPr/>
        <a:lstStyle/>
        <a:p>
          <a:endParaRPr lang="en-US">
            <a:latin typeface="Arial" pitchFamily="34" charset="0"/>
            <a:cs typeface="Arial" pitchFamily="34" charset="0"/>
          </a:endParaRPr>
        </a:p>
      </dgm:t>
    </dgm:pt>
    <dgm:pt modelId="{4AD56FE9-907C-430F-81F2-279DF20D5F39}" type="sibTrans" cxnId="{814248F3-AF5C-47E2-A313-C4B4257BE430}">
      <dgm:prSet/>
      <dgm:spPr/>
      <dgm:t>
        <a:bodyPr/>
        <a:lstStyle/>
        <a:p>
          <a:endParaRPr lang="en-US">
            <a:latin typeface="Arial" pitchFamily="34" charset="0"/>
            <a:cs typeface="Arial" pitchFamily="34" charset="0"/>
          </a:endParaRPr>
        </a:p>
      </dgm:t>
    </dgm:pt>
    <dgm:pt modelId="{AB53DF2F-B045-410A-AC23-EEDD1D9B9D19}">
      <dgm:prSet phldrT="[Text]" custT="1"/>
      <dgm:spPr/>
      <dgm:t>
        <a:bodyPr/>
        <a:lstStyle/>
        <a:p>
          <a:r>
            <a:rPr lang="en-US" sz="1800" dirty="0" smtClean="0">
              <a:latin typeface="Arial" pitchFamily="34" charset="0"/>
              <a:cs typeface="Arial" pitchFamily="34" charset="0"/>
            </a:rPr>
            <a:t>Employees become bored</a:t>
          </a:r>
          <a:endParaRPr lang="en-US" sz="1800" dirty="0">
            <a:latin typeface="Arial" pitchFamily="34" charset="0"/>
            <a:cs typeface="Arial" pitchFamily="34" charset="0"/>
          </a:endParaRPr>
        </a:p>
      </dgm:t>
    </dgm:pt>
    <dgm:pt modelId="{48D86266-9495-484B-85A0-BA8BBCB97B69}" type="parTrans" cxnId="{7F359BC3-A740-479E-80E2-8C5504DAC406}">
      <dgm:prSet/>
      <dgm:spPr/>
      <dgm:t>
        <a:bodyPr/>
        <a:lstStyle/>
        <a:p>
          <a:endParaRPr lang="en-US">
            <a:latin typeface="Arial" pitchFamily="34" charset="0"/>
            <a:cs typeface="Arial" pitchFamily="34" charset="0"/>
          </a:endParaRPr>
        </a:p>
      </dgm:t>
    </dgm:pt>
    <dgm:pt modelId="{E47FB0E6-5B76-4BD2-AD6E-ECC244EE880C}" type="sibTrans" cxnId="{7F359BC3-A740-479E-80E2-8C5504DAC406}">
      <dgm:prSet/>
      <dgm:spPr/>
      <dgm:t>
        <a:bodyPr/>
        <a:lstStyle/>
        <a:p>
          <a:endParaRPr lang="en-US">
            <a:latin typeface="Arial" pitchFamily="34" charset="0"/>
            <a:cs typeface="Arial" pitchFamily="34" charset="0"/>
          </a:endParaRPr>
        </a:p>
      </dgm:t>
    </dgm:pt>
    <dgm:pt modelId="{01B8E47D-3F59-46D3-8EF1-E8212952B034}">
      <dgm:prSet phldrT="[Text]" custT="1"/>
      <dgm:spPr/>
      <dgm:t>
        <a:bodyPr/>
        <a:lstStyle/>
        <a:p>
          <a:r>
            <a:rPr lang="en-US" sz="1800" dirty="0" smtClean="0">
              <a:latin typeface="Arial" pitchFamily="34" charset="0"/>
              <a:cs typeface="Arial" pitchFamily="34" charset="0"/>
            </a:rPr>
            <a:t>Job dissatisfaction</a:t>
          </a:r>
          <a:endParaRPr lang="en-US" sz="1800" dirty="0">
            <a:latin typeface="Arial" pitchFamily="34" charset="0"/>
            <a:cs typeface="Arial" pitchFamily="34" charset="0"/>
          </a:endParaRPr>
        </a:p>
      </dgm:t>
    </dgm:pt>
    <dgm:pt modelId="{4E6B072A-737A-46BD-AAEC-DB43EF58A3F3}" type="parTrans" cxnId="{FC96BE3A-DB79-4894-8FF3-911B923FAEFB}">
      <dgm:prSet/>
      <dgm:spPr/>
      <dgm:t>
        <a:bodyPr/>
        <a:lstStyle/>
        <a:p>
          <a:endParaRPr lang="en-US"/>
        </a:p>
      </dgm:t>
    </dgm:pt>
    <dgm:pt modelId="{B361C7FF-A387-4323-B728-9095DE0ABDBE}" type="sibTrans" cxnId="{FC96BE3A-DB79-4894-8FF3-911B923FAEFB}">
      <dgm:prSet/>
      <dgm:spPr/>
      <dgm:t>
        <a:bodyPr/>
        <a:lstStyle/>
        <a:p>
          <a:endParaRPr lang="en-US"/>
        </a:p>
      </dgm:t>
    </dgm:pt>
    <dgm:pt modelId="{4E2B05C9-4AB8-4B29-B596-7D8835E13A1B}">
      <dgm:prSet phldrT="[Text]" custT="1"/>
      <dgm:spPr/>
      <dgm:t>
        <a:bodyPr/>
        <a:lstStyle/>
        <a:p>
          <a:r>
            <a:rPr lang="en-US" sz="1800" dirty="0" smtClean="0">
              <a:latin typeface="Arial" pitchFamily="34" charset="0"/>
              <a:cs typeface="Arial" pitchFamily="34" charset="0"/>
            </a:rPr>
            <a:t>Poor quality work</a:t>
          </a:r>
          <a:endParaRPr lang="en-US" sz="1800" dirty="0">
            <a:latin typeface="Arial" pitchFamily="34" charset="0"/>
            <a:cs typeface="Arial" pitchFamily="34" charset="0"/>
          </a:endParaRPr>
        </a:p>
      </dgm:t>
    </dgm:pt>
    <dgm:pt modelId="{9A1E5AFA-B30C-4FEC-9073-CF689F0E2CA2}" type="parTrans" cxnId="{F874F4B7-CC21-4EE4-9160-A88630665DF6}">
      <dgm:prSet/>
      <dgm:spPr/>
      <dgm:t>
        <a:bodyPr/>
        <a:lstStyle/>
        <a:p>
          <a:endParaRPr lang="en-US"/>
        </a:p>
      </dgm:t>
    </dgm:pt>
    <dgm:pt modelId="{580BC2F4-C0E3-4426-BB3C-F20020229819}" type="sibTrans" cxnId="{F874F4B7-CC21-4EE4-9160-A88630665DF6}">
      <dgm:prSet/>
      <dgm:spPr/>
      <dgm:t>
        <a:bodyPr/>
        <a:lstStyle/>
        <a:p>
          <a:endParaRPr lang="en-US"/>
        </a:p>
      </dgm:t>
    </dgm:pt>
    <dgm:pt modelId="{8A7BB765-26D3-44E9-A4A4-71BB19676939}">
      <dgm:prSet phldrT="[Text]" custT="1"/>
      <dgm:spPr/>
      <dgm:t>
        <a:bodyPr/>
        <a:lstStyle/>
        <a:p>
          <a:r>
            <a:rPr lang="en-US" sz="1800" dirty="0" smtClean="0">
              <a:latin typeface="Arial" pitchFamily="34" charset="0"/>
              <a:cs typeface="Arial" pitchFamily="34" charset="0"/>
            </a:rPr>
            <a:t>Increased injuries</a:t>
          </a:r>
          <a:endParaRPr lang="en-US" sz="1800" dirty="0">
            <a:latin typeface="Arial" pitchFamily="34" charset="0"/>
            <a:cs typeface="Arial" pitchFamily="34" charset="0"/>
          </a:endParaRPr>
        </a:p>
      </dgm:t>
    </dgm:pt>
    <dgm:pt modelId="{3CE58D39-ED28-41E3-B752-0B3AE107318E}" type="parTrans" cxnId="{C6B93AA7-AE9E-4F9B-934B-93D1A8690E4E}">
      <dgm:prSet/>
      <dgm:spPr/>
      <dgm:t>
        <a:bodyPr/>
        <a:lstStyle/>
        <a:p>
          <a:endParaRPr lang="en-US"/>
        </a:p>
      </dgm:t>
    </dgm:pt>
    <dgm:pt modelId="{5CCA469B-A55C-4140-A13B-07F9539B75BC}" type="sibTrans" cxnId="{C6B93AA7-AE9E-4F9B-934B-93D1A8690E4E}">
      <dgm:prSet/>
      <dgm:spPr/>
      <dgm:t>
        <a:bodyPr/>
        <a:lstStyle/>
        <a:p>
          <a:endParaRPr lang="en-US"/>
        </a:p>
      </dgm:t>
    </dgm:pt>
    <dgm:pt modelId="{20AF956B-4920-4A71-9727-B691C1929478}">
      <dgm:prSet phldrT="[Text]" custT="1"/>
      <dgm:spPr/>
      <dgm:t>
        <a:bodyPr/>
        <a:lstStyle/>
        <a:p>
          <a:r>
            <a:rPr lang="en-US" sz="1800" dirty="0" smtClean="0">
              <a:latin typeface="Arial" pitchFamily="34" charset="0"/>
              <a:cs typeface="Arial" pitchFamily="34" charset="0"/>
            </a:rPr>
            <a:t>Increased employee turnover</a:t>
          </a:r>
          <a:endParaRPr lang="en-US" sz="1800" dirty="0">
            <a:latin typeface="Arial" pitchFamily="34" charset="0"/>
            <a:cs typeface="Arial" pitchFamily="34" charset="0"/>
          </a:endParaRPr>
        </a:p>
      </dgm:t>
    </dgm:pt>
    <dgm:pt modelId="{82DFA3A2-5FD9-4099-B45C-EC6C012DE7FF}" type="parTrans" cxnId="{CED52B58-3170-47C5-A7BD-06099B9CD27E}">
      <dgm:prSet/>
      <dgm:spPr/>
      <dgm:t>
        <a:bodyPr/>
        <a:lstStyle/>
        <a:p>
          <a:endParaRPr lang="en-US"/>
        </a:p>
      </dgm:t>
    </dgm:pt>
    <dgm:pt modelId="{E915B1C8-B73A-4F34-B881-C8A4DCE465DA}" type="sibTrans" cxnId="{CED52B58-3170-47C5-A7BD-06099B9CD27E}">
      <dgm:prSet/>
      <dgm:spPr/>
      <dgm:t>
        <a:bodyPr/>
        <a:lstStyle/>
        <a:p>
          <a:endParaRPr lang="en-US"/>
        </a:p>
      </dgm:t>
    </dgm:pt>
    <dgm:pt modelId="{23FB2EB0-15A4-4278-ADFE-85B993D30832}" type="pres">
      <dgm:prSet presAssocID="{EA89CD76-CCF8-4431-9F36-1FBFCC97FA29}" presName="Name0" presStyleCnt="0">
        <dgm:presLayoutVars>
          <dgm:dir/>
          <dgm:animLvl val="lvl"/>
          <dgm:resizeHandles val="exact"/>
        </dgm:presLayoutVars>
      </dgm:prSet>
      <dgm:spPr/>
      <dgm:t>
        <a:bodyPr/>
        <a:lstStyle/>
        <a:p>
          <a:endParaRPr lang="en-US"/>
        </a:p>
      </dgm:t>
    </dgm:pt>
    <dgm:pt modelId="{2462E488-2BE5-4C25-A2D7-CD4DAD30D3DA}" type="pres">
      <dgm:prSet presAssocID="{1A9F7A26-EAC5-4729-A1BD-4B10172F63C8}" presName="linNode" presStyleCnt="0"/>
      <dgm:spPr/>
      <dgm:t>
        <a:bodyPr/>
        <a:lstStyle/>
        <a:p>
          <a:endParaRPr lang="en-US"/>
        </a:p>
      </dgm:t>
    </dgm:pt>
    <dgm:pt modelId="{586E0F5C-C171-4BA0-9B39-37631A018E0B}" type="pres">
      <dgm:prSet presAssocID="{1A9F7A26-EAC5-4729-A1BD-4B10172F63C8}" presName="parentText" presStyleLbl="node1" presStyleIdx="0" presStyleCnt="1" custScaleX="104708">
        <dgm:presLayoutVars>
          <dgm:chMax val="1"/>
          <dgm:bulletEnabled val="1"/>
        </dgm:presLayoutVars>
      </dgm:prSet>
      <dgm:spPr/>
      <dgm:t>
        <a:bodyPr/>
        <a:lstStyle/>
        <a:p>
          <a:endParaRPr lang="en-US"/>
        </a:p>
      </dgm:t>
    </dgm:pt>
    <dgm:pt modelId="{84931740-DDF9-4C39-AA89-5051373B719B}" type="pres">
      <dgm:prSet presAssocID="{1A9F7A26-EAC5-4729-A1BD-4B10172F63C8}" presName="descendantText" presStyleLbl="alignAccFollowNode1" presStyleIdx="0" presStyleCnt="1" custScaleX="89539" custScaleY="120312">
        <dgm:presLayoutVars>
          <dgm:bulletEnabled val="1"/>
        </dgm:presLayoutVars>
      </dgm:prSet>
      <dgm:spPr/>
      <dgm:t>
        <a:bodyPr/>
        <a:lstStyle/>
        <a:p>
          <a:endParaRPr lang="en-US"/>
        </a:p>
      </dgm:t>
    </dgm:pt>
  </dgm:ptLst>
  <dgm:cxnLst>
    <dgm:cxn modelId="{FD614A51-A23D-41DA-8B21-EF17A351C145}" type="presOf" srcId="{EA89CD76-CCF8-4431-9F36-1FBFCC97FA29}" destId="{23FB2EB0-15A4-4278-ADFE-85B993D30832}" srcOrd="0" destOrd="0" presId="urn:microsoft.com/office/officeart/2005/8/layout/vList5"/>
    <dgm:cxn modelId="{F874F4B7-CC21-4EE4-9160-A88630665DF6}" srcId="{1A9F7A26-EAC5-4729-A1BD-4B10172F63C8}" destId="{4E2B05C9-4AB8-4B29-B596-7D8835E13A1B}" srcOrd="2" destOrd="0" parTransId="{9A1E5AFA-B30C-4FEC-9073-CF689F0E2CA2}" sibTransId="{580BC2F4-C0E3-4426-BB3C-F20020229819}"/>
    <dgm:cxn modelId="{6F9018FD-9B7C-4687-BB6D-166CB793823F}" type="presOf" srcId="{AB53DF2F-B045-410A-AC23-EEDD1D9B9D19}" destId="{84931740-DDF9-4C39-AA89-5051373B719B}" srcOrd="0" destOrd="0" presId="urn:microsoft.com/office/officeart/2005/8/layout/vList5"/>
    <dgm:cxn modelId="{7F359BC3-A740-479E-80E2-8C5504DAC406}" srcId="{1A9F7A26-EAC5-4729-A1BD-4B10172F63C8}" destId="{AB53DF2F-B045-410A-AC23-EEDD1D9B9D19}" srcOrd="0" destOrd="0" parTransId="{48D86266-9495-484B-85A0-BA8BBCB97B69}" sibTransId="{E47FB0E6-5B76-4BD2-AD6E-ECC244EE880C}"/>
    <dgm:cxn modelId="{CED52B58-3170-47C5-A7BD-06099B9CD27E}" srcId="{1A9F7A26-EAC5-4729-A1BD-4B10172F63C8}" destId="{20AF956B-4920-4A71-9727-B691C1929478}" srcOrd="4" destOrd="0" parTransId="{82DFA3A2-5FD9-4099-B45C-EC6C012DE7FF}" sibTransId="{E915B1C8-B73A-4F34-B881-C8A4DCE465DA}"/>
    <dgm:cxn modelId="{FC96BE3A-DB79-4894-8FF3-911B923FAEFB}" srcId="{1A9F7A26-EAC5-4729-A1BD-4B10172F63C8}" destId="{01B8E47D-3F59-46D3-8EF1-E8212952B034}" srcOrd="1" destOrd="0" parTransId="{4E6B072A-737A-46BD-AAEC-DB43EF58A3F3}" sibTransId="{B361C7FF-A387-4323-B728-9095DE0ABDBE}"/>
    <dgm:cxn modelId="{62A73FC3-90DC-4F93-AAB4-1103D958E98D}" type="presOf" srcId="{4E2B05C9-4AB8-4B29-B596-7D8835E13A1B}" destId="{84931740-DDF9-4C39-AA89-5051373B719B}" srcOrd="0" destOrd="2" presId="urn:microsoft.com/office/officeart/2005/8/layout/vList5"/>
    <dgm:cxn modelId="{EB8CD95C-9201-45A9-839D-E19C78FF924D}" type="presOf" srcId="{8A7BB765-26D3-44E9-A4A4-71BB19676939}" destId="{84931740-DDF9-4C39-AA89-5051373B719B}" srcOrd="0" destOrd="3" presId="urn:microsoft.com/office/officeart/2005/8/layout/vList5"/>
    <dgm:cxn modelId="{6E925190-D8FD-4B9A-9CBC-FE73F8BD6A2A}" type="presOf" srcId="{20AF956B-4920-4A71-9727-B691C1929478}" destId="{84931740-DDF9-4C39-AA89-5051373B719B}" srcOrd="0" destOrd="4" presId="urn:microsoft.com/office/officeart/2005/8/layout/vList5"/>
    <dgm:cxn modelId="{C6B93AA7-AE9E-4F9B-934B-93D1A8690E4E}" srcId="{1A9F7A26-EAC5-4729-A1BD-4B10172F63C8}" destId="{8A7BB765-26D3-44E9-A4A4-71BB19676939}" srcOrd="3" destOrd="0" parTransId="{3CE58D39-ED28-41E3-B752-0B3AE107318E}" sibTransId="{5CCA469B-A55C-4140-A13B-07F9539B75BC}"/>
    <dgm:cxn modelId="{0F8B7F4A-6B1A-4DAF-B7EB-D0B4C2D224D3}" type="presOf" srcId="{1A9F7A26-EAC5-4729-A1BD-4B10172F63C8}" destId="{586E0F5C-C171-4BA0-9B39-37631A018E0B}" srcOrd="0" destOrd="0" presId="urn:microsoft.com/office/officeart/2005/8/layout/vList5"/>
    <dgm:cxn modelId="{814248F3-AF5C-47E2-A313-C4B4257BE430}" srcId="{EA89CD76-CCF8-4431-9F36-1FBFCC97FA29}" destId="{1A9F7A26-EAC5-4729-A1BD-4B10172F63C8}" srcOrd="0" destOrd="0" parTransId="{8430D756-A68C-4784-998E-D8EC4BB61766}" sibTransId="{4AD56FE9-907C-430F-81F2-279DF20D5F39}"/>
    <dgm:cxn modelId="{2BBA3C7D-5CAF-4B02-B7BB-469F019832FB}" type="presOf" srcId="{01B8E47D-3F59-46D3-8EF1-E8212952B034}" destId="{84931740-DDF9-4C39-AA89-5051373B719B}" srcOrd="0" destOrd="1" presId="urn:microsoft.com/office/officeart/2005/8/layout/vList5"/>
    <dgm:cxn modelId="{DEDD94DE-B98A-4076-AF1F-83D7E2574CFB}" type="presParOf" srcId="{23FB2EB0-15A4-4278-ADFE-85B993D30832}" destId="{2462E488-2BE5-4C25-A2D7-CD4DAD30D3DA}" srcOrd="0" destOrd="0" presId="urn:microsoft.com/office/officeart/2005/8/layout/vList5"/>
    <dgm:cxn modelId="{4C5F0E76-EA6D-438B-9942-95925F45015B}" type="presParOf" srcId="{2462E488-2BE5-4C25-A2D7-CD4DAD30D3DA}" destId="{586E0F5C-C171-4BA0-9B39-37631A018E0B}" srcOrd="0" destOrd="0" presId="urn:microsoft.com/office/officeart/2005/8/layout/vList5"/>
    <dgm:cxn modelId="{69266C9B-272F-4392-89B2-F108D374A707}" type="presParOf" srcId="{2462E488-2BE5-4C25-A2D7-CD4DAD30D3DA}" destId="{84931740-DDF9-4C39-AA89-5051373B719B}" srcOrd="1" destOrd="0" presId="urn:microsoft.com/office/officeart/2005/8/layout/vList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C00000"/>
        </a:solidFill>
      </dgm:spPr>
      <dgm:t>
        <a:bodyPr/>
        <a:lstStyle/>
        <a:p>
          <a:pPr algn="ctr"/>
          <a:r>
            <a:rPr lang="en-US" sz="2000" dirty="0" smtClean="0">
              <a:latin typeface="Arial" pitchFamily="34" charset="0"/>
              <a:cs typeface="Arial" pitchFamily="34" charset="0"/>
            </a:rPr>
            <a:t>Specialization</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nchor="ctr"/>
        <a:lstStyle/>
        <a:p>
          <a:r>
            <a:rPr lang="en-US" sz="1800" dirty="0" smtClean="0">
              <a:latin typeface="Arial" pitchFamily="34" charset="0"/>
              <a:cs typeface="Arial" pitchFamily="34" charset="0"/>
            </a:rPr>
            <a:t>The division of labor into small, specific tasks and the assignment of employees to do a single task</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C5680312-85C6-4B28-9A44-C08EF2BA5F01}" type="presOf" srcId="{4AAB6964-4EE2-4A3B-B54E-E1FF408B7CA9}" destId="{AD9AEC31-8049-40D6-A807-CFEC48215826}"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7D50297A-CDE3-477D-88FE-079302961FA4}" type="presOf" srcId="{2973ABF6-0BA3-4097-AA81-E2AE4CA53992}" destId="{D7952A1D-9DE9-4208-94A5-ED8797DEEE13}"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6F8CEEEE-B9EE-4A36-B36C-50F175354CA2}" type="presOf" srcId="{D869BA1E-BC97-49F8-9FE3-C460CBBA48C2}" destId="{6ADADECF-99DB-4A29-9F45-167CFD1FB879}" srcOrd="0" destOrd="0" presId="urn:microsoft.com/office/officeart/2005/8/layout/vList2"/>
    <dgm:cxn modelId="{20EDB03C-9288-4C85-BF81-AFE3E423F33F}" type="presParOf" srcId="{AD9AEC31-8049-40D6-A807-CFEC48215826}" destId="{D7952A1D-9DE9-4208-94A5-ED8797DEEE13}" srcOrd="0" destOrd="0" presId="urn:microsoft.com/office/officeart/2005/8/layout/vList2"/>
    <dgm:cxn modelId="{ABB113C0-CA07-44FA-8051-568222B32335}"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dgm:t>
        <a:bodyPr/>
        <a:lstStyle/>
        <a:p>
          <a:pPr algn="ctr"/>
          <a:r>
            <a:rPr lang="en-US" sz="2000" dirty="0" smtClean="0">
              <a:latin typeface="Arial" pitchFamily="34" charset="0"/>
              <a:cs typeface="Arial" pitchFamily="34" charset="0"/>
            </a:rPr>
            <a:t>Functional Departmentalization </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008CBB"/>
          </a:solidFill>
        </a:ln>
      </dgm:spPr>
      <dgm:t>
        <a:bodyPr/>
        <a:lstStyle/>
        <a:p>
          <a:r>
            <a:rPr lang="en-US" sz="1800" dirty="0" smtClean="0">
              <a:latin typeface="Arial" pitchFamily="34" charset="0"/>
              <a:cs typeface="Arial" pitchFamily="34" charset="0"/>
            </a:rPr>
            <a:t>The grouping of jobs that perform similar functional activities, such as finance, manufacturing, marketing, and human resources</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87ED0AD4-0773-405E-B083-7F39E412DF3F}"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B8F01B85-B911-43EE-8433-C3EA06C3D0D5}" type="presOf" srcId="{2973ABF6-0BA3-4097-AA81-E2AE4CA53992}" destId="{D7952A1D-9DE9-4208-94A5-ED8797DEEE13}" srcOrd="0" destOrd="0" presId="urn:microsoft.com/office/officeart/2005/8/layout/vList2"/>
    <dgm:cxn modelId="{86803B45-5C14-4D39-A11E-DA3E716AB940}"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B4B9DC8D-08FF-4849-9574-24BE5C6BB597}" type="presParOf" srcId="{AD9AEC31-8049-40D6-A807-CFEC48215826}" destId="{D7952A1D-9DE9-4208-94A5-ED8797DEEE13}" srcOrd="0" destOrd="0" presId="urn:microsoft.com/office/officeart/2005/8/layout/vList2"/>
    <dgm:cxn modelId="{302561A5-250B-4CC3-B2F9-302857DAAF81}"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92D050"/>
        </a:solidFill>
      </dgm:spPr>
      <dgm:t>
        <a:bodyPr/>
        <a:lstStyle/>
        <a:p>
          <a:pPr algn="ctr"/>
          <a:r>
            <a:rPr lang="en-US" sz="2000" dirty="0" smtClean="0">
              <a:latin typeface="Arial" pitchFamily="34" charset="0"/>
              <a:cs typeface="Arial" pitchFamily="34" charset="0"/>
            </a:rPr>
            <a:t>Product Departmentalization </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92D050"/>
          </a:solidFill>
        </a:ln>
      </dgm:spPr>
      <dgm:t>
        <a:bodyPr anchor="ctr"/>
        <a:lstStyle/>
        <a:p>
          <a:r>
            <a:rPr lang="en-US" sz="1800" dirty="0" smtClean="0">
              <a:latin typeface="Arial" pitchFamily="34" charset="0"/>
              <a:cs typeface="Arial" pitchFamily="34" charset="0"/>
            </a:rPr>
            <a:t>The organization of jobs in relation to the products of the firm</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B314A5F3-F31C-4921-9719-4A8C23C718F1}" srcId="{2973ABF6-0BA3-4097-AA81-E2AE4CA53992}" destId="{D869BA1E-BC97-49F8-9FE3-C460CBBA48C2}" srcOrd="0" destOrd="0" parTransId="{2E23B12F-6733-4019-881F-F9730C384AF4}" sibTransId="{9E3ACF13-450D-4C1E-A97E-04039DE7A52F}"/>
    <dgm:cxn modelId="{95F62C21-5949-4873-995B-B0282308D346}" type="presOf" srcId="{4AAB6964-4EE2-4A3B-B54E-E1FF408B7CA9}" destId="{AD9AEC31-8049-40D6-A807-CFEC48215826}" srcOrd="0" destOrd="0" presId="urn:microsoft.com/office/officeart/2005/8/layout/vList2"/>
    <dgm:cxn modelId="{98806ECD-A97C-4829-8DB8-4F4E9673CE91}" type="presOf" srcId="{D869BA1E-BC97-49F8-9FE3-C460CBBA48C2}" destId="{6ADADECF-99DB-4A29-9F45-167CFD1FB879}"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9D72C44C-26F6-4C30-9079-70871399D7AE}" type="presOf" srcId="{2973ABF6-0BA3-4097-AA81-E2AE4CA53992}" destId="{D7952A1D-9DE9-4208-94A5-ED8797DEEE13}" srcOrd="0" destOrd="0" presId="urn:microsoft.com/office/officeart/2005/8/layout/vList2"/>
    <dgm:cxn modelId="{60640E6C-6812-432D-B96E-186A928ABAF8}" type="presParOf" srcId="{AD9AEC31-8049-40D6-A807-CFEC48215826}" destId="{D7952A1D-9DE9-4208-94A5-ED8797DEEE13}" srcOrd="0" destOrd="0" presId="urn:microsoft.com/office/officeart/2005/8/layout/vList2"/>
    <dgm:cxn modelId="{54AE6133-21CA-4A7A-8E01-D3C0893B06B0}"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7030A0"/>
        </a:solidFill>
      </dgm:spPr>
      <dgm:t>
        <a:bodyPr/>
        <a:lstStyle/>
        <a:p>
          <a:pPr algn="ctr"/>
          <a:r>
            <a:rPr lang="en-US" sz="2000" dirty="0" smtClean="0">
              <a:latin typeface="Arial" pitchFamily="34" charset="0"/>
              <a:cs typeface="Arial" pitchFamily="34" charset="0"/>
            </a:rPr>
            <a:t>Geographical Departmentalization </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1800" dirty="0" smtClean="0">
              <a:latin typeface="Arial" pitchFamily="34" charset="0"/>
              <a:cs typeface="Arial" pitchFamily="34" charset="0"/>
            </a:rPr>
            <a:t>The grouping of jobs according to geographic location, such as state, region, country, or continent</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B314A5F3-F31C-4921-9719-4A8C23C718F1}" srcId="{2973ABF6-0BA3-4097-AA81-E2AE4CA53992}" destId="{D869BA1E-BC97-49F8-9FE3-C460CBBA48C2}" srcOrd="0" destOrd="0" parTransId="{2E23B12F-6733-4019-881F-F9730C384AF4}" sibTransId="{9E3ACF13-450D-4C1E-A97E-04039DE7A52F}"/>
    <dgm:cxn modelId="{2ECF12F2-DB30-4C64-B288-68B3164276DD}" type="presOf" srcId="{D869BA1E-BC97-49F8-9FE3-C460CBBA48C2}" destId="{6ADADECF-99DB-4A29-9F45-167CFD1FB879}"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2BCF2B15-671E-4E5B-9C7C-9E8F7336A4D4}" type="presOf" srcId="{4AAB6964-4EE2-4A3B-B54E-E1FF408B7CA9}" destId="{AD9AEC31-8049-40D6-A807-CFEC48215826}" srcOrd="0" destOrd="0" presId="urn:microsoft.com/office/officeart/2005/8/layout/vList2"/>
    <dgm:cxn modelId="{65F06B59-A98E-4BFF-B229-701FF1E4717C}" type="presOf" srcId="{2973ABF6-0BA3-4097-AA81-E2AE4CA53992}" destId="{D7952A1D-9DE9-4208-94A5-ED8797DEEE13}" srcOrd="0" destOrd="0" presId="urn:microsoft.com/office/officeart/2005/8/layout/vList2"/>
    <dgm:cxn modelId="{FA65F59B-2043-411E-B0EC-903C2463F2FC}" type="presParOf" srcId="{AD9AEC31-8049-40D6-A807-CFEC48215826}" destId="{D7952A1D-9DE9-4208-94A5-ED8797DEEE13}" srcOrd="0" destOrd="0" presId="urn:microsoft.com/office/officeart/2005/8/layout/vList2"/>
    <dgm:cxn modelId="{FB9170D8-706C-4F9C-873D-C10F66B9EAD5}"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FFC000"/>
        </a:solidFill>
      </dgm:spPr>
      <dgm:t>
        <a:bodyPr/>
        <a:lstStyle/>
        <a:p>
          <a:pPr algn="ctr"/>
          <a:r>
            <a:rPr lang="en-US" sz="2000" dirty="0" smtClean="0">
              <a:latin typeface="Arial" pitchFamily="34" charset="0"/>
              <a:cs typeface="Arial" pitchFamily="34" charset="0"/>
            </a:rPr>
            <a:t>Customer Departmentalization </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lstStyle/>
        <a:p>
          <a:r>
            <a:rPr lang="en-US" sz="1800" dirty="0" smtClean="0">
              <a:latin typeface="Arial" pitchFamily="34" charset="0"/>
              <a:cs typeface="Arial" pitchFamily="34" charset="0"/>
            </a:rPr>
            <a:t>The arrangement of jobs around the needs of various types of customers</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Y="-100000" custLinFactNeighborX="-1852" custLinFactNeighborY="-117874">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B314A5F3-F31C-4921-9719-4A8C23C718F1}" srcId="{2973ABF6-0BA3-4097-AA81-E2AE4CA53992}" destId="{D869BA1E-BC97-49F8-9FE3-C460CBBA48C2}" srcOrd="0" destOrd="0" parTransId="{2E23B12F-6733-4019-881F-F9730C384AF4}" sibTransId="{9E3ACF13-450D-4C1E-A97E-04039DE7A52F}"/>
    <dgm:cxn modelId="{C41B4130-0F33-41C2-80AF-CCB7065527A7}" type="presOf" srcId="{D869BA1E-BC97-49F8-9FE3-C460CBBA48C2}" destId="{6ADADECF-99DB-4A29-9F45-167CFD1FB879}" srcOrd="0" destOrd="0" presId="urn:microsoft.com/office/officeart/2005/8/layout/vList2"/>
    <dgm:cxn modelId="{B81286E5-009C-4789-9534-252F300535A2}"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F524118B-4715-4764-B25E-A49D3A220B6B}" type="presOf" srcId="{2973ABF6-0BA3-4097-AA81-E2AE4CA53992}" destId="{D7952A1D-9DE9-4208-94A5-ED8797DEEE13}" srcOrd="0" destOrd="0" presId="urn:microsoft.com/office/officeart/2005/8/layout/vList2"/>
    <dgm:cxn modelId="{DB93291F-40E8-443F-B384-D52E43B1F681}" type="presParOf" srcId="{AD9AEC31-8049-40D6-A807-CFEC48215826}" destId="{D7952A1D-9DE9-4208-94A5-ED8797DEEE13}" srcOrd="0" destOrd="0" presId="urn:microsoft.com/office/officeart/2005/8/layout/vList2"/>
    <dgm:cxn modelId="{CAC40058-2CE0-47B6-86A8-A2A85C255C4D}"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DE7C6C4-3C23-4741-B19F-D2CCECE80B13}"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B4E0C195-029F-4E32-9749-21E97917F3C9}">
      <dgm:prSet phldrT="[Text]" custT="1"/>
      <dgm:spPr/>
      <dgm:t>
        <a:bodyPr/>
        <a:lstStyle/>
        <a:p>
          <a:pPr algn="ctr"/>
          <a:r>
            <a:rPr lang="en-US" sz="2200" dirty="0" smtClean="0">
              <a:latin typeface="Arial" pitchFamily="34" charset="0"/>
              <a:cs typeface="Arial" pitchFamily="34" charset="0"/>
            </a:rPr>
            <a:t>Delegation of Authority </a:t>
          </a:r>
          <a:endParaRPr lang="en-US" sz="2200" dirty="0">
            <a:latin typeface="Arial" pitchFamily="34" charset="0"/>
            <a:cs typeface="Arial" pitchFamily="34" charset="0"/>
          </a:endParaRPr>
        </a:p>
      </dgm:t>
    </dgm:pt>
    <dgm:pt modelId="{E757D92B-64F0-46DF-B040-5746200FDF3E}" type="parTrans" cxnId="{55709995-B744-4BAD-B61A-1C91285D8C29}">
      <dgm:prSet/>
      <dgm:spPr/>
      <dgm:t>
        <a:bodyPr/>
        <a:lstStyle/>
        <a:p>
          <a:endParaRPr lang="en-US">
            <a:latin typeface="Arial" pitchFamily="34" charset="0"/>
            <a:cs typeface="Arial" pitchFamily="34" charset="0"/>
          </a:endParaRPr>
        </a:p>
      </dgm:t>
    </dgm:pt>
    <dgm:pt modelId="{6FFA7CB1-16F5-4242-B49E-45E76AC654A4}" type="sibTrans" cxnId="{55709995-B744-4BAD-B61A-1C91285D8C29}">
      <dgm:prSet/>
      <dgm:spPr/>
      <dgm:t>
        <a:bodyPr/>
        <a:lstStyle/>
        <a:p>
          <a:endParaRPr lang="en-US">
            <a:latin typeface="Arial" pitchFamily="34" charset="0"/>
            <a:cs typeface="Arial" pitchFamily="34" charset="0"/>
          </a:endParaRPr>
        </a:p>
      </dgm:t>
    </dgm:pt>
    <dgm:pt modelId="{5D29BCE8-D2F3-48F4-B689-28CD603F20C0}">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2000" dirty="0" smtClean="0">
              <a:latin typeface="Arial" pitchFamily="34" charset="0"/>
              <a:ea typeface="ヒラギノ角ゴ ProN W3"/>
              <a:cs typeface="Arial" pitchFamily="34" charset="0"/>
              <a:sym typeface="Calisto MT" pitchFamily="18" charset="0"/>
            </a:rPr>
            <a:t>Giving employees not only tasks, but also the power to make commitments, use resources, and take whatever actions are necessary to carry out those tasks</a:t>
          </a:r>
          <a:endParaRPr lang="en-US" sz="2000" dirty="0">
            <a:latin typeface="Arial" pitchFamily="34" charset="0"/>
            <a:cs typeface="Arial" pitchFamily="34" charset="0"/>
          </a:endParaRPr>
        </a:p>
      </dgm:t>
    </dgm:pt>
    <dgm:pt modelId="{9FC60E81-C2C7-49FB-98D5-044849D3E0E7}" type="parTrans" cxnId="{70B6DE25-D170-485C-A2E9-7F0F97DC17AE}">
      <dgm:prSet/>
      <dgm:spPr/>
      <dgm:t>
        <a:bodyPr/>
        <a:lstStyle/>
        <a:p>
          <a:endParaRPr lang="en-US">
            <a:latin typeface="Arial" pitchFamily="34" charset="0"/>
            <a:cs typeface="Arial" pitchFamily="34" charset="0"/>
          </a:endParaRPr>
        </a:p>
      </dgm:t>
    </dgm:pt>
    <dgm:pt modelId="{CE434A98-749F-4E70-A80D-FB02C97DE765}" type="sibTrans" cxnId="{70B6DE25-D170-485C-A2E9-7F0F97DC17AE}">
      <dgm:prSet/>
      <dgm:spPr/>
      <dgm:t>
        <a:bodyPr/>
        <a:lstStyle/>
        <a:p>
          <a:endParaRPr lang="en-US">
            <a:latin typeface="Arial" pitchFamily="34" charset="0"/>
            <a:cs typeface="Arial" pitchFamily="34" charset="0"/>
          </a:endParaRPr>
        </a:p>
      </dgm:t>
    </dgm:pt>
    <dgm:pt modelId="{45299BDB-862A-44D7-8AE0-2B1B88DC3144}" type="pres">
      <dgm:prSet presAssocID="{ADE7C6C4-3C23-4741-B19F-D2CCECE80B13}" presName="linear" presStyleCnt="0">
        <dgm:presLayoutVars>
          <dgm:animLvl val="lvl"/>
          <dgm:resizeHandles val="exact"/>
        </dgm:presLayoutVars>
      </dgm:prSet>
      <dgm:spPr/>
      <dgm:t>
        <a:bodyPr/>
        <a:lstStyle/>
        <a:p>
          <a:endParaRPr lang="en-US"/>
        </a:p>
      </dgm:t>
    </dgm:pt>
    <dgm:pt modelId="{14675658-31E7-4204-ABFB-179C3BF3E2D7}" type="pres">
      <dgm:prSet presAssocID="{B4E0C195-029F-4E32-9749-21E97917F3C9}" presName="parentText" presStyleLbl="node1" presStyleIdx="0" presStyleCnt="1">
        <dgm:presLayoutVars>
          <dgm:chMax val="0"/>
          <dgm:bulletEnabled val="1"/>
        </dgm:presLayoutVars>
      </dgm:prSet>
      <dgm:spPr/>
      <dgm:t>
        <a:bodyPr/>
        <a:lstStyle/>
        <a:p>
          <a:endParaRPr lang="en-US"/>
        </a:p>
      </dgm:t>
    </dgm:pt>
    <dgm:pt modelId="{A1B4D66F-71AB-48E2-B2A6-E5CABBDAEB87}" type="pres">
      <dgm:prSet presAssocID="{B4E0C195-029F-4E32-9749-21E97917F3C9}" presName="childText" presStyleLbl="revTx" presStyleIdx="0" presStyleCnt="1">
        <dgm:presLayoutVars>
          <dgm:bulletEnabled val="1"/>
        </dgm:presLayoutVars>
      </dgm:prSet>
      <dgm:spPr/>
      <dgm:t>
        <a:bodyPr/>
        <a:lstStyle/>
        <a:p>
          <a:endParaRPr lang="en-US"/>
        </a:p>
      </dgm:t>
    </dgm:pt>
  </dgm:ptLst>
  <dgm:cxnLst>
    <dgm:cxn modelId="{70B6DE25-D170-485C-A2E9-7F0F97DC17AE}" srcId="{B4E0C195-029F-4E32-9749-21E97917F3C9}" destId="{5D29BCE8-D2F3-48F4-B689-28CD603F20C0}" srcOrd="0" destOrd="0" parTransId="{9FC60E81-C2C7-49FB-98D5-044849D3E0E7}" sibTransId="{CE434A98-749F-4E70-A80D-FB02C97DE765}"/>
    <dgm:cxn modelId="{D8BBB8DF-635D-4B26-A9D1-3336F4BFDFC1}" type="presOf" srcId="{5D29BCE8-D2F3-48F4-B689-28CD603F20C0}" destId="{A1B4D66F-71AB-48E2-B2A6-E5CABBDAEB87}" srcOrd="0" destOrd="0" presId="urn:microsoft.com/office/officeart/2005/8/layout/vList2"/>
    <dgm:cxn modelId="{55709995-B744-4BAD-B61A-1C91285D8C29}" srcId="{ADE7C6C4-3C23-4741-B19F-D2CCECE80B13}" destId="{B4E0C195-029F-4E32-9749-21E97917F3C9}" srcOrd="0" destOrd="0" parTransId="{E757D92B-64F0-46DF-B040-5746200FDF3E}" sibTransId="{6FFA7CB1-16F5-4242-B49E-45E76AC654A4}"/>
    <dgm:cxn modelId="{CE3C77AA-6F2E-48DB-8EB1-7F5138D9B5A3}" type="presOf" srcId="{ADE7C6C4-3C23-4741-B19F-D2CCECE80B13}" destId="{45299BDB-862A-44D7-8AE0-2B1B88DC3144}" srcOrd="0" destOrd="0" presId="urn:microsoft.com/office/officeart/2005/8/layout/vList2"/>
    <dgm:cxn modelId="{3FFFE516-C458-4108-B6E2-CF833DB0106B}" type="presOf" srcId="{B4E0C195-029F-4E32-9749-21E97917F3C9}" destId="{14675658-31E7-4204-ABFB-179C3BF3E2D7}" srcOrd="0" destOrd="0" presId="urn:microsoft.com/office/officeart/2005/8/layout/vList2"/>
    <dgm:cxn modelId="{CD3F21E0-58DE-4046-A139-3363BD6FAC15}" type="presParOf" srcId="{45299BDB-862A-44D7-8AE0-2B1B88DC3144}" destId="{14675658-31E7-4204-ABFB-179C3BF3E2D7}" srcOrd="0" destOrd="0" presId="urn:microsoft.com/office/officeart/2005/8/layout/vList2"/>
    <dgm:cxn modelId="{D0129BA9-BCE0-4840-85B5-D4636966DBF4}" type="presParOf" srcId="{45299BDB-862A-44D7-8AE0-2B1B88DC3144}" destId="{A1B4D66F-71AB-48E2-B2A6-E5CABBDAEB87}"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099621D-D99C-48A1-AB64-C180941DC1D5}"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E5256FB5-7A30-4C13-A72E-B9EADA4CD93E}">
      <dgm:prSet phldrT="[Text]" custT="1"/>
      <dgm:spPr/>
      <dgm:t>
        <a:bodyPr/>
        <a:lstStyle/>
        <a:p>
          <a:pPr algn="ctr"/>
          <a:r>
            <a:rPr lang="en-US" sz="2200" dirty="0" smtClean="0">
              <a:latin typeface="Arial" pitchFamily="34" charset="0"/>
              <a:cs typeface="Arial" pitchFamily="34" charset="0"/>
            </a:rPr>
            <a:t>Responsibility</a:t>
          </a:r>
          <a:endParaRPr lang="en-US" sz="2200" dirty="0">
            <a:latin typeface="Arial" pitchFamily="34" charset="0"/>
            <a:cs typeface="Arial" pitchFamily="34" charset="0"/>
          </a:endParaRPr>
        </a:p>
      </dgm:t>
    </dgm:pt>
    <dgm:pt modelId="{85F110CB-8DA8-42F2-B4FC-A40F4DF72C25}" type="parTrans" cxnId="{74D90CF2-5026-4717-86D5-38F2A4BA0EC7}">
      <dgm:prSet/>
      <dgm:spPr/>
      <dgm:t>
        <a:bodyPr/>
        <a:lstStyle/>
        <a:p>
          <a:endParaRPr lang="en-US">
            <a:latin typeface="Arial" pitchFamily="34" charset="0"/>
            <a:cs typeface="Arial" pitchFamily="34" charset="0"/>
          </a:endParaRPr>
        </a:p>
      </dgm:t>
    </dgm:pt>
    <dgm:pt modelId="{B884F6DE-A615-4C34-B082-ED790C872D10}" type="sibTrans" cxnId="{74D90CF2-5026-4717-86D5-38F2A4BA0EC7}">
      <dgm:prSet/>
      <dgm:spPr/>
      <dgm:t>
        <a:bodyPr/>
        <a:lstStyle/>
        <a:p>
          <a:endParaRPr lang="en-US">
            <a:latin typeface="Arial" pitchFamily="34" charset="0"/>
            <a:cs typeface="Arial" pitchFamily="34" charset="0"/>
          </a:endParaRPr>
        </a:p>
      </dgm:t>
    </dgm:pt>
    <dgm:pt modelId="{0200CE00-F143-4F54-8599-89BD8BD39FFB}">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000" dirty="0" smtClean="0">
              <a:latin typeface="Arial" pitchFamily="34" charset="0"/>
              <a:ea typeface="ヒラギノ角ゴ ProN W3"/>
              <a:cs typeface="Arial" pitchFamily="34" charset="0"/>
              <a:sym typeface="Gill Sans"/>
            </a:rPr>
            <a:t>The obligation, placed on employees through delegation, to perform assigned tasks satisfactorily and be held accountable for the proper execution of work</a:t>
          </a:r>
          <a:endParaRPr lang="en-US" sz="2000" dirty="0">
            <a:latin typeface="Arial" pitchFamily="34" charset="0"/>
            <a:cs typeface="Arial" pitchFamily="34" charset="0"/>
          </a:endParaRPr>
        </a:p>
      </dgm:t>
    </dgm:pt>
    <dgm:pt modelId="{AD4E7DA2-A3A1-4DEB-ACC9-15143E528A54}" type="parTrans" cxnId="{E05369A1-A73D-4F64-9443-A6DD302F1953}">
      <dgm:prSet/>
      <dgm:spPr/>
      <dgm:t>
        <a:bodyPr/>
        <a:lstStyle/>
        <a:p>
          <a:endParaRPr lang="en-US">
            <a:latin typeface="Arial" pitchFamily="34" charset="0"/>
            <a:cs typeface="Arial" pitchFamily="34" charset="0"/>
          </a:endParaRPr>
        </a:p>
      </dgm:t>
    </dgm:pt>
    <dgm:pt modelId="{34705CCA-25FA-4713-95EC-545A8B3889A1}" type="sibTrans" cxnId="{E05369A1-A73D-4F64-9443-A6DD302F1953}">
      <dgm:prSet/>
      <dgm:spPr/>
      <dgm:t>
        <a:bodyPr/>
        <a:lstStyle/>
        <a:p>
          <a:endParaRPr lang="en-US">
            <a:latin typeface="Arial" pitchFamily="34" charset="0"/>
            <a:cs typeface="Arial" pitchFamily="34" charset="0"/>
          </a:endParaRPr>
        </a:p>
      </dgm:t>
    </dgm:pt>
    <dgm:pt modelId="{22540C5A-09A3-4701-A9EB-96D9E4E271D7}">
      <dgm:prSet phldrT="[Text]" custT="1"/>
      <dgm:spPr/>
      <dgm:t>
        <a:bodyPr anchor="ctr"/>
        <a:lstStyle/>
        <a:p>
          <a:pPr algn="ctr">
            <a:lnSpc>
              <a:spcPct val="100000"/>
            </a:lnSpc>
            <a:spcAft>
              <a:spcPts val="0"/>
            </a:spcAft>
          </a:pPr>
          <a:r>
            <a:rPr lang="en-US" sz="2200" dirty="0" smtClean="0">
              <a:latin typeface="Arial" pitchFamily="34" charset="0"/>
              <a:cs typeface="Arial" pitchFamily="34" charset="0"/>
            </a:rPr>
            <a:t>Accountability</a:t>
          </a:r>
          <a:endParaRPr lang="en-US" sz="2200" dirty="0">
            <a:latin typeface="Arial" pitchFamily="34" charset="0"/>
            <a:cs typeface="Arial" pitchFamily="34" charset="0"/>
          </a:endParaRPr>
        </a:p>
      </dgm:t>
    </dgm:pt>
    <dgm:pt modelId="{90F51714-CE5D-442B-BA44-66EC556452A1}" type="parTrans" cxnId="{C10F1A24-832D-42CE-B11B-A90C9A07D047}">
      <dgm:prSet/>
      <dgm:spPr/>
      <dgm:t>
        <a:bodyPr/>
        <a:lstStyle/>
        <a:p>
          <a:endParaRPr lang="en-US">
            <a:latin typeface="Arial" pitchFamily="34" charset="0"/>
            <a:cs typeface="Arial" pitchFamily="34" charset="0"/>
          </a:endParaRPr>
        </a:p>
      </dgm:t>
    </dgm:pt>
    <dgm:pt modelId="{AA20CC6B-F72F-4972-B2DF-68A153AD0901}" type="sibTrans" cxnId="{C10F1A24-832D-42CE-B11B-A90C9A07D047}">
      <dgm:prSet/>
      <dgm:spPr/>
      <dgm:t>
        <a:bodyPr/>
        <a:lstStyle/>
        <a:p>
          <a:endParaRPr lang="en-US">
            <a:latin typeface="Arial" pitchFamily="34" charset="0"/>
            <a:cs typeface="Arial" pitchFamily="34" charset="0"/>
          </a:endParaRPr>
        </a:p>
      </dgm:t>
    </dgm:pt>
    <dgm:pt modelId="{1DED53F0-5099-433D-981B-E4B3BCA310AD}">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2000" dirty="0" smtClean="0">
              <a:latin typeface="Arial" pitchFamily="34" charset="0"/>
              <a:ea typeface="ヒラギノ角ゴ ProN W3"/>
              <a:cs typeface="Arial" pitchFamily="34" charset="0"/>
              <a:sym typeface="Gill Sans"/>
            </a:rPr>
            <a:t>The principle that employees who accept an assignment and the authority to carry it out are answerable to a superior for the outcome</a:t>
          </a:r>
          <a:endParaRPr lang="en-US" sz="2000" dirty="0">
            <a:latin typeface="Arial" pitchFamily="34" charset="0"/>
            <a:cs typeface="Arial" pitchFamily="34" charset="0"/>
          </a:endParaRPr>
        </a:p>
      </dgm:t>
    </dgm:pt>
    <dgm:pt modelId="{83BBD3F5-7CBE-4E2F-9AAE-F31989FF1E7C}" type="parTrans" cxnId="{43F89751-E77A-4787-9B0A-60A0B1C973DE}">
      <dgm:prSet/>
      <dgm:spPr/>
      <dgm:t>
        <a:bodyPr/>
        <a:lstStyle/>
        <a:p>
          <a:endParaRPr lang="en-US">
            <a:latin typeface="Arial" pitchFamily="34" charset="0"/>
            <a:cs typeface="Arial" pitchFamily="34" charset="0"/>
          </a:endParaRPr>
        </a:p>
      </dgm:t>
    </dgm:pt>
    <dgm:pt modelId="{ADFB390A-A627-424E-9CC3-9D0BF08E3B4B}" type="sibTrans" cxnId="{43F89751-E77A-4787-9B0A-60A0B1C973DE}">
      <dgm:prSet/>
      <dgm:spPr/>
      <dgm:t>
        <a:bodyPr/>
        <a:lstStyle/>
        <a:p>
          <a:endParaRPr lang="en-US">
            <a:latin typeface="Arial" pitchFamily="34" charset="0"/>
            <a:cs typeface="Arial" pitchFamily="34" charset="0"/>
          </a:endParaRPr>
        </a:p>
      </dgm:t>
    </dgm:pt>
    <dgm:pt modelId="{023FAB06-83A6-40A9-A1CB-800A827EC839}">
      <dgm:prSet phldrT="[Text]" custT="1">
        <dgm:style>
          <a:lnRef idx="2">
            <a:schemeClr val="accent3"/>
          </a:lnRef>
          <a:fillRef idx="1">
            <a:schemeClr val="lt1"/>
          </a:fillRef>
          <a:effectRef idx="0">
            <a:schemeClr val="accent3"/>
          </a:effectRef>
          <a:fontRef idx="minor">
            <a:schemeClr val="dk1"/>
          </a:fontRef>
        </dgm:style>
      </dgm:prSet>
      <dgm:spPr/>
      <dgm:t>
        <a:bodyPr/>
        <a:lstStyle/>
        <a:p>
          <a:endParaRPr lang="en-US" sz="2600" dirty="0">
            <a:latin typeface="Arial" pitchFamily="34" charset="0"/>
            <a:cs typeface="Arial" pitchFamily="34" charset="0"/>
          </a:endParaRPr>
        </a:p>
      </dgm:t>
    </dgm:pt>
    <dgm:pt modelId="{E19D353B-421B-4188-B0EC-2C0A717BC71C}" type="parTrans" cxnId="{1FBAE453-5E91-41BF-B5BC-B0702AD06169}">
      <dgm:prSet/>
      <dgm:spPr/>
      <dgm:t>
        <a:bodyPr/>
        <a:lstStyle/>
        <a:p>
          <a:endParaRPr lang="en-US"/>
        </a:p>
      </dgm:t>
    </dgm:pt>
    <dgm:pt modelId="{8B531C6F-156D-4CE8-BB0E-70A730D1FFC8}" type="sibTrans" cxnId="{1FBAE453-5E91-41BF-B5BC-B0702AD06169}">
      <dgm:prSet/>
      <dgm:spPr/>
      <dgm:t>
        <a:bodyPr/>
        <a:lstStyle/>
        <a:p>
          <a:endParaRPr lang="en-US"/>
        </a:p>
      </dgm:t>
    </dgm:pt>
    <dgm:pt modelId="{7C3E1241-1CAA-445A-A516-33AD37D6F448}" type="pres">
      <dgm:prSet presAssocID="{6099621D-D99C-48A1-AB64-C180941DC1D5}" presName="linear" presStyleCnt="0">
        <dgm:presLayoutVars>
          <dgm:animLvl val="lvl"/>
          <dgm:resizeHandles val="exact"/>
        </dgm:presLayoutVars>
      </dgm:prSet>
      <dgm:spPr/>
      <dgm:t>
        <a:bodyPr/>
        <a:lstStyle/>
        <a:p>
          <a:endParaRPr lang="en-US"/>
        </a:p>
      </dgm:t>
    </dgm:pt>
    <dgm:pt modelId="{DAB8105D-D02C-4311-BE9C-7B2E675BD3E1}" type="pres">
      <dgm:prSet presAssocID="{E5256FB5-7A30-4C13-A72E-B9EADA4CD93E}" presName="parentText" presStyleLbl="node1" presStyleIdx="0" presStyleCnt="2" custScaleY="174256">
        <dgm:presLayoutVars>
          <dgm:chMax val="0"/>
          <dgm:bulletEnabled val="1"/>
        </dgm:presLayoutVars>
      </dgm:prSet>
      <dgm:spPr/>
      <dgm:t>
        <a:bodyPr/>
        <a:lstStyle/>
        <a:p>
          <a:endParaRPr lang="en-US"/>
        </a:p>
      </dgm:t>
    </dgm:pt>
    <dgm:pt modelId="{AD09A17C-8AA6-48A1-A45E-9AB81C0A386B}" type="pres">
      <dgm:prSet presAssocID="{E5256FB5-7A30-4C13-A72E-B9EADA4CD93E}" presName="childText" presStyleLbl="revTx" presStyleIdx="0" presStyleCnt="2">
        <dgm:presLayoutVars>
          <dgm:bulletEnabled val="1"/>
        </dgm:presLayoutVars>
      </dgm:prSet>
      <dgm:spPr/>
      <dgm:t>
        <a:bodyPr/>
        <a:lstStyle/>
        <a:p>
          <a:endParaRPr lang="en-US"/>
        </a:p>
      </dgm:t>
    </dgm:pt>
    <dgm:pt modelId="{FE6EF7A0-E99A-4950-BC1B-3665A60A83C8}" type="pres">
      <dgm:prSet presAssocID="{22540C5A-09A3-4701-A9EB-96D9E4E271D7}" presName="parentText" presStyleLbl="node1" presStyleIdx="1" presStyleCnt="2" custScaleY="154105" custLinFactNeighborY="6108">
        <dgm:presLayoutVars>
          <dgm:chMax val="0"/>
          <dgm:bulletEnabled val="1"/>
        </dgm:presLayoutVars>
      </dgm:prSet>
      <dgm:spPr/>
      <dgm:t>
        <a:bodyPr/>
        <a:lstStyle/>
        <a:p>
          <a:endParaRPr lang="en-US"/>
        </a:p>
      </dgm:t>
    </dgm:pt>
    <dgm:pt modelId="{4C980A6F-C990-4DF7-874B-DE509BA8F8CE}" type="pres">
      <dgm:prSet presAssocID="{22540C5A-09A3-4701-A9EB-96D9E4E271D7}" presName="childText" presStyleLbl="revTx" presStyleIdx="1" presStyleCnt="2" custScaleY="149795" custLinFactNeighborY="22281">
        <dgm:presLayoutVars>
          <dgm:bulletEnabled val="1"/>
        </dgm:presLayoutVars>
      </dgm:prSet>
      <dgm:spPr/>
      <dgm:t>
        <a:bodyPr/>
        <a:lstStyle/>
        <a:p>
          <a:endParaRPr lang="en-US"/>
        </a:p>
      </dgm:t>
    </dgm:pt>
  </dgm:ptLst>
  <dgm:cxnLst>
    <dgm:cxn modelId="{46E9C1CF-A475-49A7-A71A-6F2EFBC1CA12}" type="presOf" srcId="{023FAB06-83A6-40A9-A1CB-800A827EC839}" destId="{AD09A17C-8AA6-48A1-A45E-9AB81C0A386B}" srcOrd="0" destOrd="1" presId="urn:microsoft.com/office/officeart/2005/8/layout/vList2"/>
    <dgm:cxn modelId="{14C65872-3667-464E-9340-E96F7E8A2681}" type="presOf" srcId="{22540C5A-09A3-4701-A9EB-96D9E4E271D7}" destId="{FE6EF7A0-E99A-4950-BC1B-3665A60A83C8}" srcOrd="0" destOrd="0" presId="urn:microsoft.com/office/officeart/2005/8/layout/vList2"/>
    <dgm:cxn modelId="{1FBAE453-5E91-41BF-B5BC-B0702AD06169}" srcId="{E5256FB5-7A30-4C13-A72E-B9EADA4CD93E}" destId="{023FAB06-83A6-40A9-A1CB-800A827EC839}" srcOrd="1" destOrd="0" parTransId="{E19D353B-421B-4188-B0EC-2C0A717BC71C}" sibTransId="{8B531C6F-156D-4CE8-BB0E-70A730D1FFC8}"/>
    <dgm:cxn modelId="{74D90CF2-5026-4717-86D5-38F2A4BA0EC7}" srcId="{6099621D-D99C-48A1-AB64-C180941DC1D5}" destId="{E5256FB5-7A30-4C13-A72E-B9EADA4CD93E}" srcOrd="0" destOrd="0" parTransId="{85F110CB-8DA8-42F2-B4FC-A40F4DF72C25}" sibTransId="{B884F6DE-A615-4C34-B082-ED790C872D10}"/>
    <dgm:cxn modelId="{E9B5EE6D-A51D-4A47-BEDD-A12579D14631}" type="presOf" srcId="{1DED53F0-5099-433D-981B-E4B3BCA310AD}" destId="{4C980A6F-C990-4DF7-874B-DE509BA8F8CE}" srcOrd="0" destOrd="0" presId="urn:microsoft.com/office/officeart/2005/8/layout/vList2"/>
    <dgm:cxn modelId="{E05369A1-A73D-4F64-9443-A6DD302F1953}" srcId="{E5256FB5-7A30-4C13-A72E-B9EADA4CD93E}" destId="{0200CE00-F143-4F54-8599-89BD8BD39FFB}" srcOrd="0" destOrd="0" parTransId="{AD4E7DA2-A3A1-4DEB-ACC9-15143E528A54}" sibTransId="{34705CCA-25FA-4713-95EC-545A8B3889A1}"/>
    <dgm:cxn modelId="{A8B28935-BDFA-45C0-8599-C1D8F85427C6}" type="presOf" srcId="{6099621D-D99C-48A1-AB64-C180941DC1D5}" destId="{7C3E1241-1CAA-445A-A516-33AD37D6F448}" srcOrd="0" destOrd="0" presId="urn:microsoft.com/office/officeart/2005/8/layout/vList2"/>
    <dgm:cxn modelId="{B372DFB7-0314-485D-BE73-1D84F9F75061}" type="presOf" srcId="{0200CE00-F143-4F54-8599-89BD8BD39FFB}" destId="{AD09A17C-8AA6-48A1-A45E-9AB81C0A386B}" srcOrd="0" destOrd="0" presId="urn:microsoft.com/office/officeart/2005/8/layout/vList2"/>
    <dgm:cxn modelId="{43F89751-E77A-4787-9B0A-60A0B1C973DE}" srcId="{22540C5A-09A3-4701-A9EB-96D9E4E271D7}" destId="{1DED53F0-5099-433D-981B-E4B3BCA310AD}" srcOrd="0" destOrd="0" parTransId="{83BBD3F5-7CBE-4E2F-9AAE-F31989FF1E7C}" sibTransId="{ADFB390A-A627-424E-9CC3-9D0BF08E3B4B}"/>
    <dgm:cxn modelId="{C10F1A24-832D-42CE-B11B-A90C9A07D047}" srcId="{6099621D-D99C-48A1-AB64-C180941DC1D5}" destId="{22540C5A-09A3-4701-A9EB-96D9E4E271D7}" srcOrd="1" destOrd="0" parTransId="{90F51714-CE5D-442B-BA44-66EC556452A1}" sibTransId="{AA20CC6B-F72F-4972-B2DF-68A153AD0901}"/>
    <dgm:cxn modelId="{5FB4DAA6-E78E-4DB5-8457-4087D61FC1D3}" type="presOf" srcId="{E5256FB5-7A30-4C13-A72E-B9EADA4CD93E}" destId="{DAB8105D-D02C-4311-BE9C-7B2E675BD3E1}" srcOrd="0" destOrd="0" presId="urn:microsoft.com/office/officeart/2005/8/layout/vList2"/>
    <dgm:cxn modelId="{946AAB8F-E1DC-4385-A4AD-B83274CC6384}" type="presParOf" srcId="{7C3E1241-1CAA-445A-A516-33AD37D6F448}" destId="{DAB8105D-D02C-4311-BE9C-7B2E675BD3E1}" srcOrd="0" destOrd="0" presId="urn:microsoft.com/office/officeart/2005/8/layout/vList2"/>
    <dgm:cxn modelId="{BAEB43B4-32E0-4264-884C-5EFCDC19ACEE}" type="presParOf" srcId="{7C3E1241-1CAA-445A-A516-33AD37D6F448}" destId="{AD09A17C-8AA6-48A1-A45E-9AB81C0A386B}" srcOrd="1" destOrd="0" presId="urn:microsoft.com/office/officeart/2005/8/layout/vList2"/>
    <dgm:cxn modelId="{9F1B9B89-3241-4951-BAE8-4590EBA5C762}" type="presParOf" srcId="{7C3E1241-1CAA-445A-A516-33AD37D6F448}" destId="{FE6EF7A0-E99A-4950-BC1B-3665A60A83C8}" srcOrd="2" destOrd="0" presId="urn:microsoft.com/office/officeart/2005/8/layout/vList2"/>
    <dgm:cxn modelId="{FC6C4CE0-6643-4DF0-B119-315784647B22}" type="presParOf" srcId="{7C3E1241-1CAA-445A-A516-33AD37D6F448}" destId="{4C980A6F-C990-4DF7-874B-DE509BA8F8CE}" srcOrd="3"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C5C1A9A-8AB1-4577-BFAA-09881A18D32A}" type="doc">
      <dgm:prSet loTypeId="urn:microsoft.com/office/officeart/2005/8/layout/list1" loCatId="list" qsTypeId="urn:microsoft.com/office/officeart/2005/8/quickstyle/3d2" qsCatId="3D" csTypeId="urn:microsoft.com/office/officeart/2005/8/colors/accent2_2" csCatId="accent2" phldr="1"/>
      <dgm:spPr/>
      <dgm:t>
        <a:bodyPr/>
        <a:lstStyle/>
        <a:p>
          <a:endParaRPr lang="en-US"/>
        </a:p>
      </dgm:t>
    </dgm:pt>
    <dgm:pt modelId="{77C1A299-1F96-4E53-8ED7-B7E20B4C701C}">
      <dgm:prSet phldrT="[Text]" custT="1"/>
      <dgm:spPr>
        <a:gradFill rotWithShape="0">
          <a:gsLst>
            <a:gs pos="0">
              <a:srgbClr val="FFC000"/>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gradFill>
      </dgm:spPr>
      <dgm:t>
        <a:bodyPr/>
        <a:lstStyle/>
        <a:p>
          <a:pPr algn="ctr"/>
          <a:r>
            <a:rPr lang="en-US" sz="2300" b="1" dirty="0" smtClean="0">
              <a:latin typeface="Arial" pitchFamily="34" charset="0"/>
              <a:cs typeface="Arial" pitchFamily="34" charset="0"/>
            </a:rPr>
            <a:t>Centralized Organizations</a:t>
          </a:r>
          <a:endParaRPr lang="en-US" sz="2300" b="1" dirty="0">
            <a:latin typeface="Arial" pitchFamily="34" charset="0"/>
            <a:cs typeface="Arial" pitchFamily="34" charset="0"/>
          </a:endParaRPr>
        </a:p>
      </dgm:t>
    </dgm:pt>
    <dgm:pt modelId="{6D825979-7AC0-4F67-B1DA-DC87F8B47D62}" type="parTrans" cxnId="{1D0B955E-00F0-4433-A88B-FA518E71FE44}">
      <dgm:prSet/>
      <dgm:spPr/>
      <dgm:t>
        <a:bodyPr/>
        <a:lstStyle/>
        <a:p>
          <a:endParaRPr lang="en-US">
            <a:latin typeface="Arial" pitchFamily="34" charset="0"/>
            <a:cs typeface="Arial" pitchFamily="34" charset="0"/>
          </a:endParaRPr>
        </a:p>
      </dgm:t>
    </dgm:pt>
    <dgm:pt modelId="{BD87E080-9EFC-45C8-8E82-8CB1478AE16A}" type="sibTrans" cxnId="{1D0B955E-00F0-4433-A88B-FA518E71FE44}">
      <dgm:prSet/>
      <dgm:spPr/>
      <dgm:t>
        <a:bodyPr/>
        <a:lstStyle/>
        <a:p>
          <a:endParaRPr lang="en-US">
            <a:latin typeface="Arial" pitchFamily="34" charset="0"/>
            <a:cs typeface="Arial" pitchFamily="34" charset="0"/>
          </a:endParaRPr>
        </a:p>
      </dgm:t>
    </dgm:pt>
    <dgm:pt modelId="{DF9C066D-39D1-4D9A-B300-01374CD9CF68}">
      <dgm:prSet phldrT="[Text]" custT="1"/>
      <dgm:spPr/>
      <dgm:t>
        <a:bodyPr/>
        <a:lstStyle/>
        <a:p>
          <a:r>
            <a:rPr lang="en-US" sz="2000" dirty="0" smtClean="0">
              <a:latin typeface="Arial" pitchFamily="34" charset="0"/>
              <a:ea typeface="ヒラギノ角ゴ ProN W3"/>
              <a:cs typeface="Arial" pitchFamily="34" charset="0"/>
              <a:sym typeface="Calisto MT" pitchFamily="18" charset="0"/>
            </a:rPr>
            <a:t>A structure in which authority is concentrated at the top, and very little decision-making authority is delegated to lower levels</a:t>
          </a:r>
          <a:endParaRPr lang="en-US" sz="2000" dirty="0">
            <a:latin typeface="Arial" pitchFamily="34" charset="0"/>
            <a:cs typeface="Arial" pitchFamily="34" charset="0"/>
          </a:endParaRPr>
        </a:p>
      </dgm:t>
    </dgm:pt>
    <dgm:pt modelId="{E12DFA6C-8981-4259-85DC-FA1A53931783}" type="parTrans" cxnId="{40E62344-62A4-4228-9B68-FD548CD1E586}">
      <dgm:prSet/>
      <dgm:spPr/>
      <dgm:t>
        <a:bodyPr/>
        <a:lstStyle/>
        <a:p>
          <a:endParaRPr lang="en-US">
            <a:latin typeface="Arial" pitchFamily="34" charset="0"/>
            <a:cs typeface="Arial" pitchFamily="34" charset="0"/>
          </a:endParaRPr>
        </a:p>
      </dgm:t>
    </dgm:pt>
    <dgm:pt modelId="{6282EAD9-AEAA-420A-BB5E-7414B85F2D5D}" type="sibTrans" cxnId="{40E62344-62A4-4228-9B68-FD548CD1E586}">
      <dgm:prSet/>
      <dgm:spPr/>
      <dgm:t>
        <a:bodyPr/>
        <a:lstStyle/>
        <a:p>
          <a:endParaRPr lang="en-US">
            <a:latin typeface="Arial" pitchFamily="34" charset="0"/>
            <a:cs typeface="Arial" pitchFamily="34" charset="0"/>
          </a:endParaRPr>
        </a:p>
      </dgm:t>
    </dgm:pt>
    <dgm:pt modelId="{C0ED30DA-B4F0-48BD-9E84-538ED2BB5B99}">
      <dgm:prSet phldrT="[Text]" custT="1"/>
      <dgm:spPr/>
      <dgm:t>
        <a:bodyPr/>
        <a:lstStyle/>
        <a:p>
          <a:r>
            <a:rPr lang="en-US" sz="2000" dirty="0" smtClean="0">
              <a:latin typeface="Arial" pitchFamily="34" charset="0"/>
              <a:cs typeface="Arial" pitchFamily="34" charset="0"/>
            </a:rPr>
            <a:t>Overcentralization can cause serious problems for a company, in part because it may take longer for the organization as a whole to implement decisions and to respond to changes and problems on a regional scale</a:t>
          </a:r>
          <a:endParaRPr lang="en-US" sz="2000" dirty="0">
            <a:latin typeface="Arial" pitchFamily="34" charset="0"/>
            <a:cs typeface="Arial" pitchFamily="34" charset="0"/>
          </a:endParaRPr>
        </a:p>
      </dgm:t>
    </dgm:pt>
    <dgm:pt modelId="{C7AD36C9-9063-4ABE-8ADB-452B3B3D09EE}" type="parTrans" cxnId="{17AA4353-31C5-4E27-A39D-F172D9C30238}">
      <dgm:prSet/>
      <dgm:spPr/>
      <dgm:t>
        <a:bodyPr/>
        <a:lstStyle/>
        <a:p>
          <a:endParaRPr lang="en-US"/>
        </a:p>
      </dgm:t>
    </dgm:pt>
    <dgm:pt modelId="{8815CC16-C7A5-40CD-AAE3-7DE3F8DA05A4}" type="sibTrans" cxnId="{17AA4353-31C5-4E27-A39D-F172D9C30238}">
      <dgm:prSet/>
      <dgm:spPr/>
      <dgm:t>
        <a:bodyPr/>
        <a:lstStyle/>
        <a:p>
          <a:endParaRPr lang="en-US"/>
        </a:p>
      </dgm:t>
    </dgm:pt>
    <dgm:pt modelId="{60A03819-0844-43F5-8489-B0B57AE704AE}" type="pres">
      <dgm:prSet presAssocID="{1C5C1A9A-8AB1-4577-BFAA-09881A18D32A}" presName="linear" presStyleCnt="0">
        <dgm:presLayoutVars>
          <dgm:dir/>
          <dgm:animLvl val="lvl"/>
          <dgm:resizeHandles val="exact"/>
        </dgm:presLayoutVars>
      </dgm:prSet>
      <dgm:spPr/>
      <dgm:t>
        <a:bodyPr/>
        <a:lstStyle/>
        <a:p>
          <a:endParaRPr lang="en-US"/>
        </a:p>
      </dgm:t>
    </dgm:pt>
    <dgm:pt modelId="{72674E2D-E724-48F9-B451-659B1F2CB5B0}" type="pres">
      <dgm:prSet presAssocID="{77C1A299-1F96-4E53-8ED7-B7E20B4C701C}" presName="parentLin" presStyleCnt="0"/>
      <dgm:spPr/>
    </dgm:pt>
    <dgm:pt modelId="{6BC18BAB-6F14-4710-80A2-032EE441A7BD}" type="pres">
      <dgm:prSet presAssocID="{77C1A299-1F96-4E53-8ED7-B7E20B4C701C}" presName="parentLeftMargin" presStyleLbl="node1" presStyleIdx="0" presStyleCnt="1"/>
      <dgm:spPr/>
      <dgm:t>
        <a:bodyPr/>
        <a:lstStyle/>
        <a:p>
          <a:endParaRPr lang="en-US"/>
        </a:p>
      </dgm:t>
    </dgm:pt>
    <dgm:pt modelId="{EDC83A86-6815-470C-BA87-F617BFFAC07D}" type="pres">
      <dgm:prSet presAssocID="{77C1A299-1F96-4E53-8ED7-B7E20B4C701C}" presName="parentText" presStyleLbl="node1" presStyleIdx="0" presStyleCnt="1">
        <dgm:presLayoutVars>
          <dgm:chMax val="0"/>
          <dgm:bulletEnabled val="1"/>
        </dgm:presLayoutVars>
      </dgm:prSet>
      <dgm:spPr/>
      <dgm:t>
        <a:bodyPr/>
        <a:lstStyle/>
        <a:p>
          <a:endParaRPr lang="en-US"/>
        </a:p>
      </dgm:t>
    </dgm:pt>
    <dgm:pt modelId="{208C62A1-36ED-452A-B198-2E39AE2C0DBB}" type="pres">
      <dgm:prSet presAssocID="{77C1A299-1F96-4E53-8ED7-B7E20B4C701C}" presName="negativeSpace" presStyleCnt="0"/>
      <dgm:spPr/>
    </dgm:pt>
    <dgm:pt modelId="{7B25AE2D-1DE8-4D94-98E6-3E9005968FB1}" type="pres">
      <dgm:prSet presAssocID="{77C1A299-1F96-4E53-8ED7-B7E20B4C701C}" presName="childText" presStyleLbl="conFgAcc1" presStyleIdx="0" presStyleCnt="1" custScaleY="103252">
        <dgm:presLayoutVars>
          <dgm:bulletEnabled val="1"/>
        </dgm:presLayoutVars>
      </dgm:prSet>
      <dgm:spPr/>
      <dgm:t>
        <a:bodyPr/>
        <a:lstStyle/>
        <a:p>
          <a:endParaRPr lang="en-US"/>
        </a:p>
      </dgm:t>
    </dgm:pt>
  </dgm:ptLst>
  <dgm:cxnLst>
    <dgm:cxn modelId="{FC6F7ED2-93CC-44D0-AB93-018EE8A9A777}" type="presOf" srcId="{DF9C066D-39D1-4D9A-B300-01374CD9CF68}" destId="{7B25AE2D-1DE8-4D94-98E6-3E9005968FB1}" srcOrd="0" destOrd="0" presId="urn:microsoft.com/office/officeart/2005/8/layout/list1"/>
    <dgm:cxn modelId="{1D0B955E-00F0-4433-A88B-FA518E71FE44}" srcId="{1C5C1A9A-8AB1-4577-BFAA-09881A18D32A}" destId="{77C1A299-1F96-4E53-8ED7-B7E20B4C701C}" srcOrd="0" destOrd="0" parTransId="{6D825979-7AC0-4F67-B1DA-DC87F8B47D62}" sibTransId="{BD87E080-9EFC-45C8-8E82-8CB1478AE16A}"/>
    <dgm:cxn modelId="{18EA917B-AC1E-4045-93EF-BE2B1B298708}" type="presOf" srcId="{77C1A299-1F96-4E53-8ED7-B7E20B4C701C}" destId="{6BC18BAB-6F14-4710-80A2-032EE441A7BD}" srcOrd="0" destOrd="0" presId="urn:microsoft.com/office/officeart/2005/8/layout/list1"/>
    <dgm:cxn modelId="{17AA4353-31C5-4E27-A39D-F172D9C30238}" srcId="{77C1A299-1F96-4E53-8ED7-B7E20B4C701C}" destId="{C0ED30DA-B4F0-48BD-9E84-538ED2BB5B99}" srcOrd="1" destOrd="0" parTransId="{C7AD36C9-9063-4ABE-8ADB-452B3B3D09EE}" sibTransId="{8815CC16-C7A5-40CD-AAE3-7DE3F8DA05A4}"/>
    <dgm:cxn modelId="{D78DFD0F-1540-479B-AFEA-927E6A349228}" type="presOf" srcId="{77C1A299-1F96-4E53-8ED7-B7E20B4C701C}" destId="{EDC83A86-6815-470C-BA87-F617BFFAC07D}" srcOrd="1" destOrd="0" presId="urn:microsoft.com/office/officeart/2005/8/layout/list1"/>
    <dgm:cxn modelId="{40E62344-62A4-4228-9B68-FD548CD1E586}" srcId="{77C1A299-1F96-4E53-8ED7-B7E20B4C701C}" destId="{DF9C066D-39D1-4D9A-B300-01374CD9CF68}" srcOrd="0" destOrd="0" parTransId="{E12DFA6C-8981-4259-85DC-FA1A53931783}" sibTransId="{6282EAD9-AEAA-420A-BB5E-7414B85F2D5D}"/>
    <dgm:cxn modelId="{1FE43436-BB92-41B1-A8B1-414575DBD830}" type="presOf" srcId="{C0ED30DA-B4F0-48BD-9E84-538ED2BB5B99}" destId="{7B25AE2D-1DE8-4D94-98E6-3E9005968FB1}" srcOrd="0" destOrd="1" presId="urn:microsoft.com/office/officeart/2005/8/layout/list1"/>
    <dgm:cxn modelId="{2EAA7091-B065-4099-9C2C-73BECA17165C}" type="presOf" srcId="{1C5C1A9A-8AB1-4577-BFAA-09881A18D32A}" destId="{60A03819-0844-43F5-8489-B0B57AE704AE}" srcOrd="0" destOrd="0" presId="urn:microsoft.com/office/officeart/2005/8/layout/list1"/>
    <dgm:cxn modelId="{F3230A49-2A01-46D8-956E-9997D2837867}" type="presParOf" srcId="{60A03819-0844-43F5-8489-B0B57AE704AE}" destId="{72674E2D-E724-48F9-B451-659B1F2CB5B0}" srcOrd="0" destOrd="0" presId="urn:microsoft.com/office/officeart/2005/8/layout/list1"/>
    <dgm:cxn modelId="{91CDE0FC-D809-4761-8EC3-49255850BBA0}" type="presParOf" srcId="{72674E2D-E724-48F9-B451-659B1F2CB5B0}" destId="{6BC18BAB-6F14-4710-80A2-032EE441A7BD}" srcOrd="0" destOrd="0" presId="urn:microsoft.com/office/officeart/2005/8/layout/list1"/>
    <dgm:cxn modelId="{355D7E2D-0111-49A0-A7CD-32C7A1D75A52}" type="presParOf" srcId="{72674E2D-E724-48F9-B451-659B1F2CB5B0}" destId="{EDC83A86-6815-470C-BA87-F617BFFAC07D}" srcOrd="1" destOrd="0" presId="urn:microsoft.com/office/officeart/2005/8/layout/list1"/>
    <dgm:cxn modelId="{84140591-7598-41AF-ABDC-53726DE28AA1}" type="presParOf" srcId="{60A03819-0844-43F5-8489-B0B57AE704AE}" destId="{208C62A1-36ED-452A-B198-2E39AE2C0DBB}" srcOrd="1" destOrd="0" presId="urn:microsoft.com/office/officeart/2005/8/layout/list1"/>
    <dgm:cxn modelId="{F8C290C6-C676-4465-877E-2499E749974E}" type="presParOf" srcId="{60A03819-0844-43F5-8489-B0B57AE704AE}" destId="{7B25AE2D-1DE8-4D94-98E6-3E9005968FB1}"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C5C1A9A-8AB1-4577-BFAA-09881A18D32A}" type="doc">
      <dgm:prSet loTypeId="urn:microsoft.com/office/officeart/2005/8/layout/list1" loCatId="list" qsTypeId="urn:microsoft.com/office/officeart/2005/8/quickstyle/3d2" qsCatId="3D" csTypeId="urn:microsoft.com/office/officeart/2005/8/colors/accent2_2" csCatId="accent2" phldr="1"/>
      <dgm:spPr/>
      <dgm:t>
        <a:bodyPr/>
        <a:lstStyle/>
        <a:p>
          <a:endParaRPr lang="en-US"/>
        </a:p>
      </dgm:t>
    </dgm:pt>
    <dgm:pt modelId="{77C1A299-1F96-4E53-8ED7-B7E20B4C701C}">
      <dgm:prSet phldrT="[Text]" custT="1"/>
      <dgm:spPr>
        <a:gradFill rotWithShape="0">
          <a:gsLst>
            <a:gs pos="0">
              <a:srgbClr val="FFC000"/>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gradFill>
      </dgm:spPr>
      <dgm:t>
        <a:bodyPr/>
        <a:lstStyle/>
        <a:p>
          <a:pPr algn="ctr"/>
          <a:r>
            <a:rPr lang="en-US" sz="2300" b="1" dirty="0" smtClean="0">
              <a:latin typeface="Arial" pitchFamily="34" charset="0"/>
              <a:cs typeface="Arial" pitchFamily="34" charset="0"/>
            </a:rPr>
            <a:t>Decentralized Organizations</a:t>
          </a:r>
          <a:endParaRPr lang="en-US" sz="2300" b="1" dirty="0">
            <a:latin typeface="Arial" pitchFamily="34" charset="0"/>
            <a:cs typeface="Arial" pitchFamily="34" charset="0"/>
          </a:endParaRPr>
        </a:p>
      </dgm:t>
    </dgm:pt>
    <dgm:pt modelId="{6D825979-7AC0-4F67-B1DA-DC87F8B47D62}" type="parTrans" cxnId="{1D0B955E-00F0-4433-A88B-FA518E71FE44}">
      <dgm:prSet/>
      <dgm:spPr/>
      <dgm:t>
        <a:bodyPr/>
        <a:lstStyle/>
        <a:p>
          <a:endParaRPr lang="en-US">
            <a:latin typeface="Arial" pitchFamily="34" charset="0"/>
            <a:cs typeface="Arial" pitchFamily="34" charset="0"/>
          </a:endParaRPr>
        </a:p>
      </dgm:t>
    </dgm:pt>
    <dgm:pt modelId="{BD87E080-9EFC-45C8-8E82-8CB1478AE16A}" type="sibTrans" cxnId="{1D0B955E-00F0-4433-A88B-FA518E71FE44}">
      <dgm:prSet/>
      <dgm:spPr/>
      <dgm:t>
        <a:bodyPr/>
        <a:lstStyle/>
        <a:p>
          <a:endParaRPr lang="en-US">
            <a:latin typeface="Arial" pitchFamily="34" charset="0"/>
            <a:cs typeface="Arial" pitchFamily="34" charset="0"/>
          </a:endParaRPr>
        </a:p>
      </dgm:t>
    </dgm:pt>
    <dgm:pt modelId="{DF9C066D-39D1-4D9A-B300-01374CD9CF68}">
      <dgm:prSet phldrT="[Text]" custT="1"/>
      <dgm:spPr/>
      <dgm:t>
        <a:bodyPr/>
        <a:lstStyle/>
        <a:p>
          <a:r>
            <a:rPr lang="en-US" sz="2000" dirty="0" smtClean="0">
              <a:latin typeface="Arial" pitchFamily="34" charset="0"/>
              <a:ea typeface="ヒラギノ角ゴ ProN W3"/>
              <a:cs typeface="Arial" pitchFamily="34" charset="0"/>
              <a:sym typeface="Calisto MT" pitchFamily="18" charset="0"/>
            </a:rPr>
            <a:t>An organization in which decision-making authority is delegated as far down the chain of command as possible</a:t>
          </a:r>
          <a:endParaRPr lang="en-US" sz="2000" dirty="0">
            <a:latin typeface="Arial" pitchFamily="34" charset="0"/>
            <a:cs typeface="Arial" pitchFamily="34" charset="0"/>
          </a:endParaRPr>
        </a:p>
      </dgm:t>
    </dgm:pt>
    <dgm:pt modelId="{E12DFA6C-8981-4259-85DC-FA1A53931783}" type="parTrans" cxnId="{40E62344-62A4-4228-9B68-FD548CD1E586}">
      <dgm:prSet/>
      <dgm:spPr/>
      <dgm:t>
        <a:bodyPr/>
        <a:lstStyle/>
        <a:p>
          <a:endParaRPr lang="en-US">
            <a:latin typeface="Arial" pitchFamily="34" charset="0"/>
            <a:cs typeface="Arial" pitchFamily="34" charset="0"/>
          </a:endParaRPr>
        </a:p>
      </dgm:t>
    </dgm:pt>
    <dgm:pt modelId="{6282EAD9-AEAA-420A-BB5E-7414B85F2D5D}" type="sibTrans" cxnId="{40E62344-62A4-4228-9B68-FD548CD1E586}">
      <dgm:prSet/>
      <dgm:spPr/>
      <dgm:t>
        <a:bodyPr/>
        <a:lstStyle/>
        <a:p>
          <a:endParaRPr lang="en-US">
            <a:latin typeface="Arial" pitchFamily="34" charset="0"/>
            <a:cs typeface="Arial" pitchFamily="34" charset="0"/>
          </a:endParaRPr>
        </a:p>
      </dgm:t>
    </dgm:pt>
    <dgm:pt modelId="{25366AAE-57B7-4299-807C-2FC8F942AB86}">
      <dgm:prSet phldrT="[Text]" custT="1"/>
      <dgm:spPr/>
      <dgm:t>
        <a:bodyPr/>
        <a:lstStyle/>
        <a:p>
          <a:r>
            <a:rPr lang="en-US" sz="2000" dirty="0" smtClean="0">
              <a:latin typeface="Arial" pitchFamily="34" charset="0"/>
              <a:cs typeface="Arial" pitchFamily="34" charset="0"/>
            </a:rPr>
            <a:t>Delegating authority to lower levels of managers may increase the organization’s productivity</a:t>
          </a:r>
          <a:endParaRPr lang="en-US" sz="2000" dirty="0">
            <a:latin typeface="Arial" pitchFamily="34" charset="0"/>
            <a:cs typeface="Arial" pitchFamily="34" charset="0"/>
          </a:endParaRPr>
        </a:p>
      </dgm:t>
    </dgm:pt>
    <dgm:pt modelId="{5ADABDFD-CDEA-4DBC-9FA1-83957C179DA3}" type="parTrans" cxnId="{5941EF9E-1D4A-4B0A-A15B-E86247957155}">
      <dgm:prSet/>
      <dgm:spPr/>
      <dgm:t>
        <a:bodyPr/>
        <a:lstStyle/>
        <a:p>
          <a:endParaRPr lang="en-US"/>
        </a:p>
      </dgm:t>
    </dgm:pt>
    <dgm:pt modelId="{C56FD4CB-7A14-44F4-925A-4B0A0B88E52D}" type="sibTrans" cxnId="{5941EF9E-1D4A-4B0A-A15B-E86247957155}">
      <dgm:prSet/>
      <dgm:spPr/>
      <dgm:t>
        <a:bodyPr/>
        <a:lstStyle/>
        <a:p>
          <a:endParaRPr lang="en-US"/>
        </a:p>
      </dgm:t>
    </dgm:pt>
    <dgm:pt modelId="{60A03819-0844-43F5-8489-B0B57AE704AE}" type="pres">
      <dgm:prSet presAssocID="{1C5C1A9A-8AB1-4577-BFAA-09881A18D32A}" presName="linear" presStyleCnt="0">
        <dgm:presLayoutVars>
          <dgm:dir/>
          <dgm:animLvl val="lvl"/>
          <dgm:resizeHandles val="exact"/>
        </dgm:presLayoutVars>
      </dgm:prSet>
      <dgm:spPr/>
      <dgm:t>
        <a:bodyPr/>
        <a:lstStyle/>
        <a:p>
          <a:endParaRPr lang="en-US"/>
        </a:p>
      </dgm:t>
    </dgm:pt>
    <dgm:pt modelId="{72674E2D-E724-48F9-B451-659B1F2CB5B0}" type="pres">
      <dgm:prSet presAssocID="{77C1A299-1F96-4E53-8ED7-B7E20B4C701C}" presName="parentLin" presStyleCnt="0"/>
      <dgm:spPr/>
    </dgm:pt>
    <dgm:pt modelId="{6BC18BAB-6F14-4710-80A2-032EE441A7BD}" type="pres">
      <dgm:prSet presAssocID="{77C1A299-1F96-4E53-8ED7-B7E20B4C701C}" presName="parentLeftMargin" presStyleLbl="node1" presStyleIdx="0" presStyleCnt="1"/>
      <dgm:spPr/>
      <dgm:t>
        <a:bodyPr/>
        <a:lstStyle/>
        <a:p>
          <a:endParaRPr lang="en-US"/>
        </a:p>
      </dgm:t>
    </dgm:pt>
    <dgm:pt modelId="{EDC83A86-6815-470C-BA87-F617BFFAC07D}" type="pres">
      <dgm:prSet presAssocID="{77C1A299-1F96-4E53-8ED7-B7E20B4C701C}" presName="parentText" presStyleLbl="node1" presStyleIdx="0" presStyleCnt="1">
        <dgm:presLayoutVars>
          <dgm:chMax val="0"/>
          <dgm:bulletEnabled val="1"/>
        </dgm:presLayoutVars>
      </dgm:prSet>
      <dgm:spPr/>
      <dgm:t>
        <a:bodyPr/>
        <a:lstStyle/>
        <a:p>
          <a:endParaRPr lang="en-US"/>
        </a:p>
      </dgm:t>
    </dgm:pt>
    <dgm:pt modelId="{208C62A1-36ED-452A-B198-2E39AE2C0DBB}" type="pres">
      <dgm:prSet presAssocID="{77C1A299-1F96-4E53-8ED7-B7E20B4C701C}" presName="negativeSpace" presStyleCnt="0"/>
      <dgm:spPr/>
    </dgm:pt>
    <dgm:pt modelId="{7B25AE2D-1DE8-4D94-98E6-3E9005968FB1}" type="pres">
      <dgm:prSet presAssocID="{77C1A299-1F96-4E53-8ED7-B7E20B4C701C}" presName="childText" presStyleLbl="conFgAcc1" presStyleIdx="0" presStyleCnt="1" custLinFactY="79831" custLinFactNeighborX="-86607" custLinFactNeighborY="100000">
        <dgm:presLayoutVars>
          <dgm:bulletEnabled val="1"/>
        </dgm:presLayoutVars>
      </dgm:prSet>
      <dgm:spPr/>
      <dgm:t>
        <a:bodyPr/>
        <a:lstStyle/>
        <a:p>
          <a:endParaRPr lang="en-US"/>
        </a:p>
      </dgm:t>
    </dgm:pt>
  </dgm:ptLst>
  <dgm:cxnLst>
    <dgm:cxn modelId="{1D0B955E-00F0-4433-A88B-FA518E71FE44}" srcId="{1C5C1A9A-8AB1-4577-BFAA-09881A18D32A}" destId="{77C1A299-1F96-4E53-8ED7-B7E20B4C701C}" srcOrd="0" destOrd="0" parTransId="{6D825979-7AC0-4F67-B1DA-DC87F8B47D62}" sibTransId="{BD87E080-9EFC-45C8-8E82-8CB1478AE16A}"/>
    <dgm:cxn modelId="{588AC5B9-CA0A-4D13-B148-47E465E63D8F}" type="presOf" srcId="{77C1A299-1F96-4E53-8ED7-B7E20B4C701C}" destId="{EDC83A86-6815-470C-BA87-F617BFFAC07D}" srcOrd="1" destOrd="0" presId="urn:microsoft.com/office/officeart/2005/8/layout/list1"/>
    <dgm:cxn modelId="{FF743EF0-5BEE-4B3F-90B5-6E807F1C123B}" type="presOf" srcId="{77C1A299-1F96-4E53-8ED7-B7E20B4C701C}" destId="{6BC18BAB-6F14-4710-80A2-032EE441A7BD}" srcOrd="0" destOrd="0" presId="urn:microsoft.com/office/officeart/2005/8/layout/list1"/>
    <dgm:cxn modelId="{5941EF9E-1D4A-4B0A-A15B-E86247957155}" srcId="{77C1A299-1F96-4E53-8ED7-B7E20B4C701C}" destId="{25366AAE-57B7-4299-807C-2FC8F942AB86}" srcOrd="1" destOrd="0" parTransId="{5ADABDFD-CDEA-4DBC-9FA1-83957C179DA3}" sibTransId="{C56FD4CB-7A14-44F4-925A-4B0A0B88E52D}"/>
    <dgm:cxn modelId="{5690728F-69D3-4602-BA60-CD3E474A36E9}" type="presOf" srcId="{25366AAE-57B7-4299-807C-2FC8F942AB86}" destId="{7B25AE2D-1DE8-4D94-98E6-3E9005968FB1}" srcOrd="0" destOrd="1" presId="urn:microsoft.com/office/officeart/2005/8/layout/list1"/>
    <dgm:cxn modelId="{40E62344-62A4-4228-9B68-FD548CD1E586}" srcId="{77C1A299-1F96-4E53-8ED7-B7E20B4C701C}" destId="{DF9C066D-39D1-4D9A-B300-01374CD9CF68}" srcOrd="0" destOrd="0" parTransId="{E12DFA6C-8981-4259-85DC-FA1A53931783}" sibTransId="{6282EAD9-AEAA-420A-BB5E-7414B85F2D5D}"/>
    <dgm:cxn modelId="{F4A8F707-2C78-4751-B871-448D13BDB10B}" type="presOf" srcId="{1C5C1A9A-8AB1-4577-BFAA-09881A18D32A}" destId="{60A03819-0844-43F5-8489-B0B57AE704AE}" srcOrd="0" destOrd="0" presId="urn:microsoft.com/office/officeart/2005/8/layout/list1"/>
    <dgm:cxn modelId="{F4EFD2E3-1591-497F-9D43-9EBB734F0C8C}" type="presOf" srcId="{DF9C066D-39D1-4D9A-B300-01374CD9CF68}" destId="{7B25AE2D-1DE8-4D94-98E6-3E9005968FB1}" srcOrd="0" destOrd="0" presId="urn:microsoft.com/office/officeart/2005/8/layout/list1"/>
    <dgm:cxn modelId="{52216BFC-7798-4D30-B190-B7DF6D47617B}" type="presParOf" srcId="{60A03819-0844-43F5-8489-B0B57AE704AE}" destId="{72674E2D-E724-48F9-B451-659B1F2CB5B0}" srcOrd="0" destOrd="0" presId="urn:microsoft.com/office/officeart/2005/8/layout/list1"/>
    <dgm:cxn modelId="{354B8C31-BE1B-49DE-BA63-7BF28FD3C349}" type="presParOf" srcId="{72674E2D-E724-48F9-B451-659B1F2CB5B0}" destId="{6BC18BAB-6F14-4710-80A2-032EE441A7BD}" srcOrd="0" destOrd="0" presId="urn:microsoft.com/office/officeart/2005/8/layout/list1"/>
    <dgm:cxn modelId="{5E404394-03E6-43E5-AE80-4721A80EB418}" type="presParOf" srcId="{72674E2D-E724-48F9-B451-659B1F2CB5B0}" destId="{EDC83A86-6815-470C-BA87-F617BFFAC07D}" srcOrd="1" destOrd="0" presId="urn:microsoft.com/office/officeart/2005/8/layout/list1"/>
    <dgm:cxn modelId="{6CCBE13A-4BDF-406A-A9F4-183578A7F3A2}" type="presParOf" srcId="{60A03819-0844-43F5-8489-B0B57AE704AE}" destId="{208C62A1-36ED-452A-B198-2E39AE2C0DBB}" srcOrd="1" destOrd="0" presId="urn:microsoft.com/office/officeart/2005/8/layout/list1"/>
    <dgm:cxn modelId="{428B79AC-C2CA-4CFE-89A7-378192393CCB}" type="presParOf" srcId="{60A03819-0844-43F5-8489-B0B57AE704AE}" destId="{7B25AE2D-1DE8-4D94-98E6-3E9005968FB1}"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7030A0"/>
        </a:solidFill>
      </dgm:spPr>
      <dgm:t>
        <a:bodyPr/>
        <a:lstStyle/>
        <a:p>
          <a:pPr algn="ctr"/>
          <a:r>
            <a:rPr lang="en-US" sz="2000" dirty="0" smtClean="0">
              <a:latin typeface="Arial" pitchFamily="34" charset="0"/>
              <a:cs typeface="Arial" pitchFamily="34" charset="0"/>
            </a:rPr>
            <a:t>Span of Management</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1800" dirty="0" smtClean="0">
              <a:latin typeface="Arial" pitchFamily="34" charset="0"/>
              <a:cs typeface="Arial" pitchFamily="34" charset="0"/>
            </a:rPr>
            <a:t>The number of subordinates who report to a particular manager</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EBAB9F75-8E7D-4AE3-A8B4-23447C7FBC03}" type="presOf" srcId="{2973ABF6-0BA3-4097-AA81-E2AE4CA53992}" destId="{D7952A1D-9DE9-4208-94A5-ED8797DEEE13}"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F3CE4BF0-63C0-4165-AD51-7E65434AA667}" type="presOf" srcId="{D869BA1E-BC97-49F8-9FE3-C460CBBA48C2}" destId="{6ADADECF-99DB-4A29-9F45-167CFD1FB879}" srcOrd="0" destOrd="0" presId="urn:microsoft.com/office/officeart/2005/8/layout/vList2"/>
    <dgm:cxn modelId="{25A6DF0B-E279-425D-9286-7A81D589D584}"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112F303D-3D40-49F1-BCCA-2E599896CA81}" type="presParOf" srcId="{AD9AEC31-8049-40D6-A807-CFEC48215826}" destId="{D7952A1D-9DE9-4208-94A5-ED8797DEEE13}" srcOrd="0" destOrd="0" presId="urn:microsoft.com/office/officeart/2005/8/layout/vList2"/>
    <dgm:cxn modelId="{F8BE2563-C665-49F4-BD9B-6CFEB64F9B97}"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FFC000"/>
        </a:solidFill>
      </dgm:spPr>
      <dgm:t>
        <a:bodyPr/>
        <a:lstStyle/>
        <a:p>
          <a:pPr algn="ctr"/>
          <a:r>
            <a:rPr lang="en-US" sz="2000" b="1" dirty="0" smtClean="0">
              <a:latin typeface="Arial" pitchFamily="34" charset="0"/>
              <a:cs typeface="Arial" pitchFamily="34" charset="0"/>
            </a:rPr>
            <a:t>Organizational Layers</a:t>
          </a:r>
          <a:endParaRPr lang="en-US" sz="2000" b="1"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nchor="ctr"/>
        <a:lstStyle/>
        <a:p>
          <a:r>
            <a:rPr lang="en-US" sz="1800" dirty="0" smtClean="0">
              <a:latin typeface="Arial" pitchFamily="34" charset="0"/>
              <a:cs typeface="Arial" pitchFamily="34" charset="0"/>
            </a:rPr>
            <a:t>The levels of management in an organization</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46296" custLinFactNeighborY="-10048">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8918726C-AA39-4806-9000-7238A52F8A5A}" type="presOf" srcId="{4AAB6964-4EE2-4A3B-B54E-E1FF408B7CA9}" destId="{AD9AEC31-8049-40D6-A807-CFEC48215826}" srcOrd="0" destOrd="0" presId="urn:microsoft.com/office/officeart/2005/8/layout/vList2"/>
    <dgm:cxn modelId="{5EA5243E-32EE-4433-A1ED-D12EA7DD67B8}" type="presOf" srcId="{2973ABF6-0BA3-4097-AA81-E2AE4CA53992}" destId="{D7952A1D-9DE9-4208-94A5-ED8797DEEE13}" srcOrd="0" destOrd="0" presId="urn:microsoft.com/office/officeart/2005/8/layout/vList2"/>
    <dgm:cxn modelId="{DA4E233D-0974-4E34-A9F4-025C33ECABFD}"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DCEA1C35-EA96-48F1-B0D1-E52DF153494C}" srcId="{4AAB6964-4EE2-4A3B-B54E-E1FF408B7CA9}" destId="{2973ABF6-0BA3-4097-AA81-E2AE4CA53992}" srcOrd="0" destOrd="0" parTransId="{3165B7E1-B6EC-41DE-921F-993309E7D990}" sibTransId="{3A21E002-33CC-41BD-9BC8-753D219842AC}"/>
    <dgm:cxn modelId="{13A5C359-9BE2-47EA-9CCC-2179FF508A34}" type="presParOf" srcId="{AD9AEC31-8049-40D6-A807-CFEC48215826}" destId="{D7952A1D-9DE9-4208-94A5-ED8797DEEE13}" srcOrd="0" destOrd="0" presId="urn:microsoft.com/office/officeart/2005/8/layout/vList2"/>
    <dgm:cxn modelId="{0BB2CA33-5D68-4C2A-9695-31E81258E136}"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FFC000"/>
        </a:solidFill>
      </dgm:spPr>
      <dgm:t>
        <a:bodyPr/>
        <a:lstStyle/>
        <a:p>
          <a:pPr algn="ctr"/>
          <a:r>
            <a:rPr lang="en-US" sz="2000" dirty="0" smtClean="0">
              <a:latin typeface="Arial" pitchFamily="34" charset="0"/>
              <a:cs typeface="Arial" pitchFamily="34" charset="0"/>
            </a:rPr>
            <a:t>Line Structure</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lstStyle/>
        <a:p>
          <a:r>
            <a:rPr lang="en-US" sz="1800" dirty="0" smtClean="0">
              <a:latin typeface="Arial" pitchFamily="34" charset="0"/>
              <a:cs typeface="Arial" pitchFamily="34" charset="0"/>
            </a:rPr>
            <a:t>The simplest organizational structure in which direct lines of authority extend from the top manager to the lowest level of the organization</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Y="-100000" custLinFactNeighborX="-1852" custLinFactNeighborY="-117874">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079B7393-FCBF-48EC-B9DB-13BF2AE1CC7C}" type="presOf" srcId="{2973ABF6-0BA3-4097-AA81-E2AE4CA53992}" destId="{D7952A1D-9DE9-4208-94A5-ED8797DEEE13}" srcOrd="0" destOrd="0" presId="urn:microsoft.com/office/officeart/2005/8/layout/vList2"/>
    <dgm:cxn modelId="{0B969FF3-2863-40F6-AC9C-BBD2E24DDDE1}" type="presOf" srcId="{D869BA1E-BC97-49F8-9FE3-C460CBBA48C2}" destId="{6ADADECF-99DB-4A29-9F45-167CFD1FB879}" srcOrd="0" destOrd="0" presId="urn:microsoft.com/office/officeart/2005/8/layout/vList2"/>
    <dgm:cxn modelId="{0954A511-7619-4B3A-A1B2-455C10AA7D73}" type="presOf" srcId="{4AAB6964-4EE2-4A3B-B54E-E1FF408B7CA9}" destId="{AD9AEC31-8049-40D6-A807-CFEC48215826}"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DCEA1C35-EA96-48F1-B0D1-E52DF153494C}" srcId="{4AAB6964-4EE2-4A3B-B54E-E1FF408B7CA9}" destId="{2973ABF6-0BA3-4097-AA81-E2AE4CA53992}" srcOrd="0" destOrd="0" parTransId="{3165B7E1-B6EC-41DE-921F-993309E7D990}" sibTransId="{3A21E002-33CC-41BD-9BC8-753D219842AC}"/>
    <dgm:cxn modelId="{D79CE905-9E3E-43AF-A49E-5D38692C2AF0}" type="presParOf" srcId="{AD9AEC31-8049-40D6-A807-CFEC48215826}" destId="{D7952A1D-9DE9-4208-94A5-ED8797DEEE13}" srcOrd="0" destOrd="0" presId="urn:microsoft.com/office/officeart/2005/8/layout/vList2"/>
    <dgm:cxn modelId="{BFDBBBE9-3D59-4F38-9596-7DE1E95308EA}"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92D050"/>
        </a:solidFill>
      </dgm:spPr>
      <dgm:t>
        <a:bodyPr/>
        <a:lstStyle/>
        <a:p>
          <a:pPr algn="ctr"/>
          <a:r>
            <a:rPr lang="en-US" sz="2000" dirty="0" smtClean="0">
              <a:latin typeface="Arial" pitchFamily="34" charset="0"/>
              <a:cs typeface="Arial" pitchFamily="34" charset="0"/>
            </a:rPr>
            <a:t>Line-and-Staff Structure</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92D050"/>
          </a:solidFill>
        </a:ln>
      </dgm:spPr>
      <dgm:t>
        <a:bodyPr/>
        <a:lstStyle/>
        <a:p>
          <a:r>
            <a:rPr lang="en-US" sz="1800" dirty="0" smtClean="0">
              <a:latin typeface="Arial" pitchFamily="34" charset="0"/>
              <a:cs typeface="Arial" pitchFamily="34" charset="0"/>
            </a:rPr>
            <a:t>A structure having a traditional line relationship between superiors and subordinates and also specialized managers – called staff managers – who are available to assist line managers</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BF28C3D2-90D4-4805-B7CA-C5D6D7DA3F0C}"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24AFF064-6CFE-4AD0-B575-BF972118A543}"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5F25652A-6550-447B-B7AB-A4723C4C4D2F}" type="presOf" srcId="{2973ABF6-0BA3-4097-AA81-E2AE4CA53992}" destId="{D7952A1D-9DE9-4208-94A5-ED8797DEEE13}" srcOrd="0" destOrd="0" presId="urn:microsoft.com/office/officeart/2005/8/layout/vList2"/>
    <dgm:cxn modelId="{54E873B3-19BD-4F7C-8F93-68981AACB427}" type="presParOf" srcId="{AD9AEC31-8049-40D6-A807-CFEC48215826}" destId="{D7952A1D-9DE9-4208-94A5-ED8797DEEE13}" srcOrd="0" destOrd="0" presId="urn:microsoft.com/office/officeart/2005/8/layout/vList2"/>
    <dgm:cxn modelId="{73C3C3D9-472C-4325-8943-70AA65B71BAB}"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C00000"/>
        </a:solidFill>
      </dgm:spPr>
      <dgm:t>
        <a:bodyPr/>
        <a:lstStyle/>
        <a:p>
          <a:pPr algn="ctr"/>
          <a:r>
            <a:rPr lang="en-US" sz="2000" dirty="0" smtClean="0">
              <a:latin typeface="Arial" pitchFamily="34" charset="0"/>
              <a:cs typeface="Arial" pitchFamily="34" charset="0"/>
            </a:rPr>
            <a:t>Multidivisional Structure</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C00000"/>
          </a:solidFill>
        </a:ln>
      </dgm:spPr>
      <dgm:t>
        <a:bodyPr anchor="ctr"/>
        <a:lstStyle/>
        <a:p>
          <a:r>
            <a:rPr lang="en-US" sz="1800" dirty="0" smtClean="0">
              <a:latin typeface="Arial" pitchFamily="34" charset="0"/>
              <a:cs typeface="Arial" pitchFamily="34" charset="0"/>
            </a:rPr>
            <a:t>A structure that organizes departments into larger groups called divisions</a:t>
          </a:r>
          <a:endParaRPr lang="en-US" sz="18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custLinFactNeighborX="926">
        <dgm:presLayoutVars>
          <dgm:bulletEnabled val="1"/>
        </dgm:presLayoutVars>
      </dgm:prSet>
      <dgm:spPr/>
      <dgm:t>
        <a:bodyPr/>
        <a:lstStyle/>
        <a:p>
          <a:endParaRPr lang="en-US"/>
        </a:p>
      </dgm:t>
    </dgm:pt>
  </dgm:ptLst>
  <dgm:cxnLst>
    <dgm:cxn modelId="{F97925AD-E735-4873-AB0B-0CAD8700430F}"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CE969FCF-B623-44C0-A9FB-A71EE0EAB119}" type="presOf" srcId="{2973ABF6-0BA3-4097-AA81-E2AE4CA53992}" destId="{D7952A1D-9DE9-4208-94A5-ED8797DEEE13}" srcOrd="0" destOrd="0" presId="urn:microsoft.com/office/officeart/2005/8/layout/vList2"/>
    <dgm:cxn modelId="{C1088C53-C922-4B86-B19A-D85A5F0BB3AC}"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EF9BCB2E-AF8D-4472-8306-98AA390C0F07}" type="presParOf" srcId="{AD9AEC31-8049-40D6-A807-CFEC48215826}" destId="{D7952A1D-9DE9-4208-94A5-ED8797DEEE13}" srcOrd="0" destOrd="0" presId="urn:microsoft.com/office/officeart/2005/8/layout/vList2"/>
    <dgm:cxn modelId="{1C75EE30-5FAE-4698-BBEB-BC57ED8EFE16}"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dgm:t>
        <a:bodyPr/>
        <a:lstStyle/>
        <a:p>
          <a:pPr algn="ctr"/>
          <a:r>
            <a:rPr lang="en-US" sz="2000" dirty="0" smtClean="0">
              <a:latin typeface="Arial" pitchFamily="34" charset="0"/>
              <a:cs typeface="Arial" pitchFamily="34" charset="0"/>
            </a:rPr>
            <a:t>Matrix Structure</a:t>
          </a:r>
          <a:endParaRPr lang="en-US" sz="20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008CBB"/>
          </a:solidFill>
        </a:ln>
      </dgm:spPr>
      <dgm:t>
        <a:bodyPr/>
        <a:lstStyle/>
        <a:p>
          <a:r>
            <a:rPr lang="en-US" sz="1700" dirty="0" smtClean="0">
              <a:latin typeface="Arial" pitchFamily="34" charset="0"/>
              <a:cs typeface="Arial" pitchFamily="34" charset="0"/>
            </a:rPr>
            <a:t>A structure that sets up teams from different departments, thereby creating two or more intersecting lines of authority; also called a project-management structure</a:t>
          </a:r>
          <a:endParaRPr lang="en-US" sz="17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AE487FE0-D071-4D93-92F5-FA9D3FE62DBB}" type="presOf" srcId="{2973ABF6-0BA3-4097-AA81-E2AE4CA53992}" destId="{D7952A1D-9DE9-4208-94A5-ED8797DEEE13}" srcOrd="0" destOrd="0" presId="urn:microsoft.com/office/officeart/2005/8/layout/vList2"/>
    <dgm:cxn modelId="{CED0AB8F-CD50-46FE-975D-A687471FCDE7}"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9FD7223D-8048-4CD4-ABE0-51789B4A2B85}"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CD26B522-67E5-414C-A485-6B0FCC6E1EDE}" type="presParOf" srcId="{AD9AEC31-8049-40D6-A807-CFEC48215826}" destId="{D7952A1D-9DE9-4208-94A5-ED8797DEEE13}" srcOrd="0" destOrd="0" presId="urn:microsoft.com/office/officeart/2005/8/layout/vList2"/>
    <dgm:cxn modelId="{05C26623-E50A-443D-B0A0-63A7167333B4}"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099621D-D99C-48A1-AB64-C180941DC1D5}"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E5256FB5-7A30-4C13-A72E-B9EADA4CD93E}">
      <dgm:prSet phldrT="[Text]"/>
      <dgm:spPr/>
      <dgm:t>
        <a:bodyPr/>
        <a:lstStyle/>
        <a:p>
          <a:pPr algn="ctr"/>
          <a:r>
            <a:rPr lang="en-US" dirty="0" smtClean="0">
              <a:latin typeface="Arial" pitchFamily="34" charset="0"/>
              <a:cs typeface="Arial" pitchFamily="34" charset="0"/>
            </a:rPr>
            <a:t>Group</a:t>
          </a:r>
          <a:endParaRPr lang="en-US" dirty="0">
            <a:latin typeface="Arial" pitchFamily="34" charset="0"/>
            <a:cs typeface="Arial" pitchFamily="34" charset="0"/>
          </a:endParaRPr>
        </a:p>
      </dgm:t>
    </dgm:pt>
    <dgm:pt modelId="{85F110CB-8DA8-42F2-B4FC-A40F4DF72C25}" type="parTrans" cxnId="{74D90CF2-5026-4717-86D5-38F2A4BA0EC7}">
      <dgm:prSet/>
      <dgm:spPr/>
      <dgm:t>
        <a:bodyPr/>
        <a:lstStyle/>
        <a:p>
          <a:endParaRPr lang="en-US">
            <a:latin typeface="Arial" pitchFamily="34" charset="0"/>
            <a:cs typeface="Arial" pitchFamily="34" charset="0"/>
          </a:endParaRPr>
        </a:p>
      </dgm:t>
    </dgm:pt>
    <dgm:pt modelId="{B884F6DE-A615-4C34-B082-ED790C872D10}" type="sibTrans" cxnId="{74D90CF2-5026-4717-86D5-38F2A4BA0EC7}">
      <dgm:prSet/>
      <dgm:spPr/>
      <dgm:t>
        <a:bodyPr/>
        <a:lstStyle/>
        <a:p>
          <a:endParaRPr lang="en-US">
            <a:latin typeface="Arial" pitchFamily="34" charset="0"/>
            <a:cs typeface="Arial" pitchFamily="34" charset="0"/>
          </a:endParaRPr>
        </a:p>
      </dgm:t>
    </dgm:pt>
    <dgm:pt modelId="{0200CE00-F143-4F54-8599-89BD8BD39FFB}">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Gill Sans"/>
            </a:rPr>
            <a:t>Two or more individuals who communicate with one another, share a common identity, and have a common goal</a:t>
          </a:r>
          <a:endParaRPr lang="en-US" dirty="0">
            <a:latin typeface="Arial" pitchFamily="34" charset="0"/>
            <a:cs typeface="Arial" pitchFamily="34" charset="0"/>
          </a:endParaRPr>
        </a:p>
      </dgm:t>
    </dgm:pt>
    <dgm:pt modelId="{AD4E7DA2-A3A1-4DEB-ACC9-15143E528A54}" type="parTrans" cxnId="{E05369A1-A73D-4F64-9443-A6DD302F1953}">
      <dgm:prSet/>
      <dgm:spPr/>
      <dgm:t>
        <a:bodyPr/>
        <a:lstStyle/>
        <a:p>
          <a:endParaRPr lang="en-US">
            <a:latin typeface="Arial" pitchFamily="34" charset="0"/>
            <a:cs typeface="Arial" pitchFamily="34" charset="0"/>
          </a:endParaRPr>
        </a:p>
      </dgm:t>
    </dgm:pt>
    <dgm:pt modelId="{34705CCA-25FA-4713-95EC-545A8B3889A1}" type="sibTrans" cxnId="{E05369A1-A73D-4F64-9443-A6DD302F1953}">
      <dgm:prSet/>
      <dgm:spPr/>
      <dgm:t>
        <a:bodyPr/>
        <a:lstStyle/>
        <a:p>
          <a:endParaRPr lang="en-US">
            <a:latin typeface="Arial" pitchFamily="34" charset="0"/>
            <a:cs typeface="Arial" pitchFamily="34" charset="0"/>
          </a:endParaRPr>
        </a:p>
      </dgm:t>
    </dgm:pt>
    <dgm:pt modelId="{22540C5A-09A3-4701-A9EB-96D9E4E271D7}">
      <dgm:prSet phldrT="[Text]"/>
      <dgm:spPr/>
      <dgm:t>
        <a:bodyPr/>
        <a:lstStyle/>
        <a:p>
          <a:pPr algn="ctr"/>
          <a:r>
            <a:rPr lang="en-US" dirty="0" smtClean="0">
              <a:latin typeface="Arial" pitchFamily="34" charset="0"/>
              <a:cs typeface="Arial" pitchFamily="34" charset="0"/>
            </a:rPr>
            <a:t>Team </a:t>
          </a:r>
          <a:endParaRPr lang="en-US" dirty="0">
            <a:latin typeface="Arial" pitchFamily="34" charset="0"/>
            <a:cs typeface="Arial" pitchFamily="34" charset="0"/>
          </a:endParaRPr>
        </a:p>
      </dgm:t>
    </dgm:pt>
    <dgm:pt modelId="{90F51714-CE5D-442B-BA44-66EC556452A1}" type="parTrans" cxnId="{C10F1A24-832D-42CE-B11B-A90C9A07D047}">
      <dgm:prSet/>
      <dgm:spPr/>
      <dgm:t>
        <a:bodyPr/>
        <a:lstStyle/>
        <a:p>
          <a:endParaRPr lang="en-US">
            <a:latin typeface="Arial" pitchFamily="34" charset="0"/>
            <a:cs typeface="Arial" pitchFamily="34" charset="0"/>
          </a:endParaRPr>
        </a:p>
      </dgm:t>
    </dgm:pt>
    <dgm:pt modelId="{AA20CC6B-F72F-4972-B2DF-68A153AD0901}" type="sibTrans" cxnId="{C10F1A24-832D-42CE-B11B-A90C9A07D047}">
      <dgm:prSet/>
      <dgm:spPr/>
      <dgm:t>
        <a:bodyPr/>
        <a:lstStyle/>
        <a:p>
          <a:endParaRPr lang="en-US">
            <a:latin typeface="Arial" pitchFamily="34" charset="0"/>
            <a:cs typeface="Arial" pitchFamily="34" charset="0"/>
          </a:endParaRPr>
        </a:p>
      </dgm:t>
    </dgm:pt>
    <dgm:pt modelId="{1DED53F0-5099-433D-981B-E4B3BCA310AD}">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Gill Sans"/>
            </a:rPr>
            <a:t>A small group whose members have complementary skills; have a common purpose, goals, and approach; and hold themselves mutually accountable</a:t>
          </a:r>
          <a:endParaRPr lang="en-US" dirty="0">
            <a:latin typeface="Arial" pitchFamily="34" charset="0"/>
            <a:cs typeface="Arial" pitchFamily="34" charset="0"/>
          </a:endParaRPr>
        </a:p>
      </dgm:t>
    </dgm:pt>
    <dgm:pt modelId="{83BBD3F5-7CBE-4E2F-9AAE-F31989FF1E7C}" type="parTrans" cxnId="{43F89751-E77A-4787-9B0A-60A0B1C973DE}">
      <dgm:prSet/>
      <dgm:spPr/>
      <dgm:t>
        <a:bodyPr/>
        <a:lstStyle/>
        <a:p>
          <a:endParaRPr lang="en-US">
            <a:latin typeface="Arial" pitchFamily="34" charset="0"/>
            <a:cs typeface="Arial" pitchFamily="34" charset="0"/>
          </a:endParaRPr>
        </a:p>
      </dgm:t>
    </dgm:pt>
    <dgm:pt modelId="{ADFB390A-A627-424E-9CC3-9D0BF08E3B4B}" type="sibTrans" cxnId="{43F89751-E77A-4787-9B0A-60A0B1C973DE}">
      <dgm:prSet/>
      <dgm:spPr/>
      <dgm:t>
        <a:bodyPr/>
        <a:lstStyle/>
        <a:p>
          <a:endParaRPr lang="en-US">
            <a:latin typeface="Arial" pitchFamily="34" charset="0"/>
            <a:cs typeface="Arial" pitchFamily="34" charset="0"/>
          </a:endParaRPr>
        </a:p>
      </dgm:t>
    </dgm:pt>
    <dgm:pt modelId="{7C3E1241-1CAA-445A-A516-33AD37D6F448}" type="pres">
      <dgm:prSet presAssocID="{6099621D-D99C-48A1-AB64-C180941DC1D5}" presName="linear" presStyleCnt="0">
        <dgm:presLayoutVars>
          <dgm:animLvl val="lvl"/>
          <dgm:resizeHandles val="exact"/>
        </dgm:presLayoutVars>
      </dgm:prSet>
      <dgm:spPr/>
      <dgm:t>
        <a:bodyPr/>
        <a:lstStyle/>
        <a:p>
          <a:endParaRPr lang="en-US"/>
        </a:p>
      </dgm:t>
    </dgm:pt>
    <dgm:pt modelId="{DAB8105D-D02C-4311-BE9C-7B2E675BD3E1}" type="pres">
      <dgm:prSet presAssocID="{E5256FB5-7A30-4C13-A72E-B9EADA4CD93E}" presName="parentText" presStyleLbl="node1" presStyleIdx="0" presStyleCnt="2">
        <dgm:presLayoutVars>
          <dgm:chMax val="0"/>
          <dgm:bulletEnabled val="1"/>
        </dgm:presLayoutVars>
      </dgm:prSet>
      <dgm:spPr/>
      <dgm:t>
        <a:bodyPr/>
        <a:lstStyle/>
        <a:p>
          <a:endParaRPr lang="en-US"/>
        </a:p>
      </dgm:t>
    </dgm:pt>
    <dgm:pt modelId="{AD09A17C-8AA6-48A1-A45E-9AB81C0A386B}" type="pres">
      <dgm:prSet presAssocID="{E5256FB5-7A30-4C13-A72E-B9EADA4CD93E}" presName="childText" presStyleLbl="revTx" presStyleIdx="0" presStyleCnt="2">
        <dgm:presLayoutVars>
          <dgm:bulletEnabled val="1"/>
        </dgm:presLayoutVars>
      </dgm:prSet>
      <dgm:spPr/>
      <dgm:t>
        <a:bodyPr/>
        <a:lstStyle/>
        <a:p>
          <a:endParaRPr lang="en-US"/>
        </a:p>
      </dgm:t>
    </dgm:pt>
    <dgm:pt modelId="{FE6EF7A0-E99A-4950-BC1B-3665A60A83C8}" type="pres">
      <dgm:prSet presAssocID="{22540C5A-09A3-4701-A9EB-96D9E4E271D7}" presName="parentText" presStyleLbl="node1" presStyleIdx="1" presStyleCnt="2" custLinFactNeighborY="6108">
        <dgm:presLayoutVars>
          <dgm:chMax val="0"/>
          <dgm:bulletEnabled val="1"/>
        </dgm:presLayoutVars>
      </dgm:prSet>
      <dgm:spPr/>
      <dgm:t>
        <a:bodyPr/>
        <a:lstStyle/>
        <a:p>
          <a:endParaRPr lang="en-US"/>
        </a:p>
      </dgm:t>
    </dgm:pt>
    <dgm:pt modelId="{4C980A6F-C990-4DF7-874B-DE509BA8F8CE}" type="pres">
      <dgm:prSet presAssocID="{22540C5A-09A3-4701-A9EB-96D9E4E271D7}" presName="childText" presStyleLbl="revTx" presStyleIdx="1" presStyleCnt="2" custLinFactNeighborY="22281">
        <dgm:presLayoutVars>
          <dgm:bulletEnabled val="1"/>
        </dgm:presLayoutVars>
      </dgm:prSet>
      <dgm:spPr/>
      <dgm:t>
        <a:bodyPr/>
        <a:lstStyle/>
        <a:p>
          <a:endParaRPr lang="en-US"/>
        </a:p>
      </dgm:t>
    </dgm:pt>
  </dgm:ptLst>
  <dgm:cxnLst>
    <dgm:cxn modelId="{4241CF5D-D118-4D07-AAD6-B21BE540E06A}" type="presOf" srcId="{1DED53F0-5099-433D-981B-E4B3BCA310AD}" destId="{4C980A6F-C990-4DF7-874B-DE509BA8F8CE}" srcOrd="0" destOrd="0" presId="urn:microsoft.com/office/officeart/2005/8/layout/vList2"/>
    <dgm:cxn modelId="{9D10EBFA-7AA8-4F56-AB0D-9615F83AE93E}" type="presOf" srcId="{0200CE00-F143-4F54-8599-89BD8BD39FFB}" destId="{AD09A17C-8AA6-48A1-A45E-9AB81C0A386B}" srcOrd="0" destOrd="0" presId="urn:microsoft.com/office/officeart/2005/8/layout/vList2"/>
    <dgm:cxn modelId="{74D90CF2-5026-4717-86D5-38F2A4BA0EC7}" srcId="{6099621D-D99C-48A1-AB64-C180941DC1D5}" destId="{E5256FB5-7A30-4C13-A72E-B9EADA4CD93E}" srcOrd="0" destOrd="0" parTransId="{85F110CB-8DA8-42F2-B4FC-A40F4DF72C25}" sibTransId="{B884F6DE-A615-4C34-B082-ED790C872D10}"/>
    <dgm:cxn modelId="{98DB039C-50B5-4308-AE7E-97531B991EB8}" type="presOf" srcId="{6099621D-D99C-48A1-AB64-C180941DC1D5}" destId="{7C3E1241-1CAA-445A-A516-33AD37D6F448}" srcOrd="0" destOrd="0" presId="urn:microsoft.com/office/officeart/2005/8/layout/vList2"/>
    <dgm:cxn modelId="{E05369A1-A73D-4F64-9443-A6DD302F1953}" srcId="{E5256FB5-7A30-4C13-A72E-B9EADA4CD93E}" destId="{0200CE00-F143-4F54-8599-89BD8BD39FFB}" srcOrd="0" destOrd="0" parTransId="{AD4E7DA2-A3A1-4DEB-ACC9-15143E528A54}" sibTransId="{34705CCA-25FA-4713-95EC-545A8B3889A1}"/>
    <dgm:cxn modelId="{37A2BE8E-9CD6-4C7B-A038-0EF086ADC0B0}" type="presOf" srcId="{E5256FB5-7A30-4C13-A72E-B9EADA4CD93E}" destId="{DAB8105D-D02C-4311-BE9C-7B2E675BD3E1}" srcOrd="0" destOrd="0" presId="urn:microsoft.com/office/officeart/2005/8/layout/vList2"/>
    <dgm:cxn modelId="{37FBA03A-DB13-47E5-B01E-DF062FDEA055}" type="presOf" srcId="{22540C5A-09A3-4701-A9EB-96D9E4E271D7}" destId="{FE6EF7A0-E99A-4950-BC1B-3665A60A83C8}" srcOrd="0" destOrd="0" presId="urn:microsoft.com/office/officeart/2005/8/layout/vList2"/>
    <dgm:cxn modelId="{43F89751-E77A-4787-9B0A-60A0B1C973DE}" srcId="{22540C5A-09A3-4701-A9EB-96D9E4E271D7}" destId="{1DED53F0-5099-433D-981B-E4B3BCA310AD}" srcOrd="0" destOrd="0" parTransId="{83BBD3F5-7CBE-4E2F-9AAE-F31989FF1E7C}" sibTransId="{ADFB390A-A627-424E-9CC3-9D0BF08E3B4B}"/>
    <dgm:cxn modelId="{C10F1A24-832D-42CE-B11B-A90C9A07D047}" srcId="{6099621D-D99C-48A1-AB64-C180941DC1D5}" destId="{22540C5A-09A3-4701-A9EB-96D9E4E271D7}" srcOrd="1" destOrd="0" parTransId="{90F51714-CE5D-442B-BA44-66EC556452A1}" sibTransId="{AA20CC6B-F72F-4972-B2DF-68A153AD0901}"/>
    <dgm:cxn modelId="{8982D18F-3C0A-48E7-9A9C-D4DC830150C7}" type="presParOf" srcId="{7C3E1241-1CAA-445A-A516-33AD37D6F448}" destId="{DAB8105D-D02C-4311-BE9C-7B2E675BD3E1}" srcOrd="0" destOrd="0" presId="urn:microsoft.com/office/officeart/2005/8/layout/vList2"/>
    <dgm:cxn modelId="{80E0DD4E-898D-4D88-A777-82EC500C801F}" type="presParOf" srcId="{7C3E1241-1CAA-445A-A516-33AD37D6F448}" destId="{AD09A17C-8AA6-48A1-A45E-9AB81C0A386B}" srcOrd="1" destOrd="0" presId="urn:microsoft.com/office/officeart/2005/8/layout/vList2"/>
    <dgm:cxn modelId="{0BDF773B-2B9C-4881-980E-16385823E21C}" type="presParOf" srcId="{7C3E1241-1CAA-445A-A516-33AD37D6F448}" destId="{FE6EF7A0-E99A-4950-BC1B-3665A60A83C8}" srcOrd="2" destOrd="0" presId="urn:microsoft.com/office/officeart/2005/8/layout/vList2"/>
    <dgm:cxn modelId="{238C511E-C0F0-4888-8CA6-7A8D1EB75DBF}" type="presParOf" srcId="{7C3E1241-1CAA-445A-A516-33AD37D6F448}" destId="{4C980A6F-C990-4DF7-874B-DE509BA8F8CE}"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D07E8B9-73C2-413E-BE70-39C8A44DEECF}" type="doc">
      <dgm:prSet loTypeId="urn:microsoft.com/office/officeart/2005/8/layout/vList2" loCatId="list" qsTypeId="urn:microsoft.com/office/officeart/2005/8/quickstyle/3d2" qsCatId="3D" csTypeId="urn:microsoft.com/office/officeart/2005/8/colors/accent3_2" csCatId="accent3" phldr="1"/>
      <dgm:spPr/>
      <dgm:t>
        <a:bodyPr/>
        <a:lstStyle/>
        <a:p>
          <a:endParaRPr lang="en-US"/>
        </a:p>
      </dgm:t>
    </dgm:pt>
    <dgm:pt modelId="{EF82C070-F4EB-4F77-9214-44C1089942C4}">
      <dgm:prSet phldrT="[Text]" custT="1"/>
      <dgm:spPr/>
      <dgm:t>
        <a:bodyPr/>
        <a:lstStyle/>
        <a:p>
          <a:pPr algn="ctr"/>
          <a:r>
            <a:rPr lang="en-US" sz="2600" dirty="0" smtClean="0">
              <a:latin typeface="Arial" pitchFamily="34" charset="0"/>
              <a:cs typeface="Arial" pitchFamily="34" charset="0"/>
            </a:rPr>
            <a:t>Committee</a:t>
          </a:r>
          <a:endParaRPr lang="en-US" sz="2600" dirty="0">
            <a:latin typeface="Arial" pitchFamily="34" charset="0"/>
            <a:cs typeface="Arial" pitchFamily="34" charset="0"/>
          </a:endParaRPr>
        </a:p>
      </dgm:t>
    </dgm:pt>
    <dgm:pt modelId="{0DC356B1-D9ED-4410-8CFF-8D015CB12865}" type="parTrans" cxnId="{815032A3-312E-427D-97EB-D1F00BDEC05A}">
      <dgm:prSet/>
      <dgm:spPr/>
      <dgm:t>
        <a:bodyPr/>
        <a:lstStyle/>
        <a:p>
          <a:endParaRPr lang="en-US">
            <a:latin typeface="Arial" pitchFamily="34" charset="0"/>
            <a:cs typeface="Arial" pitchFamily="34" charset="0"/>
          </a:endParaRPr>
        </a:p>
      </dgm:t>
    </dgm:pt>
    <dgm:pt modelId="{F9BF66A0-EABC-40AB-8C26-852BC04EE97A}" type="sibTrans" cxnId="{815032A3-312E-427D-97EB-D1F00BDEC05A}">
      <dgm:prSet/>
      <dgm:spPr/>
      <dgm:t>
        <a:bodyPr/>
        <a:lstStyle/>
        <a:p>
          <a:endParaRPr lang="en-US">
            <a:latin typeface="Arial" pitchFamily="34" charset="0"/>
            <a:cs typeface="Arial" pitchFamily="34" charset="0"/>
          </a:endParaRPr>
        </a:p>
      </dgm:t>
    </dgm:pt>
    <dgm:pt modelId="{EEFEB07B-ABF4-4470-958A-7B9511DA2322}">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400" dirty="0" smtClean="0">
              <a:latin typeface="Arial" pitchFamily="34" charset="0"/>
              <a:cs typeface="Arial" pitchFamily="34" charset="0"/>
            </a:rPr>
            <a:t>A permanent, formal group that performs a specific task</a:t>
          </a:r>
          <a:endParaRPr lang="en-US" sz="2400" dirty="0">
            <a:latin typeface="Arial" pitchFamily="34" charset="0"/>
            <a:cs typeface="Arial" pitchFamily="34" charset="0"/>
          </a:endParaRPr>
        </a:p>
      </dgm:t>
    </dgm:pt>
    <dgm:pt modelId="{6B8014AD-1FC8-4F85-B94D-CE28A38346ED}" type="parTrans" cxnId="{4ACFF59D-DB6E-4E5A-954F-27C69DC50868}">
      <dgm:prSet/>
      <dgm:spPr/>
      <dgm:t>
        <a:bodyPr/>
        <a:lstStyle/>
        <a:p>
          <a:endParaRPr lang="en-US">
            <a:latin typeface="Arial" pitchFamily="34" charset="0"/>
            <a:cs typeface="Arial" pitchFamily="34" charset="0"/>
          </a:endParaRPr>
        </a:p>
      </dgm:t>
    </dgm:pt>
    <dgm:pt modelId="{425B1D7C-1CBB-4D43-997E-0C126418E7E4}" type="sibTrans" cxnId="{4ACFF59D-DB6E-4E5A-954F-27C69DC50868}">
      <dgm:prSet/>
      <dgm:spPr/>
      <dgm:t>
        <a:bodyPr/>
        <a:lstStyle/>
        <a:p>
          <a:endParaRPr lang="en-US">
            <a:latin typeface="Arial" pitchFamily="34" charset="0"/>
            <a:cs typeface="Arial" pitchFamily="34" charset="0"/>
          </a:endParaRPr>
        </a:p>
      </dgm:t>
    </dgm:pt>
    <dgm:pt modelId="{8FB4C50E-CBC6-4212-A589-CA363803ECEB}" type="pres">
      <dgm:prSet presAssocID="{1D07E8B9-73C2-413E-BE70-39C8A44DEECF}" presName="linear" presStyleCnt="0">
        <dgm:presLayoutVars>
          <dgm:animLvl val="lvl"/>
          <dgm:resizeHandles val="exact"/>
        </dgm:presLayoutVars>
      </dgm:prSet>
      <dgm:spPr/>
      <dgm:t>
        <a:bodyPr/>
        <a:lstStyle/>
        <a:p>
          <a:endParaRPr lang="en-US"/>
        </a:p>
      </dgm:t>
    </dgm:pt>
    <dgm:pt modelId="{B859344E-A58C-4BC4-AF6D-78458C0DA9A7}" type="pres">
      <dgm:prSet presAssocID="{EF82C070-F4EB-4F77-9214-44C1089942C4}" presName="parentText" presStyleLbl="node1" presStyleIdx="0" presStyleCnt="1">
        <dgm:presLayoutVars>
          <dgm:chMax val="0"/>
          <dgm:bulletEnabled val="1"/>
        </dgm:presLayoutVars>
      </dgm:prSet>
      <dgm:spPr/>
      <dgm:t>
        <a:bodyPr/>
        <a:lstStyle/>
        <a:p>
          <a:endParaRPr lang="en-US"/>
        </a:p>
      </dgm:t>
    </dgm:pt>
    <dgm:pt modelId="{C4A852B1-C253-43A4-A162-505B3FB49F70}" type="pres">
      <dgm:prSet presAssocID="{EF82C070-F4EB-4F77-9214-44C1089942C4}" presName="childText" presStyleLbl="revTx" presStyleIdx="0" presStyleCnt="1">
        <dgm:presLayoutVars>
          <dgm:bulletEnabled val="1"/>
        </dgm:presLayoutVars>
      </dgm:prSet>
      <dgm:spPr/>
      <dgm:t>
        <a:bodyPr/>
        <a:lstStyle/>
        <a:p>
          <a:endParaRPr lang="en-US"/>
        </a:p>
      </dgm:t>
    </dgm:pt>
  </dgm:ptLst>
  <dgm:cxnLst>
    <dgm:cxn modelId="{83D377D9-4E25-41FF-BE0B-1174B6F9EF42}" type="presOf" srcId="{EF82C070-F4EB-4F77-9214-44C1089942C4}" destId="{B859344E-A58C-4BC4-AF6D-78458C0DA9A7}" srcOrd="0" destOrd="0" presId="urn:microsoft.com/office/officeart/2005/8/layout/vList2"/>
    <dgm:cxn modelId="{815032A3-312E-427D-97EB-D1F00BDEC05A}" srcId="{1D07E8B9-73C2-413E-BE70-39C8A44DEECF}" destId="{EF82C070-F4EB-4F77-9214-44C1089942C4}" srcOrd="0" destOrd="0" parTransId="{0DC356B1-D9ED-4410-8CFF-8D015CB12865}" sibTransId="{F9BF66A0-EABC-40AB-8C26-852BC04EE97A}"/>
    <dgm:cxn modelId="{4ACFF59D-DB6E-4E5A-954F-27C69DC50868}" srcId="{EF82C070-F4EB-4F77-9214-44C1089942C4}" destId="{EEFEB07B-ABF4-4470-958A-7B9511DA2322}" srcOrd="0" destOrd="0" parTransId="{6B8014AD-1FC8-4F85-B94D-CE28A38346ED}" sibTransId="{425B1D7C-1CBB-4D43-997E-0C126418E7E4}"/>
    <dgm:cxn modelId="{2CDD0AF1-839B-458D-8924-A466D5997180}" type="presOf" srcId="{1D07E8B9-73C2-413E-BE70-39C8A44DEECF}" destId="{8FB4C50E-CBC6-4212-A589-CA363803ECEB}" srcOrd="0" destOrd="0" presId="urn:microsoft.com/office/officeart/2005/8/layout/vList2"/>
    <dgm:cxn modelId="{B70943D0-1E1E-4398-B2D0-34430E099253}" type="presOf" srcId="{EEFEB07B-ABF4-4470-958A-7B9511DA2322}" destId="{C4A852B1-C253-43A4-A162-505B3FB49F70}" srcOrd="0" destOrd="0" presId="urn:microsoft.com/office/officeart/2005/8/layout/vList2"/>
    <dgm:cxn modelId="{7DA63B0F-022B-4411-8C37-2C59FB566B0D}" type="presParOf" srcId="{8FB4C50E-CBC6-4212-A589-CA363803ECEB}" destId="{B859344E-A58C-4BC4-AF6D-78458C0DA9A7}" srcOrd="0" destOrd="0" presId="urn:microsoft.com/office/officeart/2005/8/layout/vList2"/>
    <dgm:cxn modelId="{143445D5-89AA-473A-B025-E01E1F08D8C5}" type="presParOf" srcId="{8FB4C50E-CBC6-4212-A589-CA363803ECEB}" destId="{C4A852B1-C253-43A4-A162-505B3FB49F70}"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D07E8B9-73C2-413E-BE70-39C8A44DEECF}" type="doc">
      <dgm:prSet loTypeId="urn:microsoft.com/office/officeart/2005/8/layout/vList2" loCatId="list" qsTypeId="urn:microsoft.com/office/officeart/2005/8/quickstyle/3d2" qsCatId="3D" csTypeId="urn:microsoft.com/office/officeart/2005/8/colors/accent3_2" csCatId="accent3" phldr="1"/>
      <dgm:spPr/>
      <dgm:t>
        <a:bodyPr/>
        <a:lstStyle/>
        <a:p>
          <a:endParaRPr lang="en-US"/>
        </a:p>
      </dgm:t>
    </dgm:pt>
    <dgm:pt modelId="{EF82C070-F4EB-4F77-9214-44C1089942C4}">
      <dgm:prSet phldrT="[Text]" custT="1"/>
      <dgm:spPr/>
      <dgm:t>
        <a:bodyPr/>
        <a:lstStyle/>
        <a:p>
          <a:pPr algn="ctr"/>
          <a:r>
            <a:rPr lang="en-US" sz="2600" dirty="0" smtClean="0">
              <a:latin typeface="Arial" pitchFamily="34" charset="0"/>
              <a:cs typeface="Arial" pitchFamily="34" charset="0"/>
            </a:rPr>
            <a:t>Task Force</a:t>
          </a:r>
          <a:endParaRPr lang="en-US" sz="2600" dirty="0">
            <a:latin typeface="Arial" pitchFamily="34" charset="0"/>
            <a:cs typeface="Arial" pitchFamily="34" charset="0"/>
          </a:endParaRPr>
        </a:p>
      </dgm:t>
    </dgm:pt>
    <dgm:pt modelId="{0DC356B1-D9ED-4410-8CFF-8D015CB12865}" type="parTrans" cxnId="{815032A3-312E-427D-97EB-D1F00BDEC05A}">
      <dgm:prSet/>
      <dgm:spPr/>
      <dgm:t>
        <a:bodyPr/>
        <a:lstStyle/>
        <a:p>
          <a:endParaRPr lang="en-US">
            <a:latin typeface="Arial" pitchFamily="34" charset="0"/>
            <a:cs typeface="Arial" pitchFamily="34" charset="0"/>
          </a:endParaRPr>
        </a:p>
      </dgm:t>
    </dgm:pt>
    <dgm:pt modelId="{F9BF66A0-EABC-40AB-8C26-852BC04EE97A}" type="sibTrans" cxnId="{815032A3-312E-427D-97EB-D1F00BDEC05A}">
      <dgm:prSet/>
      <dgm:spPr/>
      <dgm:t>
        <a:bodyPr/>
        <a:lstStyle/>
        <a:p>
          <a:endParaRPr lang="en-US">
            <a:latin typeface="Arial" pitchFamily="34" charset="0"/>
            <a:cs typeface="Arial" pitchFamily="34" charset="0"/>
          </a:endParaRPr>
        </a:p>
      </dgm:t>
    </dgm:pt>
    <dgm:pt modelId="{EEFEB07B-ABF4-4470-958A-7B9511DA2322}">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400" dirty="0" smtClean="0">
              <a:latin typeface="Arial" pitchFamily="34" charset="0"/>
              <a:cs typeface="Arial" pitchFamily="34" charset="0"/>
            </a:rPr>
            <a:t>A temporary group of employees responsible for bringing about a particular change</a:t>
          </a:r>
          <a:endParaRPr lang="en-US" sz="2400" dirty="0">
            <a:latin typeface="Arial" pitchFamily="34" charset="0"/>
            <a:cs typeface="Arial" pitchFamily="34" charset="0"/>
          </a:endParaRPr>
        </a:p>
      </dgm:t>
    </dgm:pt>
    <dgm:pt modelId="{6B8014AD-1FC8-4F85-B94D-CE28A38346ED}" type="parTrans" cxnId="{4ACFF59D-DB6E-4E5A-954F-27C69DC50868}">
      <dgm:prSet/>
      <dgm:spPr/>
      <dgm:t>
        <a:bodyPr/>
        <a:lstStyle/>
        <a:p>
          <a:endParaRPr lang="en-US">
            <a:latin typeface="Arial" pitchFamily="34" charset="0"/>
            <a:cs typeface="Arial" pitchFamily="34" charset="0"/>
          </a:endParaRPr>
        </a:p>
      </dgm:t>
    </dgm:pt>
    <dgm:pt modelId="{425B1D7C-1CBB-4D43-997E-0C126418E7E4}" type="sibTrans" cxnId="{4ACFF59D-DB6E-4E5A-954F-27C69DC50868}">
      <dgm:prSet/>
      <dgm:spPr/>
      <dgm:t>
        <a:bodyPr/>
        <a:lstStyle/>
        <a:p>
          <a:endParaRPr lang="en-US">
            <a:latin typeface="Arial" pitchFamily="34" charset="0"/>
            <a:cs typeface="Arial" pitchFamily="34" charset="0"/>
          </a:endParaRPr>
        </a:p>
      </dgm:t>
    </dgm:pt>
    <dgm:pt modelId="{8FB4C50E-CBC6-4212-A589-CA363803ECEB}" type="pres">
      <dgm:prSet presAssocID="{1D07E8B9-73C2-413E-BE70-39C8A44DEECF}" presName="linear" presStyleCnt="0">
        <dgm:presLayoutVars>
          <dgm:animLvl val="lvl"/>
          <dgm:resizeHandles val="exact"/>
        </dgm:presLayoutVars>
      </dgm:prSet>
      <dgm:spPr/>
      <dgm:t>
        <a:bodyPr/>
        <a:lstStyle/>
        <a:p>
          <a:endParaRPr lang="en-US"/>
        </a:p>
      </dgm:t>
    </dgm:pt>
    <dgm:pt modelId="{B859344E-A58C-4BC4-AF6D-78458C0DA9A7}" type="pres">
      <dgm:prSet presAssocID="{EF82C070-F4EB-4F77-9214-44C1089942C4}" presName="parentText" presStyleLbl="node1" presStyleIdx="0" presStyleCnt="1">
        <dgm:presLayoutVars>
          <dgm:chMax val="0"/>
          <dgm:bulletEnabled val="1"/>
        </dgm:presLayoutVars>
      </dgm:prSet>
      <dgm:spPr/>
      <dgm:t>
        <a:bodyPr/>
        <a:lstStyle/>
        <a:p>
          <a:endParaRPr lang="en-US"/>
        </a:p>
      </dgm:t>
    </dgm:pt>
    <dgm:pt modelId="{C4A852B1-C253-43A4-A162-505B3FB49F70}" type="pres">
      <dgm:prSet presAssocID="{EF82C070-F4EB-4F77-9214-44C1089942C4}" presName="childText" presStyleLbl="revTx" presStyleIdx="0" presStyleCnt="1">
        <dgm:presLayoutVars>
          <dgm:bulletEnabled val="1"/>
        </dgm:presLayoutVars>
      </dgm:prSet>
      <dgm:spPr/>
      <dgm:t>
        <a:bodyPr/>
        <a:lstStyle/>
        <a:p>
          <a:endParaRPr lang="en-US"/>
        </a:p>
      </dgm:t>
    </dgm:pt>
  </dgm:ptLst>
  <dgm:cxnLst>
    <dgm:cxn modelId="{815032A3-312E-427D-97EB-D1F00BDEC05A}" srcId="{1D07E8B9-73C2-413E-BE70-39C8A44DEECF}" destId="{EF82C070-F4EB-4F77-9214-44C1089942C4}" srcOrd="0" destOrd="0" parTransId="{0DC356B1-D9ED-4410-8CFF-8D015CB12865}" sibTransId="{F9BF66A0-EABC-40AB-8C26-852BC04EE97A}"/>
    <dgm:cxn modelId="{4ACFF59D-DB6E-4E5A-954F-27C69DC50868}" srcId="{EF82C070-F4EB-4F77-9214-44C1089942C4}" destId="{EEFEB07B-ABF4-4470-958A-7B9511DA2322}" srcOrd="0" destOrd="0" parTransId="{6B8014AD-1FC8-4F85-B94D-CE28A38346ED}" sibTransId="{425B1D7C-1CBB-4D43-997E-0C126418E7E4}"/>
    <dgm:cxn modelId="{0B8F0B3C-001E-4291-9748-A78DE3C6249E}" type="presOf" srcId="{EF82C070-F4EB-4F77-9214-44C1089942C4}" destId="{B859344E-A58C-4BC4-AF6D-78458C0DA9A7}" srcOrd="0" destOrd="0" presId="urn:microsoft.com/office/officeart/2005/8/layout/vList2"/>
    <dgm:cxn modelId="{36705653-515B-4054-AB4B-7614451F377E}" type="presOf" srcId="{EEFEB07B-ABF4-4470-958A-7B9511DA2322}" destId="{C4A852B1-C253-43A4-A162-505B3FB49F70}" srcOrd="0" destOrd="0" presId="urn:microsoft.com/office/officeart/2005/8/layout/vList2"/>
    <dgm:cxn modelId="{553FD497-BCC8-4584-AD07-613D1577ABD1}" type="presOf" srcId="{1D07E8B9-73C2-413E-BE70-39C8A44DEECF}" destId="{8FB4C50E-CBC6-4212-A589-CA363803ECEB}" srcOrd="0" destOrd="0" presId="urn:microsoft.com/office/officeart/2005/8/layout/vList2"/>
    <dgm:cxn modelId="{B8155B1B-A529-4E67-AAF8-71B39F995CA5}" type="presParOf" srcId="{8FB4C50E-CBC6-4212-A589-CA363803ECEB}" destId="{B859344E-A58C-4BC4-AF6D-78458C0DA9A7}" srcOrd="0" destOrd="0" presId="urn:microsoft.com/office/officeart/2005/8/layout/vList2"/>
    <dgm:cxn modelId="{227BED2A-D831-42AB-8385-736C9ADCB424}" type="presParOf" srcId="{8FB4C50E-CBC6-4212-A589-CA363803ECEB}" destId="{C4A852B1-C253-43A4-A162-505B3FB49F70}"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79C7B13-502F-46C2-89C4-CBD7D57E9611}" type="doc">
      <dgm:prSet loTypeId="urn:microsoft.com/office/officeart/2005/8/layout/vList2" loCatId="list" qsTypeId="urn:microsoft.com/office/officeart/2005/8/quickstyle/3d2" qsCatId="3D" csTypeId="urn:microsoft.com/office/officeart/2005/8/colors/colorful4" csCatId="colorful" phldr="1"/>
      <dgm:spPr/>
      <dgm:t>
        <a:bodyPr/>
        <a:lstStyle/>
        <a:p>
          <a:endParaRPr lang="en-US"/>
        </a:p>
      </dgm:t>
    </dgm:pt>
    <dgm:pt modelId="{041B4742-928E-46AF-A911-33458ED22082}">
      <dgm:prSet phldrT="[Text]" custT="1"/>
      <dgm:spPr/>
      <dgm:t>
        <a:bodyPr/>
        <a:lstStyle/>
        <a:p>
          <a:pPr algn="ctr"/>
          <a:r>
            <a:rPr lang="en-US" sz="2400" dirty="0" smtClean="0">
              <a:latin typeface="Arial" pitchFamily="34" charset="0"/>
              <a:cs typeface="Arial" pitchFamily="34" charset="0"/>
            </a:rPr>
            <a:t>Project Teams</a:t>
          </a:r>
          <a:endParaRPr lang="en-US" sz="2400" dirty="0">
            <a:latin typeface="Arial" pitchFamily="34" charset="0"/>
            <a:cs typeface="Arial" pitchFamily="34" charset="0"/>
          </a:endParaRPr>
        </a:p>
      </dgm:t>
    </dgm:pt>
    <dgm:pt modelId="{38C611EB-39BA-40EC-A873-4BE4522BB159}" type="parTrans" cxnId="{886A137F-8A84-42B1-9F76-105AF90E6778}">
      <dgm:prSet/>
      <dgm:spPr/>
      <dgm:t>
        <a:bodyPr/>
        <a:lstStyle/>
        <a:p>
          <a:endParaRPr lang="en-US">
            <a:latin typeface="Arial" pitchFamily="34" charset="0"/>
            <a:cs typeface="Arial" pitchFamily="34" charset="0"/>
          </a:endParaRPr>
        </a:p>
      </dgm:t>
    </dgm:pt>
    <dgm:pt modelId="{333E488A-8E1E-4B0D-9167-4A649A04677D}" type="sibTrans" cxnId="{886A137F-8A84-42B1-9F76-105AF90E6778}">
      <dgm:prSet/>
      <dgm:spPr/>
      <dgm:t>
        <a:bodyPr/>
        <a:lstStyle/>
        <a:p>
          <a:endParaRPr lang="en-US">
            <a:latin typeface="Arial" pitchFamily="34" charset="0"/>
            <a:cs typeface="Arial" pitchFamily="34" charset="0"/>
          </a:endParaRPr>
        </a:p>
      </dgm:t>
    </dgm:pt>
    <dgm:pt modelId="{8B9E5CEA-7DB8-4813-9372-F220094DD9AF}">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2000" dirty="0" smtClean="0">
              <a:latin typeface="Arial" pitchFamily="34" charset="0"/>
              <a:cs typeface="Arial" pitchFamily="34" charset="0"/>
            </a:rPr>
            <a:t>Groups similar to task forces which normally run their operation and have total control of a specific work project</a:t>
          </a:r>
          <a:endParaRPr lang="en-US" sz="2000" dirty="0">
            <a:latin typeface="Arial" pitchFamily="34" charset="0"/>
            <a:cs typeface="Arial" pitchFamily="34" charset="0"/>
          </a:endParaRPr>
        </a:p>
      </dgm:t>
    </dgm:pt>
    <dgm:pt modelId="{6360C190-4B8C-4F25-8282-4AA722440D3B}" type="parTrans" cxnId="{9DBEB4C6-80D1-434F-8DBB-229C19FB4235}">
      <dgm:prSet/>
      <dgm:spPr/>
      <dgm:t>
        <a:bodyPr/>
        <a:lstStyle/>
        <a:p>
          <a:endParaRPr lang="en-US">
            <a:latin typeface="Arial" pitchFamily="34" charset="0"/>
            <a:cs typeface="Arial" pitchFamily="34" charset="0"/>
          </a:endParaRPr>
        </a:p>
      </dgm:t>
    </dgm:pt>
    <dgm:pt modelId="{45F9B1CB-C04C-4382-ADA6-19144586677B}" type="sibTrans" cxnId="{9DBEB4C6-80D1-434F-8DBB-229C19FB4235}">
      <dgm:prSet/>
      <dgm:spPr/>
      <dgm:t>
        <a:bodyPr/>
        <a:lstStyle/>
        <a:p>
          <a:endParaRPr lang="en-US">
            <a:latin typeface="Arial" pitchFamily="34" charset="0"/>
            <a:cs typeface="Arial" pitchFamily="34" charset="0"/>
          </a:endParaRPr>
        </a:p>
      </dgm:t>
    </dgm:pt>
    <dgm:pt modelId="{48535A03-D361-4403-8609-A3CF45C0775D}">
      <dgm:prSet phldrT="[Text]" custT="1"/>
      <dgm:spPr/>
      <dgm:t>
        <a:bodyPr/>
        <a:lstStyle/>
        <a:p>
          <a:pPr algn="ctr"/>
          <a:r>
            <a:rPr lang="en-US" sz="2400" dirty="0" smtClean="0">
              <a:latin typeface="Arial" pitchFamily="34" charset="0"/>
              <a:cs typeface="Arial" pitchFamily="34" charset="0"/>
            </a:rPr>
            <a:t>Product-Development Teams</a:t>
          </a:r>
          <a:endParaRPr lang="en-US" sz="2400" dirty="0">
            <a:latin typeface="Arial" pitchFamily="34" charset="0"/>
            <a:cs typeface="Arial" pitchFamily="34" charset="0"/>
          </a:endParaRPr>
        </a:p>
      </dgm:t>
    </dgm:pt>
    <dgm:pt modelId="{A6972796-F55A-4A2A-8F11-5E8E3B4BD9DD}" type="parTrans" cxnId="{8469DE9E-9192-4230-8B4F-33326535D71D}">
      <dgm:prSet/>
      <dgm:spPr/>
      <dgm:t>
        <a:bodyPr/>
        <a:lstStyle/>
        <a:p>
          <a:endParaRPr lang="en-US">
            <a:latin typeface="Arial" pitchFamily="34" charset="0"/>
            <a:cs typeface="Arial" pitchFamily="34" charset="0"/>
          </a:endParaRPr>
        </a:p>
      </dgm:t>
    </dgm:pt>
    <dgm:pt modelId="{4FFF61F5-6663-420A-A5DB-DCC6691CDD9A}" type="sibTrans" cxnId="{8469DE9E-9192-4230-8B4F-33326535D71D}">
      <dgm:prSet/>
      <dgm:spPr/>
      <dgm:t>
        <a:bodyPr/>
        <a:lstStyle/>
        <a:p>
          <a:endParaRPr lang="en-US">
            <a:latin typeface="Arial" pitchFamily="34" charset="0"/>
            <a:cs typeface="Arial" pitchFamily="34" charset="0"/>
          </a:endParaRPr>
        </a:p>
      </dgm:t>
    </dgm:pt>
    <dgm:pt modelId="{238289CC-89D0-4C1D-BAB4-D06EEB95F9FD}">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2000" dirty="0" smtClean="0">
              <a:latin typeface="Arial" pitchFamily="34" charset="0"/>
              <a:cs typeface="Arial" pitchFamily="34" charset="0"/>
            </a:rPr>
            <a:t>A specific type of project team formed to devise, design, and implement a new product</a:t>
          </a:r>
          <a:endParaRPr lang="en-US" sz="2000" dirty="0">
            <a:latin typeface="Arial" pitchFamily="34" charset="0"/>
            <a:cs typeface="Arial" pitchFamily="34" charset="0"/>
          </a:endParaRPr>
        </a:p>
      </dgm:t>
    </dgm:pt>
    <dgm:pt modelId="{CDD71517-4C75-444D-AE90-55EBE110E51D}" type="parTrans" cxnId="{1FE9AB96-557D-41DA-837A-17F37951A8A0}">
      <dgm:prSet/>
      <dgm:spPr/>
      <dgm:t>
        <a:bodyPr/>
        <a:lstStyle/>
        <a:p>
          <a:endParaRPr lang="en-US">
            <a:latin typeface="Arial" pitchFamily="34" charset="0"/>
            <a:cs typeface="Arial" pitchFamily="34" charset="0"/>
          </a:endParaRPr>
        </a:p>
      </dgm:t>
    </dgm:pt>
    <dgm:pt modelId="{558E5E83-9D81-4F98-B0FA-0CF7B9B0EA0B}" type="sibTrans" cxnId="{1FE9AB96-557D-41DA-837A-17F37951A8A0}">
      <dgm:prSet/>
      <dgm:spPr/>
      <dgm:t>
        <a:bodyPr/>
        <a:lstStyle/>
        <a:p>
          <a:endParaRPr lang="en-US">
            <a:latin typeface="Arial" pitchFamily="34" charset="0"/>
            <a:cs typeface="Arial" pitchFamily="34" charset="0"/>
          </a:endParaRPr>
        </a:p>
      </dgm:t>
    </dgm:pt>
    <dgm:pt modelId="{C3FC5CD5-00B3-405D-AB00-CB2D80A8472E}" type="pres">
      <dgm:prSet presAssocID="{E79C7B13-502F-46C2-89C4-CBD7D57E9611}" presName="linear" presStyleCnt="0">
        <dgm:presLayoutVars>
          <dgm:animLvl val="lvl"/>
          <dgm:resizeHandles val="exact"/>
        </dgm:presLayoutVars>
      </dgm:prSet>
      <dgm:spPr/>
      <dgm:t>
        <a:bodyPr/>
        <a:lstStyle/>
        <a:p>
          <a:endParaRPr lang="en-US"/>
        </a:p>
      </dgm:t>
    </dgm:pt>
    <dgm:pt modelId="{D1E72C9D-43AC-4A43-945D-1BD8C814E504}" type="pres">
      <dgm:prSet presAssocID="{041B4742-928E-46AF-A911-33458ED22082}" presName="parentText" presStyleLbl="node1" presStyleIdx="0" presStyleCnt="2">
        <dgm:presLayoutVars>
          <dgm:chMax val="0"/>
          <dgm:bulletEnabled val="1"/>
        </dgm:presLayoutVars>
      </dgm:prSet>
      <dgm:spPr/>
      <dgm:t>
        <a:bodyPr/>
        <a:lstStyle/>
        <a:p>
          <a:endParaRPr lang="en-US"/>
        </a:p>
      </dgm:t>
    </dgm:pt>
    <dgm:pt modelId="{CE74085D-928D-4E6C-A2DC-F366B35CF9D8}" type="pres">
      <dgm:prSet presAssocID="{041B4742-928E-46AF-A911-33458ED22082}" presName="childText" presStyleLbl="revTx" presStyleIdx="0" presStyleCnt="2">
        <dgm:presLayoutVars>
          <dgm:bulletEnabled val="1"/>
        </dgm:presLayoutVars>
      </dgm:prSet>
      <dgm:spPr/>
      <dgm:t>
        <a:bodyPr/>
        <a:lstStyle/>
        <a:p>
          <a:endParaRPr lang="en-US"/>
        </a:p>
      </dgm:t>
    </dgm:pt>
    <dgm:pt modelId="{F7076A2A-1256-4885-B0D0-A2892E1E9FB0}" type="pres">
      <dgm:prSet presAssocID="{48535A03-D361-4403-8609-A3CF45C0775D}" presName="parentText" presStyleLbl="node1" presStyleIdx="1" presStyleCnt="2">
        <dgm:presLayoutVars>
          <dgm:chMax val="0"/>
          <dgm:bulletEnabled val="1"/>
        </dgm:presLayoutVars>
      </dgm:prSet>
      <dgm:spPr/>
      <dgm:t>
        <a:bodyPr/>
        <a:lstStyle/>
        <a:p>
          <a:endParaRPr lang="en-US"/>
        </a:p>
      </dgm:t>
    </dgm:pt>
    <dgm:pt modelId="{B7A589B1-3E8E-48B9-9331-ACC39733188D}" type="pres">
      <dgm:prSet presAssocID="{48535A03-D361-4403-8609-A3CF45C0775D}" presName="childText" presStyleLbl="revTx" presStyleIdx="1" presStyleCnt="2">
        <dgm:presLayoutVars>
          <dgm:bulletEnabled val="1"/>
        </dgm:presLayoutVars>
      </dgm:prSet>
      <dgm:spPr/>
      <dgm:t>
        <a:bodyPr/>
        <a:lstStyle/>
        <a:p>
          <a:endParaRPr lang="en-US"/>
        </a:p>
      </dgm:t>
    </dgm:pt>
  </dgm:ptLst>
  <dgm:cxnLst>
    <dgm:cxn modelId="{3EE33488-DA85-4941-92FC-65402C184491}" type="presOf" srcId="{8B9E5CEA-7DB8-4813-9372-F220094DD9AF}" destId="{CE74085D-928D-4E6C-A2DC-F366B35CF9D8}" srcOrd="0" destOrd="0" presId="urn:microsoft.com/office/officeart/2005/8/layout/vList2"/>
    <dgm:cxn modelId="{886A137F-8A84-42B1-9F76-105AF90E6778}" srcId="{E79C7B13-502F-46C2-89C4-CBD7D57E9611}" destId="{041B4742-928E-46AF-A911-33458ED22082}" srcOrd="0" destOrd="0" parTransId="{38C611EB-39BA-40EC-A873-4BE4522BB159}" sibTransId="{333E488A-8E1E-4B0D-9167-4A649A04677D}"/>
    <dgm:cxn modelId="{3350FCE5-5513-4663-9CED-775520E94D19}" type="presOf" srcId="{E79C7B13-502F-46C2-89C4-CBD7D57E9611}" destId="{C3FC5CD5-00B3-405D-AB00-CB2D80A8472E}" srcOrd="0" destOrd="0" presId="urn:microsoft.com/office/officeart/2005/8/layout/vList2"/>
    <dgm:cxn modelId="{8469DE9E-9192-4230-8B4F-33326535D71D}" srcId="{E79C7B13-502F-46C2-89C4-CBD7D57E9611}" destId="{48535A03-D361-4403-8609-A3CF45C0775D}" srcOrd="1" destOrd="0" parTransId="{A6972796-F55A-4A2A-8F11-5E8E3B4BD9DD}" sibTransId="{4FFF61F5-6663-420A-A5DB-DCC6691CDD9A}"/>
    <dgm:cxn modelId="{9DBEB4C6-80D1-434F-8DBB-229C19FB4235}" srcId="{041B4742-928E-46AF-A911-33458ED22082}" destId="{8B9E5CEA-7DB8-4813-9372-F220094DD9AF}" srcOrd="0" destOrd="0" parTransId="{6360C190-4B8C-4F25-8282-4AA722440D3B}" sibTransId="{45F9B1CB-C04C-4382-ADA6-19144586677B}"/>
    <dgm:cxn modelId="{1BB550E9-A222-4E21-AFC0-F59AF4889E63}" type="presOf" srcId="{238289CC-89D0-4C1D-BAB4-D06EEB95F9FD}" destId="{B7A589B1-3E8E-48B9-9331-ACC39733188D}" srcOrd="0" destOrd="0" presId="urn:microsoft.com/office/officeart/2005/8/layout/vList2"/>
    <dgm:cxn modelId="{1FE9AB96-557D-41DA-837A-17F37951A8A0}" srcId="{48535A03-D361-4403-8609-A3CF45C0775D}" destId="{238289CC-89D0-4C1D-BAB4-D06EEB95F9FD}" srcOrd="0" destOrd="0" parTransId="{CDD71517-4C75-444D-AE90-55EBE110E51D}" sibTransId="{558E5E83-9D81-4F98-B0FA-0CF7B9B0EA0B}"/>
    <dgm:cxn modelId="{B652B604-9B90-46F5-BEC1-C2212AA151A8}" type="presOf" srcId="{041B4742-928E-46AF-A911-33458ED22082}" destId="{D1E72C9D-43AC-4A43-945D-1BD8C814E504}" srcOrd="0" destOrd="0" presId="urn:microsoft.com/office/officeart/2005/8/layout/vList2"/>
    <dgm:cxn modelId="{AF2C4B7C-7B98-4D47-AEEF-BC40108AF3F1}" type="presOf" srcId="{48535A03-D361-4403-8609-A3CF45C0775D}" destId="{F7076A2A-1256-4885-B0D0-A2892E1E9FB0}" srcOrd="0" destOrd="0" presId="urn:microsoft.com/office/officeart/2005/8/layout/vList2"/>
    <dgm:cxn modelId="{00D4C89C-5AEB-4920-A03C-1CD335763010}" type="presParOf" srcId="{C3FC5CD5-00B3-405D-AB00-CB2D80A8472E}" destId="{D1E72C9D-43AC-4A43-945D-1BD8C814E504}" srcOrd="0" destOrd="0" presId="urn:microsoft.com/office/officeart/2005/8/layout/vList2"/>
    <dgm:cxn modelId="{BC077948-5AB7-4A82-94FF-0160E1643E0E}" type="presParOf" srcId="{C3FC5CD5-00B3-405D-AB00-CB2D80A8472E}" destId="{CE74085D-928D-4E6C-A2DC-F366B35CF9D8}" srcOrd="1" destOrd="0" presId="urn:microsoft.com/office/officeart/2005/8/layout/vList2"/>
    <dgm:cxn modelId="{4F2B4558-840A-494D-B90C-5F93394398B9}" type="presParOf" srcId="{C3FC5CD5-00B3-405D-AB00-CB2D80A8472E}" destId="{F7076A2A-1256-4885-B0D0-A2892E1E9FB0}" srcOrd="2" destOrd="0" presId="urn:microsoft.com/office/officeart/2005/8/layout/vList2"/>
    <dgm:cxn modelId="{A142CD26-F691-4967-A48F-8D1A703A529E}" type="presParOf" srcId="{C3FC5CD5-00B3-405D-AB00-CB2D80A8472E}" destId="{B7A589B1-3E8E-48B9-9331-ACC39733188D}"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5045AA0-66DD-4368-8126-D0FF33C40593}" type="doc">
      <dgm:prSet loTypeId="urn:microsoft.com/office/officeart/2005/8/layout/vList2" loCatId="list" qsTypeId="urn:microsoft.com/office/officeart/2005/8/quickstyle/3d2" qsCatId="3D" csTypeId="urn:microsoft.com/office/officeart/2005/8/colors/colorful1#1" csCatId="colorful" phldr="1"/>
      <dgm:spPr/>
      <dgm:t>
        <a:bodyPr/>
        <a:lstStyle/>
        <a:p>
          <a:endParaRPr lang="en-US"/>
        </a:p>
      </dgm:t>
    </dgm:pt>
    <dgm:pt modelId="{C2D2062D-6366-4B57-BC19-EDD068A9C446}">
      <dgm:prSet phldrT="[Text]" custT="1"/>
      <dgm:spPr/>
      <dgm:t>
        <a:bodyPr/>
        <a:lstStyle/>
        <a:p>
          <a:pPr algn="ctr"/>
          <a:r>
            <a:rPr lang="en-US" sz="2400" dirty="0" smtClean="0">
              <a:latin typeface="Arial" pitchFamily="34" charset="0"/>
              <a:cs typeface="Arial" pitchFamily="34" charset="0"/>
            </a:rPr>
            <a:t>Quality-Assurance Teams (or Quality Circles) </a:t>
          </a:r>
          <a:endParaRPr lang="en-US" sz="2400" dirty="0">
            <a:latin typeface="Arial" pitchFamily="34" charset="0"/>
            <a:cs typeface="Arial" pitchFamily="34" charset="0"/>
          </a:endParaRPr>
        </a:p>
      </dgm:t>
    </dgm:pt>
    <dgm:pt modelId="{DBD96D8B-8707-44AC-A48C-632C4D23EF5E}" type="parTrans" cxnId="{F121CBD8-6605-406D-84D0-3E991353761C}">
      <dgm:prSet/>
      <dgm:spPr/>
      <dgm:t>
        <a:bodyPr/>
        <a:lstStyle/>
        <a:p>
          <a:endParaRPr lang="en-US">
            <a:latin typeface="Arial" pitchFamily="34" charset="0"/>
            <a:cs typeface="Arial" pitchFamily="34" charset="0"/>
          </a:endParaRPr>
        </a:p>
      </dgm:t>
    </dgm:pt>
    <dgm:pt modelId="{4916B0DE-27D9-406C-9285-FF66AB669936}" type="sibTrans" cxnId="{F121CBD8-6605-406D-84D0-3E991353761C}">
      <dgm:prSet/>
      <dgm:spPr/>
      <dgm:t>
        <a:bodyPr/>
        <a:lstStyle/>
        <a:p>
          <a:endParaRPr lang="en-US">
            <a:latin typeface="Arial" pitchFamily="34" charset="0"/>
            <a:cs typeface="Arial" pitchFamily="34" charset="0"/>
          </a:endParaRPr>
        </a:p>
      </dgm:t>
    </dgm:pt>
    <dgm:pt modelId="{23C91448-3F57-4072-9557-00B58BB15464}">
      <dgm:prSet phldrT="[Text]" custT="1">
        <dgm:style>
          <a:lnRef idx="2">
            <a:schemeClr val="accent2"/>
          </a:lnRef>
          <a:fillRef idx="1">
            <a:schemeClr val="lt1"/>
          </a:fillRef>
          <a:effectRef idx="0">
            <a:schemeClr val="accent2"/>
          </a:effectRef>
          <a:fontRef idx="minor">
            <a:schemeClr val="dk1"/>
          </a:fontRef>
        </dgm:style>
      </dgm:prSet>
      <dgm:spPr/>
      <dgm:t>
        <a:bodyPr/>
        <a:lstStyle/>
        <a:p>
          <a:r>
            <a:rPr lang="en-IN" sz="2000" dirty="0" smtClean="0">
              <a:latin typeface="Arial" pitchFamily="34" charset="0"/>
              <a:ea typeface="ヒラギノ角ゴ ProN W3"/>
              <a:cs typeface="Arial" pitchFamily="34" charset="0"/>
              <a:sym typeface="Gill Sans"/>
            </a:rPr>
            <a:t>Small groups of workers brought together from throughout the organization to solve specific quality, productivity, or service problems</a:t>
          </a:r>
          <a:endParaRPr lang="en-US" sz="2000" dirty="0">
            <a:latin typeface="Arial" pitchFamily="34" charset="0"/>
            <a:cs typeface="Arial" pitchFamily="34" charset="0"/>
          </a:endParaRPr>
        </a:p>
      </dgm:t>
    </dgm:pt>
    <dgm:pt modelId="{7536F42B-6DB3-43C0-A27A-2785AD039840}" type="parTrans" cxnId="{BFE6E070-F047-4A68-BE09-C8AE52D801F2}">
      <dgm:prSet/>
      <dgm:spPr/>
      <dgm:t>
        <a:bodyPr/>
        <a:lstStyle/>
        <a:p>
          <a:endParaRPr lang="en-US">
            <a:latin typeface="Arial" pitchFamily="34" charset="0"/>
            <a:cs typeface="Arial" pitchFamily="34" charset="0"/>
          </a:endParaRPr>
        </a:p>
      </dgm:t>
    </dgm:pt>
    <dgm:pt modelId="{E4E8F1B3-F2A7-4039-9A84-9DBF28D66390}" type="sibTrans" cxnId="{BFE6E070-F047-4A68-BE09-C8AE52D801F2}">
      <dgm:prSet/>
      <dgm:spPr/>
      <dgm:t>
        <a:bodyPr/>
        <a:lstStyle/>
        <a:p>
          <a:endParaRPr lang="en-US">
            <a:latin typeface="Arial" pitchFamily="34" charset="0"/>
            <a:cs typeface="Arial" pitchFamily="34" charset="0"/>
          </a:endParaRPr>
        </a:p>
      </dgm:t>
    </dgm:pt>
    <dgm:pt modelId="{A3E67FF8-947D-471F-B04A-0076D7A08F30}">
      <dgm:prSet phldrT="[Text]" custT="1"/>
      <dgm:spPr/>
      <dgm:t>
        <a:bodyPr/>
        <a:lstStyle/>
        <a:p>
          <a:pPr algn="ctr"/>
          <a:r>
            <a:rPr lang="en-US" sz="2400" dirty="0" smtClean="0">
              <a:latin typeface="Arial" pitchFamily="34" charset="0"/>
              <a:cs typeface="Arial" pitchFamily="34" charset="0"/>
            </a:rPr>
            <a:t>Self-Directed Work Teams (SDWT) </a:t>
          </a:r>
          <a:endParaRPr lang="en-US" sz="2400" dirty="0">
            <a:latin typeface="Arial" pitchFamily="34" charset="0"/>
            <a:cs typeface="Arial" pitchFamily="34" charset="0"/>
          </a:endParaRPr>
        </a:p>
      </dgm:t>
    </dgm:pt>
    <dgm:pt modelId="{4B314A3F-FFB9-429E-9CDF-5DEFB607F2C9}" type="parTrans" cxnId="{34721C8D-FA44-4211-B827-B3D261C4B5D3}">
      <dgm:prSet/>
      <dgm:spPr/>
      <dgm:t>
        <a:bodyPr/>
        <a:lstStyle/>
        <a:p>
          <a:endParaRPr lang="en-US">
            <a:latin typeface="Arial" pitchFamily="34" charset="0"/>
            <a:cs typeface="Arial" pitchFamily="34" charset="0"/>
          </a:endParaRPr>
        </a:p>
      </dgm:t>
    </dgm:pt>
    <dgm:pt modelId="{BDB64661-1A50-4FF6-B47C-7373BB3DB75C}" type="sibTrans" cxnId="{34721C8D-FA44-4211-B827-B3D261C4B5D3}">
      <dgm:prSet/>
      <dgm:spPr/>
      <dgm:t>
        <a:bodyPr/>
        <a:lstStyle/>
        <a:p>
          <a:endParaRPr lang="en-US">
            <a:latin typeface="Arial" pitchFamily="34" charset="0"/>
            <a:cs typeface="Arial" pitchFamily="34" charset="0"/>
          </a:endParaRPr>
        </a:p>
      </dgm:t>
    </dgm:pt>
    <dgm:pt modelId="{A87E0FFB-2098-490F-B45B-271C9159D6B1}">
      <dgm:prSet phldrT="[Text]" custT="1">
        <dgm:style>
          <a:lnRef idx="2">
            <a:schemeClr val="accent3"/>
          </a:lnRef>
          <a:fillRef idx="1">
            <a:schemeClr val="lt1"/>
          </a:fillRef>
          <a:effectRef idx="0">
            <a:schemeClr val="accent3"/>
          </a:effectRef>
          <a:fontRef idx="minor">
            <a:schemeClr val="dk1"/>
          </a:fontRef>
        </dgm:style>
      </dgm:prSet>
      <dgm:spPr/>
      <dgm:t>
        <a:bodyPr/>
        <a:lstStyle/>
        <a:p>
          <a:r>
            <a:rPr lang="en-IN" sz="2000" dirty="0" smtClean="0">
              <a:latin typeface="Arial" pitchFamily="34" charset="0"/>
              <a:ea typeface="ヒラギノ角ゴ ProN W3"/>
              <a:cs typeface="Arial" pitchFamily="34" charset="0"/>
              <a:sym typeface="Gill Sans"/>
            </a:rPr>
            <a:t>A group of employees responsible for an entire work process or segment that delivers a product to an internal or external customer</a:t>
          </a:r>
          <a:endParaRPr lang="en-US" sz="2000" dirty="0">
            <a:latin typeface="Arial" pitchFamily="34" charset="0"/>
            <a:cs typeface="Arial" pitchFamily="34" charset="0"/>
          </a:endParaRPr>
        </a:p>
      </dgm:t>
    </dgm:pt>
    <dgm:pt modelId="{FBAE520E-7300-4B67-84C5-B6BD549F31D6}" type="parTrans" cxnId="{DD527400-AFC4-4E79-9A3C-F6B78DF435DB}">
      <dgm:prSet/>
      <dgm:spPr/>
      <dgm:t>
        <a:bodyPr/>
        <a:lstStyle/>
        <a:p>
          <a:endParaRPr lang="en-US">
            <a:latin typeface="Arial" pitchFamily="34" charset="0"/>
            <a:cs typeface="Arial" pitchFamily="34" charset="0"/>
          </a:endParaRPr>
        </a:p>
      </dgm:t>
    </dgm:pt>
    <dgm:pt modelId="{B5FC2525-0A8F-436E-B145-A2D745BC9E3E}" type="sibTrans" cxnId="{DD527400-AFC4-4E79-9A3C-F6B78DF435DB}">
      <dgm:prSet/>
      <dgm:spPr/>
      <dgm:t>
        <a:bodyPr/>
        <a:lstStyle/>
        <a:p>
          <a:endParaRPr lang="en-US">
            <a:latin typeface="Arial" pitchFamily="34" charset="0"/>
            <a:cs typeface="Arial" pitchFamily="34" charset="0"/>
          </a:endParaRPr>
        </a:p>
      </dgm:t>
    </dgm:pt>
    <dgm:pt modelId="{3B804A30-E3CA-40F0-985F-AEA1249684C2}" type="pres">
      <dgm:prSet presAssocID="{B5045AA0-66DD-4368-8126-D0FF33C40593}" presName="linear" presStyleCnt="0">
        <dgm:presLayoutVars>
          <dgm:animLvl val="lvl"/>
          <dgm:resizeHandles val="exact"/>
        </dgm:presLayoutVars>
      </dgm:prSet>
      <dgm:spPr/>
      <dgm:t>
        <a:bodyPr/>
        <a:lstStyle/>
        <a:p>
          <a:endParaRPr lang="en-US"/>
        </a:p>
      </dgm:t>
    </dgm:pt>
    <dgm:pt modelId="{32AB674B-6B8A-415D-8E78-4BC0B88F2E6E}" type="pres">
      <dgm:prSet presAssocID="{C2D2062D-6366-4B57-BC19-EDD068A9C446}" presName="parentText" presStyleLbl="node1" presStyleIdx="0" presStyleCnt="2">
        <dgm:presLayoutVars>
          <dgm:chMax val="0"/>
          <dgm:bulletEnabled val="1"/>
        </dgm:presLayoutVars>
      </dgm:prSet>
      <dgm:spPr/>
      <dgm:t>
        <a:bodyPr/>
        <a:lstStyle/>
        <a:p>
          <a:endParaRPr lang="en-US"/>
        </a:p>
      </dgm:t>
    </dgm:pt>
    <dgm:pt modelId="{B452E9D7-231C-4422-8975-C5740555FCEC}" type="pres">
      <dgm:prSet presAssocID="{C2D2062D-6366-4B57-BC19-EDD068A9C446}" presName="childText" presStyleLbl="revTx" presStyleIdx="0" presStyleCnt="2">
        <dgm:presLayoutVars>
          <dgm:bulletEnabled val="1"/>
        </dgm:presLayoutVars>
      </dgm:prSet>
      <dgm:spPr/>
      <dgm:t>
        <a:bodyPr/>
        <a:lstStyle/>
        <a:p>
          <a:endParaRPr lang="en-US"/>
        </a:p>
      </dgm:t>
    </dgm:pt>
    <dgm:pt modelId="{4EB40134-D136-48FE-A7C2-CC994B85E138}" type="pres">
      <dgm:prSet presAssocID="{A3E67FF8-947D-471F-B04A-0076D7A08F30}" presName="parentText" presStyleLbl="node1" presStyleIdx="1" presStyleCnt="2">
        <dgm:presLayoutVars>
          <dgm:chMax val="0"/>
          <dgm:bulletEnabled val="1"/>
        </dgm:presLayoutVars>
      </dgm:prSet>
      <dgm:spPr/>
      <dgm:t>
        <a:bodyPr/>
        <a:lstStyle/>
        <a:p>
          <a:endParaRPr lang="en-US"/>
        </a:p>
      </dgm:t>
    </dgm:pt>
    <dgm:pt modelId="{ABFCD800-3DAA-4305-ADA5-1D214868009D}" type="pres">
      <dgm:prSet presAssocID="{A3E67FF8-947D-471F-B04A-0076D7A08F30}" presName="childText" presStyleLbl="revTx" presStyleIdx="1" presStyleCnt="2">
        <dgm:presLayoutVars>
          <dgm:bulletEnabled val="1"/>
        </dgm:presLayoutVars>
      </dgm:prSet>
      <dgm:spPr/>
      <dgm:t>
        <a:bodyPr/>
        <a:lstStyle/>
        <a:p>
          <a:endParaRPr lang="en-US"/>
        </a:p>
      </dgm:t>
    </dgm:pt>
  </dgm:ptLst>
  <dgm:cxnLst>
    <dgm:cxn modelId="{21A7DDD6-D84F-40F1-A88B-9F599C16CC0E}" type="presOf" srcId="{B5045AA0-66DD-4368-8126-D0FF33C40593}" destId="{3B804A30-E3CA-40F0-985F-AEA1249684C2}" srcOrd="0" destOrd="0" presId="urn:microsoft.com/office/officeart/2005/8/layout/vList2"/>
    <dgm:cxn modelId="{766E2400-8425-4B03-9B96-E6A7583897AB}" type="presOf" srcId="{23C91448-3F57-4072-9557-00B58BB15464}" destId="{B452E9D7-231C-4422-8975-C5740555FCEC}" srcOrd="0" destOrd="0" presId="urn:microsoft.com/office/officeart/2005/8/layout/vList2"/>
    <dgm:cxn modelId="{DD527400-AFC4-4E79-9A3C-F6B78DF435DB}" srcId="{A3E67FF8-947D-471F-B04A-0076D7A08F30}" destId="{A87E0FFB-2098-490F-B45B-271C9159D6B1}" srcOrd="0" destOrd="0" parTransId="{FBAE520E-7300-4B67-84C5-B6BD549F31D6}" sibTransId="{B5FC2525-0A8F-436E-B145-A2D745BC9E3E}"/>
    <dgm:cxn modelId="{F121CBD8-6605-406D-84D0-3E991353761C}" srcId="{B5045AA0-66DD-4368-8126-D0FF33C40593}" destId="{C2D2062D-6366-4B57-BC19-EDD068A9C446}" srcOrd="0" destOrd="0" parTransId="{DBD96D8B-8707-44AC-A48C-632C4D23EF5E}" sibTransId="{4916B0DE-27D9-406C-9285-FF66AB669936}"/>
    <dgm:cxn modelId="{34721C8D-FA44-4211-B827-B3D261C4B5D3}" srcId="{B5045AA0-66DD-4368-8126-D0FF33C40593}" destId="{A3E67FF8-947D-471F-B04A-0076D7A08F30}" srcOrd="1" destOrd="0" parTransId="{4B314A3F-FFB9-429E-9CDF-5DEFB607F2C9}" sibTransId="{BDB64661-1A50-4FF6-B47C-7373BB3DB75C}"/>
    <dgm:cxn modelId="{BFE6E070-F047-4A68-BE09-C8AE52D801F2}" srcId="{C2D2062D-6366-4B57-BC19-EDD068A9C446}" destId="{23C91448-3F57-4072-9557-00B58BB15464}" srcOrd="0" destOrd="0" parTransId="{7536F42B-6DB3-43C0-A27A-2785AD039840}" sibTransId="{E4E8F1B3-F2A7-4039-9A84-9DBF28D66390}"/>
    <dgm:cxn modelId="{06E96F62-C1A2-45D5-85A1-A9A6C8875FBA}" type="presOf" srcId="{C2D2062D-6366-4B57-BC19-EDD068A9C446}" destId="{32AB674B-6B8A-415D-8E78-4BC0B88F2E6E}" srcOrd="0" destOrd="0" presId="urn:microsoft.com/office/officeart/2005/8/layout/vList2"/>
    <dgm:cxn modelId="{A54049CC-06B7-4252-98BE-D288D6E289FE}" type="presOf" srcId="{A3E67FF8-947D-471F-B04A-0076D7A08F30}" destId="{4EB40134-D136-48FE-A7C2-CC994B85E138}" srcOrd="0" destOrd="0" presId="urn:microsoft.com/office/officeart/2005/8/layout/vList2"/>
    <dgm:cxn modelId="{B5EADAAA-124B-402D-951F-1C87E0A117EE}" type="presOf" srcId="{A87E0FFB-2098-490F-B45B-271C9159D6B1}" destId="{ABFCD800-3DAA-4305-ADA5-1D214868009D}" srcOrd="0" destOrd="0" presId="urn:microsoft.com/office/officeart/2005/8/layout/vList2"/>
    <dgm:cxn modelId="{26BD6985-190C-4051-B976-EF45D8155D4F}" type="presParOf" srcId="{3B804A30-E3CA-40F0-985F-AEA1249684C2}" destId="{32AB674B-6B8A-415D-8E78-4BC0B88F2E6E}" srcOrd="0" destOrd="0" presId="urn:microsoft.com/office/officeart/2005/8/layout/vList2"/>
    <dgm:cxn modelId="{98C88571-36B2-414C-8C2D-19143B63F7BC}" type="presParOf" srcId="{3B804A30-E3CA-40F0-985F-AEA1249684C2}" destId="{B452E9D7-231C-4422-8975-C5740555FCEC}" srcOrd="1" destOrd="0" presId="urn:microsoft.com/office/officeart/2005/8/layout/vList2"/>
    <dgm:cxn modelId="{DBE05F07-BB1B-4DF0-96F9-EB623B24E0FE}" type="presParOf" srcId="{3B804A30-E3CA-40F0-985F-AEA1249684C2}" destId="{4EB40134-D136-48FE-A7C2-CC994B85E138}" srcOrd="2" destOrd="0" presId="urn:microsoft.com/office/officeart/2005/8/layout/vList2"/>
    <dgm:cxn modelId="{2BBDDED5-25EA-4168-B8FC-2BE3A5A06E13}" type="presParOf" srcId="{3B804A30-E3CA-40F0-985F-AEA1249684C2}" destId="{ABFCD800-3DAA-4305-ADA5-1D214868009D}" srcOrd="3"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FFC000"/>
        </a:solidFill>
      </dgm:spPr>
      <dgm:t>
        <a:bodyPr/>
        <a:lstStyle/>
        <a:p>
          <a:pPr algn="ctr"/>
          <a:r>
            <a:rPr lang="en-US" sz="1800" dirty="0" smtClean="0">
              <a:latin typeface="Arial" pitchFamily="34" charset="0"/>
              <a:cs typeface="Arial" pitchFamily="34" charset="0"/>
            </a:rPr>
            <a:t>Downward Communication</a:t>
          </a:r>
          <a:endParaRPr lang="en-US" sz="18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lstStyle/>
        <a:p>
          <a:r>
            <a:rPr lang="en-US" sz="1600" dirty="0" smtClean="0">
              <a:latin typeface="Arial" pitchFamily="34" charset="0"/>
              <a:cs typeface="Arial" pitchFamily="34" charset="0"/>
            </a:rPr>
            <a:t>Refers to the traditional flow of information from upper organizational levels to lower levels</a:t>
          </a:r>
          <a:endParaRPr lang="en-US" sz="16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7F0B120-0049-4592-89BE-8315BC13EDAD}">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lstStyle/>
        <a:p>
          <a:r>
            <a:rPr lang="en-US" sz="1600" dirty="0" smtClean="0">
              <a:latin typeface="Arial" pitchFamily="34" charset="0"/>
              <a:cs typeface="Arial" pitchFamily="34" charset="0"/>
            </a:rPr>
            <a:t>Typically involves directions, the assignment of tasks and responsibilities, performance feedback, and certain details about the organization’s strategies and goals</a:t>
          </a:r>
          <a:endParaRPr lang="en-US" sz="1600" dirty="0">
            <a:latin typeface="Arial" pitchFamily="34" charset="0"/>
            <a:cs typeface="Arial" pitchFamily="34" charset="0"/>
          </a:endParaRPr>
        </a:p>
      </dgm:t>
    </dgm:pt>
    <dgm:pt modelId="{5DDE3500-EEC6-4FEC-9580-FBB309B0FEDD}" type="parTrans" cxnId="{17FA2E87-790E-43C1-81E5-000BBE36AF2D}">
      <dgm:prSet/>
      <dgm:spPr/>
      <dgm:t>
        <a:bodyPr/>
        <a:lstStyle/>
        <a:p>
          <a:endParaRPr lang="en-US"/>
        </a:p>
      </dgm:t>
    </dgm:pt>
    <dgm:pt modelId="{AA0A3B86-33F2-41B7-B3D6-2F6432BD9A0B}" type="sibTrans" cxnId="{17FA2E87-790E-43C1-81E5-000BBE36AF2D}">
      <dgm:prSet/>
      <dgm:spPr/>
      <dgm:t>
        <a:bodyPr/>
        <a:lstStyle/>
        <a:p>
          <a:endParaRPr lang="en-US"/>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Y="-100000" custLinFactNeighborX="-1852" custLinFactNeighborY="-117874">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custScaleY="128458">
        <dgm:presLayoutVars>
          <dgm:bulletEnabled val="1"/>
        </dgm:presLayoutVars>
      </dgm:prSet>
      <dgm:spPr/>
      <dgm:t>
        <a:bodyPr/>
        <a:lstStyle/>
        <a:p>
          <a:endParaRPr lang="en-US"/>
        </a:p>
      </dgm:t>
    </dgm:pt>
  </dgm:ptLst>
  <dgm:cxnLst>
    <dgm:cxn modelId="{CC835092-487C-4EBC-8FBB-F90364C75CBD}" type="presOf" srcId="{D869BA1E-BC97-49F8-9FE3-C460CBBA48C2}" destId="{6ADADECF-99DB-4A29-9F45-167CFD1FB879}" srcOrd="0" destOrd="0"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17FA2E87-790E-43C1-81E5-000BBE36AF2D}" srcId="{2973ABF6-0BA3-4097-AA81-E2AE4CA53992}" destId="{A7F0B120-0049-4592-89BE-8315BC13EDAD}" srcOrd="1" destOrd="0" parTransId="{5DDE3500-EEC6-4FEC-9580-FBB309B0FEDD}" sibTransId="{AA0A3B86-33F2-41B7-B3D6-2F6432BD9A0B}"/>
    <dgm:cxn modelId="{D00E22DB-7BAA-4C0B-BCAC-D37320781315}" type="presOf" srcId="{4AAB6964-4EE2-4A3B-B54E-E1FF408B7CA9}" destId="{AD9AEC31-8049-40D6-A807-CFEC48215826}" srcOrd="0" destOrd="0" presId="urn:microsoft.com/office/officeart/2005/8/layout/vList2"/>
    <dgm:cxn modelId="{9FE62DAB-C2E4-48FE-9EFC-8893BEE80367}" type="presOf" srcId="{A7F0B120-0049-4592-89BE-8315BC13EDAD}" destId="{6ADADECF-99DB-4A29-9F45-167CFD1FB879}" srcOrd="0" destOrd="1" presId="urn:microsoft.com/office/officeart/2005/8/layout/vList2"/>
    <dgm:cxn modelId="{55B14AB4-B879-40E3-B1EB-AC977DD50055}" type="presOf" srcId="{2973ABF6-0BA3-4097-AA81-E2AE4CA53992}" destId="{D7952A1D-9DE9-4208-94A5-ED8797DEEE13}"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683EAAF6-357F-4F9D-AC44-4EC15FE105EB}" type="presParOf" srcId="{AD9AEC31-8049-40D6-A807-CFEC48215826}" destId="{D7952A1D-9DE9-4208-94A5-ED8797DEEE13}" srcOrd="0" destOrd="0" presId="urn:microsoft.com/office/officeart/2005/8/layout/vList2"/>
    <dgm:cxn modelId="{BC8313B5-C9C1-4AD6-AB60-42CD647058B4}"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7030A0"/>
        </a:solidFill>
      </dgm:spPr>
      <dgm:t>
        <a:bodyPr/>
        <a:lstStyle/>
        <a:p>
          <a:pPr algn="ctr"/>
          <a:r>
            <a:rPr lang="en-US" sz="1800" dirty="0" smtClean="0">
              <a:latin typeface="Arial" pitchFamily="34" charset="0"/>
              <a:cs typeface="Arial" pitchFamily="34" charset="0"/>
            </a:rPr>
            <a:t>Upward Communication</a:t>
          </a:r>
          <a:endParaRPr lang="en-US" sz="18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1600" dirty="0" smtClean="0">
              <a:latin typeface="Arial" pitchFamily="34" charset="0"/>
              <a:cs typeface="Arial" pitchFamily="34" charset="0"/>
            </a:rPr>
            <a:t>Flows from lower to higher levels of the organization </a:t>
          </a:r>
          <a:endParaRPr lang="en-US" sz="16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1E32A586-E9DB-4583-99C0-5387DD43CC52}">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1600" dirty="0" smtClean="0">
              <a:latin typeface="Arial" pitchFamily="34" charset="0"/>
              <a:cs typeface="Arial" pitchFamily="34" charset="0"/>
            </a:rPr>
            <a:t>Includes information such as progress reports, suggestions for improvement, inquiries, and grievances</a:t>
          </a:r>
          <a:endParaRPr lang="en-US" sz="1600" dirty="0">
            <a:latin typeface="Arial" pitchFamily="34" charset="0"/>
            <a:cs typeface="Arial" pitchFamily="34" charset="0"/>
          </a:endParaRPr>
        </a:p>
      </dgm:t>
    </dgm:pt>
    <dgm:pt modelId="{09200914-9148-4C94-A51D-DB13DC01A969}" type="parTrans" cxnId="{20A7C772-127C-430E-8DBE-A7524B4AC511}">
      <dgm:prSet/>
      <dgm:spPr/>
      <dgm:t>
        <a:bodyPr/>
        <a:lstStyle/>
        <a:p>
          <a:endParaRPr lang="en-US"/>
        </a:p>
      </dgm:t>
    </dgm:pt>
    <dgm:pt modelId="{1A01CA48-7BF8-4E47-954B-BF23B057D71C}" type="sibTrans" cxnId="{20A7C772-127C-430E-8DBE-A7524B4AC511}">
      <dgm:prSet/>
      <dgm:spPr/>
      <dgm:t>
        <a:bodyPr/>
        <a:lstStyle/>
        <a:p>
          <a:endParaRPr lang="en-US"/>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Y="-29785" custLinFactNeighborX="36111" custLinFactNeighborY="-100000">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custScaleY="131976">
        <dgm:presLayoutVars>
          <dgm:bulletEnabled val="1"/>
        </dgm:presLayoutVars>
      </dgm:prSet>
      <dgm:spPr/>
      <dgm:t>
        <a:bodyPr/>
        <a:lstStyle/>
        <a:p>
          <a:endParaRPr lang="en-US"/>
        </a:p>
      </dgm:t>
    </dgm:pt>
  </dgm:ptLst>
  <dgm:cxnLst>
    <dgm:cxn modelId="{B314A5F3-F31C-4921-9719-4A8C23C718F1}" srcId="{2973ABF6-0BA3-4097-AA81-E2AE4CA53992}" destId="{D869BA1E-BC97-49F8-9FE3-C460CBBA48C2}" srcOrd="0" destOrd="0" parTransId="{2E23B12F-6733-4019-881F-F9730C384AF4}" sibTransId="{9E3ACF13-450D-4C1E-A97E-04039DE7A52F}"/>
    <dgm:cxn modelId="{FD1B0B40-BDED-40C1-A02A-8589CF63EA88}" type="presOf" srcId="{2973ABF6-0BA3-4097-AA81-E2AE4CA53992}" destId="{D7952A1D-9DE9-4208-94A5-ED8797DEEE13}" srcOrd="0" destOrd="0" presId="urn:microsoft.com/office/officeart/2005/8/layout/vList2"/>
    <dgm:cxn modelId="{20A7C772-127C-430E-8DBE-A7524B4AC511}" srcId="{2973ABF6-0BA3-4097-AA81-E2AE4CA53992}" destId="{1E32A586-E9DB-4583-99C0-5387DD43CC52}" srcOrd="1" destOrd="0" parTransId="{09200914-9148-4C94-A51D-DB13DC01A969}" sibTransId="{1A01CA48-7BF8-4E47-954B-BF23B057D71C}"/>
    <dgm:cxn modelId="{FECE1269-AF9A-4A04-A838-31480BC0F57E}" type="presOf" srcId="{1E32A586-E9DB-4583-99C0-5387DD43CC52}" destId="{6ADADECF-99DB-4A29-9F45-167CFD1FB879}" srcOrd="0" destOrd="1" presId="urn:microsoft.com/office/officeart/2005/8/layout/vList2"/>
    <dgm:cxn modelId="{D80BF9DB-067E-4C7A-8358-C956ADB04ACF}" type="presOf" srcId="{D869BA1E-BC97-49F8-9FE3-C460CBBA48C2}" destId="{6ADADECF-99DB-4A29-9F45-167CFD1FB879}" srcOrd="0" destOrd="0" presId="urn:microsoft.com/office/officeart/2005/8/layout/vList2"/>
    <dgm:cxn modelId="{47474377-FBDC-4713-A88C-A6F1C9638C5D}"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92E9D065-2CD8-4D14-9F65-90BA01E8ED59}" type="presParOf" srcId="{AD9AEC31-8049-40D6-A807-CFEC48215826}" destId="{D7952A1D-9DE9-4208-94A5-ED8797DEEE13}" srcOrd="0" destOrd="0" presId="urn:microsoft.com/office/officeart/2005/8/layout/vList2"/>
    <dgm:cxn modelId="{58451B8A-DFC3-40DA-B6B9-EB5B2A9B920A}"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7030A0"/>
        </a:solidFill>
      </dgm:spPr>
      <dgm:t>
        <a:bodyPr/>
        <a:lstStyle/>
        <a:p>
          <a:pPr algn="ctr"/>
          <a:r>
            <a:rPr lang="en-US" sz="1800" dirty="0" smtClean="0">
              <a:latin typeface="Arial" pitchFamily="34" charset="0"/>
              <a:cs typeface="Arial" pitchFamily="34" charset="0"/>
            </a:rPr>
            <a:t>Horizontal Communication</a:t>
          </a:r>
          <a:endParaRPr lang="en-US" sz="18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1600" dirty="0" smtClean="0">
              <a:latin typeface="Arial" pitchFamily="34" charset="0"/>
              <a:cs typeface="Arial" pitchFamily="34" charset="0"/>
            </a:rPr>
            <a:t>Involves the exchange of information among colleagues and peers on the same organizational level, such as across or within departments</a:t>
          </a:r>
          <a:endParaRPr lang="en-US" sz="16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2ED30162-1480-4226-86BA-7B4853FBAD7C}">
      <dgm:prSet phldrT="[Tex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n-US" sz="1600" dirty="0" smtClean="0">
              <a:latin typeface="Arial" pitchFamily="34" charset="0"/>
              <a:ea typeface="ヒラギノ明朝 ProN W3"/>
              <a:cs typeface="Arial" pitchFamily="34" charset="0"/>
            </a:rPr>
            <a:t>Information informs, supports, and coordinates activities both within the department and with other departments</a:t>
          </a:r>
          <a:endParaRPr lang="en-US" sz="1600" dirty="0">
            <a:latin typeface="Arial" pitchFamily="34" charset="0"/>
            <a:cs typeface="Arial" pitchFamily="34" charset="0"/>
          </a:endParaRPr>
        </a:p>
      </dgm:t>
    </dgm:pt>
    <dgm:pt modelId="{2920E24A-82AD-4C08-8B02-6ED52302427B}" type="parTrans" cxnId="{240EBB94-25C4-478B-A7A1-090EED5699E2}">
      <dgm:prSet/>
      <dgm:spPr/>
      <dgm:t>
        <a:bodyPr/>
        <a:lstStyle/>
        <a:p>
          <a:endParaRPr lang="en-US"/>
        </a:p>
      </dgm:t>
    </dgm:pt>
    <dgm:pt modelId="{E85956A4-477E-42EA-B7FE-39468C3D48E5}" type="sibTrans" cxnId="{240EBB94-25C4-478B-A7A1-090EED5699E2}">
      <dgm:prSet/>
      <dgm:spPr/>
      <dgm:t>
        <a:bodyPr/>
        <a:lstStyle/>
        <a:p>
          <a:endParaRPr lang="en-US"/>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Y="-29785" custLinFactNeighborX="36111" custLinFactNeighborY="-100000">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custScaleY="124163">
        <dgm:presLayoutVars>
          <dgm:bulletEnabled val="1"/>
        </dgm:presLayoutVars>
      </dgm:prSet>
      <dgm:spPr/>
      <dgm:t>
        <a:bodyPr/>
        <a:lstStyle/>
        <a:p>
          <a:endParaRPr lang="en-US"/>
        </a:p>
      </dgm:t>
    </dgm:pt>
  </dgm:ptLst>
  <dgm:cxnLst>
    <dgm:cxn modelId="{C5848FC8-DD0E-4496-9D4D-D92D108D44E7}" type="presOf" srcId="{2973ABF6-0BA3-4097-AA81-E2AE4CA53992}" destId="{D7952A1D-9DE9-4208-94A5-ED8797DEEE13}" srcOrd="0" destOrd="0" presId="urn:microsoft.com/office/officeart/2005/8/layout/vList2"/>
    <dgm:cxn modelId="{240EBB94-25C4-478B-A7A1-090EED5699E2}" srcId="{2973ABF6-0BA3-4097-AA81-E2AE4CA53992}" destId="{2ED30162-1480-4226-86BA-7B4853FBAD7C}" srcOrd="1" destOrd="0" parTransId="{2920E24A-82AD-4C08-8B02-6ED52302427B}" sibTransId="{E85956A4-477E-42EA-B7FE-39468C3D48E5}"/>
    <dgm:cxn modelId="{B314A5F3-F31C-4921-9719-4A8C23C718F1}" srcId="{2973ABF6-0BA3-4097-AA81-E2AE4CA53992}" destId="{D869BA1E-BC97-49F8-9FE3-C460CBBA48C2}" srcOrd="0" destOrd="0" parTransId="{2E23B12F-6733-4019-881F-F9730C384AF4}" sibTransId="{9E3ACF13-450D-4C1E-A97E-04039DE7A52F}"/>
    <dgm:cxn modelId="{18BA38FB-1A45-4B4B-9A5F-B7035A491086}" type="presOf" srcId="{4AAB6964-4EE2-4A3B-B54E-E1FF408B7CA9}" destId="{AD9AEC31-8049-40D6-A807-CFEC48215826}" srcOrd="0" destOrd="0" presId="urn:microsoft.com/office/officeart/2005/8/layout/vList2"/>
    <dgm:cxn modelId="{6AB1AD61-AE3B-4684-BE6F-3B69055FBC7F}" type="presOf" srcId="{D869BA1E-BC97-49F8-9FE3-C460CBBA48C2}" destId="{6ADADECF-99DB-4A29-9F45-167CFD1FB879}" srcOrd="0" destOrd="0" presId="urn:microsoft.com/office/officeart/2005/8/layout/vList2"/>
    <dgm:cxn modelId="{63CAD708-1273-49E8-8628-C6F232BE92FA}" type="presOf" srcId="{2ED30162-1480-4226-86BA-7B4853FBAD7C}" destId="{6ADADECF-99DB-4A29-9F45-167CFD1FB879}" srcOrd="0" destOrd="1"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B174DBB1-91C8-4FF0-8944-B47E9FB923CF}" type="presParOf" srcId="{AD9AEC31-8049-40D6-A807-CFEC48215826}" destId="{D7952A1D-9DE9-4208-94A5-ED8797DEEE13}" srcOrd="0" destOrd="0" presId="urn:microsoft.com/office/officeart/2005/8/layout/vList2"/>
    <dgm:cxn modelId="{C81ECFA9-57B3-4B95-B91B-5934F4B693A8}"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FFC000"/>
        </a:solidFill>
      </dgm:spPr>
      <dgm:t>
        <a:bodyPr/>
        <a:lstStyle/>
        <a:p>
          <a:pPr algn="ctr"/>
          <a:r>
            <a:rPr lang="en-US" sz="1800" dirty="0" smtClean="0">
              <a:latin typeface="Arial" pitchFamily="34" charset="0"/>
              <a:cs typeface="Arial" pitchFamily="34" charset="0"/>
            </a:rPr>
            <a:t>Diagonal Communication</a:t>
          </a:r>
          <a:endParaRPr lang="en-US" sz="18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lstStyle/>
        <a:p>
          <a:r>
            <a:rPr lang="en-US" sz="1600" dirty="0" smtClean="0">
              <a:latin typeface="Arial" pitchFamily="34" charset="0"/>
              <a:cs typeface="Arial" pitchFamily="34" charset="0"/>
            </a:rPr>
            <a:t>When individuals from different units and organizational levels communicate</a:t>
          </a:r>
          <a:endParaRPr lang="en-US" sz="16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2DBBE264-F122-4F44-8357-3A364B57C583}">
      <dgm:prSet custT="1"/>
      <dgm:spPr/>
      <dgm:t>
        <a:bodyPr/>
        <a:lstStyle/>
        <a:p>
          <a:r>
            <a:rPr lang="en-US" sz="1600" dirty="0" smtClean="0">
              <a:latin typeface="Arial" pitchFamily="34" charset="0"/>
              <a:ea typeface="ヒラギノ明朝 ProN W3"/>
              <a:cs typeface="Arial" pitchFamily="34" charset="0"/>
            </a:rPr>
            <a:t>With firms downsizing and increasing the use of work teams, workers are being required to communicate with others in different departments and on different levels to solve problems and coordinate work</a:t>
          </a:r>
        </a:p>
      </dgm:t>
    </dgm:pt>
    <dgm:pt modelId="{D449DA28-60D6-43A6-B78E-D3B5DBB956FD}" type="parTrans" cxnId="{E6F70B16-6429-4D3A-B214-FFEA270C0849}">
      <dgm:prSet/>
      <dgm:spPr/>
      <dgm:t>
        <a:bodyPr/>
        <a:lstStyle/>
        <a:p>
          <a:endParaRPr lang="en-US"/>
        </a:p>
      </dgm:t>
    </dgm:pt>
    <dgm:pt modelId="{EE3FDBE9-F27E-41AF-87A3-2E74EFB96159}" type="sibTrans" cxnId="{E6F70B16-6429-4D3A-B214-FFEA270C0849}">
      <dgm:prSet/>
      <dgm:spPr/>
      <dgm:t>
        <a:bodyPr/>
        <a:lstStyle/>
        <a:p>
          <a:endParaRPr lang="en-US"/>
        </a:p>
      </dgm:t>
    </dgm:pt>
    <dgm:pt modelId="{5BBD6E09-6A38-49FD-AAFD-47EC79E14DE5}">
      <dgm:prSet phldrT="[Text]" custT="1">
        <dgm:style>
          <a:lnRef idx="2">
            <a:schemeClr val="accent3"/>
          </a:lnRef>
          <a:fillRef idx="1">
            <a:schemeClr val="lt1"/>
          </a:fillRef>
          <a:effectRef idx="0">
            <a:schemeClr val="accent3"/>
          </a:effectRef>
          <a:fontRef idx="minor">
            <a:schemeClr val="dk1"/>
          </a:fontRef>
        </dgm:style>
      </dgm:prSet>
      <dgm:spPr>
        <a:ln>
          <a:solidFill>
            <a:srgbClr val="FFC000"/>
          </a:solidFill>
        </a:ln>
      </dgm:spPr>
      <dgm:t>
        <a:bodyPr/>
        <a:lstStyle/>
        <a:p>
          <a:endParaRPr lang="en-US" sz="1600" dirty="0">
            <a:latin typeface="Arial" pitchFamily="34" charset="0"/>
            <a:cs typeface="Arial" pitchFamily="34" charset="0"/>
          </a:endParaRPr>
        </a:p>
      </dgm:t>
    </dgm:pt>
    <dgm:pt modelId="{633183C5-9AD4-4EF6-BCE0-E0AABF06DAF2}" type="parTrans" cxnId="{935AB2D1-0E5A-4881-B1F7-21AF0AFDEA00}">
      <dgm:prSet/>
      <dgm:spPr/>
      <dgm:t>
        <a:bodyPr/>
        <a:lstStyle/>
        <a:p>
          <a:endParaRPr lang="en-US"/>
        </a:p>
      </dgm:t>
    </dgm:pt>
    <dgm:pt modelId="{9A5FE7BF-2192-401A-9195-8C9F97FD858F}" type="sibTrans" cxnId="{935AB2D1-0E5A-4881-B1F7-21AF0AFDEA00}">
      <dgm:prSet/>
      <dgm:spPr/>
      <dgm:t>
        <a:bodyPr/>
        <a:lstStyle/>
        <a:p>
          <a:endParaRPr lang="en-US"/>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ScaleY="86741" custLinFactY="-100000" custLinFactNeighborX="-1852" custLinFactNeighborY="-117874">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9BD8A66B-F2C1-49C3-844F-62A31DE02C21}" type="presOf" srcId="{2973ABF6-0BA3-4097-AA81-E2AE4CA53992}" destId="{D7952A1D-9DE9-4208-94A5-ED8797DEEE13}" srcOrd="0" destOrd="0" presId="urn:microsoft.com/office/officeart/2005/8/layout/vList2"/>
    <dgm:cxn modelId="{5E4426EB-6161-467F-9264-B004080153E6}" type="presOf" srcId="{4AAB6964-4EE2-4A3B-B54E-E1FF408B7CA9}" destId="{AD9AEC31-8049-40D6-A807-CFEC48215826}" srcOrd="0" destOrd="0" presId="urn:microsoft.com/office/officeart/2005/8/layout/vList2"/>
    <dgm:cxn modelId="{95E1441B-C40B-446E-A889-97E767E63686}" type="presOf" srcId="{5BBD6E09-6A38-49FD-AAFD-47EC79E14DE5}" destId="{6ADADECF-99DB-4A29-9F45-167CFD1FB879}" srcOrd="0" destOrd="2" presId="urn:microsoft.com/office/officeart/2005/8/layout/vList2"/>
    <dgm:cxn modelId="{B314A5F3-F31C-4921-9719-4A8C23C718F1}" srcId="{2973ABF6-0BA3-4097-AA81-E2AE4CA53992}" destId="{D869BA1E-BC97-49F8-9FE3-C460CBBA48C2}" srcOrd="0" destOrd="0" parTransId="{2E23B12F-6733-4019-881F-F9730C384AF4}" sibTransId="{9E3ACF13-450D-4C1E-A97E-04039DE7A52F}"/>
    <dgm:cxn modelId="{935AB2D1-0E5A-4881-B1F7-21AF0AFDEA00}" srcId="{2973ABF6-0BA3-4097-AA81-E2AE4CA53992}" destId="{5BBD6E09-6A38-49FD-AAFD-47EC79E14DE5}" srcOrd="2" destOrd="0" parTransId="{633183C5-9AD4-4EF6-BCE0-E0AABF06DAF2}" sibTransId="{9A5FE7BF-2192-401A-9195-8C9F97FD858F}"/>
    <dgm:cxn modelId="{39B29A34-79F0-4744-B278-AFDDF6541E8B}" type="presOf" srcId="{D869BA1E-BC97-49F8-9FE3-C460CBBA48C2}" destId="{6ADADECF-99DB-4A29-9F45-167CFD1FB879}" srcOrd="0" destOrd="0" presId="urn:microsoft.com/office/officeart/2005/8/layout/vList2"/>
    <dgm:cxn modelId="{E6BFCED5-6524-4C90-9181-E3FD755BFFF0}" type="presOf" srcId="{2DBBE264-F122-4F44-8357-3A364B57C583}" destId="{6ADADECF-99DB-4A29-9F45-167CFD1FB879}" srcOrd="0" destOrd="1" presId="urn:microsoft.com/office/officeart/2005/8/layout/vList2"/>
    <dgm:cxn modelId="{E6F70B16-6429-4D3A-B214-FFEA270C0849}" srcId="{2973ABF6-0BA3-4097-AA81-E2AE4CA53992}" destId="{2DBBE264-F122-4F44-8357-3A364B57C583}" srcOrd="1" destOrd="0" parTransId="{D449DA28-60D6-43A6-B78E-D3B5DBB956FD}" sibTransId="{EE3FDBE9-F27E-41AF-87A3-2E74EFB96159}"/>
    <dgm:cxn modelId="{DCEA1C35-EA96-48F1-B0D1-E52DF153494C}" srcId="{4AAB6964-4EE2-4A3B-B54E-E1FF408B7CA9}" destId="{2973ABF6-0BA3-4097-AA81-E2AE4CA53992}" srcOrd="0" destOrd="0" parTransId="{3165B7E1-B6EC-41DE-921F-993309E7D990}" sibTransId="{3A21E002-33CC-41BD-9BC8-753D219842AC}"/>
    <dgm:cxn modelId="{36826506-5F83-4D9A-A627-166CF376FB33}" type="presParOf" srcId="{AD9AEC31-8049-40D6-A807-CFEC48215826}" destId="{D7952A1D-9DE9-4208-94A5-ED8797DEEE13}" srcOrd="0" destOrd="0" presId="urn:microsoft.com/office/officeart/2005/8/layout/vList2"/>
    <dgm:cxn modelId="{7C255AE3-4F07-4DC9-80E1-E6A1DE51D32B}"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4AAB6964-4EE2-4A3B-B54E-E1FF408B7CA9}"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en-US"/>
        </a:p>
      </dgm:t>
    </dgm:pt>
    <dgm:pt modelId="{2973ABF6-0BA3-4097-AA81-E2AE4CA53992}">
      <dgm:prSet phldrT="[Text]" custT="1"/>
      <dgm:spPr>
        <a:solidFill>
          <a:srgbClr val="92D050"/>
        </a:solidFill>
      </dgm:spPr>
      <dgm:t>
        <a:bodyPr/>
        <a:lstStyle/>
        <a:p>
          <a:pPr algn="ctr"/>
          <a:r>
            <a:rPr lang="en-US" sz="2600" dirty="0" smtClean="0">
              <a:latin typeface="Arial" pitchFamily="34" charset="0"/>
              <a:cs typeface="Arial" pitchFamily="34" charset="0"/>
            </a:rPr>
            <a:t>Grapevine</a:t>
          </a:r>
          <a:endParaRPr lang="en-US" sz="2600" dirty="0">
            <a:latin typeface="Arial" pitchFamily="34" charset="0"/>
            <a:cs typeface="Arial" pitchFamily="34" charset="0"/>
          </a:endParaRPr>
        </a:p>
      </dgm:t>
    </dgm:pt>
    <dgm:pt modelId="{3165B7E1-B6EC-41DE-921F-993309E7D990}" type="parTrans" cxnId="{DCEA1C35-EA96-48F1-B0D1-E52DF153494C}">
      <dgm:prSet/>
      <dgm:spPr/>
      <dgm:t>
        <a:bodyPr/>
        <a:lstStyle/>
        <a:p>
          <a:endParaRPr lang="en-US">
            <a:latin typeface="Arial" pitchFamily="34" charset="0"/>
            <a:cs typeface="Arial" pitchFamily="34" charset="0"/>
          </a:endParaRPr>
        </a:p>
      </dgm:t>
    </dgm:pt>
    <dgm:pt modelId="{3A21E002-33CC-41BD-9BC8-753D219842AC}" type="sibTrans" cxnId="{DCEA1C35-EA96-48F1-B0D1-E52DF153494C}">
      <dgm:prSet/>
      <dgm:spPr/>
      <dgm:t>
        <a:bodyPr/>
        <a:lstStyle/>
        <a:p>
          <a:endParaRPr lang="en-US">
            <a:latin typeface="Arial" pitchFamily="34" charset="0"/>
            <a:cs typeface="Arial" pitchFamily="34" charset="0"/>
          </a:endParaRPr>
        </a:p>
      </dgm:t>
    </dgm:pt>
    <dgm:pt modelId="{D869BA1E-BC97-49F8-9FE3-C460CBBA48C2}">
      <dgm:prSet phldrT="[Text]" custT="1">
        <dgm:style>
          <a:lnRef idx="2">
            <a:schemeClr val="accent3"/>
          </a:lnRef>
          <a:fillRef idx="1">
            <a:schemeClr val="lt1"/>
          </a:fillRef>
          <a:effectRef idx="0">
            <a:schemeClr val="accent3"/>
          </a:effectRef>
          <a:fontRef idx="minor">
            <a:schemeClr val="dk1"/>
          </a:fontRef>
        </dgm:style>
      </dgm:prSet>
      <dgm:spPr>
        <a:ln>
          <a:solidFill>
            <a:srgbClr val="92D050"/>
          </a:solidFill>
        </a:ln>
      </dgm:spPr>
      <dgm:t>
        <a:bodyPr anchor="ctr"/>
        <a:lstStyle/>
        <a:p>
          <a:r>
            <a:rPr lang="en-US" sz="2400" dirty="0" smtClean="0">
              <a:latin typeface="Arial" pitchFamily="34" charset="0"/>
              <a:cs typeface="Arial" pitchFamily="34" charset="0"/>
            </a:rPr>
            <a:t>An informal channel of communication, separate from management’s formal, official communication channels</a:t>
          </a:r>
          <a:endParaRPr lang="en-US" sz="2400" dirty="0">
            <a:latin typeface="Arial" pitchFamily="34" charset="0"/>
            <a:cs typeface="Arial" pitchFamily="34" charset="0"/>
          </a:endParaRPr>
        </a:p>
      </dgm:t>
    </dgm:pt>
    <dgm:pt modelId="{2E23B12F-6733-4019-881F-F9730C384AF4}" type="parTrans" cxnId="{B314A5F3-F31C-4921-9719-4A8C23C718F1}">
      <dgm:prSet/>
      <dgm:spPr/>
      <dgm:t>
        <a:bodyPr/>
        <a:lstStyle/>
        <a:p>
          <a:endParaRPr lang="en-US">
            <a:latin typeface="Arial" pitchFamily="34" charset="0"/>
            <a:cs typeface="Arial" pitchFamily="34" charset="0"/>
          </a:endParaRPr>
        </a:p>
      </dgm:t>
    </dgm:pt>
    <dgm:pt modelId="{9E3ACF13-450D-4C1E-A97E-04039DE7A52F}" type="sibTrans" cxnId="{B314A5F3-F31C-4921-9719-4A8C23C718F1}">
      <dgm:prSet/>
      <dgm:spPr/>
      <dgm:t>
        <a:bodyPr/>
        <a:lstStyle/>
        <a:p>
          <a:endParaRPr lang="en-US">
            <a:latin typeface="Arial" pitchFamily="34" charset="0"/>
            <a:cs typeface="Arial" pitchFamily="34" charset="0"/>
          </a:endParaRPr>
        </a:p>
      </dgm:t>
    </dgm:pt>
    <dgm:pt modelId="{AD9AEC31-8049-40D6-A807-CFEC48215826}" type="pres">
      <dgm:prSet presAssocID="{4AAB6964-4EE2-4A3B-B54E-E1FF408B7CA9}" presName="linear" presStyleCnt="0">
        <dgm:presLayoutVars>
          <dgm:animLvl val="lvl"/>
          <dgm:resizeHandles val="exact"/>
        </dgm:presLayoutVars>
      </dgm:prSet>
      <dgm:spPr/>
      <dgm:t>
        <a:bodyPr/>
        <a:lstStyle/>
        <a:p>
          <a:endParaRPr lang="en-US"/>
        </a:p>
      </dgm:t>
    </dgm:pt>
    <dgm:pt modelId="{D7952A1D-9DE9-4208-94A5-ED8797DEEE13}" type="pres">
      <dgm:prSet presAssocID="{2973ABF6-0BA3-4097-AA81-E2AE4CA53992}" presName="parentText" presStyleLbl="node1" presStyleIdx="0" presStyleCnt="1" custLinFactNeighborX="-1266">
        <dgm:presLayoutVars>
          <dgm:chMax val="0"/>
          <dgm:bulletEnabled val="1"/>
        </dgm:presLayoutVars>
      </dgm:prSet>
      <dgm:spPr/>
      <dgm:t>
        <a:bodyPr/>
        <a:lstStyle/>
        <a:p>
          <a:endParaRPr lang="en-US"/>
        </a:p>
      </dgm:t>
    </dgm:pt>
    <dgm:pt modelId="{6ADADECF-99DB-4A29-9F45-167CFD1FB879}" type="pres">
      <dgm:prSet presAssocID="{2973ABF6-0BA3-4097-AA81-E2AE4CA53992}" presName="childText" presStyleLbl="revTx" presStyleIdx="0" presStyleCnt="1">
        <dgm:presLayoutVars>
          <dgm:bulletEnabled val="1"/>
        </dgm:presLayoutVars>
      </dgm:prSet>
      <dgm:spPr/>
      <dgm:t>
        <a:bodyPr/>
        <a:lstStyle/>
        <a:p>
          <a:endParaRPr lang="en-US"/>
        </a:p>
      </dgm:t>
    </dgm:pt>
  </dgm:ptLst>
  <dgm:cxnLst>
    <dgm:cxn modelId="{B314A5F3-F31C-4921-9719-4A8C23C718F1}" srcId="{2973ABF6-0BA3-4097-AA81-E2AE4CA53992}" destId="{D869BA1E-BC97-49F8-9FE3-C460CBBA48C2}" srcOrd="0" destOrd="0" parTransId="{2E23B12F-6733-4019-881F-F9730C384AF4}" sibTransId="{9E3ACF13-450D-4C1E-A97E-04039DE7A52F}"/>
    <dgm:cxn modelId="{92E31638-FBEB-436B-A06E-311038698D8C}" type="presOf" srcId="{2973ABF6-0BA3-4097-AA81-E2AE4CA53992}" destId="{D7952A1D-9DE9-4208-94A5-ED8797DEEE13}" srcOrd="0" destOrd="0" presId="urn:microsoft.com/office/officeart/2005/8/layout/vList2"/>
    <dgm:cxn modelId="{61E0C4BD-FBF3-4289-8C78-25D646CCA58B}" type="presOf" srcId="{4AAB6964-4EE2-4A3B-B54E-E1FF408B7CA9}" destId="{AD9AEC31-8049-40D6-A807-CFEC48215826}" srcOrd="0" destOrd="0" presId="urn:microsoft.com/office/officeart/2005/8/layout/vList2"/>
    <dgm:cxn modelId="{DCEA1C35-EA96-48F1-B0D1-E52DF153494C}" srcId="{4AAB6964-4EE2-4A3B-B54E-E1FF408B7CA9}" destId="{2973ABF6-0BA3-4097-AA81-E2AE4CA53992}" srcOrd="0" destOrd="0" parTransId="{3165B7E1-B6EC-41DE-921F-993309E7D990}" sibTransId="{3A21E002-33CC-41BD-9BC8-753D219842AC}"/>
    <dgm:cxn modelId="{637F698F-7676-4FF0-9657-76A8BBF0FB1A}" type="presOf" srcId="{D869BA1E-BC97-49F8-9FE3-C460CBBA48C2}" destId="{6ADADECF-99DB-4A29-9F45-167CFD1FB879}" srcOrd="0" destOrd="0" presId="urn:microsoft.com/office/officeart/2005/8/layout/vList2"/>
    <dgm:cxn modelId="{5ADAF491-9A6B-4F2C-9FBF-29866605A729}" type="presParOf" srcId="{AD9AEC31-8049-40D6-A807-CFEC48215826}" destId="{D7952A1D-9DE9-4208-94A5-ED8797DEEE13}" srcOrd="0" destOrd="0" presId="urn:microsoft.com/office/officeart/2005/8/layout/vList2"/>
    <dgm:cxn modelId="{05EF0953-09AE-4F1F-A93E-9A30A4196794}" type="presParOf" srcId="{AD9AEC31-8049-40D6-A807-CFEC48215826}" destId="{6ADADECF-99DB-4A29-9F45-167CFD1FB87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10540"/>
          <a:ext cx="8077200" cy="730080"/>
        </a:xfrm>
        <a:prstGeom prst="round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Organizational Culture (Corporate Culture)</a:t>
          </a:r>
          <a:endParaRPr lang="en-US" sz="2200" kern="1200" dirty="0">
            <a:latin typeface="Arial" pitchFamily="34" charset="0"/>
            <a:cs typeface="Arial" pitchFamily="34" charset="0"/>
          </a:endParaRPr>
        </a:p>
      </dsp:txBody>
      <dsp:txXfrm>
        <a:off x="35640" y="46180"/>
        <a:ext cx="8005920" cy="658800"/>
      </dsp:txXfrm>
    </dsp:sp>
    <dsp:sp modelId="{6ADADECF-99DB-4A29-9F45-167CFD1FB879}">
      <dsp:nvSpPr>
        <dsp:cNvPr id="0" name=""/>
        <dsp:cNvSpPr/>
      </dsp:nvSpPr>
      <dsp:spPr>
        <a:xfrm>
          <a:off x="0" y="740620"/>
          <a:ext cx="8077200" cy="645840"/>
        </a:xfrm>
        <a:prstGeom prst="rect">
          <a:avLst/>
        </a:prstGeom>
        <a:solidFill>
          <a:schemeClr val="lt1"/>
        </a:solidFill>
        <a:ln w="25400" cap="flat" cmpd="sng" algn="ctr">
          <a:solidFill>
            <a:srgbClr val="92D05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rPr>
            <a:t>A firm’s shared values, beliefs, traditions, philosophies, rules, and role models for behavior</a:t>
          </a:r>
          <a:endParaRPr lang="en-US" sz="2000" kern="1200" dirty="0">
            <a:latin typeface="Arial" pitchFamily="34" charset="0"/>
            <a:cs typeface="Arial" pitchFamily="34" charset="0"/>
          </a:endParaRPr>
        </a:p>
      </dsp:txBody>
      <dsp:txXfrm>
        <a:off x="0" y="740620"/>
        <a:ext cx="8077200" cy="645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3480"/>
          <a:ext cx="8077200" cy="804960"/>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Structure</a:t>
          </a:r>
          <a:endParaRPr lang="en-US" sz="2200" kern="1200" dirty="0">
            <a:latin typeface="Arial" pitchFamily="34" charset="0"/>
            <a:cs typeface="Arial" pitchFamily="34" charset="0"/>
          </a:endParaRPr>
        </a:p>
      </dsp:txBody>
      <dsp:txXfrm>
        <a:off x="39295" y="42775"/>
        <a:ext cx="7998610" cy="726370"/>
      </dsp:txXfrm>
    </dsp:sp>
    <dsp:sp modelId="{6ADADECF-99DB-4A29-9F45-167CFD1FB879}">
      <dsp:nvSpPr>
        <dsp:cNvPr id="0" name=""/>
        <dsp:cNvSpPr/>
      </dsp:nvSpPr>
      <dsp:spPr>
        <a:xfrm>
          <a:off x="0" y="808440"/>
          <a:ext cx="8077200" cy="712080"/>
        </a:xfrm>
        <a:prstGeom prst="rect">
          <a:avLst/>
        </a:prstGeom>
        <a:solidFill>
          <a:schemeClr val="lt1"/>
        </a:solidFill>
        <a:ln w="25400" cap="flat" cmpd="sng" algn="ctr">
          <a:solidFill>
            <a:srgbClr val="008CBB"/>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rPr>
            <a:t>The arrangement or relationship of positions within an organization</a:t>
          </a:r>
          <a:endParaRPr lang="en-US" sz="2000" kern="1200" dirty="0">
            <a:latin typeface="Arial" pitchFamily="34" charset="0"/>
            <a:cs typeface="Arial" pitchFamily="34" charset="0"/>
          </a:endParaRPr>
        </a:p>
      </dsp:txBody>
      <dsp:txXfrm>
        <a:off x="0" y="808440"/>
        <a:ext cx="8077200" cy="712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7134"/>
          <a:ext cx="8077200" cy="69264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Organizational Chart</a:t>
          </a:r>
          <a:endParaRPr lang="en-US" sz="2200" kern="1200" dirty="0">
            <a:latin typeface="Arial" pitchFamily="34" charset="0"/>
            <a:cs typeface="Arial" pitchFamily="34" charset="0"/>
          </a:endParaRPr>
        </a:p>
      </dsp:txBody>
      <dsp:txXfrm>
        <a:off x="33812" y="40946"/>
        <a:ext cx="8009576" cy="625016"/>
      </dsp:txXfrm>
    </dsp:sp>
    <dsp:sp modelId="{6ADADECF-99DB-4A29-9F45-167CFD1FB879}">
      <dsp:nvSpPr>
        <dsp:cNvPr id="0" name=""/>
        <dsp:cNvSpPr/>
      </dsp:nvSpPr>
      <dsp:spPr>
        <a:xfrm>
          <a:off x="0" y="699775"/>
          <a:ext cx="8077200" cy="842490"/>
        </a:xfrm>
        <a:prstGeom prst="rect">
          <a:avLst/>
        </a:prstGeom>
        <a:solidFill>
          <a:schemeClr val="lt1"/>
        </a:solidFill>
        <a:ln w="25400" cap="flat" cmpd="sng" algn="ctr">
          <a:solidFill>
            <a:srgbClr val="C00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rPr>
            <a:t>A visual display of the organizational structure, lines of authority (chain of command), staff relationships, permanent committee arrangements, and lines of communication</a:t>
          </a:r>
          <a:endParaRPr lang="en-US" sz="2000" kern="1200" dirty="0">
            <a:latin typeface="Arial" pitchFamily="34" charset="0"/>
            <a:cs typeface="Arial" pitchFamily="34" charset="0"/>
          </a:endParaRPr>
        </a:p>
      </dsp:txBody>
      <dsp:txXfrm>
        <a:off x="0" y="699775"/>
        <a:ext cx="8077200" cy="8424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2587"/>
          <a:ext cx="8077200" cy="58032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Departmentalization</a:t>
          </a:r>
          <a:endParaRPr lang="en-US" sz="2000" kern="1200" dirty="0">
            <a:latin typeface="Arial" pitchFamily="34" charset="0"/>
            <a:cs typeface="Arial" pitchFamily="34" charset="0"/>
          </a:endParaRPr>
        </a:p>
      </dsp:txBody>
      <dsp:txXfrm>
        <a:off x="28329" y="30916"/>
        <a:ext cx="8020542" cy="523662"/>
      </dsp:txXfrm>
    </dsp:sp>
    <dsp:sp modelId="{6ADADECF-99DB-4A29-9F45-167CFD1FB879}">
      <dsp:nvSpPr>
        <dsp:cNvPr id="0" name=""/>
        <dsp:cNvSpPr/>
      </dsp:nvSpPr>
      <dsp:spPr>
        <a:xfrm>
          <a:off x="0" y="582907"/>
          <a:ext cx="8077200" cy="1700505"/>
        </a:xfrm>
        <a:prstGeom prst="rect">
          <a:avLst/>
        </a:prstGeom>
        <a:solidFill>
          <a:schemeClr val="lt1"/>
        </a:solidFill>
        <a:ln w="25400" cap="flat" cmpd="sng" algn="ctr">
          <a:solidFill>
            <a:srgbClr val="C00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grouping of jobs into working units usually called departments, units, groups, or divisions</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Functional departmentalization</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Product departmentalization</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Geographical departmentalization</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Customer departmentalization</a:t>
          </a:r>
          <a:endParaRPr lang="en-US" sz="1800" kern="1200" dirty="0">
            <a:latin typeface="Arial" pitchFamily="34" charset="0"/>
            <a:cs typeface="Arial" pitchFamily="34" charset="0"/>
          </a:endParaRPr>
        </a:p>
      </dsp:txBody>
      <dsp:txXfrm>
        <a:off x="0" y="582907"/>
        <a:ext cx="8077200" cy="17005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31740-DDF9-4C39-AA89-5051373B719B}">
      <dsp:nvSpPr>
        <dsp:cNvPr id="0" name=""/>
        <dsp:cNvSpPr/>
      </dsp:nvSpPr>
      <dsp:spPr>
        <a:xfrm rot="5400000">
          <a:off x="4864874" y="-1590418"/>
          <a:ext cx="1392140" cy="4628636"/>
        </a:xfrm>
        <a:prstGeom prst="round2SameRect">
          <a:avLst/>
        </a:prstGeom>
        <a:solidFill>
          <a:schemeClr val="accent3">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Employees become bored</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Job dissatisfaction</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Poor quality work</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Increased injuries</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Increased employee turnover</a:t>
          </a:r>
          <a:endParaRPr lang="en-US" sz="1800" kern="1200" dirty="0">
            <a:latin typeface="Arial" pitchFamily="34" charset="0"/>
            <a:cs typeface="Arial" pitchFamily="34" charset="0"/>
          </a:endParaRPr>
        </a:p>
      </dsp:txBody>
      <dsp:txXfrm rot="-5400000">
        <a:off x="3246627" y="95788"/>
        <a:ext cx="4560677" cy="1256222"/>
      </dsp:txXfrm>
    </dsp:sp>
    <dsp:sp modelId="{586E0F5C-C171-4BA0-9B39-37631A018E0B}">
      <dsp:nvSpPr>
        <dsp:cNvPr id="0" name=""/>
        <dsp:cNvSpPr/>
      </dsp:nvSpPr>
      <dsp:spPr>
        <a:xfrm>
          <a:off x="201936" y="706"/>
          <a:ext cx="3044690" cy="1446386"/>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Overspecialization can have negative consequences</a:t>
          </a:r>
          <a:endParaRPr lang="en-US" sz="2000" kern="1200" dirty="0">
            <a:latin typeface="Arial" pitchFamily="34" charset="0"/>
            <a:cs typeface="Arial" pitchFamily="34" charset="0"/>
          </a:endParaRPr>
        </a:p>
      </dsp:txBody>
      <dsp:txXfrm>
        <a:off x="272543" y="71313"/>
        <a:ext cx="2903476" cy="13051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10540"/>
          <a:ext cx="8077200" cy="73008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Specialization</a:t>
          </a:r>
          <a:endParaRPr lang="en-US" sz="2000" kern="1200" dirty="0">
            <a:latin typeface="Arial" pitchFamily="34" charset="0"/>
            <a:cs typeface="Arial" pitchFamily="34" charset="0"/>
          </a:endParaRPr>
        </a:p>
      </dsp:txBody>
      <dsp:txXfrm>
        <a:off x="35640" y="46180"/>
        <a:ext cx="8005920" cy="658800"/>
      </dsp:txXfrm>
    </dsp:sp>
    <dsp:sp modelId="{6ADADECF-99DB-4A29-9F45-167CFD1FB879}">
      <dsp:nvSpPr>
        <dsp:cNvPr id="0" name=""/>
        <dsp:cNvSpPr/>
      </dsp:nvSpPr>
      <dsp:spPr>
        <a:xfrm>
          <a:off x="0" y="740620"/>
          <a:ext cx="8077200" cy="645840"/>
        </a:xfrm>
        <a:prstGeom prst="rect">
          <a:avLst/>
        </a:prstGeom>
        <a:solidFill>
          <a:schemeClr val="lt1"/>
        </a:solidFill>
        <a:ln w="25400" cap="flat" cmpd="sng" algn="ctr">
          <a:solidFill>
            <a:srgbClr val="C00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ctr"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division of labor into small, specific tasks and the assignment of employees to do a single task</a:t>
          </a:r>
          <a:endParaRPr lang="en-US" sz="1800" kern="1200" dirty="0">
            <a:latin typeface="Arial" pitchFamily="34" charset="0"/>
            <a:cs typeface="Arial" pitchFamily="34" charset="0"/>
          </a:endParaRPr>
        </a:p>
      </dsp:txBody>
      <dsp:txXfrm>
        <a:off x="0" y="740620"/>
        <a:ext cx="8077200" cy="6458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9840"/>
          <a:ext cx="8077200" cy="636480"/>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Functional Departmentalization </a:t>
          </a:r>
          <a:endParaRPr lang="en-US" sz="2000" kern="1200" dirty="0">
            <a:latin typeface="Arial" pitchFamily="34" charset="0"/>
            <a:cs typeface="Arial" pitchFamily="34" charset="0"/>
          </a:endParaRPr>
        </a:p>
      </dsp:txBody>
      <dsp:txXfrm>
        <a:off x="31070" y="40910"/>
        <a:ext cx="8015060" cy="574340"/>
      </dsp:txXfrm>
    </dsp:sp>
    <dsp:sp modelId="{6ADADECF-99DB-4A29-9F45-167CFD1FB879}">
      <dsp:nvSpPr>
        <dsp:cNvPr id="0" name=""/>
        <dsp:cNvSpPr/>
      </dsp:nvSpPr>
      <dsp:spPr>
        <a:xfrm>
          <a:off x="0" y="646320"/>
          <a:ext cx="8077200" cy="563040"/>
        </a:xfrm>
        <a:prstGeom prst="rect">
          <a:avLst/>
        </a:prstGeom>
        <a:solidFill>
          <a:schemeClr val="lt1"/>
        </a:solidFill>
        <a:ln w="25400" cap="flat" cmpd="sng" algn="ctr">
          <a:solidFill>
            <a:srgbClr val="008CBB"/>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grouping of jobs that perform similar functional activities, such as finance, manufacturing, marketing, and human resources</a:t>
          </a:r>
          <a:endParaRPr lang="en-US" sz="1800" kern="1200" dirty="0">
            <a:latin typeface="Arial" pitchFamily="34" charset="0"/>
            <a:cs typeface="Arial" pitchFamily="34" charset="0"/>
          </a:endParaRPr>
        </a:p>
      </dsp:txBody>
      <dsp:txXfrm>
        <a:off x="0" y="646320"/>
        <a:ext cx="8077200" cy="5630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7020"/>
          <a:ext cx="8077200" cy="599040"/>
        </a:xfrm>
        <a:prstGeom prst="round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Product Departmentalization </a:t>
          </a:r>
          <a:endParaRPr lang="en-US" sz="2000" kern="1200" dirty="0">
            <a:latin typeface="Arial" pitchFamily="34" charset="0"/>
            <a:cs typeface="Arial" pitchFamily="34" charset="0"/>
          </a:endParaRPr>
        </a:p>
      </dsp:txBody>
      <dsp:txXfrm>
        <a:off x="29243" y="36263"/>
        <a:ext cx="8018714" cy="540554"/>
      </dsp:txXfrm>
    </dsp:sp>
    <dsp:sp modelId="{6ADADECF-99DB-4A29-9F45-167CFD1FB879}">
      <dsp:nvSpPr>
        <dsp:cNvPr id="0" name=""/>
        <dsp:cNvSpPr/>
      </dsp:nvSpPr>
      <dsp:spPr>
        <a:xfrm>
          <a:off x="0" y="606060"/>
          <a:ext cx="8077200" cy="529920"/>
        </a:xfrm>
        <a:prstGeom prst="rect">
          <a:avLst/>
        </a:prstGeom>
        <a:solidFill>
          <a:schemeClr val="lt1"/>
        </a:solidFill>
        <a:ln w="25400" cap="flat" cmpd="sng" algn="ctr">
          <a:solidFill>
            <a:srgbClr val="92D05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ctr"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organization of jobs in relation to the products of the firm</a:t>
          </a:r>
          <a:endParaRPr lang="en-US" sz="1800" kern="1200" dirty="0">
            <a:latin typeface="Arial" pitchFamily="34" charset="0"/>
            <a:cs typeface="Arial" pitchFamily="34" charset="0"/>
          </a:endParaRPr>
        </a:p>
      </dsp:txBody>
      <dsp:txXfrm>
        <a:off x="0" y="606060"/>
        <a:ext cx="8077200" cy="5299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7020"/>
          <a:ext cx="8077200" cy="599040"/>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Geographical Departmentalization </a:t>
          </a:r>
          <a:endParaRPr lang="en-US" sz="2000" kern="1200" dirty="0">
            <a:latin typeface="Arial" pitchFamily="34" charset="0"/>
            <a:cs typeface="Arial" pitchFamily="34" charset="0"/>
          </a:endParaRPr>
        </a:p>
      </dsp:txBody>
      <dsp:txXfrm>
        <a:off x="29243" y="36263"/>
        <a:ext cx="8018714" cy="540554"/>
      </dsp:txXfrm>
    </dsp:sp>
    <dsp:sp modelId="{6ADADECF-99DB-4A29-9F45-167CFD1FB879}">
      <dsp:nvSpPr>
        <dsp:cNvPr id="0" name=""/>
        <dsp:cNvSpPr/>
      </dsp:nvSpPr>
      <dsp:spPr>
        <a:xfrm>
          <a:off x="0" y="606060"/>
          <a:ext cx="8077200" cy="529920"/>
        </a:xfrm>
        <a:prstGeom prst="rect">
          <a:avLst/>
        </a:prstGeom>
        <a:solidFill>
          <a:schemeClr val="lt1"/>
        </a:solidFill>
        <a:ln w="25400" cap="flat" cmpd="sng" algn="ctr">
          <a:solidFill>
            <a:srgbClr val="7030A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grouping of jobs according to geographic location, such as state, region, country, or continent</a:t>
          </a:r>
          <a:endParaRPr lang="en-US" sz="1800" kern="1200" dirty="0">
            <a:latin typeface="Arial" pitchFamily="34" charset="0"/>
            <a:cs typeface="Arial" pitchFamily="34" charset="0"/>
          </a:endParaRPr>
        </a:p>
      </dsp:txBody>
      <dsp:txXfrm>
        <a:off x="0" y="606060"/>
        <a:ext cx="8077200" cy="5299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561600"/>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Customer Departmentalization </a:t>
          </a:r>
          <a:endParaRPr lang="en-US" sz="2000" kern="1200" dirty="0">
            <a:latin typeface="Arial" pitchFamily="34" charset="0"/>
            <a:cs typeface="Arial" pitchFamily="34" charset="0"/>
          </a:endParaRPr>
        </a:p>
      </dsp:txBody>
      <dsp:txXfrm>
        <a:off x="27415" y="27415"/>
        <a:ext cx="8022370" cy="506770"/>
      </dsp:txXfrm>
    </dsp:sp>
    <dsp:sp modelId="{6ADADECF-99DB-4A29-9F45-167CFD1FB879}">
      <dsp:nvSpPr>
        <dsp:cNvPr id="0" name=""/>
        <dsp:cNvSpPr/>
      </dsp:nvSpPr>
      <dsp:spPr>
        <a:xfrm>
          <a:off x="0" y="578499"/>
          <a:ext cx="8077200" cy="496800"/>
        </a:xfrm>
        <a:prstGeom prst="rect">
          <a:avLst/>
        </a:prstGeom>
        <a:solidFill>
          <a:schemeClr val="lt1"/>
        </a:solidFill>
        <a:ln w="25400" cap="flat" cmpd="sng" algn="ctr">
          <a:solidFill>
            <a:srgbClr val="FFC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arrangement of jobs around the needs of various types of customers</a:t>
          </a:r>
          <a:endParaRPr lang="en-US" sz="1800" kern="1200" dirty="0">
            <a:latin typeface="Arial" pitchFamily="34" charset="0"/>
            <a:cs typeface="Arial" pitchFamily="34" charset="0"/>
          </a:endParaRPr>
        </a:p>
      </dsp:txBody>
      <dsp:txXfrm>
        <a:off x="0" y="578499"/>
        <a:ext cx="8077200" cy="4968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75658-31E7-4204-ABFB-179C3BF3E2D7}">
      <dsp:nvSpPr>
        <dsp:cNvPr id="0" name=""/>
        <dsp:cNvSpPr/>
      </dsp:nvSpPr>
      <dsp:spPr>
        <a:xfrm>
          <a:off x="0" y="8756"/>
          <a:ext cx="8077200" cy="655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Delegation of Authority </a:t>
          </a:r>
          <a:endParaRPr lang="en-US" sz="2200" kern="1200" dirty="0">
            <a:latin typeface="Arial" pitchFamily="34" charset="0"/>
            <a:cs typeface="Arial" pitchFamily="34" charset="0"/>
          </a:endParaRPr>
        </a:p>
      </dsp:txBody>
      <dsp:txXfrm>
        <a:off x="31984" y="40740"/>
        <a:ext cx="8013232" cy="591232"/>
      </dsp:txXfrm>
    </dsp:sp>
    <dsp:sp modelId="{A1B4D66F-71AB-48E2-B2A6-E5CABBDAEB87}">
      <dsp:nvSpPr>
        <dsp:cNvPr id="0" name=""/>
        <dsp:cNvSpPr/>
      </dsp:nvSpPr>
      <dsp:spPr>
        <a:xfrm>
          <a:off x="0" y="663956"/>
          <a:ext cx="8077200" cy="851287"/>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ea typeface="ヒラギノ角ゴ ProN W3"/>
              <a:cs typeface="Arial" pitchFamily="34" charset="0"/>
              <a:sym typeface="Calisto MT" pitchFamily="18" charset="0"/>
            </a:rPr>
            <a:t>Giving employees not only tasks, but also the power to make commitments, use resources, and take whatever actions are necessary to carry out those tasks</a:t>
          </a:r>
          <a:endParaRPr lang="en-US" sz="2000" kern="1200" dirty="0">
            <a:latin typeface="Arial" pitchFamily="34" charset="0"/>
            <a:cs typeface="Arial" pitchFamily="34" charset="0"/>
          </a:endParaRPr>
        </a:p>
      </dsp:txBody>
      <dsp:txXfrm>
        <a:off x="0" y="663956"/>
        <a:ext cx="8077200" cy="8512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8105D-D02C-4311-BE9C-7B2E675BD3E1}">
      <dsp:nvSpPr>
        <dsp:cNvPr id="0" name=""/>
        <dsp:cNvSpPr/>
      </dsp:nvSpPr>
      <dsp:spPr>
        <a:xfrm>
          <a:off x="0" y="275154"/>
          <a:ext cx="8077200" cy="53522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Responsibility</a:t>
          </a:r>
          <a:endParaRPr lang="en-US" sz="2200" kern="1200" dirty="0">
            <a:latin typeface="Arial" pitchFamily="34" charset="0"/>
            <a:cs typeface="Arial" pitchFamily="34" charset="0"/>
          </a:endParaRPr>
        </a:p>
      </dsp:txBody>
      <dsp:txXfrm>
        <a:off x="26128" y="301282"/>
        <a:ext cx="8024944" cy="482970"/>
      </dsp:txXfrm>
    </dsp:sp>
    <dsp:sp modelId="{AD09A17C-8AA6-48A1-A45E-9AB81C0A386B}">
      <dsp:nvSpPr>
        <dsp:cNvPr id="0" name=""/>
        <dsp:cNvSpPr/>
      </dsp:nvSpPr>
      <dsp:spPr>
        <a:xfrm>
          <a:off x="0" y="810381"/>
          <a:ext cx="8077200" cy="1074783"/>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ea typeface="ヒラギノ角ゴ ProN W3"/>
              <a:cs typeface="Arial" pitchFamily="34" charset="0"/>
              <a:sym typeface="Gill Sans"/>
            </a:rPr>
            <a:t>The obligation, placed on employees through delegation, to perform assigned tasks satisfactorily and be held accountable for the proper execution of work</a:t>
          </a:r>
          <a:endParaRPr lang="en-US" sz="2000" kern="1200" dirty="0">
            <a:latin typeface="Arial" pitchFamily="34" charset="0"/>
            <a:cs typeface="Arial" pitchFamily="34" charset="0"/>
          </a:endParaRPr>
        </a:p>
        <a:p>
          <a:pPr marL="228600" lvl="1" indent="-228600" algn="l" defTabSz="1155700">
            <a:lnSpc>
              <a:spcPct val="90000"/>
            </a:lnSpc>
            <a:spcBef>
              <a:spcPct val="0"/>
            </a:spcBef>
            <a:spcAft>
              <a:spcPct val="20000"/>
            </a:spcAft>
            <a:buChar char="••"/>
          </a:pPr>
          <a:endParaRPr lang="en-US" sz="2600" kern="1200" dirty="0">
            <a:latin typeface="Arial" pitchFamily="34" charset="0"/>
            <a:cs typeface="Arial" pitchFamily="34" charset="0"/>
          </a:endParaRPr>
        </a:p>
      </dsp:txBody>
      <dsp:txXfrm>
        <a:off x="0" y="810381"/>
        <a:ext cx="8077200" cy="1074783"/>
      </dsp:txXfrm>
    </dsp:sp>
    <dsp:sp modelId="{FE6EF7A0-E99A-4950-BC1B-3665A60A83C8}">
      <dsp:nvSpPr>
        <dsp:cNvPr id="0" name=""/>
        <dsp:cNvSpPr/>
      </dsp:nvSpPr>
      <dsp:spPr>
        <a:xfrm>
          <a:off x="0" y="1930024"/>
          <a:ext cx="8077200" cy="473333"/>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100000"/>
            </a:lnSpc>
            <a:spcBef>
              <a:spcPct val="0"/>
            </a:spcBef>
            <a:spcAft>
              <a:spcPts val="0"/>
            </a:spcAft>
          </a:pPr>
          <a:r>
            <a:rPr lang="en-US" sz="2200" kern="1200" dirty="0" smtClean="0">
              <a:latin typeface="Arial" pitchFamily="34" charset="0"/>
              <a:cs typeface="Arial" pitchFamily="34" charset="0"/>
            </a:rPr>
            <a:t>Accountability</a:t>
          </a:r>
          <a:endParaRPr lang="en-US" sz="2200" kern="1200" dirty="0">
            <a:latin typeface="Arial" pitchFamily="34" charset="0"/>
            <a:cs typeface="Arial" pitchFamily="34" charset="0"/>
          </a:endParaRPr>
        </a:p>
      </dsp:txBody>
      <dsp:txXfrm>
        <a:off x="23106" y="1953130"/>
        <a:ext cx="8030988" cy="427121"/>
      </dsp:txXfrm>
    </dsp:sp>
    <dsp:sp modelId="{4C980A6F-C990-4DF7-874B-DE509BA8F8CE}">
      <dsp:nvSpPr>
        <dsp:cNvPr id="0" name=""/>
        <dsp:cNvSpPr/>
      </dsp:nvSpPr>
      <dsp:spPr>
        <a:xfrm>
          <a:off x="0" y="2426933"/>
          <a:ext cx="8077200" cy="1100147"/>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ea typeface="ヒラギノ角ゴ ProN W3"/>
              <a:cs typeface="Arial" pitchFamily="34" charset="0"/>
              <a:sym typeface="Gill Sans"/>
            </a:rPr>
            <a:t>The principle that employees who accept an assignment and the authority to carry it out are answerable to a superior for the outcome</a:t>
          </a:r>
          <a:endParaRPr lang="en-US" sz="2000" kern="1200" dirty="0">
            <a:latin typeface="Arial" pitchFamily="34" charset="0"/>
            <a:cs typeface="Arial" pitchFamily="34" charset="0"/>
          </a:endParaRPr>
        </a:p>
      </dsp:txBody>
      <dsp:txXfrm>
        <a:off x="0" y="2426933"/>
        <a:ext cx="8077200" cy="110014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5AE2D-1DE8-4D94-98E6-3E9005968FB1}">
      <dsp:nvSpPr>
        <dsp:cNvPr id="0" name=""/>
        <dsp:cNvSpPr/>
      </dsp:nvSpPr>
      <dsp:spPr>
        <a:xfrm>
          <a:off x="0" y="384006"/>
          <a:ext cx="8077200" cy="2663746"/>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6880" tIns="541528" rIns="62688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Arial" pitchFamily="34" charset="0"/>
              <a:ea typeface="ヒラギノ角ゴ ProN W3"/>
              <a:cs typeface="Arial" pitchFamily="34" charset="0"/>
              <a:sym typeface="Calisto MT" pitchFamily="18" charset="0"/>
            </a:rPr>
            <a:t>A structure in which authority is concentrated at the top, and very little decision-making authority is delegated to lower levels</a:t>
          </a:r>
          <a:endParaRPr lang="en-US" sz="2000" kern="1200" dirty="0">
            <a:latin typeface="Arial" pitchFamily="34" charset="0"/>
            <a:cs typeface="Arial" pitchFamily="34" charset="0"/>
          </a:endParaRPr>
        </a:p>
        <a:p>
          <a:pPr marL="228600" lvl="1" indent="-228600" algn="l" defTabSz="889000">
            <a:lnSpc>
              <a:spcPct val="90000"/>
            </a:lnSpc>
            <a:spcBef>
              <a:spcPct val="0"/>
            </a:spcBef>
            <a:spcAft>
              <a:spcPct val="15000"/>
            </a:spcAft>
            <a:buChar char="••"/>
          </a:pPr>
          <a:r>
            <a:rPr lang="en-US" sz="2000" kern="1200" dirty="0" smtClean="0">
              <a:latin typeface="Arial" pitchFamily="34" charset="0"/>
              <a:cs typeface="Arial" pitchFamily="34" charset="0"/>
            </a:rPr>
            <a:t>Overcentralization can cause serious problems for a company, in part because it may take longer for the organization as a whole to implement decisions and to respond to changes and problems on a regional scale</a:t>
          </a:r>
          <a:endParaRPr lang="en-US" sz="2000" kern="1200" dirty="0">
            <a:latin typeface="Arial" pitchFamily="34" charset="0"/>
            <a:cs typeface="Arial" pitchFamily="34" charset="0"/>
          </a:endParaRPr>
        </a:p>
      </dsp:txBody>
      <dsp:txXfrm>
        <a:off x="0" y="384006"/>
        <a:ext cx="8077200" cy="2663746"/>
      </dsp:txXfrm>
    </dsp:sp>
    <dsp:sp modelId="{EDC83A86-6815-470C-BA87-F617BFFAC07D}">
      <dsp:nvSpPr>
        <dsp:cNvPr id="0" name=""/>
        <dsp:cNvSpPr/>
      </dsp:nvSpPr>
      <dsp:spPr>
        <a:xfrm>
          <a:off x="403860" y="246"/>
          <a:ext cx="5654040" cy="767520"/>
        </a:xfrm>
        <a:prstGeom prst="roundRect">
          <a:avLst/>
        </a:prstGeom>
        <a:gradFill rotWithShape="0">
          <a:gsLst>
            <a:gs pos="0">
              <a:srgbClr val="FFC000"/>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3709" tIns="0" rIns="213709" bIns="0" numCol="1" spcCol="1270" anchor="ctr" anchorCtr="0">
          <a:noAutofit/>
        </a:bodyPr>
        <a:lstStyle/>
        <a:p>
          <a:pPr lvl="0" algn="ctr" defTabSz="1022350">
            <a:lnSpc>
              <a:spcPct val="90000"/>
            </a:lnSpc>
            <a:spcBef>
              <a:spcPct val="0"/>
            </a:spcBef>
            <a:spcAft>
              <a:spcPct val="35000"/>
            </a:spcAft>
          </a:pPr>
          <a:r>
            <a:rPr lang="en-US" sz="2300" b="1" kern="1200" dirty="0" smtClean="0">
              <a:latin typeface="Arial" pitchFamily="34" charset="0"/>
              <a:cs typeface="Arial" pitchFamily="34" charset="0"/>
            </a:rPr>
            <a:t>Centralized Organizations</a:t>
          </a:r>
          <a:endParaRPr lang="en-US" sz="2300" b="1" kern="1200" dirty="0">
            <a:latin typeface="Arial" pitchFamily="34" charset="0"/>
            <a:cs typeface="Arial" pitchFamily="34" charset="0"/>
          </a:endParaRPr>
        </a:p>
      </dsp:txBody>
      <dsp:txXfrm>
        <a:off x="441327" y="37713"/>
        <a:ext cx="5579106" cy="69258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5AE2D-1DE8-4D94-98E6-3E9005968FB1}">
      <dsp:nvSpPr>
        <dsp:cNvPr id="0" name=""/>
        <dsp:cNvSpPr/>
      </dsp:nvSpPr>
      <dsp:spPr>
        <a:xfrm>
          <a:off x="0" y="359549"/>
          <a:ext cx="8077200" cy="169785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6880" tIns="458216" rIns="62688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Arial" pitchFamily="34" charset="0"/>
              <a:ea typeface="ヒラギノ角ゴ ProN W3"/>
              <a:cs typeface="Arial" pitchFamily="34" charset="0"/>
              <a:sym typeface="Calisto MT" pitchFamily="18" charset="0"/>
            </a:rPr>
            <a:t>An organization in which decision-making authority is delegated as far down the chain of command as possible</a:t>
          </a:r>
          <a:endParaRPr lang="en-US" sz="2000" kern="1200" dirty="0">
            <a:latin typeface="Arial" pitchFamily="34" charset="0"/>
            <a:cs typeface="Arial" pitchFamily="34" charset="0"/>
          </a:endParaRPr>
        </a:p>
        <a:p>
          <a:pPr marL="228600" lvl="1" indent="-228600" algn="l" defTabSz="889000">
            <a:lnSpc>
              <a:spcPct val="90000"/>
            </a:lnSpc>
            <a:spcBef>
              <a:spcPct val="0"/>
            </a:spcBef>
            <a:spcAft>
              <a:spcPct val="15000"/>
            </a:spcAft>
            <a:buChar char="••"/>
          </a:pPr>
          <a:r>
            <a:rPr lang="en-US" sz="2000" kern="1200" dirty="0" smtClean="0">
              <a:latin typeface="Arial" pitchFamily="34" charset="0"/>
              <a:cs typeface="Arial" pitchFamily="34" charset="0"/>
            </a:rPr>
            <a:t>Delegating authority to lower levels of managers may increase the organization’s productivity</a:t>
          </a:r>
          <a:endParaRPr lang="en-US" sz="2000" kern="1200" dirty="0">
            <a:latin typeface="Arial" pitchFamily="34" charset="0"/>
            <a:cs typeface="Arial" pitchFamily="34" charset="0"/>
          </a:endParaRPr>
        </a:p>
      </dsp:txBody>
      <dsp:txXfrm>
        <a:off x="0" y="359549"/>
        <a:ext cx="8077200" cy="1697850"/>
      </dsp:txXfrm>
    </dsp:sp>
    <dsp:sp modelId="{EDC83A86-6815-470C-BA87-F617BFFAC07D}">
      <dsp:nvSpPr>
        <dsp:cNvPr id="0" name=""/>
        <dsp:cNvSpPr/>
      </dsp:nvSpPr>
      <dsp:spPr>
        <a:xfrm>
          <a:off x="403860" y="17414"/>
          <a:ext cx="5654040" cy="649440"/>
        </a:xfrm>
        <a:prstGeom prst="roundRect">
          <a:avLst/>
        </a:prstGeom>
        <a:gradFill rotWithShape="0">
          <a:gsLst>
            <a:gs pos="0">
              <a:srgbClr val="FFC000"/>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3709" tIns="0" rIns="213709" bIns="0" numCol="1" spcCol="1270" anchor="ctr" anchorCtr="0">
          <a:noAutofit/>
        </a:bodyPr>
        <a:lstStyle/>
        <a:p>
          <a:pPr lvl="0" algn="ctr" defTabSz="1022350">
            <a:lnSpc>
              <a:spcPct val="90000"/>
            </a:lnSpc>
            <a:spcBef>
              <a:spcPct val="0"/>
            </a:spcBef>
            <a:spcAft>
              <a:spcPct val="35000"/>
            </a:spcAft>
          </a:pPr>
          <a:r>
            <a:rPr lang="en-US" sz="2300" b="1" kern="1200" dirty="0" smtClean="0">
              <a:latin typeface="Arial" pitchFamily="34" charset="0"/>
              <a:cs typeface="Arial" pitchFamily="34" charset="0"/>
            </a:rPr>
            <a:t>Decentralized Organizations</a:t>
          </a:r>
          <a:endParaRPr lang="en-US" sz="2300" b="1" kern="1200" dirty="0">
            <a:latin typeface="Arial" pitchFamily="34" charset="0"/>
            <a:cs typeface="Arial" pitchFamily="34" charset="0"/>
          </a:endParaRPr>
        </a:p>
      </dsp:txBody>
      <dsp:txXfrm>
        <a:off x="435563" y="49117"/>
        <a:ext cx="5590634" cy="58603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5279"/>
          <a:ext cx="8077200" cy="463320"/>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Span of Management</a:t>
          </a:r>
          <a:endParaRPr lang="en-US" sz="2000" kern="1200" dirty="0">
            <a:latin typeface="Arial" pitchFamily="34" charset="0"/>
            <a:cs typeface="Arial" pitchFamily="34" charset="0"/>
          </a:endParaRPr>
        </a:p>
      </dsp:txBody>
      <dsp:txXfrm>
        <a:off x="22617" y="27896"/>
        <a:ext cx="8031966" cy="418086"/>
      </dsp:txXfrm>
    </dsp:sp>
    <dsp:sp modelId="{6ADADECF-99DB-4A29-9F45-167CFD1FB879}">
      <dsp:nvSpPr>
        <dsp:cNvPr id="0" name=""/>
        <dsp:cNvSpPr/>
      </dsp:nvSpPr>
      <dsp:spPr>
        <a:xfrm>
          <a:off x="0" y="468600"/>
          <a:ext cx="8077200" cy="364320"/>
        </a:xfrm>
        <a:prstGeom prst="rect">
          <a:avLst/>
        </a:prstGeom>
        <a:solidFill>
          <a:schemeClr val="lt1"/>
        </a:solidFill>
        <a:ln w="25400" cap="flat" cmpd="sng" algn="ctr">
          <a:solidFill>
            <a:srgbClr val="7030A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number of subordinates who report to a particular manager</a:t>
          </a:r>
          <a:endParaRPr lang="en-US" sz="1800" kern="1200" dirty="0">
            <a:latin typeface="Arial" pitchFamily="34" charset="0"/>
            <a:cs typeface="Arial" pitchFamily="34" charset="0"/>
          </a:endParaRPr>
        </a:p>
      </dsp:txBody>
      <dsp:txXfrm>
        <a:off x="0" y="468600"/>
        <a:ext cx="8077200" cy="36432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468000"/>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Arial" pitchFamily="34" charset="0"/>
              <a:cs typeface="Arial" pitchFamily="34" charset="0"/>
            </a:rPr>
            <a:t>Organizational Layers</a:t>
          </a:r>
          <a:endParaRPr lang="en-US" sz="2000" b="1" kern="1200" dirty="0">
            <a:latin typeface="Arial" pitchFamily="34" charset="0"/>
            <a:cs typeface="Arial" pitchFamily="34" charset="0"/>
          </a:endParaRPr>
        </a:p>
      </dsp:txBody>
      <dsp:txXfrm>
        <a:off x="22846" y="22846"/>
        <a:ext cx="8031508" cy="422308"/>
      </dsp:txXfrm>
    </dsp:sp>
    <dsp:sp modelId="{6ADADECF-99DB-4A29-9F45-167CFD1FB879}">
      <dsp:nvSpPr>
        <dsp:cNvPr id="0" name=""/>
        <dsp:cNvSpPr/>
      </dsp:nvSpPr>
      <dsp:spPr>
        <a:xfrm>
          <a:off x="0" y="484200"/>
          <a:ext cx="8077200" cy="414000"/>
        </a:xfrm>
        <a:prstGeom prst="rect">
          <a:avLst/>
        </a:prstGeom>
        <a:solidFill>
          <a:schemeClr val="lt1"/>
        </a:solidFill>
        <a:ln w="25400" cap="flat" cmpd="sng" algn="ctr">
          <a:solidFill>
            <a:srgbClr val="FFC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ctr"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levels of management in an organization</a:t>
          </a:r>
          <a:endParaRPr lang="en-US" sz="1800" kern="1200" dirty="0">
            <a:latin typeface="Arial" pitchFamily="34" charset="0"/>
            <a:cs typeface="Arial" pitchFamily="34" charset="0"/>
          </a:endParaRPr>
        </a:p>
      </dsp:txBody>
      <dsp:txXfrm>
        <a:off x="0" y="484200"/>
        <a:ext cx="8077200" cy="4140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617760"/>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Line Structure</a:t>
          </a:r>
          <a:endParaRPr lang="en-US" sz="2000" kern="1200" dirty="0">
            <a:latin typeface="Arial" pitchFamily="34" charset="0"/>
            <a:cs typeface="Arial" pitchFamily="34" charset="0"/>
          </a:endParaRPr>
        </a:p>
      </dsp:txBody>
      <dsp:txXfrm>
        <a:off x="30157" y="30157"/>
        <a:ext cx="8016886" cy="557446"/>
      </dsp:txXfrm>
    </dsp:sp>
    <dsp:sp modelId="{6ADADECF-99DB-4A29-9F45-167CFD1FB879}">
      <dsp:nvSpPr>
        <dsp:cNvPr id="0" name=""/>
        <dsp:cNvSpPr/>
      </dsp:nvSpPr>
      <dsp:spPr>
        <a:xfrm>
          <a:off x="0" y="619839"/>
          <a:ext cx="8077200" cy="546480"/>
        </a:xfrm>
        <a:prstGeom prst="rect">
          <a:avLst/>
        </a:prstGeom>
        <a:solidFill>
          <a:schemeClr val="lt1"/>
        </a:solidFill>
        <a:ln w="25400" cap="flat" cmpd="sng" algn="ctr">
          <a:solidFill>
            <a:srgbClr val="FFC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The simplest organizational structure in which direct lines of authority extend from the top manager to the lowest level of the organization</a:t>
          </a:r>
          <a:endParaRPr lang="en-US" sz="1800" kern="1200" dirty="0">
            <a:latin typeface="Arial" pitchFamily="34" charset="0"/>
            <a:cs typeface="Arial" pitchFamily="34" charset="0"/>
          </a:endParaRPr>
        </a:p>
      </dsp:txBody>
      <dsp:txXfrm>
        <a:off x="0" y="619839"/>
        <a:ext cx="8077200" cy="54648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482"/>
          <a:ext cx="8077200" cy="462058"/>
        </a:xfrm>
        <a:prstGeom prst="round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Line-and-Staff Structure</a:t>
          </a:r>
          <a:endParaRPr lang="en-US" sz="2000" kern="1200" dirty="0">
            <a:latin typeface="Arial" pitchFamily="34" charset="0"/>
            <a:cs typeface="Arial" pitchFamily="34" charset="0"/>
          </a:endParaRPr>
        </a:p>
      </dsp:txBody>
      <dsp:txXfrm>
        <a:off x="22556" y="23038"/>
        <a:ext cx="8032088" cy="416946"/>
      </dsp:txXfrm>
    </dsp:sp>
    <dsp:sp modelId="{6ADADECF-99DB-4A29-9F45-167CFD1FB879}">
      <dsp:nvSpPr>
        <dsp:cNvPr id="0" name=""/>
        <dsp:cNvSpPr/>
      </dsp:nvSpPr>
      <dsp:spPr>
        <a:xfrm>
          <a:off x="0" y="462540"/>
          <a:ext cx="8077200" cy="756176"/>
        </a:xfrm>
        <a:prstGeom prst="rect">
          <a:avLst/>
        </a:prstGeom>
        <a:solidFill>
          <a:schemeClr val="lt1"/>
        </a:solidFill>
        <a:ln w="25400" cap="flat" cmpd="sng" algn="ctr">
          <a:solidFill>
            <a:srgbClr val="92D05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A structure having a traditional line relationship between superiors and subordinates and also specialized managers – called staff managers – who are available to assist line managers</a:t>
          </a:r>
          <a:endParaRPr lang="en-US" sz="1800" kern="1200" dirty="0">
            <a:latin typeface="Arial" pitchFamily="34" charset="0"/>
            <a:cs typeface="Arial" pitchFamily="34" charset="0"/>
          </a:endParaRPr>
        </a:p>
      </dsp:txBody>
      <dsp:txXfrm>
        <a:off x="0" y="462540"/>
        <a:ext cx="8077200" cy="75617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16899"/>
          <a:ext cx="8077200" cy="56160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Multidivisional Structure</a:t>
          </a:r>
          <a:endParaRPr lang="en-US" sz="2000" kern="1200" dirty="0">
            <a:latin typeface="Arial" pitchFamily="34" charset="0"/>
            <a:cs typeface="Arial" pitchFamily="34" charset="0"/>
          </a:endParaRPr>
        </a:p>
      </dsp:txBody>
      <dsp:txXfrm>
        <a:off x="27415" y="44314"/>
        <a:ext cx="8022370" cy="506770"/>
      </dsp:txXfrm>
    </dsp:sp>
    <dsp:sp modelId="{6ADADECF-99DB-4A29-9F45-167CFD1FB879}">
      <dsp:nvSpPr>
        <dsp:cNvPr id="0" name=""/>
        <dsp:cNvSpPr/>
      </dsp:nvSpPr>
      <dsp:spPr>
        <a:xfrm>
          <a:off x="0" y="578499"/>
          <a:ext cx="8077200" cy="496800"/>
        </a:xfrm>
        <a:prstGeom prst="rect">
          <a:avLst/>
        </a:prstGeom>
        <a:solidFill>
          <a:schemeClr val="lt1"/>
        </a:solidFill>
        <a:ln w="25400" cap="flat" cmpd="sng" algn="ctr">
          <a:solidFill>
            <a:srgbClr val="C00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ctr"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A structure that organizes departments into larger groups called divisions</a:t>
          </a:r>
          <a:endParaRPr lang="en-US" sz="1800" kern="1200" dirty="0">
            <a:latin typeface="Arial" pitchFamily="34" charset="0"/>
            <a:cs typeface="Arial" pitchFamily="34" charset="0"/>
          </a:endParaRPr>
        </a:p>
      </dsp:txBody>
      <dsp:txXfrm>
        <a:off x="0" y="578499"/>
        <a:ext cx="8077200" cy="4968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35"/>
          <a:ext cx="8077200" cy="418640"/>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Matrix Structure</a:t>
          </a:r>
          <a:endParaRPr lang="en-US" sz="2000" kern="1200" dirty="0">
            <a:latin typeface="Arial" pitchFamily="34" charset="0"/>
            <a:cs typeface="Arial" pitchFamily="34" charset="0"/>
          </a:endParaRPr>
        </a:p>
      </dsp:txBody>
      <dsp:txXfrm>
        <a:off x="20436" y="20471"/>
        <a:ext cx="8036328" cy="377768"/>
      </dsp:txXfrm>
    </dsp:sp>
    <dsp:sp modelId="{6ADADECF-99DB-4A29-9F45-167CFD1FB879}">
      <dsp:nvSpPr>
        <dsp:cNvPr id="0" name=""/>
        <dsp:cNvSpPr/>
      </dsp:nvSpPr>
      <dsp:spPr>
        <a:xfrm>
          <a:off x="0" y="418676"/>
          <a:ext cx="8077200" cy="648087"/>
        </a:xfrm>
        <a:prstGeom prst="rect">
          <a:avLst/>
        </a:prstGeom>
        <a:solidFill>
          <a:schemeClr val="lt1"/>
        </a:solidFill>
        <a:ln w="25400" cap="flat" cmpd="sng" algn="ctr">
          <a:solidFill>
            <a:srgbClr val="008CBB"/>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1590" rIns="120904" bIns="21590" numCol="1" spcCol="1270" anchor="t" anchorCtr="0">
          <a:noAutofit/>
        </a:bodyPr>
        <a:lstStyle/>
        <a:p>
          <a:pPr marL="171450" lvl="1" indent="-171450" algn="l" defTabSz="755650">
            <a:lnSpc>
              <a:spcPct val="90000"/>
            </a:lnSpc>
            <a:spcBef>
              <a:spcPct val="0"/>
            </a:spcBef>
            <a:spcAft>
              <a:spcPct val="20000"/>
            </a:spcAft>
            <a:buChar char="••"/>
          </a:pPr>
          <a:r>
            <a:rPr lang="en-US" sz="1700" kern="1200" dirty="0" smtClean="0">
              <a:latin typeface="Arial" pitchFamily="34" charset="0"/>
              <a:cs typeface="Arial" pitchFamily="34" charset="0"/>
            </a:rPr>
            <a:t>A structure that sets up teams from different departments, thereby creating two or more intersecting lines of authority; also called a project-management structure</a:t>
          </a:r>
          <a:endParaRPr lang="en-US" sz="1700" kern="1200" dirty="0">
            <a:latin typeface="Arial" pitchFamily="34" charset="0"/>
            <a:cs typeface="Arial" pitchFamily="34" charset="0"/>
          </a:endParaRPr>
        </a:p>
      </dsp:txBody>
      <dsp:txXfrm>
        <a:off x="0" y="418676"/>
        <a:ext cx="8077200" cy="64808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8105D-D02C-4311-BE9C-7B2E675BD3E1}">
      <dsp:nvSpPr>
        <dsp:cNvPr id="0" name=""/>
        <dsp:cNvSpPr/>
      </dsp:nvSpPr>
      <dsp:spPr>
        <a:xfrm>
          <a:off x="0" y="50809"/>
          <a:ext cx="8077200" cy="7722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latin typeface="Arial" pitchFamily="34" charset="0"/>
              <a:cs typeface="Arial" pitchFamily="34" charset="0"/>
            </a:rPr>
            <a:t>Group</a:t>
          </a:r>
          <a:endParaRPr lang="en-US" sz="3300" kern="1200" dirty="0">
            <a:latin typeface="Arial" pitchFamily="34" charset="0"/>
            <a:cs typeface="Arial" pitchFamily="34" charset="0"/>
          </a:endParaRPr>
        </a:p>
      </dsp:txBody>
      <dsp:txXfrm>
        <a:off x="37696" y="88505"/>
        <a:ext cx="8001808" cy="696808"/>
      </dsp:txXfrm>
    </dsp:sp>
    <dsp:sp modelId="{AD09A17C-8AA6-48A1-A45E-9AB81C0A386B}">
      <dsp:nvSpPr>
        <dsp:cNvPr id="0" name=""/>
        <dsp:cNvSpPr/>
      </dsp:nvSpPr>
      <dsp:spPr>
        <a:xfrm>
          <a:off x="0" y="823010"/>
          <a:ext cx="8077200" cy="1127115"/>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smtClean="0">
              <a:latin typeface="Arial" pitchFamily="34" charset="0"/>
              <a:ea typeface="ヒラギノ角ゴ ProN W3"/>
              <a:cs typeface="Arial" pitchFamily="34" charset="0"/>
              <a:sym typeface="Gill Sans"/>
            </a:rPr>
            <a:t>Two or more individuals who communicate with one another, share a common identity, and have a common goal</a:t>
          </a:r>
          <a:endParaRPr lang="en-US" sz="2600" kern="1200" dirty="0">
            <a:latin typeface="Arial" pitchFamily="34" charset="0"/>
            <a:cs typeface="Arial" pitchFamily="34" charset="0"/>
          </a:endParaRPr>
        </a:p>
      </dsp:txBody>
      <dsp:txXfrm>
        <a:off x="0" y="823010"/>
        <a:ext cx="8077200" cy="1127115"/>
      </dsp:txXfrm>
    </dsp:sp>
    <dsp:sp modelId="{FE6EF7A0-E99A-4950-BC1B-3665A60A83C8}">
      <dsp:nvSpPr>
        <dsp:cNvPr id="0" name=""/>
        <dsp:cNvSpPr/>
      </dsp:nvSpPr>
      <dsp:spPr>
        <a:xfrm>
          <a:off x="0" y="2039831"/>
          <a:ext cx="8077200" cy="77220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latin typeface="Arial" pitchFamily="34" charset="0"/>
              <a:cs typeface="Arial" pitchFamily="34" charset="0"/>
            </a:rPr>
            <a:t>Team </a:t>
          </a:r>
          <a:endParaRPr lang="en-US" sz="3300" kern="1200" dirty="0">
            <a:latin typeface="Arial" pitchFamily="34" charset="0"/>
            <a:cs typeface="Arial" pitchFamily="34" charset="0"/>
          </a:endParaRPr>
        </a:p>
      </dsp:txBody>
      <dsp:txXfrm>
        <a:off x="37696" y="2077527"/>
        <a:ext cx="8001808" cy="696808"/>
      </dsp:txXfrm>
    </dsp:sp>
    <dsp:sp modelId="{4C980A6F-C990-4DF7-874B-DE509BA8F8CE}">
      <dsp:nvSpPr>
        <dsp:cNvPr id="0" name=""/>
        <dsp:cNvSpPr/>
      </dsp:nvSpPr>
      <dsp:spPr>
        <a:xfrm>
          <a:off x="0" y="2773135"/>
          <a:ext cx="8077200" cy="1468665"/>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smtClean="0">
              <a:latin typeface="Arial" pitchFamily="34" charset="0"/>
              <a:ea typeface="ヒラギノ角ゴ ProN W3"/>
              <a:cs typeface="Arial" pitchFamily="34" charset="0"/>
              <a:sym typeface="Gill Sans"/>
            </a:rPr>
            <a:t>A small group whose members have complementary skills; have a common purpose, goals, and approach; and hold themselves mutually accountable</a:t>
          </a:r>
          <a:endParaRPr lang="en-US" sz="2600" kern="1200" dirty="0">
            <a:latin typeface="Arial" pitchFamily="34" charset="0"/>
            <a:cs typeface="Arial" pitchFamily="34" charset="0"/>
          </a:endParaRPr>
        </a:p>
      </dsp:txBody>
      <dsp:txXfrm>
        <a:off x="0" y="2773135"/>
        <a:ext cx="8077200" cy="146866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9344E-A58C-4BC4-AF6D-78458C0DA9A7}">
      <dsp:nvSpPr>
        <dsp:cNvPr id="0" name=""/>
        <dsp:cNvSpPr/>
      </dsp:nvSpPr>
      <dsp:spPr>
        <a:xfrm>
          <a:off x="0" y="2959"/>
          <a:ext cx="8077200" cy="63648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Committee</a:t>
          </a:r>
          <a:endParaRPr lang="en-US" sz="2600" kern="1200" dirty="0">
            <a:latin typeface="Arial" pitchFamily="34" charset="0"/>
            <a:cs typeface="Arial" pitchFamily="34" charset="0"/>
          </a:endParaRPr>
        </a:p>
      </dsp:txBody>
      <dsp:txXfrm>
        <a:off x="31070" y="34029"/>
        <a:ext cx="8015060" cy="574340"/>
      </dsp:txXfrm>
    </dsp:sp>
    <dsp:sp modelId="{C4A852B1-C253-43A4-A162-505B3FB49F70}">
      <dsp:nvSpPr>
        <dsp:cNvPr id="0" name=""/>
        <dsp:cNvSpPr/>
      </dsp:nvSpPr>
      <dsp:spPr>
        <a:xfrm>
          <a:off x="0" y="639439"/>
          <a:ext cx="8077200" cy="70380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A permanent, formal group that performs a specific task</a:t>
          </a:r>
          <a:endParaRPr lang="en-US" sz="2400" kern="1200" dirty="0">
            <a:latin typeface="Arial" pitchFamily="34" charset="0"/>
            <a:cs typeface="Arial" pitchFamily="34" charset="0"/>
          </a:endParaRPr>
        </a:p>
      </dsp:txBody>
      <dsp:txXfrm>
        <a:off x="0" y="639439"/>
        <a:ext cx="8077200" cy="70380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9344E-A58C-4BC4-AF6D-78458C0DA9A7}">
      <dsp:nvSpPr>
        <dsp:cNvPr id="0" name=""/>
        <dsp:cNvSpPr/>
      </dsp:nvSpPr>
      <dsp:spPr>
        <a:xfrm>
          <a:off x="0" y="2959"/>
          <a:ext cx="8077200" cy="63648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Task Force</a:t>
          </a:r>
          <a:endParaRPr lang="en-US" sz="2600" kern="1200" dirty="0">
            <a:latin typeface="Arial" pitchFamily="34" charset="0"/>
            <a:cs typeface="Arial" pitchFamily="34" charset="0"/>
          </a:endParaRPr>
        </a:p>
      </dsp:txBody>
      <dsp:txXfrm>
        <a:off x="31070" y="34029"/>
        <a:ext cx="8015060" cy="574340"/>
      </dsp:txXfrm>
    </dsp:sp>
    <dsp:sp modelId="{C4A852B1-C253-43A4-A162-505B3FB49F70}">
      <dsp:nvSpPr>
        <dsp:cNvPr id="0" name=""/>
        <dsp:cNvSpPr/>
      </dsp:nvSpPr>
      <dsp:spPr>
        <a:xfrm>
          <a:off x="0" y="639439"/>
          <a:ext cx="8077200" cy="70380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cs typeface="Arial" pitchFamily="34" charset="0"/>
            </a:rPr>
            <a:t>A temporary group of employees responsible for bringing about a particular change</a:t>
          </a:r>
          <a:endParaRPr lang="en-US" sz="2400" kern="1200" dirty="0">
            <a:latin typeface="Arial" pitchFamily="34" charset="0"/>
            <a:cs typeface="Arial" pitchFamily="34" charset="0"/>
          </a:endParaRPr>
        </a:p>
      </dsp:txBody>
      <dsp:txXfrm>
        <a:off x="0" y="639439"/>
        <a:ext cx="8077200" cy="70380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72C9D-43AC-4A43-945D-1BD8C814E504}">
      <dsp:nvSpPr>
        <dsp:cNvPr id="0" name=""/>
        <dsp:cNvSpPr/>
      </dsp:nvSpPr>
      <dsp:spPr>
        <a:xfrm>
          <a:off x="0" y="2084"/>
          <a:ext cx="8077200" cy="63648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itchFamily="34" charset="0"/>
              <a:cs typeface="Arial" pitchFamily="34" charset="0"/>
            </a:rPr>
            <a:t>Project Teams</a:t>
          </a:r>
          <a:endParaRPr lang="en-US" sz="2400" kern="1200" dirty="0">
            <a:latin typeface="Arial" pitchFamily="34" charset="0"/>
            <a:cs typeface="Arial" pitchFamily="34" charset="0"/>
          </a:endParaRPr>
        </a:p>
      </dsp:txBody>
      <dsp:txXfrm>
        <a:off x="31070" y="33154"/>
        <a:ext cx="8015060" cy="574340"/>
      </dsp:txXfrm>
    </dsp:sp>
    <dsp:sp modelId="{CE74085D-928D-4E6C-A2DC-F366B35CF9D8}">
      <dsp:nvSpPr>
        <dsp:cNvPr id="0" name=""/>
        <dsp:cNvSpPr/>
      </dsp:nvSpPr>
      <dsp:spPr>
        <a:xfrm>
          <a:off x="0" y="638564"/>
          <a:ext cx="8077200" cy="580635"/>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rPr>
            <a:t>Groups similar to task forces which normally run their operation and have total control of a specific work project</a:t>
          </a:r>
          <a:endParaRPr lang="en-US" sz="2000" kern="1200" dirty="0">
            <a:latin typeface="Arial" pitchFamily="34" charset="0"/>
            <a:cs typeface="Arial" pitchFamily="34" charset="0"/>
          </a:endParaRPr>
        </a:p>
      </dsp:txBody>
      <dsp:txXfrm>
        <a:off x="0" y="638564"/>
        <a:ext cx="8077200" cy="580635"/>
      </dsp:txXfrm>
    </dsp:sp>
    <dsp:sp modelId="{F7076A2A-1256-4885-B0D0-A2892E1E9FB0}">
      <dsp:nvSpPr>
        <dsp:cNvPr id="0" name=""/>
        <dsp:cNvSpPr/>
      </dsp:nvSpPr>
      <dsp:spPr>
        <a:xfrm>
          <a:off x="0" y="1219200"/>
          <a:ext cx="8077200" cy="63648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itchFamily="34" charset="0"/>
              <a:cs typeface="Arial" pitchFamily="34" charset="0"/>
            </a:rPr>
            <a:t>Product-Development Teams</a:t>
          </a:r>
          <a:endParaRPr lang="en-US" sz="2400" kern="1200" dirty="0">
            <a:latin typeface="Arial" pitchFamily="34" charset="0"/>
            <a:cs typeface="Arial" pitchFamily="34" charset="0"/>
          </a:endParaRPr>
        </a:p>
      </dsp:txBody>
      <dsp:txXfrm>
        <a:off x="31070" y="1250270"/>
        <a:ext cx="8015060" cy="574340"/>
      </dsp:txXfrm>
    </dsp:sp>
    <dsp:sp modelId="{B7A589B1-3E8E-48B9-9331-ACC39733188D}">
      <dsp:nvSpPr>
        <dsp:cNvPr id="0" name=""/>
        <dsp:cNvSpPr/>
      </dsp:nvSpPr>
      <dsp:spPr>
        <a:xfrm>
          <a:off x="0" y="1855680"/>
          <a:ext cx="8077200" cy="580635"/>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rPr>
            <a:t>A specific type of project team formed to devise, design, and implement a new product</a:t>
          </a:r>
          <a:endParaRPr lang="en-US" sz="2000" kern="1200" dirty="0">
            <a:latin typeface="Arial" pitchFamily="34" charset="0"/>
            <a:cs typeface="Arial" pitchFamily="34" charset="0"/>
          </a:endParaRPr>
        </a:p>
      </dsp:txBody>
      <dsp:txXfrm>
        <a:off x="0" y="1855680"/>
        <a:ext cx="8077200" cy="58063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B674B-6B8A-415D-8E78-4BC0B88F2E6E}">
      <dsp:nvSpPr>
        <dsp:cNvPr id="0" name=""/>
        <dsp:cNvSpPr/>
      </dsp:nvSpPr>
      <dsp:spPr>
        <a:xfrm>
          <a:off x="0" y="1240"/>
          <a:ext cx="8077200" cy="545695"/>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itchFamily="34" charset="0"/>
              <a:cs typeface="Arial" pitchFamily="34" charset="0"/>
            </a:rPr>
            <a:t>Quality-Assurance Teams (or Quality Circles) </a:t>
          </a:r>
          <a:endParaRPr lang="en-US" sz="2400" kern="1200" dirty="0">
            <a:latin typeface="Arial" pitchFamily="34" charset="0"/>
            <a:cs typeface="Arial" pitchFamily="34" charset="0"/>
          </a:endParaRPr>
        </a:p>
      </dsp:txBody>
      <dsp:txXfrm>
        <a:off x="26639" y="27879"/>
        <a:ext cx="8023922" cy="492417"/>
      </dsp:txXfrm>
    </dsp:sp>
    <dsp:sp modelId="{B452E9D7-231C-4422-8975-C5740555FCEC}">
      <dsp:nvSpPr>
        <dsp:cNvPr id="0" name=""/>
        <dsp:cNvSpPr/>
      </dsp:nvSpPr>
      <dsp:spPr>
        <a:xfrm>
          <a:off x="0" y="546935"/>
          <a:ext cx="8077200" cy="824664"/>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IN" sz="2000" kern="1200" dirty="0" smtClean="0">
              <a:latin typeface="Arial" pitchFamily="34" charset="0"/>
              <a:ea typeface="ヒラギノ角ゴ ProN W3"/>
              <a:cs typeface="Arial" pitchFamily="34" charset="0"/>
              <a:sym typeface="Gill Sans"/>
            </a:rPr>
            <a:t>Small groups of workers brought together from throughout the organization to solve specific quality, productivity, or service problems</a:t>
          </a:r>
          <a:endParaRPr lang="en-US" sz="2000" kern="1200" dirty="0">
            <a:latin typeface="Arial" pitchFamily="34" charset="0"/>
            <a:cs typeface="Arial" pitchFamily="34" charset="0"/>
          </a:endParaRPr>
        </a:p>
      </dsp:txBody>
      <dsp:txXfrm>
        <a:off x="0" y="546935"/>
        <a:ext cx="8077200" cy="824664"/>
      </dsp:txXfrm>
    </dsp:sp>
    <dsp:sp modelId="{4EB40134-D136-48FE-A7C2-CC994B85E138}">
      <dsp:nvSpPr>
        <dsp:cNvPr id="0" name=""/>
        <dsp:cNvSpPr/>
      </dsp:nvSpPr>
      <dsp:spPr>
        <a:xfrm>
          <a:off x="0" y="1371600"/>
          <a:ext cx="8077200" cy="545695"/>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itchFamily="34" charset="0"/>
              <a:cs typeface="Arial" pitchFamily="34" charset="0"/>
            </a:rPr>
            <a:t>Self-Directed Work Teams (SDWT) </a:t>
          </a:r>
          <a:endParaRPr lang="en-US" sz="2400" kern="1200" dirty="0">
            <a:latin typeface="Arial" pitchFamily="34" charset="0"/>
            <a:cs typeface="Arial" pitchFamily="34" charset="0"/>
          </a:endParaRPr>
        </a:p>
      </dsp:txBody>
      <dsp:txXfrm>
        <a:off x="26639" y="1398239"/>
        <a:ext cx="8023922" cy="492417"/>
      </dsp:txXfrm>
    </dsp:sp>
    <dsp:sp modelId="{ABFCD800-3DAA-4305-ADA5-1D214868009D}">
      <dsp:nvSpPr>
        <dsp:cNvPr id="0" name=""/>
        <dsp:cNvSpPr/>
      </dsp:nvSpPr>
      <dsp:spPr>
        <a:xfrm>
          <a:off x="0" y="1917295"/>
          <a:ext cx="8077200" cy="824664"/>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IN" sz="2000" kern="1200" dirty="0" smtClean="0">
              <a:latin typeface="Arial" pitchFamily="34" charset="0"/>
              <a:ea typeface="ヒラギノ角ゴ ProN W3"/>
              <a:cs typeface="Arial" pitchFamily="34" charset="0"/>
              <a:sym typeface="Gill Sans"/>
            </a:rPr>
            <a:t>A group of employees responsible for an entire work process or segment that delivers a product to an internal or external customer</a:t>
          </a:r>
          <a:endParaRPr lang="en-US" sz="2000" kern="1200" dirty="0">
            <a:latin typeface="Arial" pitchFamily="34" charset="0"/>
            <a:cs typeface="Arial" pitchFamily="34" charset="0"/>
          </a:endParaRPr>
        </a:p>
      </dsp:txBody>
      <dsp:txXfrm>
        <a:off x="0" y="1917295"/>
        <a:ext cx="8077200" cy="82466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335643"/>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Downward Communication</a:t>
          </a:r>
          <a:endParaRPr lang="en-US" sz="1800" kern="1200" dirty="0">
            <a:latin typeface="Arial" pitchFamily="34" charset="0"/>
            <a:cs typeface="Arial" pitchFamily="34" charset="0"/>
          </a:endParaRPr>
        </a:p>
      </dsp:txBody>
      <dsp:txXfrm>
        <a:off x="16385" y="16385"/>
        <a:ext cx="8044430" cy="302873"/>
      </dsp:txXfrm>
    </dsp:sp>
    <dsp:sp modelId="{6ADADECF-99DB-4A29-9F45-167CFD1FB879}">
      <dsp:nvSpPr>
        <dsp:cNvPr id="0" name=""/>
        <dsp:cNvSpPr/>
      </dsp:nvSpPr>
      <dsp:spPr>
        <a:xfrm>
          <a:off x="0" y="336514"/>
          <a:ext cx="8077200" cy="1186614"/>
        </a:xfrm>
        <a:prstGeom prst="rect">
          <a:avLst/>
        </a:prstGeom>
        <a:solidFill>
          <a:schemeClr val="lt1"/>
        </a:solidFill>
        <a:ln w="25400" cap="flat" cmpd="sng" algn="ctr">
          <a:solidFill>
            <a:srgbClr val="FFC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latin typeface="Arial" pitchFamily="34" charset="0"/>
              <a:cs typeface="Arial" pitchFamily="34" charset="0"/>
            </a:rPr>
            <a:t>Refers to the traditional flow of information from upper organizational levels to lower levels</a:t>
          </a:r>
          <a:endParaRPr lang="en-US" sz="1600" kern="1200" dirty="0">
            <a:latin typeface="Arial" pitchFamily="34" charset="0"/>
            <a:cs typeface="Arial" pitchFamily="34" charset="0"/>
          </a:endParaRPr>
        </a:p>
        <a:p>
          <a:pPr marL="171450" lvl="1" indent="-171450" algn="l" defTabSz="711200">
            <a:lnSpc>
              <a:spcPct val="90000"/>
            </a:lnSpc>
            <a:spcBef>
              <a:spcPct val="0"/>
            </a:spcBef>
            <a:spcAft>
              <a:spcPct val="20000"/>
            </a:spcAft>
            <a:buChar char="••"/>
          </a:pPr>
          <a:r>
            <a:rPr lang="en-US" sz="1600" kern="1200" dirty="0" smtClean="0">
              <a:latin typeface="Arial" pitchFamily="34" charset="0"/>
              <a:cs typeface="Arial" pitchFamily="34" charset="0"/>
            </a:rPr>
            <a:t>Typically involves directions, the assignment of tasks and responsibilities, performance feedback, and certain details about the organization’s strategies and goals</a:t>
          </a:r>
          <a:endParaRPr lang="en-US" sz="1600" kern="1200" dirty="0">
            <a:latin typeface="Arial" pitchFamily="34" charset="0"/>
            <a:cs typeface="Arial" pitchFamily="34" charset="0"/>
          </a:endParaRPr>
        </a:p>
      </dsp:txBody>
      <dsp:txXfrm>
        <a:off x="0" y="336514"/>
        <a:ext cx="8077200" cy="118661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349217"/>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Upward Communication</a:t>
          </a:r>
          <a:endParaRPr lang="en-US" sz="1800" kern="1200" dirty="0">
            <a:latin typeface="Arial" pitchFamily="34" charset="0"/>
            <a:cs typeface="Arial" pitchFamily="34" charset="0"/>
          </a:endParaRPr>
        </a:p>
      </dsp:txBody>
      <dsp:txXfrm>
        <a:off x="17047" y="17047"/>
        <a:ext cx="8043106" cy="315123"/>
      </dsp:txXfrm>
    </dsp:sp>
    <dsp:sp modelId="{6ADADECF-99DB-4A29-9F45-167CFD1FB879}">
      <dsp:nvSpPr>
        <dsp:cNvPr id="0" name=""/>
        <dsp:cNvSpPr/>
      </dsp:nvSpPr>
      <dsp:spPr>
        <a:xfrm>
          <a:off x="0" y="349729"/>
          <a:ext cx="8077200" cy="792758"/>
        </a:xfrm>
        <a:prstGeom prst="rect">
          <a:avLst/>
        </a:prstGeom>
        <a:solidFill>
          <a:schemeClr val="lt1"/>
        </a:solidFill>
        <a:ln w="25400" cap="flat" cmpd="sng" algn="ctr">
          <a:solidFill>
            <a:srgbClr val="7030A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latin typeface="Arial" pitchFamily="34" charset="0"/>
              <a:cs typeface="Arial" pitchFamily="34" charset="0"/>
            </a:rPr>
            <a:t>Flows from lower to higher levels of the organization </a:t>
          </a:r>
          <a:endParaRPr lang="en-US" sz="1600" kern="1200" dirty="0">
            <a:latin typeface="Arial" pitchFamily="34" charset="0"/>
            <a:cs typeface="Arial" pitchFamily="34" charset="0"/>
          </a:endParaRPr>
        </a:p>
        <a:p>
          <a:pPr marL="171450" lvl="1" indent="-171450" algn="l" defTabSz="711200">
            <a:lnSpc>
              <a:spcPct val="90000"/>
            </a:lnSpc>
            <a:spcBef>
              <a:spcPct val="0"/>
            </a:spcBef>
            <a:spcAft>
              <a:spcPct val="20000"/>
            </a:spcAft>
            <a:buChar char="••"/>
          </a:pPr>
          <a:r>
            <a:rPr lang="en-US" sz="1600" kern="1200" dirty="0" smtClean="0">
              <a:latin typeface="Arial" pitchFamily="34" charset="0"/>
              <a:cs typeface="Arial" pitchFamily="34" charset="0"/>
            </a:rPr>
            <a:t>Includes information such as progress reports, suggestions for improvement, inquiries, and grievances</a:t>
          </a:r>
          <a:endParaRPr lang="en-US" sz="1600" kern="1200" dirty="0">
            <a:latin typeface="Arial" pitchFamily="34" charset="0"/>
            <a:cs typeface="Arial" pitchFamily="34" charset="0"/>
          </a:endParaRPr>
        </a:p>
      </dsp:txBody>
      <dsp:txXfrm>
        <a:off x="0" y="349729"/>
        <a:ext cx="8077200" cy="79275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355798"/>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Horizontal Communication</a:t>
          </a:r>
          <a:endParaRPr lang="en-US" sz="1800" kern="1200" dirty="0">
            <a:latin typeface="Arial" pitchFamily="34" charset="0"/>
            <a:cs typeface="Arial" pitchFamily="34" charset="0"/>
          </a:endParaRPr>
        </a:p>
      </dsp:txBody>
      <dsp:txXfrm>
        <a:off x="17369" y="17369"/>
        <a:ext cx="8042462" cy="321060"/>
      </dsp:txXfrm>
    </dsp:sp>
    <dsp:sp modelId="{6ADADECF-99DB-4A29-9F45-167CFD1FB879}">
      <dsp:nvSpPr>
        <dsp:cNvPr id="0" name=""/>
        <dsp:cNvSpPr/>
      </dsp:nvSpPr>
      <dsp:spPr>
        <a:xfrm>
          <a:off x="0" y="356153"/>
          <a:ext cx="8077200" cy="976992"/>
        </a:xfrm>
        <a:prstGeom prst="rect">
          <a:avLst/>
        </a:prstGeom>
        <a:solidFill>
          <a:schemeClr val="lt1"/>
        </a:solidFill>
        <a:ln w="25400" cap="flat" cmpd="sng" algn="ctr">
          <a:solidFill>
            <a:srgbClr val="7030A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latin typeface="Arial" pitchFamily="34" charset="0"/>
              <a:cs typeface="Arial" pitchFamily="34" charset="0"/>
            </a:rPr>
            <a:t>Involves the exchange of information among colleagues and peers on the same organizational level, such as across or within departments</a:t>
          </a:r>
          <a:endParaRPr lang="en-US" sz="1600" kern="1200" dirty="0">
            <a:latin typeface="Arial" pitchFamily="34" charset="0"/>
            <a:cs typeface="Arial" pitchFamily="34" charset="0"/>
          </a:endParaRPr>
        </a:p>
        <a:p>
          <a:pPr marL="171450" lvl="1" indent="-171450" algn="l" defTabSz="711200">
            <a:lnSpc>
              <a:spcPct val="90000"/>
            </a:lnSpc>
            <a:spcBef>
              <a:spcPct val="0"/>
            </a:spcBef>
            <a:spcAft>
              <a:spcPct val="20000"/>
            </a:spcAft>
            <a:buChar char="••"/>
          </a:pPr>
          <a:r>
            <a:rPr lang="en-US" sz="1600" kern="1200" dirty="0" smtClean="0">
              <a:latin typeface="Arial" pitchFamily="34" charset="0"/>
              <a:ea typeface="ヒラギノ明朝 ProN W3"/>
              <a:cs typeface="Arial" pitchFamily="34" charset="0"/>
            </a:rPr>
            <a:t>Information informs, supports, and coordinates activities both within the department and with other departments</a:t>
          </a:r>
          <a:endParaRPr lang="en-US" sz="1600" kern="1200" dirty="0">
            <a:latin typeface="Arial" pitchFamily="34" charset="0"/>
            <a:cs typeface="Arial" pitchFamily="34" charset="0"/>
          </a:endParaRPr>
        </a:p>
      </dsp:txBody>
      <dsp:txXfrm>
        <a:off x="0" y="356153"/>
        <a:ext cx="8077200" cy="97699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52A1D-9DE9-4208-94A5-ED8797DEEE13}">
      <dsp:nvSpPr>
        <dsp:cNvPr id="0" name=""/>
        <dsp:cNvSpPr/>
      </dsp:nvSpPr>
      <dsp:spPr>
        <a:xfrm>
          <a:off x="0" y="0"/>
          <a:ext cx="8077200" cy="275172"/>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Diagonal Communication</a:t>
          </a:r>
          <a:endParaRPr lang="en-US" sz="1800" kern="1200" dirty="0">
            <a:latin typeface="Arial" pitchFamily="34" charset="0"/>
            <a:cs typeface="Arial" pitchFamily="34" charset="0"/>
          </a:endParaRPr>
        </a:p>
      </dsp:txBody>
      <dsp:txXfrm>
        <a:off x="13433" y="13433"/>
        <a:ext cx="8050334" cy="248306"/>
      </dsp:txXfrm>
    </dsp:sp>
    <dsp:sp modelId="{6ADADECF-99DB-4A29-9F45-167CFD1FB879}">
      <dsp:nvSpPr>
        <dsp:cNvPr id="0" name=""/>
        <dsp:cNvSpPr/>
      </dsp:nvSpPr>
      <dsp:spPr>
        <a:xfrm>
          <a:off x="0" y="276008"/>
          <a:ext cx="8077200" cy="904255"/>
        </a:xfrm>
        <a:prstGeom prst="rect">
          <a:avLst/>
        </a:prstGeom>
        <a:solidFill>
          <a:schemeClr val="lt1"/>
        </a:solidFill>
        <a:ln w="25400" cap="flat" cmpd="sng" algn="ctr">
          <a:solidFill>
            <a:srgbClr val="FFC00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latin typeface="Arial" pitchFamily="34" charset="0"/>
              <a:cs typeface="Arial" pitchFamily="34" charset="0"/>
            </a:rPr>
            <a:t>When individuals from different units and organizational levels communicate</a:t>
          </a:r>
          <a:endParaRPr lang="en-US" sz="1600" kern="1200" dirty="0">
            <a:latin typeface="Arial" pitchFamily="34" charset="0"/>
            <a:cs typeface="Arial" pitchFamily="34" charset="0"/>
          </a:endParaRPr>
        </a:p>
        <a:p>
          <a:pPr marL="171450" lvl="1" indent="-171450" algn="l" defTabSz="711200">
            <a:lnSpc>
              <a:spcPct val="90000"/>
            </a:lnSpc>
            <a:spcBef>
              <a:spcPct val="0"/>
            </a:spcBef>
            <a:spcAft>
              <a:spcPct val="20000"/>
            </a:spcAft>
            <a:buChar char="••"/>
          </a:pPr>
          <a:r>
            <a:rPr lang="en-US" sz="1600" kern="1200" dirty="0" smtClean="0">
              <a:latin typeface="Arial" pitchFamily="34" charset="0"/>
              <a:ea typeface="ヒラギノ明朝 ProN W3"/>
              <a:cs typeface="Arial" pitchFamily="34" charset="0"/>
            </a:rPr>
            <a:t>With firms downsizing and increasing the use of work teams, workers are being required to communicate with others in different departments and on different levels to solve problems and coordinate work</a:t>
          </a:r>
        </a:p>
        <a:p>
          <a:pPr marL="171450" lvl="1" indent="-171450" algn="l" defTabSz="711200">
            <a:lnSpc>
              <a:spcPct val="90000"/>
            </a:lnSpc>
            <a:spcBef>
              <a:spcPct val="0"/>
            </a:spcBef>
            <a:spcAft>
              <a:spcPct val="20000"/>
            </a:spcAft>
            <a:buChar char="••"/>
          </a:pPr>
          <a:endParaRPr lang="en-US" sz="1600" kern="1200" dirty="0">
            <a:latin typeface="Arial" pitchFamily="34" charset="0"/>
            <a:cs typeface="Arial" pitchFamily="34" charset="0"/>
          </a:endParaRPr>
        </a:p>
      </dsp:txBody>
      <dsp:txXfrm>
        <a:off x="0" y="276008"/>
        <a:ext cx="8077200" cy="90425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0F9785-A6C5-41BA-A299-7A1E59C65098}" type="datetimeFigureOut">
              <a:rPr lang="en-US" smtClean="0"/>
              <a:pPr/>
              <a:t>12/6/2013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3DD9FE-5F5B-49BA-A3D1-13228F36FDEB}" type="slidenum">
              <a:rPr lang="en-US" smtClean="0"/>
              <a:pPr/>
              <a:t>‹#›</a:t>
            </a:fld>
            <a:endParaRPr lang="en-US"/>
          </a:p>
        </p:txBody>
      </p:sp>
    </p:spTree>
    <p:extLst>
      <p:ext uri="{BB962C8B-B14F-4D97-AF65-F5344CB8AC3E}">
        <p14:creationId xmlns:p14="http://schemas.microsoft.com/office/powerpoint/2010/main" val="1385085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DE47ACD7-3853-46B9-BD38-C4548778AECD}" type="datetimeFigureOut">
              <a:rPr lang="en-US"/>
              <a:pPr>
                <a:defRPr/>
              </a:pPr>
              <a:t>12/6/2013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C507E5D-97E2-4D0E-96B4-C88259924A6D}" type="slidenum">
              <a:rPr lang="en-US"/>
              <a:pPr>
                <a:defRPr/>
              </a:pPr>
              <a:t>‹#›</a:t>
            </a:fld>
            <a:endParaRPr lang="en-US" dirty="0"/>
          </a:p>
        </p:txBody>
      </p:sp>
    </p:spTree>
    <p:extLst>
      <p:ext uri="{BB962C8B-B14F-4D97-AF65-F5344CB8AC3E}">
        <p14:creationId xmlns:p14="http://schemas.microsoft.com/office/powerpoint/2010/main" val="168548339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pPr marL="0" lvl="1">
              <a:spcBef>
                <a:spcPts val="1000"/>
              </a:spcBef>
              <a:buClr>
                <a:srgbClr val="000000"/>
              </a:buClr>
              <a:buSzPct val="100000"/>
            </a:pPr>
            <a:endParaRPr lang="en-US" sz="2600" dirty="0" smtClean="0">
              <a:latin typeface="Arial" pitchFamily="34" charset="0"/>
              <a:ea typeface="ヒラギノ明朝 ProN W3"/>
              <a:cs typeface="Arial"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4ED8935-4790-4D84-819A-039430F295B3}"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E1A7F761-CF81-4C16-8C65-2C1F06302223}"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01CF6D8-9B4A-4762-9AEF-50F0C526FBB4}"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434225DF-32D0-4511-9564-49552B7EBC0E}"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340F042-4AA2-47D9-AE88-2831E579C489}"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6D7D44AC-282B-403D-A7E9-B1178AF9BE1D}"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2510FB4-73BD-4838-B87D-CE8A716D8E99}"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81D6F8DA-8B7F-4C6F-9526-0EFD602278CA}"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D1CB37D-ABF8-487E-A5E5-E29246AA3174}" type="datetime1">
              <a:rPr lang="en-US"/>
              <a:pPr>
                <a:defRPr/>
              </a:pPr>
              <a:t>12/6/2013</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9" name="Slide Number Placeholder 5"/>
          <p:cNvSpPr>
            <a:spLocks noGrp="1"/>
          </p:cNvSpPr>
          <p:nvPr>
            <p:ph type="sldNum" sz="quarter" idx="12"/>
          </p:nvPr>
        </p:nvSpPr>
        <p:spPr/>
        <p:txBody>
          <a:bodyPr/>
          <a:lstStyle>
            <a:lvl1pPr>
              <a:defRPr/>
            </a:lvl1pPr>
          </a:lstStyle>
          <a:p>
            <a:pPr>
              <a:defRPr/>
            </a:pPr>
            <a:fld id="{7368E49B-AD55-4FDA-BDBA-71C5F3CBEE67}"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DDC5D88-93EA-4D54-8263-0B4496EB74EA}" type="datetime1">
              <a:rPr lang="en-US"/>
              <a:pPr>
                <a:defRPr/>
              </a:pPr>
              <a:t>12/6/2013</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5" name="Slide Number Placeholder 5"/>
          <p:cNvSpPr>
            <a:spLocks noGrp="1"/>
          </p:cNvSpPr>
          <p:nvPr>
            <p:ph type="sldNum" sz="quarter" idx="12"/>
          </p:nvPr>
        </p:nvSpPr>
        <p:spPr/>
        <p:txBody>
          <a:bodyPr/>
          <a:lstStyle>
            <a:lvl1pPr>
              <a:defRPr/>
            </a:lvl1pPr>
          </a:lstStyle>
          <a:p>
            <a:pPr>
              <a:defRPr/>
            </a:pPr>
            <a:fld id="{F14BA7BA-7FA1-4314-BA9C-EDCA868C91C9}"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57F68F-090E-45C2-BEDE-3D95E340488C}" type="datetime1">
              <a:rPr lang="en-US"/>
              <a:pPr>
                <a:defRPr/>
              </a:pPr>
              <a:t>12/6/2013</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4" name="Slide Number Placeholder 5"/>
          <p:cNvSpPr>
            <a:spLocks noGrp="1"/>
          </p:cNvSpPr>
          <p:nvPr>
            <p:ph type="sldNum" sz="quarter" idx="12"/>
          </p:nvPr>
        </p:nvSpPr>
        <p:spPr/>
        <p:txBody>
          <a:bodyPr/>
          <a:lstStyle>
            <a:lvl1pPr>
              <a:defRPr/>
            </a:lvl1pPr>
          </a:lstStyle>
          <a:p>
            <a:pPr>
              <a:defRPr/>
            </a:pPr>
            <a:fld id="{5F56FE0C-5D90-40B4-B47E-32657D1BAE09}"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8DE2B8-5C0C-4576-99C0-6ACB3B1DDB8B}"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9DAA89BA-4D67-40FF-B9A1-75BE627867FE}"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D5243E-596E-4B2F-82A8-6484F34D038D}"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44D09A12-87A3-4F00-BF5B-1F77A8A45309}"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BB32901-D71D-45FA-933A-3CFE9E07F033}"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5344722C-7C43-4E2B-8CCA-55D03F034148}"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B4EC216-ABC7-4A40-B6C5-9EAF1BD24D25}"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4F4636DD-1F23-432C-B7CF-089B8960BABA}"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648BA82-E62B-4592-BB93-B445BB8C810A}" type="datetime1">
              <a:rPr lang="en-US"/>
              <a:pPr>
                <a:defRPr/>
              </a:pPr>
              <a:t>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defRPr>
            </a:lvl1pPr>
          </a:lstStyle>
          <a:p>
            <a:pPr>
              <a:defRPr/>
            </a:pPr>
            <a:r>
              <a:rPr lang="en-US" dirty="0"/>
              <a:t>© 2012 South-Western, a part of Cengage Learning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92ADE70E-05A1-4B6E-9E8F-E6B89D80975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4.xml"/><Relationship Id="rId16" Type="http://schemas.openxmlformats.org/officeDocument/2006/relationships/diagramQuickStyle" Target="../diagrams/quickStyl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18" Type="http://schemas.microsoft.com/office/2007/relationships/diagramDrawing" Target="../diagrams/drawing6.xml"/><Relationship Id="rId3" Type="http://schemas.openxmlformats.org/officeDocument/2006/relationships/image" Target="../media/image2.jpeg"/><Relationship Id="rId7" Type="http://schemas.openxmlformats.org/officeDocument/2006/relationships/diagramColors" Target="../diagrams/colors4.xml"/><Relationship Id="rId12" Type="http://schemas.openxmlformats.org/officeDocument/2006/relationships/diagramColors" Target="../diagrams/colors5.xml"/><Relationship Id="rId17" Type="http://schemas.openxmlformats.org/officeDocument/2006/relationships/diagramColors" Target="../diagrams/colors6.xml"/><Relationship Id="rId2" Type="http://schemas.openxmlformats.org/officeDocument/2006/relationships/notesSlide" Target="../notesSlides/notesSlide5.xml"/><Relationship Id="rId16" Type="http://schemas.openxmlformats.org/officeDocument/2006/relationships/diagramQuickStyle" Target="../diagrams/quickStyle6.xml"/><Relationship Id="rId1" Type="http://schemas.openxmlformats.org/officeDocument/2006/relationships/slideLayout" Target="../slideLayouts/slideLayout1.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5" Type="http://schemas.openxmlformats.org/officeDocument/2006/relationships/diagramLayout" Target="../diagrams/layout6.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 Id="rId14" Type="http://schemas.openxmlformats.org/officeDocument/2006/relationships/diagramData" Target="../diagrams/data6.xml"/></Relationships>
</file>

<file path=ppt/slides/_rels/slide6.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18" Type="http://schemas.microsoft.com/office/2007/relationships/diagramDrawing" Target="../diagrams/drawing9.xml"/><Relationship Id="rId3" Type="http://schemas.openxmlformats.org/officeDocument/2006/relationships/image" Target="../media/image2.jpeg"/><Relationship Id="rId21" Type="http://schemas.openxmlformats.org/officeDocument/2006/relationships/diagramQuickStyle" Target="../diagrams/quickStyle10.xml"/><Relationship Id="rId7" Type="http://schemas.openxmlformats.org/officeDocument/2006/relationships/diagramColors" Target="../diagrams/colors7.xml"/><Relationship Id="rId12" Type="http://schemas.openxmlformats.org/officeDocument/2006/relationships/diagramColors" Target="../diagrams/colors8.xml"/><Relationship Id="rId17" Type="http://schemas.openxmlformats.org/officeDocument/2006/relationships/diagramColors" Target="../diagrams/colors9.xml"/><Relationship Id="rId2" Type="http://schemas.openxmlformats.org/officeDocument/2006/relationships/notesSlide" Target="../notesSlides/notesSlide6.xml"/><Relationship Id="rId16" Type="http://schemas.openxmlformats.org/officeDocument/2006/relationships/diagramQuickStyle" Target="../diagrams/quickStyle9.xml"/><Relationship Id="rId20" Type="http://schemas.openxmlformats.org/officeDocument/2006/relationships/diagramLayout" Target="../diagrams/layout10.xml"/><Relationship Id="rId1" Type="http://schemas.openxmlformats.org/officeDocument/2006/relationships/slideLayout" Target="../slideLayouts/slideLayout1.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5" Type="http://schemas.openxmlformats.org/officeDocument/2006/relationships/diagramLayout" Target="../diagrams/layout9.xml"/><Relationship Id="rId23" Type="http://schemas.microsoft.com/office/2007/relationships/diagramDrawing" Target="../diagrams/drawing10.xml"/><Relationship Id="rId10" Type="http://schemas.openxmlformats.org/officeDocument/2006/relationships/diagramLayout" Target="../diagrams/layout8.xml"/><Relationship Id="rId19" Type="http://schemas.openxmlformats.org/officeDocument/2006/relationships/diagramData" Target="../diagrams/data10.xml"/><Relationship Id="rId4" Type="http://schemas.openxmlformats.org/officeDocument/2006/relationships/diagramData" Target="../diagrams/data7.xml"/><Relationship Id="rId9" Type="http://schemas.openxmlformats.org/officeDocument/2006/relationships/diagramData" Target="../diagrams/data8.xml"/><Relationship Id="rId14" Type="http://schemas.openxmlformats.org/officeDocument/2006/relationships/diagramData" Target="../diagrams/data9.xml"/><Relationship Id="rId22" Type="http://schemas.openxmlformats.org/officeDocument/2006/relationships/diagramColors" Target="../diagrams/colors10.xml"/></Relationships>
</file>

<file path=ppt/slides/_rels/slide7.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3" Type="http://schemas.openxmlformats.org/officeDocument/2006/relationships/image" Target="../media/image2.jpeg"/><Relationship Id="rId7" Type="http://schemas.openxmlformats.org/officeDocument/2006/relationships/diagramColors" Target="../diagrams/colors11.xml"/><Relationship Id="rId12" Type="http://schemas.openxmlformats.org/officeDocument/2006/relationships/diagramColors" Target="../diagrams/colors12.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5" Type="http://schemas.openxmlformats.org/officeDocument/2006/relationships/diagramLayout" Target="../diagrams/layout11.xml"/><Relationship Id="rId10" Type="http://schemas.openxmlformats.org/officeDocument/2006/relationships/diagramLayout" Target="../diagrams/layout12.xml"/><Relationship Id="rId4" Type="http://schemas.openxmlformats.org/officeDocument/2006/relationships/diagramData" Target="../diagrams/data11.xml"/><Relationship Id="rId9" Type="http://schemas.openxmlformats.org/officeDocument/2006/relationships/diagramData" Target="../diagrams/data12.xml"/></Relationships>
</file>

<file path=ppt/slides/_rels/slide8.xml.rels><?xml version="1.0" encoding="UTF-8" standalone="yes"?>
<Relationships xmlns="http://schemas.openxmlformats.org/package/2006/relationships"><Relationship Id="rId8" Type="http://schemas.microsoft.com/office/2007/relationships/diagramDrawing" Target="../diagrams/drawing13.xml"/><Relationship Id="rId13" Type="http://schemas.microsoft.com/office/2007/relationships/diagramDrawing" Target="../diagrams/drawing14.xml"/><Relationship Id="rId3" Type="http://schemas.openxmlformats.org/officeDocument/2006/relationships/image" Target="../media/image2.jpeg"/><Relationship Id="rId7" Type="http://schemas.openxmlformats.org/officeDocument/2006/relationships/diagramColors" Target="../diagrams/colors13.xml"/><Relationship Id="rId12" Type="http://schemas.openxmlformats.org/officeDocument/2006/relationships/diagramColors" Target="../diagrams/colors1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13.xml"/><Relationship Id="rId11" Type="http://schemas.openxmlformats.org/officeDocument/2006/relationships/diagramQuickStyle" Target="../diagrams/quickStyle14.xml"/><Relationship Id="rId5" Type="http://schemas.openxmlformats.org/officeDocument/2006/relationships/diagramLayout" Target="../diagrams/layout13.xml"/><Relationship Id="rId10" Type="http://schemas.openxmlformats.org/officeDocument/2006/relationships/diagramLayout" Target="../diagrams/layout14.xml"/><Relationship Id="rId4" Type="http://schemas.openxmlformats.org/officeDocument/2006/relationships/diagramData" Target="../diagrams/data13.xml"/><Relationship Id="rId9" Type="http://schemas.openxmlformats.org/officeDocument/2006/relationships/diagramData" Target="../diagrams/data14.xml"/></Relationships>
</file>

<file path=ppt/slides/_rels/slide9.xml.rels><?xml version="1.0" encoding="UTF-8" standalone="yes"?>
<Relationships xmlns="http://schemas.openxmlformats.org/package/2006/relationships"><Relationship Id="rId8" Type="http://schemas.microsoft.com/office/2007/relationships/diagramDrawing" Target="../diagrams/drawing15.xml"/><Relationship Id="rId13" Type="http://schemas.openxmlformats.org/officeDocument/2006/relationships/diagramColors" Target="../diagrams/colors16.xml"/><Relationship Id="rId3" Type="http://schemas.openxmlformats.org/officeDocument/2006/relationships/image" Target="../media/image2.jpeg"/><Relationship Id="rId7" Type="http://schemas.openxmlformats.org/officeDocument/2006/relationships/diagramColors" Target="../diagrams/colors15.xml"/><Relationship Id="rId12" Type="http://schemas.openxmlformats.org/officeDocument/2006/relationships/diagramQuickStyle" Target="../diagrams/quickStyle16.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15.xml"/><Relationship Id="rId11" Type="http://schemas.openxmlformats.org/officeDocument/2006/relationships/diagramLayout" Target="../diagrams/layout16.xml"/><Relationship Id="rId5" Type="http://schemas.openxmlformats.org/officeDocument/2006/relationships/diagramLayout" Target="../diagrams/layout15.xml"/><Relationship Id="rId10" Type="http://schemas.openxmlformats.org/officeDocument/2006/relationships/diagramData" Target="../diagrams/data16.xml"/><Relationship Id="rId4" Type="http://schemas.openxmlformats.org/officeDocument/2006/relationships/diagramData" Target="../diagrams/data15.xml"/><Relationship Id="rId9" Type="http://schemas.openxmlformats.org/officeDocument/2006/relationships/image" Target="../media/image3.jpeg"/><Relationship Id="rId14" Type="http://schemas.microsoft.com/office/2007/relationships/diagramDrawing" Target="../diagrams/drawing16.xml"/></Relationships>
</file>

<file path=ppt/slides/_rels/slide10.xml.rels><?xml version="1.0" encoding="UTF-8" standalone="yes"?>
<Relationships xmlns="http://schemas.openxmlformats.org/package/2006/relationships"><Relationship Id="rId8" Type="http://schemas.microsoft.com/office/2007/relationships/diagramDrawing" Target="../diagrams/drawing17.xml"/><Relationship Id="rId13" Type="http://schemas.microsoft.com/office/2007/relationships/diagramDrawing" Target="../diagrams/drawing18.xml"/><Relationship Id="rId18" Type="http://schemas.microsoft.com/office/2007/relationships/diagramDrawing" Target="../diagrams/drawing19.xml"/><Relationship Id="rId3" Type="http://schemas.openxmlformats.org/officeDocument/2006/relationships/image" Target="../media/image2.jpeg"/><Relationship Id="rId21" Type="http://schemas.openxmlformats.org/officeDocument/2006/relationships/diagramQuickStyle" Target="../diagrams/quickStyle20.xml"/><Relationship Id="rId7" Type="http://schemas.openxmlformats.org/officeDocument/2006/relationships/diagramColors" Target="../diagrams/colors17.xml"/><Relationship Id="rId12" Type="http://schemas.openxmlformats.org/officeDocument/2006/relationships/diagramColors" Target="../diagrams/colors18.xml"/><Relationship Id="rId17" Type="http://schemas.openxmlformats.org/officeDocument/2006/relationships/diagramColors" Target="../diagrams/colors19.xml"/><Relationship Id="rId2" Type="http://schemas.openxmlformats.org/officeDocument/2006/relationships/notesSlide" Target="../notesSlides/notesSlide10.xml"/><Relationship Id="rId16" Type="http://schemas.openxmlformats.org/officeDocument/2006/relationships/diagramQuickStyle" Target="../diagrams/quickStyle19.xml"/><Relationship Id="rId20" Type="http://schemas.openxmlformats.org/officeDocument/2006/relationships/diagramLayout" Target="../diagrams/layout20.xml"/><Relationship Id="rId1" Type="http://schemas.openxmlformats.org/officeDocument/2006/relationships/slideLayout" Target="../slideLayouts/slideLayout1.xml"/><Relationship Id="rId6" Type="http://schemas.openxmlformats.org/officeDocument/2006/relationships/diagramQuickStyle" Target="../diagrams/quickStyle17.xml"/><Relationship Id="rId11" Type="http://schemas.openxmlformats.org/officeDocument/2006/relationships/diagramQuickStyle" Target="../diagrams/quickStyle18.xml"/><Relationship Id="rId5" Type="http://schemas.openxmlformats.org/officeDocument/2006/relationships/diagramLayout" Target="../diagrams/layout17.xml"/><Relationship Id="rId15" Type="http://schemas.openxmlformats.org/officeDocument/2006/relationships/diagramLayout" Target="../diagrams/layout19.xml"/><Relationship Id="rId23" Type="http://schemas.microsoft.com/office/2007/relationships/diagramDrawing" Target="../diagrams/drawing20.xml"/><Relationship Id="rId10" Type="http://schemas.openxmlformats.org/officeDocument/2006/relationships/diagramLayout" Target="../diagrams/layout18.xml"/><Relationship Id="rId19" Type="http://schemas.openxmlformats.org/officeDocument/2006/relationships/diagramData" Target="../diagrams/data20.xml"/><Relationship Id="rId4" Type="http://schemas.openxmlformats.org/officeDocument/2006/relationships/diagramData" Target="../diagrams/data17.xml"/><Relationship Id="rId9" Type="http://schemas.openxmlformats.org/officeDocument/2006/relationships/diagramData" Target="../diagrams/data18.xml"/><Relationship Id="rId14" Type="http://schemas.openxmlformats.org/officeDocument/2006/relationships/diagramData" Target="../diagrams/data19.xml"/><Relationship Id="rId22" Type="http://schemas.openxmlformats.org/officeDocument/2006/relationships/diagramColors" Target="../diagrams/colors20.xml"/></Relationships>
</file>

<file path=ppt/slides/_rels/slide11.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2.jpeg"/><Relationship Id="rId7" Type="http://schemas.openxmlformats.org/officeDocument/2006/relationships/diagramColors" Target="../diagrams/colors2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12.xml.rels><?xml version="1.0" encoding="UTF-8" standalone="yes"?>
<Relationships xmlns="http://schemas.openxmlformats.org/package/2006/relationships"><Relationship Id="rId8" Type="http://schemas.microsoft.com/office/2007/relationships/diagramDrawing" Target="../diagrams/drawing22.xml"/><Relationship Id="rId13" Type="http://schemas.microsoft.com/office/2007/relationships/diagramDrawing" Target="../diagrams/drawing23.xml"/><Relationship Id="rId3" Type="http://schemas.openxmlformats.org/officeDocument/2006/relationships/image" Target="../media/image2.jpeg"/><Relationship Id="rId7" Type="http://schemas.openxmlformats.org/officeDocument/2006/relationships/diagramColors" Target="../diagrams/colors22.xml"/><Relationship Id="rId12" Type="http://schemas.openxmlformats.org/officeDocument/2006/relationships/diagramColors" Target="../diagrams/colors23.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22.xml"/><Relationship Id="rId11" Type="http://schemas.openxmlformats.org/officeDocument/2006/relationships/diagramQuickStyle" Target="../diagrams/quickStyle23.xml"/><Relationship Id="rId5" Type="http://schemas.openxmlformats.org/officeDocument/2006/relationships/diagramLayout" Target="../diagrams/layout22.xml"/><Relationship Id="rId10" Type="http://schemas.openxmlformats.org/officeDocument/2006/relationships/diagramLayout" Target="../diagrams/layout23.xml"/><Relationship Id="rId4" Type="http://schemas.openxmlformats.org/officeDocument/2006/relationships/diagramData" Target="../diagrams/data22.xml"/><Relationship Id="rId9" Type="http://schemas.openxmlformats.org/officeDocument/2006/relationships/diagramData" Target="../diagrams/data23.xml"/></Relationships>
</file>

<file path=ppt/slides/_rels/slide13.xml.rels><?xml version="1.0" encoding="UTF-8" standalone="yes"?>
<Relationships xmlns="http://schemas.openxmlformats.org/package/2006/relationships"><Relationship Id="rId8" Type="http://schemas.microsoft.com/office/2007/relationships/diagramDrawing" Target="../diagrams/drawing24.xml"/><Relationship Id="rId13" Type="http://schemas.microsoft.com/office/2007/relationships/diagramDrawing" Target="../diagrams/drawing25.xml"/><Relationship Id="rId3" Type="http://schemas.openxmlformats.org/officeDocument/2006/relationships/image" Target="../media/image2.jpeg"/><Relationship Id="rId7" Type="http://schemas.openxmlformats.org/officeDocument/2006/relationships/diagramColors" Target="../diagrams/colors24.xml"/><Relationship Id="rId12" Type="http://schemas.openxmlformats.org/officeDocument/2006/relationships/diagramColors" Target="../diagrams/colors25.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QuickStyle" Target="../diagrams/quickStyle24.xml"/><Relationship Id="rId11" Type="http://schemas.openxmlformats.org/officeDocument/2006/relationships/diagramQuickStyle" Target="../diagrams/quickStyle25.xml"/><Relationship Id="rId5" Type="http://schemas.openxmlformats.org/officeDocument/2006/relationships/diagramLayout" Target="../diagrams/layout24.xml"/><Relationship Id="rId10" Type="http://schemas.openxmlformats.org/officeDocument/2006/relationships/diagramLayout" Target="../diagrams/layout25.xml"/><Relationship Id="rId4" Type="http://schemas.openxmlformats.org/officeDocument/2006/relationships/diagramData" Target="../diagrams/data24.xml"/><Relationship Id="rId9" Type="http://schemas.openxmlformats.org/officeDocument/2006/relationships/diagramData" Target="../diagrams/data25.xml"/></Relationships>
</file>

<file path=ppt/slides/_rels/slide14.xml.rels><?xml version="1.0" encoding="UTF-8" standalone="yes"?>
<Relationships xmlns="http://schemas.openxmlformats.org/package/2006/relationships"><Relationship Id="rId8" Type="http://schemas.microsoft.com/office/2007/relationships/diagramDrawing" Target="../diagrams/drawing26.xml"/><Relationship Id="rId13" Type="http://schemas.microsoft.com/office/2007/relationships/diagramDrawing" Target="../diagrams/drawing27.xml"/><Relationship Id="rId18" Type="http://schemas.microsoft.com/office/2007/relationships/diagramDrawing" Target="../diagrams/drawing28.xml"/><Relationship Id="rId3" Type="http://schemas.openxmlformats.org/officeDocument/2006/relationships/image" Target="../media/image2.jpeg"/><Relationship Id="rId21" Type="http://schemas.openxmlformats.org/officeDocument/2006/relationships/diagramQuickStyle" Target="../diagrams/quickStyle29.xml"/><Relationship Id="rId7" Type="http://schemas.openxmlformats.org/officeDocument/2006/relationships/diagramColors" Target="../diagrams/colors26.xml"/><Relationship Id="rId12" Type="http://schemas.openxmlformats.org/officeDocument/2006/relationships/diagramColors" Target="../diagrams/colors27.xml"/><Relationship Id="rId17" Type="http://schemas.openxmlformats.org/officeDocument/2006/relationships/diagramColors" Target="../diagrams/colors28.xml"/><Relationship Id="rId2" Type="http://schemas.openxmlformats.org/officeDocument/2006/relationships/notesSlide" Target="../notesSlides/notesSlide14.xml"/><Relationship Id="rId16" Type="http://schemas.openxmlformats.org/officeDocument/2006/relationships/diagramQuickStyle" Target="../diagrams/quickStyle28.xml"/><Relationship Id="rId20" Type="http://schemas.openxmlformats.org/officeDocument/2006/relationships/diagramLayout" Target="../diagrams/layout29.xml"/><Relationship Id="rId1" Type="http://schemas.openxmlformats.org/officeDocument/2006/relationships/slideLayout" Target="../slideLayouts/slideLayout1.xml"/><Relationship Id="rId6" Type="http://schemas.openxmlformats.org/officeDocument/2006/relationships/diagramQuickStyle" Target="../diagrams/quickStyle26.xml"/><Relationship Id="rId11" Type="http://schemas.openxmlformats.org/officeDocument/2006/relationships/diagramQuickStyle" Target="../diagrams/quickStyle27.xml"/><Relationship Id="rId5" Type="http://schemas.openxmlformats.org/officeDocument/2006/relationships/diagramLayout" Target="../diagrams/layout26.xml"/><Relationship Id="rId15" Type="http://schemas.openxmlformats.org/officeDocument/2006/relationships/diagramLayout" Target="../diagrams/layout28.xml"/><Relationship Id="rId23" Type="http://schemas.microsoft.com/office/2007/relationships/diagramDrawing" Target="../diagrams/drawing29.xml"/><Relationship Id="rId10" Type="http://schemas.openxmlformats.org/officeDocument/2006/relationships/diagramLayout" Target="../diagrams/layout27.xml"/><Relationship Id="rId19" Type="http://schemas.openxmlformats.org/officeDocument/2006/relationships/diagramData" Target="../diagrams/data29.xml"/><Relationship Id="rId4" Type="http://schemas.openxmlformats.org/officeDocument/2006/relationships/diagramData" Target="../diagrams/data26.xml"/><Relationship Id="rId9" Type="http://schemas.openxmlformats.org/officeDocument/2006/relationships/diagramData" Target="../diagrams/data27.xml"/><Relationship Id="rId14" Type="http://schemas.openxmlformats.org/officeDocument/2006/relationships/diagramData" Target="../diagrams/data28.xml"/><Relationship Id="rId22" Type="http://schemas.openxmlformats.org/officeDocument/2006/relationships/diagramColors" Target="../diagrams/colors29.xml"/></Relationships>
</file>

<file path=ppt/slides/_rels/slide15.xml.rels><?xml version="1.0" encoding="UTF-8" standalone="yes"?>
<Relationships xmlns="http://schemas.openxmlformats.org/package/2006/relationships"><Relationship Id="rId8" Type="http://schemas.microsoft.com/office/2007/relationships/diagramDrawing" Target="../diagrams/drawing30.xml"/><Relationship Id="rId3" Type="http://schemas.openxmlformats.org/officeDocument/2006/relationships/image" Target="../media/image2.jpeg"/><Relationship Id="rId7" Type="http://schemas.openxmlformats.org/officeDocument/2006/relationships/diagramColors" Target="../diagrams/colors30.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QuickStyle" Target="../diagrams/quickStyle30.xml"/><Relationship Id="rId5" Type="http://schemas.openxmlformats.org/officeDocument/2006/relationships/diagramLayout" Target="../diagrams/layout30.xml"/><Relationship Id="rId4" Type="http://schemas.openxmlformats.org/officeDocument/2006/relationships/diagramData" Target="../diagrams/data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ctrTitle"/>
          </p:nvPr>
        </p:nvSpPr>
        <p:spPr>
          <a:xfrm>
            <a:off x="5562600" y="838200"/>
            <a:ext cx="3429000" cy="1470025"/>
          </a:xfrm>
        </p:spPr>
        <p:txBody>
          <a:bodyPr/>
          <a:lstStyle/>
          <a:p>
            <a:r>
              <a:rPr lang="en-US" sz="6000" b="1" dirty="0" smtClean="0">
                <a:solidFill>
                  <a:srgbClr val="EF3E42"/>
                </a:solidFill>
                <a:latin typeface="Helvetica" pitchFamily="34" charset="0"/>
              </a:rPr>
              <a:t>Part 3</a:t>
            </a:r>
            <a:endParaRPr lang="en-US" sz="6000" b="1" dirty="0">
              <a:solidFill>
                <a:srgbClr val="EF3E42"/>
              </a:solidFill>
              <a:latin typeface="Helvetica" pitchFamily="34" charset="0"/>
            </a:endParaRPr>
          </a:p>
        </p:txBody>
      </p:sp>
      <p:sp>
        <p:nvSpPr>
          <p:cNvPr id="8" name="Subtitle 2"/>
          <p:cNvSpPr>
            <a:spLocks noGrp="1"/>
          </p:cNvSpPr>
          <p:nvPr>
            <p:ph type="subTitle" idx="1"/>
          </p:nvPr>
        </p:nvSpPr>
        <p:spPr>
          <a:xfrm>
            <a:off x="5562600" y="2438400"/>
            <a:ext cx="3429000" cy="1752600"/>
          </a:xfrm>
        </p:spPr>
        <p:txBody>
          <a:bodyPr/>
          <a:lstStyle/>
          <a:p>
            <a:r>
              <a:rPr lang="en-US" sz="3000" b="1" dirty="0" smtClean="0">
                <a:solidFill>
                  <a:srgbClr val="0098D1"/>
                </a:solidFill>
                <a:latin typeface="Helvetica" pitchFamily="34" charset="0"/>
              </a:rPr>
              <a:t>Managing for Quality and </a:t>
            </a:r>
            <a:r>
              <a:rPr lang="en-US" sz="3000" b="1" dirty="0" smtClean="0">
                <a:solidFill>
                  <a:srgbClr val="0098D1"/>
                </a:solidFill>
                <a:latin typeface="Helvetica" pitchFamily="34" charset="0"/>
              </a:rPr>
              <a:t>Competitiveness</a:t>
            </a:r>
            <a:endParaRPr lang="en-US" sz="3000" b="1" dirty="0">
              <a:solidFill>
                <a:srgbClr val="0098D1"/>
              </a:solidFill>
              <a:latin typeface="Helvetica" pitchFamily="34" charset="0"/>
            </a:endParaRPr>
          </a:p>
        </p:txBody>
      </p:sp>
      <p:pic>
        <p:nvPicPr>
          <p:cNvPr id="6" name="Picture 5" descr="Business textbook cover image.png"/>
          <p:cNvPicPr>
            <a:picLocks noChangeAspect="1"/>
          </p:cNvPicPr>
          <p:nvPr/>
        </p:nvPicPr>
        <p:blipFill>
          <a:blip r:embed="rId3" cstate="print"/>
          <a:stretch>
            <a:fillRect/>
          </a:stretch>
        </p:blipFill>
        <p:spPr>
          <a:xfrm>
            <a:off x="0" y="0"/>
            <a:ext cx="5294780" cy="6858000"/>
          </a:xfrm>
          <a:prstGeom prst="rect">
            <a:avLst/>
          </a:prstGeom>
        </p:spPr>
      </p:pic>
      <p:sp>
        <p:nvSpPr>
          <p:cNvPr id="9" name="Rectangle 8"/>
          <p:cNvSpPr/>
          <p:nvPr/>
        </p:nvSpPr>
        <p:spPr>
          <a:xfrm>
            <a:off x="5418196" y="6611779"/>
            <a:ext cx="3668654" cy="246221"/>
          </a:xfrm>
          <a:prstGeom prst="rect">
            <a:avLst/>
          </a:prstGeom>
        </p:spPr>
        <p:txBody>
          <a:bodyPr wrap="square">
            <a:spAutoFit/>
          </a:bodyPr>
          <a:lstStyle/>
          <a:p>
            <a:pPr algn="ctr" eaLnBrk="0" hangingPunct="0">
              <a:spcBef>
                <a:spcPct val="50000"/>
              </a:spcBef>
            </a:pPr>
            <a:r>
              <a:rPr lang="en-US" sz="1000" dirty="0">
                <a:latin typeface="Times New Roman" pitchFamily="18" charset="0"/>
                <a:ea typeface="ＭＳ Ｐゴシック" pitchFamily="-44" charset="-128"/>
                <a:cs typeface="Arial" charset="0"/>
              </a:rPr>
              <a:t>© 2015 McGraw-Hill Education.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6858000"/>
            <a:chOff x="0" y="0"/>
            <a:chExt cx="9144000" cy="6858000"/>
          </a:xfrm>
        </p:grpSpPr>
        <p:pic>
          <p:nvPicPr>
            <p:cNvPr id="11" name="Picture 10"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2" name="Rectangle 11"/>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1852613" y="228600"/>
            <a:ext cx="7086600" cy="6248400"/>
          </a:xfrm>
        </p:spPr>
        <p:txBody>
          <a:bodyPr rtlCol="0">
            <a:normAutofit/>
          </a:bodyPr>
          <a:lstStyle/>
          <a:p>
            <a:pPr fontAlgn="auto">
              <a:spcAft>
                <a:spcPts val="0"/>
              </a:spcAft>
              <a:defRPr/>
            </a:pPr>
            <a:r>
              <a:rPr lang="en-US" sz="4000" dirty="0" smtClean="0">
                <a:solidFill>
                  <a:schemeClr val="tx2">
                    <a:lumMod val="75000"/>
                  </a:schemeClr>
                </a:solidFill>
                <a:latin typeface="Times New Roman" pitchFamily="18" charset="0"/>
                <a:cs typeface="Times New Roman" pitchFamily="18" charset="0"/>
              </a:rPr>
              <a:t> </a:t>
            </a:r>
            <a:endParaRPr lang="en-US" sz="4000" dirty="0">
              <a:solidFill>
                <a:schemeClr val="tx2">
                  <a:lumMod val="75000"/>
                </a:schemeClr>
              </a:solidFill>
              <a:latin typeface="Times New Roman" pitchFamily="18" charset="0"/>
              <a:cs typeface="Times New Roman" pitchFamily="18"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382461369"/>
              </p:ext>
            </p:extLst>
          </p:nvPr>
        </p:nvGraphicFramePr>
        <p:xfrm>
          <a:off x="381000" y="381000"/>
          <a:ext cx="8382000" cy="6104966"/>
        </p:xfrm>
        <a:graphic>
          <a:graphicData uri="http://schemas.openxmlformats.org/drawingml/2006/table">
            <a:tbl>
              <a:tblPr bandRow="1">
                <a:tableStyleId>{7DF18680-E054-41AD-8BC1-D1AEF772440D}</a:tableStyleId>
              </a:tblPr>
              <a:tblGrid>
                <a:gridCol w="2522019"/>
                <a:gridCol w="5859981"/>
              </a:tblGrid>
              <a:tr h="2057400">
                <a:tc>
                  <a:txBody>
                    <a:bodyPr/>
                    <a:lstStyle/>
                    <a:p>
                      <a:r>
                        <a:rPr lang="en-US" sz="2200" b="1" dirty="0" smtClean="0">
                          <a:solidFill>
                            <a:srgbClr val="898989"/>
                          </a:solidFill>
                          <a:latin typeface="Helvetica" pitchFamily="34" charset="0"/>
                        </a:rPr>
                        <a:t>CHAPTER 6</a:t>
                      </a:r>
                      <a:endParaRPr lang="en-US" sz="2200" b="1" dirty="0">
                        <a:solidFill>
                          <a:srgbClr val="898989"/>
                        </a:solidFill>
                        <a:latin typeface="Helvetica" pitchFamily="34" charset="0"/>
                      </a:endParaRPr>
                    </a:p>
                  </a:txBody>
                  <a:tcPr anchor="ctr">
                    <a:solidFill>
                      <a:srgbClr val="E9F1F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898989"/>
                          </a:solidFill>
                          <a:latin typeface="Helvetica" pitchFamily="34" charset="0"/>
                        </a:rPr>
                        <a:t>The Nature of Management</a:t>
                      </a:r>
                    </a:p>
                  </a:txBody>
                  <a:tcPr anchor="ctr">
                    <a:solidFill>
                      <a:srgbClr val="E9F1F5"/>
                    </a:solidFill>
                  </a:tcPr>
                </a:tc>
              </a:tr>
              <a:tr h="2066366">
                <a:tc>
                  <a:txBody>
                    <a:bodyPr/>
                    <a:lstStyle/>
                    <a:p>
                      <a:r>
                        <a:rPr lang="en-US" sz="2200" b="1" dirty="0" smtClean="0">
                          <a:solidFill>
                            <a:srgbClr val="EF3E42"/>
                          </a:solidFill>
                          <a:latin typeface="Helvetica" pitchFamily="34" charset="0"/>
                        </a:rPr>
                        <a:t>CHAPTER 7</a:t>
                      </a:r>
                      <a:endParaRPr lang="en-US" sz="2200" b="1" dirty="0">
                        <a:solidFill>
                          <a:srgbClr val="EF3E42"/>
                        </a:solidFill>
                        <a:latin typeface="Helvetica" pitchFamily="34" charset="0"/>
                      </a:endParaRPr>
                    </a:p>
                  </a:txBody>
                  <a:tcPr anchor="ctr">
                    <a:solidFill>
                      <a:srgbClr val="D0E3EA"/>
                    </a:solidFill>
                  </a:tcPr>
                </a:tc>
                <a:tc>
                  <a:txBody>
                    <a:bodyPr/>
                    <a:lstStyle/>
                    <a:p>
                      <a:r>
                        <a:rPr lang="en-US" sz="2000" b="1" dirty="0" smtClean="0">
                          <a:solidFill>
                            <a:srgbClr val="EF3E42"/>
                          </a:solidFill>
                          <a:latin typeface="Helvetica" pitchFamily="34" charset="0"/>
                        </a:rPr>
                        <a:t>Organization, Teamwork</a:t>
                      </a:r>
                      <a:r>
                        <a:rPr lang="en-US" sz="2000" b="1" baseline="0" dirty="0" smtClean="0">
                          <a:solidFill>
                            <a:srgbClr val="EF3E42"/>
                          </a:solidFill>
                          <a:latin typeface="Helvetica" pitchFamily="34" charset="0"/>
                        </a:rPr>
                        <a:t> and </a:t>
                      </a:r>
                      <a:r>
                        <a:rPr lang="en-US" sz="2000" b="1" baseline="0" dirty="0" smtClean="0">
                          <a:solidFill>
                            <a:srgbClr val="EF3E42"/>
                          </a:solidFill>
                          <a:latin typeface="Helvetica" pitchFamily="34" charset="0"/>
                        </a:rPr>
                        <a:t>Communication</a:t>
                      </a:r>
                      <a:endParaRPr lang="en-US" sz="2000" b="1" dirty="0" smtClean="0">
                        <a:solidFill>
                          <a:srgbClr val="EF3E42"/>
                        </a:solidFill>
                        <a:latin typeface="Helvetica" pitchFamily="34" charset="0"/>
                      </a:endParaRPr>
                    </a:p>
                  </a:txBody>
                  <a:tcPr anchor="ctr">
                    <a:solidFill>
                      <a:srgbClr val="D0E3EA"/>
                    </a:solidFill>
                  </a:tcPr>
                </a:tc>
              </a:tr>
              <a:tr h="1981200">
                <a:tc>
                  <a:txBody>
                    <a:bodyPr/>
                    <a:lstStyle/>
                    <a:p>
                      <a:r>
                        <a:rPr lang="en-US" sz="2200" b="1" dirty="0" smtClean="0">
                          <a:solidFill>
                            <a:srgbClr val="898989"/>
                          </a:solidFill>
                          <a:latin typeface="Helvetica" pitchFamily="34" charset="0"/>
                        </a:rPr>
                        <a:t>CHAPTER 8</a:t>
                      </a:r>
                      <a:endParaRPr lang="en-US" sz="2200" b="1" dirty="0">
                        <a:solidFill>
                          <a:srgbClr val="898989"/>
                        </a:solidFill>
                        <a:latin typeface="Helvetica" pitchFamily="34" charset="0"/>
                      </a:endParaRPr>
                    </a:p>
                  </a:txBody>
                  <a:tcPr anchor="ctr">
                    <a:solidFill>
                      <a:srgbClr val="E9F1F5"/>
                    </a:solidFill>
                  </a:tcPr>
                </a:tc>
                <a:tc>
                  <a:txBody>
                    <a:bodyPr/>
                    <a:lstStyle/>
                    <a:p>
                      <a:r>
                        <a:rPr lang="en-US" sz="2000" b="1" dirty="0" smtClean="0">
                          <a:solidFill>
                            <a:srgbClr val="898989"/>
                          </a:solidFill>
                          <a:latin typeface="Helvetica" pitchFamily="34" charset="0"/>
                        </a:rPr>
                        <a:t>Managing Service and Manufacturing Operations</a:t>
                      </a:r>
                    </a:p>
                  </a:txBody>
                  <a:tcPr anchor="ctr">
                    <a:solidFill>
                      <a:srgbClr val="E9F1F5"/>
                    </a:solidFill>
                  </a:tcPr>
                </a:tc>
              </a:tr>
            </a:tbl>
          </a:graphicData>
        </a:graphic>
      </p:graphicFrame>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2</a:t>
            </a:fld>
            <a:endParaRPr lang="en-US" sz="1000" dirty="0">
              <a:solidFill>
                <a:schemeClr val="bg1"/>
              </a:solidFill>
              <a:latin typeface="Arial Black"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6858000"/>
            <a:chOff x="0" y="0"/>
            <a:chExt cx="9144000" cy="6858000"/>
          </a:xfrm>
        </p:grpSpPr>
        <p:pic>
          <p:nvPicPr>
            <p:cNvPr id="10" name="Picture 9"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1" name="Rectangle 10"/>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fontAlgn="auto">
              <a:spcAft>
                <a:spcPts val="0"/>
              </a:spcAft>
              <a:defRPr/>
            </a:pPr>
            <a:r>
              <a:rPr lang="en-US" sz="3600" b="1" dirty="0" smtClean="0">
                <a:solidFill>
                  <a:srgbClr val="EF3E42"/>
                </a:solidFill>
                <a:latin typeface="Helvetica" pitchFamily="34" charset="0"/>
                <a:cs typeface="Times New Roman" pitchFamily="18" charset="0"/>
              </a:rPr>
              <a:t>Learning Objectives</a:t>
            </a:r>
            <a:endParaRPr lang="en-US" sz="3600" b="1" dirty="0">
              <a:solidFill>
                <a:srgbClr val="EF3E42"/>
              </a:solidFill>
              <a:latin typeface="Helvetica" pitchFamily="34" charset="0"/>
              <a:cs typeface="Times New Roman" pitchFamily="18" charset="0"/>
            </a:endParaRPr>
          </a:p>
        </p:txBody>
      </p:sp>
      <p:sp>
        <p:nvSpPr>
          <p:cNvPr id="5" name="TextBox 4"/>
          <p:cNvSpPr txBox="1"/>
          <p:nvPr/>
        </p:nvSpPr>
        <p:spPr>
          <a:xfrm>
            <a:off x="381000" y="1485969"/>
            <a:ext cx="8305800" cy="4457631"/>
          </a:xfrm>
          <a:prstGeom prst="rect">
            <a:avLst/>
          </a:prstGeom>
          <a:noFill/>
        </p:spPr>
        <p:txBody>
          <a:bodyPr wrap="square" rtlCol="0">
            <a:spAutoFit/>
          </a:bodyPr>
          <a:lstStyle/>
          <a:p>
            <a:pPr indent="-457200">
              <a:spcBef>
                <a:spcPts val="1000"/>
              </a:spcBef>
              <a:tabLst>
                <a:tab pos="1188720" algn="l"/>
              </a:tabLst>
            </a:pPr>
            <a:r>
              <a:rPr lang="en-US" sz="2200" b="1" dirty="0" smtClean="0">
                <a:solidFill>
                  <a:srgbClr val="EF3E42"/>
                </a:solidFill>
                <a:latin typeface="Helvetica" pitchFamily="34" charset="0"/>
              </a:rPr>
              <a:t>LO 7-1</a:t>
            </a:r>
            <a:r>
              <a:rPr lang="en-US" sz="2200" dirty="0" smtClean="0">
                <a:solidFill>
                  <a:srgbClr val="942C61"/>
                </a:solidFill>
              </a:rPr>
              <a:t>	</a:t>
            </a:r>
            <a:r>
              <a:rPr lang="en-US" sz="2200" dirty="0" smtClean="0"/>
              <a:t>Define </a:t>
            </a:r>
            <a:r>
              <a:rPr lang="en-US" sz="2200" i="1" dirty="0" smtClean="0"/>
              <a:t>organizational structure </a:t>
            </a:r>
            <a:r>
              <a:rPr lang="en-US" sz="2200" dirty="0" smtClean="0"/>
              <a:t>and relate how 	organizational structures develop.</a:t>
            </a:r>
          </a:p>
          <a:p>
            <a:pPr marL="457200" indent="-457200">
              <a:spcBef>
                <a:spcPts val="1000"/>
              </a:spcBef>
              <a:tabLst>
                <a:tab pos="1188720" algn="l"/>
              </a:tabLst>
            </a:pPr>
            <a:r>
              <a:rPr lang="en-US" sz="2200" b="1" dirty="0" smtClean="0">
                <a:solidFill>
                  <a:srgbClr val="EF3E42"/>
                </a:solidFill>
                <a:latin typeface="Helvetica" pitchFamily="34" charset="0"/>
              </a:rPr>
              <a:t>LO 7-2</a:t>
            </a:r>
            <a:r>
              <a:rPr lang="en-US" sz="2200" dirty="0" smtClean="0">
                <a:solidFill>
                  <a:srgbClr val="EF3E42"/>
                </a:solidFill>
                <a:latin typeface="Helvetica" pitchFamily="34" charset="0"/>
              </a:rPr>
              <a:t>    </a:t>
            </a:r>
            <a:r>
              <a:rPr lang="en-US" sz="2200" dirty="0" smtClean="0"/>
              <a:t>Describe how specialization and departmentalization 	help an organization achieve its goals.</a:t>
            </a:r>
          </a:p>
          <a:p>
            <a:pPr marL="457200" indent="-457200">
              <a:spcBef>
                <a:spcPts val="1000"/>
              </a:spcBef>
              <a:tabLst>
                <a:tab pos="1188720" algn="l"/>
              </a:tabLst>
            </a:pPr>
            <a:r>
              <a:rPr lang="en-US" sz="2200" b="1" dirty="0" smtClean="0">
                <a:solidFill>
                  <a:srgbClr val="EF3E42"/>
                </a:solidFill>
                <a:latin typeface="Helvetica" pitchFamily="34" charset="0"/>
              </a:rPr>
              <a:t>LO 7-3</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Determine how organizations assign responsibility for 	tasks and delegate authority.</a:t>
            </a:r>
          </a:p>
          <a:p>
            <a:pPr marL="457200" indent="-457200">
              <a:spcBef>
                <a:spcPts val="1000"/>
              </a:spcBef>
              <a:tabLst>
                <a:tab pos="1188720" algn="l"/>
              </a:tabLst>
            </a:pPr>
            <a:r>
              <a:rPr lang="en-US" sz="2200" b="1" dirty="0" smtClean="0">
                <a:solidFill>
                  <a:srgbClr val="EF3E42"/>
                </a:solidFill>
                <a:latin typeface="Helvetica" pitchFamily="34" charset="0"/>
              </a:rPr>
              <a:t>LO 7-4</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Compare and contrast some common forms of 	organizational structure.</a:t>
            </a:r>
          </a:p>
          <a:p>
            <a:pPr marL="457200" indent="-457200">
              <a:spcBef>
                <a:spcPts val="1000"/>
              </a:spcBef>
              <a:tabLst>
                <a:tab pos="1188720" algn="l"/>
              </a:tabLst>
            </a:pPr>
            <a:r>
              <a:rPr lang="en-US" sz="2200" b="1" dirty="0" smtClean="0">
                <a:solidFill>
                  <a:srgbClr val="EF3E42"/>
                </a:solidFill>
                <a:latin typeface="Helvetica" pitchFamily="34" charset="0"/>
              </a:rPr>
              <a:t>LO 7-5</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Distinguish between groups and teams and identify the 	types of groups that exist in organizations.</a:t>
            </a:r>
          </a:p>
          <a:p>
            <a:pPr marL="457200" indent="-457200">
              <a:spcBef>
                <a:spcPts val="1000"/>
              </a:spcBef>
              <a:tabLst>
                <a:tab pos="1188720" algn="l"/>
              </a:tabLst>
            </a:pPr>
            <a:r>
              <a:rPr lang="en-US" sz="2200" b="1" dirty="0" smtClean="0">
                <a:solidFill>
                  <a:srgbClr val="EF3E42"/>
                </a:solidFill>
                <a:latin typeface="Helvetica" pitchFamily="34" charset="0"/>
              </a:rPr>
              <a:t>LO 7-6</a:t>
            </a:r>
            <a:r>
              <a:rPr lang="en-US" sz="2200" dirty="0" smtClean="0">
                <a:solidFill>
                  <a:srgbClr val="EF3E42"/>
                </a:solidFill>
                <a:latin typeface="Helvetica" pitchFamily="34" charset="0"/>
              </a:rPr>
              <a:t>    </a:t>
            </a:r>
            <a:r>
              <a:rPr lang="en-US" sz="2200" dirty="0" smtClean="0">
                <a:solidFill>
                  <a:srgbClr val="942C61"/>
                </a:solidFill>
              </a:rPr>
              <a:t>	</a:t>
            </a:r>
            <a:r>
              <a:rPr lang="en-US" sz="2200" dirty="0" smtClean="0"/>
              <a:t>Describe how communication occurs </a:t>
            </a:r>
            <a:r>
              <a:rPr lang="en-US" sz="2200" smtClean="0"/>
              <a:t>in organizations.</a:t>
            </a:r>
            <a:endParaRPr lang="en-US" sz="2200" dirty="0" smtClean="0"/>
          </a:p>
        </p:txBody>
      </p:sp>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3</a:t>
            </a:fld>
            <a:endParaRPr lang="en-US" sz="1000" dirty="0">
              <a:solidFill>
                <a:schemeClr val="bg1"/>
              </a:solidFill>
              <a:latin typeface="Arial Black"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0"/>
            <a:ext cx="9144000" cy="6858000"/>
            <a:chOff x="0" y="0"/>
            <a:chExt cx="9144000" cy="6858000"/>
          </a:xfrm>
        </p:grpSpPr>
        <p:pic>
          <p:nvPicPr>
            <p:cNvPr id="10" name="Picture 9"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1" name="Rectangle 10"/>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cs typeface="Times New Roman" pitchFamily="18" charset="0"/>
              </a:rPr>
              <a:t>Organizational Culture</a:t>
            </a:r>
          </a:p>
        </p:txBody>
      </p:sp>
      <p:sp>
        <p:nvSpPr>
          <p:cNvPr id="7"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4</a:t>
            </a:fld>
            <a:endParaRPr lang="en-US" sz="1000" dirty="0">
              <a:solidFill>
                <a:schemeClr val="bg1"/>
              </a:solidFill>
              <a:latin typeface="Arial Black" pitchFamily="34" charset="0"/>
            </a:endParaRPr>
          </a:p>
        </p:txBody>
      </p:sp>
      <p:graphicFrame>
        <p:nvGraphicFramePr>
          <p:cNvPr id="14" name="Diagram 13"/>
          <p:cNvGraphicFramePr/>
          <p:nvPr/>
        </p:nvGraphicFramePr>
        <p:xfrm>
          <a:off x="533400" y="1219200"/>
          <a:ext cx="8077200" cy="139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Diagram 15"/>
          <p:cNvGraphicFramePr/>
          <p:nvPr/>
        </p:nvGraphicFramePr>
        <p:xfrm>
          <a:off x="533400" y="2743200"/>
          <a:ext cx="8077200" cy="1524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7" name="Diagram 16"/>
          <p:cNvGraphicFramePr/>
          <p:nvPr/>
        </p:nvGraphicFramePr>
        <p:xfrm>
          <a:off x="533400" y="4419600"/>
          <a:ext cx="8077200" cy="15494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Departmentalization</a:t>
            </a:r>
            <a:endParaRPr lang="en-US" sz="36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5</a:t>
            </a:fld>
            <a:endParaRPr lang="en-US" sz="1000" dirty="0">
              <a:solidFill>
                <a:schemeClr val="bg1"/>
              </a:solidFill>
              <a:latin typeface="Arial Black" pitchFamily="34" charset="0"/>
            </a:endParaRPr>
          </a:p>
        </p:txBody>
      </p:sp>
      <p:graphicFrame>
        <p:nvGraphicFramePr>
          <p:cNvPr id="10" name="Diagram 9"/>
          <p:cNvGraphicFramePr/>
          <p:nvPr/>
        </p:nvGraphicFramePr>
        <p:xfrm>
          <a:off x="533400" y="4114800"/>
          <a:ext cx="8077200" cy="2286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7" name="Diagram 16"/>
          <p:cNvGraphicFramePr/>
          <p:nvPr/>
        </p:nvGraphicFramePr>
        <p:xfrm>
          <a:off x="533400" y="2590800"/>
          <a:ext cx="8077200" cy="1447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8" name="Diagram 17"/>
          <p:cNvGraphicFramePr/>
          <p:nvPr/>
        </p:nvGraphicFramePr>
        <p:xfrm>
          <a:off x="533400" y="1117600"/>
          <a:ext cx="8077200" cy="13970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0"/>
            <a:ext cx="9144000" cy="6858000"/>
            <a:chOff x="0" y="0"/>
            <a:chExt cx="9144000" cy="6858000"/>
          </a:xfrm>
        </p:grpSpPr>
        <p:pic>
          <p:nvPicPr>
            <p:cNvPr id="16" name="Picture 15"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7" name="Rectangle 16"/>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Departmentalization</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6</a:t>
            </a:fld>
            <a:endParaRPr lang="en-US" sz="1000" dirty="0">
              <a:solidFill>
                <a:schemeClr val="bg1"/>
              </a:solidFill>
              <a:latin typeface="Arial Black" pitchFamily="34" charset="0"/>
            </a:endParaRPr>
          </a:p>
        </p:txBody>
      </p:sp>
      <p:graphicFrame>
        <p:nvGraphicFramePr>
          <p:cNvPr id="19" name="Diagram 18"/>
          <p:cNvGraphicFramePr/>
          <p:nvPr/>
        </p:nvGraphicFramePr>
        <p:xfrm>
          <a:off x="533400" y="1295400"/>
          <a:ext cx="8077200" cy="121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0" name="Diagram 19"/>
          <p:cNvGraphicFramePr/>
          <p:nvPr/>
        </p:nvGraphicFramePr>
        <p:xfrm>
          <a:off x="533400" y="2590800"/>
          <a:ext cx="8077200" cy="1143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1" name="Diagram 20"/>
          <p:cNvGraphicFramePr/>
          <p:nvPr/>
        </p:nvGraphicFramePr>
        <p:xfrm>
          <a:off x="533400" y="3810000"/>
          <a:ext cx="8077200" cy="11430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22" name="Diagram 21"/>
          <p:cNvGraphicFramePr/>
          <p:nvPr/>
        </p:nvGraphicFramePr>
        <p:xfrm>
          <a:off x="533400" y="5080000"/>
          <a:ext cx="8077200" cy="1092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Delegation of Authority</a:t>
            </a:r>
            <a:endParaRPr lang="en-US" sz="36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7</a:t>
            </a:fld>
            <a:endParaRPr lang="en-US" sz="1000" dirty="0">
              <a:solidFill>
                <a:schemeClr val="bg1"/>
              </a:solidFill>
              <a:latin typeface="Arial Black" pitchFamily="34" charset="0"/>
            </a:endParaRPr>
          </a:p>
        </p:txBody>
      </p:sp>
      <p:graphicFrame>
        <p:nvGraphicFramePr>
          <p:cNvPr id="18" name="Diagram 17"/>
          <p:cNvGraphicFramePr/>
          <p:nvPr/>
        </p:nvGraphicFramePr>
        <p:xfrm>
          <a:off x="533400" y="1295400"/>
          <a:ext cx="8077200" cy="152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9" name="Diagram 18"/>
          <p:cNvGraphicFramePr/>
          <p:nvPr/>
        </p:nvGraphicFramePr>
        <p:xfrm>
          <a:off x="533400" y="2743200"/>
          <a:ext cx="8077200" cy="3733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0"/>
            <a:ext cx="9144000" cy="6858000"/>
            <a:chOff x="0" y="0"/>
            <a:chExt cx="9144000" cy="6858000"/>
          </a:xfrm>
        </p:grpSpPr>
        <p:pic>
          <p:nvPicPr>
            <p:cNvPr id="16" name="Picture 15"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7" name="Rectangle 16"/>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Degree of Centralization</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8</a:t>
            </a:fld>
            <a:endParaRPr lang="en-US" sz="1000" dirty="0">
              <a:solidFill>
                <a:schemeClr val="bg1"/>
              </a:solidFill>
              <a:latin typeface="Arial Black" pitchFamily="34" charset="0"/>
            </a:endParaRPr>
          </a:p>
        </p:txBody>
      </p:sp>
      <p:graphicFrame>
        <p:nvGraphicFramePr>
          <p:cNvPr id="12" name="Diagram 11"/>
          <p:cNvGraphicFramePr/>
          <p:nvPr/>
        </p:nvGraphicFramePr>
        <p:xfrm>
          <a:off x="533400" y="1219200"/>
          <a:ext cx="8077200" cy="304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9" name="Diagram 18"/>
          <p:cNvGraphicFramePr/>
          <p:nvPr/>
        </p:nvGraphicFramePr>
        <p:xfrm>
          <a:off x="533400" y="4343400"/>
          <a:ext cx="8077200" cy="2057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0"/>
            <a:ext cx="9144000" cy="6858000"/>
            <a:chOff x="0" y="0"/>
            <a:chExt cx="9144000" cy="6858000"/>
          </a:xfrm>
        </p:grpSpPr>
        <p:pic>
          <p:nvPicPr>
            <p:cNvPr id="19" name="Picture 18"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20" name="Rectangle 19"/>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Span of Management</a:t>
            </a:r>
            <a:endParaRPr lang="en-US" sz="3600" b="1" dirty="0" smtClean="0">
              <a:solidFill>
                <a:srgbClr val="EF3E42"/>
              </a:solidFill>
              <a:latin typeface="Helvetica" pitchFamily="34" charset="0"/>
              <a:cs typeface="Times New Roman" pitchFamily="18" charset="0"/>
            </a:endParaRPr>
          </a:p>
        </p:txBody>
      </p:sp>
      <p:sp>
        <p:nvSpPr>
          <p:cNvPr id="11" name="Content Placeholder 2"/>
          <p:cNvSpPr txBox="1">
            <a:spLocks/>
          </p:cNvSpPr>
          <p:nvPr/>
        </p:nvSpPr>
        <p:spPr>
          <a:xfrm>
            <a:off x="228600" y="1752600"/>
            <a:ext cx="8686800" cy="4267199"/>
          </a:xfrm>
          <a:prstGeom prst="rect">
            <a:avLst/>
          </a:prstGeom>
        </p:spPr>
        <p:txBody>
          <a:bodyPr/>
          <a:lstStyle/>
          <a:p>
            <a:pPr marL="457200" indent="-457200">
              <a:spcBef>
                <a:spcPts val="1000"/>
              </a:spcBef>
              <a:buSzPct val="93000"/>
              <a:buFont typeface="Arial" pitchFamily="34" charset="0"/>
              <a:buChar char="•"/>
            </a:pPr>
            <a:endParaRPr lang="en-IN" sz="2400" dirty="0" smtClean="0">
              <a:latin typeface="Arial" pitchFamily="34" charset="0"/>
              <a:cs typeface="Arial" pitchFamily="34"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9</a:t>
            </a:fld>
            <a:endParaRPr lang="en-US" sz="1000" dirty="0">
              <a:solidFill>
                <a:schemeClr val="bg1"/>
              </a:solidFill>
              <a:latin typeface="Arial Black" pitchFamily="34" charset="0"/>
            </a:endParaRPr>
          </a:p>
        </p:txBody>
      </p:sp>
      <p:sp>
        <p:nvSpPr>
          <p:cNvPr id="16" name="Content Placeholder 2"/>
          <p:cNvSpPr txBox="1">
            <a:spLocks/>
          </p:cNvSpPr>
          <p:nvPr/>
        </p:nvSpPr>
        <p:spPr>
          <a:xfrm>
            <a:off x="457200" y="1981200"/>
            <a:ext cx="8229600" cy="3124199"/>
          </a:xfrm>
          <a:prstGeom prst="rect">
            <a:avLst/>
          </a:prstGeom>
        </p:spPr>
        <p:txBody>
          <a:bodyPr/>
          <a:lstStyle/>
          <a:p>
            <a:pPr lvl="1" indent="-457200">
              <a:spcBef>
                <a:spcPts val="1000"/>
              </a:spcBef>
              <a:buClr>
                <a:srgbClr val="7030A0"/>
              </a:buClr>
              <a:buSzPct val="100000"/>
              <a:buFont typeface="Wingdings" pitchFamily="2" charset="2"/>
              <a:buChar char="Ø"/>
            </a:pPr>
            <a:r>
              <a:rPr lang="en-US" dirty="0" smtClean="0">
                <a:latin typeface="Arial" pitchFamily="34" charset="0"/>
                <a:ea typeface="ヒラギノ明朝 ProN W3"/>
                <a:cs typeface="Arial" pitchFamily="34" charset="0"/>
              </a:rPr>
              <a:t>A wide span of management exists when a manager directly supervises a very large number of employees</a:t>
            </a:r>
          </a:p>
          <a:p>
            <a:pPr lvl="1" indent="-457200">
              <a:spcBef>
                <a:spcPts val="1000"/>
              </a:spcBef>
              <a:buClr>
                <a:srgbClr val="7030A0"/>
              </a:buClr>
              <a:buSzPct val="100000"/>
              <a:buFont typeface="Wingdings" pitchFamily="2" charset="2"/>
              <a:buChar char="Ø"/>
            </a:pPr>
            <a:r>
              <a:rPr lang="en-US" dirty="0" smtClean="0">
                <a:latin typeface="Arial" pitchFamily="34" charset="0"/>
                <a:ea typeface="ヒラギノ明朝 ProN W3"/>
                <a:cs typeface="Arial" pitchFamily="34" charset="0"/>
              </a:rPr>
              <a:t>A narrow span of management exists when a manager directly supervises only a few subordinates</a:t>
            </a:r>
          </a:p>
        </p:txBody>
      </p:sp>
      <p:graphicFrame>
        <p:nvGraphicFramePr>
          <p:cNvPr id="17" name="Diagram 16"/>
          <p:cNvGraphicFramePr/>
          <p:nvPr/>
        </p:nvGraphicFramePr>
        <p:xfrm>
          <a:off x="533400" y="1143000"/>
          <a:ext cx="8077200" cy="83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2" name="Picture 21" descr="fer23130_0704.jpg"/>
          <p:cNvPicPr>
            <a:picLocks noChangeAspect="1"/>
          </p:cNvPicPr>
          <p:nvPr/>
        </p:nvPicPr>
        <p:blipFill>
          <a:blip r:embed="rId9" cstate="print"/>
          <a:stretch>
            <a:fillRect/>
          </a:stretch>
        </p:blipFill>
        <p:spPr>
          <a:xfrm>
            <a:off x="1981200" y="3429000"/>
            <a:ext cx="4800600" cy="1600200"/>
          </a:xfrm>
          <a:prstGeom prst="rect">
            <a:avLst/>
          </a:prstGeom>
        </p:spPr>
      </p:pic>
      <p:graphicFrame>
        <p:nvGraphicFramePr>
          <p:cNvPr id="23" name="Diagram 22"/>
          <p:cNvGraphicFramePr/>
          <p:nvPr/>
        </p:nvGraphicFramePr>
        <p:xfrm>
          <a:off x="533400" y="5410200"/>
          <a:ext cx="8077200" cy="9144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0" y="0"/>
            <a:ext cx="9144000" cy="6858000"/>
            <a:chOff x="0" y="0"/>
            <a:chExt cx="9144000" cy="6858000"/>
          </a:xfrm>
        </p:grpSpPr>
        <p:pic>
          <p:nvPicPr>
            <p:cNvPr id="17" name="Picture 16"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8" name="Rectangle 17"/>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Organizational Structure</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10</a:t>
            </a:fld>
            <a:endParaRPr lang="en-US" sz="1000" dirty="0">
              <a:solidFill>
                <a:schemeClr val="bg1"/>
              </a:solidFill>
              <a:latin typeface="Arial Black" pitchFamily="34" charset="0"/>
            </a:endParaRPr>
          </a:p>
        </p:txBody>
      </p:sp>
      <p:graphicFrame>
        <p:nvGraphicFramePr>
          <p:cNvPr id="20" name="Diagram 19"/>
          <p:cNvGraphicFramePr/>
          <p:nvPr/>
        </p:nvGraphicFramePr>
        <p:xfrm>
          <a:off x="533400" y="1219200"/>
          <a:ext cx="8077200" cy="1168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p:cNvGraphicFramePr/>
          <p:nvPr/>
        </p:nvGraphicFramePr>
        <p:xfrm>
          <a:off x="533400" y="2514600"/>
          <a:ext cx="8077200" cy="1219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Diagram 11"/>
          <p:cNvGraphicFramePr/>
          <p:nvPr/>
        </p:nvGraphicFramePr>
        <p:xfrm>
          <a:off x="533400" y="3860800"/>
          <a:ext cx="8077200" cy="1092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22" name="Diagram 21"/>
          <p:cNvGraphicFramePr/>
          <p:nvPr>
            <p:extLst>
              <p:ext uri="{D42A27DB-BD31-4B8C-83A1-F6EECF244321}">
                <p14:modId xmlns:p14="http://schemas.microsoft.com/office/powerpoint/2010/main" val="3630429766"/>
              </p:ext>
            </p:extLst>
          </p:nvPr>
        </p:nvGraphicFramePr>
        <p:xfrm>
          <a:off x="533400" y="5105400"/>
          <a:ext cx="8077200" cy="10668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500" b="1" dirty="0" smtClean="0">
                <a:solidFill>
                  <a:srgbClr val="EF3E42"/>
                </a:solidFill>
                <a:latin typeface="Helvetica" pitchFamily="34" charset="0"/>
                <a:ea typeface="ヒラギノ明朝 ProN W3"/>
                <a:cs typeface="Times New Roman" pitchFamily="18" charset="0"/>
                <a:sym typeface="Gill Sans" pitchFamily="34" charset="0"/>
              </a:rPr>
              <a:t>Groups and Teams</a:t>
            </a:r>
            <a:endParaRPr lang="en-US" sz="35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11</a:t>
            </a:fld>
            <a:endParaRPr lang="en-US" sz="1000" dirty="0">
              <a:solidFill>
                <a:schemeClr val="bg1"/>
              </a:solidFill>
              <a:latin typeface="Arial Black" pitchFamily="34" charset="0"/>
            </a:endParaRPr>
          </a:p>
        </p:txBody>
      </p:sp>
      <p:graphicFrame>
        <p:nvGraphicFramePr>
          <p:cNvPr id="10" name="Diagram 9"/>
          <p:cNvGraphicFramePr/>
          <p:nvPr/>
        </p:nvGraphicFramePr>
        <p:xfrm>
          <a:off x="533400" y="1524000"/>
          <a:ext cx="8077200" cy="4241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300" b="1" dirty="0" smtClean="0">
                <a:solidFill>
                  <a:srgbClr val="EF3E42"/>
                </a:solidFill>
                <a:latin typeface="Helvetica" pitchFamily="34" charset="0"/>
                <a:ea typeface="ヒラギノ明朝 ProN W3"/>
                <a:cs typeface="Times New Roman" pitchFamily="18" charset="0"/>
                <a:sym typeface="Gill Sans" pitchFamily="34" charset="0"/>
              </a:rPr>
              <a:t>Committees and Task Forces</a:t>
            </a:r>
            <a:endParaRPr lang="en-US" sz="33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12</a:t>
            </a:fld>
            <a:endParaRPr lang="en-US" sz="1000" dirty="0">
              <a:solidFill>
                <a:schemeClr val="bg1"/>
              </a:solidFill>
              <a:latin typeface="Arial Black" pitchFamily="34" charset="0"/>
            </a:endParaRPr>
          </a:p>
        </p:txBody>
      </p:sp>
      <p:sp>
        <p:nvSpPr>
          <p:cNvPr id="11" name="Content Placeholder 2"/>
          <p:cNvSpPr txBox="1">
            <a:spLocks/>
          </p:cNvSpPr>
          <p:nvPr/>
        </p:nvSpPr>
        <p:spPr>
          <a:xfrm>
            <a:off x="838200" y="4191001"/>
            <a:ext cx="7848600" cy="1523999"/>
          </a:xfrm>
          <a:prstGeom prst="rect">
            <a:avLst/>
          </a:prstGeom>
        </p:spPr>
        <p:txBody>
          <a:bodyPr/>
          <a:lstStyle/>
          <a:p>
            <a:pPr lvl="1" indent="-457200">
              <a:spcBef>
                <a:spcPts val="800"/>
              </a:spcBef>
              <a:buClr>
                <a:srgbClr val="92D050"/>
              </a:buClr>
              <a:buSzPct val="100000"/>
              <a:buFont typeface="Wingdings" pitchFamily="2" charset="2"/>
              <a:buChar char="Ø"/>
            </a:pPr>
            <a:r>
              <a:rPr lang="en-US" sz="2100" dirty="0" smtClean="0">
                <a:latin typeface="Arial" pitchFamily="34" charset="0"/>
                <a:ea typeface="ヒラギノ明朝 ProN W3"/>
                <a:cs typeface="Arial" pitchFamily="34" charset="0"/>
              </a:rPr>
              <a:t>Typically come from across all departments and levels of an organization</a:t>
            </a:r>
          </a:p>
          <a:p>
            <a:pPr lvl="1" indent="-457200">
              <a:spcBef>
                <a:spcPts val="800"/>
              </a:spcBef>
              <a:buClr>
                <a:srgbClr val="92D050"/>
              </a:buClr>
              <a:buSzPct val="100000"/>
              <a:buFont typeface="Wingdings" pitchFamily="2" charset="2"/>
              <a:buChar char="Ø"/>
            </a:pPr>
            <a:r>
              <a:rPr lang="en-US" sz="2100" dirty="0" smtClean="0">
                <a:latin typeface="Arial" pitchFamily="34" charset="0"/>
                <a:ea typeface="ヒラギノ明朝 ProN W3"/>
                <a:cs typeface="Arial" pitchFamily="34" charset="0"/>
              </a:rPr>
              <a:t>Membership is usually based on expertise rather than organizational position </a:t>
            </a:r>
          </a:p>
          <a:p>
            <a:pPr lvl="1" indent="-457200">
              <a:spcBef>
                <a:spcPts val="800"/>
              </a:spcBef>
              <a:buClr>
                <a:srgbClr val="92D050"/>
              </a:buClr>
              <a:buSzPct val="100000"/>
              <a:buFont typeface="Wingdings" pitchFamily="2" charset="2"/>
              <a:buChar char="Ø"/>
            </a:pPr>
            <a:r>
              <a:rPr lang="en-US" sz="2100" dirty="0" smtClean="0">
                <a:latin typeface="Arial" pitchFamily="34" charset="0"/>
                <a:ea typeface="ヒラギノ明朝 ProN W3"/>
                <a:cs typeface="Arial" pitchFamily="34" charset="0"/>
              </a:rPr>
              <a:t>Occasionally, a task force may be formed from individuals outside a company</a:t>
            </a:r>
          </a:p>
        </p:txBody>
      </p:sp>
      <p:graphicFrame>
        <p:nvGraphicFramePr>
          <p:cNvPr id="18" name="Diagram 17"/>
          <p:cNvGraphicFramePr/>
          <p:nvPr/>
        </p:nvGraphicFramePr>
        <p:xfrm>
          <a:off x="533400" y="1295400"/>
          <a:ext cx="8077200" cy="1346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9" name="Diagram 18"/>
          <p:cNvGraphicFramePr/>
          <p:nvPr/>
        </p:nvGraphicFramePr>
        <p:xfrm>
          <a:off x="533400" y="2743200"/>
          <a:ext cx="8077200" cy="1346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300" b="1" dirty="0" smtClean="0">
                <a:solidFill>
                  <a:srgbClr val="EF3E42"/>
                </a:solidFill>
                <a:latin typeface="Helvetica" pitchFamily="34" charset="0"/>
                <a:ea typeface="ヒラギノ明朝 ProN W3"/>
                <a:cs typeface="Times New Roman" pitchFamily="18" charset="0"/>
                <a:sym typeface="Gill Sans" pitchFamily="34" charset="0"/>
              </a:rPr>
              <a:t>Teams</a:t>
            </a:r>
            <a:endParaRPr lang="en-US" sz="33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13</a:t>
            </a:fld>
            <a:endParaRPr lang="en-US" sz="1000" dirty="0">
              <a:solidFill>
                <a:schemeClr val="bg1"/>
              </a:solidFill>
              <a:latin typeface="Arial Black" pitchFamily="34" charset="0"/>
            </a:endParaRPr>
          </a:p>
        </p:txBody>
      </p:sp>
      <p:graphicFrame>
        <p:nvGraphicFramePr>
          <p:cNvPr id="13" name="Diagram 12"/>
          <p:cNvGraphicFramePr/>
          <p:nvPr/>
        </p:nvGraphicFramePr>
        <p:xfrm>
          <a:off x="533400" y="1143000"/>
          <a:ext cx="8077200" cy="2438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p:cNvGraphicFramePr/>
          <p:nvPr/>
        </p:nvGraphicFramePr>
        <p:xfrm>
          <a:off x="533400" y="3657600"/>
          <a:ext cx="8077200" cy="2743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300" b="1" dirty="0" smtClean="0">
                <a:solidFill>
                  <a:srgbClr val="EF3E42"/>
                </a:solidFill>
                <a:latin typeface="Helvetica" pitchFamily="34" charset="0"/>
                <a:ea typeface="ヒラギノ明朝 ProN W3"/>
                <a:cs typeface="Times New Roman" pitchFamily="18" charset="0"/>
                <a:sym typeface="Gill Sans" pitchFamily="34" charset="0"/>
              </a:rPr>
              <a:t>Formal Communication</a:t>
            </a:r>
            <a:endParaRPr lang="en-US" sz="33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14</a:t>
            </a:fld>
            <a:endParaRPr lang="en-US" sz="1000" dirty="0">
              <a:solidFill>
                <a:schemeClr val="bg1"/>
              </a:solidFill>
              <a:latin typeface="Arial Black" pitchFamily="34" charset="0"/>
            </a:endParaRPr>
          </a:p>
        </p:txBody>
      </p:sp>
      <p:graphicFrame>
        <p:nvGraphicFramePr>
          <p:cNvPr id="20" name="Diagram 19"/>
          <p:cNvGraphicFramePr/>
          <p:nvPr/>
        </p:nvGraphicFramePr>
        <p:xfrm>
          <a:off x="533400" y="2286000"/>
          <a:ext cx="8077200" cy="152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1" name="Diagram 20"/>
          <p:cNvGraphicFramePr/>
          <p:nvPr/>
        </p:nvGraphicFramePr>
        <p:xfrm>
          <a:off x="533400" y="1066800"/>
          <a:ext cx="8077200" cy="1143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8" name="Diagram 17"/>
          <p:cNvGraphicFramePr/>
          <p:nvPr/>
        </p:nvGraphicFramePr>
        <p:xfrm>
          <a:off x="533400" y="3886200"/>
          <a:ext cx="8077200" cy="13335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9" name="Diagram 18"/>
          <p:cNvGraphicFramePr/>
          <p:nvPr/>
        </p:nvGraphicFramePr>
        <p:xfrm>
          <a:off x="533400" y="5219700"/>
          <a:ext cx="8077200" cy="11811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300" b="1" dirty="0" smtClean="0">
                <a:solidFill>
                  <a:srgbClr val="EF3E42"/>
                </a:solidFill>
                <a:latin typeface="Helvetica" pitchFamily="34" charset="0"/>
                <a:ea typeface="ヒラギノ明朝 ProN W3"/>
                <a:cs typeface="Times New Roman" pitchFamily="18" charset="0"/>
                <a:sym typeface="Gill Sans" pitchFamily="34" charset="0"/>
              </a:rPr>
              <a:t>Informal Communication</a:t>
            </a:r>
            <a:endParaRPr lang="en-US" sz="33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a:solidFill>
                  <a:schemeClr val="bg1"/>
                </a:solidFill>
                <a:latin typeface="Arial Black" pitchFamily="34" charset="0"/>
              </a:rPr>
              <a:t>7</a:t>
            </a:r>
            <a:r>
              <a:rPr lang="en-US" sz="1000" dirty="0" smtClean="0">
                <a:solidFill>
                  <a:schemeClr val="bg1"/>
                </a:solidFill>
                <a:latin typeface="Arial Black" pitchFamily="34" charset="0"/>
              </a:rPr>
              <a:t>-</a:t>
            </a:r>
            <a:fld id="{5D761334-8ECC-40FD-918B-BB9F81F588E7}" type="slidenum">
              <a:rPr lang="en-US" sz="1000" smtClean="0">
                <a:solidFill>
                  <a:schemeClr val="bg1"/>
                </a:solidFill>
                <a:latin typeface="Arial Black" pitchFamily="34" charset="0"/>
              </a:rPr>
              <a:pPr algn="ctr">
                <a:defRPr/>
              </a:pPr>
              <a:t>15</a:t>
            </a:fld>
            <a:endParaRPr lang="en-US" sz="1000" dirty="0">
              <a:solidFill>
                <a:schemeClr val="bg1"/>
              </a:solidFill>
              <a:latin typeface="Arial Black" pitchFamily="34" charset="0"/>
            </a:endParaRPr>
          </a:p>
        </p:txBody>
      </p:sp>
      <p:sp>
        <p:nvSpPr>
          <p:cNvPr id="13" name="Content Placeholder 2"/>
          <p:cNvSpPr txBox="1">
            <a:spLocks/>
          </p:cNvSpPr>
          <p:nvPr/>
        </p:nvSpPr>
        <p:spPr>
          <a:xfrm>
            <a:off x="914400" y="3200400"/>
            <a:ext cx="7772400" cy="2819399"/>
          </a:xfrm>
          <a:prstGeom prst="rect">
            <a:avLst/>
          </a:prstGeom>
        </p:spPr>
        <p:txBody>
          <a:bodyPr/>
          <a:lstStyle/>
          <a:p>
            <a:pPr lvl="1" indent="-457200">
              <a:spcBef>
                <a:spcPts val="1000"/>
              </a:spcBef>
              <a:buClr>
                <a:srgbClr val="92D050"/>
              </a:buClr>
              <a:buSzPct val="100000"/>
              <a:buFont typeface="Wingdings" pitchFamily="2" charset="2"/>
              <a:buChar char="Ø"/>
            </a:pPr>
            <a:r>
              <a:rPr lang="en-US" sz="2600" dirty="0" smtClean="0">
                <a:latin typeface="Arial" pitchFamily="34" charset="0"/>
                <a:ea typeface="ヒラギノ明朝 ProN W3"/>
                <a:cs typeface="Arial" pitchFamily="34" charset="0"/>
              </a:rPr>
              <a:t>Managers can utilize informal communications as a sounding device</a:t>
            </a:r>
          </a:p>
          <a:p>
            <a:pPr lvl="1" indent="-457200">
              <a:spcBef>
                <a:spcPts val="1000"/>
              </a:spcBef>
              <a:buClr>
                <a:srgbClr val="92D050"/>
              </a:buClr>
              <a:buSzPct val="100000"/>
              <a:buFont typeface="Wingdings" pitchFamily="2" charset="2"/>
              <a:buChar char="Ø"/>
            </a:pPr>
            <a:r>
              <a:rPr lang="en-US" sz="2600" dirty="0" smtClean="0">
                <a:latin typeface="Arial" pitchFamily="34" charset="0"/>
                <a:ea typeface="ヒラギノ明朝 ProN W3"/>
                <a:cs typeface="Arial" pitchFamily="34" charset="0"/>
              </a:rPr>
              <a:t>Can obtain valuable information from the grapevine that could improve decision making</a:t>
            </a:r>
          </a:p>
          <a:p>
            <a:pPr lvl="1" indent="-457200">
              <a:spcBef>
                <a:spcPts val="1000"/>
              </a:spcBef>
              <a:buClr>
                <a:srgbClr val="92D050"/>
              </a:buClr>
              <a:buSzPct val="100000"/>
              <a:buFont typeface="Wingdings" pitchFamily="2" charset="2"/>
              <a:buChar char="Ø"/>
            </a:pPr>
            <a:r>
              <a:rPr lang="en-US" sz="2600" dirty="0" smtClean="0">
                <a:latin typeface="Arial" pitchFamily="34" charset="0"/>
                <a:ea typeface="ヒラギノ明朝 ProN W3"/>
                <a:cs typeface="Arial" pitchFamily="34" charset="0"/>
              </a:rPr>
              <a:t>Some organizations use the grapevine to their advantage by floating ideas, soliciting feedback, and reacting accordingly</a:t>
            </a:r>
          </a:p>
        </p:txBody>
      </p:sp>
      <p:graphicFrame>
        <p:nvGraphicFramePr>
          <p:cNvPr id="20" name="Diagram 19"/>
          <p:cNvGraphicFramePr/>
          <p:nvPr/>
        </p:nvGraphicFramePr>
        <p:xfrm>
          <a:off x="533400" y="1447800"/>
          <a:ext cx="8077200" cy="177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14284</TotalTime>
  <Words>1009</Words>
  <Application>Microsoft Office PowerPoint</Application>
  <PresentationFormat>On-screen Show (4:3)</PresentationFormat>
  <Paragraphs>149</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Part 3</vt:lpstr>
      <vt:lpstr> </vt:lpstr>
      <vt:lpstr>Learning Objectives</vt:lpstr>
      <vt:lpstr>Organizational Culture</vt:lpstr>
      <vt:lpstr>Departmentalization</vt:lpstr>
      <vt:lpstr>Departmentalization</vt:lpstr>
      <vt:lpstr>Delegation of Authority</vt:lpstr>
      <vt:lpstr>Degree of Centralization</vt:lpstr>
      <vt:lpstr>Span of Management</vt:lpstr>
      <vt:lpstr>Organizational Structure</vt:lpstr>
      <vt:lpstr>Groups and Teams</vt:lpstr>
      <vt:lpstr>Committees and Task Forces</vt:lpstr>
      <vt:lpstr>Teams</vt:lpstr>
      <vt:lpstr>Formal Communication</vt:lpstr>
      <vt:lpstr>Informal Communication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A. B. Custom Solutions</dc:creator>
  <cp:lastModifiedBy>Amudha Pandian</cp:lastModifiedBy>
  <cp:revision>432</cp:revision>
  <dcterms:created xsi:type="dcterms:W3CDTF">2010-09-10T00:47:27Z</dcterms:created>
  <dcterms:modified xsi:type="dcterms:W3CDTF">2013-12-06T07:30:04Z</dcterms:modified>
</cp:coreProperties>
</file>