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6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7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8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9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10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11.xml" ContentType="application/vnd.openxmlformats-officedocument.presentationml.notesSlide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notesSlides/notesSlide12.xml" ContentType="application/vnd.openxmlformats-officedocument.presentationml.notesSlide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notesSlides/notesSlide13.xml" ContentType="application/vnd.openxmlformats-officedocument.presentationml.notesSlide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notesSlides/notesSlide14.xml" ContentType="application/vnd.openxmlformats-officedocument.presentationml.notesSlide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notesSlides/notesSlide15.xml" ContentType="application/vnd.openxmlformats-officedocument.presentationml.notesSlide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322" r:id="rId2"/>
    <p:sldId id="323" r:id="rId3"/>
    <p:sldId id="324" r:id="rId4"/>
    <p:sldId id="325" r:id="rId5"/>
    <p:sldId id="268" r:id="rId6"/>
    <p:sldId id="275" r:id="rId7"/>
    <p:sldId id="278" r:id="rId8"/>
    <p:sldId id="279" r:id="rId9"/>
    <p:sldId id="281" r:id="rId10"/>
    <p:sldId id="282" r:id="rId11"/>
    <p:sldId id="285" r:id="rId12"/>
    <p:sldId id="287" r:id="rId13"/>
    <p:sldId id="291" r:id="rId14"/>
    <p:sldId id="298" r:id="rId15"/>
    <p:sldId id="308" r:id="rId16"/>
  </p:sldIdLst>
  <p:sldSz cx="9144000" cy="6858000" type="screen4x3"/>
  <p:notesSz cx="6858000" cy="9144000"/>
  <p:custDataLst>
    <p:tags r:id="rId19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8D1"/>
    <a:srgbClr val="00FF00"/>
    <a:srgbClr val="EF3E42"/>
    <a:srgbClr val="942C61"/>
    <a:srgbClr val="008CBB"/>
    <a:srgbClr val="ECF1F7"/>
    <a:srgbClr val="328699"/>
    <a:srgbClr val="78743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018" autoAdjust="0"/>
    <p:restoredTop sz="95858" autoAdjust="0"/>
  </p:normalViewPr>
  <p:slideViewPr>
    <p:cSldViewPr>
      <p:cViewPr>
        <p:scale>
          <a:sx n="50" d="100"/>
          <a:sy n="50" d="100"/>
        </p:scale>
        <p:origin x="-2256" y="-83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colorful1#3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3FBA08D-0E11-4DEE-914D-211D475DA0B0}" type="doc">
      <dgm:prSet loTypeId="urn:microsoft.com/office/officeart/2005/8/layout/vList2" loCatId="list" qsTypeId="urn:microsoft.com/office/officeart/2005/8/quickstyle/3d3" qsCatId="3D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A8991177-F743-4F3A-8578-B04D55307914}">
      <dgm:prSet phldrT="[Text]" custT="1"/>
      <dgm:spPr/>
      <dgm:t>
        <a:bodyPr/>
        <a:lstStyle/>
        <a:p>
          <a:pPr algn="ctr"/>
          <a:r>
            <a:rPr lang="en-US" sz="2600" dirty="0" smtClean="0">
              <a:latin typeface="Arial" pitchFamily="34" charset="0"/>
              <a:cs typeface="Arial" pitchFamily="34" charset="0"/>
            </a:rPr>
            <a:t>Marketing</a:t>
          </a:r>
          <a:endParaRPr lang="en-US" sz="2600" dirty="0">
            <a:latin typeface="Arial" pitchFamily="34" charset="0"/>
            <a:cs typeface="Arial" pitchFamily="34" charset="0"/>
          </a:endParaRPr>
        </a:p>
      </dgm:t>
    </dgm:pt>
    <dgm:pt modelId="{10C431EF-98D9-48E3-8B21-7ED6F621909E}" type="parTrans" cxnId="{01DDD294-13D3-4EFD-AB7E-E13EECCEFD3B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50D00ECF-E42F-424C-9F8B-04870C30F246}" type="sibTrans" cxnId="{01DDD294-13D3-4EFD-AB7E-E13EECCEFD3B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1D7F2986-7DDD-411D-AE9C-4B5169A9906E}">
      <dgm:prSet phldrT="[Text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2400" dirty="0" smtClean="0">
              <a:latin typeface="Arial" pitchFamily="34" charset="0"/>
              <a:cs typeface="Arial" pitchFamily="34" charset="0"/>
            </a:rPr>
            <a:t>A group of activities designed to expedite transactions by creating, distributing, pricing, and promoting goods, services, and ideas</a:t>
          </a:r>
          <a:endParaRPr lang="en-US" sz="2400" dirty="0">
            <a:latin typeface="Arial" pitchFamily="34" charset="0"/>
            <a:cs typeface="Arial" pitchFamily="34" charset="0"/>
          </a:endParaRPr>
        </a:p>
      </dgm:t>
    </dgm:pt>
    <dgm:pt modelId="{EC6CA92C-37F6-4732-900F-600244C18994}" type="parTrans" cxnId="{CD690F34-2E46-43CD-B94A-444839491E48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EEE6D2A0-33E0-479B-900E-E2B7C96936F2}" type="sibTrans" cxnId="{CD690F34-2E46-43CD-B94A-444839491E48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7C4EFB46-5B05-4787-8108-EFF4451A8536}" type="pres">
      <dgm:prSet presAssocID="{A3FBA08D-0E11-4DEE-914D-211D475DA0B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FAF3284-A185-4389-BF9B-7B3006ECB44D}" type="pres">
      <dgm:prSet presAssocID="{A8991177-F743-4F3A-8578-B04D55307914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32EBAAB-1D53-4578-916D-5A05C33D28FE}" type="pres">
      <dgm:prSet presAssocID="{A8991177-F743-4F3A-8578-B04D55307914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D690F34-2E46-43CD-B94A-444839491E48}" srcId="{A8991177-F743-4F3A-8578-B04D55307914}" destId="{1D7F2986-7DDD-411D-AE9C-4B5169A9906E}" srcOrd="0" destOrd="0" parTransId="{EC6CA92C-37F6-4732-900F-600244C18994}" sibTransId="{EEE6D2A0-33E0-479B-900E-E2B7C96936F2}"/>
    <dgm:cxn modelId="{92FDF922-41F8-458D-A91F-FBCE58187BE9}" type="presOf" srcId="{A3FBA08D-0E11-4DEE-914D-211D475DA0B0}" destId="{7C4EFB46-5B05-4787-8108-EFF4451A8536}" srcOrd="0" destOrd="0" presId="urn:microsoft.com/office/officeart/2005/8/layout/vList2"/>
    <dgm:cxn modelId="{01DDD294-13D3-4EFD-AB7E-E13EECCEFD3B}" srcId="{A3FBA08D-0E11-4DEE-914D-211D475DA0B0}" destId="{A8991177-F743-4F3A-8578-B04D55307914}" srcOrd="0" destOrd="0" parTransId="{10C431EF-98D9-48E3-8B21-7ED6F621909E}" sibTransId="{50D00ECF-E42F-424C-9F8B-04870C30F246}"/>
    <dgm:cxn modelId="{57E9FE9C-FD3C-4827-9C4F-515708F502C2}" type="presOf" srcId="{A8991177-F743-4F3A-8578-B04D55307914}" destId="{3FAF3284-A185-4389-BF9B-7B3006ECB44D}" srcOrd="0" destOrd="0" presId="urn:microsoft.com/office/officeart/2005/8/layout/vList2"/>
    <dgm:cxn modelId="{063AE6FC-FDE1-499D-A8FE-79613132704C}" type="presOf" srcId="{1D7F2986-7DDD-411D-AE9C-4B5169A9906E}" destId="{332EBAAB-1D53-4578-916D-5A05C33D28FE}" srcOrd="0" destOrd="0" presId="urn:microsoft.com/office/officeart/2005/8/layout/vList2"/>
    <dgm:cxn modelId="{047BF258-0F59-4957-A409-48B2EBCAAAEE}" type="presParOf" srcId="{7C4EFB46-5B05-4787-8108-EFF4451A8536}" destId="{3FAF3284-A185-4389-BF9B-7B3006ECB44D}" srcOrd="0" destOrd="0" presId="urn:microsoft.com/office/officeart/2005/8/layout/vList2"/>
    <dgm:cxn modelId="{E237F88F-745E-4A1D-B48F-77A78B6AA450}" type="presParOf" srcId="{7C4EFB46-5B05-4787-8108-EFF4451A8536}" destId="{332EBAAB-1D53-4578-916D-5A05C33D28FE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A902E4B-C3B9-4FB1-9CF3-60AEE9A1B750}" type="doc">
      <dgm:prSet loTypeId="urn:microsoft.com/office/officeart/2005/8/layout/vList2" loCatId="list" qsTypeId="urn:microsoft.com/office/officeart/2005/8/quickstyle/3d3" qsCatId="3D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7AB81C41-CC69-43D0-90E4-9CCAB694BE6F}">
      <dgm:prSet phldrT="[Text]" custT="1"/>
      <dgm:spPr/>
      <dgm:t>
        <a:bodyPr/>
        <a:lstStyle/>
        <a:p>
          <a:pPr algn="ctr"/>
          <a:r>
            <a:rPr lang="en-US" sz="2600" dirty="0" smtClean="0">
              <a:latin typeface="Arial" pitchFamily="34" charset="0"/>
              <a:cs typeface="Arial" pitchFamily="34" charset="0"/>
            </a:rPr>
            <a:t>Exchange</a:t>
          </a:r>
          <a:r>
            <a:rPr lang="en-US" sz="3100" dirty="0" smtClean="0">
              <a:latin typeface="Arial" pitchFamily="34" charset="0"/>
              <a:cs typeface="Arial" pitchFamily="34" charset="0"/>
            </a:rPr>
            <a:t> </a:t>
          </a:r>
          <a:endParaRPr lang="en-US" sz="3100" dirty="0">
            <a:latin typeface="Arial" pitchFamily="34" charset="0"/>
            <a:cs typeface="Arial" pitchFamily="34" charset="0"/>
          </a:endParaRPr>
        </a:p>
      </dgm:t>
    </dgm:pt>
    <dgm:pt modelId="{292001AF-617C-4340-8C65-36DEF78B62FC}" type="parTrans" cxnId="{B477B0E6-50D1-4299-93F4-6788666EDED2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E4B1DE42-270C-448C-A9AF-4341BE787154}" type="sibTrans" cxnId="{B477B0E6-50D1-4299-93F4-6788666EDED2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BB547CCD-F726-4B42-BCC7-41F79AC3D3B3}">
      <dgm:prSet phldrT="[Text]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 smtClean="0">
              <a:latin typeface="Arial" pitchFamily="34" charset="0"/>
              <a:ea typeface="ヒラギノ角ゴ ProN W3"/>
              <a:cs typeface="Arial" pitchFamily="34" charset="0"/>
              <a:sym typeface="Gill Sans"/>
            </a:rPr>
            <a:t>The act of giving up one thing (money, credit, labor, goods) in return for something else (goods, services, or ideas)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64C9EC06-A3BF-4ADF-8C6C-DB245B5EBE26}" type="parTrans" cxnId="{419A56CF-2898-4ADA-9125-F5D9F2C40485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3D434303-B0B8-4632-8048-8B94ACE4461A}" type="sibTrans" cxnId="{419A56CF-2898-4ADA-9125-F5D9F2C40485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77FB12FE-C936-4770-9A59-134C23155965}" type="pres">
      <dgm:prSet presAssocID="{4A902E4B-C3B9-4FB1-9CF3-60AEE9A1B75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F3C56CC-76C2-4F66-A395-5C7EA14D8536}" type="pres">
      <dgm:prSet presAssocID="{7AB81C41-CC69-43D0-90E4-9CCAB694BE6F}" presName="parentText" presStyleLbl="node1" presStyleIdx="0" presStyleCnt="1" custLinFactNeighborY="3289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ACB861F-09C0-4709-8E27-9518E332491F}" type="pres">
      <dgm:prSet presAssocID="{7AB81C41-CC69-43D0-90E4-9CCAB694BE6F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19A56CF-2898-4ADA-9125-F5D9F2C40485}" srcId="{7AB81C41-CC69-43D0-90E4-9CCAB694BE6F}" destId="{BB547CCD-F726-4B42-BCC7-41F79AC3D3B3}" srcOrd="0" destOrd="0" parTransId="{64C9EC06-A3BF-4ADF-8C6C-DB245B5EBE26}" sibTransId="{3D434303-B0B8-4632-8048-8B94ACE4461A}"/>
    <dgm:cxn modelId="{B477B0E6-50D1-4299-93F4-6788666EDED2}" srcId="{4A902E4B-C3B9-4FB1-9CF3-60AEE9A1B750}" destId="{7AB81C41-CC69-43D0-90E4-9CCAB694BE6F}" srcOrd="0" destOrd="0" parTransId="{292001AF-617C-4340-8C65-36DEF78B62FC}" sibTransId="{E4B1DE42-270C-448C-A9AF-4341BE787154}"/>
    <dgm:cxn modelId="{9281FED4-5F22-4059-8D3C-7AB68CB6EFC0}" type="presOf" srcId="{BB547CCD-F726-4B42-BCC7-41F79AC3D3B3}" destId="{5ACB861F-09C0-4709-8E27-9518E332491F}" srcOrd="0" destOrd="0" presId="urn:microsoft.com/office/officeart/2005/8/layout/vList2"/>
    <dgm:cxn modelId="{EBA49838-7D9E-46C3-92E9-A98FDCACC255}" type="presOf" srcId="{4A902E4B-C3B9-4FB1-9CF3-60AEE9A1B750}" destId="{77FB12FE-C936-4770-9A59-134C23155965}" srcOrd="0" destOrd="0" presId="urn:microsoft.com/office/officeart/2005/8/layout/vList2"/>
    <dgm:cxn modelId="{ED1B6247-DD6F-4A57-8613-41C52E659D69}" type="presOf" srcId="{7AB81C41-CC69-43D0-90E4-9CCAB694BE6F}" destId="{BF3C56CC-76C2-4F66-A395-5C7EA14D8536}" srcOrd="0" destOrd="0" presId="urn:microsoft.com/office/officeart/2005/8/layout/vList2"/>
    <dgm:cxn modelId="{3832A771-DBA8-4CD5-815F-EEA7A6F21B8F}" type="presParOf" srcId="{77FB12FE-C936-4770-9A59-134C23155965}" destId="{BF3C56CC-76C2-4F66-A395-5C7EA14D8536}" srcOrd="0" destOrd="0" presId="urn:microsoft.com/office/officeart/2005/8/layout/vList2"/>
    <dgm:cxn modelId="{A9D2985A-D79C-4A82-BF5F-52B5568164B2}" type="presParOf" srcId="{77FB12FE-C936-4770-9A59-134C23155965}" destId="{5ACB861F-09C0-4709-8E27-9518E332491F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EF7114F-1669-401B-90DE-23442902BF5C}" type="doc">
      <dgm:prSet loTypeId="urn:microsoft.com/office/officeart/2005/8/layout/vList2" loCatId="list" qsTypeId="urn:microsoft.com/office/officeart/2005/8/quickstyle/3d1" qsCatId="3D" csTypeId="urn:microsoft.com/office/officeart/2005/8/colors/accent6_2" csCatId="accent6" phldr="1"/>
      <dgm:spPr/>
      <dgm:t>
        <a:bodyPr/>
        <a:lstStyle/>
        <a:p>
          <a:endParaRPr lang="en-US"/>
        </a:p>
      </dgm:t>
    </dgm:pt>
    <dgm:pt modelId="{B681BC8B-61E5-4121-BDE4-155B4281B129}">
      <dgm:prSet phldrT="[Text]" custT="1"/>
      <dgm:spPr/>
      <dgm:t>
        <a:bodyPr/>
        <a:lstStyle/>
        <a:p>
          <a:pPr algn="ctr"/>
          <a:r>
            <a:rPr lang="en-US" sz="2600" dirty="0" smtClean="0">
              <a:latin typeface="Arial" pitchFamily="34" charset="0"/>
              <a:cs typeface="Arial" pitchFamily="34" charset="0"/>
            </a:rPr>
            <a:t>Value </a:t>
          </a:r>
          <a:endParaRPr lang="en-US" sz="2600" dirty="0">
            <a:latin typeface="Arial" pitchFamily="34" charset="0"/>
            <a:cs typeface="Arial" pitchFamily="34" charset="0"/>
          </a:endParaRPr>
        </a:p>
      </dgm:t>
    </dgm:pt>
    <dgm:pt modelId="{91317FC9-F746-4D48-B9AD-6BF15DECDCE3}" type="parTrans" cxnId="{B2F1A428-0569-451C-BD67-3A3AF3F171F6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CCFCAD1C-C035-4F50-9436-9384024FA52B}" type="sibTrans" cxnId="{B2F1A428-0569-451C-BD67-3A3AF3F171F6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EF296856-F7D5-4BE0-A035-8D2464B8193D}">
      <dgm:prSet phldrT="[Text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2400" dirty="0" smtClean="0">
              <a:latin typeface="Arial" pitchFamily="34" charset="0"/>
              <a:ea typeface="ヒラギノ角ゴ ProN W3"/>
              <a:cs typeface="Arial" pitchFamily="34" charset="0"/>
              <a:sym typeface="Calisto MT" pitchFamily="18" charset="0"/>
            </a:rPr>
            <a:t>A customer’s subjective assessment of benefits relative to costs in determining the worth of a product</a:t>
          </a:r>
          <a:endParaRPr lang="en-US" sz="2400" dirty="0">
            <a:latin typeface="Arial" pitchFamily="34" charset="0"/>
            <a:cs typeface="Arial" pitchFamily="34" charset="0"/>
          </a:endParaRPr>
        </a:p>
      </dgm:t>
    </dgm:pt>
    <dgm:pt modelId="{E36636A0-4E96-4AB9-9FA0-508D21E80EA5}" type="parTrans" cxnId="{0B63665F-5CA3-4BFF-98E7-D8808121D489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586CE3C9-B73C-4035-ACC5-5C1C8644F190}" type="sibTrans" cxnId="{0B63665F-5CA3-4BFF-98E7-D8808121D489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79D2291F-16A0-4CAC-BD0A-D717FE741081}" type="pres">
      <dgm:prSet presAssocID="{7EF7114F-1669-401B-90DE-23442902BF5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7630106-565B-45ED-918D-0A3A5987B349}" type="pres">
      <dgm:prSet presAssocID="{B681BC8B-61E5-4121-BDE4-155B4281B129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3BD7807-9CBE-4C11-A61E-49DFE0512413}" type="pres">
      <dgm:prSet presAssocID="{B681BC8B-61E5-4121-BDE4-155B4281B129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950C7CC-1921-4F2C-823A-E6FFD093AB8A}" type="presOf" srcId="{B681BC8B-61E5-4121-BDE4-155B4281B129}" destId="{57630106-565B-45ED-918D-0A3A5987B349}" srcOrd="0" destOrd="0" presId="urn:microsoft.com/office/officeart/2005/8/layout/vList2"/>
    <dgm:cxn modelId="{1527966B-C309-4B0F-A184-D2D3EF40721F}" type="presOf" srcId="{EF296856-F7D5-4BE0-A035-8D2464B8193D}" destId="{23BD7807-9CBE-4C11-A61E-49DFE0512413}" srcOrd="0" destOrd="0" presId="urn:microsoft.com/office/officeart/2005/8/layout/vList2"/>
    <dgm:cxn modelId="{1F7EF13A-2BCB-419D-833B-B8621518AC28}" type="presOf" srcId="{7EF7114F-1669-401B-90DE-23442902BF5C}" destId="{79D2291F-16A0-4CAC-BD0A-D717FE741081}" srcOrd="0" destOrd="0" presId="urn:microsoft.com/office/officeart/2005/8/layout/vList2"/>
    <dgm:cxn modelId="{0B63665F-5CA3-4BFF-98E7-D8808121D489}" srcId="{B681BC8B-61E5-4121-BDE4-155B4281B129}" destId="{EF296856-F7D5-4BE0-A035-8D2464B8193D}" srcOrd="0" destOrd="0" parTransId="{E36636A0-4E96-4AB9-9FA0-508D21E80EA5}" sibTransId="{586CE3C9-B73C-4035-ACC5-5C1C8644F190}"/>
    <dgm:cxn modelId="{B2F1A428-0569-451C-BD67-3A3AF3F171F6}" srcId="{7EF7114F-1669-401B-90DE-23442902BF5C}" destId="{B681BC8B-61E5-4121-BDE4-155B4281B129}" srcOrd="0" destOrd="0" parTransId="{91317FC9-F746-4D48-B9AD-6BF15DECDCE3}" sibTransId="{CCFCAD1C-C035-4F50-9436-9384024FA52B}"/>
    <dgm:cxn modelId="{2A669065-4D96-4394-ADC3-434F3467FDCA}" type="presParOf" srcId="{79D2291F-16A0-4CAC-BD0A-D717FE741081}" destId="{57630106-565B-45ED-918D-0A3A5987B349}" srcOrd="0" destOrd="0" presId="urn:microsoft.com/office/officeart/2005/8/layout/vList2"/>
    <dgm:cxn modelId="{0D720396-0441-4C59-9783-D2DB57270BA2}" type="presParOf" srcId="{79D2291F-16A0-4CAC-BD0A-D717FE741081}" destId="{23BD7807-9CBE-4C11-A61E-49DFE0512413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8B9953F-0031-4D5C-A561-0AAFA2C3FBD6}" type="doc">
      <dgm:prSet loTypeId="urn:microsoft.com/office/officeart/2005/8/layout/vList2" loCatId="list" qsTypeId="urn:microsoft.com/office/officeart/2005/8/quickstyle/3d1" qsCatId="3D" csTypeId="urn:microsoft.com/office/officeart/2005/8/colors/accent5_2" csCatId="accent5" phldr="1"/>
      <dgm:spPr/>
      <dgm:t>
        <a:bodyPr/>
        <a:lstStyle/>
        <a:p>
          <a:endParaRPr lang="en-US"/>
        </a:p>
      </dgm:t>
    </dgm:pt>
    <dgm:pt modelId="{1109D3C7-DF4E-4B9B-8FA3-79EE7A8AE2FA}">
      <dgm:prSet phldrT="[Text]" custT="1"/>
      <dgm:spPr/>
      <dgm:t>
        <a:bodyPr/>
        <a:lstStyle/>
        <a:p>
          <a:pPr algn="ctr"/>
          <a:r>
            <a:rPr lang="en-US" sz="2600" dirty="0" smtClean="0">
              <a:latin typeface="Arial" pitchFamily="34" charset="0"/>
              <a:cs typeface="Arial" pitchFamily="34" charset="0"/>
            </a:rPr>
            <a:t>Marketing Concept </a:t>
          </a:r>
          <a:endParaRPr lang="en-US" sz="2600" dirty="0">
            <a:latin typeface="Arial" pitchFamily="34" charset="0"/>
            <a:cs typeface="Arial" pitchFamily="34" charset="0"/>
          </a:endParaRPr>
        </a:p>
      </dgm:t>
    </dgm:pt>
    <dgm:pt modelId="{193ECE7C-3DA9-4CA1-82DE-FBB22AF7512B}" type="parTrans" cxnId="{BF6FAC0F-C84E-412B-B148-CC368A783076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A566905F-CDFF-4041-8CD4-50DFDFE88E92}" type="sibTrans" cxnId="{BF6FAC0F-C84E-412B-B148-CC368A783076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879E5B5D-B591-4291-ACC2-E251E8597E00}">
      <dgm:prSet phldrT="[Text]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2400" dirty="0" smtClean="0">
              <a:latin typeface="Arial" pitchFamily="34" charset="0"/>
              <a:ea typeface="ヒラギノ角ゴ ProN W3"/>
              <a:cs typeface="Arial" pitchFamily="34" charset="0"/>
              <a:sym typeface="Calisto MT" pitchFamily="18" charset="0"/>
            </a:rPr>
            <a:t>The idea that an organization should try to satisfy customers’ needs through coordinated activities that also allow it to achieve its own goal</a:t>
          </a:r>
          <a:endParaRPr lang="en-US" sz="2400" dirty="0">
            <a:latin typeface="Arial" pitchFamily="34" charset="0"/>
            <a:cs typeface="Arial" pitchFamily="34" charset="0"/>
          </a:endParaRPr>
        </a:p>
      </dgm:t>
    </dgm:pt>
    <dgm:pt modelId="{DD9A1B36-F0E0-4637-9FC7-DD3C0885BE82}" type="parTrans" cxnId="{1D7004A6-550D-4EE4-A966-6BF112301609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8905D56F-B9CB-4400-A55D-10DA0B64BB30}" type="sibTrans" cxnId="{1D7004A6-550D-4EE4-A966-6BF112301609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63A1EEC0-0CB5-472F-AE9A-C581C062E4F9}" type="pres">
      <dgm:prSet presAssocID="{B8B9953F-0031-4D5C-A561-0AAFA2C3FBD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F0C520E-C6B8-4CE5-8E64-D5BC6A67F71B}" type="pres">
      <dgm:prSet presAssocID="{1109D3C7-DF4E-4B9B-8FA3-79EE7A8AE2FA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3DEE87F-EFE9-4473-9664-B92DA784C637}" type="pres">
      <dgm:prSet presAssocID="{1109D3C7-DF4E-4B9B-8FA3-79EE7A8AE2FA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D7004A6-550D-4EE4-A966-6BF112301609}" srcId="{1109D3C7-DF4E-4B9B-8FA3-79EE7A8AE2FA}" destId="{879E5B5D-B591-4291-ACC2-E251E8597E00}" srcOrd="0" destOrd="0" parTransId="{DD9A1B36-F0E0-4637-9FC7-DD3C0885BE82}" sibTransId="{8905D56F-B9CB-4400-A55D-10DA0B64BB30}"/>
    <dgm:cxn modelId="{D772612D-2F78-417C-9824-91C328536311}" type="presOf" srcId="{B8B9953F-0031-4D5C-A561-0AAFA2C3FBD6}" destId="{63A1EEC0-0CB5-472F-AE9A-C581C062E4F9}" srcOrd="0" destOrd="0" presId="urn:microsoft.com/office/officeart/2005/8/layout/vList2"/>
    <dgm:cxn modelId="{5DBF762A-90A4-4341-98F1-1A46425D92F4}" type="presOf" srcId="{1109D3C7-DF4E-4B9B-8FA3-79EE7A8AE2FA}" destId="{4F0C520E-C6B8-4CE5-8E64-D5BC6A67F71B}" srcOrd="0" destOrd="0" presId="urn:microsoft.com/office/officeart/2005/8/layout/vList2"/>
    <dgm:cxn modelId="{4CDE3F93-8061-4B47-B905-88FF911D3F52}" type="presOf" srcId="{879E5B5D-B591-4291-ACC2-E251E8597E00}" destId="{D3DEE87F-EFE9-4473-9664-B92DA784C637}" srcOrd="0" destOrd="0" presId="urn:microsoft.com/office/officeart/2005/8/layout/vList2"/>
    <dgm:cxn modelId="{BF6FAC0F-C84E-412B-B148-CC368A783076}" srcId="{B8B9953F-0031-4D5C-A561-0AAFA2C3FBD6}" destId="{1109D3C7-DF4E-4B9B-8FA3-79EE7A8AE2FA}" srcOrd="0" destOrd="0" parTransId="{193ECE7C-3DA9-4CA1-82DE-FBB22AF7512B}" sibTransId="{A566905F-CDFF-4041-8CD4-50DFDFE88E92}"/>
    <dgm:cxn modelId="{EDC3AE03-8500-429E-AABC-528CAD30460B}" type="presParOf" srcId="{63A1EEC0-0CB5-472F-AE9A-C581C062E4F9}" destId="{4F0C520E-C6B8-4CE5-8E64-D5BC6A67F71B}" srcOrd="0" destOrd="0" presId="urn:microsoft.com/office/officeart/2005/8/layout/vList2"/>
    <dgm:cxn modelId="{F50AD2BC-AEE3-412F-8B87-D4CC4BC77A0F}" type="presParOf" srcId="{63A1EEC0-0CB5-472F-AE9A-C581C062E4F9}" destId="{D3DEE87F-EFE9-4473-9664-B92DA784C637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5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3FBA08D-0E11-4DEE-914D-211D475DA0B0}" type="doc">
      <dgm:prSet loTypeId="urn:microsoft.com/office/officeart/2005/8/layout/vList2" loCatId="list" qsTypeId="urn:microsoft.com/office/officeart/2005/8/quickstyle/3d3" qsCatId="3D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A8991177-F743-4F3A-8578-B04D55307914}">
      <dgm:prSet phldrT="[Text]" custT="1"/>
      <dgm:spPr/>
      <dgm:t>
        <a:bodyPr/>
        <a:lstStyle/>
        <a:p>
          <a:pPr algn="ctr"/>
          <a:r>
            <a:rPr lang="en-US" sz="2000" dirty="0" smtClean="0">
              <a:latin typeface="Arial" pitchFamily="34" charset="0"/>
              <a:cs typeface="Arial" pitchFamily="34" charset="0"/>
            </a:rPr>
            <a:t>Marketing Strategy</a:t>
          </a:r>
          <a:endParaRPr lang="en-US" sz="2000" dirty="0">
            <a:latin typeface="Arial" pitchFamily="34" charset="0"/>
            <a:cs typeface="Arial" pitchFamily="34" charset="0"/>
          </a:endParaRPr>
        </a:p>
      </dgm:t>
    </dgm:pt>
    <dgm:pt modelId="{10C431EF-98D9-48E3-8B21-7ED6F621909E}" type="parTrans" cxnId="{01DDD294-13D3-4EFD-AB7E-E13EECCEFD3B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50D00ECF-E42F-424C-9F8B-04870C30F246}" type="sibTrans" cxnId="{01DDD294-13D3-4EFD-AB7E-E13EECCEFD3B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1D7F2986-7DDD-411D-AE9C-4B5169A9906E}">
      <dgm:prSet phldrT="[Text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1800" dirty="0" smtClean="0">
              <a:latin typeface="Arial" pitchFamily="34" charset="0"/>
              <a:cs typeface="Arial" pitchFamily="34" charset="0"/>
            </a:rPr>
            <a:t>A plan of action for developing, pricing distributing, and promoting products that meet the needs of specific customers</a:t>
          </a:r>
          <a:endParaRPr lang="en-US" sz="1800" dirty="0">
            <a:latin typeface="Arial" pitchFamily="34" charset="0"/>
            <a:cs typeface="Arial" pitchFamily="34" charset="0"/>
          </a:endParaRPr>
        </a:p>
      </dgm:t>
    </dgm:pt>
    <dgm:pt modelId="{EC6CA92C-37F6-4732-900F-600244C18994}" type="parTrans" cxnId="{CD690F34-2E46-43CD-B94A-444839491E48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EEE6D2A0-33E0-479B-900E-E2B7C96936F2}" type="sibTrans" cxnId="{CD690F34-2E46-43CD-B94A-444839491E48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7C4EFB46-5B05-4787-8108-EFF4451A8536}" type="pres">
      <dgm:prSet presAssocID="{A3FBA08D-0E11-4DEE-914D-211D475DA0B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FAF3284-A185-4389-BF9B-7B3006ECB44D}" type="pres">
      <dgm:prSet presAssocID="{A8991177-F743-4F3A-8578-B04D55307914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32EBAAB-1D53-4578-916D-5A05C33D28FE}" type="pres">
      <dgm:prSet presAssocID="{A8991177-F743-4F3A-8578-B04D55307914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D690F34-2E46-43CD-B94A-444839491E48}" srcId="{A8991177-F743-4F3A-8578-B04D55307914}" destId="{1D7F2986-7DDD-411D-AE9C-4B5169A9906E}" srcOrd="0" destOrd="0" parTransId="{EC6CA92C-37F6-4732-900F-600244C18994}" sibTransId="{EEE6D2A0-33E0-479B-900E-E2B7C96936F2}"/>
    <dgm:cxn modelId="{4C254CC0-AF32-4E84-B9F5-4ABBC8565404}" type="presOf" srcId="{1D7F2986-7DDD-411D-AE9C-4B5169A9906E}" destId="{332EBAAB-1D53-4578-916D-5A05C33D28FE}" srcOrd="0" destOrd="0" presId="urn:microsoft.com/office/officeart/2005/8/layout/vList2"/>
    <dgm:cxn modelId="{01DDD294-13D3-4EFD-AB7E-E13EECCEFD3B}" srcId="{A3FBA08D-0E11-4DEE-914D-211D475DA0B0}" destId="{A8991177-F743-4F3A-8578-B04D55307914}" srcOrd="0" destOrd="0" parTransId="{10C431EF-98D9-48E3-8B21-7ED6F621909E}" sibTransId="{50D00ECF-E42F-424C-9F8B-04870C30F246}"/>
    <dgm:cxn modelId="{18D8C775-22F6-49DC-A45D-922CA5DAEDC8}" type="presOf" srcId="{A8991177-F743-4F3A-8578-B04D55307914}" destId="{3FAF3284-A185-4389-BF9B-7B3006ECB44D}" srcOrd="0" destOrd="0" presId="urn:microsoft.com/office/officeart/2005/8/layout/vList2"/>
    <dgm:cxn modelId="{B3FAB2FD-FBAE-468F-8D6C-683CF2CEDA63}" type="presOf" srcId="{A3FBA08D-0E11-4DEE-914D-211D475DA0B0}" destId="{7C4EFB46-5B05-4787-8108-EFF4451A8536}" srcOrd="0" destOrd="0" presId="urn:microsoft.com/office/officeart/2005/8/layout/vList2"/>
    <dgm:cxn modelId="{6732B3CD-1D8F-47B9-A96A-6A9B99B5756D}" type="presParOf" srcId="{7C4EFB46-5B05-4787-8108-EFF4451A8536}" destId="{3FAF3284-A185-4389-BF9B-7B3006ECB44D}" srcOrd="0" destOrd="0" presId="urn:microsoft.com/office/officeart/2005/8/layout/vList2"/>
    <dgm:cxn modelId="{527A33FE-4D52-48C1-9A38-EC554F049537}" type="presParOf" srcId="{7C4EFB46-5B05-4787-8108-EFF4451A8536}" destId="{332EBAAB-1D53-4578-916D-5A05C33D28FE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C230D27-11F5-4E1D-8DD6-4D489CA0273B}" type="doc">
      <dgm:prSet loTypeId="urn:microsoft.com/office/officeart/2005/8/layout/vList2" loCatId="list" qsTypeId="urn:microsoft.com/office/officeart/2005/8/quickstyle/3d1" qsCatId="3D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FA312A1F-6B91-49C6-A583-69B542BE1F5B}">
      <dgm:prSet phldrT="[Text]" custT="1"/>
      <dgm:spPr/>
      <dgm:t>
        <a:bodyPr/>
        <a:lstStyle/>
        <a:p>
          <a:pPr algn="ctr"/>
          <a:r>
            <a:rPr lang="en-US" sz="2600" dirty="0" smtClean="0">
              <a:latin typeface="Arial" pitchFamily="34" charset="0"/>
              <a:cs typeface="Arial" pitchFamily="34" charset="0"/>
            </a:rPr>
            <a:t>Market</a:t>
          </a:r>
          <a:endParaRPr lang="en-US" sz="2600" dirty="0">
            <a:latin typeface="Arial" pitchFamily="34" charset="0"/>
            <a:cs typeface="Arial" pitchFamily="34" charset="0"/>
          </a:endParaRPr>
        </a:p>
      </dgm:t>
    </dgm:pt>
    <dgm:pt modelId="{2CE84AE8-A159-4DDF-95BC-2EAA1CA4F747}" type="parTrans" cxnId="{A42A6A46-5294-4112-BA54-FE3F945F415E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3C2E90AE-F533-4D96-BF31-7827339742D4}" type="sibTrans" cxnId="{A42A6A46-5294-4112-BA54-FE3F945F415E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579A5409-0227-44B2-AC55-8DBE8E3B8DFB}">
      <dgm:prSet phldrT="[Text]"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IN" sz="2300" dirty="0" smtClean="0">
              <a:latin typeface="Arial" pitchFamily="34" charset="0"/>
              <a:cs typeface="Arial" pitchFamily="34" charset="0"/>
            </a:rPr>
            <a:t>A group of people who have a need, purchasing power, and the desire and authority to spend money on goods, services, and ideas</a:t>
          </a:r>
          <a:endParaRPr lang="en-US" sz="2300" dirty="0">
            <a:latin typeface="Arial" pitchFamily="34" charset="0"/>
            <a:cs typeface="Arial" pitchFamily="34" charset="0"/>
          </a:endParaRPr>
        </a:p>
      </dgm:t>
    </dgm:pt>
    <dgm:pt modelId="{C93302C6-CC32-4526-B68D-A4C584A8A258}" type="parTrans" cxnId="{1C048E59-6C9E-427E-BB6D-EF1900952875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C16B89CA-7C26-4FB8-8A47-5CB53198210F}" type="sibTrans" cxnId="{1C048E59-6C9E-427E-BB6D-EF1900952875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7FC192FC-E689-4C6A-BFBA-2B7B23B61EDF}">
      <dgm:prSet phldrT="[Text]" custT="1"/>
      <dgm:spPr/>
      <dgm:t>
        <a:bodyPr/>
        <a:lstStyle/>
        <a:p>
          <a:pPr algn="ctr"/>
          <a:r>
            <a:rPr lang="en-US" sz="2600" dirty="0" smtClean="0">
              <a:latin typeface="Arial" pitchFamily="34" charset="0"/>
              <a:cs typeface="Arial" pitchFamily="34" charset="0"/>
            </a:rPr>
            <a:t>Target Market</a:t>
          </a:r>
          <a:endParaRPr lang="en-US" sz="2600" dirty="0">
            <a:latin typeface="Arial" pitchFamily="34" charset="0"/>
            <a:cs typeface="Arial" pitchFamily="34" charset="0"/>
          </a:endParaRPr>
        </a:p>
      </dgm:t>
    </dgm:pt>
    <dgm:pt modelId="{783B39B9-D204-4D57-B41E-0FC9520951CA}" type="parTrans" cxnId="{84A18388-6BAB-4543-93B9-D7BCB1809415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A8E1C964-DA85-4999-9D68-19D09522A98C}" type="sibTrans" cxnId="{84A18388-6BAB-4543-93B9-D7BCB1809415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428F5404-2C23-4A36-8371-DCCF29746C1F}">
      <dgm:prSet phldrT="[Text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IN" sz="2300" dirty="0" smtClean="0">
              <a:latin typeface="Arial" pitchFamily="34" charset="0"/>
              <a:cs typeface="Arial" pitchFamily="34" charset="0"/>
            </a:rPr>
            <a:t>A specific group of consumers on whose needs and wants a company focuses its marketing efforts</a:t>
          </a:r>
          <a:endParaRPr lang="en-US" sz="2300" dirty="0">
            <a:latin typeface="Arial" pitchFamily="34" charset="0"/>
            <a:cs typeface="Arial" pitchFamily="34" charset="0"/>
          </a:endParaRPr>
        </a:p>
      </dgm:t>
    </dgm:pt>
    <dgm:pt modelId="{BA08EF02-38DF-4F38-AD39-028356AE3D28}" type="parTrans" cxnId="{691ED960-98E3-43DC-AC38-C058F1611BE1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9A89D489-0D30-47C5-A5F7-83EDEA18C394}" type="sibTrans" cxnId="{691ED960-98E3-43DC-AC38-C058F1611BE1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83099B27-B758-4219-8A00-FB2994EA52A9}" type="pres">
      <dgm:prSet presAssocID="{DC230D27-11F5-4E1D-8DD6-4D489CA0273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78CB768-E190-411A-A1BE-DD102ED352A8}" type="pres">
      <dgm:prSet presAssocID="{FA312A1F-6B91-49C6-A583-69B542BE1F5B}" presName="parentText" presStyleLbl="node1" presStyleIdx="0" presStyleCnt="2" custLinFactNeighborY="-412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3AD59AC-0A11-435E-9365-17A35E8A565C}" type="pres">
      <dgm:prSet presAssocID="{FA312A1F-6B91-49C6-A583-69B542BE1F5B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A00D5E3-ECBA-44FA-B718-C53C4206D47A}" type="pres">
      <dgm:prSet presAssocID="{7FC192FC-E689-4C6A-BFBA-2B7B23B61EDF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D536B71-B24A-47DA-9ADC-1EC801B6C87B}" type="pres">
      <dgm:prSet presAssocID="{7FC192FC-E689-4C6A-BFBA-2B7B23B61EDF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91ED960-98E3-43DC-AC38-C058F1611BE1}" srcId="{7FC192FC-E689-4C6A-BFBA-2B7B23B61EDF}" destId="{428F5404-2C23-4A36-8371-DCCF29746C1F}" srcOrd="0" destOrd="0" parTransId="{BA08EF02-38DF-4F38-AD39-028356AE3D28}" sibTransId="{9A89D489-0D30-47C5-A5F7-83EDEA18C394}"/>
    <dgm:cxn modelId="{F23C3690-3D20-4C85-963C-0AB59AE9F620}" type="presOf" srcId="{DC230D27-11F5-4E1D-8DD6-4D489CA0273B}" destId="{83099B27-B758-4219-8A00-FB2994EA52A9}" srcOrd="0" destOrd="0" presId="urn:microsoft.com/office/officeart/2005/8/layout/vList2"/>
    <dgm:cxn modelId="{1C048E59-6C9E-427E-BB6D-EF1900952875}" srcId="{FA312A1F-6B91-49C6-A583-69B542BE1F5B}" destId="{579A5409-0227-44B2-AC55-8DBE8E3B8DFB}" srcOrd="0" destOrd="0" parTransId="{C93302C6-CC32-4526-B68D-A4C584A8A258}" sibTransId="{C16B89CA-7C26-4FB8-8A47-5CB53198210F}"/>
    <dgm:cxn modelId="{A42A6A46-5294-4112-BA54-FE3F945F415E}" srcId="{DC230D27-11F5-4E1D-8DD6-4D489CA0273B}" destId="{FA312A1F-6B91-49C6-A583-69B542BE1F5B}" srcOrd="0" destOrd="0" parTransId="{2CE84AE8-A159-4DDF-95BC-2EAA1CA4F747}" sibTransId="{3C2E90AE-F533-4D96-BF31-7827339742D4}"/>
    <dgm:cxn modelId="{470D298B-D930-42BF-8613-1BF05D0F3E0B}" type="presOf" srcId="{428F5404-2C23-4A36-8371-DCCF29746C1F}" destId="{CD536B71-B24A-47DA-9ADC-1EC801B6C87B}" srcOrd="0" destOrd="0" presId="urn:microsoft.com/office/officeart/2005/8/layout/vList2"/>
    <dgm:cxn modelId="{BE0B98F9-5755-4C51-B130-A715912D4B1B}" type="presOf" srcId="{579A5409-0227-44B2-AC55-8DBE8E3B8DFB}" destId="{33AD59AC-0A11-435E-9365-17A35E8A565C}" srcOrd="0" destOrd="0" presId="urn:microsoft.com/office/officeart/2005/8/layout/vList2"/>
    <dgm:cxn modelId="{84A18388-6BAB-4543-93B9-D7BCB1809415}" srcId="{DC230D27-11F5-4E1D-8DD6-4D489CA0273B}" destId="{7FC192FC-E689-4C6A-BFBA-2B7B23B61EDF}" srcOrd="1" destOrd="0" parTransId="{783B39B9-D204-4D57-B41E-0FC9520951CA}" sibTransId="{A8E1C964-DA85-4999-9D68-19D09522A98C}"/>
    <dgm:cxn modelId="{A01EA352-EF8A-4353-845D-A176D8C70DF5}" type="presOf" srcId="{7FC192FC-E689-4C6A-BFBA-2B7B23B61EDF}" destId="{1A00D5E3-ECBA-44FA-B718-C53C4206D47A}" srcOrd="0" destOrd="0" presId="urn:microsoft.com/office/officeart/2005/8/layout/vList2"/>
    <dgm:cxn modelId="{B27917AA-A131-42C9-A132-6676839893BB}" type="presOf" srcId="{FA312A1F-6B91-49C6-A583-69B542BE1F5B}" destId="{F78CB768-E190-411A-A1BE-DD102ED352A8}" srcOrd="0" destOrd="0" presId="urn:microsoft.com/office/officeart/2005/8/layout/vList2"/>
    <dgm:cxn modelId="{F8C438FE-ADC7-4698-9812-8B2FE8EB1F0F}" type="presParOf" srcId="{83099B27-B758-4219-8A00-FB2994EA52A9}" destId="{F78CB768-E190-411A-A1BE-DD102ED352A8}" srcOrd="0" destOrd="0" presId="urn:microsoft.com/office/officeart/2005/8/layout/vList2"/>
    <dgm:cxn modelId="{1ED50FE1-B3C9-4F04-9BBF-590075B21647}" type="presParOf" srcId="{83099B27-B758-4219-8A00-FB2994EA52A9}" destId="{33AD59AC-0A11-435E-9365-17A35E8A565C}" srcOrd="1" destOrd="0" presId="urn:microsoft.com/office/officeart/2005/8/layout/vList2"/>
    <dgm:cxn modelId="{DD41D88C-961B-40AE-96BA-42D1277A76B4}" type="presParOf" srcId="{83099B27-B758-4219-8A00-FB2994EA52A9}" destId="{1A00D5E3-ECBA-44FA-B718-C53C4206D47A}" srcOrd="2" destOrd="0" presId="urn:microsoft.com/office/officeart/2005/8/layout/vList2"/>
    <dgm:cxn modelId="{CB3AE1D4-C7F7-4C19-B176-9DC8ACA5BDED}" type="presParOf" srcId="{83099B27-B758-4219-8A00-FB2994EA52A9}" destId="{CD536B71-B24A-47DA-9ADC-1EC801B6C87B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4A902E4B-C3B9-4FB1-9CF3-60AEE9A1B750}" type="doc">
      <dgm:prSet loTypeId="urn:microsoft.com/office/officeart/2005/8/layout/vList2" loCatId="list" qsTypeId="urn:microsoft.com/office/officeart/2005/8/quickstyle/3d3" qsCatId="3D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7AB81C41-CC69-43D0-90E4-9CCAB694BE6F}">
      <dgm:prSet phldrT="[Text]" custT="1"/>
      <dgm:spPr/>
      <dgm:t>
        <a:bodyPr/>
        <a:lstStyle/>
        <a:p>
          <a:pPr algn="ctr"/>
          <a:r>
            <a:rPr lang="en-US" sz="2600" dirty="0" smtClean="0">
              <a:latin typeface="Arial" pitchFamily="34" charset="0"/>
              <a:cs typeface="Arial" pitchFamily="34" charset="0"/>
            </a:rPr>
            <a:t>Total-Market Approach</a:t>
          </a:r>
          <a:r>
            <a:rPr lang="en-US" sz="3100" dirty="0" smtClean="0">
              <a:latin typeface="Arial" pitchFamily="34" charset="0"/>
              <a:cs typeface="Arial" pitchFamily="34" charset="0"/>
            </a:rPr>
            <a:t> </a:t>
          </a:r>
          <a:endParaRPr lang="en-US" sz="3100" dirty="0">
            <a:latin typeface="Arial" pitchFamily="34" charset="0"/>
            <a:cs typeface="Arial" pitchFamily="34" charset="0"/>
          </a:endParaRPr>
        </a:p>
      </dgm:t>
    </dgm:pt>
    <dgm:pt modelId="{292001AF-617C-4340-8C65-36DEF78B62FC}" type="parTrans" cxnId="{B477B0E6-50D1-4299-93F4-6788666EDED2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E4B1DE42-270C-448C-A9AF-4341BE787154}" type="sibTrans" cxnId="{B477B0E6-50D1-4299-93F4-6788666EDED2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BB547CCD-F726-4B42-BCC7-41F79AC3D3B3}">
      <dgm:prSet phldrT="[Text]"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2300" dirty="0" smtClean="0">
              <a:latin typeface="Arial" pitchFamily="34" charset="0"/>
              <a:ea typeface="ヒラギノ角ゴ ProN W3"/>
              <a:cs typeface="Arial" pitchFamily="34" charset="0"/>
              <a:sym typeface="Gill Sans"/>
            </a:rPr>
            <a:t>An approach whereby a firm tries to appeal to everyone and assumes that all buyers have similar needs</a:t>
          </a:r>
          <a:endParaRPr lang="en-US" sz="2300" dirty="0">
            <a:latin typeface="Arial" pitchFamily="34" charset="0"/>
            <a:cs typeface="Arial" pitchFamily="34" charset="0"/>
          </a:endParaRPr>
        </a:p>
      </dgm:t>
    </dgm:pt>
    <dgm:pt modelId="{64C9EC06-A3BF-4ADF-8C6C-DB245B5EBE26}" type="parTrans" cxnId="{419A56CF-2898-4ADA-9125-F5D9F2C40485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3D434303-B0B8-4632-8048-8B94ACE4461A}" type="sibTrans" cxnId="{419A56CF-2898-4ADA-9125-F5D9F2C40485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77FB12FE-C936-4770-9A59-134C23155965}" type="pres">
      <dgm:prSet presAssocID="{4A902E4B-C3B9-4FB1-9CF3-60AEE9A1B75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F3C56CC-76C2-4F66-A395-5C7EA14D8536}" type="pres">
      <dgm:prSet presAssocID="{7AB81C41-CC69-43D0-90E4-9CCAB694BE6F}" presName="parentText" presStyleLbl="node1" presStyleIdx="0" presStyleCnt="1" custLinFactNeighborY="3289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ACB861F-09C0-4709-8E27-9518E332491F}" type="pres">
      <dgm:prSet presAssocID="{7AB81C41-CC69-43D0-90E4-9CCAB694BE6F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19A56CF-2898-4ADA-9125-F5D9F2C40485}" srcId="{7AB81C41-CC69-43D0-90E4-9CCAB694BE6F}" destId="{BB547CCD-F726-4B42-BCC7-41F79AC3D3B3}" srcOrd="0" destOrd="0" parTransId="{64C9EC06-A3BF-4ADF-8C6C-DB245B5EBE26}" sibTransId="{3D434303-B0B8-4632-8048-8B94ACE4461A}"/>
    <dgm:cxn modelId="{B477B0E6-50D1-4299-93F4-6788666EDED2}" srcId="{4A902E4B-C3B9-4FB1-9CF3-60AEE9A1B750}" destId="{7AB81C41-CC69-43D0-90E4-9CCAB694BE6F}" srcOrd="0" destOrd="0" parTransId="{292001AF-617C-4340-8C65-36DEF78B62FC}" sibTransId="{E4B1DE42-270C-448C-A9AF-4341BE787154}"/>
    <dgm:cxn modelId="{461D2F5B-1796-4512-B881-4F810E570AA7}" type="presOf" srcId="{4A902E4B-C3B9-4FB1-9CF3-60AEE9A1B750}" destId="{77FB12FE-C936-4770-9A59-134C23155965}" srcOrd="0" destOrd="0" presId="urn:microsoft.com/office/officeart/2005/8/layout/vList2"/>
    <dgm:cxn modelId="{06B0DD9C-A80A-4D7E-B86B-C7FAE99682DD}" type="presOf" srcId="{BB547CCD-F726-4B42-BCC7-41F79AC3D3B3}" destId="{5ACB861F-09C0-4709-8E27-9518E332491F}" srcOrd="0" destOrd="0" presId="urn:microsoft.com/office/officeart/2005/8/layout/vList2"/>
    <dgm:cxn modelId="{393C5F4F-7599-4100-9CD4-F99634707023}" type="presOf" srcId="{7AB81C41-CC69-43D0-90E4-9CCAB694BE6F}" destId="{BF3C56CC-76C2-4F66-A395-5C7EA14D8536}" srcOrd="0" destOrd="0" presId="urn:microsoft.com/office/officeart/2005/8/layout/vList2"/>
    <dgm:cxn modelId="{C679C8D7-FF69-4F3D-91C9-07308AB52615}" type="presParOf" srcId="{77FB12FE-C936-4770-9A59-134C23155965}" destId="{BF3C56CC-76C2-4F66-A395-5C7EA14D8536}" srcOrd="0" destOrd="0" presId="urn:microsoft.com/office/officeart/2005/8/layout/vList2"/>
    <dgm:cxn modelId="{9F41DD9E-B49A-4B5F-BEE4-2616E7C8224D}" type="presParOf" srcId="{77FB12FE-C936-4770-9A59-134C23155965}" destId="{5ACB861F-09C0-4709-8E27-9518E332491F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DC230D27-11F5-4E1D-8DD6-4D489CA0273B}" type="doc">
      <dgm:prSet loTypeId="urn:microsoft.com/office/officeart/2005/8/layout/vList2" loCatId="list" qsTypeId="urn:microsoft.com/office/officeart/2005/8/quickstyle/3d1" qsCatId="3D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FA312A1F-6B91-49C6-A583-69B542BE1F5B}">
      <dgm:prSet phldrT="[Text]" custT="1"/>
      <dgm:spPr/>
      <dgm:t>
        <a:bodyPr/>
        <a:lstStyle/>
        <a:p>
          <a:pPr algn="ctr"/>
          <a:r>
            <a:rPr lang="en-US" sz="2600" dirty="0" smtClean="0">
              <a:latin typeface="Arial" pitchFamily="34" charset="0"/>
              <a:cs typeface="Arial" pitchFamily="34" charset="0"/>
            </a:rPr>
            <a:t>Market Segmentation</a:t>
          </a:r>
          <a:endParaRPr lang="en-US" sz="2600" dirty="0">
            <a:latin typeface="Arial" pitchFamily="34" charset="0"/>
            <a:cs typeface="Arial" pitchFamily="34" charset="0"/>
          </a:endParaRPr>
        </a:p>
      </dgm:t>
    </dgm:pt>
    <dgm:pt modelId="{2CE84AE8-A159-4DDF-95BC-2EAA1CA4F747}" type="parTrans" cxnId="{A42A6A46-5294-4112-BA54-FE3F945F415E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3C2E90AE-F533-4D96-BF31-7827339742D4}" type="sibTrans" cxnId="{A42A6A46-5294-4112-BA54-FE3F945F415E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579A5409-0227-44B2-AC55-8DBE8E3B8DFB}">
      <dgm:prSet phldrT="[Text]"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IN" sz="2400" dirty="0" smtClean="0">
              <a:latin typeface="Arial" pitchFamily="34" charset="0"/>
              <a:cs typeface="Arial" pitchFamily="34" charset="0"/>
            </a:rPr>
            <a:t>A strategy whereby a firm divides the total market into groups of people who have relatively similar product needs</a:t>
          </a:r>
          <a:endParaRPr lang="en-US" sz="2400" dirty="0">
            <a:latin typeface="Arial" pitchFamily="34" charset="0"/>
            <a:cs typeface="Arial" pitchFamily="34" charset="0"/>
          </a:endParaRPr>
        </a:p>
      </dgm:t>
    </dgm:pt>
    <dgm:pt modelId="{C93302C6-CC32-4526-B68D-A4C584A8A258}" type="parTrans" cxnId="{1C048E59-6C9E-427E-BB6D-EF1900952875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C16B89CA-7C26-4FB8-8A47-5CB53198210F}" type="sibTrans" cxnId="{1C048E59-6C9E-427E-BB6D-EF1900952875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7FC192FC-E689-4C6A-BFBA-2B7B23B61EDF}">
      <dgm:prSet phldrT="[Text]" custT="1"/>
      <dgm:spPr/>
      <dgm:t>
        <a:bodyPr/>
        <a:lstStyle/>
        <a:p>
          <a:pPr algn="ctr"/>
          <a:r>
            <a:rPr lang="en-US" sz="2600" dirty="0" smtClean="0">
              <a:latin typeface="Arial" pitchFamily="34" charset="0"/>
              <a:cs typeface="Arial" pitchFamily="34" charset="0"/>
            </a:rPr>
            <a:t>Market Segment</a:t>
          </a:r>
          <a:endParaRPr lang="en-US" sz="2600" dirty="0">
            <a:latin typeface="Arial" pitchFamily="34" charset="0"/>
            <a:cs typeface="Arial" pitchFamily="34" charset="0"/>
          </a:endParaRPr>
        </a:p>
      </dgm:t>
    </dgm:pt>
    <dgm:pt modelId="{783B39B9-D204-4D57-B41E-0FC9520951CA}" type="parTrans" cxnId="{84A18388-6BAB-4543-93B9-D7BCB1809415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A8E1C964-DA85-4999-9D68-19D09522A98C}" type="sibTrans" cxnId="{84A18388-6BAB-4543-93B9-D7BCB1809415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428F5404-2C23-4A36-8371-DCCF29746C1F}">
      <dgm:prSet phldrT="[Text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IN" sz="2400" dirty="0" smtClean="0">
              <a:latin typeface="Arial" pitchFamily="34" charset="0"/>
              <a:cs typeface="Arial" pitchFamily="34" charset="0"/>
            </a:rPr>
            <a:t>A collection of individuals, groups, or organizations who share one or more characteristics and thus have relatively similar product needs and desires</a:t>
          </a:r>
          <a:endParaRPr lang="en-US" sz="2400" dirty="0">
            <a:latin typeface="Arial" pitchFamily="34" charset="0"/>
            <a:cs typeface="Arial" pitchFamily="34" charset="0"/>
          </a:endParaRPr>
        </a:p>
      </dgm:t>
    </dgm:pt>
    <dgm:pt modelId="{BA08EF02-38DF-4F38-AD39-028356AE3D28}" type="parTrans" cxnId="{691ED960-98E3-43DC-AC38-C058F1611BE1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9A89D489-0D30-47C5-A5F7-83EDEA18C394}" type="sibTrans" cxnId="{691ED960-98E3-43DC-AC38-C058F1611BE1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83099B27-B758-4219-8A00-FB2994EA52A9}" type="pres">
      <dgm:prSet presAssocID="{DC230D27-11F5-4E1D-8DD6-4D489CA0273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78CB768-E190-411A-A1BE-DD102ED352A8}" type="pres">
      <dgm:prSet presAssocID="{FA312A1F-6B91-49C6-A583-69B542BE1F5B}" presName="parentText" presStyleLbl="node1" presStyleIdx="0" presStyleCnt="2" custLinFactNeighborY="-412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3AD59AC-0A11-435E-9365-17A35E8A565C}" type="pres">
      <dgm:prSet presAssocID="{FA312A1F-6B91-49C6-A583-69B542BE1F5B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A00D5E3-ECBA-44FA-B718-C53C4206D47A}" type="pres">
      <dgm:prSet presAssocID="{7FC192FC-E689-4C6A-BFBA-2B7B23B61EDF}" presName="parentText" presStyleLbl="node1" presStyleIdx="1" presStyleCnt="2" custLinFactNeighborX="-29730" custLinFactNeighborY="-53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D536B71-B24A-47DA-9ADC-1EC801B6C87B}" type="pres">
      <dgm:prSet presAssocID="{7FC192FC-E689-4C6A-BFBA-2B7B23B61EDF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91ED960-98E3-43DC-AC38-C058F1611BE1}" srcId="{7FC192FC-E689-4C6A-BFBA-2B7B23B61EDF}" destId="{428F5404-2C23-4A36-8371-DCCF29746C1F}" srcOrd="0" destOrd="0" parTransId="{BA08EF02-38DF-4F38-AD39-028356AE3D28}" sibTransId="{9A89D489-0D30-47C5-A5F7-83EDEA18C394}"/>
    <dgm:cxn modelId="{1310637F-8F13-43A2-8B5F-A7AAAFF0DF66}" type="presOf" srcId="{428F5404-2C23-4A36-8371-DCCF29746C1F}" destId="{CD536B71-B24A-47DA-9ADC-1EC801B6C87B}" srcOrd="0" destOrd="0" presId="urn:microsoft.com/office/officeart/2005/8/layout/vList2"/>
    <dgm:cxn modelId="{1C048E59-6C9E-427E-BB6D-EF1900952875}" srcId="{FA312A1F-6B91-49C6-A583-69B542BE1F5B}" destId="{579A5409-0227-44B2-AC55-8DBE8E3B8DFB}" srcOrd="0" destOrd="0" parTransId="{C93302C6-CC32-4526-B68D-A4C584A8A258}" sibTransId="{C16B89CA-7C26-4FB8-8A47-5CB53198210F}"/>
    <dgm:cxn modelId="{EC3CE903-0752-43A8-9FAE-7DA76A307E6D}" type="presOf" srcId="{FA312A1F-6B91-49C6-A583-69B542BE1F5B}" destId="{F78CB768-E190-411A-A1BE-DD102ED352A8}" srcOrd="0" destOrd="0" presId="urn:microsoft.com/office/officeart/2005/8/layout/vList2"/>
    <dgm:cxn modelId="{A42A6A46-5294-4112-BA54-FE3F945F415E}" srcId="{DC230D27-11F5-4E1D-8DD6-4D489CA0273B}" destId="{FA312A1F-6B91-49C6-A583-69B542BE1F5B}" srcOrd="0" destOrd="0" parTransId="{2CE84AE8-A159-4DDF-95BC-2EAA1CA4F747}" sibTransId="{3C2E90AE-F533-4D96-BF31-7827339742D4}"/>
    <dgm:cxn modelId="{55716E48-C2E2-4BC4-81A1-780FAAD20F9D}" type="presOf" srcId="{7FC192FC-E689-4C6A-BFBA-2B7B23B61EDF}" destId="{1A00D5E3-ECBA-44FA-B718-C53C4206D47A}" srcOrd="0" destOrd="0" presId="urn:microsoft.com/office/officeart/2005/8/layout/vList2"/>
    <dgm:cxn modelId="{02C73639-51B9-4FDC-9A5F-A811BE1DD632}" type="presOf" srcId="{579A5409-0227-44B2-AC55-8DBE8E3B8DFB}" destId="{33AD59AC-0A11-435E-9365-17A35E8A565C}" srcOrd="0" destOrd="0" presId="urn:microsoft.com/office/officeart/2005/8/layout/vList2"/>
    <dgm:cxn modelId="{87A4BCFB-1EF0-4822-A981-1062F8807F8B}" type="presOf" srcId="{DC230D27-11F5-4E1D-8DD6-4D489CA0273B}" destId="{83099B27-B758-4219-8A00-FB2994EA52A9}" srcOrd="0" destOrd="0" presId="urn:microsoft.com/office/officeart/2005/8/layout/vList2"/>
    <dgm:cxn modelId="{84A18388-6BAB-4543-93B9-D7BCB1809415}" srcId="{DC230D27-11F5-4E1D-8DD6-4D489CA0273B}" destId="{7FC192FC-E689-4C6A-BFBA-2B7B23B61EDF}" srcOrd="1" destOrd="0" parTransId="{783B39B9-D204-4D57-B41E-0FC9520951CA}" sibTransId="{A8E1C964-DA85-4999-9D68-19D09522A98C}"/>
    <dgm:cxn modelId="{0A1F992B-20AC-48C3-BBC1-A4CD197548A9}" type="presParOf" srcId="{83099B27-B758-4219-8A00-FB2994EA52A9}" destId="{F78CB768-E190-411A-A1BE-DD102ED352A8}" srcOrd="0" destOrd="0" presId="urn:microsoft.com/office/officeart/2005/8/layout/vList2"/>
    <dgm:cxn modelId="{A7E209AE-A8B7-4FAD-91B6-732FAB69F401}" type="presParOf" srcId="{83099B27-B758-4219-8A00-FB2994EA52A9}" destId="{33AD59AC-0A11-435E-9365-17A35E8A565C}" srcOrd="1" destOrd="0" presId="urn:microsoft.com/office/officeart/2005/8/layout/vList2"/>
    <dgm:cxn modelId="{171BE7EC-F6C4-4772-A4EA-F70D8870E44F}" type="presParOf" srcId="{83099B27-B758-4219-8A00-FB2994EA52A9}" destId="{1A00D5E3-ECBA-44FA-B718-C53C4206D47A}" srcOrd="2" destOrd="0" presId="urn:microsoft.com/office/officeart/2005/8/layout/vList2"/>
    <dgm:cxn modelId="{B4B7B0BA-1EA6-4C8C-B03F-02E7ECB2B1B8}" type="presParOf" srcId="{83099B27-B758-4219-8A00-FB2994EA52A9}" destId="{CD536B71-B24A-47DA-9ADC-1EC801B6C87B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CF7BD9B-635A-4F8C-A7DE-A7554B0AB1FC}" type="doc">
      <dgm:prSet loTypeId="urn:microsoft.com/office/officeart/2005/8/layout/vList2" loCatId="list" qsTypeId="urn:microsoft.com/office/officeart/2005/8/quickstyle/3d1" qsCatId="3D" csTypeId="urn:microsoft.com/office/officeart/2005/8/colors/colorful1#1" csCatId="colorful" phldr="1"/>
      <dgm:spPr/>
      <dgm:t>
        <a:bodyPr/>
        <a:lstStyle/>
        <a:p>
          <a:endParaRPr lang="en-US"/>
        </a:p>
      </dgm:t>
    </dgm:pt>
    <dgm:pt modelId="{F53290EE-2E8B-4629-A371-4DB8AECCCC37}">
      <dgm:prSet phldrT="[Text]" custT="1"/>
      <dgm:spPr/>
      <dgm:t>
        <a:bodyPr/>
        <a:lstStyle/>
        <a:p>
          <a:pPr algn="ctr"/>
          <a:r>
            <a:rPr lang="en-US" sz="2600" dirty="0" smtClean="0">
              <a:latin typeface="Arial" pitchFamily="34" charset="0"/>
              <a:cs typeface="Arial" pitchFamily="34" charset="0"/>
            </a:rPr>
            <a:t>Concentration Approach </a:t>
          </a:r>
          <a:endParaRPr lang="en-US" sz="2600" dirty="0">
            <a:latin typeface="Arial" pitchFamily="34" charset="0"/>
            <a:cs typeface="Arial" pitchFamily="34" charset="0"/>
          </a:endParaRPr>
        </a:p>
      </dgm:t>
    </dgm:pt>
    <dgm:pt modelId="{748DB9BC-CAC1-4350-B2C9-365B7D4A3C40}" type="parTrans" cxnId="{AAC064C7-CA30-42FC-A831-4ADB405837EA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7C1638BB-7A5C-4B13-92BC-1D8CA9E4E663}" type="sibTrans" cxnId="{AAC064C7-CA30-42FC-A831-4ADB405837EA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DF5E93C8-1D5A-46A7-ADA4-6A06B934673B}">
      <dgm:prSet phldrT="[Text]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  <a:sym typeface="Calisto MT" pitchFamily="18" charset="0"/>
            </a:rPr>
            <a:t>A market segmentation approach whereby a company develops one marketing strategy for a single market segment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FA8B5D43-0385-47B1-BF2D-041FE5B68CD5}" type="parTrans" cxnId="{634BE2D7-9074-4F07-9F90-E80F670BC697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B02DA04B-FB3E-4F86-A132-C4429B38AC30}" type="sibTrans" cxnId="{634BE2D7-9074-4F07-9F90-E80F670BC697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5BCD86FF-7D21-46C4-BD98-84A29FA23B3A}">
      <dgm:prSet phldrT="[Text]" custT="1">
        <dgm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pPr algn="ctr"/>
          <a:r>
            <a:rPr lang="en-US" sz="2600" dirty="0" smtClean="0">
              <a:latin typeface="Arial" pitchFamily="34" charset="0"/>
              <a:cs typeface="Arial" pitchFamily="34" charset="0"/>
            </a:rPr>
            <a:t>Multisegment Approach </a:t>
          </a:r>
          <a:endParaRPr lang="en-US" sz="2600" dirty="0">
            <a:latin typeface="Arial" pitchFamily="34" charset="0"/>
            <a:cs typeface="Arial" pitchFamily="34" charset="0"/>
          </a:endParaRPr>
        </a:p>
      </dgm:t>
    </dgm:pt>
    <dgm:pt modelId="{F5C544D8-4FAC-4782-8CB0-0DDEB2F21B2E}" type="parTrans" cxnId="{5D243A3D-BF63-4179-B77F-007588FE5DA6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B1074A51-1074-4AB7-B9EA-26D5E4137992}" type="sibTrans" cxnId="{5D243A3D-BF63-4179-B77F-007588FE5DA6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8283E291-BDE0-46AC-9C6A-48BD8AB5A7BA}">
      <dgm:prSet phldrT="[Text]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>
        <a:ln>
          <a:solidFill>
            <a:schemeClr val="accent6"/>
          </a:solidFill>
        </a:ln>
      </dgm:spPr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  <a:sym typeface="Calisto MT" pitchFamily="18" charset="0"/>
            </a:rPr>
            <a:t>A market segmentation approach whereby the marketer aims its efforts at two or more segments, developing a marketing strategy for each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DD05CE66-241F-49DA-A22B-AB2814D6E2C7}" type="parTrans" cxnId="{F091BB48-A5EB-4A22-BAC7-45E6486E5A7A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C8BB6874-55D5-417B-A951-3E00CF590864}" type="sibTrans" cxnId="{F091BB48-A5EB-4A22-BAC7-45E6486E5A7A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FFFC32F3-FB3C-4E66-9BFE-E71D7BED7355}">
      <dgm:prSet phldrT="[Text]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Porsche directs all its marketing efforts toward high-income individuals who want to own high-performance vehicles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B7A09F17-0C96-48F5-A7ED-920E7CF534E4}" type="parTrans" cxnId="{A2514230-1898-4C8E-A70D-89CF065B2778}">
      <dgm:prSet/>
      <dgm:spPr/>
      <dgm:t>
        <a:bodyPr/>
        <a:lstStyle/>
        <a:p>
          <a:endParaRPr lang="en-US"/>
        </a:p>
      </dgm:t>
    </dgm:pt>
    <dgm:pt modelId="{4082FDBD-B99C-48F7-9C44-8CAAAB3C7225}" type="sibTrans" cxnId="{A2514230-1898-4C8E-A70D-89CF065B2778}">
      <dgm:prSet/>
      <dgm:spPr/>
      <dgm:t>
        <a:bodyPr/>
        <a:lstStyle/>
        <a:p>
          <a:endParaRPr lang="en-US"/>
        </a:p>
      </dgm:t>
    </dgm:pt>
    <dgm:pt modelId="{BB89A33E-772E-48D9-A1FC-63C8E8E01E62}">
      <dgm:prSet phldrT="[Text]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>
        <a:ln>
          <a:solidFill>
            <a:schemeClr val="accent6"/>
          </a:solidFill>
        </a:ln>
      </dgm:spPr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Raleigh bicycles has designed separate marketing strategies for racers, tourers, commuters, and children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6A39FDC0-F8FB-42E5-B9BC-4C482AF5E791}" type="parTrans" cxnId="{1CCC83C3-A941-40C6-9408-C7DE165CFBAF}">
      <dgm:prSet/>
      <dgm:spPr/>
      <dgm:t>
        <a:bodyPr/>
        <a:lstStyle/>
        <a:p>
          <a:endParaRPr lang="en-US"/>
        </a:p>
      </dgm:t>
    </dgm:pt>
    <dgm:pt modelId="{65911DDA-B638-49C2-A692-61D37942D8F9}" type="sibTrans" cxnId="{1CCC83C3-A941-40C6-9408-C7DE165CFBAF}">
      <dgm:prSet/>
      <dgm:spPr/>
      <dgm:t>
        <a:bodyPr/>
        <a:lstStyle/>
        <a:p>
          <a:endParaRPr lang="en-US"/>
        </a:p>
      </dgm:t>
    </dgm:pt>
    <dgm:pt modelId="{8611291B-C062-4D30-ADBE-C78983E14491}" type="pres">
      <dgm:prSet presAssocID="{1CF7BD9B-635A-4F8C-A7DE-A7554B0AB1F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3EB40D0-FD9E-4B02-8C9A-8718E9577D83}" type="pres">
      <dgm:prSet presAssocID="{F53290EE-2E8B-4629-A371-4DB8AECCCC37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6A36B91-13CF-4EF4-98F7-F312117D8E84}" type="pres">
      <dgm:prSet presAssocID="{F53290EE-2E8B-4629-A371-4DB8AECCCC37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218C411-2930-464E-89A1-0EDDB6CDADE5}" type="pres">
      <dgm:prSet presAssocID="{5BCD86FF-7D21-46C4-BD98-84A29FA23B3A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ABB13D1-730B-4084-9C31-2D263474B295}" type="pres">
      <dgm:prSet presAssocID="{5BCD86FF-7D21-46C4-BD98-84A29FA23B3A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88DDDA9-72F6-4E97-AB86-C050BC480610}" type="presOf" srcId="{1CF7BD9B-635A-4F8C-A7DE-A7554B0AB1FC}" destId="{8611291B-C062-4D30-ADBE-C78983E14491}" srcOrd="0" destOrd="0" presId="urn:microsoft.com/office/officeart/2005/8/layout/vList2"/>
    <dgm:cxn modelId="{5D243A3D-BF63-4179-B77F-007588FE5DA6}" srcId="{1CF7BD9B-635A-4F8C-A7DE-A7554B0AB1FC}" destId="{5BCD86FF-7D21-46C4-BD98-84A29FA23B3A}" srcOrd="1" destOrd="0" parTransId="{F5C544D8-4FAC-4782-8CB0-0DDEB2F21B2E}" sibTransId="{B1074A51-1074-4AB7-B9EA-26D5E4137992}"/>
    <dgm:cxn modelId="{1CCC83C3-A941-40C6-9408-C7DE165CFBAF}" srcId="{5BCD86FF-7D21-46C4-BD98-84A29FA23B3A}" destId="{BB89A33E-772E-48D9-A1FC-63C8E8E01E62}" srcOrd="1" destOrd="0" parTransId="{6A39FDC0-F8FB-42E5-B9BC-4C482AF5E791}" sibTransId="{65911DDA-B638-49C2-A692-61D37942D8F9}"/>
    <dgm:cxn modelId="{634BE2D7-9074-4F07-9F90-E80F670BC697}" srcId="{F53290EE-2E8B-4629-A371-4DB8AECCCC37}" destId="{DF5E93C8-1D5A-46A7-ADA4-6A06B934673B}" srcOrd="0" destOrd="0" parTransId="{FA8B5D43-0385-47B1-BF2D-041FE5B68CD5}" sibTransId="{B02DA04B-FB3E-4F86-A132-C4429B38AC30}"/>
    <dgm:cxn modelId="{AAC064C7-CA30-42FC-A831-4ADB405837EA}" srcId="{1CF7BD9B-635A-4F8C-A7DE-A7554B0AB1FC}" destId="{F53290EE-2E8B-4629-A371-4DB8AECCCC37}" srcOrd="0" destOrd="0" parTransId="{748DB9BC-CAC1-4350-B2C9-365B7D4A3C40}" sibTransId="{7C1638BB-7A5C-4B13-92BC-1D8CA9E4E663}"/>
    <dgm:cxn modelId="{F27D02D1-4E2F-4C36-9184-412B78ECCB43}" type="presOf" srcId="{DF5E93C8-1D5A-46A7-ADA4-6A06B934673B}" destId="{76A36B91-13CF-4EF4-98F7-F312117D8E84}" srcOrd="0" destOrd="0" presId="urn:microsoft.com/office/officeart/2005/8/layout/vList2"/>
    <dgm:cxn modelId="{C7AAB8C0-514E-4979-A164-C2D29389EE67}" type="presOf" srcId="{8283E291-BDE0-46AC-9C6A-48BD8AB5A7BA}" destId="{5ABB13D1-730B-4084-9C31-2D263474B295}" srcOrd="0" destOrd="0" presId="urn:microsoft.com/office/officeart/2005/8/layout/vList2"/>
    <dgm:cxn modelId="{152C3C6A-0639-495A-8880-C6DBB4151FDE}" type="presOf" srcId="{FFFC32F3-FB3C-4E66-9BFE-E71D7BED7355}" destId="{76A36B91-13CF-4EF4-98F7-F312117D8E84}" srcOrd="0" destOrd="1" presId="urn:microsoft.com/office/officeart/2005/8/layout/vList2"/>
    <dgm:cxn modelId="{F091BB48-A5EB-4A22-BAC7-45E6486E5A7A}" srcId="{5BCD86FF-7D21-46C4-BD98-84A29FA23B3A}" destId="{8283E291-BDE0-46AC-9C6A-48BD8AB5A7BA}" srcOrd="0" destOrd="0" parTransId="{DD05CE66-241F-49DA-A22B-AB2814D6E2C7}" sibTransId="{C8BB6874-55D5-417B-A951-3E00CF590864}"/>
    <dgm:cxn modelId="{8EBEB6F5-B4DE-40CE-ABF2-2D8474DFFC92}" type="presOf" srcId="{5BCD86FF-7D21-46C4-BD98-84A29FA23B3A}" destId="{5218C411-2930-464E-89A1-0EDDB6CDADE5}" srcOrd="0" destOrd="0" presId="urn:microsoft.com/office/officeart/2005/8/layout/vList2"/>
    <dgm:cxn modelId="{A2514230-1898-4C8E-A70D-89CF065B2778}" srcId="{F53290EE-2E8B-4629-A371-4DB8AECCCC37}" destId="{FFFC32F3-FB3C-4E66-9BFE-E71D7BED7355}" srcOrd="1" destOrd="0" parTransId="{B7A09F17-0C96-48F5-A7ED-920E7CF534E4}" sibTransId="{4082FDBD-B99C-48F7-9C44-8CAAAB3C7225}"/>
    <dgm:cxn modelId="{98993E8D-77A0-44CF-9538-97C4A2B8428B}" type="presOf" srcId="{BB89A33E-772E-48D9-A1FC-63C8E8E01E62}" destId="{5ABB13D1-730B-4084-9C31-2D263474B295}" srcOrd="0" destOrd="1" presId="urn:microsoft.com/office/officeart/2005/8/layout/vList2"/>
    <dgm:cxn modelId="{F07F4364-FFB0-4ECF-B75B-F5765AFFE00B}" type="presOf" srcId="{F53290EE-2E8B-4629-A371-4DB8AECCCC37}" destId="{C3EB40D0-FD9E-4B02-8C9A-8718E9577D83}" srcOrd="0" destOrd="0" presId="urn:microsoft.com/office/officeart/2005/8/layout/vList2"/>
    <dgm:cxn modelId="{B4A8ACDB-03C2-4F16-AA32-47C5A94A5533}" type="presParOf" srcId="{8611291B-C062-4D30-ADBE-C78983E14491}" destId="{C3EB40D0-FD9E-4B02-8C9A-8718E9577D83}" srcOrd="0" destOrd="0" presId="urn:microsoft.com/office/officeart/2005/8/layout/vList2"/>
    <dgm:cxn modelId="{14FCBD48-2584-4067-8F0C-6ACF608E722E}" type="presParOf" srcId="{8611291B-C062-4D30-ADBE-C78983E14491}" destId="{76A36B91-13CF-4EF4-98F7-F312117D8E84}" srcOrd="1" destOrd="0" presId="urn:microsoft.com/office/officeart/2005/8/layout/vList2"/>
    <dgm:cxn modelId="{FE30630F-0A8B-4E15-8B84-71D6BE16D02A}" type="presParOf" srcId="{8611291B-C062-4D30-ADBE-C78983E14491}" destId="{5218C411-2930-464E-89A1-0EDDB6CDADE5}" srcOrd="2" destOrd="0" presId="urn:microsoft.com/office/officeart/2005/8/layout/vList2"/>
    <dgm:cxn modelId="{3F612CA6-0368-49A0-AD3C-851014CEB206}" type="presParOf" srcId="{8611291B-C062-4D30-ADBE-C78983E14491}" destId="{5ABB13D1-730B-4084-9C31-2D263474B295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B8B9953F-0031-4D5C-A561-0AAFA2C3FBD6}" type="doc">
      <dgm:prSet loTypeId="urn:microsoft.com/office/officeart/2005/8/layout/vList2" loCatId="list" qsTypeId="urn:microsoft.com/office/officeart/2005/8/quickstyle/3d1" qsCatId="3D" csTypeId="urn:microsoft.com/office/officeart/2005/8/colors/accent5_2" csCatId="accent5" phldr="1"/>
      <dgm:spPr/>
      <dgm:t>
        <a:bodyPr/>
        <a:lstStyle/>
        <a:p>
          <a:endParaRPr lang="en-US"/>
        </a:p>
      </dgm:t>
    </dgm:pt>
    <dgm:pt modelId="{1109D3C7-DF4E-4B9B-8FA3-79EE7A8AE2FA}">
      <dgm:prSet phldrT="[Text]" custT="1"/>
      <dgm:spPr/>
      <dgm:t>
        <a:bodyPr/>
        <a:lstStyle/>
        <a:p>
          <a:pPr algn="ctr"/>
          <a:r>
            <a:rPr lang="en-US" sz="2000" dirty="0" smtClean="0">
              <a:latin typeface="Arial" pitchFamily="34" charset="0"/>
              <a:cs typeface="Arial" pitchFamily="34" charset="0"/>
            </a:rPr>
            <a:t>Niche Marketing</a:t>
          </a:r>
          <a:endParaRPr lang="en-US" sz="2000" dirty="0">
            <a:latin typeface="Arial" pitchFamily="34" charset="0"/>
            <a:cs typeface="Arial" pitchFamily="34" charset="0"/>
          </a:endParaRPr>
        </a:p>
      </dgm:t>
    </dgm:pt>
    <dgm:pt modelId="{193ECE7C-3DA9-4CA1-82DE-FBB22AF7512B}" type="parTrans" cxnId="{BF6FAC0F-C84E-412B-B148-CC368A783076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A566905F-CDFF-4041-8CD4-50DFDFE88E92}" type="sibTrans" cxnId="{BF6FAC0F-C84E-412B-B148-CC368A783076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879E5B5D-B591-4291-ACC2-E251E8597E00}">
      <dgm:prSet phldrT="[Text]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1800" dirty="0" smtClean="0">
              <a:latin typeface="Arial" pitchFamily="34" charset="0"/>
              <a:ea typeface="ヒラギノ角ゴ ProN W3"/>
              <a:cs typeface="Arial" pitchFamily="34" charset="0"/>
              <a:sym typeface="Calisto MT" pitchFamily="18" charset="0"/>
            </a:rPr>
            <a:t>Is a narrow market segment focus when efforts are on one small, well-defined group that has a unique, specific set of needs</a:t>
          </a:r>
          <a:endParaRPr lang="en-US" sz="1800" dirty="0">
            <a:latin typeface="Arial" pitchFamily="34" charset="0"/>
            <a:cs typeface="Arial" pitchFamily="34" charset="0"/>
          </a:endParaRPr>
        </a:p>
      </dgm:t>
    </dgm:pt>
    <dgm:pt modelId="{DD9A1B36-F0E0-4637-9FC7-DD3C0885BE82}" type="parTrans" cxnId="{1D7004A6-550D-4EE4-A966-6BF112301609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8905D56F-B9CB-4400-A55D-10DA0B64BB30}" type="sibTrans" cxnId="{1D7004A6-550D-4EE4-A966-6BF112301609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63A1EEC0-0CB5-472F-AE9A-C581C062E4F9}" type="pres">
      <dgm:prSet presAssocID="{B8B9953F-0031-4D5C-A561-0AAFA2C3FBD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F0C520E-C6B8-4CE5-8E64-D5BC6A67F71B}" type="pres">
      <dgm:prSet presAssocID="{1109D3C7-DF4E-4B9B-8FA3-79EE7A8AE2FA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3DEE87F-EFE9-4473-9664-B92DA784C637}" type="pres">
      <dgm:prSet presAssocID="{1109D3C7-DF4E-4B9B-8FA3-79EE7A8AE2FA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D7004A6-550D-4EE4-A966-6BF112301609}" srcId="{1109D3C7-DF4E-4B9B-8FA3-79EE7A8AE2FA}" destId="{879E5B5D-B591-4291-ACC2-E251E8597E00}" srcOrd="0" destOrd="0" parTransId="{DD9A1B36-F0E0-4637-9FC7-DD3C0885BE82}" sibTransId="{8905D56F-B9CB-4400-A55D-10DA0B64BB30}"/>
    <dgm:cxn modelId="{14CADF4F-7C24-4044-BBBE-70D4EDBD8126}" type="presOf" srcId="{879E5B5D-B591-4291-ACC2-E251E8597E00}" destId="{D3DEE87F-EFE9-4473-9664-B92DA784C637}" srcOrd="0" destOrd="0" presId="urn:microsoft.com/office/officeart/2005/8/layout/vList2"/>
    <dgm:cxn modelId="{D16D1882-EC2A-45BA-B529-5E033D106FA9}" type="presOf" srcId="{B8B9953F-0031-4D5C-A561-0AAFA2C3FBD6}" destId="{63A1EEC0-0CB5-472F-AE9A-C581C062E4F9}" srcOrd="0" destOrd="0" presId="urn:microsoft.com/office/officeart/2005/8/layout/vList2"/>
    <dgm:cxn modelId="{BF6FAC0F-C84E-412B-B148-CC368A783076}" srcId="{B8B9953F-0031-4D5C-A561-0AAFA2C3FBD6}" destId="{1109D3C7-DF4E-4B9B-8FA3-79EE7A8AE2FA}" srcOrd="0" destOrd="0" parTransId="{193ECE7C-3DA9-4CA1-82DE-FBB22AF7512B}" sibTransId="{A566905F-CDFF-4041-8CD4-50DFDFE88E92}"/>
    <dgm:cxn modelId="{AEFDA8C9-8595-4E1E-A0F4-B6EF589C561C}" type="presOf" srcId="{1109D3C7-DF4E-4B9B-8FA3-79EE7A8AE2FA}" destId="{4F0C520E-C6B8-4CE5-8E64-D5BC6A67F71B}" srcOrd="0" destOrd="0" presId="urn:microsoft.com/office/officeart/2005/8/layout/vList2"/>
    <dgm:cxn modelId="{385A9646-8751-4044-B14B-B6A620C9A440}" type="presParOf" srcId="{63A1EEC0-0CB5-472F-AE9A-C581C062E4F9}" destId="{4F0C520E-C6B8-4CE5-8E64-D5BC6A67F71B}" srcOrd="0" destOrd="0" presId="urn:microsoft.com/office/officeart/2005/8/layout/vList2"/>
    <dgm:cxn modelId="{8D09B4EE-A527-43D8-85C5-5F4694DB88FF}" type="presParOf" srcId="{63A1EEC0-0CB5-472F-AE9A-C581C062E4F9}" destId="{D3DEE87F-EFE9-4473-9664-B92DA784C637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FB394A96-27BF-45E8-94CB-2833F1B0811A}" type="doc">
      <dgm:prSet loTypeId="urn:microsoft.com/office/officeart/2005/8/layout/venn3" loCatId="relationship" qsTypeId="urn:microsoft.com/office/officeart/2005/8/quickstyle/3d3" qsCatId="3D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EE916CC8-5A29-4B46-AF2C-3EBC7DB4C9A7}">
      <dgm:prSet phldrT="[Text]"/>
      <dgm:spPr/>
      <dgm:t>
        <a:bodyPr/>
        <a:lstStyle/>
        <a:p>
          <a:r>
            <a:rPr lang="en-US" b="1" i="0" dirty="0" smtClean="0">
              <a:latin typeface="Arial" pitchFamily="34" charset="0"/>
              <a:cs typeface="Arial" pitchFamily="34" charset="0"/>
            </a:rPr>
            <a:t>Demographic</a:t>
          </a:r>
          <a:endParaRPr lang="en-US" b="1" i="0" dirty="0">
            <a:latin typeface="Arial" pitchFamily="34" charset="0"/>
            <a:cs typeface="Arial" pitchFamily="34" charset="0"/>
          </a:endParaRPr>
        </a:p>
      </dgm:t>
    </dgm:pt>
    <dgm:pt modelId="{224E064D-06CA-43A3-AD4A-A6BCD08FB1E6}" type="parTrans" cxnId="{1A83C6E3-02CB-4156-BABA-BAF7A6D46640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5B5E64D3-C8C9-4D47-99AC-EE7643D68673}" type="sibTrans" cxnId="{1A83C6E3-02CB-4156-BABA-BAF7A6D46640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83C08883-3F38-4D60-9D62-063C6A9D38C6}">
      <dgm:prSet phldrT="[Text]"/>
      <dgm:spPr/>
      <dgm:t>
        <a:bodyPr/>
        <a:lstStyle/>
        <a:p>
          <a:r>
            <a:rPr lang="en-US" b="1" i="0" dirty="0" smtClean="0">
              <a:latin typeface="Arial" pitchFamily="34" charset="0"/>
              <a:cs typeface="Arial" pitchFamily="34" charset="0"/>
            </a:rPr>
            <a:t>Geographic</a:t>
          </a:r>
          <a:endParaRPr lang="en-US" b="1" i="0" dirty="0">
            <a:latin typeface="Arial" pitchFamily="34" charset="0"/>
            <a:cs typeface="Arial" pitchFamily="34" charset="0"/>
          </a:endParaRPr>
        </a:p>
      </dgm:t>
    </dgm:pt>
    <dgm:pt modelId="{D6A2F694-52B5-4DB1-91AF-5C74F1088EB5}" type="parTrans" cxnId="{5399F743-DB57-43E9-B55B-A9F8D417E2C8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7A42FF35-0860-40C7-B5AD-44334F257997}" type="sibTrans" cxnId="{5399F743-DB57-43E9-B55B-A9F8D417E2C8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A0464E19-B3C6-4A39-A6C8-A2ABB36EA548}">
      <dgm:prSet phldrT="[Text]"/>
      <dgm:spPr/>
      <dgm:t>
        <a:bodyPr/>
        <a:lstStyle/>
        <a:p>
          <a:r>
            <a:rPr lang="en-US" b="1" i="0" dirty="0" smtClean="0">
              <a:latin typeface="Arial" pitchFamily="34" charset="0"/>
              <a:cs typeface="Arial" pitchFamily="34" charset="0"/>
            </a:rPr>
            <a:t>Psychographic</a:t>
          </a:r>
          <a:endParaRPr lang="en-US" b="1" i="0" dirty="0">
            <a:latin typeface="Arial" pitchFamily="34" charset="0"/>
            <a:cs typeface="Arial" pitchFamily="34" charset="0"/>
          </a:endParaRPr>
        </a:p>
      </dgm:t>
    </dgm:pt>
    <dgm:pt modelId="{7C9F0E74-5E6D-4049-981E-49FA9C0225D2}" type="parTrans" cxnId="{F436586C-E155-4537-928E-319D07E779DE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673DBFAD-E0A9-43D4-ABD9-6AEE1FA42874}" type="sibTrans" cxnId="{F436586C-E155-4537-928E-319D07E779DE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1182D6D7-2917-4E22-BD30-32C5EADBBF81}">
      <dgm:prSet phldrT="[Text]" custT="1"/>
      <dgm:spPr/>
      <dgm:t>
        <a:bodyPr/>
        <a:lstStyle/>
        <a:p>
          <a:r>
            <a:rPr lang="en-US" sz="1400" b="1" i="0" dirty="0" smtClean="0">
              <a:latin typeface="Arial" pitchFamily="34" charset="0"/>
              <a:cs typeface="Arial" pitchFamily="34" charset="0"/>
            </a:rPr>
            <a:t>Behavioristic</a:t>
          </a:r>
          <a:endParaRPr lang="en-US" sz="1400" b="1" i="0" dirty="0">
            <a:latin typeface="Arial" pitchFamily="34" charset="0"/>
            <a:cs typeface="Arial" pitchFamily="34" charset="0"/>
          </a:endParaRPr>
        </a:p>
      </dgm:t>
    </dgm:pt>
    <dgm:pt modelId="{69944FE5-C886-44A3-BCD3-37BEFC0684FE}" type="parTrans" cxnId="{A4D55833-E8F0-443F-9EDB-B45A54543406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327E8BC1-F998-4F7F-9FB7-4C12293CEB71}" type="sibTrans" cxnId="{A4D55833-E8F0-443F-9EDB-B45A54543406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FAC23D97-1B51-41DB-B9B6-671EF87262C6}" type="pres">
      <dgm:prSet presAssocID="{FB394A96-27BF-45E8-94CB-2833F1B0811A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CFB3B18-E030-48D8-9729-7BAC3BDFF082}" type="pres">
      <dgm:prSet presAssocID="{EE916CC8-5A29-4B46-AF2C-3EBC7DB4C9A7}" presName="Name5" presStyleLbl="venn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120D4C0-4DA9-4586-8FCD-8A4ABF2A5CBA}" type="pres">
      <dgm:prSet presAssocID="{5B5E64D3-C8C9-4D47-99AC-EE7643D68673}" presName="space" presStyleCnt="0"/>
      <dgm:spPr/>
    </dgm:pt>
    <dgm:pt modelId="{C808E06B-105A-4F34-9360-729971643919}" type="pres">
      <dgm:prSet presAssocID="{83C08883-3F38-4D60-9D62-063C6A9D38C6}" presName="Name5" presStyleLbl="venn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F84C766-1FE3-4986-A251-696C1C89A2F3}" type="pres">
      <dgm:prSet presAssocID="{7A42FF35-0860-40C7-B5AD-44334F257997}" presName="space" presStyleCnt="0"/>
      <dgm:spPr/>
    </dgm:pt>
    <dgm:pt modelId="{3FF740DA-6EFB-4232-9DCD-F1C253FF444D}" type="pres">
      <dgm:prSet presAssocID="{A0464E19-B3C6-4A39-A6C8-A2ABB36EA548}" presName="Name5" presStyleLbl="venn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FEC29C4-6BFB-4F38-8A38-ED7B77E2B96A}" type="pres">
      <dgm:prSet presAssocID="{673DBFAD-E0A9-43D4-ABD9-6AEE1FA42874}" presName="space" presStyleCnt="0"/>
      <dgm:spPr/>
    </dgm:pt>
    <dgm:pt modelId="{CA7C7932-8B1A-4EDB-B936-15557ED7151D}" type="pres">
      <dgm:prSet presAssocID="{1182D6D7-2917-4E22-BD30-32C5EADBBF81}" presName="Name5" presStyleLbl="venn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3C948C5-31F1-4FE1-BD32-168A0D78CB1E}" type="presOf" srcId="{1182D6D7-2917-4E22-BD30-32C5EADBBF81}" destId="{CA7C7932-8B1A-4EDB-B936-15557ED7151D}" srcOrd="0" destOrd="0" presId="urn:microsoft.com/office/officeart/2005/8/layout/venn3"/>
    <dgm:cxn modelId="{31BDFE7A-7FC4-43C6-832E-49622924E9A8}" type="presOf" srcId="{A0464E19-B3C6-4A39-A6C8-A2ABB36EA548}" destId="{3FF740DA-6EFB-4232-9DCD-F1C253FF444D}" srcOrd="0" destOrd="0" presId="urn:microsoft.com/office/officeart/2005/8/layout/venn3"/>
    <dgm:cxn modelId="{99CA1C0A-30CE-4B56-BDF3-D212F075A982}" type="presOf" srcId="{EE916CC8-5A29-4B46-AF2C-3EBC7DB4C9A7}" destId="{DCFB3B18-E030-48D8-9729-7BAC3BDFF082}" srcOrd="0" destOrd="0" presId="urn:microsoft.com/office/officeart/2005/8/layout/venn3"/>
    <dgm:cxn modelId="{47215583-F2FD-4C0A-9EA4-0EFA064549E1}" type="presOf" srcId="{83C08883-3F38-4D60-9D62-063C6A9D38C6}" destId="{C808E06B-105A-4F34-9360-729971643919}" srcOrd="0" destOrd="0" presId="urn:microsoft.com/office/officeart/2005/8/layout/venn3"/>
    <dgm:cxn modelId="{A4D55833-E8F0-443F-9EDB-B45A54543406}" srcId="{FB394A96-27BF-45E8-94CB-2833F1B0811A}" destId="{1182D6D7-2917-4E22-BD30-32C5EADBBF81}" srcOrd="3" destOrd="0" parTransId="{69944FE5-C886-44A3-BCD3-37BEFC0684FE}" sibTransId="{327E8BC1-F998-4F7F-9FB7-4C12293CEB71}"/>
    <dgm:cxn modelId="{F436586C-E155-4537-928E-319D07E779DE}" srcId="{FB394A96-27BF-45E8-94CB-2833F1B0811A}" destId="{A0464E19-B3C6-4A39-A6C8-A2ABB36EA548}" srcOrd="2" destOrd="0" parTransId="{7C9F0E74-5E6D-4049-981E-49FA9C0225D2}" sibTransId="{673DBFAD-E0A9-43D4-ABD9-6AEE1FA42874}"/>
    <dgm:cxn modelId="{1A83C6E3-02CB-4156-BABA-BAF7A6D46640}" srcId="{FB394A96-27BF-45E8-94CB-2833F1B0811A}" destId="{EE916CC8-5A29-4B46-AF2C-3EBC7DB4C9A7}" srcOrd="0" destOrd="0" parTransId="{224E064D-06CA-43A3-AD4A-A6BCD08FB1E6}" sibTransId="{5B5E64D3-C8C9-4D47-99AC-EE7643D68673}"/>
    <dgm:cxn modelId="{F69E695A-8B17-4F6E-AFEB-0127CC20CC95}" type="presOf" srcId="{FB394A96-27BF-45E8-94CB-2833F1B0811A}" destId="{FAC23D97-1B51-41DB-B9B6-671EF87262C6}" srcOrd="0" destOrd="0" presId="urn:microsoft.com/office/officeart/2005/8/layout/venn3"/>
    <dgm:cxn modelId="{5399F743-DB57-43E9-B55B-A9F8D417E2C8}" srcId="{FB394A96-27BF-45E8-94CB-2833F1B0811A}" destId="{83C08883-3F38-4D60-9D62-063C6A9D38C6}" srcOrd="1" destOrd="0" parTransId="{D6A2F694-52B5-4DB1-91AF-5C74F1088EB5}" sibTransId="{7A42FF35-0860-40C7-B5AD-44334F257997}"/>
    <dgm:cxn modelId="{30627C1F-4646-4B9D-B16E-4D40885C3852}" type="presParOf" srcId="{FAC23D97-1B51-41DB-B9B6-671EF87262C6}" destId="{DCFB3B18-E030-48D8-9729-7BAC3BDFF082}" srcOrd="0" destOrd="0" presId="urn:microsoft.com/office/officeart/2005/8/layout/venn3"/>
    <dgm:cxn modelId="{530220F4-46CC-4684-997A-8DE3BB44AFCC}" type="presParOf" srcId="{FAC23D97-1B51-41DB-B9B6-671EF87262C6}" destId="{8120D4C0-4DA9-4586-8FCD-8A4ABF2A5CBA}" srcOrd="1" destOrd="0" presId="urn:microsoft.com/office/officeart/2005/8/layout/venn3"/>
    <dgm:cxn modelId="{C028F58D-0562-41D5-9E98-49B556293DF7}" type="presParOf" srcId="{FAC23D97-1B51-41DB-B9B6-671EF87262C6}" destId="{C808E06B-105A-4F34-9360-729971643919}" srcOrd="2" destOrd="0" presId="urn:microsoft.com/office/officeart/2005/8/layout/venn3"/>
    <dgm:cxn modelId="{31F2D187-4111-41F7-A2A7-D2F2F96D6FF5}" type="presParOf" srcId="{FAC23D97-1B51-41DB-B9B6-671EF87262C6}" destId="{8F84C766-1FE3-4986-A251-696C1C89A2F3}" srcOrd="3" destOrd="0" presId="urn:microsoft.com/office/officeart/2005/8/layout/venn3"/>
    <dgm:cxn modelId="{FA585C78-3651-41C6-A00B-E3743CF07F1A}" type="presParOf" srcId="{FAC23D97-1B51-41DB-B9B6-671EF87262C6}" destId="{3FF740DA-6EFB-4232-9DCD-F1C253FF444D}" srcOrd="4" destOrd="0" presId="urn:microsoft.com/office/officeart/2005/8/layout/venn3"/>
    <dgm:cxn modelId="{353DE410-6509-4D96-8E57-7291EFEB72E9}" type="presParOf" srcId="{FAC23D97-1B51-41DB-B9B6-671EF87262C6}" destId="{7FEC29C4-6BFB-4F38-8A38-ED7B77E2B96A}" srcOrd="5" destOrd="0" presId="urn:microsoft.com/office/officeart/2005/8/layout/venn3"/>
    <dgm:cxn modelId="{8ECFAB02-BACD-4227-B2F9-EF7DD1A738CA}" type="presParOf" srcId="{FAC23D97-1B51-41DB-B9B6-671EF87262C6}" destId="{CA7C7932-8B1A-4EDB-B936-15557ED7151D}" srcOrd="6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CC6F74BD-C6A4-4155-A68B-363483D91B62}" type="doc">
      <dgm:prSet loTypeId="urn:microsoft.com/office/officeart/2005/8/layout/vList2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620D6D9-185D-46C8-B2D0-10E43A17007C}">
      <dgm:prSet phldrT="[Text]" custT="1"/>
      <dgm:spPr/>
      <dgm:t>
        <a:bodyPr/>
        <a:lstStyle/>
        <a:p>
          <a:pPr algn="ctr"/>
          <a:r>
            <a:rPr lang="en-US" sz="2000" dirty="0" smtClean="0">
              <a:latin typeface="Arial" pitchFamily="34" charset="0"/>
              <a:cs typeface="Arial" pitchFamily="34" charset="0"/>
            </a:rPr>
            <a:t>Marketing Mix</a:t>
          </a:r>
          <a:endParaRPr lang="en-US" sz="2000" dirty="0">
            <a:latin typeface="Arial" pitchFamily="34" charset="0"/>
            <a:cs typeface="Arial" pitchFamily="34" charset="0"/>
          </a:endParaRPr>
        </a:p>
      </dgm:t>
    </dgm:pt>
    <dgm:pt modelId="{C6052B89-6D08-498A-B082-729EBB52936E}" type="parTrans" cxnId="{242DB7B3-B621-4B11-9C56-15E2E8E35FAB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5043B5F0-041D-4D1E-BEEB-82DB17FBC12B}" type="sibTrans" cxnId="{242DB7B3-B621-4B11-9C56-15E2E8E35FAB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0733D78C-0AEF-4665-90C7-CB2DF72FA9F5}">
      <dgm:prSet phldrT="[Text]"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1800" dirty="0" smtClean="0">
              <a:latin typeface="Arial" pitchFamily="34" charset="0"/>
              <a:cs typeface="Arial" pitchFamily="34" charset="0"/>
            </a:rPr>
            <a:t>The four marketing activities—product, price, promotion, and distribution—that the firm can control to achieve specific goals within a dynamic marketing environment</a:t>
          </a:r>
          <a:endParaRPr lang="en-US" sz="1800" dirty="0">
            <a:latin typeface="Arial" pitchFamily="34" charset="0"/>
            <a:cs typeface="Arial" pitchFamily="34" charset="0"/>
          </a:endParaRPr>
        </a:p>
      </dgm:t>
    </dgm:pt>
    <dgm:pt modelId="{951193FA-F80A-45C2-B542-98F950598E44}" type="parTrans" cxnId="{435AE59E-A810-4C72-AC94-34D15B417B2E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71BA08FF-7173-40C5-BC40-BC4E7ACCA232}" type="sibTrans" cxnId="{435AE59E-A810-4C72-AC94-34D15B417B2E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DC9E0D27-1EA3-470B-BC23-D19B52B0BD77}" type="pres">
      <dgm:prSet presAssocID="{CC6F74BD-C6A4-4155-A68B-363483D91B6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2868E81-0411-4099-8A91-6DE88C4FDFFF}" type="pres">
      <dgm:prSet presAssocID="{3620D6D9-185D-46C8-B2D0-10E43A17007C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E3C85F3-F474-45E5-ABD5-CC3E2B54059F}" type="pres">
      <dgm:prSet presAssocID="{3620D6D9-185D-46C8-B2D0-10E43A17007C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EA9FFD6-29C0-4CD0-9962-7B7E4F38F2BE}" type="presOf" srcId="{3620D6D9-185D-46C8-B2D0-10E43A17007C}" destId="{02868E81-0411-4099-8A91-6DE88C4FDFFF}" srcOrd="0" destOrd="0" presId="urn:microsoft.com/office/officeart/2005/8/layout/vList2"/>
    <dgm:cxn modelId="{67F9A15C-6D17-40EB-AD99-1EB8CC6AB90A}" type="presOf" srcId="{0733D78C-0AEF-4665-90C7-CB2DF72FA9F5}" destId="{1E3C85F3-F474-45E5-ABD5-CC3E2B54059F}" srcOrd="0" destOrd="0" presId="urn:microsoft.com/office/officeart/2005/8/layout/vList2"/>
    <dgm:cxn modelId="{242DB7B3-B621-4B11-9C56-15E2E8E35FAB}" srcId="{CC6F74BD-C6A4-4155-A68B-363483D91B62}" destId="{3620D6D9-185D-46C8-B2D0-10E43A17007C}" srcOrd="0" destOrd="0" parTransId="{C6052B89-6D08-498A-B082-729EBB52936E}" sibTransId="{5043B5F0-041D-4D1E-BEEB-82DB17FBC12B}"/>
    <dgm:cxn modelId="{435AE59E-A810-4C72-AC94-34D15B417B2E}" srcId="{3620D6D9-185D-46C8-B2D0-10E43A17007C}" destId="{0733D78C-0AEF-4665-90C7-CB2DF72FA9F5}" srcOrd="0" destOrd="0" parTransId="{951193FA-F80A-45C2-B542-98F950598E44}" sibTransId="{71BA08FF-7173-40C5-BC40-BC4E7ACCA232}"/>
    <dgm:cxn modelId="{388E1B68-7F71-4D0E-AF55-D355C734627D}" type="presOf" srcId="{CC6F74BD-C6A4-4155-A68B-363483D91B62}" destId="{DC9E0D27-1EA3-470B-BC23-D19B52B0BD77}" srcOrd="0" destOrd="0" presId="urn:microsoft.com/office/officeart/2005/8/layout/vList2"/>
    <dgm:cxn modelId="{E2F7FEC2-1430-4695-B86D-9D4DB919188A}" type="presParOf" srcId="{DC9E0D27-1EA3-470B-BC23-D19B52B0BD77}" destId="{02868E81-0411-4099-8A91-6DE88C4FDFFF}" srcOrd="0" destOrd="0" presId="urn:microsoft.com/office/officeart/2005/8/layout/vList2"/>
    <dgm:cxn modelId="{87F99EEF-F54C-42D9-B2E9-9F258B379947}" type="presParOf" srcId="{DC9E0D27-1EA3-470B-BC23-D19B52B0BD77}" destId="{1E3C85F3-F474-45E5-ABD5-CC3E2B54059F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4A902E4B-C3B9-4FB1-9CF3-60AEE9A1B750}" type="doc">
      <dgm:prSet loTypeId="urn:microsoft.com/office/officeart/2005/8/layout/vList2" loCatId="list" qsTypeId="urn:microsoft.com/office/officeart/2005/8/quickstyle/3d3" qsCatId="3D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7AB81C41-CC69-43D0-90E4-9CCAB694BE6F}">
      <dgm:prSet phldrT="[Text]" custT="1"/>
      <dgm:spPr/>
      <dgm:t>
        <a:bodyPr/>
        <a:lstStyle/>
        <a:p>
          <a:pPr algn="ctr"/>
          <a:r>
            <a:rPr lang="en-US" sz="2000" dirty="0" smtClean="0">
              <a:latin typeface="Arial" pitchFamily="34" charset="0"/>
              <a:cs typeface="Arial" pitchFamily="34" charset="0"/>
            </a:rPr>
            <a:t>Price</a:t>
          </a:r>
          <a:r>
            <a:rPr lang="en-US" sz="3100" dirty="0" smtClean="0">
              <a:latin typeface="Arial" pitchFamily="34" charset="0"/>
              <a:cs typeface="Arial" pitchFamily="34" charset="0"/>
            </a:rPr>
            <a:t> </a:t>
          </a:r>
          <a:endParaRPr lang="en-US" sz="3100" dirty="0">
            <a:latin typeface="Arial" pitchFamily="34" charset="0"/>
            <a:cs typeface="Arial" pitchFamily="34" charset="0"/>
          </a:endParaRPr>
        </a:p>
      </dgm:t>
    </dgm:pt>
    <dgm:pt modelId="{292001AF-617C-4340-8C65-36DEF78B62FC}" type="parTrans" cxnId="{B477B0E6-50D1-4299-93F4-6788666EDED2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E4B1DE42-270C-448C-A9AF-4341BE787154}" type="sibTrans" cxnId="{B477B0E6-50D1-4299-93F4-6788666EDED2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BB547CCD-F726-4B42-BCC7-41F79AC3D3B3}">
      <dgm:prSet phldrT="[Text]"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1800" dirty="0" smtClean="0">
              <a:latin typeface="Arial" pitchFamily="34" charset="0"/>
              <a:ea typeface="ヒラギノ角ゴ ProN W3"/>
              <a:cs typeface="Arial" pitchFamily="34" charset="0"/>
              <a:sym typeface="Gill Sans"/>
            </a:rPr>
            <a:t>A value placed on an object exchanged between a buyer and a seller</a:t>
          </a:r>
          <a:endParaRPr lang="en-US" sz="1800" dirty="0">
            <a:latin typeface="Arial" pitchFamily="34" charset="0"/>
            <a:cs typeface="Arial" pitchFamily="34" charset="0"/>
          </a:endParaRPr>
        </a:p>
      </dgm:t>
    </dgm:pt>
    <dgm:pt modelId="{64C9EC06-A3BF-4ADF-8C6C-DB245B5EBE26}" type="parTrans" cxnId="{419A56CF-2898-4ADA-9125-F5D9F2C40485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3D434303-B0B8-4632-8048-8B94ACE4461A}" type="sibTrans" cxnId="{419A56CF-2898-4ADA-9125-F5D9F2C40485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77FB12FE-C936-4770-9A59-134C23155965}" type="pres">
      <dgm:prSet presAssocID="{4A902E4B-C3B9-4FB1-9CF3-60AEE9A1B75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F3C56CC-76C2-4F66-A395-5C7EA14D8536}" type="pres">
      <dgm:prSet presAssocID="{7AB81C41-CC69-43D0-90E4-9CCAB694BE6F}" presName="parentText" presStyleLbl="node1" presStyleIdx="0" presStyleCnt="1" custLinFactNeighborY="3289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ACB861F-09C0-4709-8E27-9518E332491F}" type="pres">
      <dgm:prSet presAssocID="{7AB81C41-CC69-43D0-90E4-9CCAB694BE6F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19A56CF-2898-4ADA-9125-F5D9F2C40485}" srcId="{7AB81C41-CC69-43D0-90E4-9CCAB694BE6F}" destId="{BB547CCD-F726-4B42-BCC7-41F79AC3D3B3}" srcOrd="0" destOrd="0" parTransId="{64C9EC06-A3BF-4ADF-8C6C-DB245B5EBE26}" sibTransId="{3D434303-B0B8-4632-8048-8B94ACE4461A}"/>
    <dgm:cxn modelId="{B477B0E6-50D1-4299-93F4-6788666EDED2}" srcId="{4A902E4B-C3B9-4FB1-9CF3-60AEE9A1B750}" destId="{7AB81C41-CC69-43D0-90E4-9CCAB694BE6F}" srcOrd="0" destOrd="0" parTransId="{292001AF-617C-4340-8C65-36DEF78B62FC}" sibTransId="{E4B1DE42-270C-448C-A9AF-4341BE787154}"/>
    <dgm:cxn modelId="{27E79EAB-E92A-4B37-A7B0-70650A579AE2}" type="presOf" srcId="{7AB81C41-CC69-43D0-90E4-9CCAB694BE6F}" destId="{BF3C56CC-76C2-4F66-A395-5C7EA14D8536}" srcOrd="0" destOrd="0" presId="urn:microsoft.com/office/officeart/2005/8/layout/vList2"/>
    <dgm:cxn modelId="{C40419ED-6E80-4B54-97D3-AFD5D620FBE2}" type="presOf" srcId="{4A902E4B-C3B9-4FB1-9CF3-60AEE9A1B750}" destId="{77FB12FE-C936-4770-9A59-134C23155965}" srcOrd="0" destOrd="0" presId="urn:microsoft.com/office/officeart/2005/8/layout/vList2"/>
    <dgm:cxn modelId="{6A51D892-045F-45B7-AE72-F61335FD7354}" type="presOf" srcId="{BB547CCD-F726-4B42-BCC7-41F79AC3D3B3}" destId="{5ACB861F-09C0-4709-8E27-9518E332491F}" srcOrd="0" destOrd="0" presId="urn:microsoft.com/office/officeart/2005/8/layout/vList2"/>
    <dgm:cxn modelId="{CEE80685-3347-4060-9DCC-F8805C56AD36}" type="presParOf" srcId="{77FB12FE-C936-4770-9A59-134C23155965}" destId="{BF3C56CC-76C2-4F66-A395-5C7EA14D8536}" srcOrd="0" destOrd="0" presId="urn:microsoft.com/office/officeart/2005/8/layout/vList2"/>
    <dgm:cxn modelId="{4E7DF757-F4D2-492B-9A09-243B30781D92}" type="presParOf" srcId="{77FB12FE-C936-4770-9A59-134C23155965}" destId="{5ACB861F-09C0-4709-8E27-9518E332491F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7EF7114F-1669-401B-90DE-23442902BF5C}" type="doc">
      <dgm:prSet loTypeId="urn:microsoft.com/office/officeart/2005/8/layout/vList2" loCatId="list" qsTypeId="urn:microsoft.com/office/officeart/2005/8/quickstyle/3d1" qsCatId="3D" csTypeId="urn:microsoft.com/office/officeart/2005/8/colors/accent6_2" csCatId="accent6" phldr="1"/>
      <dgm:spPr/>
      <dgm:t>
        <a:bodyPr/>
        <a:lstStyle/>
        <a:p>
          <a:endParaRPr lang="en-US"/>
        </a:p>
      </dgm:t>
    </dgm:pt>
    <dgm:pt modelId="{B681BC8B-61E5-4121-BDE4-155B4281B129}">
      <dgm:prSet phldrT="[Text]" custT="1"/>
      <dgm:spPr/>
      <dgm:t>
        <a:bodyPr/>
        <a:lstStyle/>
        <a:p>
          <a:pPr algn="ctr"/>
          <a:r>
            <a:rPr lang="en-US" sz="2000" dirty="0" smtClean="0">
              <a:latin typeface="Arial" pitchFamily="34" charset="0"/>
              <a:cs typeface="Arial" pitchFamily="34" charset="0"/>
            </a:rPr>
            <a:t>Promotion</a:t>
          </a:r>
          <a:r>
            <a:rPr lang="en-US" sz="2600" dirty="0" smtClean="0">
              <a:latin typeface="Arial" pitchFamily="34" charset="0"/>
              <a:cs typeface="Arial" pitchFamily="34" charset="0"/>
            </a:rPr>
            <a:t> </a:t>
          </a:r>
          <a:endParaRPr lang="en-US" sz="2600" dirty="0">
            <a:latin typeface="Arial" pitchFamily="34" charset="0"/>
            <a:cs typeface="Arial" pitchFamily="34" charset="0"/>
          </a:endParaRPr>
        </a:p>
      </dgm:t>
    </dgm:pt>
    <dgm:pt modelId="{91317FC9-F746-4D48-B9AD-6BF15DECDCE3}" type="parTrans" cxnId="{B2F1A428-0569-451C-BD67-3A3AF3F171F6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CCFCAD1C-C035-4F50-9436-9384024FA52B}" type="sibTrans" cxnId="{B2F1A428-0569-451C-BD67-3A3AF3F171F6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EF296856-F7D5-4BE0-A035-8D2464B8193D}">
      <dgm:prSet phldrT="[Text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1800" dirty="0" smtClean="0">
              <a:latin typeface="Arial" pitchFamily="34" charset="0"/>
              <a:ea typeface="ヒラギノ角ゴ ProN W3"/>
              <a:cs typeface="Arial" pitchFamily="34" charset="0"/>
              <a:sym typeface="Calisto MT" pitchFamily="18" charset="0"/>
            </a:rPr>
            <a:t>A persuasive form of communication that attempts to expedite a marketing exchange by influencing individuals, groups, and organizations to accept goods, services, and ideas</a:t>
          </a:r>
          <a:endParaRPr lang="en-US" sz="1800" dirty="0">
            <a:latin typeface="Arial" pitchFamily="34" charset="0"/>
            <a:cs typeface="Arial" pitchFamily="34" charset="0"/>
          </a:endParaRPr>
        </a:p>
      </dgm:t>
    </dgm:pt>
    <dgm:pt modelId="{E36636A0-4E96-4AB9-9FA0-508D21E80EA5}" type="parTrans" cxnId="{0B63665F-5CA3-4BFF-98E7-D8808121D489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586CE3C9-B73C-4035-ACC5-5C1C8644F190}" type="sibTrans" cxnId="{0B63665F-5CA3-4BFF-98E7-D8808121D489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79D2291F-16A0-4CAC-BD0A-D717FE741081}" type="pres">
      <dgm:prSet presAssocID="{7EF7114F-1669-401B-90DE-23442902BF5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7630106-565B-45ED-918D-0A3A5987B349}" type="pres">
      <dgm:prSet presAssocID="{B681BC8B-61E5-4121-BDE4-155B4281B129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3BD7807-9CBE-4C11-A61E-49DFE0512413}" type="pres">
      <dgm:prSet presAssocID="{B681BC8B-61E5-4121-BDE4-155B4281B129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CDF2202-89F1-4FED-A6D3-7F03C7901F50}" type="presOf" srcId="{B681BC8B-61E5-4121-BDE4-155B4281B129}" destId="{57630106-565B-45ED-918D-0A3A5987B349}" srcOrd="0" destOrd="0" presId="urn:microsoft.com/office/officeart/2005/8/layout/vList2"/>
    <dgm:cxn modelId="{6AF49959-A6BC-4856-94C3-B16F299D7FEA}" type="presOf" srcId="{7EF7114F-1669-401B-90DE-23442902BF5C}" destId="{79D2291F-16A0-4CAC-BD0A-D717FE741081}" srcOrd="0" destOrd="0" presId="urn:microsoft.com/office/officeart/2005/8/layout/vList2"/>
    <dgm:cxn modelId="{C22DD808-2B97-47D5-8402-6B3B25C9714C}" type="presOf" srcId="{EF296856-F7D5-4BE0-A035-8D2464B8193D}" destId="{23BD7807-9CBE-4C11-A61E-49DFE0512413}" srcOrd="0" destOrd="0" presId="urn:microsoft.com/office/officeart/2005/8/layout/vList2"/>
    <dgm:cxn modelId="{0B63665F-5CA3-4BFF-98E7-D8808121D489}" srcId="{B681BC8B-61E5-4121-BDE4-155B4281B129}" destId="{EF296856-F7D5-4BE0-A035-8D2464B8193D}" srcOrd="0" destOrd="0" parTransId="{E36636A0-4E96-4AB9-9FA0-508D21E80EA5}" sibTransId="{586CE3C9-B73C-4035-ACC5-5C1C8644F190}"/>
    <dgm:cxn modelId="{B2F1A428-0569-451C-BD67-3A3AF3F171F6}" srcId="{7EF7114F-1669-401B-90DE-23442902BF5C}" destId="{B681BC8B-61E5-4121-BDE4-155B4281B129}" srcOrd="0" destOrd="0" parTransId="{91317FC9-F746-4D48-B9AD-6BF15DECDCE3}" sibTransId="{CCFCAD1C-C035-4F50-9436-9384024FA52B}"/>
    <dgm:cxn modelId="{0E2F0728-96A9-4039-B7C2-A22FC2D6B5F7}" type="presParOf" srcId="{79D2291F-16A0-4CAC-BD0A-D717FE741081}" destId="{57630106-565B-45ED-918D-0A3A5987B349}" srcOrd="0" destOrd="0" presId="urn:microsoft.com/office/officeart/2005/8/layout/vList2"/>
    <dgm:cxn modelId="{215D769C-1ECF-4EFD-806F-795A1C751EF1}" type="presParOf" srcId="{79D2291F-16A0-4CAC-BD0A-D717FE741081}" destId="{23BD7807-9CBE-4C11-A61E-49DFE0512413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A3FBA08D-0E11-4DEE-914D-211D475DA0B0}" type="doc">
      <dgm:prSet loTypeId="urn:microsoft.com/office/officeart/2005/8/layout/vList2" loCatId="list" qsTypeId="urn:microsoft.com/office/officeart/2005/8/quickstyle/3d3" qsCatId="3D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A8991177-F743-4F3A-8578-B04D55307914}">
      <dgm:prSet phldrT="[Text]" custT="1"/>
      <dgm:spPr/>
      <dgm:t>
        <a:bodyPr/>
        <a:lstStyle/>
        <a:p>
          <a:pPr algn="ctr"/>
          <a:r>
            <a:rPr lang="en-US" sz="2000" dirty="0" smtClean="0">
              <a:latin typeface="Arial" pitchFamily="34" charset="0"/>
              <a:cs typeface="Arial" pitchFamily="34" charset="0"/>
            </a:rPr>
            <a:t>Marketing Research</a:t>
          </a:r>
          <a:endParaRPr lang="en-US" sz="2000" dirty="0">
            <a:latin typeface="Arial" pitchFamily="34" charset="0"/>
            <a:cs typeface="Arial" pitchFamily="34" charset="0"/>
          </a:endParaRPr>
        </a:p>
      </dgm:t>
    </dgm:pt>
    <dgm:pt modelId="{10C431EF-98D9-48E3-8B21-7ED6F621909E}" type="parTrans" cxnId="{01DDD294-13D3-4EFD-AB7E-E13EECCEFD3B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50D00ECF-E42F-424C-9F8B-04870C30F246}" type="sibTrans" cxnId="{01DDD294-13D3-4EFD-AB7E-E13EECCEFD3B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1D7F2986-7DDD-411D-AE9C-4B5169A9906E}">
      <dgm:prSet phldrT="[Text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1800" dirty="0" smtClean="0">
              <a:latin typeface="Arial" pitchFamily="34" charset="0"/>
              <a:cs typeface="Arial" pitchFamily="34" charset="0"/>
            </a:rPr>
            <a:t>A systematic, objective process of getting information about potential customers to guide marketing decisions</a:t>
          </a:r>
          <a:endParaRPr lang="en-US" sz="1800" dirty="0">
            <a:latin typeface="Arial" pitchFamily="34" charset="0"/>
            <a:cs typeface="Arial" pitchFamily="34" charset="0"/>
          </a:endParaRPr>
        </a:p>
      </dgm:t>
    </dgm:pt>
    <dgm:pt modelId="{EC6CA92C-37F6-4732-900F-600244C18994}" type="parTrans" cxnId="{CD690F34-2E46-43CD-B94A-444839491E48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EEE6D2A0-33E0-479B-900E-E2B7C96936F2}" type="sibTrans" cxnId="{CD690F34-2E46-43CD-B94A-444839491E48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7C4EFB46-5B05-4787-8108-EFF4451A8536}" type="pres">
      <dgm:prSet presAssocID="{A3FBA08D-0E11-4DEE-914D-211D475DA0B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FAF3284-A185-4389-BF9B-7B3006ECB44D}" type="pres">
      <dgm:prSet presAssocID="{A8991177-F743-4F3A-8578-B04D55307914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32EBAAB-1D53-4578-916D-5A05C33D28FE}" type="pres">
      <dgm:prSet presAssocID="{A8991177-F743-4F3A-8578-B04D55307914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BD25747-CC6E-434E-A825-A690EADF598A}" type="presOf" srcId="{A8991177-F743-4F3A-8578-B04D55307914}" destId="{3FAF3284-A185-4389-BF9B-7B3006ECB44D}" srcOrd="0" destOrd="0" presId="urn:microsoft.com/office/officeart/2005/8/layout/vList2"/>
    <dgm:cxn modelId="{B3A8C14E-ACD0-4C25-BC04-B6B80AB4E6A0}" type="presOf" srcId="{A3FBA08D-0E11-4DEE-914D-211D475DA0B0}" destId="{7C4EFB46-5B05-4787-8108-EFF4451A8536}" srcOrd="0" destOrd="0" presId="urn:microsoft.com/office/officeart/2005/8/layout/vList2"/>
    <dgm:cxn modelId="{CD690F34-2E46-43CD-B94A-444839491E48}" srcId="{A8991177-F743-4F3A-8578-B04D55307914}" destId="{1D7F2986-7DDD-411D-AE9C-4B5169A9906E}" srcOrd="0" destOrd="0" parTransId="{EC6CA92C-37F6-4732-900F-600244C18994}" sibTransId="{EEE6D2A0-33E0-479B-900E-E2B7C96936F2}"/>
    <dgm:cxn modelId="{01DDD294-13D3-4EFD-AB7E-E13EECCEFD3B}" srcId="{A3FBA08D-0E11-4DEE-914D-211D475DA0B0}" destId="{A8991177-F743-4F3A-8578-B04D55307914}" srcOrd="0" destOrd="0" parTransId="{10C431EF-98D9-48E3-8B21-7ED6F621909E}" sibTransId="{50D00ECF-E42F-424C-9F8B-04870C30F246}"/>
    <dgm:cxn modelId="{777F67BA-7D05-4375-A525-C6664F96B546}" type="presOf" srcId="{1D7F2986-7DDD-411D-AE9C-4B5169A9906E}" destId="{332EBAAB-1D53-4578-916D-5A05C33D28FE}" srcOrd="0" destOrd="0" presId="urn:microsoft.com/office/officeart/2005/8/layout/vList2"/>
    <dgm:cxn modelId="{FDDA8C7D-2E14-485B-84AA-A373439E8FA8}" type="presParOf" srcId="{7C4EFB46-5B05-4787-8108-EFF4451A8536}" destId="{3FAF3284-A185-4389-BF9B-7B3006ECB44D}" srcOrd="0" destOrd="0" presId="urn:microsoft.com/office/officeart/2005/8/layout/vList2"/>
    <dgm:cxn modelId="{D245DCB8-35DF-4048-A251-27A192FF28BD}" type="presParOf" srcId="{7C4EFB46-5B05-4787-8108-EFF4451A8536}" destId="{332EBAAB-1D53-4578-916D-5A05C33D28FE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B351066C-9C15-4DBA-B2C5-72412171803B}" type="doc">
      <dgm:prSet loTypeId="urn:microsoft.com/office/officeart/2005/8/layout/vList5" loCatId="list" qsTypeId="urn:microsoft.com/office/officeart/2005/8/quickstyle/3d1" qsCatId="3D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3EEF4F1B-9EA9-438D-85CC-5A0BC2051AD6}">
      <dgm:prSet phldrT="[Text]" custT="1"/>
      <dgm:spPr/>
      <dgm:t>
        <a:bodyPr/>
        <a:lstStyle/>
        <a:p>
          <a:r>
            <a:rPr lang="en-US" sz="2000" dirty="0" smtClean="0">
              <a:latin typeface="Arial" pitchFamily="34" charset="0"/>
              <a:cs typeface="Arial" pitchFamily="34" charset="0"/>
            </a:rPr>
            <a:t>Primary Data </a:t>
          </a:r>
          <a:endParaRPr lang="en-US" sz="2000" dirty="0">
            <a:latin typeface="Arial" pitchFamily="34" charset="0"/>
            <a:cs typeface="Arial" pitchFamily="34" charset="0"/>
          </a:endParaRPr>
        </a:p>
      </dgm:t>
    </dgm:pt>
    <dgm:pt modelId="{961C9EBB-19B4-4FEF-9EBB-517883ECA6FE}" type="parTrans" cxnId="{D96C0440-F24B-4CA0-9509-A46AD620D7FD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A24C8934-B4E9-4D9F-A978-D7479DD0825A}" type="sibTrans" cxnId="{D96C0440-F24B-4CA0-9509-A46AD620D7FD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84BE11E6-4803-4B4E-91E2-61AA74B116EE}">
      <dgm:prSet phldrT="[Text]" custT="1"/>
      <dgm:spPr/>
      <dgm:t>
        <a:bodyPr/>
        <a:lstStyle/>
        <a:p>
          <a:pPr>
            <a:lnSpc>
              <a:spcPct val="100000"/>
            </a:lnSpc>
          </a:pPr>
          <a:r>
            <a:rPr lang="en-IN" sz="1800" dirty="0" smtClean="0">
              <a:latin typeface="Arial" pitchFamily="34" charset="0"/>
              <a:ea typeface="ヒラギノ角ゴ ProN W3"/>
              <a:cs typeface="Arial" pitchFamily="34" charset="0"/>
              <a:sym typeface="Gill Sans"/>
            </a:rPr>
            <a:t>Marketing information that is observed, recorded, or collected directly from respondents</a:t>
          </a:r>
          <a:endParaRPr lang="en-US" sz="1800" dirty="0">
            <a:latin typeface="Arial" pitchFamily="34" charset="0"/>
            <a:cs typeface="Arial" pitchFamily="34" charset="0"/>
          </a:endParaRPr>
        </a:p>
      </dgm:t>
    </dgm:pt>
    <dgm:pt modelId="{3D09BDAB-2407-4B7D-9CBA-AEBF2EBC25E1}" type="parTrans" cxnId="{4718C3CB-6E96-47AD-A6EC-3515DDBD1B43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E7EA7C54-2C14-4376-846F-A6F3A6607879}" type="sibTrans" cxnId="{4718C3CB-6E96-47AD-A6EC-3515DDBD1B43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F5B08F2C-6018-4C6C-A369-205CCC7B3E7D}">
      <dgm:prSet phldrT="[Text]" custT="1"/>
      <dgm:spPr/>
      <dgm:t>
        <a:bodyPr/>
        <a:lstStyle/>
        <a:p>
          <a:r>
            <a:rPr lang="en-US" sz="2000" dirty="0" smtClean="0">
              <a:latin typeface="Arial" pitchFamily="34" charset="0"/>
              <a:cs typeface="Arial" pitchFamily="34" charset="0"/>
            </a:rPr>
            <a:t>Secondary Data </a:t>
          </a:r>
          <a:endParaRPr lang="en-US" sz="2000" dirty="0">
            <a:latin typeface="Arial" pitchFamily="34" charset="0"/>
            <a:cs typeface="Arial" pitchFamily="34" charset="0"/>
          </a:endParaRPr>
        </a:p>
      </dgm:t>
    </dgm:pt>
    <dgm:pt modelId="{B17A3453-1BCD-47A3-AA92-E4813A7DE070}" type="parTrans" cxnId="{DD48F060-F245-4AB3-A5BC-B137A15FB3AA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D877AD38-1C3A-4F72-8D22-B5EF3586B818}" type="sibTrans" cxnId="{DD48F060-F245-4AB3-A5BC-B137A15FB3AA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8AC5CBE8-5812-45BB-9C3F-3904F0403A32}">
      <dgm:prSet phldrT="[Text]" custT="1"/>
      <dgm:spPr/>
      <dgm:t>
        <a:bodyPr/>
        <a:lstStyle/>
        <a:p>
          <a:pPr>
            <a:lnSpc>
              <a:spcPct val="100000"/>
            </a:lnSpc>
          </a:pPr>
          <a:r>
            <a:rPr lang="en-IN" sz="1800" dirty="0" smtClean="0">
              <a:latin typeface="Arial" pitchFamily="34" charset="0"/>
              <a:ea typeface="ヒラギノ角ゴ ProN W3"/>
              <a:cs typeface="Arial" pitchFamily="34" charset="0"/>
              <a:sym typeface="Gill Sans"/>
            </a:rPr>
            <a:t>Information that is compiled inside or outside an organization for some purpose other than changing the current situation</a:t>
          </a:r>
          <a:endParaRPr lang="en-US" sz="1800" dirty="0">
            <a:latin typeface="Arial" pitchFamily="34" charset="0"/>
            <a:cs typeface="Arial" pitchFamily="34" charset="0"/>
          </a:endParaRPr>
        </a:p>
      </dgm:t>
    </dgm:pt>
    <dgm:pt modelId="{5814B9C6-CDBB-4BD7-AAA1-83A8495C9D81}" type="parTrans" cxnId="{EF7BDE12-7301-4D97-9FA3-64289E243854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A88533BC-175A-4A86-A22E-AA65BCD1C906}" type="sibTrans" cxnId="{EF7BDE12-7301-4D97-9FA3-64289E243854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466DCC42-A9DB-4C42-89A1-0FAA6DF4D909}">
      <dgm:prSet phldrT="[Text]" custT="1"/>
      <dgm:spPr/>
      <dgm:t>
        <a:bodyPr/>
        <a:lstStyle/>
        <a:p>
          <a:pPr>
            <a:lnSpc>
              <a:spcPct val="100000"/>
            </a:lnSpc>
          </a:pPr>
          <a:r>
            <a:rPr lang="en-US" sz="1800" dirty="0" smtClean="0">
              <a:latin typeface="Arial" pitchFamily="34" charset="0"/>
              <a:cs typeface="Arial" pitchFamily="34" charset="0"/>
            </a:rPr>
            <a:t>“Mystery shoppers”, surveys, and focus groups</a:t>
          </a:r>
          <a:endParaRPr lang="en-US" sz="1800" dirty="0">
            <a:latin typeface="Arial" pitchFamily="34" charset="0"/>
            <a:cs typeface="Arial" pitchFamily="34" charset="0"/>
          </a:endParaRPr>
        </a:p>
      </dgm:t>
    </dgm:pt>
    <dgm:pt modelId="{F9E7B477-7072-4355-A197-395B81266B87}" type="parTrans" cxnId="{9DAC1629-D41F-4E71-8E75-DE00BF406F27}">
      <dgm:prSet/>
      <dgm:spPr/>
      <dgm:t>
        <a:bodyPr/>
        <a:lstStyle/>
        <a:p>
          <a:endParaRPr lang="en-US"/>
        </a:p>
      </dgm:t>
    </dgm:pt>
    <dgm:pt modelId="{145DED23-FADA-4BC4-AF87-B1A2D92E497B}" type="sibTrans" cxnId="{9DAC1629-D41F-4E71-8E75-DE00BF406F27}">
      <dgm:prSet/>
      <dgm:spPr/>
      <dgm:t>
        <a:bodyPr/>
        <a:lstStyle/>
        <a:p>
          <a:endParaRPr lang="en-US"/>
        </a:p>
      </dgm:t>
    </dgm:pt>
    <dgm:pt modelId="{C8C1DD34-83BA-4F19-B443-FA4952F64F21}">
      <dgm:prSet phldrT="[Text]" custT="1"/>
      <dgm:spPr/>
      <dgm:t>
        <a:bodyPr/>
        <a:lstStyle/>
        <a:p>
          <a:pPr>
            <a:lnSpc>
              <a:spcPct val="100000"/>
            </a:lnSpc>
          </a:pPr>
          <a:r>
            <a:rPr lang="en-US" sz="1800" dirty="0" smtClean="0">
              <a:latin typeface="Arial" pitchFamily="34" charset="0"/>
              <a:cs typeface="Arial" pitchFamily="34" charset="0"/>
            </a:rPr>
            <a:t>Passive observation of consumer behavior and open-ended questions techniques</a:t>
          </a:r>
          <a:endParaRPr lang="en-US" sz="1800" dirty="0">
            <a:latin typeface="Arial" pitchFamily="34" charset="0"/>
            <a:cs typeface="Arial" pitchFamily="34" charset="0"/>
          </a:endParaRPr>
        </a:p>
      </dgm:t>
    </dgm:pt>
    <dgm:pt modelId="{43905045-BBB6-44CF-AEE0-024DCE7660CF}" type="parTrans" cxnId="{AEFBE49B-F690-4056-B2C1-8C1F538E9A2E}">
      <dgm:prSet/>
      <dgm:spPr/>
      <dgm:t>
        <a:bodyPr/>
        <a:lstStyle/>
        <a:p>
          <a:endParaRPr lang="en-US"/>
        </a:p>
      </dgm:t>
    </dgm:pt>
    <dgm:pt modelId="{EAA74873-8DAD-41E3-8BF5-A21848C3A5F8}" type="sibTrans" cxnId="{AEFBE49B-F690-4056-B2C1-8C1F538E9A2E}">
      <dgm:prSet/>
      <dgm:spPr/>
      <dgm:t>
        <a:bodyPr/>
        <a:lstStyle/>
        <a:p>
          <a:endParaRPr lang="en-US"/>
        </a:p>
      </dgm:t>
    </dgm:pt>
    <dgm:pt modelId="{87288AC7-3603-40C0-A3E3-A4D59EA548FD}">
      <dgm:prSet phldrT="[Text]" custT="1"/>
      <dgm:spPr/>
      <dgm:t>
        <a:bodyPr/>
        <a:lstStyle/>
        <a:p>
          <a:pPr>
            <a:lnSpc>
              <a:spcPct val="100000"/>
            </a:lnSpc>
          </a:pPr>
          <a:r>
            <a:rPr lang="en-US" sz="1800" dirty="0" smtClean="0">
              <a:latin typeface="Arial" pitchFamily="34" charset="0"/>
              <a:cs typeface="Arial" pitchFamily="34" charset="0"/>
            </a:rPr>
            <a:t>Information compiled by the U.S. Census Bureau and other government agencies, databases created by marketing research firms, as well as sales and other internal reports</a:t>
          </a:r>
          <a:endParaRPr lang="en-US" sz="1800" dirty="0">
            <a:latin typeface="Arial" pitchFamily="34" charset="0"/>
            <a:cs typeface="Arial" pitchFamily="34" charset="0"/>
          </a:endParaRPr>
        </a:p>
      </dgm:t>
    </dgm:pt>
    <dgm:pt modelId="{F532AC91-CF1C-4C21-A3F5-405918B8BD80}" type="parTrans" cxnId="{6E576893-E467-47C5-86D3-04FFB7A622CD}">
      <dgm:prSet/>
      <dgm:spPr/>
      <dgm:t>
        <a:bodyPr/>
        <a:lstStyle/>
        <a:p>
          <a:endParaRPr lang="en-US"/>
        </a:p>
      </dgm:t>
    </dgm:pt>
    <dgm:pt modelId="{4283EC8B-860C-419D-B8CA-24B350001C0E}" type="sibTrans" cxnId="{6E576893-E467-47C5-86D3-04FFB7A622CD}">
      <dgm:prSet/>
      <dgm:spPr/>
      <dgm:t>
        <a:bodyPr/>
        <a:lstStyle/>
        <a:p>
          <a:endParaRPr lang="en-US"/>
        </a:p>
      </dgm:t>
    </dgm:pt>
    <dgm:pt modelId="{26B4CB11-2B29-4C87-9EE2-F28749E003ED}" type="pres">
      <dgm:prSet presAssocID="{B351066C-9C15-4DBA-B2C5-72412171803B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0C1FF04-A10E-480A-B33F-4DA01BB5931B}" type="pres">
      <dgm:prSet presAssocID="{3EEF4F1B-9EA9-438D-85CC-5A0BC2051AD6}" presName="linNode" presStyleCnt="0"/>
      <dgm:spPr/>
    </dgm:pt>
    <dgm:pt modelId="{C0C0DD69-3811-4052-A5B1-F1578C584DC7}" type="pres">
      <dgm:prSet presAssocID="{3EEF4F1B-9EA9-438D-85CC-5A0BC2051AD6}" presName="parentText" presStyleLbl="node1" presStyleIdx="0" presStyleCnt="2" custScaleX="11658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404CA1E-5DE3-4301-98A1-8379F2D34FA3}" type="pres">
      <dgm:prSet presAssocID="{3EEF4F1B-9EA9-438D-85CC-5A0BC2051AD6}" presName="descendantText" presStyleLbl="alignAccFollowNode1" presStyleIdx="0" presStyleCnt="2" custScaleX="223159" custScaleY="11904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9D36236-CD70-4917-86EE-EE02543ACCC7}" type="pres">
      <dgm:prSet presAssocID="{A24C8934-B4E9-4D9F-A978-D7479DD0825A}" presName="sp" presStyleCnt="0"/>
      <dgm:spPr/>
    </dgm:pt>
    <dgm:pt modelId="{F5E2E361-8323-49E2-A394-DD5A36E9CFA1}" type="pres">
      <dgm:prSet presAssocID="{F5B08F2C-6018-4C6C-A369-205CCC7B3E7D}" presName="linNode" presStyleCnt="0"/>
      <dgm:spPr/>
    </dgm:pt>
    <dgm:pt modelId="{56978CF4-78EE-4415-AC64-2805834D90C1}" type="pres">
      <dgm:prSet presAssocID="{F5B08F2C-6018-4C6C-A369-205CCC7B3E7D}" presName="parentText" presStyleLbl="node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8DF21CF-A653-4796-BE62-6F04FD699111}" type="pres">
      <dgm:prSet presAssocID="{F5B08F2C-6018-4C6C-A369-205CCC7B3E7D}" presName="descendantText" presStyleLbl="alignAccFollowNode1" presStyleIdx="1" presStyleCnt="2" custScaleX="190602" custScaleY="12513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E576893-E467-47C5-86D3-04FFB7A622CD}" srcId="{F5B08F2C-6018-4C6C-A369-205CCC7B3E7D}" destId="{87288AC7-3603-40C0-A3E3-A4D59EA548FD}" srcOrd="1" destOrd="0" parTransId="{F532AC91-CF1C-4C21-A3F5-405918B8BD80}" sibTransId="{4283EC8B-860C-419D-B8CA-24B350001C0E}"/>
    <dgm:cxn modelId="{F0469A7D-C72B-4AE8-A7B4-86503D629D6F}" type="presOf" srcId="{C8C1DD34-83BA-4F19-B443-FA4952F64F21}" destId="{C404CA1E-5DE3-4301-98A1-8379F2D34FA3}" srcOrd="0" destOrd="2" presId="urn:microsoft.com/office/officeart/2005/8/layout/vList5"/>
    <dgm:cxn modelId="{008C78EE-8D42-4558-B1B2-1BB1FCAD5CE5}" type="presOf" srcId="{84BE11E6-4803-4B4E-91E2-61AA74B116EE}" destId="{C404CA1E-5DE3-4301-98A1-8379F2D34FA3}" srcOrd="0" destOrd="0" presId="urn:microsoft.com/office/officeart/2005/8/layout/vList5"/>
    <dgm:cxn modelId="{EF7BDE12-7301-4D97-9FA3-64289E243854}" srcId="{F5B08F2C-6018-4C6C-A369-205CCC7B3E7D}" destId="{8AC5CBE8-5812-45BB-9C3F-3904F0403A32}" srcOrd="0" destOrd="0" parTransId="{5814B9C6-CDBB-4BD7-AAA1-83A8495C9D81}" sibTransId="{A88533BC-175A-4A86-A22E-AA65BCD1C906}"/>
    <dgm:cxn modelId="{DFD0595F-4789-4BBB-80F3-76C79AFD5A8B}" type="presOf" srcId="{466DCC42-A9DB-4C42-89A1-0FAA6DF4D909}" destId="{C404CA1E-5DE3-4301-98A1-8379F2D34FA3}" srcOrd="0" destOrd="1" presId="urn:microsoft.com/office/officeart/2005/8/layout/vList5"/>
    <dgm:cxn modelId="{DD48F060-F245-4AB3-A5BC-B137A15FB3AA}" srcId="{B351066C-9C15-4DBA-B2C5-72412171803B}" destId="{F5B08F2C-6018-4C6C-A369-205CCC7B3E7D}" srcOrd="1" destOrd="0" parTransId="{B17A3453-1BCD-47A3-AA92-E4813A7DE070}" sibTransId="{D877AD38-1C3A-4F72-8D22-B5EF3586B818}"/>
    <dgm:cxn modelId="{9DAC1629-D41F-4E71-8E75-DE00BF406F27}" srcId="{3EEF4F1B-9EA9-438D-85CC-5A0BC2051AD6}" destId="{466DCC42-A9DB-4C42-89A1-0FAA6DF4D909}" srcOrd="1" destOrd="0" parTransId="{F9E7B477-7072-4355-A197-395B81266B87}" sibTransId="{145DED23-FADA-4BC4-AF87-B1A2D92E497B}"/>
    <dgm:cxn modelId="{AEFBE49B-F690-4056-B2C1-8C1F538E9A2E}" srcId="{3EEF4F1B-9EA9-438D-85CC-5A0BC2051AD6}" destId="{C8C1DD34-83BA-4F19-B443-FA4952F64F21}" srcOrd="2" destOrd="0" parTransId="{43905045-BBB6-44CF-AEE0-024DCE7660CF}" sibTransId="{EAA74873-8DAD-41E3-8BF5-A21848C3A5F8}"/>
    <dgm:cxn modelId="{653C5AE7-0260-4EEE-9433-698AB13FC8E2}" type="presOf" srcId="{87288AC7-3603-40C0-A3E3-A4D59EA548FD}" destId="{08DF21CF-A653-4796-BE62-6F04FD699111}" srcOrd="0" destOrd="1" presId="urn:microsoft.com/office/officeart/2005/8/layout/vList5"/>
    <dgm:cxn modelId="{B3A0FE18-3242-4260-8C1E-3828E7D8E6F1}" type="presOf" srcId="{F5B08F2C-6018-4C6C-A369-205CCC7B3E7D}" destId="{56978CF4-78EE-4415-AC64-2805834D90C1}" srcOrd="0" destOrd="0" presId="urn:microsoft.com/office/officeart/2005/8/layout/vList5"/>
    <dgm:cxn modelId="{4718C3CB-6E96-47AD-A6EC-3515DDBD1B43}" srcId="{3EEF4F1B-9EA9-438D-85CC-5A0BC2051AD6}" destId="{84BE11E6-4803-4B4E-91E2-61AA74B116EE}" srcOrd="0" destOrd="0" parTransId="{3D09BDAB-2407-4B7D-9CBA-AEBF2EBC25E1}" sibTransId="{E7EA7C54-2C14-4376-846F-A6F3A6607879}"/>
    <dgm:cxn modelId="{D96C0440-F24B-4CA0-9509-A46AD620D7FD}" srcId="{B351066C-9C15-4DBA-B2C5-72412171803B}" destId="{3EEF4F1B-9EA9-438D-85CC-5A0BC2051AD6}" srcOrd="0" destOrd="0" parTransId="{961C9EBB-19B4-4FEF-9EBB-517883ECA6FE}" sibTransId="{A24C8934-B4E9-4D9F-A978-D7479DD0825A}"/>
    <dgm:cxn modelId="{1D5C3507-65BA-4F1D-BCA6-8FCD2CF8F1AE}" type="presOf" srcId="{8AC5CBE8-5812-45BB-9C3F-3904F0403A32}" destId="{08DF21CF-A653-4796-BE62-6F04FD699111}" srcOrd="0" destOrd="0" presId="urn:microsoft.com/office/officeart/2005/8/layout/vList5"/>
    <dgm:cxn modelId="{49AC60B6-CDD9-4312-ADFE-ADEFCA06BBC4}" type="presOf" srcId="{3EEF4F1B-9EA9-438D-85CC-5A0BC2051AD6}" destId="{C0C0DD69-3811-4052-A5B1-F1578C584DC7}" srcOrd="0" destOrd="0" presId="urn:microsoft.com/office/officeart/2005/8/layout/vList5"/>
    <dgm:cxn modelId="{4B0C05D7-7A60-4BFA-9587-4DF86D2D7884}" type="presOf" srcId="{B351066C-9C15-4DBA-B2C5-72412171803B}" destId="{26B4CB11-2B29-4C87-9EE2-F28749E003ED}" srcOrd="0" destOrd="0" presId="urn:microsoft.com/office/officeart/2005/8/layout/vList5"/>
    <dgm:cxn modelId="{DDC378AE-2BD1-4FE1-BC63-6CAFD3A96580}" type="presParOf" srcId="{26B4CB11-2B29-4C87-9EE2-F28749E003ED}" destId="{30C1FF04-A10E-480A-B33F-4DA01BB5931B}" srcOrd="0" destOrd="0" presId="urn:microsoft.com/office/officeart/2005/8/layout/vList5"/>
    <dgm:cxn modelId="{9BDF24D4-58A1-463B-812B-2A806FBBBA4A}" type="presParOf" srcId="{30C1FF04-A10E-480A-B33F-4DA01BB5931B}" destId="{C0C0DD69-3811-4052-A5B1-F1578C584DC7}" srcOrd="0" destOrd="0" presId="urn:microsoft.com/office/officeart/2005/8/layout/vList5"/>
    <dgm:cxn modelId="{4EFE6135-1125-4CBC-8FE9-41F9B8C09850}" type="presParOf" srcId="{30C1FF04-A10E-480A-B33F-4DA01BB5931B}" destId="{C404CA1E-5DE3-4301-98A1-8379F2D34FA3}" srcOrd="1" destOrd="0" presId="urn:microsoft.com/office/officeart/2005/8/layout/vList5"/>
    <dgm:cxn modelId="{78207DF5-D86B-4CC5-91B7-E27881CA12D1}" type="presParOf" srcId="{26B4CB11-2B29-4C87-9EE2-F28749E003ED}" destId="{E9D36236-CD70-4917-86EE-EE02543ACCC7}" srcOrd="1" destOrd="0" presId="urn:microsoft.com/office/officeart/2005/8/layout/vList5"/>
    <dgm:cxn modelId="{BF61D990-8152-4376-BEA1-FB435D8F697A}" type="presParOf" srcId="{26B4CB11-2B29-4C87-9EE2-F28749E003ED}" destId="{F5E2E361-8323-49E2-A394-DD5A36E9CFA1}" srcOrd="2" destOrd="0" presId="urn:microsoft.com/office/officeart/2005/8/layout/vList5"/>
    <dgm:cxn modelId="{494BCFC6-BAC2-426D-B976-5E2260C85643}" type="presParOf" srcId="{F5E2E361-8323-49E2-A394-DD5A36E9CFA1}" destId="{56978CF4-78EE-4415-AC64-2805834D90C1}" srcOrd="0" destOrd="0" presId="urn:microsoft.com/office/officeart/2005/8/layout/vList5"/>
    <dgm:cxn modelId="{EEBE7189-6178-451C-A0EE-57ACA46A9F10}" type="presParOf" srcId="{F5E2E361-8323-49E2-A394-DD5A36E9CFA1}" destId="{08DF21CF-A653-4796-BE62-6F04FD699111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4A902E4B-C3B9-4FB1-9CF3-60AEE9A1B750}" type="doc">
      <dgm:prSet loTypeId="urn:microsoft.com/office/officeart/2005/8/layout/vList2" loCatId="list" qsTypeId="urn:microsoft.com/office/officeart/2005/8/quickstyle/3d3" qsCatId="3D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7AB81C41-CC69-43D0-90E4-9CCAB694BE6F}">
      <dgm:prSet phldrT="[Text]" custT="1"/>
      <dgm:spPr/>
      <dgm:t>
        <a:bodyPr/>
        <a:lstStyle/>
        <a:p>
          <a:pPr algn="ctr"/>
          <a:r>
            <a:rPr lang="en-US" sz="2000" dirty="0" smtClean="0">
              <a:latin typeface="Arial" pitchFamily="34" charset="0"/>
              <a:cs typeface="Arial" pitchFamily="34" charset="0"/>
            </a:rPr>
            <a:t>Buying Behavior </a:t>
          </a:r>
          <a:endParaRPr lang="en-US" sz="2000" dirty="0">
            <a:latin typeface="Arial" pitchFamily="34" charset="0"/>
            <a:cs typeface="Arial" pitchFamily="34" charset="0"/>
          </a:endParaRPr>
        </a:p>
      </dgm:t>
    </dgm:pt>
    <dgm:pt modelId="{292001AF-617C-4340-8C65-36DEF78B62FC}" type="parTrans" cxnId="{B477B0E6-50D1-4299-93F4-6788666EDED2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E4B1DE42-270C-448C-A9AF-4341BE787154}" type="sibTrans" cxnId="{B477B0E6-50D1-4299-93F4-6788666EDED2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BB547CCD-F726-4B42-BCC7-41F79AC3D3B3}">
      <dgm:prSet phldrT="[Text]"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1800" dirty="0" smtClean="0">
              <a:latin typeface="Arial" pitchFamily="34" charset="0"/>
              <a:ea typeface="ヒラギノ角ゴ ProN W3"/>
              <a:cs typeface="Arial" pitchFamily="34" charset="0"/>
              <a:sym typeface="Gill Sans"/>
            </a:rPr>
            <a:t>The decision processes and actions of people who purchase and use products</a:t>
          </a:r>
          <a:endParaRPr lang="en-US" sz="1800" dirty="0">
            <a:latin typeface="Arial" pitchFamily="34" charset="0"/>
            <a:cs typeface="Arial" pitchFamily="34" charset="0"/>
          </a:endParaRPr>
        </a:p>
      </dgm:t>
    </dgm:pt>
    <dgm:pt modelId="{64C9EC06-A3BF-4ADF-8C6C-DB245B5EBE26}" type="parTrans" cxnId="{419A56CF-2898-4ADA-9125-F5D9F2C40485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3D434303-B0B8-4632-8048-8B94ACE4461A}" type="sibTrans" cxnId="{419A56CF-2898-4ADA-9125-F5D9F2C40485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77FB12FE-C936-4770-9A59-134C23155965}" type="pres">
      <dgm:prSet presAssocID="{4A902E4B-C3B9-4FB1-9CF3-60AEE9A1B75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F3C56CC-76C2-4F66-A395-5C7EA14D8536}" type="pres">
      <dgm:prSet presAssocID="{7AB81C41-CC69-43D0-90E4-9CCAB694BE6F}" presName="parentText" presStyleLbl="node1" presStyleIdx="0" presStyleCnt="1" custLinFactNeighborY="3289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ACB861F-09C0-4709-8E27-9518E332491F}" type="pres">
      <dgm:prSet presAssocID="{7AB81C41-CC69-43D0-90E4-9CCAB694BE6F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19A56CF-2898-4ADA-9125-F5D9F2C40485}" srcId="{7AB81C41-CC69-43D0-90E4-9CCAB694BE6F}" destId="{BB547CCD-F726-4B42-BCC7-41F79AC3D3B3}" srcOrd="0" destOrd="0" parTransId="{64C9EC06-A3BF-4ADF-8C6C-DB245B5EBE26}" sibTransId="{3D434303-B0B8-4632-8048-8B94ACE4461A}"/>
    <dgm:cxn modelId="{B477B0E6-50D1-4299-93F4-6788666EDED2}" srcId="{4A902E4B-C3B9-4FB1-9CF3-60AEE9A1B750}" destId="{7AB81C41-CC69-43D0-90E4-9CCAB694BE6F}" srcOrd="0" destOrd="0" parTransId="{292001AF-617C-4340-8C65-36DEF78B62FC}" sibTransId="{E4B1DE42-270C-448C-A9AF-4341BE787154}"/>
    <dgm:cxn modelId="{43326C04-37EC-44F4-A72A-ADCCB9534E31}" type="presOf" srcId="{BB547CCD-F726-4B42-BCC7-41F79AC3D3B3}" destId="{5ACB861F-09C0-4709-8E27-9518E332491F}" srcOrd="0" destOrd="0" presId="urn:microsoft.com/office/officeart/2005/8/layout/vList2"/>
    <dgm:cxn modelId="{2789F5D1-32F7-480C-89B8-0C0EC8C9600B}" type="presOf" srcId="{7AB81C41-CC69-43D0-90E4-9CCAB694BE6F}" destId="{BF3C56CC-76C2-4F66-A395-5C7EA14D8536}" srcOrd="0" destOrd="0" presId="urn:microsoft.com/office/officeart/2005/8/layout/vList2"/>
    <dgm:cxn modelId="{7C397BC8-C017-4931-B013-2B23F416DE3F}" type="presOf" srcId="{4A902E4B-C3B9-4FB1-9CF3-60AEE9A1B750}" destId="{77FB12FE-C936-4770-9A59-134C23155965}" srcOrd="0" destOrd="0" presId="urn:microsoft.com/office/officeart/2005/8/layout/vList2"/>
    <dgm:cxn modelId="{11156BB4-724F-4809-A3AF-D05943F3A800}" type="presParOf" srcId="{77FB12FE-C936-4770-9A59-134C23155965}" destId="{BF3C56CC-76C2-4F66-A395-5C7EA14D8536}" srcOrd="0" destOrd="0" presId="urn:microsoft.com/office/officeart/2005/8/layout/vList2"/>
    <dgm:cxn modelId="{4C16BAA3-ED14-40A6-93C2-83A33A21E66B}" type="presParOf" srcId="{77FB12FE-C936-4770-9A59-134C23155965}" destId="{5ACB861F-09C0-4709-8E27-9518E332491F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F22925C5-8B6F-4E6D-BD40-367BB37874A9}" type="doc">
      <dgm:prSet loTypeId="urn:microsoft.com/office/officeart/2005/8/layout/vList2" loCatId="list" qsTypeId="urn:microsoft.com/office/officeart/2005/8/quickstyle/3d1" qsCatId="3D" csTypeId="urn:microsoft.com/office/officeart/2005/8/colors/colorful1#2" csCatId="colorful" phldr="1"/>
      <dgm:spPr/>
      <dgm:t>
        <a:bodyPr/>
        <a:lstStyle/>
        <a:p>
          <a:endParaRPr lang="en-US"/>
        </a:p>
      </dgm:t>
    </dgm:pt>
    <dgm:pt modelId="{20C97B50-280B-4F15-8E6A-7178F097D7CD}">
      <dgm:prSet phldrT="[Text]" custT="1"/>
      <dgm:spPr/>
      <dgm:t>
        <a:bodyPr/>
        <a:lstStyle/>
        <a:p>
          <a:pPr algn="ctr"/>
          <a:r>
            <a:rPr lang="en-US" sz="2000" dirty="0" smtClean="0">
              <a:latin typeface="Arial" pitchFamily="34" charset="0"/>
              <a:cs typeface="Arial" pitchFamily="34" charset="0"/>
            </a:rPr>
            <a:t>Motivation</a:t>
          </a:r>
          <a:endParaRPr lang="en-US" sz="2000" dirty="0">
            <a:latin typeface="Arial" pitchFamily="34" charset="0"/>
            <a:cs typeface="Arial" pitchFamily="34" charset="0"/>
          </a:endParaRPr>
        </a:p>
      </dgm:t>
    </dgm:pt>
    <dgm:pt modelId="{28898026-5799-434F-9E4A-AAAD4457C1BD}" type="parTrans" cxnId="{D933DFFE-B523-482C-81C3-44255899EA4E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F10960F9-BFBE-4BC4-A2C7-6300898C5373}" type="sibTrans" cxnId="{D933DFFE-B523-482C-81C3-44255899EA4E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165DF3E1-B66D-44E8-B59D-527AB8500962}">
      <dgm:prSet phldrT="[Text]" custT="1"/>
      <dgm:spPr/>
      <dgm:t>
        <a:bodyPr/>
        <a:lstStyle/>
        <a:p>
          <a:pPr algn="ctr"/>
          <a:r>
            <a:rPr lang="en-US" sz="2000" dirty="0" smtClean="0">
              <a:latin typeface="Arial" pitchFamily="34" charset="0"/>
              <a:cs typeface="Arial" pitchFamily="34" charset="0"/>
            </a:rPr>
            <a:t>Learning</a:t>
          </a:r>
          <a:endParaRPr lang="en-US" sz="2000" dirty="0">
            <a:latin typeface="Arial" pitchFamily="34" charset="0"/>
            <a:cs typeface="Arial" pitchFamily="34" charset="0"/>
          </a:endParaRPr>
        </a:p>
      </dgm:t>
    </dgm:pt>
    <dgm:pt modelId="{12BA05FB-5209-4639-996E-DF4E0D6E2F33}" type="parTrans" cxnId="{F97E86A4-4CC9-4F60-BDC0-9D772C56D238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9A78664B-5BA4-47E9-BE05-49145F5C1A18}" type="sibTrans" cxnId="{F97E86A4-4CC9-4F60-BDC0-9D772C56D238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90F8F76A-6130-48B9-81E3-DEADE854AC1A}">
      <dgm:prSet phldrT="[Text]" custT="1"/>
      <dgm:spPr/>
      <dgm:t>
        <a:bodyPr/>
        <a:lstStyle/>
        <a:p>
          <a:pPr algn="ctr"/>
          <a:r>
            <a:rPr lang="en-US" sz="2000" dirty="0" smtClean="0">
              <a:latin typeface="Arial" pitchFamily="34" charset="0"/>
              <a:cs typeface="Arial" pitchFamily="34" charset="0"/>
            </a:rPr>
            <a:t>Attitude</a:t>
          </a:r>
          <a:endParaRPr lang="en-US" sz="2000" dirty="0">
            <a:latin typeface="Arial" pitchFamily="34" charset="0"/>
            <a:cs typeface="Arial" pitchFamily="34" charset="0"/>
          </a:endParaRPr>
        </a:p>
      </dgm:t>
    </dgm:pt>
    <dgm:pt modelId="{DFB4CF65-FFE1-4851-9C8F-9CF960C346F1}" type="parTrans" cxnId="{5FE1C331-B490-4107-91F5-45C5C9CF0B17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E6FD174E-D8F1-4DC9-B181-BEF0E0A14C35}" type="sibTrans" cxnId="{5FE1C331-B490-4107-91F5-45C5C9CF0B17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27696585-93F3-4BA8-A86C-EE7CA953DCED}">
      <dgm:prSet phldrT="[Text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ln>
          <a:solidFill>
            <a:srgbClr val="92D050"/>
          </a:solidFill>
        </a:ln>
      </dgm:spPr>
      <dgm:t>
        <a:bodyPr/>
        <a:lstStyle/>
        <a:p>
          <a:r>
            <a:rPr lang="en-US" sz="1800" dirty="0" smtClean="0">
              <a:latin typeface="Arial" pitchFamily="34" charset="0"/>
              <a:cs typeface="Arial" pitchFamily="34" charset="0"/>
            </a:rPr>
            <a:t>Inner drive that directs a person’s behavior toward goals</a:t>
          </a:r>
          <a:endParaRPr lang="en-US" sz="1800" dirty="0">
            <a:latin typeface="Arial" pitchFamily="34" charset="0"/>
            <a:cs typeface="Arial" pitchFamily="34" charset="0"/>
          </a:endParaRPr>
        </a:p>
      </dgm:t>
    </dgm:pt>
    <dgm:pt modelId="{86F5F34E-5287-4C65-95F6-C1212EACE2AF}" type="parTrans" cxnId="{CF5B8AC3-DDA6-4229-B69B-4270832A0D79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9A7BF718-8AC1-475D-A2DB-C960929279BC}" type="sibTrans" cxnId="{CF5B8AC3-DDA6-4229-B69B-4270832A0D79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88F1AEB9-04C9-4612-AC5B-AA2D7343FB6C}">
      <dgm:prSet phldrT="[Text]"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>
        <a:ln>
          <a:solidFill>
            <a:srgbClr val="7030A0"/>
          </a:solidFill>
        </a:ln>
      </dgm:spPr>
      <dgm:t>
        <a:bodyPr/>
        <a:lstStyle/>
        <a:p>
          <a:r>
            <a:rPr lang="en-US" sz="1800" dirty="0" smtClean="0">
              <a:latin typeface="Arial" pitchFamily="34" charset="0"/>
              <a:cs typeface="Arial" pitchFamily="34" charset="0"/>
            </a:rPr>
            <a:t>Changes in a person’s behavior based on information and experience</a:t>
          </a:r>
          <a:endParaRPr lang="en-US" sz="1800" dirty="0">
            <a:latin typeface="Arial" pitchFamily="34" charset="0"/>
            <a:cs typeface="Arial" pitchFamily="34" charset="0"/>
          </a:endParaRPr>
        </a:p>
      </dgm:t>
    </dgm:pt>
    <dgm:pt modelId="{5BD79892-2522-4A06-967E-E1F6D517BC4A}" type="parTrans" cxnId="{1B7C2D29-9DDA-4FE0-A3B6-7AE1F1A7BDE9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912A920D-4C4F-482E-B4EA-9448E1F8A88E}" type="sibTrans" cxnId="{1B7C2D29-9DDA-4FE0-A3B6-7AE1F1A7BDE9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B6EDE9FB-2278-41E5-9E85-3A42733213D0}">
      <dgm:prSet phldrT="[Text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>
          <a:solidFill>
            <a:srgbClr val="00B0F0"/>
          </a:solidFill>
        </a:ln>
      </dgm:spPr>
      <dgm:t>
        <a:bodyPr/>
        <a:lstStyle/>
        <a:p>
          <a:r>
            <a:rPr lang="en-US" sz="1800" dirty="0" smtClean="0">
              <a:latin typeface="Arial" pitchFamily="34" charset="0"/>
              <a:cs typeface="Arial" pitchFamily="34" charset="0"/>
            </a:rPr>
            <a:t>Knowledge and positive or negative feelings about something</a:t>
          </a:r>
          <a:endParaRPr lang="en-US" sz="1800" dirty="0">
            <a:latin typeface="Arial" pitchFamily="34" charset="0"/>
            <a:cs typeface="Arial" pitchFamily="34" charset="0"/>
          </a:endParaRPr>
        </a:p>
      </dgm:t>
    </dgm:pt>
    <dgm:pt modelId="{CA6957AF-C137-4AB0-BFEC-53B3F3DF1B68}" type="parTrans" cxnId="{E029A581-240B-4186-BB5E-5D0A435E9EA7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9CD466A1-7B6D-4012-98C8-928CD4C48B65}" type="sibTrans" cxnId="{E029A581-240B-4186-BB5E-5D0A435E9EA7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BE4827FE-7665-4A52-B175-35B276060C61}">
      <dgm:prSet phldrT="[Text]" custT="1"/>
      <dgm:spPr/>
      <dgm:t>
        <a:bodyPr/>
        <a:lstStyle/>
        <a:p>
          <a:pPr algn="ctr"/>
          <a:r>
            <a:rPr lang="en-US" sz="2000" dirty="0" smtClean="0">
              <a:latin typeface="Arial" pitchFamily="34" charset="0"/>
              <a:cs typeface="Arial" pitchFamily="34" charset="0"/>
            </a:rPr>
            <a:t>Personality</a:t>
          </a:r>
          <a:endParaRPr lang="en-US" sz="2000" dirty="0">
            <a:latin typeface="Arial" pitchFamily="34" charset="0"/>
            <a:cs typeface="Arial" pitchFamily="34" charset="0"/>
          </a:endParaRPr>
        </a:p>
      </dgm:t>
    </dgm:pt>
    <dgm:pt modelId="{6254FD31-19AA-4FE1-8C88-995530C5930A}" type="parTrans" cxnId="{8989971F-F40B-4888-896B-734B049D5838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7D6A6217-2F21-4E44-86B9-4BD5B33BC4DB}" type="sibTrans" cxnId="{8989971F-F40B-4888-896B-734B049D5838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8D49681A-A4B0-4C43-9DDF-0757477BB902}">
      <dgm:prSet phldrT="[Text]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>
        <a:ln>
          <a:solidFill>
            <a:schemeClr val="accent6"/>
          </a:solidFill>
        </a:ln>
      </dgm:spPr>
      <dgm:t>
        <a:bodyPr/>
        <a:lstStyle/>
        <a:p>
          <a:r>
            <a:rPr lang="en-US" sz="1800" dirty="0" smtClean="0">
              <a:latin typeface="Arial" pitchFamily="34" charset="0"/>
              <a:cs typeface="Arial" pitchFamily="34" charset="0"/>
            </a:rPr>
            <a:t>The organization of an individual’s distinguishing character traits, attitudes, or habits</a:t>
          </a:r>
          <a:endParaRPr lang="en-US" sz="1800" dirty="0">
            <a:latin typeface="Arial" pitchFamily="34" charset="0"/>
            <a:cs typeface="Arial" pitchFamily="34" charset="0"/>
          </a:endParaRPr>
        </a:p>
      </dgm:t>
    </dgm:pt>
    <dgm:pt modelId="{CFD87287-5C2D-4536-8A71-2CE809959C2B}" type="parTrans" cxnId="{868F0F3C-3169-414B-900D-D7B887ABEC94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CC92E3C6-4457-426B-9ADF-2BCC2D6636D4}" type="sibTrans" cxnId="{868F0F3C-3169-414B-900D-D7B887ABEC94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5F90C3CB-4295-4F65-BC64-485355691791}">
      <dgm:prSet phldrT="[Text]" custT="1"/>
      <dgm:spPr/>
      <dgm:t>
        <a:bodyPr/>
        <a:lstStyle/>
        <a:p>
          <a:pPr algn="ctr"/>
          <a:r>
            <a:rPr lang="en-US" sz="2000" dirty="0" smtClean="0">
              <a:latin typeface="Arial" pitchFamily="34" charset="0"/>
              <a:cs typeface="Arial" pitchFamily="34" charset="0"/>
            </a:rPr>
            <a:t>Perception</a:t>
          </a:r>
          <a:endParaRPr lang="en-US" sz="2000" dirty="0">
            <a:latin typeface="Arial" pitchFamily="34" charset="0"/>
            <a:cs typeface="Arial" pitchFamily="34" charset="0"/>
          </a:endParaRPr>
        </a:p>
      </dgm:t>
    </dgm:pt>
    <dgm:pt modelId="{62907B56-57C6-4FEB-AF36-B4C1E5360CF2}" type="parTrans" cxnId="{6BCEBC55-8194-42AE-9098-F53FF19AED08}">
      <dgm:prSet/>
      <dgm:spPr/>
      <dgm:t>
        <a:bodyPr/>
        <a:lstStyle/>
        <a:p>
          <a:endParaRPr lang="en-US"/>
        </a:p>
      </dgm:t>
    </dgm:pt>
    <dgm:pt modelId="{54589ACF-E05A-4A36-B15A-16AEB66DF326}" type="sibTrans" cxnId="{6BCEBC55-8194-42AE-9098-F53FF19AED08}">
      <dgm:prSet/>
      <dgm:spPr/>
      <dgm:t>
        <a:bodyPr/>
        <a:lstStyle/>
        <a:p>
          <a:endParaRPr lang="en-US"/>
        </a:p>
      </dgm:t>
    </dgm:pt>
    <dgm:pt modelId="{621A1E58-3276-4AB9-9452-A81AAFFB074D}">
      <dgm:prSet phldrT="[Text]" custT="1"/>
      <dgm:spPr>
        <a:solidFill>
          <a:schemeClr val="bg1"/>
        </a:solidFill>
        <a:ln w="25400">
          <a:solidFill>
            <a:srgbClr val="C00000"/>
          </a:solidFill>
        </a:ln>
      </dgm:spPr>
      <dgm:t>
        <a:bodyPr/>
        <a:lstStyle/>
        <a:p>
          <a:pPr algn="l"/>
          <a:r>
            <a:rPr lang="en-US" sz="1800" dirty="0" smtClean="0">
              <a:latin typeface="Arial" pitchFamily="34" charset="0"/>
              <a:cs typeface="Arial" pitchFamily="34" charset="0"/>
            </a:rPr>
            <a:t>The process by which a person selects, organizes, and interprets information received from his or her senses</a:t>
          </a:r>
          <a:endParaRPr lang="en-US" sz="1800" dirty="0">
            <a:latin typeface="Arial" pitchFamily="34" charset="0"/>
            <a:cs typeface="Arial" pitchFamily="34" charset="0"/>
          </a:endParaRPr>
        </a:p>
      </dgm:t>
    </dgm:pt>
    <dgm:pt modelId="{0DB01E85-3AC6-42DF-9B53-5D2C0CCAB0B7}" type="parTrans" cxnId="{E9D19DBE-BB71-47BD-839B-C4AA0F6D7D85}">
      <dgm:prSet/>
      <dgm:spPr/>
      <dgm:t>
        <a:bodyPr/>
        <a:lstStyle/>
        <a:p>
          <a:endParaRPr lang="en-US"/>
        </a:p>
      </dgm:t>
    </dgm:pt>
    <dgm:pt modelId="{9793D351-065C-4B77-BA38-09C8F7168A35}" type="sibTrans" cxnId="{E9D19DBE-BB71-47BD-839B-C4AA0F6D7D85}">
      <dgm:prSet/>
      <dgm:spPr/>
      <dgm:t>
        <a:bodyPr/>
        <a:lstStyle/>
        <a:p>
          <a:endParaRPr lang="en-US"/>
        </a:p>
      </dgm:t>
    </dgm:pt>
    <dgm:pt modelId="{57F84CBA-3486-4A35-ADE6-DAA86D06680F}" type="pres">
      <dgm:prSet presAssocID="{F22925C5-8B6F-4E6D-BD40-367BB37874A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679E72D-E40D-47B6-92FC-B401B5CFBE20}" type="pres">
      <dgm:prSet presAssocID="{5F90C3CB-4295-4F65-BC64-485355691791}" presName="parentText" presStyleLbl="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827EBB5-8ED5-44EE-B8CE-340B914241B0}" type="pres">
      <dgm:prSet presAssocID="{5F90C3CB-4295-4F65-BC64-485355691791}" presName="childText" presStyleLbl="revTx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5F66AE6-AEEC-42BD-97FD-ABE9E4283580}" type="pres">
      <dgm:prSet presAssocID="{20C97B50-280B-4F15-8E6A-7178F097D7CD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3F75003-D503-45D3-A5CC-3CFDCDDAFB10}" type="pres">
      <dgm:prSet presAssocID="{20C97B50-280B-4F15-8E6A-7178F097D7CD}" presName="childText" presStyleLbl="revTx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EF8D30D-6F04-458F-BED3-6560E6FF7016}" type="pres">
      <dgm:prSet presAssocID="{165DF3E1-B66D-44E8-B59D-527AB8500962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BBA03C6-10A6-44A5-BC74-0B8C7C13F583}" type="pres">
      <dgm:prSet presAssocID="{165DF3E1-B66D-44E8-B59D-527AB8500962}" presName="childText" presStyleLbl="revTx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6A71B01-E344-4AEF-AD00-428029241C8D}" type="pres">
      <dgm:prSet presAssocID="{90F8F76A-6130-48B9-81E3-DEADE854AC1A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7E52489-F7C8-4578-8D5B-A01DD9EE03D0}" type="pres">
      <dgm:prSet presAssocID="{90F8F76A-6130-48B9-81E3-DEADE854AC1A}" presName="childText" presStyleLbl="revTx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0E09523-BD4D-4307-95CF-F8441A592681}" type="pres">
      <dgm:prSet presAssocID="{BE4827FE-7665-4A52-B175-35B276060C61}" presName="parentText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1E874D6-7B8A-4040-8E23-077251DE46B0}" type="pres">
      <dgm:prSet presAssocID="{BE4827FE-7665-4A52-B175-35B276060C61}" presName="childText" presStyleLbl="revTx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668950C-5AFF-403A-8183-E67170EBC97B}" type="presOf" srcId="{BE4827FE-7665-4A52-B175-35B276060C61}" destId="{90E09523-BD4D-4307-95CF-F8441A592681}" srcOrd="0" destOrd="0" presId="urn:microsoft.com/office/officeart/2005/8/layout/vList2"/>
    <dgm:cxn modelId="{CF5B8AC3-DDA6-4229-B69B-4270832A0D79}" srcId="{20C97B50-280B-4F15-8E6A-7178F097D7CD}" destId="{27696585-93F3-4BA8-A86C-EE7CA953DCED}" srcOrd="0" destOrd="0" parTransId="{86F5F34E-5287-4C65-95F6-C1212EACE2AF}" sibTransId="{9A7BF718-8AC1-475D-A2DB-C960929279BC}"/>
    <dgm:cxn modelId="{868F0F3C-3169-414B-900D-D7B887ABEC94}" srcId="{BE4827FE-7665-4A52-B175-35B276060C61}" destId="{8D49681A-A4B0-4C43-9DDF-0757477BB902}" srcOrd="0" destOrd="0" parTransId="{CFD87287-5C2D-4536-8A71-2CE809959C2B}" sibTransId="{CC92E3C6-4457-426B-9ADF-2BCC2D6636D4}"/>
    <dgm:cxn modelId="{D93863D2-E216-4CBD-A20A-E316D093EDBF}" type="presOf" srcId="{20C97B50-280B-4F15-8E6A-7178F097D7CD}" destId="{65F66AE6-AEEC-42BD-97FD-ABE9E4283580}" srcOrd="0" destOrd="0" presId="urn:microsoft.com/office/officeart/2005/8/layout/vList2"/>
    <dgm:cxn modelId="{023FED9F-BE22-4FA2-BBC7-E54F76D0DACF}" type="presOf" srcId="{621A1E58-3276-4AB9-9452-A81AAFFB074D}" destId="{6827EBB5-8ED5-44EE-B8CE-340B914241B0}" srcOrd="0" destOrd="0" presId="urn:microsoft.com/office/officeart/2005/8/layout/vList2"/>
    <dgm:cxn modelId="{E9D19DBE-BB71-47BD-839B-C4AA0F6D7D85}" srcId="{5F90C3CB-4295-4F65-BC64-485355691791}" destId="{621A1E58-3276-4AB9-9452-A81AAFFB074D}" srcOrd="0" destOrd="0" parTransId="{0DB01E85-3AC6-42DF-9B53-5D2C0CCAB0B7}" sibTransId="{9793D351-065C-4B77-BA38-09C8F7168A35}"/>
    <dgm:cxn modelId="{5FE1C331-B490-4107-91F5-45C5C9CF0B17}" srcId="{F22925C5-8B6F-4E6D-BD40-367BB37874A9}" destId="{90F8F76A-6130-48B9-81E3-DEADE854AC1A}" srcOrd="3" destOrd="0" parTransId="{DFB4CF65-FFE1-4851-9C8F-9CF960C346F1}" sibTransId="{E6FD174E-D8F1-4DC9-B181-BEF0E0A14C35}"/>
    <dgm:cxn modelId="{1B7C2D29-9DDA-4FE0-A3B6-7AE1F1A7BDE9}" srcId="{165DF3E1-B66D-44E8-B59D-527AB8500962}" destId="{88F1AEB9-04C9-4612-AC5B-AA2D7343FB6C}" srcOrd="0" destOrd="0" parTransId="{5BD79892-2522-4A06-967E-E1F6D517BC4A}" sibTransId="{912A920D-4C4F-482E-B4EA-9448E1F8A88E}"/>
    <dgm:cxn modelId="{C4AF1268-FD59-41D1-9E6C-55594F021C55}" type="presOf" srcId="{B6EDE9FB-2278-41E5-9E85-3A42733213D0}" destId="{87E52489-F7C8-4578-8D5B-A01DD9EE03D0}" srcOrd="0" destOrd="0" presId="urn:microsoft.com/office/officeart/2005/8/layout/vList2"/>
    <dgm:cxn modelId="{4197D0DD-3C3E-49ED-A00C-6C182C07DC29}" type="presOf" srcId="{88F1AEB9-04C9-4612-AC5B-AA2D7343FB6C}" destId="{6BBA03C6-10A6-44A5-BC74-0B8C7C13F583}" srcOrd="0" destOrd="0" presId="urn:microsoft.com/office/officeart/2005/8/layout/vList2"/>
    <dgm:cxn modelId="{E029A581-240B-4186-BB5E-5D0A435E9EA7}" srcId="{90F8F76A-6130-48B9-81E3-DEADE854AC1A}" destId="{B6EDE9FB-2278-41E5-9E85-3A42733213D0}" srcOrd="0" destOrd="0" parTransId="{CA6957AF-C137-4AB0-BFEC-53B3F3DF1B68}" sibTransId="{9CD466A1-7B6D-4012-98C8-928CD4C48B65}"/>
    <dgm:cxn modelId="{6BCEBC55-8194-42AE-9098-F53FF19AED08}" srcId="{F22925C5-8B6F-4E6D-BD40-367BB37874A9}" destId="{5F90C3CB-4295-4F65-BC64-485355691791}" srcOrd="0" destOrd="0" parTransId="{62907B56-57C6-4FEB-AF36-B4C1E5360CF2}" sibTransId="{54589ACF-E05A-4A36-B15A-16AEB66DF326}"/>
    <dgm:cxn modelId="{962317BA-8A4C-4188-9997-F0138EABC3C2}" type="presOf" srcId="{F22925C5-8B6F-4E6D-BD40-367BB37874A9}" destId="{57F84CBA-3486-4A35-ADE6-DAA86D06680F}" srcOrd="0" destOrd="0" presId="urn:microsoft.com/office/officeart/2005/8/layout/vList2"/>
    <dgm:cxn modelId="{95EC57C6-5E81-4754-ACA5-F89E10CE04BE}" type="presOf" srcId="{27696585-93F3-4BA8-A86C-EE7CA953DCED}" destId="{23F75003-D503-45D3-A5CC-3CFDCDDAFB10}" srcOrd="0" destOrd="0" presId="urn:microsoft.com/office/officeart/2005/8/layout/vList2"/>
    <dgm:cxn modelId="{FA37F241-C258-4F09-A02C-D3E4CFCA53C4}" type="presOf" srcId="{5F90C3CB-4295-4F65-BC64-485355691791}" destId="{A679E72D-E40D-47B6-92FC-B401B5CFBE20}" srcOrd="0" destOrd="0" presId="urn:microsoft.com/office/officeart/2005/8/layout/vList2"/>
    <dgm:cxn modelId="{02841830-7AB8-4B72-8F6A-A86250DF5BEC}" type="presOf" srcId="{90F8F76A-6130-48B9-81E3-DEADE854AC1A}" destId="{86A71B01-E344-4AEF-AD00-428029241C8D}" srcOrd="0" destOrd="0" presId="urn:microsoft.com/office/officeart/2005/8/layout/vList2"/>
    <dgm:cxn modelId="{D933DFFE-B523-482C-81C3-44255899EA4E}" srcId="{F22925C5-8B6F-4E6D-BD40-367BB37874A9}" destId="{20C97B50-280B-4F15-8E6A-7178F097D7CD}" srcOrd="1" destOrd="0" parTransId="{28898026-5799-434F-9E4A-AAAD4457C1BD}" sibTransId="{F10960F9-BFBE-4BC4-A2C7-6300898C5373}"/>
    <dgm:cxn modelId="{6C0321E3-89EB-4BEB-9683-1BEE3BEE6CD0}" type="presOf" srcId="{8D49681A-A4B0-4C43-9DDF-0757477BB902}" destId="{31E874D6-7B8A-4040-8E23-077251DE46B0}" srcOrd="0" destOrd="0" presId="urn:microsoft.com/office/officeart/2005/8/layout/vList2"/>
    <dgm:cxn modelId="{8989971F-F40B-4888-896B-734B049D5838}" srcId="{F22925C5-8B6F-4E6D-BD40-367BB37874A9}" destId="{BE4827FE-7665-4A52-B175-35B276060C61}" srcOrd="4" destOrd="0" parTransId="{6254FD31-19AA-4FE1-8C88-995530C5930A}" sibTransId="{7D6A6217-2F21-4E44-86B9-4BD5B33BC4DB}"/>
    <dgm:cxn modelId="{F97E86A4-4CC9-4F60-BDC0-9D772C56D238}" srcId="{F22925C5-8B6F-4E6D-BD40-367BB37874A9}" destId="{165DF3E1-B66D-44E8-B59D-527AB8500962}" srcOrd="2" destOrd="0" parTransId="{12BA05FB-5209-4639-996E-DF4E0D6E2F33}" sibTransId="{9A78664B-5BA4-47E9-BE05-49145F5C1A18}"/>
    <dgm:cxn modelId="{C1AECEB8-3475-4C6C-8115-593F807C69BF}" type="presOf" srcId="{165DF3E1-B66D-44E8-B59D-527AB8500962}" destId="{BEF8D30D-6F04-458F-BED3-6560E6FF7016}" srcOrd="0" destOrd="0" presId="urn:microsoft.com/office/officeart/2005/8/layout/vList2"/>
    <dgm:cxn modelId="{0CB94638-0EEF-4B1E-9975-C2AC05670913}" type="presParOf" srcId="{57F84CBA-3486-4A35-ADE6-DAA86D06680F}" destId="{A679E72D-E40D-47B6-92FC-B401B5CFBE20}" srcOrd="0" destOrd="0" presId="urn:microsoft.com/office/officeart/2005/8/layout/vList2"/>
    <dgm:cxn modelId="{669E044D-758A-4E05-9460-9C7804FF10F3}" type="presParOf" srcId="{57F84CBA-3486-4A35-ADE6-DAA86D06680F}" destId="{6827EBB5-8ED5-44EE-B8CE-340B914241B0}" srcOrd="1" destOrd="0" presId="urn:microsoft.com/office/officeart/2005/8/layout/vList2"/>
    <dgm:cxn modelId="{1D157943-F350-40D1-B5E7-AD080F23B559}" type="presParOf" srcId="{57F84CBA-3486-4A35-ADE6-DAA86D06680F}" destId="{65F66AE6-AEEC-42BD-97FD-ABE9E4283580}" srcOrd="2" destOrd="0" presId="urn:microsoft.com/office/officeart/2005/8/layout/vList2"/>
    <dgm:cxn modelId="{03B84967-9214-4C2E-9B00-9094D19424B4}" type="presParOf" srcId="{57F84CBA-3486-4A35-ADE6-DAA86D06680F}" destId="{23F75003-D503-45D3-A5CC-3CFDCDDAFB10}" srcOrd="3" destOrd="0" presId="urn:microsoft.com/office/officeart/2005/8/layout/vList2"/>
    <dgm:cxn modelId="{12D22A7D-6CB2-45F3-B10A-414704A756DF}" type="presParOf" srcId="{57F84CBA-3486-4A35-ADE6-DAA86D06680F}" destId="{BEF8D30D-6F04-458F-BED3-6560E6FF7016}" srcOrd="4" destOrd="0" presId="urn:microsoft.com/office/officeart/2005/8/layout/vList2"/>
    <dgm:cxn modelId="{CB3BCDB1-4705-4065-8524-911F902B008A}" type="presParOf" srcId="{57F84CBA-3486-4A35-ADE6-DAA86D06680F}" destId="{6BBA03C6-10A6-44A5-BC74-0B8C7C13F583}" srcOrd="5" destOrd="0" presId="urn:microsoft.com/office/officeart/2005/8/layout/vList2"/>
    <dgm:cxn modelId="{112D1E3B-3B8F-4D04-917C-B28BB1D8308A}" type="presParOf" srcId="{57F84CBA-3486-4A35-ADE6-DAA86D06680F}" destId="{86A71B01-E344-4AEF-AD00-428029241C8D}" srcOrd="6" destOrd="0" presId="urn:microsoft.com/office/officeart/2005/8/layout/vList2"/>
    <dgm:cxn modelId="{31404F8D-AAD3-4759-A901-07C3D04D9C21}" type="presParOf" srcId="{57F84CBA-3486-4A35-ADE6-DAA86D06680F}" destId="{87E52489-F7C8-4578-8D5B-A01DD9EE03D0}" srcOrd="7" destOrd="0" presId="urn:microsoft.com/office/officeart/2005/8/layout/vList2"/>
    <dgm:cxn modelId="{DE8D6F00-1461-4B05-84A7-7195DB90CCF1}" type="presParOf" srcId="{57F84CBA-3486-4A35-ADE6-DAA86D06680F}" destId="{90E09523-BD4D-4307-95CF-F8441A592681}" srcOrd="8" destOrd="0" presId="urn:microsoft.com/office/officeart/2005/8/layout/vList2"/>
    <dgm:cxn modelId="{47857EA7-76E6-4FF4-B0D9-497C35424414}" type="presParOf" srcId="{57F84CBA-3486-4A35-ADE6-DAA86D06680F}" destId="{31E874D6-7B8A-4040-8E23-077251DE46B0}" srcOrd="9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F22925C5-8B6F-4E6D-BD40-367BB37874A9}" type="doc">
      <dgm:prSet loTypeId="urn:microsoft.com/office/officeart/2005/8/layout/vList2" loCatId="list" qsTypeId="urn:microsoft.com/office/officeart/2005/8/quickstyle/3d1" qsCatId="3D" csTypeId="urn:microsoft.com/office/officeart/2005/8/colors/colorful1#3" csCatId="colorful" phldr="1"/>
      <dgm:spPr/>
      <dgm:t>
        <a:bodyPr/>
        <a:lstStyle/>
        <a:p>
          <a:endParaRPr lang="en-US"/>
        </a:p>
      </dgm:t>
    </dgm:pt>
    <dgm:pt modelId="{20C97B50-280B-4F15-8E6A-7178F097D7CD}">
      <dgm:prSet phldrT="[Text]" custT="1"/>
      <dgm:spPr/>
      <dgm:t>
        <a:bodyPr/>
        <a:lstStyle/>
        <a:p>
          <a:pPr algn="ctr"/>
          <a:r>
            <a:rPr lang="en-US" sz="2400" dirty="0" smtClean="0">
              <a:latin typeface="Arial" pitchFamily="34" charset="0"/>
              <a:cs typeface="Arial" pitchFamily="34" charset="0"/>
            </a:rPr>
            <a:t>Social Roles </a:t>
          </a:r>
          <a:endParaRPr lang="en-US" sz="2400" dirty="0">
            <a:latin typeface="Arial" pitchFamily="34" charset="0"/>
            <a:cs typeface="Arial" pitchFamily="34" charset="0"/>
          </a:endParaRPr>
        </a:p>
      </dgm:t>
    </dgm:pt>
    <dgm:pt modelId="{28898026-5799-434F-9E4A-AAAD4457C1BD}" type="parTrans" cxnId="{D933DFFE-B523-482C-81C3-44255899EA4E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F10960F9-BFBE-4BC4-A2C7-6300898C5373}" type="sibTrans" cxnId="{D933DFFE-B523-482C-81C3-44255899EA4E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165DF3E1-B66D-44E8-B59D-527AB8500962}">
      <dgm:prSet phldrT="[Text]" custT="1"/>
      <dgm:spPr/>
      <dgm:t>
        <a:bodyPr/>
        <a:lstStyle/>
        <a:p>
          <a:pPr algn="ctr"/>
          <a:r>
            <a:rPr lang="en-US" sz="2400" dirty="0" smtClean="0">
              <a:latin typeface="Arial" pitchFamily="34" charset="0"/>
              <a:cs typeface="Arial" pitchFamily="34" charset="0"/>
            </a:rPr>
            <a:t>Reference Groups </a:t>
          </a:r>
          <a:endParaRPr lang="en-US" sz="2400" dirty="0">
            <a:latin typeface="Arial" pitchFamily="34" charset="0"/>
            <a:cs typeface="Arial" pitchFamily="34" charset="0"/>
          </a:endParaRPr>
        </a:p>
      </dgm:t>
    </dgm:pt>
    <dgm:pt modelId="{12BA05FB-5209-4639-996E-DF4E0D6E2F33}" type="parTrans" cxnId="{F97E86A4-4CC9-4F60-BDC0-9D772C56D238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9A78664B-5BA4-47E9-BE05-49145F5C1A18}" type="sibTrans" cxnId="{F97E86A4-4CC9-4F60-BDC0-9D772C56D238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90F8F76A-6130-48B9-81E3-DEADE854AC1A}">
      <dgm:prSet phldrT="[Text]" custT="1"/>
      <dgm:spPr/>
      <dgm:t>
        <a:bodyPr/>
        <a:lstStyle/>
        <a:p>
          <a:pPr algn="ctr"/>
          <a:r>
            <a:rPr lang="en-US" sz="2400" dirty="0" smtClean="0">
              <a:latin typeface="Arial" pitchFamily="34" charset="0"/>
              <a:cs typeface="Arial" pitchFamily="34" charset="0"/>
            </a:rPr>
            <a:t>Social Classes</a:t>
          </a:r>
          <a:endParaRPr lang="en-US" sz="2400" dirty="0">
            <a:latin typeface="Arial" pitchFamily="34" charset="0"/>
            <a:cs typeface="Arial" pitchFamily="34" charset="0"/>
          </a:endParaRPr>
        </a:p>
      </dgm:t>
    </dgm:pt>
    <dgm:pt modelId="{DFB4CF65-FFE1-4851-9C8F-9CF960C346F1}" type="parTrans" cxnId="{5FE1C331-B490-4107-91F5-45C5C9CF0B17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E6FD174E-D8F1-4DC9-B181-BEF0E0A14C35}" type="sibTrans" cxnId="{5FE1C331-B490-4107-91F5-45C5C9CF0B17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27696585-93F3-4BA8-A86C-EE7CA953DCED}">
      <dgm:prSet phldrT="[Text]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A set of expectations for individuals based on some position they occupy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86F5F34E-5287-4C65-95F6-C1212EACE2AF}" type="parTrans" cxnId="{CF5B8AC3-DDA6-4229-B69B-4270832A0D79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9A7BF718-8AC1-475D-A2DB-C960929279BC}" type="sibTrans" cxnId="{CF5B8AC3-DDA6-4229-B69B-4270832A0D79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88F1AEB9-04C9-4612-AC5B-AA2D7343FB6C}">
      <dgm:prSet phldrT="[Text]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Groups with whom buyers identify and whose values or attitudes they adopt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5BD79892-2522-4A06-967E-E1F6D517BC4A}" type="parTrans" cxnId="{1B7C2D29-9DDA-4FE0-A3B6-7AE1F1A7BDE9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912A920D-4C4F-482E-B4EA-9448E1F8A88E}" type="sibTrans" cxnId="{1B7C2D29-9DDA-4FE0-A3B6-7AE1F1A7BDE9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B6EDE9FB-2278-41E5-9E85-3A42733213D0}">
      <dgm:prSet phldrT="[Text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A ranking of people into higher or lower positions of respect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CA6957AF-C137-4AB0-BFEC-53B3F3DF1B68}" type="parTrans" cxnId="{E029A581-240B-4186-BB5E-5D0A435E9EA7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9CD466A1-7B6D-4012-98C8-928CD4C48B65}" type="sibTrans" cxnId="{E029A581-240B-4186-BB5E-5D0A435E9EA7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BE4827FE-7665-4A52-B175-35B276060C61}">
      <dgm:prSet phldrT="[Text]" custT="1"/>
      <dgm:spPr/>
      <dgm:t>
        <a:bodyPr/>
        <a:lstStyle/>
        <a:p>
          <a:pPr algn="ctr"/>
          <a:r>
            <a:rPr lang="en-US" sz="2400" dirty="0" smtClean="0">
              <a:latin typeface="Arial" pitchFamily="34" charset="0"/>
              <a:cs typeface="Arial" pitchFamily="34" charset="0"/>
            </a:rPr>
            <a:t>Culture</a:t>
          </a:r>
          <a:endParaRPr lang="en-US" sz="2400" dirty="0">
            <a:latin typeface="Arial" pitchFamily="34" charset="0"/>
            <a:cs typeface="Arial" pitchFamily="34" charset="0"/>
          </a:endParaRPr>
        </a:p>
      </dgm:t>
    </dgm:pt>
    <dgm:pt modelId="{6254FD31-19AA-4FE1-8C88-995530C5930A}" type="parTrans" cxnId="{8989971F-F40B-4888-896B-734B049D5838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7D6A6217-2F21-4E44-86B9-4BD5B33BC4DB}" type="sibTrans" cxnId="{8989971F-F40B-4888-896B-734B049D5838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8D49681A-A4B0-4C43-9DDF-0757477BB902}">
      <dgm:prSet phldrT="[Text]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The integrated, accepted pattern of human behavior, including thought, speech, beliefs, actions, and artifacts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CFD87287-5C2D-4536-8A71-2CE809959C2B}" type="parTrans" cxnId="{868F0F3C-3169-414B-900D-D7B887ABEC94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CC92E3C6-4457-426B-9ADF-2BCC2D6636D4}" type="sibTrans" cxnId="{868F0F3C-3169-414B-900D-D7B887ABEC94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57F84CBA-3486-4A35-ADE6-DAA86D06680F}" type="pres">
      <dgm:prSet presAssocID="{F22925C5-8B6F-4E6D-BD40-367BB37874A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5F66AE6-AEEC-42BD-97FD-ABE9E4283580}" type="pres">
      <dgm:prSet presAssocID="{20C97B50-280B-4F15-8E6A-7178F097D7CD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3F75003-D503-45D3-A5CC-3CFDCDDAFB10}" type="pres">
      <dgm:prSet presAssocID="{20C97B50-280B-4F15-8E6A-7178F097D7CD}" presName="childText" presStyleLbl="revTx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EF8D30D-6F04-458F-BED3-6560E6FF7016}" type="pres">
      <dgm:prSet presAssocID="{165DF3E1-B66D-44E8-B59D-527AB8500962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BBA03C6-10A6-44A5-BC74-0B8C7C13F583}" type="pres">
      <dgm:prSet presAssocID="{165DF3E1-B66D-44E8-B59D-527AB8500962}" presName="childText" presStyleLbl="revTx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6A71B01-E344-4AEF-AD00-428029241C8D}" type="pres">
      <dgm:prSet presAssocID="{90F8F76A-6130-48B9-81E3-DEADE854AC1A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7E52489-F7C8-4578-8D5B-A01DD9EE03D0}" type="pres">
      <dgm:prSet presAssocID="{90F8F76A-6130-48B9-81E3-DEADE854AC1A}" presName="childText" presStyleLbl="revTx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0E09523-BD4D-4307-95CF-F8441A592681}" type="pres">
      <dgm:prSet presAssocID="{BE4827FE-7665-4A52-B175-35B276060C61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1E874D6-7B8A-4040-8E23-077251DE46B0}" type="pres">
      <dgm:prSet presAssocID="{BE4827FE-7665-4A52-B175-35B276060C61}" presName="childText" presStyleLbl="revTx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96AB2A5-ECFE-442E-82C1-145B96E1DD1B}" type="presOf" srcId="{8D49681A-A4B0-4C43-9DDF-0757477BB902}" destId="{31E874D6-7B8A-4040-8E23-077251DE46B0}" srcOrd="0" destOrd="0" presId="urn:microsoft.com/office/officeart/2005/8/layout/vList2"/>
    <dgm:cxn modelId="{D3F97F58-70CA-4265-ADBB-2CEED881DEB9}" type="presOf" srcId="{88F1AEB9-04C9-4612-AC5B-AA2D7343FB6C}" destId="{6BBA03C6-10A6-44A5-BC74-0B8C7C13F583}" srcOrd="0" destOrd="0" presId="urn:microsoft.com/office/officeart/2005/8/layout/vList2"/>
    <dgm:cxn modelId="{3491AEE5-C586-48F2-A6E8-61EBADA1D1CF}" type="presOf" srcId="{20C97B50-280B-4F15-8E6A-7178F097D7CD}" destId="{65F66AE6-AEEC-42BD-97FD-ABE9E4283580}" srcOrd="0" destOrd="0" presId="urn:microsoft.com/office/officeart/2005/8/layout/vList2"/>
    <dgm:cxn modelId="{CF5B8AC3-DDA6-4229-B69B-4270832A0D79}" srcId="{20C97B50-280B-4F15-8E6A-7178F097D7CD}" destId="{27696585-93F3-4BA8-A86C-EE7CA953DCED}" srcOrd="0" destOrd="0" parTransId="{86F5F34E-5287-4C65-95F6-C1212EACE2AF}" sibTransId="{9A7BF718-8AC1-475D-A2DB-C960929279BC}"/>
    <dgm:cxn modelId="{868F0F3C-3169-414B-900D-D7B887ABEC94}" srcId="{BE4827FE-7665-4A52-B175-35B276060C61}" destId="{8D49681A-A4B0-4C43-9DDF-0757477BB902}" srcOrd="0" destOrd="0" parTransId="{CFD87287-5C2D-4536-8A71-2CE809959C2B}" sibTransId="{CC92E3C6-4457-426B-9ADF-2BCC2D6636D4}"/>
    <dgm:cxn modelId="{2F32F51D-9653-43EF-BF7B-7CED6F1F8733}" type="presOf" srcId="{27696585-93F3-4BA8-A86C-EE7CA953DCED}" destId="{23F75003-D503-45D3-A5CC-3CFDCDDAFB10}" srcOrd="0" destOrd="0" presId="urn:microsoft.com/office/officeart/2005/8/layout/vList2"/>
    <dgm:cxn modelId="{9E7B6B5B-74E0-4BAD-9BCF-4499F7B11743}" type="presOf" srcId="{B6EDE9FB-2278-41E5-9E85-3A42733213D0}" destId="{87E52489-F7C8-4578-8D5B-A01DD9EE03D0}" srcOrd="0" destOrd="0" presId="urn:microsoft.com/office/officeart/2005/8/layout/vList2"/>
    <dgm:cxn modelId="{5FE1C331-B490-4107-91F5-45C5C9CF0B17}" srcId="{F22925C5-8B6F-4E6D-BD40-367BB37874A9}" destId="{90F8F76A-6130-48B9-81E3-DEADE854AC1A}" srcOrd="2" destOrd="0" parTransId="{DFB4CF65-FFE1-4851-9C8F-9CF960C346F1}" sibTransId="{E6FD174E-D8F1-4DC9-B181-BEF0E0A14C35}"/>
    <dgm:cxn modelId="{1B7C2D29-9DDA-4FE0-A3B6-7AE1F1A7BDE9}" srcId="{165DF3E1-B66D-44E8-B59D-527AB8500962}" destId="{88F1AEB9-04C9-4612-AC5B-AA2D7343FB6C}" srcOrd="0" destOrd="0" parTransId="{5BD79892-2522-4A06-967E-E1F6D517BC4A}" sibTransId="{912A920D-4C4F-482E-B4EA-9448E1F8A88E}"/>
    <dgm:cxn modelId="{37AA45D9-ADA3-47FA-BA96-AAA078AD6546}" type="presOf" srcId="{90F8F76A-6130-48B9-81E3-DEADE854AC1A}" destId="{86A71B01-E344-4AEF-AD00-428029241C8D}" srcOrd="0" destOrd="0" presId="urn:microsoft.com/office/officeart/2005/8/layout/vList2"/>
    <dgm:cxn modelId="{E029A581-240B-4186-BB5E-5D0A435E9EA7}" srcId="{90F8F76A-6130-48B9-81E3-DEADE854AC1A}" destId="{B6EDE9FB-2278-41E5-9E85-3A42733213D0}" srcOrd="0" destOrd="0" parTransId="{CA6957AF-C137-4AB0-BFEC-53B3F3DF1B68}" sibTransId="{9CD466A1-7B6D-4012-98C8-928CD4C48B65}"/>
    <dgm:cxn modelId="{BAC1DE72-94B1-4DFC-9579-1C4C1E6A619B}" type="presOf" srcId="{F22925C5-8B6F-4E6D-BD40-367BB37874A9}" destId="{57F84CBA-3486-4A35-ADE6-DAA86D06680F}" srcOrd="0" destOrd="0" presId="urn:microsoft.com/office/officeart/2005/8/layout/vList2"/>
    <dgm:cxn modelId="{7C6270AA-5044-4961-99C8-2064B1A05D82}" type="presOf" srcId="{165DF3E1-B66D-44E8-B59D-527AB8500962}" destId="{BEF8D30D-6F04-458F-BED3-6560E6FF7016}" srcOrd="0" destOrd="0" presId="urn:microsoft.com/office/officeart/2005/8/layout/vList2"/>
    <dgm:cxn modelId="{82DE0419-160B-46F5-B5AE-ACA04ADCEB9C}" type="presOf" srcId="{BE4827FE-7665-4A52-B175-35B276060C61}" destId="{90E09523-BD4D-4307-95CF-F8441A592681}" srcOrd="0" destOrd="0" presId="urn:microsoft.com/office/officeart/2005/8/layout/vList2"/>
    <dgm:cxn modelId="{D933DFFE-B523-482C-81C3-44255899EA4E}" srcId="{F22925C5-8B6F-4E6D-BD40-367BB37874A9}" destId="{20C97B50-280B-4F15-8E6A-7178F097D7CD}" srcOrd="0" destOrd="0" parTransId="{28898026-5799-434F-9E4A-AAAD4457C1BD}" sibTransId="{F10960F9-BFBE-4BC4-A2C7-6300898C5373}"/>
    <dgm:cxn modelId="{8989971F-F40B-4888-896B-734B049D5838}" srcId="{F22925C5-8B6F-4E6D-BD40-367BB37874A9}" destId="{BE4827FE-7665-4A52-B175-35B276060C61}" srcOrd="3" destOrd="0" parTransId="{6254FD31-19AA-4FE1-8C88-995530C5930A}" sibTransId="{7D6A6217-2F21-4E44-86B9-4BD5B33BC4DB}"/>
    <dgm:cxn modelId="{F97E86A4-4CC9-4F60-BDC0-9D772C56D238}" srcId="{F22925C5-8B6F-4E6D-BD40-367BB37874A9}" destId="{165DF3E1-B66D-44E8-B59D-527AB8500962}" srcOrd="1" destOrd="0" parTransId="{12BA05FB-5209-4639-996E-DF4E0D6E2F33}" sibTransId="{9A78664B-5BA4-47E9-BE05-49145F5C1A18}"/>
    <dgm:cxn modelId="{0E9E7011-AE92-4D33-A50A-D368FEB222F9}" type="presParOf" srcId="{57F84CBA-3486-4A35-ADE6-DAA86D06680F}" destId="{65F66AE6-AEEC-42BD-97FD-ABE9E4283580}" srcOrd="0" destOrd="0" presId="urn:microsoft.com/office/officeart/2005/8/layout/vList2"/>
    <dgm:cxn modelId="{B7ED8D3C-06CC-4FBD-A27B-5D6DB363C0EE}" type="presParOf" srcId="{57F84CBA-3486-4A35-ADE6-DAA86D06680F}" destId="{23F75003-D503-45D3-A5CC-3CFDCDDAFB10}" srcOrd="1" destOrd="0" presId="urn:microsoft.com/office/officeart/2005/8/layout/vList2"/>
    <dgm:cxn modelId="{78A0B12C-5A9A-44C9-AAE0-704B29997D0D}" type="presParOf" srcId="{57F84CBA-3486-4A35-ADE6-DAA86D06680F}" destId="{BEF8D30D-6F04-458F-BED3-6560E6FF7016}" srcOrd="2" destOrd="0" presId="urn:microsoft.com/office/officeart/2005/8/layout/vList2"/>
    <dgm:cxn modelId="{445AB831-6ADF-4B0F-B9BC-82C53B8D7971}" type="presParOf" srcId="{57F84CBA-3486-4A35-ADE6-DAA86D06680F}" destId="{6BBA03C6-10A6-44A5-BC74-0B8C7C13F583}" srcOrd="3" destOrd="0" presId="urn:microsoft.com/office/officeart/2005/8/layout/vList2"/>
    <dgm:cxn modelId="{204E8EC2-F255-4155-AFE9-9F84FFC8C3AB}" type="presParOf" srcId="{57F84CBA-3486-4A35-ADE6-DAA86D06680F}" destId="{86A71B01-E344-4AEF-AD00-428029241C8D}" srcOrd="4" destOrd="0" presId="urn:microsoft.com/office/officeart/2005/8/layout/vList2"/>
    <dgm:cxn modelId="{C1DBC79B-96BC-4C7A-886A-3B5E06762B20}" type="presParOf" srcId="{57F84CBA-3486-4A35-ADE6-DAA86D06680F}" destId="{87E52489-F7C8-4578-8D5B-A01DD9EE03D0}" srcOrd="5" destOrd="0" presId="urn:microsoft.com/office/officeart/2005/8/layout/vList2"/>
    <dgm:cxn modelId="{F509CC8E-9644-4E7B-8C33-1E0D5F97EA5F}" type="presParOf" srcId="{57F84CBA-3486-4A35-ADE6-DAA86D06680F}" destId="{90E09523-BD4D-4307-95CF-F8441A592681}" srcOrd="6" destOrd="0" presId="urn:microsoft.com/office/officeart/2005/8/layout/vList2"/>
    <dgm:cxn modelId="{5861B4B4-DBD4-4B7E-99F0-01036CCE977F}" type="presParOf" srcId="{57F84CBA-3486-4A35-ADE6-DAA86D06680F}" destId="{31E874D6-7B8A-4040-8E23-077251DE46B0}" srcOrd="7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AF3284-A185-4389-BF9B-7B3006ECB44D}">
      <dsp:nvSpPr>
        <dsp:cNvPr id="0" name=""/>
        <dsp:cNvSpPr/>
      </dsp:nvSpPr>
      <dsp:spPr>
        <a:xfrm>
          <a:off x="0" y="6697"/>
          <a:ext cx="8077200" cy="73008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>
              <a:latin typeface="Arial" pitchFamily="34" charset="0"/>
              <a:cs typeface="Arial" pitchFamily="34" charset="0"/>
            </a:rPr>
            <a:t>Marketing</a:t>
          </a:r>
          <a:endParaRPr lang="en-US" sz="2600" kern="1200" dirty="0">
            <a:latin typeface="Arial" pitchFamily="34" charset="0"/>
            <a:cs typeface="Arial" pitchFamily="34" charset="0"/>
          </a:endParaRPr>
        </a:p>
      </dsp:txBody>
      <dsp:txXfrm>
        <a:off x="35640" y="42337"/>
        <a:ext cx="8005920" cy="658800"/>
      </dsp:txXfrm>
    </dsp:sp>
    <dsp:sp modelId="{332EBAAB-1D53-4578-916D-5A05C33D28FE}">
      <dsp:nvSpPr>
        <dsp:cNvPr id="0" name=""/>
        <dsp:cNvSpPr/>
      </dsp:nvSpPr>
      <dsp:spPr>
        <a:xfrm>
          <a:off x="0" y="736777"/>
          <a:ext cx="8077200" cy="1009125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4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256451" tIns="30480" rIns="170688" bIns="3048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400" kern="1200" dirty="0" smtClean="0">
              <a:latin typeface="Arial" pitchFamily="34" charset="0"/>
              <a:cs typeface="Arial" pitchFamily="34" charset="0"/>
            </a:rPr>
            <a:t>A group of activities designed to expedite transactions by creating, distributing, pricing, and promoting goods, services, and ideas</a:t>
          </a:r>
          <a:endParaRPr lang="en-US" sz="2400" kern="1200" dirty="0">
            <a:latin typeface="Arial" pitchFamily="34" charset="0"/>
            <a:cs typeface="Arial" pitchFamily="34" charset="0"/>
          </a:endParaRPr>
        </a:p>
      </dsp:txBody>
      <dsp:txXfrm>
        <a:off x="0" y="736777"/>
        <a:ext cx="8077200" cy="100912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F3C56CC-76C2-4F66-A395-5C7EA14D8536}">
      <dsp:nvSpPr>
        <dsp:cNvPr id="0" name=""/>
        <dsp:cNvSpPr/>
      </dsp:nvSpPr>
      <dsp:spPr>
        <a:xfrm>
          <a:off x="0" y="52143"/>
          <a:ext cx="8077200" cy="689129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>
              <a:latin typeface="Arial" pitchFamily="34" charset="0"/>
              <a:cs typeface="Arial" pitchFamily="34" charset="0"/>
            </a:rPr>
            <a:t>Exchange</a:t>
          </a:r>
          <a:r>
            <a:rPr lang="en-US" sz="3100" kern="1200" dirty="0" smtClean="0">
              <a:latin typeface="Arial" pitchFamily="34" charset="0"/>
              <a:cs typeface="Arial" pitchFamily="34" charset="0"/>
            </a:rPr>
            <a:t> </a:t>
          </a:r>
          <a:endParaRPr lang="en-US" sz="3100" kern="1200" dirty="0">
            <a:latin typeface="Arial" pitchFamily="34" charset="0"/>
            <a:cs typeface="Arial" pitchFamily="34" charset="0"/>
          </a:endParaRPr>
        </a:p>
      </dsp:txBody>
      <dsp:txXfrm>
        <a:off x="33641" y="85784"/>
        <a:ext cx="8009918" cy="621847"/>
      </dsp:txXfrm>
    </dsp:sp>
    <dsp:sp modelId="{5ACB861F-09C0-4709-8E27-9518E332491F}">
      <dsp:nvSpPr>
        <dsp:cNvPr id="0" name=""/>
        <dsp:cNvSpPr/>
      </dsp:nvSpPr>
      <dsp:spPr>
        <a:xfrm>
          <a:off x="0" y="707505"/>
          <a:ext cx="8077200" cy="1026720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3"/>
          </a:solidFill>
          <a:prstDash val="solid"/>
        </a:ln>
        <a:effectLst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256451" tIns="39370" rIns="220472" bIns="3937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400" kern="1200" dirty="0" smtClean="0">
              <a:latin typeface="Arial" pitchFamily="34" charset="0"/>
              <a:ea typeface="ヒラギノ角ゴ ProN W3"/>
              <a:cs typeface="Arial" pitchFamily="34" charset="0"/>
              <a:sym typeface="Gill Sans"/>
            </a:rPr>
            <a:t>The act of giving up one thing (money, credit, labor, goods) in return for something else (goods, services, or ideas)</a:t>
          </a:r>
          <a:endParaRPr lang="en-US" sz="2400" kern="1200" dirty="0">
            <a:latin typeface="Arial" pitchFamily="34" charset="0"/>
            <a:cs typeface="Arial" pitchFamily="34" charset="0"/>
          </a:endParaRPr>
        </a:p>
      </dsp:txBody>
      <dsp:txXfrm>
        <a:off x="0" y="707505"/>
        <a:ext cx="8077200" cy="102672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630106-565B-45ED-918D-0A3A5987B349}">
      <dsp:nvSpPr>
        <dsp:cNvPr id="0" name=""/>
        <dsp:cNvSpPr/>
      </dsp:nvSpPr>
      <dsp:spPr>
        <a:xfrm>
          <a:off x="0" y="1550"/>
          <a:ext cx="8077200" cy="711360"/>
        </a:xfrm>
        <a:prstGeom prst="round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>
              <a:latin typeface="Arial" pitchFamily="34" charset="0"/>
              <a:cs typeface="Arial" pitchFamily="34" charset="0"/>
            </a:rPr>
            <a:t>Value </a:t>
          </a:r>
          <a:endParaRPr lang="en-US" sz="2600" kern="1200" dirty="0">
            <a:latin typeface="Arial" pitchFamily="34" charset="0"/>
            <a:cs typeface="Arial" pitchFamily="34" charset="0"/>
          </a:endParaRPr>
        </a:p>
      </dsp:txBody>
      <dsp:txXfrm>
        <a:off x="34726" y="36276"/>
        <a:ext cx="8007748" cy="641908"/>
      </dsp:txXfrm>
    </dsp:sp>
    <dsp:sp modelId="{23BD7807-9CBE-4C11-A61E-49DFE0512413}">
      <dsp:nvSpPr>
        <dsp:cNvPr id="0" name=""/>
        <dsp:cNvSpPr/>
      </dsp:nvSpPr>
      <dsp:spPr>
        <a:xfrm>
          <a:off x="0" y="712910"/>
          <a:ext cx="8077200" cy="707940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256451" tIns="30480" rIns="170688" bIns="3048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400" kern="1200" dirty="0" smtClean="0">
              <a:latin typeface="Arial" pitchFamily="34" charset="0"/>
              <a:ea typeface="ヒラギノ角ゴ ProN W3"/>
              <a:cs typeface="Arial" pitchFamily="34" charset="0"/>
              <a:sym typeface="Calisto MT" pitchFamily="18" charset="0"/>
            </a:rPr>
            <a:t>A customer’s subjective assessment of benefits relative to costs in determining the worth of a product</a:t>
          </a:r>
          <a:endParaRPr lang="en-US" sz="2400" kern="1200" dirty="0">
            <a:latin typeface="Arial" pitchFamily="34" charset="0"/>
            <a:cs typeface="Arial" pitchFamily="34" charset="0"/>
          </a:endParaRPr>
        </a:p>
      </dsp:txBody>
      <dsp:txXfrm>
        <a:off x="0" y="712910"/>
        <a:ext cx="8077200" cy="70794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F0C520E-C6B8-4CE5-8E64-D5BC6A67F71B}">
      <dsp:nvSpPr>
        <dsp:cNvPr id="0" name=""/>
        <dsp:cNvSpPr/>
      </dsp:nvSpPr>
      <dsp:spPr>
        <a:xfrm>
          <a:off x="0" y="6697"/>
          <a:ext cx="8077200" cy="73008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>
              <a:latin typeface="Arial" pitchFamily="34" charset="0"/>
              <a:cs typeface="Arial" pitchFamily="34" charset="0"/>
            </a:rPr>
            <a:t>Marketing Concept </a:t>
          </a:r>
          <a:endParaRPr lang="en-US" sz="2600" kern="1200" dirty="0">
            <a:latin typeface="Arial" pitchFamily="34" charset="0"/>
            <a:cs typeface="Arial" pitchFamily="34" charset="0"/>
          </a:endParaRPr>
        </a:p>
      </dsp:txBody>
      <dsp:txXfrm>
        <a:off x="35640" y="42337"/>
        <a:ext cx="8005920" cy="658800"/>
      </dsp:txXfrm>
    </dsp:sp>
    <dsp:sp modelId="{D3DEE87F-EFE9-4473-9664-B92DA784C637}">
      <dsp:nvSpPr>
        <dsp:cNvPr id="0" name=""/>
        <dsp:cNvSpPr/>
      </dsp:nvSpPr>
      <dsp:spPr>
        <a:xfrm>
          <a:off x="0" y="736777"/>
          <a:ext cx="8077200" cy="1009125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5"/>
          </a:solidFill>
          <a:prstDash val="solid"/>
        </a:ln>
        <a:effectLst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256451" tIns="30480" rIns="170688" bIns="3048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400" kern="1200" dirty="0" smtClean="0">
              <a:latin typeface="Arial" pitchFamily="34" charset="0"/>
              <a:ea typeface="ヒラギノ角ゴ ProN W3"/>
              <a:cs typeface="Arial" pitchFamily="34" charset="0"/>
              <a:sym typeface="Calisto MT" pitchFamily="18" charset="0"/>
            </a:rPr>
            <a:t>The idea that an organization should try to satisfy customers’ needs through coordinated activities that also allow it to achieve its own goal</a:t>
          </a:r>
          <a:endParaRPr lang="en-US" sz="2400" kern="1200" dirty="0">
            <a:latin typeface="Arial" pitchFamily="34" charset="0"/>
            <a:cs typeface="Arial" pitchFamily="34" charset="0"/>
          </a:endParaRPr>
        </a:p>
      </dsp:txBody>
      <dsp:txXfrm>
        <a:off x="0" y="736777"/>
        <a:ext cx="8077200" cy="100912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AF3284-A185-4389-BF9B-7B3006ECB44D}">
      <dsp:nvSpPr>
        <dsp:cNvPr id="0" name=""/>
        <dsp:cNvSpPr/>
      </dsp:nvSpPr>
      <dsp:spPr>
        <a:xfrm>
          <a:off x="0" y="12659"/>
          <a:ext cx="8077200" cy="67392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latin typeface="Arial" pitchFamily="34" charset="0"/>
              <a:cs typeface="Arial" pitchFamily="34" charset="0"/>
            </a:rPr>
            <a:t>Marketing Strategy</a:t>
          </a:r>
          <a:endParaRPr lang="en-US" sz="2000" kern="1200" dirty="0">
            <a:latin typeface="Arial" pitchFamily="34" charset="0"/>
            <a:cs typeface="Arial" pitchFamily="34" charset="0"/>
          </a:endParaRPr>
        </a:p>
      </dsp:txBody>
      <dsp:txXfrm>
        <a:off x="32898" y="45557"/>
        <a:ext cx="8011404" cy="608124"/>
      </dsp:txXfrm>
    </dsp:sp>
    <dsp:sp modelId="{332EBAAB-1D53-4578-916D-5A05C33D28FE}">
      <dsp:nvSpPr>
        <dsp:cNvPr id="0" name=""/>
        <dsp:cNvSpPr/>
      </dsp:nvSpPr>
      <dsp:spPr>
        <a:xfrm>
          <a:off x="0" y="686580"/>
          <a:ext cx="8077200" cy="596160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4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256451" tIns="22860" rIns="128016" bIns="2286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1800" kern="1200" dirty="0" smtClean="0">
              <a:latin typeface="Arial" pitchFamily="34" charset="0"/>
              <a:cs typeface="Arial" pitchFamily="34" charset="0"/>
            </a:rPr>
            <a:t>A plan of action for developing, pricing distributing, and promoting products that meet the needs of specific customers</a:t>
          </a:r>
          <a:endParaRPr lang="en-US" sz="1800" kern="1200" dirty="0">
            <a:latin typeface="Arial" pitchFamily="34" charset="0"/>
            <a:cs typeface="Arial" pitchFamily="34" charset="0"/>
          </a:endParaRPr>
        </a:p>
      </dsp:txBody>
      <dsp:txXfrm>
        <a:off x="0" y="686580"/>
        <a:ext cx="8077200" cy="59616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78CB768-E190-411A-A1BE-DD102ED352A8}">
      <dsp:nvSpPr>
        <dsp:cNvPr id="0" name=""/>
        <dsp:cNvSpPr/>
      </dsp:nvSpPr>
      <dsp:spPr>
        <a:xfrm>
          <a:off x="0" y="0"/>
          <a:ext cx="8077200" cy="69264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>
              <a:latin typeface="Arial" pitchFamily="34" charset="0"/>
              <a:cs typeface="Arial" pitchFamily="34" charset="0"/>
            </a:rPr>
            <a:t>Market</a:t>
          </a:r>
          <a:endParaRPr lang="en-US" sz="2600" kern="1200" dirty="0">
            <a:latin typeface="Arial" pitchFamily="34" charset="0"/>
            <a:cs typeface="Arial" pitchFamily="34" charset="0"/>
          </a:endParaRPr>
        </a:p>
      </dsp:txBody>
      <dsp:txXfrm>
        <a:off x="33812" y="33812"/>
        <a:ext cx="8009576" cy="625016"/>
      </dsp:txXfrm>
    </dsp:sp>
    <dsp:sp modelId="{33AD59AC-0A11-435E-9365-17A35E8A565C}">
      <dsp:nvSpPr>
        <dsp:cNvPr id="0" name=""/>
        <dsp:cNvSpPr/>
      </dsp:nvSpPr>
      <dsp:spPr>
        <a:xfrm>
          <a:off x="0" y="700657"/>
          <a:ext cx="8077200" cy="976522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3"/>
          </a:solidFill>
          <a:prstDash val="solid"/>
        </a:ln>
        <a:effectLst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256451" tIns="29210" rIns="163576" bIns="29210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IN" sz="2300" kern="1200" dirty="0" smtClean="0">
              <a:latin typeface="Arial" pitchFamily="34" charset="0"/>
              <a:cs typeface="Arial" pitchFamily="34" charset="0"/>
            </a:rPr>
            <a:t>A group of people who have a need, purchasing power, and the desire and authority to spend money on goods, services, and ideas</a:t>
          </a:r>
          <a:endParaRPr lang="en-US" sz="2300" kern="1200" dirty="0">
            <a:latin typeface="Arial" pitchFamily="34" charset="0"/>
            <a:cs typeface="Arial" pitchFamily="34" charset="0"/>
          </a:endParaRPr>
        </a:p>
      </dsp:txBody>
      <dsp:txXfrm>
        <a:off x="0" y="700657"/>
        <a:ext cx="8077200" cy="976522"/>
      </dsp:txXfrm>
    </dsp:sp>
    <dsp:sp modelId="{1A00D5E3-ECBA-44FA-B718-C53C4206D47A}">
      <dsp:nvSpPr>
        <dsp:cNvPr id="0" name=""/>
        <dsp:cNvSpPr/>
      </dsp:nvSpPr>
      <dsp:spPr>
        <a:xfrm>
          <a:off x="0" y="1677180"/>
          <a:ext cx="8077200" cy="692640"/>
        </a:xfrm>
        <a:prstGeom prst="roundRect">
          <a:avLst/>
        </a:prstGeom>
        <a:gradFill rotWithShape="0">
          <a:gsLst>
            <a:gs pos="0">
              <a:schemeClr val="accent3">
                <a:hueOff val="11250264"/>
                <a:satOff val="-16880"/>
                <a:lumOff val="-2745"/>
                <a:alphaOff val="0"/>
                <a:shade val="51000"/>
                <a:satMod val="130000"/>
              </a:schemeClr>
            </a:gs>
            <a:gs pos="80000">
              <a:schemeClr val="accent3">
                <a:hueOff val="11250264"/>
                <a:satOff val="-16880"/>
                <a:lumOff val="-2745"/>
                <a:alphaOff val="0"/>
                <a:shade val="93000"/>
                <a:satMod val="130000"/>
              </a:schemeClr>
            </a:gs>
            <a:gs pos="100000">
              <a:schemeClr val="accent3">
                <a:hueOff val="11250264"/>
                <a:satOff val="-16880"/>
                <a:lumOff val="-274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>
              <a:latin typeface="Arial" pitchFamily="34" charset="0"/>
              <a:cs typeface="Arial" pitchFamily="34" charset="0"/>
            </a:rPr>
            <a:t>Target Market</a:t>
          </a:r>
          <a:endParaRPr lang="en-US" sz="2600" kern="1200" dirty="0">
            <a:latin typeface="Arial" pitchFamily="34" charset="0"/>
            <a:cs typeface="Arial" pitchFamily="34" charset="0"/>
          </a:endParaRPr>
        </a:p>
      </dsp:txBody>
      <dsp:txXfrm>
        <a:off x="33812" y="1710992"/>
        <a:ext cx="8009576" cy="625016"/>
      </dsp:txXfrm>
    </dsp:sp>
    <dsp:sp modelId="{CD536B71-B24A-47DA-9ADC-1EC801B6C87B}">
      <dsp:nvSpPr>
        <dsp:cNvPr id="0" name=""/>
        <dsp:cNvSpPr/>
      </dsp:nvSpPr>
      <dsp:spPr>
        <a:xfrm>
          <a:off x="0" y="2369820"/>
          <a:ext cx="8077200" cy="670162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4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256451" tIns="29210" rIns="163576" bIns="29210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IN" sz="2300" kern="1200" dirty="0" smtClean="0">
              <a:latin typeface="Arial" pitchFamily="34" charset="0"/>
              <a:cs typeface="Arial" pitchFamily="34" charset="0"/>
            </a:rPr>
            <a:t>A specific group of consumers on whose needs and wants a company focuses its marketing efforts</a:t>
          </a:r>
          <a:endParaRPr lang="en-US" sz="2300" kern="1200" dirty="0">
            <a:latin typeface="Arial" pitchFamily="34" charset="0"/>
            <a:cs typeface="Arial" pitchFamily="34" charset="0"/>
          </a:endParaRPr>
        </a:p>
      </dsp:txBody>
      <dsp:txXfrm>
        <a:off x="0" y="2369820"/>
        <a:ext cx="8077200" cy="670162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F3C56CC-76C2-4F66-A395-5C7EA14D8536}">
      <dsp:nvSpPr>
        <dsp:cNvPr id="0" name=""/>
        <dsp:cNvSpPr/>
      </dsp:nvSpPr>
      <dsp:spPr>
        <a:xfrm>
          <a:off x="0" y="26900"/>
          <a:ext cx="8077200" cy="80496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>
              <a:latin typeface="Arial" pitchFamily="34" charset="0"/>
              <a:cs typeface="Arial" pitchFamily="34" charset="0"/>
            </a:rPr>
            <a:t>Total-Market Approach</a:t>
          </a:r>
          <a:r>
            <a:rPr lang="en-US" sz="3100" kern="1200" dirty="0" smtClean="0">
              <a:latin typeface="Arial" pitchFamily="34" charset="0"/>
              <a:cs typeface="Arial" pitchFamily="34" charset="0"/>
            </a:rPr>
            <a:t> </a:t>
          </a:r>
          <a:endParaRPr lang="en-US" sz="3100" kern="1200" dirty="0">
            <a:latin typeface="Arial" pitchFamily="34" charset="0"/>
            <a:cs typeface="Arial" pitchFamily="34" charset="0"/>
          </a:endParaRPr>
        </a:p>
      </dsp:txBody>
      <dsp:txXfrm>
        <a:off x="39295" y="66195"/>
        <a:ext cx="7998610" cy="726370"/>
      </dsp:txXfrm>
    </dsp:sp>
    <dsp:sp modelId="{5ACB861F-09C0-4709-8E27-9518E332491F}">
      <dsp:nvSpPr>
        <dsp:cNvPr id="0" name=""/>
        <dsp:cNvSpPr/>
      </dsp:nvSpPr>
      <dsp:spPr>
        <a:xfrm>
          <a:off x="0" y="808440"/>
          <a:ext cx="8077200" cy="712080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3"/>
          </a:solidFill>
          <a:prstDash val="solid"/>
        </a:ln>
        <a:effectLst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256451" tIns="29210" rIns="163576" bIns="29210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300" kern="1200" dirty="0" smtClean="0">
              <a:latin typeface="Arial" pitchFamily="34" charset="0"/>
              <a:ea typeface="ヒラギノ角ゴ ProN W3"/>
              <a:cs typeface="Arial" pitchFamily="34" charset="0"/>
              <a:sym typeface="Gill Sans"/>
            </a:rPr>
            <a:t>An approach whereby a firm tries to appeal to everyone and assumes that all buyers have similar needs</a:t>
          </a:r>
          <a:endParaRPr lang="en-US" sz="2300" kern="1200" dirty="0">
            <a:latin typeface="Arial" pitchFamily="34" charset="0"/>
            <a:cs typeface="Arial" pitchFamily="34" charset="0"/>
          </a:endParaRPr>
        </a:p>
      </dsp:txBody>
      <dsp:txXfrm>
        <a:off x="0" y="808440"/>
        <a:ext cx="8077200" cy="71208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78CB768-E190-411A-A1BE-DD102ED352A8}">
      <dsp:nvSpPr>
        <dsp:cNvPr id="0" name=""/>
        <dsp:cNvSpPr/>
      </dsp:nvSpPr>
      <dsp:spPr>
        <a:xfrm>
          <a:off x="0" y="0"/>
          <a:ext cx="8077200" cy="585228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>
              <a:latin typeface="Arial" pitchFamily="34" charset="0"/>
              <a:cs typeface="Arial" pitchFamily="34" charset="0"/>
            </a:rPr>
            <a:t>Market Segmentation</a:t>
          </a:r>
          <a:endParaRPr lang="en-US" sz="2600" kern="1200" dirty="0">
            <a:latin typeface="Arial" pitchFamily="34" charset="0"/>
            <a:cs typeface="Arial" pitchFamily="34" charset="0"/>
          </a:endParaRPr>
        </a:p>
      </dsp:txBody>
      <dsp:txXfrm>
        <a:off x="28568" y="28568"/>
        <a:ext cx="8020064" cy="528092"/>
      </dsp:txXfrm>
    </dsp:sp>
    <dsp:sp modelId="{33AD59AC-0A11-435E-9365-17A35E8A565C}">
      <dsp:nvSpPr>
        <dsp:cNvPr id="0" name=""/>
        <dsp:cNvSpPr/>
      </dsp:nvSpPr>
      <dsp:spPr>
        <a:xfrm>
          <a:off x="0" y="586430"/>
          <a:ext cx="8077200" cy="975669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3"/>
          </a:solidFill>
          <a:prstDash val="solid"/>
        </a:ln>
        <a:effectLst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256451" tIns="30480" rIns="170688" bIns="3048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IN" sz="2400" kern="1200" dirty="0" smtClean="0">
              <a:latin typeface="Arial" pitchFamily="34" charset="0"/>
              <a:cs typeface="Arial" pitchFamily="34" charset="0"/>
            </a:rPr>
            <a:t>A strategy whereby a firm divides the total market into groups of people who have relatively similar product needs</a:t>
          </a:r>
          <a:endParaRPr lang="en-US" sz="2400" kern="1200" dirty="0">
            <a:latin typeface="Arial" pitchFamily="34" charset="0"/>
            <a:cs typeface="Arial" pitchFamily="34" charset="0"/>
          </a:endParaRPr>
        </a:p>
      </dsp:txBody>
      <dsp:txXfrm>
        <a:off x="0" y="586430"/>
        <a:ext cx="8077200" cy="975669"/>
      </dsp:txXfrm>
    </dsp:sp>
    <dsp:sp modelId="{1A00D5E3-ECBA-44FA-B718-C53C4206D47A}">
      <dsp:nvSpPr>
        <dsp:cNvPr id="0" name=""/>
        <dsp:cNvSpPr/>
      </dsp:nvSpPr>
      <dsp:spPr>
        <a:xfrm>
          <a:off x="0" y="1556870"/>
          <a:ext cx="8077200" cy="585228"/>
        </a:xfrm>
        <a:prstGeom prst="roundRect">
          <a:avLst/>
        </a:prstGeom>
        <a:gradFill rotWithShape="0">
          <a:gsLst>
            <a:gs pos="0">
              <a:schemeClr val="accent3">
                <a:hueOff val="11250264"/>
                <a:satOff val="-16880"/>
                <a:lumOff val="-2745"/>
                <a:alphaOff val="0"/>
                <a:shade val="51000"/>
                <a:satMod val="130000"/>
              </a:schemeClr>
            </a:gs>
            <a:gs pos="80000">
              <a:schemeClr val="accent3">
                <a:hueOff val="11250264"/>
                <a:satOff val="-16880"/>
                <a:lumOff val="-2745"/>
                <a:alphaOff val="0"/>
                <a:shade val="93000"/>
                <a:satMod val="130000"/>
              </a:schemeClr>
            </a:gs>
            <a:gs pos="100000">
              <a:schemeClr val="accent3">
                <a:hueOff val="11250264"/>
                <a:satOff val="-16880"/>
                <a:lumOff val="-274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>
              <a:latin typeface="Arial" pitchFamily="34" charset="0"/>
              <a:cs typeface="Arial" pitchFamily="34" charset="0"/>
            </a:rPr>
            <a:t>Market Segment</a:t>
          </a:r>
          <a:endParaRPr lang="en-US" sz="2600" kern="1200" dirty="0">
            <a:latin typeface="Arial" pitchFamily="34" charset="0"/>
            <a:cs typeface="Arial" pitchFamily="34" charset="0"/>
          </a:endParaRPr>
        </a:p>
      </dsp:txBody>
      <dsp:txXfrm>
        <a:off x="28568" y="1585438"/>
        <a:ext cx="8020064" cy="528092"/>
      </dsp:txXfrm>
    </dsp:sp>
    <dsp:sp modelId="{CD536B71-B24A-47DA-9ADC-1EC801B6C87B}">
      <dsp:nvSpPr>
        <dsp:cNvPr id="0" name=""/>
        <dsp:cNvSpPr/>
      </dsp:nvSpPr>
      <dsp:spPr>
        <a:xfrm>
          <a:off x="0" y="2147328"/>
          <a:ext cx="8077200" cy="975669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4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256451" tIns="30480" rIns="170688" bIns="3048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IN" sz="2400" kern="1200" dirty="0" smtClean="0">
              <a:latin typeface="Arial" pitchFamily="34" charset="0"/>
              <a:cs typeface="Arial" pitchFamily="34" charset="0"/>
            </a:rPr>
            <a:t>A collection of individuals, groups, or organizations who share one or more characteristics and thus have relatively similar product needs and desires</a:t>
          </a:r>
          <a:endParaRPr lang="en-US" sz="2400" kern="1200" dirty="0">
            <a:latin typeface="Arial" pitchFamily="34" charset="0"/>
            <a:cs typeface="Arial" pitchFamily="34" charset="0"/>
          </a:endParaRPr>
        </a:p>
      </dsp:txBody>
      <dsp:txXfrm>
        <a:off x="0" y="2147328"/>
        <a:ext cx="8077200" cy="975669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3EB40D0-FD9E-4B02-8C9A-8718E9577D83}">
      <dsp:nvSpPr>
        <dsp:cNvPr id="0" name=""/>
        <dsp:cNvSpPr/>
      </dsp:nvSpPr>
      <dsp:spPr>
        <a:xfrm>
          <a:off x="0" y="124140"/>
          <a:ext cx="8077200" cy="60606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>
              <a:latin typeface="Arial" pitchFamily="34" charset="0"/>
              <a:cs typeface="Arial" pitchFamily="34" charset="0"/>
            </a:rPr>
            <a:t>Concentration Approach </a:t>
          </a:r>
          <a:endParaRPr lang="en-US" sz="2600" kern="1200" dirty="0">
            <a:latin typeface="Arial" pitchFamily="34" charset="0"/>
            <a:cs typeface="Arial" pitchFamily="34" charset="0"/>
          </a:endParaRPr>
        </a:p>
      </dsp:txBody>
      <dsp:txXfrm>
        <a:off x="29585" y="153725"/>
        <a:ext cx="8018030" cy="546890"/>
      </dsp:txXfrm>
    </dsp:sp>
    <dsp:sp modelId="{76A36B91-13CF-4EF4-98F7-F312117D8E84}">
      <dsp:nvSpPr>
        <dsp:cNvPr id="0" name=""/>
        <dsp:cNvSpPr/>
      </dsp:nvSpPr>
      <dsp:spPr>
        <a:xfrm>
          <a:off x="0" y="730200"/>
          <a:ext cx="8077200" cy="1593900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256451" tIns="35560" rIns="199136" bIns="35560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200" kern="1200" dirty="0" smtClean="0">
              <a:latin typeface="Arial" pitchFamily="34" charset="0"/>
              <a:cs typeface="Arial" pitchFamily="34" charset="0"/>
              <a:sym typeface="Calisto MT" pitchFamily="18" charset="0"/>
            </a:rPr>
            <a:t>A market segmentation approach whereby a company develops one marketing strategy for a single market segment</a:t>
          </a:r>
          <a:endParaRPr lang="en-US" sz="2200" kern="1200" dirty="0">
            <a:latin typeface="Arial" pitchFamily="34" charset="0"/>
            <a:cs typeface="Arial" pitchFamily="34" charset="0"/>
          </a:endParaRP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200" kern="1200" dirty="0" smtClean="0">
              <a:latin typeface="Arial" pitchFamily="34" charset="0"/>
              <a:cs typeface="Arial" pitchFamily="34" charset="0"/>
            </a:rPr>
            <a:t>Porsche directs all its marketing efforts toward high-income individuals who want to own high-performance vehicles</a:t>
          </a:r>
          <a:endParaRPr lang="en-US" sz="2200" kern="1200" dirty="0">
            <a:latin typeface="Arial" pitchFamily="34" charset="0"/>
            <a:cs typeface="Arial" pitchFamily="34" charset="0"/>
          </a:endParaRPr>
        </a:p>
      </dsp:txBody>
      <dsp:txXfrm>
        <a:off x="0" y="730200"/>
        <a:ext cx="8077200" cy="1593900"/>
      </dsp:txXfrm>
    </dsp:sp>
    <dsp:sp modelId="{5218C411-2930-464E-89A1-0EDDB6CDADE5}">
      <dsp:nvSpPr>
        <dsp:cNvPr id="0" name=""/>
        <dsp:cNvSpPr/>
      </dsp:nvSpPr>
      <dsp:spPr>
        <a:xfrm>
          <a:off x="0" y="2324100"/>
          <a:ext cx="8077200" cy="606060"/>
        </a:xfrm>
        <a:prstGeom prst="roundRect">
          <a:avLst/>
        </a:prstGeom>
        <a:gradFill rotWithShape="1">
          <a:gsLst>
            <a:gs pos="0">
              <a:schemeClr val="accent6">
                <a:shade val="51000"/>
                <a:satMod val="130000"/>
              </a:schemeClr>
            </a:gs>
            <a:gs pos="80000">
              <a:schemeClr val="accent6">
                <a:shade val="93000"/>
                <a:satMod val="130000"/>
              </a:schemeClr>
            </a:gs>
            <a:gs pos="100000">
              <a:schemeClr val="accent6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>
          <a:bevelT w="63500" h="25400"/>
        </a:sp3d>
      </dsp:spPr>
      <dsp:style>
        <a:lnRef idx="0">
          <a:schemeClr val="accent6"/>
        </a:lnRef>
        <a:fillRef idx="3">
          <a:schemeClr val="accent6"/>
        </a:fillRef>
        <a:effectRef idx="3">
          <a:schemeClr val="accent6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>
              <a:latin typeface="Arial" pitchFamily="34" charset="0"/>
              <a:cs typeface="Arial" pitchFamily="34" charset="0"/>
            </a:rPr>
            <a:t>Multisegment Approach </a:t>
          </a:r>
          <a:endParaRPr lang="en-US" sz="2600" kern="1200" dirty="0">
            <a:latin typeface="Arial" pitchFamily="34" charset="0"/>
            <a:cs typeface="Arial" pitchFamily="34" charset="0"/>
          </a:endParaRPr>
        </a:p>
      </dsp:txBody>
      <dsp:txXfrm>
        <a:off x="29585" y="2353685"/>
        <a:ext cx="8018030" cy="546890"/>
      </dsp:txXfrm>
    </dsp:sp>
    <dsp:sp modelId="{5ABB13D1-730B-4084-9C31-2D263474B295}">
      <dsp:nvSpPr>
        <dsp:cNvPr id="0" name=""/>
        <dsp:cNvSpPr/>
      </dsp:nvSpPr>
      <dsp:spPr>
        <a:xfrm>
          <a:off x="0" y="2930160"/>
          <a:ext cx="8077200" cy="1593900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256451" tIns="35560" rIns="199136" bIns="35560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200" kern="1200" dirty="0" smtClean="0">
              <a:latin typeface="Arial" pitchFamily="34" charset="0"/>
              <a:cs typeface="Arial" pitchFamily="34" charset="0"/>
              <a:sym typeface="Calisto MT" pitchFamily="18" charset="0"/>
            </a:rPr>
            <a:t>A market segmentation approach whereby the marketer aims its efforts at two or more segments, developing a marketing strategy for each</a:t>
          </a:r>
          <a:endParaRPr lang="en-US" sz="2200" kern="1200" dirty="0">
            <a:latin typeface="Arial" pitchFamily="34" charset="0"/>
            <a:cs typeface="Arial" pitchFamily="34" charset="0"/>
          </a:endParaRP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200" kern="1200" dirty="0" smtClean="0">
              <a:latin typeface="Arial" pitchFamily="34" charset="0"/>
              <a:cs typeface="Arial" pitchFamily="34" charset="0"/>
            </a:rPr>
            <a:t>Raleigh bicycles has designed separate marketing strategies for racers, tourers, commuters, and children</a:t>
          </a:r>
          <a:endParaRPr lang="en-US" sz="2200" kern="1200" dirty="0">
            <a:latin typeface="Arial" pitchFamily="34" charset="0"/>
            <a:cs typeface="Arial" pitchFamily="34" charset="0"/>
          </a:endParaRPr>
        </a:p>
      </dsp:txBody>
      <dsp:txXfrm>
        <a:off x="0" y="2930160"/>
        <a:ext cx="8077200" cy="1593900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F0C520E-C6B8-4CE5-8E64-D5BC6A67F71B}">
      <dsp:nvSpPr>
        <dsp:cNvPr id="0" name=""/>
        <dsp:cNvSpPr/>
      </dsp:nvSpPr>
      <dsp:spPr>
        <a:xfrm>
          <a:off x="0" y="15479"/>
          <a:ext cx="8229600" cy="71136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latin typeface="Arial" pitchFamily="34" charset="0"/>
              <a:cs typeface="Arial" pitchFamily="34" charset="0"/>
            </a:rPr>
            <a:t>Niche Marketing</a:t>
          </a:r>
          <a:endParaRPr lang="en-US" sz="2000" kern="1200" dirty="0">
            <a:latin typeface="Arial" pitchFamily="34" charset="0"/>
            <a:cs typeface="Arial" pitchFamily="34" charset="0"/>
          </a:endParaRPr>
        </a:p>
      </dsp:txBody>
      <dsp:txXfrm>
        <a:off x="34726" y="50205"/>
        <a:ext cx="8160148" cy="641908"/>
      </dsp:txXfrm>
    </dsp:sp>
    <dsp:sp modelId="{D3DEE87F-EFE9-4473-9664-B92DA784C637}">
      <dsp:nvSpPr>
        <dsp:cNvPr id="0" name=""/>
        <dsp:cNvSpPr/>
      </dsp:nvSpPr>
      <dsp:spPr>
        <a:xfrm>
          <a:off x="0" y="726840"/>
          <a:ext cx="8229600" cy="629280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5"/>
          </a:solidFill>
          <a:prstDash val="solid"/>
        </a:ln>
        <a:effectLst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261290" tIns="22860" rIns="128016" bIns="2286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1800" kern="1200" dirty="0" smtClean="0">
              <a:latin typeface="Arial" pitchFamily="34" charset="0"/>
              <a:ea typeface="ヒラギノ角ゴ ProN W3"/>
              <a:cs typeface="Arial" pitchFamily="34" charset="0"/>
              <a:sym typeface="Calisto MT" pitchFamily="18" charset="0"/>
            </a:rPr>
            <a:t>Is a narrow market segment focus when efforts are on one small, well-defined group that has a unique, specific set of needs</a:t>
          </a:r>
          <a:endParaRPr lang="en-US" sz="1800" kern="1200" dirty="0">
            <a:latin typeface="Arial" pitchFamily="34" charset="0"/>
            <a:cs typeface="Arial" pitchFamily="34" charset="0"/>
          </a:endParaRPr>
        </a:p>
      </dsp:txBody>
      <dsp:txXfrm>
        <a:off x="0" y="726840"/>
        <a:ext cx="8229600" cy="629280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FB3B18-E030-48D8-9729-7BAC3BDFF082}">
      <dsp:nvSpPr>
        <dsp:cNvPr id="0" name=""/>
        <dsp:cNvSpPr/>
      </dsp:nvSpPr>
      <dsp:spPr>
        <a:xfrm>
          <a:off x="2187" y="7366"/>
          <a:ext cx="2195066" cy="2195066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20802" tIns="17780" rIns="120802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i="0" kern="1200" dirty="0" smtClean="0">
              <a:latin typeface="Arial" pitchFamily="34" charset="0"/>
              <a:cs typeface="Arial" pitchFamily="34" charset="0"/>
            </a:rPr>
            <a:t>Demographic</a:t>
          </a:r>
          <a:endParaRPr lang="en-US" sz="1400" b="1" i="0" kern="1200" dirty="0">
            <a:latin typeface="Arial" pitchFamily="34" charset="0"/>
            <a:cs typeface="Arial" pitchFamily="34" charset="0"/>
          </a:endParaRPr>
        </a:p>
      </dsp:txBody>
      <dsp:txXfrm>
        <a:off x="323647" y="328826"/>
        <a:ext cx="1552146" cy="1552146"/>
      </dsp:txXfrm>
    </dsp:sp>
    <dsp:sp modelId="{C808E06B-105A-4F34-9360-729971643919}">
      <dsp:nvSpPr>
        <dsp:cNvPr id="0" name=""/>
        <dsp:cNvSpPr/>
      </dsp:nvSpPr>
      <dsp:spPr>
        <a:xfrm>
          <a:off x="1758240" y="7366"/>
          <a:ext cx="2195066" cy="2195066"/>
        </a:xfrm>
        <a:prstGeom prst="ellipse">
          <a:avLst/>
        </a:prstGeom>
        <a:solidFill>
          <a:schemeClr val="accent4">
            <a:alpha val="50000"/>
            <a:hueOff val="-1488257"/>
            <a:satOff val="8966"/>
            <a:lumOff val="719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20802" tIns="17780" rIns="120802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i="0" kern="1200" dirty="0" smtClean="0">
              <a:latin typeface="Arial" pitchFamily="34" charset="0"/>
              <a:cs typeface="Arial" pitchFamily="34" charset="0"/>
            </a:rPr>
            <a:t>Geographic</a:t>
          </a:r>
          <a:endParaRPr lang="en-US" sz="1400" b="1" i="0" kern="1200" dirty="0">
            <a:latin typeface="Arial" pitchFamily="34" charset="0"/>
            <a:cs typeface="Arial" pitchFamily="34" charset="0"/>
          </a:endParaRPr>
        </a:p>
      </dsp:txBody>
      <dsp:txXfrm>
        <a:off x="2079700" y="328826"/>
        <a:ext cx="1552146" cy="1552146"/>
      </dsp:txXfrm>
    </dsp:sp>
    <dsp:sp modelId="{3FF740DA-6EFB-4232-9DCD-F1C253FF444D}">
      <dsp:nvSpPr>
        <dsp:cNvPr id="0" name=""/>
        <dsp:cNvSpPr/>
      </dsp:nvSpPr>
      <dsp:spPr>
        <a:xfrm>
          <a:off x="3514293" y="7366"/>
          <a:ext cx="2195066" cy="2195066"/>
        </a:xfrm>
        <a:prstGeom prst="ellipse">
          <a:avLst/>
        </a:prstGeom>
        <a:solidFill>
          <a:schemeClr val="accent4">
            <a:alpha val="50000"/>
            <a:hueOff val="-2976513"/>
            <a:satOff val="17933"/>
            <a:lumOff val="1437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20802" tIns="17780" rIns="120802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i="0" kern="1200" dirty="0" smtClean="0">
              <a:latin typeface="Arial" pitchFamily="34" charset="0"/>
              <a:cs typeface="Arial" pitchFamily="34" charset="0"/>
            </a:rPr>
            <a:t>Psychographic</a:t>
          </a:r>
          <a:endParaRPr lang="en-US" sz="1400" b="1" i="0" kern="1200" dirty="0">
            <a:latin typeface="Arial" pitchFamily="34" charset="0"/>
            <a:cs typeface="Arial" pitchFamily="34" charset="0"/>
          </a:endParaRPr>
        </a:p>
      </dsp:txBody>
      <dsp:txXfrm>
        <a:off x="3835753" y="328826"/>
        <a:ext cx="1552146" cy="1552146"/>
      </dsp:txXfrm>
    </dsp:sp>
    <dsp:sp modelId="{CA7C7932-8B1A-4EDB-B936-15557ED7151D}">
      <dsp:nvSpPr>
        <dsp:cNvPr id="0" name=""/>
        <dsp:cNvSpPr/>
      </dsp:nvSpPr>
      <dsp:spPr>
        <a:xfrm>
          <a:off x="5270346" y="7366"/>
          <a:ext cx="2195066" cy="2195066"/>
        </a:xfrm>
        <a:prstGeom prst="ellipse">
          <a:avLst/>
        </a:prstGeom>
        <a:solidFill>
          <a:schemeClr val="accent4">
            <a:alpha val="50000"/>
            <a:hueOff val="-4464770"/>
            <a:satOff val="26899"/>
            <a:lumOff val="2156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20802" tIns="17780" rIns="120802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i="0" kern="1200" dirty="0" smtClean="0">
              <a:latin typeface="Arial" pitchFamily="34" charset="0"/>
              <a:cs typeface="Arial" pitchFamily="34" charset="0"/>
            </a:rPr>
            <a:t>Behavioristic</a:t>
          </a:r>
          <a:endParaRPr lang="en-US" sz="1400" b="1" i="0" kern="1200" dirty="0">
            <a:latin typeface="Arial" pitchFamily="34" charset="0"/>
            <a:cs typeface="Arial" pitchFamily="34" charset="0"/>
          </a:endParaRPr>
        </a:p>
      </dsp:txBody>
      <dsp:txXfrm>
        <a:off x="5591806" y="328826"/>
        <a:ext cx="1552146" cy="1552146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2868E81-0411-4099-8A91-6DE88C4FDFFF}">
      <dsp:nvSpPr>
        <dsp:cNvPr id="0" name=""/>
        <dsp:cNvSpPr/>
      </dsp:nvSpPr>
      <dsp:spPr>
        <a:xfrm>
          <a:off x="0" y="5399"/>
          <a:ext cx="8077200" cy="59904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latin typeface="Arial" pitchFamily="34" charset="0"/>
              <a:cs typeface="Arial" pitchFamily="34" charset="0"/>
            </a:rPr>
            <a:t>Marketing Mix</a:t>
          </a:r>
          <a:endParaRPr lang="en-US" sz="2000" kern="1200" dirty="0">
            <a:latin typeface="Arial" pitchFamily="34" charset="0"/>
            <a:cs typeface="Arial" pitchFamily="34" charset="0"/>
          </a:endParaRPr>
        </a:p>
      </dsp:txBody>
      <dsp:txXfrm>
        <a:off x="29243" y="34642"/>
        <a:ext cx="8018714" cy="540554"/>
      </dsp:txXfrm>
    </dsp:sp>
    <dsp:sp modelId="{1E3C85F3-F474-45E5-ABD5-CC3E2B54059F}">
      <dsp:nvSpPr>
        <dsp:cNvPr id="0" name=""/>
        <dsp:cNvSpPr/>
      </dsp:nvSpPr>
      <dsp:spPr>
        <a:xfrm>
          <a:off x="0" y="604440"/>
          <a:ext cx="8077200" cy="761760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256451" tIns="22860" rIns="128016" bIns="2286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1800" kern="1200" dirty="0" smtClean="0">
              <a:latin typeface="Arial" pitchFamily="34" charset="0"/>
              <a:cs typeface="Arial" pitchFamily="34" charset="0"/>
            </a:rPr>
            <a:t>The four marketing activities—product, price, promotion, and distribution—that the firm can control to achieve specific goals within a dynamic marketing environment</a:t>
          </a:r>
          <a:endParaRPr lang="en-US" sz="1800" kern="1200" dirty="0">
            <a:latin typeface="Arial" pitchFamily="34" charset="0"/>
            <a:cs typeface="Arial" pitchFamily="34" charset="0"/>
          </a:endParaRPr>
        </a:p>
      </dsp:txBody>
      <dsp:txXfrm>
        <a:off x="0" y="604440"/>
        <a:ext cx="8077200" cy="761760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F3C56CC-76C2-4F66-A395-5C7EA14D8536}">
      <dsp:nvSpPr>
        <dsp:cNvPr id="0" name=""/>
        <dsp:cNvSpPr/>
      </dsp:nvSpPr>
      <dsp:spPr>
        <a:xfrm>
          <a:off x="0" y="22990"/>
          <a:ext cx="8077200" cy="76752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latin typeface="Arial" pitchFamily="34" charset="0"/>
              <a:cs typeface="Arial" pitchFamily="34" charset="0"/>
            </a:rPr>
            <a:t>Price</a:t>
          </a:r>
          <a:r>
            <a:rPr lang="en-US" sz="3100" kern="1200" dirty="0" smtClean="0">
              <a:latin typeface="Arial" pitchFamily="34" charset="0"/>
              <a:cs typeface="Arial" pitchFamily="34" charset="0"/>
            </a:rPr>
            <a:t> </a:t>
          </a:r>
          <a:endParaRPr lang="en-US" sz="3100" kern="1200" dirty="0">
            <a:latin typeface="Arial" pitchFamily="34" charset="0"/>
            <a:cs typeface="Arial" pitchFamily="34" charset="0"/>
          </a:endParaRPr>
        </a:p>
      </dsp:txBody>
      <dsp:txXfrm>
        <a:off x="37467" y="60457"/>
        <a:ext cx="8002266" cy="692586"/>
      </dsp:txXfrm>
    </dsp:sp>
    <dsp:sp modelId="{5ACB861F-09C0-4709-8E27-9518E332491F}">
      <dsp:nvSpPr>
        <dsp:cNvPr id="0" name=""/>
        <dsp:cNvSpPr/>
      </dsp:nvSpPr>
      <dsp:spPr>
        <a:xfrm>
          <a:off x="0" y="768180"/>
          <a:ext cx="8077200" cy="678960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3"/>
          </a:solidFill>
          <a:prstDash val="solid"/>
        </a:ln>
        <a:effectLst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256451" tIns="22860" rIns="128016" bIns="2286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1800" kern="1200" dirty="0" smtClean="0">
              <a:latin typeface="Arial" pitchFamily="34" charset="0"/>
              <a:ea typeface="ヒラギノ角ゴ ProN W3"/>
              <a:cs typeface="Arial" pitchFamily="34" charset="0"/>
              <a:sym typeface="Gill Sans"/>
            </a:rPr>
            <a:t>A value placed on an object exchanged between a buyer and a seller</a:t>
          </a:r>
          <a:endParaRPr lang="en-US" sz="1800" kern="1200" dirty="0">
            <a:latin typeface="Arial" pitchFamily="34" charset="0"/>
            <a:cs typeface="Arial" pitchFamily="34" charset="0"/>
          </a:endParaRPr>
        </a:p>
      </dsp:txBody>
      <dsp:txXfrm>
        <a:off x="0" y="768180"/>
        <a:ext cx="8077200" cy="678960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630106-565B-45ED-918D-0A3A5987B349}">
      <dsp:nvSpPr>
        <dsp:cNvPr id="0" name=""/>
        <dsp:cNvSpPr/>
      </dsp:nvSpPr>
      <dsp:spPr>
        <a:xfrm>
          <a:off x="0" y="5025"/>
          <a:ext cx="8077200" cy="673920"/>
        </a:xfrm>
        <a:prstGeom prst="round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latin typeface="Arial" pitchFamily="34" charset="0"/>
              <a:cs typeface="Arial" pitchFamily="34" charset="0"/>
            </a:rPr>
            <a:t>Promotion</a:t>
          </a:r>
          <a:r>
            <a:rPr lang="en-US" sz="2600" kern="1200" dirty="0" smtClean="0">
              <a:latin typeface="Arial" pitchFamily="34" charset="0"/>
              <a:cs typeface="Arial" pitchFamily="34" charset="0"/>
            </a:rPr>
            <a:t> </a:t>
          </a:r>
          <a:endParaRPr lang="en-US" sz="2600" kern="1200" dirty="0">
            <a:latin typeface="Arial" pitchFamily="34" charset="0"/>
            <a:cs typeface="Arial" pitchFamily="34" charset="0"/>
          </a:endParaRPr>
        </a:p>
      </dsp:txBody>
      <dsp:txXfrm>
        <a:off x="32898" y="37923"/>
        <a:ext cx="8011404" cy="608124"/>
      </dsp:txXfrm>
    </dsp:sp>
    <dsp:sp modelId="{23BD7807-9CBE-4C11-A61E-49DFE0512413}">
      <dsp:nvSpPr>
        <dsp:cNvPr id="0" name=""/>
        <dsp:cNvSpPr/>
      </dsp:nvSpPr>
      <dsp:spPr>
        <a:xfrm>
          <a:off x="0" y="678945"/>
          <a:ext cx="8077200" cy="763830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256451" tIns="22860" rIns="128016" bIns="2286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1800" kern="1200" dirty="0" smtClean="0">
              <a:latin typeface="Arial" pitchFamily="34" charset="0"/>
              <a:ea typeface="ヒラギノ角ゴ ProN W3"/>
              <a:cs typeface="Arial" pitchFamily="34" charset="0"/>
              <a:sym typeface="Calisto MT" pitchFamily="18" charset="0"/>
            </a:rPr>
            <a:t>A persuasive form of communication that attempts to expedite a marketing exchange by influencing individuals, groups, and organizations to accept goods, services, and ideas</a:t>
          </a:r>
          <a:endParaRPr lang="en-US" sz="1800" kern="1200" dirty="0">
            <a:latin typeface="Arial" pitchFamily="34" charset="0"/>
            <a:cs typeface="Arial" pitchFamily="34" charset="0"/>
          </a:endParaRPr>
        </a:p>
      </dsp:txBody>
      <dsp:txXfrm>
        <a:off x="0" y="678945"/>
        <a:ext cx="8077200" cy="763830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AF3284-A185-4389-BF9B-7B3006ECB44D}">
      <dsp:nvSpPr>
        <dsp:cNvPr id="0" name=""/>
        <dsp:cNvSpPr/>
      </dsp:nvSpPr>
      <dsp:spPr>
        <a:xfrm>
          <a:off x="0" y="7020"/>
          <a:ext cx="8077200" cy="59904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latin typeface="Arial" pitchFamily="34" charset="0"/>
              <a:cs typeface="Arial" pitchFamily="34" charset="0"/>
            </a:rPr>
            <a:t>Marketing Research</a:t>
          </a:r>
          <a:endParaRPr lang="en-US" sz="2000" kern="1200" dirty="0">
            <a:latin typeface="Arial" pitchFamily="34" charset="0"/>
            <a:cs typeface="Arial" pitchFamily="34" charset="0"/>
          </a:endParaRPr>
        </a:p>
      </dsp:txBody>
      <dsp:txXfrm>
        <a:off x="29243" y="36263"/>
        <a:ext cx="8018714" cy="540554"/>
      </dsp:txXfrm>
    </dsp:sp>
    <dsp:sp modelId="{332EBAAB-1D53-4578-916D-5A05C33D28FE}">
      <dsp:nvSpPr>
        <dsp:cNvPr id="0" name=""/>
        <dsp:cNvSpPr/>
      </dsp:nvSpPr>
      <dsp:spPr>
        <a:xfrm>
          <a:off x="0" y="606060"/>
          <a:ext cx="8077200" cy="529920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4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256451" tIns="22860" rIns="128016" bIns="2286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1800" kern="1200" dirty="0" smtClean="0">
              <a:latin typeface="Arial" pitchFamily="34" charset="0"/>
              <a:cs typeface="Arial" pitchFamily="34" charset="0"/>
            </a:rPr>
            <a:t>A systematic, objective process of getting information about potential customers to guide marketing decisions</a:t>
          </a:r>
          <a:endParaRPr lang="en-US" sz="1800" kern="1200" dirty="0">
            <a:latin typeface="Arial" pitchFamily="34" charset="0"/>
            <a:cs typeface="Arial" pitchFamily="34" charset="0"/>
          </a:endParaRPr>
        </a:p>
      </dsp:txBody>
      <dsp:txXfrm>
        <a:off x="0" y="606060"/>
        <a:ext cx="8077200" cy="529920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404CA1E-5DE3-4301-98A1-8379F2D34FA3}">
      <dsp:nvSpPr>
        <dsp:cNvPr id="0" name=""/>
        <dsp:cNvSpPr/>
      </dsp:nvSpPr>
      <dsp:spPr>
        <a:xfrm rot="5400000">
          <a:off x="4044724" y="-2163130"/>
          <a:ext cx="1821789" cy="6241155"/>
        </a:xfrm>
        <a:prstGeom prst="round2Same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IN" sz="1800" kern="1200" dirty="0" smtClean="0">
              <a:latin typeface="Arial" pitchFamily="34" charset="0"/>
              <a:ea typeface="ヒラギノ角ゴ ProN W3"/>
              <a:cs typeface="Arial" pitchFamily="34" charset="0"/>
              <a:sym typeface="Gill Sans"/>
            </a:rPr>
            <a:t>Marketing information that is observed, recorded, or collected directly from respondents</a:t>
          </a:r>
          <a:endParaRPr lang="en-US" sz="1800" kern="1200" dirty="0">
            <a:latin typeface="Arial" pitchFamily="34" charset="0"/>
            <a:cs typeface="Arial" pitchFamily="34" charset="0"/>
          </a:endParaRPr>
        </a:p>
        <a:p>
          <a:pPr marL="171450" lvl="1" indent="-171450" algn="l" defTabSz="8001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>
              <a:latin typeface="Arial" pitchFamily="34" charset="0"/>
              <a:cs typeface="Arial" pitchFamily="34" charset="0"/>
            </a:rPr>
            <a:t>“Mystery shoppers”, surveys, and focus groups</a:t>
          </a:r>
          <a:endParaRPr lang="en-US" sz="1800" kern="1200" dirty="0">
            <a:latin typeface="Arial" pitchFamily="34" charset="0"/>
            <a:cs typeface="Arial" pitchFamily="34" charset="0"/>
          </a:endParaRPr>
        </a:p>
        <a:p>
          <a:pPr marL="171450" lvl="1" indent="-171450" algn="l" defTabSz="8001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>
              <a:latin typeface="Arial" pitchFamily="34" charset="0"/>
              <a:cs typeface="Arial" pitchFamily="34" charset="0"/>
            </a:rPr>
            <a:t>Passive observation of consumer behavior and open-ended questions techniques</a:t>
          </a:r>
          <a:endParaRPr lang="en-US" sz="1800" kern="1200" dirty="0">
            <a:latin typeface="Arial" pitchFamily="34" charset="0"/>
            <a:cs typeface="Arial" pitchFamily="34" charset="0"/>
          </a:endParaRPr>
        </a:p>
      </dsp:txBody>
      <dsp:txXfrm rot="-5400000">
        <a:off x="1835041" y="135485"/>
        <a:ext cx="6152223" cy="1643925"/>
      </dsp:txXfrm>
    </dsp:sp>
    <dsp:sp modelId="{C0C0DD69-3811-4052-A5B1-F1578C584DC7}">
      <dsp:nvSpPr>
        <dsp:cNvPr id="0" name=""/>
        <dsp:cNvSpPr/>
      </dsp:nvSpPr>
      <dsp:spPr>
        <a:xfrm>
          <a:off x="1003" y="1002"/>
          <a:ext cx="1834038" cy="1912888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latin typeface="Arial" pitchFamily="34" charset="0"/>
              <a:cs typeface="Arial" pitchFamily="34" charset="0"/>
            </a:rPr>
            <a:t>Primary Data </a:t>
          </a:r>
          <a:endParaRPr lang="en-US" sz="2000" kern="1200" dirty="0">
            <a:latin typeface="Arial" pitchFamily="34" charset="0"/>
            <a:cs typeface="Arial" pitchFamily="34" charset="0"/>
          </a:endParaRPr>
        </a:p>
      </dsp:txBody>
      <dsp:txXfrm>
        <a:off x="90533" y="90532"/>
        <a:ext cx="1654978" cy="1733828"/>
      </dsp:txXfrm>
    </dsp:sp>
    <dsp:sp modelId="{08DF21CF-A653-4796-BE62-6F04FD699111}">
      <dsp:nvSpPr>
        <dsp:cNvPr id="0" name=""/>
        <dsp:cNvSpPr/>
      </dsp:nvSpPr>
      <dsp:spPr>
        <a:xfrm rot="5400000">
          <a:off x="4001184" y="-150559"/>
          <a:ext cx="1914908" cy="6235098"/>
        </a:xfrm>
        <a:prstGeom prst="round2SameRect">
          <a:avLst/>
        </a:prstGeom>
        <a:solidFill>
          <a:schemeClr val="accent5">
            <a:tint val="40000"/>
            <a:alpha val="90000"/>
            <a:hueOff val="-10740482"/>
            <a:satOff val="48253"/>
            <a:lumOff val="3317"/>
            <a:alphaOff val="0"/>
          </a:schemeClr>
        </a:solidFill>
        <a:ln w="9525" cap="flat" cmpd="sng" algn="ctr">
          <a:solidFill>
            <a:schemeClr val="accent5">
              <a:tint val="40000"/>
              <a:alpha val="90000"/>
              <a:hueOff val="-10740482"/>
              <a:satOff val="48253"/>
              <a:lumOff val="3317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IN" sz="1800" kern="1200" dirty="0" smtClean="0">
              <a:latin typeface="Arial" pitchFamily="34" charset="0"/>
              <a:ea typeface="ヒラギノ角ゴ ProN W3"/>
              <a:cs typeface="Arial" pitchFamily="34" charset="0"/>
              <a:sym typeface="Gill Sans"/>
            </a:rPr>
            <a:t>Information that is compiled inside or outside an organization for some purpose other than changing the current situation</a:t>
          </a:r>
          <a:endParaRPr lang="en-US" sz="1800" kern="1200" dirty="0">
            <a:latin typeface="Arial" pitchFamily="34" charset="0"/>
            <a:cs typeface="Arial" pitchFamily="34" charset="0"/>
          </a:endParaRPr>
        </a:p>
        <a:p>
          <a:pPr marL="171450" lvl="1" indent="-171450" algn="l" defTabSz="8001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>
              <a:latin typeface="Arial" pitchFamily="34" charset="0"/>
              <a:cs typeface="Arial" pitchFamily="34" charset="0"/>
            </a:rPr>
            <a:t>Information compiled by the U.S. Census Bureau and other government agencies, databases created by marketing research firms, as well as sales and other internal reports</a:t>
          </a:r>
          <a:endParaRPr lang="en-US" sz="1800" kern="1200" dirty="0">
            <a:latin typeface="Arial" pitchFamily="34" charset="0"/>
            <a:cs typeface="Arial" pitchFamily="34" charset="0"/>
          </a:endParaRPr>
        </a:p>
      </dsp:txBody>
      <dsp:txXfrm rot="-5400000">
        <a:off x="1841089" y="2103014"/>
        <a:ext cx="6141620" cy="1727952"/>
      </dsp:txXfrm>
    </dsp:sp>
    <dsp:sp modelId="{56978CF4-78EE-4415-AC64-2805834D90C1}">
      <dsp:nvSpPr>
        <dsp:cNvPr id="0" name=""/>
        <dsp:cNvSpPr/>
      </dsp:nvSpPr>
      <dsp:spPr>
        <a:xfrm>
          <a:off x="1003" y="2010545"/>
          <a:ext cx="1840087" cy="1912888"/>
        </a:xfrm>
        <a:prstGeom prst="roundRect">
          <a:avLst/>
        </a:prstGeom>
        <a:gradFill rotWithShape="0">
          <a:gsLst>
            <a:gs pos="0">
              <a:schemeClr val="accent5">
                <a:hueOff val="-9933876"/>
                <a:satOff val="39811"/>
                <a:lumOff val="8628"/>
                <a:alphaOff val="0"/>
                <a:shade val="51000"/>
                <a:satMod val="130000"/>
              </a:schemeClr>
            </a:gs>
            <a:gs pos="80000">
              <a:schemeClr val="accent5">
                <a:hueOff val="-9933876"/>
                <a:satOff val="39811"/>
                <a:lumOff val="8628"/>
                <a:alphaOff val="0"/>
                <a:shade val="93000"/>
                <a:satMod val="130000"/>
              </a:schemeClr>
            </a:gs>
            <a:gs pos="100000">
              <a:schemeClr val="accent5">
                <a:hueOff val="-9933876"/>
                <a:satOff val="39811"/>
                <a:lumOff val="862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latin typeface="Arial" pitchFamily="34" charset="0"/>
              <a:cs typeface="Arial" pitchFamily="34" charset="0"/>
            </a:rPr>
            <a:t>Secondary Data </a:t>
          </a:r>
          <a:endParaRPr lang="en-US" sz="2000" kern="1200" dirty="0">
            <a:latin typeface="Arial" pitchFamily="34" charset="0"/>
            <a:cs typeface="Arial" pitchFamily="34" charset="0"/>
          </a:endParaRPr>
        </a:p>
      </dsp:txBody>
      <dsp:txXfrm>
        <a:off x="90829" y="2100371"/>
        <a:ext cx="1660435" cy="1733236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F3C56CC-76C2-4F66-A395-5C7EA14D8536}">
      <dsp:nvSpPr>
        <dsp:cNvPr id="0" name=""/>
        <dsp:cNvSpPr/>
      </dsp:nvSpPr>
      <dsp:spPr>
        <a:xfrm>
          <a:off x="0" y="16057"/>
          <a:ext cx="8077200" cy="429609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latin typeface="Arial" pitchFamily="34" charset="0"/>
              <a:cs typeface="Arial" pitchFamily="34" charset="0"/>
            </a:rPr>
            <a:t>Buying Behavior </a:t>
          </a:r>
          <a:endParaRPr lang="en-US" sz="2000" kern="1200" dirty="0">
            <a:latin typeface="Arial" pitchFamily="34" charset="0"/>
            <a:cs typeface="Arial" pitchFamily="34" charset="0"/>
          </a:endParaRPr>
        </a:p>
      </dsp:txBody>
      <dsp:txXfrm>
        <a:off x="20972" y="37029"/>
        <a:ext cx="8035256" cy="387665"/>
      </dsp:txXfrm>
    </dsp:sp>
    <dsp:sp modelId="{5ACB861F-09C0-4709-8E27-9518E332491F}">
      <dsp:nvSpPr>
        <dsp:cNvPr id="0" name=""/>
        <dsp:cNvSpPr/>
      </dsp:nvSpPr>
      <dsp:spPr>
        <a:xfrm>
          <a:off x="0" y="429729"/>
          <a:ext cx="8077200" cy="484549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3"/>
          </a:solidFill>
          <a:prstDash val="solid"/>
        </a:ln>
        <a:effectLst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256451" tIns="22860" rIns="128016" bIns="2286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1800" kern="1200" dirty="0" smtClean="0">
              <a:latin typeface="Arial" pitchFamily="34" charset="0"/>
              <a:ea typeface="ヒラギノ角ゴ ProN W3"/>
              <a:cs typeface="Arial" pitchFamily="34" charset="0"/>
              <a:sym typeface="Gill Sans"/>
            </a:rPr>
            <a:t>The decision processes and actions of people who purchase and use products</a:t>
          </a:r>
          <a:endParaRPr lang="en-US" sz="1800" kern="1200" dirty="0">
            <a:latin typeface="Arial" pitchFamily="34" charset="0"/>
            <a:cs typeface="Arial" pitchFamily="34" charset="0"/>
          </a:endParaRPr>
        </a:p>
      </dsp:txBody>
      <dsp:txXfrm>
        <a:off x="0" y="429729"/>
        <a:ext cx="8077200" cy="484549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79E72D-E40D-47B6-92FC-B401B5CFBE20}">
      <dsp:nvSpPr>
        <dsp:cNvPr id="0" name=""/>
        <dsp:cNvSpPr/>
      </dsp:nvSpPr>
      <dsp:spPr>
        <a:xfrm>
          <a:off x="0" y="1087"/>
          <a:ext cx="8077200" cy="452917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latin typeface="Arial" pitchFamily="34" charset="0"/>
              <a:cs typeface="Arial" pitchFamily="34" charset="0"/>
            </a:rPr>
            <a:t>Perception</a:t>
          </a:r>
          <a:endParaRPr lang="en-US" sz="2000" kern="1200" dirty="0">
            <a:latin typeface="Arial" pitchFamily="34" charset="0"/>
            <a:cs typeface="Arial" pitchFamily="34" charset="0"/>
          </a:endParaRPr>
        </a:p>
      </dsp:txBody>
      <dsp:txXfrm>
        <a:off x="22110" y="23197"/>
        <a:ext cx="8032980" cy="408697"/>
      </dsp:txXfrm>
    </dsp:sp>
    <dsp:sp modelId="{6827EBB5-8ED5-44EE-B8CE-340B914241B0}">
      <dsp:nvSpPr>
        <dsp:cNvPr id="0" name=""/>
        <dsp:cNvSpPr/>
      </dsp:nvSpPr>
      <dsp:spPr>
        <a:xfrm>
          <a:off x="0" y="454005"/>
          <a:ext cx="8077200" cy="510839"/>
        </a:xfrm>
        <a:prstGeom prst="rect">
          <a:avLst/>
        </a:prstGeom>
        <a:solidFill>
          <a:schemeClr val="bg1"/>
        </a:solidFill>
        <a:ln w="25400">
          <a:solidFill>
            <a:srgbClr val="C00000"/>
          </a:solidFill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6451" tIns="22860" rIns="128016" bIns="2286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1800" kern="1200" dirty="0" smtClean="0">
              <a:latin typeface="Arial" pitchFamily="34" charset="0"/>
              <a:cs typeface="Arial" pitchFamily="34" charset="0"/>
            </a:rPr>
            <a:t>The process by which a person selects, organizes, and interprets information received from his or her senses</a:t>
          </a:r>
          <a:endParaRPr lang="en-US" sz="1800" kern="1200" dirty="0">
            <a:latin typeface="Arial" pitchFamily="34" charset="0"/>
            <a:cs typeface="Arial" pitchFamily="34" charset="0"/>
          </a:endParaRPr>
        </a:p>
      </dsp:txBody>
      <dsp:txXfrm>
        <a:off x="0" y="454005"/>
        <a:ext cx="8077200" cy="510839"/>
      </dsp:txXfrm>
    </dsp:sp>
    <dsp:sp modelId="{65F66AE6-AEEC-42BD-97FD-ABE9E4283580}">
      <dsp:nvSpPr>
        <dsp:cNvPr id="0" name=""/>
        <dsp:cNvSpPr/>
      </dsp:nvSpPr>
      <dsp:spPr>
        <a:xfrm>
          <a:off x="0" y="964844"/>
          <a:ext cx="8077200" cy="452917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latin typeface="Arial" pitchFamily="34" charset="0"/>
              <a:cs typeface="Arial" pitchFamily="34" charset="0"/>
            </a:rPr>
            <a:t>Motivation</a:t>
          </a:r>
          <a:endParaRPr lang="en-US" sz="2000" kern="1200" dirty="0">
            <a:latin typeface="Arial" pitchFamily="34" charset="0"/>
            <a:cs typeface="Arial" pitchFamily="34" charset="0"/>
          </a:endParaRPr>
        </a:p>
      </dsp:txBody>
      <dsp:txXfrm>
        <a:off x="22110" y="986954"/>
        <a:ext cx="8032980" cy="408697"/>
      </dsp:txXfrm>
    </dsp:sp>
    <dsp:sp modelId="{23F75003-D503-45D3-A5CC-3CFDCDDAFB10}">
      <dsp:nvSpPr>
        <dsp:cNvPr id="0" name=""/>
        <dsp:cNvSpPr/>
      </dsp:nvSpPr>
      <dsp:spPr>
        <a:xfrm>
          <a:off x="0" y="1417762"/>
          <a:ext cx="8077200" cy="275452"/>
        </a:xfrm>
        <a:prstGeom prst="rect">
          <a:avLst/>
        </a:prstGeom>
        <a:solidFill>
          <a:schemeClr val="lt1"/>
        </a:solidFill>
        <a:ln w="25400" cap="flat" cmpd="sng" algn="ctr">
          <a:solidFill>
            <a:srgbClr val="92D050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256451" tIns="22860" rIns="128016" bIns="2286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1800" kern="1200" dirty="0" smtClean="0">
              <a:latin typeface="Arial" pitchFamily="34" charset="0"/>
              <a:cs typeface="Arial" pitchFamily="34" charset="0"/>
            </a:rPr>
            <a:t>Inner drive that directs a person’s behavior toward goals</a:t>
          </a:r>
          <a:endParaRPr lang="en-US" sz="1800" kern="1200" dirty="0">
            <a:latin typeface="Arial" pitchFamily="34" charset="0"/>
            <a:cs typeface="Arial" pitchFamily="34" charset="0"/>
          </a:endParaRPr>
        </a:p>
      </dsp:txBody>
      <dsp:txXfrm>
        <a:off x="0" y="1417762"/>
        <a:ext cx="8077200" cy="275452"/>
      </dsp:txXfrm>
    </dsp:sp>
    <dsp:sp modelId="{BEF8D30D-6F04-458F-BED3-6560E6FF7016}">
      <dsp:nvSpPr>
        <dsp:cNvPr id="0" name=""/>
        <dsp:cNvSpPr/>
      </dsp:nvSpPr>
      <dsp:spPr>
        <a:xfrm>
          <a:off x="0" y="1693214"/>
          <a:ext cx="8077200" cy="452917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latin typeface="Arial" pitchFamily="34" charset="0"/>
              <a:cs typeface="Arial" pitchFamily="34" charset="0"/>
            </a:rPr>
            <a:t>Learning</a:t>
          </a:r>
          <a:endParaRPr lang="en-US" sz="2000" kern="1200" dirty="0">
            <a:latin typeface="Arial" pitchFamily="34" charset="0"/>
            <a:cs typeface="Arial" pitchFamily="34" charset="0"/>
          </a:endParaRPr>
        </a:p>
      </dsp:txBody>
      <dsp:txXfrm>
        <a:off x="22110" y="1715324"/>
        <a:ext cx="8032980" cy="408697"/>
      </dsp:txXfrm>
    </dsp:sp>
    <dsp:sp modelId="{6BBA03C6-10A6-44A5-BC74-0B8C7C13F583}">
      <dsp:nvSpPr>
        <dsp:cNvPr id="0" name=""/>
        <dsp:cNvSpPr/>
      </dsp:nvSpPr>
      <dsp:spPr>
        <a:xfrm>
          <a:off x="0" y="2146132"/>
          <a:ext cx="8077200" cy="275452"/>
        </a:xfrm>
        <a:prstGeom prst="rect">
          <a:avLst/>
        </a:prstGeom>
        <a:solidFill>
          <a:schemeClr val="lt1"/>
        </a:solidFill>
        <a:ln w="25400" cap="flat" cmpd="sng" algn="ctr">
          <a:solidFill>
            <a:srgbClr val="7030A0"/>
          </a:solidFill>
          <a:prstDash val="solid"/>
        </a:ln>
        <a:effectLst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256451" tIns="22860" rIns="128016" bIns="2286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1800" kern="1200" dirty="0" smtClean="0">
              <a:latin typeface="Arial" pitchFamily="34" charset="0"/>
              <a:cs typeface="Arial" pitchFamily="34" charset="0"/>
            </a:rPr>
            <a:t>Changes in a person’s behavior based on information and experience</a:t>
          </a:r>
          <a:endParaRPr lang="en-US" sz="1800" kern="1200" dirty="0">
            <a:latin typeface="Arial" pitchFamily="34" charset="0"/>
            <a:cs typeface="Arial" pitchFamily="34" charset="0"/>
          </a:endParaRPr>
        </a:p>
      </dsp:txBody>
      <dsp:txXfrm>
        <a:off x="0" y="2146132"/>
        <a:ext cx="8077200" cy="275452"/>
      </dsp:txXfrm>
    </dsp:sp>
    <dsp:sp modelId="{86A71B01-E344-4AEF-AD00-428029241C8D}">
      <dsp:nvSpPr>
        <dsp:cNvPr id="0" name=""/>
        <dsp:cNvSpPr/>
      </dsp:nvSpPr>
      <dsp:spPr>
        <a:xfrm>
          <a:off x="0" y="2421585"/>
          <a:ext cx="8077200" cy="452917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latin typeface="Arial" pitchFamily="34" charset="0"/>
              <a:cs typeface="Arial" pitchFamily="34" charset="0"/>
            </a:rPr>
            <a:t>Attitude</a:t>
          </a:r>
          <a:endParaRPr lang="en-US" sz="2000" kern="1200" dirty="0">
            <a:latin typeface="Arial" pitchFamily="34" charset="0"/>
            <a:cs typeface="Arial" pitchFamily="34" charset="0"/>
          </a:endParaRPr>
        </a:p>
      </dsp:txBody>
      <dsp:txXfrm>
        <a:off x="22110" y="2443695"/>
        <a:ext cx="8032980" cy="408697"/>
      </dsp:txXfrm>
    </dsp:sp>
    <dsp:sp modelId="{87E52489-F7C8-4578-8D5B-A01DD9EE03D0}">
      <dsp:nvSpPr>
        <dsp:cNvPr id="0" name=""/>
        <dsp:cNvSpPr/>
      </dsp:nvSpPr>
      <dsp:spPr>
        <a:xfrm>
          <a:off x="0" y="2874503"/>
          <a:ext cx="8077200" cy="275452"/>
        </a:xfrm>
        <a:prstGeom prst="rect">
          <a:avLst/>
        </a:prstGeom>
        <a:solidFill>
          <a:schemeClr val="lt1"/>
        </a:solidFill>
        <a:ln w="25400" cap="flat" cmpd="sng" algn="ctr">
          <a:solidFill>
            <a:srgbClr val="00B0F0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256451" tIns="22860" rIns="128016" bIns="2286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1800" kern="1200" dirty="0" smtClean="0">
              <a:latin typeface="Arial" pitchFamily="34" charset="0"/>
              <a:cs typeface="Arial" pitchFamily="34" charset="0"/>
            </a:rPr>
            <a:t>Knowledge and positive or negative feelings about something</a:t>
          </a:r>
          <a:endParaRPr lang="en-US" sz="1800" kern="1200" dirty="0">
            <a:latin typeface="Arial" pitchFamily="34" charset="0"/>
            <a:cs typeface="Arial" pitchFamily="34" charset="0"/>
          </a:endParaRPr>
        </a:p>
      </dsp:txBody>
      <dsp:txXfrm>
        <a:off x="0" y="2874503"/>
        <a:ext cx="8077200" cy="275452"/>
      </dsp:txXfrm>
    </dsp:sp>
    <dsp:sp modelId="{90E09523-BD4D-4307-95CF-F8441A592681}">
      <dsp:nvSpPr>
        <dsp:cNvPr id="0" name=""/>
        <dsp:cNvSpPr/>
      </dsp:nvSpPr>
      <dsp:spPr>
        <a:xfrm>
          <a:off x="0" y="3149955"/>
          <a:ext cx="8077200" cy="452917"/>
        </a:xfrm>
        <a:prstGeom prst="round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latin typeface="Arial" pitchFamily="34" charset="0"/>
              <a:cs typeface="Arial" pitchFamily="34" charset="0"/>
            </a:rPr>
            <a:t>Personality</a:t>
          </a:r>
          <a:endParaRPr lang="en-US" sz="2000" kern="1200" dirty="0">
            <a:latin typeface="Arial" pitchFamily="34" charset="0"/>
            <a:cs typeface="Arial" pitchFamily="34" charset="0"/>
          </a:endParaRPr>
        </a:p>
      </dsp:txBody>
      <dsp:txXfrm>
        <a:off x="22110" y="3172065"/>
        <a:ext cx="8032980" cy="408697"/>
      </dsp:txXfrm>
    </dsp:sp>
    <dsp:sp modelId="{31E874D6-7B8A-4040-8E23-077251DE46B0}">
      <dsp:nvSpPr>
        <dsp:cNvPr id="0" name=""/>
        <dsp:cNvSpPr/>
      </dsp:nvSpPr>
      <dsp:spPr>
        <a:xfrm>
          <a:off x="0" y="3602873"/>
          <a:ext cx="8077200" cy="510839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256451" tIns="22860" rIns="128016" bIns="2286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1800" kern="1200" dirty="0" smtClean="0">
              <a:latin typeface="Arial" pitchFamily="34" charset="0"/>
              <a:cs typeface="Arial" pitchFamily="34" charset="0"/>
            </a:rPr>
            <a:t>The organization of an individual’s distinguishing character traits, attitudes, or habits</a:t>
          </a:r>
          <a:endParaRPr lang="en-US" sz="1800" kern="1200" dirty="0">
            <a:latin typeface="Arial" pitchFamily="34" charset="0"/>
            <a:cs typeface="Arial" pitchFamily="34" charset="0"/>
          </a:endParaRPr>
        </a:p>
      </dsp:txBody>
      <dsp:txXfrm>
        <a:off x="0" y="3602873"/>
        <a:ext cx="8077200" cy="510839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0F9785-A6C5-41BA-A299-7A1E59C65098}" type="datetimeFigureOut">
              <a:rPr lang="en-US" smtClean="0"/>
              <a:pPr/>
              <a:t>12/6/2013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3DD9FE-5F5B-49BA-A3D1-13228F36FDE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72845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DE47ACD7-3853-46B9-BD38-C4548778AECD}" type="datetimeFigureOut">
              <a:rPr lang="en-US"/>
              <a:pPr>
                <a:defRPr/>
              </a:pPr>
              <a:t>12/6/2013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2C507E5D-97E2-4D0E-96B4-C88259924A6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915644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507E5D-97E2-4D0E-96B4-C88259924A6D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507E5D-97E2-4D0E-96B4-C88259924A6D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2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507E5D-97E2-4D0E-96B4-C88259924A6D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507E5D-97E2-4D0E-96B4-C88259924A6D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507E5D-97E2-4D0E-96B4-C88259924A6D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1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Arial" pitchFamily="34" charset="0"/>
              <a:ea typeface="ヒラギノ角ゴ ProN W3"/>
              <a:cs typeface="Arial" pitchFamily="34" charset="0"/>
              <a:sym typeface="Gill San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507E5D-97E2-4D0E-96B4-C88259924A6D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507E5D-97E2-4D0E-96B4-C88259924A6D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507E5D-97E2-4D0E-96B4-C88259924A6D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507E5D-97E2-4D0E-96B4-C88259924A6D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507E5D-97E2-4D0E-96B4-C88259924A6D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507E5D-97E2-4D0E-96B4-C88259924A6D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507E5D-97E2-4D0E-96B4-C88259924A6D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507E5D-97E2-4D0E-96B4-C88259924A6D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507E5D-97E2-4D0E-96B4-C88259924A6D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507E5D-97E2-4D0E-96B4-C88259924A6D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ED8935-4790-4D84-819A-039430F295B3}" type="datetime1">
              <a:rPr lang="en-US"/>
              <a:pPr>
                <a:defRPr/>
              </a:pPr>
              <a:t>12/6/2013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© 2012 South-Western, a part of Cengage Learning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A7F761-CF81-4C16-8C65-2C1F0630222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1CF6D8-9B4A-4762-9AEF-50F0C526FBB4}" type="datetime1">
              <a:rPr lang="en-US"/>
              <a:pPr>
                <a:defRPr/>
              </a:pPr>
              <a:t>12/6/2013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© 2012 South-Western, a part of Cengage Learning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4225DF-32D0-4511-9564-49552B7EBC0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40F042-4AA2-47D9-AE88-2831E579C489}" type="datetime1">
              <a:rPr lang="en-US"/>
              <a:pPr>
                <a:defRPr/>
              </a:pPr>
              <a:t>12/6/2013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© 2012 South-Western, a part of Cengage Learning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7D44AC-282B-403D-A7E9-B1178AF9BE1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510FB4-73BD-4838-B87D-CE8A716D8E99}" type="datetime1">
              <a:rPr lang="en-US"/>
              <a:pPr>
                <a:defRPr/>
              </a:pPr>
              <a:t>12/6/2013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© 2012 South-Western, a part of Cengage Learning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D6F8DA-8B7F-4C6F-9526-0EFD602278C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1CB37D-ABF8-487E-A5E5-E29246AA3174}" type="datetime1">
              <a:rPr lang="en-US"/>
              <a:pPr>
                <a:defRPr/>
              </a:pPr>
              <a:t>12/6/2013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© 2012 South-Western, a part of Cengage Learning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68E49B-AD55-4FDA-BDBA-71C5F3CBEE6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DC5D88-93EA-4D54-8263-0B4496EB74EA}" type="datetime1">
              <a:rPr lang="en-US"/>
              <a:pPr>
                <a:defRPr/>
              </a:pPr>
              <a:t>12/6/2013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© 2012 South-Western, a part of Cengage Learning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4BA7BA-7FA1-4314-BA9C-EDCA868C91C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57F68F-090E-45C2-BEDE-3D95E340488C}" type="datetime1">
              <a:rPr lang="en-US"/>
              <a:pPr>
                <a:defRPr/>
              </a:pPr>
              <a:t>12/6/2013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© 2012 South-Western, a part of Cengage Learning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56FE0C-5D90-40B4-B47E-32657D1BAE0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8DE2B8-5C0C-4576-99C0-6ACB3B1DDB8B}" type="datetime1">
              <a:rPr lang="en-US"/>
              <a:pPr>
                <a:defRPr/>
              </a:pPr>
              <a:t>12/6/2013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© 2012 South-Western, a part of Cengage Learning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AA89BA-4D67-40FF-B9A1-75BE627867F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D5243E-596E-4B2F-82A8-6484F34D038D}" type="datetime1">
              <a:rPr lang="en-US"/>
              <a:pPr>
                <a:defRPr/>
              </a:pPr>
              <a:t>12/6/2013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© 2012 South-Western, a part of Cengage Learning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D09A12-87A3-4F00-BF5B-1F77A8A4530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B32901-D71D-45FA-933A-3CFE9E07F033}" type="datetime1">
              <a:rPr lang="en-US"/>
              <a:pPr>
                <a:defRPr/>
              </a:pPr>
              <a:t>12/6/2013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© 2012 South-Western, a part of Cengage Learning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44722C-7C43-4E2B-8CCA-55D03F03414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4EC216-ABC7-4A40-B6C5-9EAF1BD24D25}" type="datetime1">
              <a:rPr lang="en-US"/>
              <a:pPr>
                <a:defRPr/>
              </a:pPr>
              <a:t>12/6/2013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© 2012 South-Western, a part of Cengage Learning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4636DD-1F23-432C-B7CF-089B8960BAB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648BA82-E62B-4592-BB93-B445BB8C810A}" type="datetime1">
              <a:rPr lang="en-US"/>
              <a:pPr>
                <a:defRPr/>
              </a:pPr>
              <a:t>12/6/2013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dirty="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 dirty="0"/>
              <a:t>© 2012 South-Western, a part of Cengage Learning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2ADE70E-05A1-4B6E-9E8F-E6B89D80975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ransition/>
  <p:hf hdr="0" dt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13" Type="http://schemas.microsoft.com/office/2007/relationships/diagramDrawing" Target="../diagrams/drawing2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1.xml"/><Relationship Id="rId12" Type="http://schemas.openxmlformats.org/officeDocument/2006/relationships/diagramColors" Target="../diagrams/colors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.xml"/><Relationship Id="rId11" Type="http://schemas.openxmlformats.org/officeDocument/2006/relationships/diagramQuickStyle" Target="../diagrams/quickStyle2.xml"/><Relationship Id="rId5" Type="http://schemas.openxmlformats.org/officeDocument/2006/relationships/diagramLayout" Target="../diagrams/layout1.xml"/><Relationship Id="rId10" Type="http://schemas.openxmlformats.org/officeDocument/2006/relationships/diagramLayout" Target="../diagrams/layout2.xml"/><Relationship Id="rId4" Type="http://schemas.openxmlformats.org/officeDocument/2006/relationships/diagramData" Target="../diagrams/data1.xml"/><Relationship Id="rId9" Type="http://schemas.openxmlformats.org/officeDocument/2006/relationships/diagramData" Target="../diagrams/data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3.xml"/><Relationship Id="rId13" Type="http://schemas.openxmlformats.org/officeDocument/2006/relationships/diagramQuickStyle" Target="../diagrams/quickStyle4.xml"/><Relationship Id="rId3" Type="http://schemas.openxmlformats.org/officeDocument/2006/relationships/image" Target="../media/image2.jpeg"/><Relationship Id="rId7" Type="http://schemas.openxmlformats.org/officeDocument/2006/relationships/diagramLayout" Target="../diagrams/layout3.xml"/><Relationship Id="rId12" Type="http://schemas.openxmlformats.org/officeDocument/2006/relationships/diagramLayout" Target="../diagrams/layout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diagramData" Target="../diagrams/data3.xml"/><Relationship Id="rId11" Type="http://schemas.openxmlformats.org/officeDocument/2006/relationships/diagramData" Target="../diagrams/data4.xml"/><Relationship Id="rId5" Type="http://schemas.openxmlformats.org/officeDocument/2006/relationships/image" Target="../media/image4.png"/><Relationship Id="rId15" Type="http://schemas.microsoft.com/office/2007/relationships/diagramDrawing" Target="../diagrams/drawing4.xml"/><Relationship Id="rId10" Type="http://schemas.microsoft.com/office/2007/relationships/diagramDrawing" Target="../diagrams/drawing3.xml"/><Relationship Id="rId4" Type="http://schemas.openxmlformats.org/officeDocument/2006/relationships/image" Target="../media/image3.png"/><Relationship Id="rId9" Type="http://schemas.openxmlformats.org/officeDocument/2006/relationships/diagramColors" Target="../diagrams/colors3.xml"/><Relationship Id="rId14" Type="http://schemas.openxmlformats.org/officeDocument/2006/relationships/diagramColors" Target="../diagrams/colors4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5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5.xml"/><Relationship Id="rId5" Type="http://schemas.openxmlformats.org/officeDocument/2006/relationships/diagramLayout" Target="../diagrams/layout5.xml"/><Relationship Id="rId4" Type="http://schemas.openxmlformats.org/officeDocument/2006/relationships/diagramData" Target="../diagrams/data5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6.xml"/><Relationship Id="rId13" Type="http://schemas.microsoft.com/office/2007/relationships/diagramDrawing" Target="../diagrams/drawing7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6.xml"/><Relationship Id="rId12" Type="http://schemas.openxmlformats.org/officeDocument/2006/relationships/diagramColors" Target="../diagrams/colors7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6.xml"/><Relationship Id="rId11" Type="http://schemas.openxmlformats.org/officeDocument/2006/relationships/diagramQuickStyle" Target="../diagrams/quickStyle7.xml"/><Relationship Id="rId5" Type="http://schemas.openxmlformats.org/officeDocument/2006/relationships/diagramLayout" Target="../diagrams/layout6.xml"/><Relationship Id="rId10" Type="http://schemas.openxmlformats.org/officeDocument/2006/relationships/diagramLayout" Target="../diagrams/layout7.xml"/><Relationship Id="rId4" Type="http://schemas.openxmlformats.org/officeDocument/2006/relationships/diagramData" Target="../diagrams/data6.xml"/><Relationship Id="rId9" Type="http://schemas.openxmlformats.org/officeDocument/2006/relationships/diagramData" Target="../diagrams/data7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8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8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8.xml"/><Relationship Id="rId5" Type="http://schemas.openxmlformats.org/officeDocument/2006/relationships/diagramLayout" Target="../diagrams/layout8.xml"/><Relationship Id="rId4" Type="http://schemas.openxmlformats.org/officeDocument/2006/relationships/diagramData" Target="../diagrams/data8.xml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9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9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9.xml"/><Relationship Id="rId5" Type="http://schemas.openxmlformats.org/officeDocument/2006/relationships/diagramLayout" Target="../diagrams/layout9.xml"/><Relationship Id="rId4" Type="http://schemas.openxmlformats.org/officeDocument/2006/relationships/diagramData" Target="../diagrams/data9.xml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0.xml"/><Relationship Id="rId13" Type="http://schemas.microsoft.com/office/2007/relationships/diagramDrawing" Target="../diagrams/drawing11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10.xml"/><Relationship Id="rId12" Type="http://schemas.openxmlformats.org/officeDocument/2006/relationships/diagramColors" Target="../diagrams/colors1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0.xml"/><Relationship Id="rId11" Type="http://schemas.openxmlformats.org/officeDocument/2006/relationships/diagramQuickStyle" Target="../diagrams/quickStyle11.xml"/><Relationship Id="rId5" Type="http://schemas.openxmlformats.org/officeDocument/2006/relationships/diagramLayout" Target="../diagrams/layout10.xml"/><Relationship Id="rId10" Type="http://schemas.openxmlformats.org/officeDocument/2006/relationships/diagramLayout" Target="../diagrams/layout11.xml"/><Relationship Id="rId4" Type="http://schemas.openxmlformats.org/officeDocument/2006/relationships/diagramData" Target="../diagrams/data10.xml"/><Relationship Id="rId9" Type="http://schemas.openxmlformats.org/officeDocument/2006/relationships/diagramData" Target="../diagrams/data11.xml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2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12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2.xml"/><Relationship Id="rId5" Type="http://schemas.openxmlformats.org/officeDocument/2006/relationships/diagramLayout" Target="../diagrams/layout12.xml"/><Relationship Id="rId4" Type="http://schemas.openxmlformats.org/officeDocument/2006/relationships/diagramData" Target="../diagrams/data12.xml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3.xml"/><Relationship Id="rId13" Type="http://schemas.microsoft.com/office/2007/relationships/diagramDrawing" Target="../diagrams/drawing14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13.xml"/><Relationship Id="rId12" Type="http://schemas.openxmlformats.org/officeDocument/2006/relationships/diagramColors" Target="../diagrams/colors14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3.xml"/><Relationship Id="rId11" Type="http://schemas.openxmlformats.org/officeDocument/2006/relationships/diagramQuickStyle" Target="../diagrams/quickStyle14.xml"/><Relationship Id="rId5" Type="http://schemas.openxmlformats.org/officeDocument/2006/relationships/diagramLayout" Target="../diagrams/layout13.xml"/><Relationship Id="rId10" Type="http://schemas.openxmlformats.org/officeDocument/2006/relationships/diagramLayout" Target="../diagrams/layout14.xml"/><Relationship Id="rId4" Type="http://schemas.openxmlformats.org/officeDocument/2006/relationships/diagramData" Target="../diagrams/data13.xml"/><Relationship Id="rId9" Type="http://schemas.openxmlformats.org/officeDocument/2006/relationships/diagramData" Target="../diagrams/data14.xml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5.xml"/><Relationship Id="rId13" Type="http://schemas.microsoft.com/office/2007/relationships/diagramDrawing" Target="../diagrams/drawing16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15.xml"/><Relationship Id="rId12" Type="http://schemas.openxmlformats.org/officeDocument/2006/relationships/diagramColors" Target="../diagrams/colors16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5.xml"/><Relationship Id="rId11" Type="http://schemas.openxmlformats.org/officeDocument/2006/relationships/diagramQuickStyle" Target="../diagrams/quickStyle16.xml"/><Relationship Id="rId5" Type="http://schemas.openxmlformats.org/officeDocument/2006/relationships/diagramLayout" Target="../diagrams/layout15.xml"/><Relationship Id="rId10" Type="http://schemas.openxmlformats.org/officeDocument/2006/relationships/diagramLayout" Target="../diagrams/layout16.xml"/><Relationship Id="rId4" Type="http://schemas.openxmlformats.org/officeDocument/2006/relationships/diagramData" Target="../diagrams/data15.xml"/><Relationship Id="rId9" Type="http://schemas.openxmlformats.org/officeDocument/2006/relationships/diagramData" Target="../diagrams/data16.xml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7.xml"/><Relationship Id="rId13" Type="http://schemas.microsoft.com/office/2007/relationships/diagramDrawing" Target="../diagrams/drawing18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17.xml"/><Relationship Id="rId12" Type="http://schemas.openxmlformats.org/officeDocument/2006/relationships/diagramColors" Target="../diagrams/colors18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7.xml"/><Relationship Id="rId11" Type="http://schemas.openxmlformats.org/officeDocument/2006/relationships/diagramQuickStyle" Target="../diagrams/quickStyle18.xml"/><Relationship Id="rId5" Type="http://schemas.openxmlformats.org/officeDocument/2006/relationships/diagramLayout" Target="../diagrams/layout17.xml"/><Relationship Id="rId10" Type="http://schemas.openxmlformats.org/officeDocument/2006/relationships/diagramLayout" Target="../diagrams/layout18.xml"/><Relationship Id="rId4" Type="http://schemas.openxmlformats.org/officeDocument/2006/relationships/diagramData" Target="../diagrams/data17.xml"/><Relationship Id="rId9" Type="http://schemas.openxmlformats.org/officeDocument/2006/relationships/diagramData" Target="../diagrams/data18.xml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9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19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9.xml"/><Relationship Id="rId5" Type="http://schemas.openxmlformats.org/officeDocument/2006/relationships/diagramLayout" Target="../diagrams/layout19.xml"/><Relationship Id="rId4" Type="http://schemas.openxmlformats.org/officeDocument/2006/relationships/diagramData" Target="../diagrams/data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5562600" y="838200"/>
            <a:ext cx="3429000" cy="1470025"/>
          </a:xfrm>
        </p:spPr>
        <p:txBody>
          <a:bodyPr/>
          <a:lstStyle/>
          <a:p>
            <a:r>
              <a:rPr lang="en-US" sz="6000" b="1" dirty="0" smtClean="0">
                <a:solidFill>
                  <a:srgbClr val="EF3E42"/>
                </a:solidFill>
                <a:latin typeface="Helvetica" pitchFamily="34" charset="0"/>
              </a:rPr>
              <a:t>Part 5</a:t>
            </a:r>
            <a:endParaRPr lang="en-US" sz="6000" b="1" dirty="0">
              <a:solidFill>
                <a:srgbClr val="EF3E42"/>
              </a:solidFill>
              <a:latin typeface="Helvetica" pitchFamily="34" charset="0"/>
            </a:endParaRPr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5562600" y="2438400"/>
            <a:ext cx="3429000" cy="1752600"/>
          </a:xfrm>
        </p:spPr>
        <p:txBody>
          <a:bodyPr/>
          <a:lstStyle/>
          <a:p>
            <a:r>
              <a:rPr lang="en-US" sz="3800" b="1" dirty="0" smtClean="0">
                <a:solidFill>
                  <a:srgbClr val="0098D1"/>
                </a:solidFill>
                <a:latin typeface="Helvetica" pitchFamily="34" charset="0"/>
              </a:rPr>
              <a:t>Marketing: Developing Relationships</a:t>
            </a:r>
            <a:endParaRPr lang="en-US" sz="3800" b="1" dirty="0">
              <a:solidFill>
                <a:srgbClr val="0098D1"/>
              </a:solidFill>
              <a:latin typeface="Helvetica" pitchFamily="34" charset="0"/>
            </a:endParaRPr>
          </a:p>
        </p:txBody>
      </p:sp>
      <p:pic>
        <p:nvPicPr>
          <p:cNvPr id="6" name="Picture 5" descr="Business textbook cover imag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5294780" cy="685800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5418196" y="6611779"/>
            <a:ext cx="366865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000" dirty="0">
                <a:latin typeface="Times New Roman" pitchFamily="18" charset="0"/>
                <a:ea typeface="ＭＳ Ｐゴシック" pitchFamily="-44" charset="-128"/>
                <a:cs typeface="Arial" charset="0"/>
              </a:rPr>
              <a:t>© 2015 McGraw-Hill Education.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8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1" name="Picture 10" descr="Untitled.jpg"/>
            <p:cNvPicPr>
              <a:picLocks noChangeAspect="1"/>
            </p:cNvPicPr>
            <p:nvPr/>
          </p:nvPicPr>
          <p:blipFill>
            <a:blip r:embed="rId3" cstate="print"/>
            <a:srcRect t="4505" r="73164" b="81013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2" name="Rectangle 11"/>
            <p:cNvSpPr/>
            <p:nvPr/>
          </p:nvSpPr>
          <p:spPr>
            <a:xfrm>
              <a:off x="209550" y="190500"/>
              <a:ext cx="8724900" cy="6477000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419100" y="381000"/>
              <a:ext cx="8305800" cy="609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1852613" y="228600"/>
            <a:ext cx="7086600" cy="62484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40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40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381000" y="381000"/>
          <a:ext cx="8382000" cy="6096000"/>
        </p:xfrm>
        <a:graphic>
          <a:graphicData uri="http://schemas.openxmlformats.org/drawingml/2006/table">
            <a:tbl>
              <a:tblPr bandRow="1">
                <a:tableStyleId>{7DF18680-E054-41AD-8BC1-D1AEF772440D}</a:tableStyleId>
              </a:tblPr>
              <a:tblGrid>
                <a:gridCol w="2522017"/>
                <a:gridCol w="5859983"/>
              </a:tblGrid>
              <a:tr h="2057400">
                <a:tc>
                  <a:txBody>
                    <a:bodyPr/>
                    <a:lstStyle/>
                    <a:p>
                      <a:r>
                        <a:rPr lang="en-US" sz="2200" b="1" dirty="0" smtClean="0">
                          <a:solidFill>
                            <a:srgbClr val="EF3E42"/>
                          </a:solidFill>
                          <a:latin typeface="Helvetica" pitchFamily="34" charset="0"/>
                        </a:rPr>
                        <a:t>CHAPTER 11</a:t>
                      </a:r>
                      <a:endParaRPr lang="en-US" sz="2200" b="1" dirty="0">
                        <a:solidFill>
                          <a:srgbClr val="EF3E42"/>
                        </a:solidFill>
                        <a:latin typeface="Helvetica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rgbClr val="EF3E42"/>
                          </a:solidFill>
                          <a:latin typeface="Helvetica" pitchFamily="34" charset="0"/>
                        </a:rPr>
                        <a:t>Customer-Driven Marketing</a:t>
                      </a:r>
                    </a:p>
                  </a:txBody>
                  <a:tcPr anchor="ctr"/>
                </a:tc>
              </a:tr>
              <a:tr h="2057400">
                <a:tc>
                  <a:txBody>
                    <a:bodyPr/>
                    <a:lstStyle/>
                    <a:p>
                      <a:r>
                        <a:rPr lang="en-US" sz="2200" b="1" dirty="0" smtClean="0">
                          <a:solidFill>
                            <a:srgbClr val="898989"/>
                          </a:solidFill>
                          <a:latin typeface="Helvetica" pitchFamily="34" charset="0"/>
                        </a:rPr>
                        <a:t>CHAPTER 12</a:t>
                      </a:r>
                      <a:endParaRPr lang="en-US" sz="2200" b="1" dirty="0">
                        <a:solidFill>
                          <a:srgbClr val="898989"/>
                        </a:solidFill>
                        <a:latin typeface="Helvetica" pitchFamily="34" charset="0"/>
                      </a:endParaRPr>
                    </a:p>
                  </a:txBody>
                  <a:tcPr anchor="ctr"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solidFill>
                            <a:srgbClr val="898989"/>
                          </a:solidFill>
                          <a:latin typeface="Helvetica" pitchFamily="34" charset="0"/>
                        </a:rPr>
                        <a:t>Dimensions of Marketing</a:t>
                      </a:r>
                      <a:r>
                        <a:rPr lang="en-US" sz="2000" b="1" baseline="0" dirty="0" smtClean="0">
                          <a:solidFill>
                            <a:srgbClr val="898989"/>
                          </a:solidFill>
                          <a:latin typeface="Helvetica" pitchFamily="34" charset="0"/>
                        </a:rPr>
                        <a:t> Strategy</a:t>
                      </a:r>
                      <a:endParaRPr lang="en-US" sz="2000" b="1" dirty="0" smtClean="0">
                        <a:solidFill>
                          <a:srgbClr val="898989"/>
                        </a:solidFill>
                        <a:latin typeface="Helvetica" pitchFamily="34" charset="0"/>
                      </a:endParaRPr>
                    </a:p>
                  </a:txBody>
                  <a:tcPr anchor="ctr">
                    <a:solidFill>
                      <a:srgbClr val="E9F1F5"/>
                    </a:solidFill>
                  </a:tcPr>
                </a:tc>
              </a:tr>
              <a:tr h="1981200">
                <a:tc>
                  <a:txBody>
                    <a:bodyPr/>
                    <a:lstStyle/>
                    <a:p>
                      <a:r>
                        <a:rPr lang="en-US" sz="2200" b="1" dirty="0" smtClean="0">
                          <a:solidFill>
                            <a:srgbClr val="898989"/>
                          </a:solidFill>
                          <a:latin typeface="Helvetica" pitchFamily="34" charset="0"/>
                        </a:rPr>
                        <a:t>CHAPTER 13</a:t>
                      </a:r>
                      <a:endParaRPr lang="en-US" sz="2200" b="1" dirty="0">
                        <a:solidFill>
                          <a:srgbClr val="898989"/>
                        </a:solidFill>
                        <a:latin typeface="Helvetica" pitchFamily="34" charset="0"/>
                      </a:endParaRPr>
                    </a:p>
                  </a:txBody>
                  <a:tcPr anchor="ctr"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solidFill>
                            <a:srgbClr val="898989"/>
                          </a:solidFill>
                          <a:latin typeface="Helvetica" pitchFamily="34" charset="0"/>
                        </a:rPr>
                        <a:t>Digital Marketing and Social Networking</a:t>
                      </a:r>
                    </a:p>
                  </a:txBody>
                  <a:tcPr anchor="ctr">
                    <a:solidFill>
                      <a:srgbClr val="E9F1F5"/>
                    </a:solidFill>
                  </a:tcPr>
                </a:tc>
              </a:tr>
            </a:tbl>
          </a:graphicData>
        </a:graphic>
      </p:graphicFrame>
      <p:sp>
        <p:nvSpPr>
          <p:cNvPr id="9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9144000" cy="228600"/>
          </a:xfrm>
        </p:spPr>
        <p:txBody>
          <a:bodyPr anchor="b"/>
          <a:lstStyle/>
          <a:p>
            <a:pPr algn="ctr">
              <a:defRPr/>
            </a:pPr>
            <a:r>
              <a:rPr lang="en-US" sz="1000" dirty="0" smtClean="0">
                <a:solidFill>
                  <a:schemeClr val="bg1"/>
                </a:solidFill>
                <a:latin typeface="Arial Black" pitchFamily="34" charset="0"/>
              </a:rPr>
              <a:t>11-</a:t>
            </a:r>
            <a:fld id="{5D761334-8ECC-40FD-918B-BB9F81F588E7}" type="slidenum">
              <a:rPr lang="en-US" sz="1000" smtClean="0">
                <a:solidFill>
                  <a:schemeClr val="bg1"/>
                </a:solidFill>
                <a:latin typeface="Arial Black" pitchFamily="34" charset="0"/>
              </a:rPr>
              <a:pPr algn="ctr">
                <a:defRPr/>
              </a:pPr>
              <a:t>2</a:t>
            </a:fld>
            <a:endParaRPr lang="en-US" sz="1000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8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0" name="Picture 9" descr="Untitled.jpg"/>
            <p:cNvPicPr>
              <a:picLocks noChangeAspect="1"/>
            </p:cNvPicPr>
            <p:nvPr/>
          </p:nvPicPr>
          <p:blipFill>
            <a:blip r:embed="rId3" cstate="print"/>
            <a:srcRect t="4505" r="73164" b="81013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209550" y="190500"/>
              <a:ext cx="8724900" cy="6477000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19100" y="381000"/>
              <a:ext cx="8305800" cy="609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0" y="381000"/>
            <a:ext cx="9144000" cy="8382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3600" b="1" dirty="0" smtClean="0">
                <a:solidFill>
                  <a:srgbClr val="EF3E42"/>
                </a:solidFill>
                <a:latin typeface="Helvetica" pitchFamily="34" charset="0"/>
                <a:cs typeface="Times New Roman" pitchFamily="18" charset="0"/>
              </a:rPr>
              <a:t>Learning Objectives</a:t>
            </a:r>
            <a:endParaRPr lang="en-US" sz="3600" b="1" dirty="0">
              <a:solidFill>
                <a:srgbClr val="EF3E42"/>
              </a:solidFill>
              <a:latin typeface="Helvetica" pitchFamily="34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1000" y="1748324"/>
            <a:ext cx="8305800" cy="41190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-457200">
              <a:spcBef>
                <a:spcPts val="1000"/>
              </a:spcBef>
              <a:tabLst>
                <a:tab pos="1188720" algn="l"/>
              </a:tabLst>
            </a:pPr>
            <a:r>
              <a:rPr lang="en-US" sz="2200" b="1" dirty="0" smtClean="0">
                <a:solidFill>
                  <a:srgbClr val="EF3E42"/>
                </a:solidFill>
                <a:latin typeface="Helvetica" pitchFamily="34" charset="0"/>
              </a:rPr>
              <a:t>LO 11-1</a:t>
            </a:r>
            <a:r>
              <a:rPr lang="en-US" sz="2200" dirty="0" smtClean="0">
                <a:solidFill>
                  <a:srgbClr val="942C61"/>
                </a:solidFill>
              </a:rPr>
              <a:t>	</a:t>
            </a:r>
            <a:r>
              <a:rPr lang="en-US" sz="2200" dirty="0" smtClean="0"/>
              <a:t>Define marketing and describe the exchange process.</a:t>
            </a:r>
          </a:p>
          <a:p>
            <a:pPr marL="457200" indent="-457200">
              <a:spcBef>
                <a:spcPts val="1000"/>
              </a:spcBef>
              <a:tabLst>
                <a:tab pos="1188720" algn="l"/>
              </a:tabLst>
            </a:pPr>
            <a:r>
              <a:rPr lang="en-US" sz="2200" b="1" dirty="0" smtClean="0">
                <a:solidFill>
                  <a:srgbClr val="EF3E42"/>
                </a:solidFill>
                <a:latin typeface="Helvetica" pitchFamily="34" charset="0"/>
              </a:rPr>
              <a:t>LO 11-2</a:t>
            </a:r>
            <a:r>
              <a:rPr lang="en-US" sz="2200" dirty="0" smtClean="0">
                <a:solidFill>
                  <a:srgbClr val="EF3E42"/>
                </a:solidFill>
                <a:latin typeface="Helvetica" pitchFamily="34" charset="0"/>
              </a:rPr>
              <a:t>	</a:t>
            </a:r>
            <a:r>
              <a:rPr lang="en-US" sz="2200" dirty="0" smtClean="0"/>
              <a:t>Specify the functions of marketing.</a:t>
            </a:r>
          </a:p>
          <a:p>
            <a:pPr marL="457200" indent="-457200">
              <a:spcBef>
                <a:spcPts val="1000"/>
              </a:spcBef>
              <a:tabLst>
                <a:tab pos="1188720" algn="l"/>
              </a:tabLst>
            </a:pPr>
            <a:r>
              <a:rPr lang="en-US" sz="2200" b="1" dirty="0" smtClean="0">
                <a:solidFill>
                  <a:srgbClr val="EF3E42"/>
                </a:solidFill>
                <a:latin typeface="Helvetica" pitchFamily="34" charset="0"/>
              </a:rPr>
              <a:t>LO 11-3</a:t>
            </a:r>
            <a:r>
              <a:rPr lang="en-US" sz="2200" dirty="0" smtClean="0">
                <a:solidFill>
                  <a:srgbClr val="EF3E42"/>
                </a:solidFill>
                <a:latin typeface="Helvetica" pitchFamily="34" charset="0"/>
              </a:rPr>
              <a:t>	</a:t>
            </a:r>
            <a:r>
              <a:rPr lang="en-US" sz="2200" dirty="0" smtClean="0"/>
              <a:t>Explain the marketing concept and its implications for 	developing marketing strategies.</a:t>
            </a:r>
          </a:p>
          <a:p>
            <a:pPr marL="457200" indent="-457200">
              <a:spcBef>
                <a:spcPts val="1000"/>
              </a:spcBef>
              <a:tabLst>
                <a:tab pos="1188720" algn="l"/>
              </a:tabLst>
            </a:pPr>
            <a:r>
              <a:rPr lang="en-US" sz="2200" b="1" dirty="0" smtClean="0">
                <a:solidFill>
                  <a:srgbClr val="EF3E42"/>
                </a:solidFill>
                <a:latin typeface="Helvetica" pitchFamily="34" charset="0"/>
              </a:rPr>
              <a:t>LO 11-4</a:t>
            </a:r>
            <a:r>
              <a:rPr lang="en-US" sz="2200" dirty="0" smtClean="0">
                <a:solidFill>
                  <a:srgbClr val="EF3E42"/>
                </a:solidFill>
                <a:latin typeface="Helvetica" pitchFamily="34" charset="0"/>
              </a:rPr>
              <a:t>	</a:t>
            </a:r>
            <a:r>
              <a:rPr lang="en-US" sz="2200" dirty="0" smtClean="0"/>
              <a:t>Examine the development of a marketing strategy, 	including market segmentation and marketing mix.</a:t>
            </a:r>
          </a:p>
          <a:p>
            <a:pPr marL="457200" indent="-457200">
              <a:spcBef>
                <a:spcPts val="1000"/>
              </a:spcBef>
              <a:tabLst>
                <a:tab pos="1188720" algn="l"/>
              </a:tabLst>
            </a:pPr>
            <a:r>
              <a:rPr lang="en-US" sz="2200" b="1" dirty="0" smtClean="0">
                <a:solidFill>
                  <a:srgbClr val="EF3E42"/>
                </a:solidFill>
                <a:latin typeface="Helvetica" pitchFamily="34" charset="0"/>
              </a:rPr>
              <a:t>LO 11-5</a:t>
            </a:r>
            <a:r>
              <a:rPr lang="en-US" sz="2200" dirty="0" smtClean="0">
                <a:solidFill>
                  <a:srgbClr val="EF3E42"/>
                </a:solidFill>
                <a:latin typeface="Helvetica" pitchFamily="34" charset="0"/>
              </a:rPr>
              <a:t>	</a:t>
            </a:r>
            <a:r>
              <a:rPr lang="en-US" sz="2200" dirty="0" smtClean="0"/>
              <a:t>Investigate how marketers conduct marketing research 	and study buying behavior.</a:t>
            </a:r>
          </a:p>
          <a:p>
            <a:pPr marL="457200" indent="-457200">
              <a:spcBef>
                <a:spcPts val="1000"/>
              </a:spcBef>
              <a:tabLst>
                <a:tab pos="1188720" algn="l"/>
              </a:tabLst>
            </a:pPr>
            <a:r>
              <a:rPr lang="en-US" sz="2200" b="1" dirty="0" smtClean="0">
                <a:solidFill>
                  <a:srgbClr val="EF3E42"/>
                </a:solidFill>
                <a:latin typeface="Helvetica" pitchFamily="34" charset="0"/>
              </a:rPr>
              <a:t>LO 11-6</a:t>
            </a:r>
            <a:r>
              <a:rPr lang="en-US" sz="2200" dirty="0" smtClean="0">
                <a:solidFill>
                  <a:srgbClr val="EF3E42"/>
                </a:solidFill>
                <a:latin typeface="Helvetica" pitchFamily="34" charset="0"/>
              </a:rPr>
              <a:t>	</a:t>
            </a:r>
            <a:r>
              <a:rPr lang="en-US" sz="2200" dirty="0" smtClean="0"/>
              <a:t>Summarize the environmental forces that influence 	</a:t>
            </a:r>
            <a:r>
              <a:rPr lang="en-US" sz="2200" smtClean="0"/>
              <a:t>marketing decisions.</a:t>
            </a:r>
            <a:endParaRPr lang="en-US" sz="2200" dirty="0" smtClean="0"/>
          </a:p>
        </p:txBody>
      </p:sp>
      <p:sp>
        <p:nvSpPr>
          <p:cNvPr id="9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9144000" cy="228600"/>
          </a:xfrm>
        </p:spPr>
        <p:txBody>
          <a:bodyPr anchor="b"/>
          <a:lstStyle/>
          <a:p>
            <a:pPr algn="ctr">
              <a:defRPr/>
            </a:pPr>
            <a:r>
              <a:rPr lang="en-US" sz="1000" dirty="0" smtClean="0">
                <a:solidFill>
                  <a:schemeClr val="bg1"/>
                </a:solidFill>
                <a:latin typeface="Arial Black" pitchFamily="34" charset="0"/>
              </a:rPr>
              <a:t>11-</a:t>
            </a:r>
            <a:fld id="{5D761334-8ECC-40FD-918B-BB9F81F588E7}" type="slidenum">
              <a:rPr lang="en-US" sz="1000" smtClean="0">
                <a:solidFill>
                  <a:schemeClr val="bg1"/>
                </a:solidFill>
                <a:latin typeface="Arial Black" pitchFamily="34" charset="0"/>
              </a:rPr>
              <a:pPr algn="ctr">
                <a:defRPr/>
              </a:pPr>
              <a:t>3</a:t>
            </a:fld>
            <a:endParaRPr lang="en-US" sz="1000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7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0" name="Picture 9" descr="Untitled.jpg"/>
            <p:cNvPicPr>
              <a:picLocks noChangeAspect="1"/>
            </p:cNvPicPr>
            <p:nvPr/>
          </p:nvPicPr>
          <p:blipFill>
            <a:blip r:embed="rId3" cstate="print"/>
            <a:srcRect t="4505" r="73164" b="81013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209550" y="190500"/>
              <a:ext cx="8724900" cy="6477000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19100" y="381000"/>
              <a:ext cx="8305800" cy="609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0" y="381000"/>
            <a:ext cx="9144000" cy="838200"/>
          </a:xfrm>
        </p:spPr>
        <p:txBody>
          <a:bodyPr rtlCol="0">
            <a:normAutofit/>
          </a:bodyPr>
          <a:lstStyle/>
          <a:p>
            <a:pPr lvl="0" fontAlgn="auto">
              <a:spcAft>
                <a:spcPts val="0"/>
              </a:spcAft>
              <a:defRPr/>
            </a:pPr>
            <a:r>
              <a:rPr lang="en-US" sz="3600" b="1" dirty="0" smtClean="0">
                <a:solidFill>
                  <a:srgbClr val="EF3E42"/>
                </a:solidFill>
                <a:latin typeface="Helvetica" pitchFamily="34" charset="0"/>
                <a:cs typeface="Times New Roman" pitchFamily="18" charset="0"/>
              </a:rPr>
              <a:t>The Nature of Marketing</a:t>
            </a:r>
          </a:p>
        </p:txBody>
      </p:sp>
      <p:sp>
        <p:nvSpPr>
          <p:cNvPr id="7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9144000" cy="228600"/>
          </a:xfrm>
        </p:spPr>
        <p:txBody>
          <a:bodyPr anchor="b"/>
          <a:lstStyle/>
          <a:p>
            <a:pPr algn="ctr">
              <a:defRPr/>
            </a:pPr>
            <a:r>
              <a:rPr lang="en-US" sz="1000" dirty="0" smtClean="0">
                <a:solidFill>
                  <a:schemeClr val="bg1"/>
                </a:solidFill>
                <a:latin typeface="Arial Black" pitchFamily="34" charset="0"/>
              </a:rPr>
              <a:t>11-</a:t>
            </a:r>
            <a:fld id="{5D761334-8ECC-40FD-918B-BB9F81F588E7}" type="slidenum">
              <a:rPr lang="en-US" sz="1000" smtClean="0">
                <a:solidFill>
                  <a:schemeClr val="bg1"/>
                </a:solidFill>
                <a:latin typeface="Arial Black" pitchFamily="34" charset="0"/>
              </a:rPr>
              <a:pPr algn="ctr">
                <a:defRPr/>
              </a:pPr>
              <a:t>4</a:t>
            </a:fld>
            <a:endParaRPr lang="en-US" sz="1000" dirty="0">
              <a:solidFill>
                <a:schemeClr val="bg1"/>
              </a:solidFill>
              <a:latin typeface="Arial Black" pitchFamily="34" charset="0"/>
            </a:endParaRPr>
          </a:p>
        </p:txBody>
      </p:sp>
      <p:graphicFrame>
        <p:nvGraphicFramePr>
          <p:cNvPr id="14" name="Diagram 13"/>
          <p:cNvGraphicFramePr/>
          <p:nvPr/>
        </p:nvGraphicFramePr>
        <p:xfrm>
          <a:off x="533400" y="1676400"/>
          <a:ext cx="8077200" cy="1752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16" name="Diagram 15"/>
          <p:cNvGraphicFramePr/>
          <p:nvPr/>
        </p:nvGraphicFramePr>
        <p:xfrm>
          <a:off x="533400" y="3886200"/>
          <a:ext cx="8077200" cy="1752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1" name="Picture 10" descr="Untitled.jpg"/>
            <p:cNvPicPr>
              <a:picLocks noChangeAspect="1"/>
            </p:cNvPicPr>
            <p:nvPr/>
          </p:nvPicPr>
          <p:blipFill>
            <a:blip r:embed="rId3" cstate="print"/>
            <a:srcRect t="4505" r="73164" b="81013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2" name="Rectangle 11"/>
            <p:cNvSpPr/>
            <p:nvPr/>
          </p:nvSpPr>
          <p:spPr>
            <a:xfrm>
              <a:off x="209550" y="190500"/>
              <a:ext cx="8724900" cy="6477000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419100" y="381000"/>
              <a:ext cx="8305800" cy="609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9144000" cy="228600"/>
          </a:xfrm>
        </p:spPr>
        <p:txBody>
          <a:bodyPr anchor="b"/>
          <a:lstStyle/>
          <a:p>
            <a:pPr algn="ctr">
              <a:defRPr/>
            </a:pPr>
            <a:r>
              <a:rPr lang="en-US" sz="1000" dirty="0" smtClean="0">
                <a:solidFill>
                  <a:schemeClr val="bg1"/>
                </a:solidFill>
                <a:latin typeface="Arial Black" pitchFamily="34" charset="0"/>
              </a:rPr>
              <a:t>11-</a:t>
            </a:r>
            <a:fld id="{5D761334-8ECC-40FD-918B-BB9F81F588E7}" type="slidenum">
              <a:rPr lang="en-US" sz="1000" smtClean="0">
                <a:solidFill>
                  <a:schemeClr val="bg1"/>
                </a:solidFill>
                <a:latin typeface="Arial Black" pitchFamily="34" charset="0"/>
              </a:rPr>
              <a:pPr algn="ctr">
                <a:defRPr/>
              </a:pPr>
              <a:t>5</a:t>
            </a:fld>
            <a:endParaRPr lang="en-US" sz="1000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14" name="Title 1"/>
          <p:cNvSpPr>
            <a:spLocks noGrp="1"/>
          </p:cNvSpPr>
          <p:nvPr>
            <p:ph type="ctrTitle"/>
          </p:nvPr>
        </p:nvSpPr>
        <p:spPr>
          <a:xfrm>
            <a:off x="0" y="381000"/>
            <a:ext cx="9144000" cy="838200"/>
          </a:xfrm>
        </p:spPr>
        <p:txBody>
          <a:bodyPr rtlCol="0">
            <a:normAutofit/>
          </a:bodyPr>
          <a:lstStyle/>
          <a:p>
            <a:pPr lvl="0" fontAlgn="auto">
              <a:spcAft>
                <a:spcPts val="0"/>
              </a:spcAft>
              <a:defRPr/>
            </a:pPr>
            <a:r>
              <a:rPr lang="en-IN" sz="3600" b="1" dirty="0" smtClean="0">
                <a:solidFill>
                  <a:srgbClr val="EF3E42"/>
                </a:solidFill>
                <a:latin typeface="Helvetica" pitchFamily="34" charset="0"/>
                <a:cs typeface="Times New Roman" pitchFamily="18" charset="0"/>
              </a:rPr>
              <a:t>Creating Value with Marketing</a:t>
            </a:r>
            <a:endParaRPr lang="en-US" sz="3600" b="1" dirty="0" smtClean="0">
              <a:solidFill>
                <a:srgbClr val="EF3E42"/>
              </a:solidFill>
              <a:latin typeface="Helvetica" pitchFamily="34" charset="0"/>
              <a:cs typeface="Times New Roman" pitchFamily="18" charset="0"/>
            </a:endParaRPr>
          </a:p>
        </p:txBody>
      </p:sp>
      <p:sp>
        <p:nvSpPr>
          <p:cNvPr id="15" name="Content Placeholder 2"/>
          <p:cNvSpPr txBox="1">
            <a:spLocks/>
          </p:cNvSpPr>
          <p:nvPr/>
        </p:nvSpPr>
        <p:spPr>
          <a:xfrm>
            <a:off x="381000" y="2971800"/>
            <a:ext cx="8305800" cy="3505200"/>
          </a:xfrm>
          <a:prstGeom prst="rect">
            <a:avLst/>
          </a:prstGeom>
        </p:spPr>
        <p:txBody>
          <a:bodyPr/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Tx/>
              <a:buSzPct val="93000"/>
              <a:buFont typeface="Gill Sans"/>
              <a:buNone/>
              <a:tabLst/>
              <a:defRPr/>
            </a:pPr>
            <a:endParaRPr lang="en-US" sz="2600" dirty="0" smtClean="0">
              <a:latin typeface="Arial" pitchFamily="34" charset="0"/>
              <a:ea typeface="ヒラギノ明朝 ProN W3"/>
              <a:cs typeface="Arial" pitchFamily="34" charset="0"/>
              <a:sym typeface="Gill Sans"/>
            </a:endParaRPr>
          </a:p>
          <a:p>
            <a:pPr lvl="1" fontAlgn="auto">
              <a:spcBef>
                <a:spcPts val="1000"/>
              </a:spcBef>
              <a:buSzPct val="93000"/>
              <a:defRPr/>
            </a:pPr>
            <a:endParaRPr lang="en-US" sz="2600" dirty="0" smtClean="0">
              <a:latin typeface="Arial" pitchFamily="34" charset="0"/>
              <a:ea typeface="ヒラギノ明朝 ProN W3"/>
              <a:cs typeface="Arial" pitchFamily="34" charset="0"/>
              <a:sym typeface="Gill Sans"/>
            </a:endParaRPr>
          </a:p>
        </p:txBody>
      </p:sp>
      <p:sp>
        <p:nvSpPr>
          <p:cNvPr id="16" name="Text Box 6"/>
          <p:cNvSpPr txBox="1">
            <a:spLocks noChangeArrowheads="1"/>
          </p:cNvSpPr>
          <p:nvPr/>
        </p:nvSpPr>
        <p:spPr bwMode="auto">
          <a:xfrm>
            <a:off x="3906838" y="3054350"/>
            <a:ext cx="1316037" cy="831850"/>
          </a:xfrm>
          <a:prstGeom prst="rect">
            <a:avLst/>
          </a:prstGeom>
          <a:blipFill dpi="0" rotWithShape="1">
            <a:blip r:embed="rId4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tIns="0" rIns="0" anchor="ctr" anchorCtr="1"/>
          <a:lstStyle/>
          <a:p>
            <a:pPr algn="ctr">
              <a:spcBef>
                <a:spcPct val="50000"/>
              </a:spcBef>
            </a:pPr>
            <a:r>
              <a:rPr lang="en-US" dirty="0"/>
              <a:t>Customer Benefits</a:t>
            </a:r>
          </a:p>
        </p:txBody>
      </p:sp>
      <p:sp>
        <p:nvSpPr>
          <p:cNvPr id="17" name="Text Box 7"/>
          <p:cNvSpPr txBox="1">
            <a:spLocks noChangeArrowheads="1"/>
          </p:cNvSpPr>
          <p:nvPr/>
        </p:nvSpPr>
        <p:spPr bwMode="auto">
          <a:xfrm>
            <a:off x="6269038" y="3054350"/>
            <a:ext cx="1316037" cy="831850"/>
          </a:xfrm>
          <a:prstGeom prst="rect">
            <a:avLst/>
          </a:prstGeom>
          <a:blipFill dpi="0" rotWithShape="1">
            <a:blip r:embed="rId4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tIns="0" rIns="0" anchor="ctr" anchorCtr="1"/>
          <a:lstStyle/>
          <a:p>
            <a:pPr algn="ctr">
              <a:spcBef>
                <a:spcPct val="50000"/>
              </a:spcBef>
            </a:pPr>
            <a:r>
              <a:rPr lang="en-US" dirty="0"/>
              <a:t>Customer</a:t>
            </a:r>
            <a:r>
              <a:rPr lang="en-US" b="1" dirty="0"/>
              <a:t> </a:t>
            </a:r>
            <a:r>
              <a:rPr lang="en-US" dirty="0"/>
              <a:t>Costs</a:t>
            </a:r>
          </a:p>
        </p:txBody>
      </p:sp>
      <p:sp>
        <p:nvSpPr>
          <p:cNvPr id="18" name="Text Box 8" descr="Purplebox01"/>
          <p:cNvSpPr txBox="1">
            <a:spLocks noChangeArrowheads="1"/>
          </p:cNvSpPr>
          <p:nvPr/>
        </p:nvSpPr>
        <p:spPr bwMode="auto">
          <a:xfrm>
            <a:off x="1524000" y="3054350"/>
            <a:ext cx="1316038" cy="831850"/>
          </a:xfrm>
          <a:prstGeom prst="rect">
            <a:avLst/>
          </a:prstGeom>
          <a:blipFill dpi="0" rotWithShape="1">
            <a:blip r:embed="rId5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tIns="0" rIns="0" anchor="ctr" anchorCtr="1"/>
          <a:lstStyle/>
          <a:p>
            <a:pPr algn="ctr">
              <a:spcBef>
                <a:spcPct val="50000"/>
              </a:spcBef>
            </a:pPr>
            <a:r>
              <a:rPr lang="en-US" dirty="0" smtClean="0"/>
              <a:t>Customer Value</a:t>
            </a:r>
            <a:endParaRPr lang="en-US" dirty="0"/>
          </a:p>
        </p:txBody>
      </p:sp>
      <p:sp>
        <p:nvSpPr>
          <p:cNvPr id="19" name="Text Box 9"/>
          <p:cNvSpPr txBox="1">
            <a:spLocks noChangeArrowheads="1"/>
          </p:cNvSpPr>
          <p:nvPr/>
        </p:nvSpPr>
        <p:spPr bwMode="auto">
          <a:xfrm>
            <a:off x="2992438" y="3151188"/>
            <a:ext cx="762000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000" b="1"/>
              <a:t>=</a:t>
            </a:r>
          </a:p>
        </p:txBody>
      </p:sp>
      <p:sp>
        <p:nvSpPr>
          <p:cNvPr id="20" name="Text Box 10"/>
          <p:cNvSpPr txBox="1">
            <a:spLocks noChangeArrowheads="1"/>
          </p:cNvSpPr>
          <p:nvPr/>
        </p:nvSpPr>
        <p:spPr bwMode="auto">
          <a:xfrm>
            <a:off x="5354638" y="3048000"/>
            <a:ext cx="762000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000" b="1">
                <a:cs typeface="Arial" charset="0"/>
              </a:rPr>
              <a:t>–</a:t>
            </a:r>
            <a:endParaRPr lang="en-US" sz="4000" b="1"/>
          </a:p>
        </p:txBody>
      </p:sp>
      <p:graphicFrame>
        <p:nvGraphicFramePr>
          <p:cNvPr id="21" name="Diagram 20"/>
          <p:cNvGraphicFramePr/>
          <p:nvPr/>
        </p:nvGraphicFramePr>
        <p:xfrm>
          <a:off x="533400" y="1397000"/>
          <a:ext cx="8077200" cy="1422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graphicFrame>
        <p:nvGraphicFramePr>
          <p:cNvPr id="22" name="Diagram 21"/>
          <p:cNvGraphicFramePr/>
          <p:nvPr/>
        </p:nvGraphicFramePr>
        <p:xfrm>
          <a:off x="533400" y="4495800"/>
          <a:ext cx="8077200" cy="1752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1" r:lo="rId12" r:qs="rId13" r:cs="rId14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4" name="Picture 13" descr="Untitled.jpg"/>
            <p:cNvPicPr>
              <a:picLocks noChangeAspect="1"/>
            </p:cNvPicPr>
            <p:nvPr/>
          </p:nvPicPr>
          <p:blipFill>
            <a:blip r:embed="rId3" cstate="print"/>
            <a:srcRect t="4505" r="73164" b="81013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6" name="Rectangle 15"/>
            <p:cNvSpPr/>
            <p:nvPr/>
          </p:nvSpPr>
          <p:spPr>
            <a:xfrm>
              <a:off x="209550" y="190500"/>
              <a:ext cx="8724900" cy="6477000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419100" y="381000"/>
              <a:ext cx="8305800" cy="609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0" y="381000"/>
            <a:ext cx="9144000" cy="838200"/>
          </a:xfrm>
        </p:spPr>
        <p:txBody>
          <a:bodyPr rtlCol="0">
            <a:normAutofit/>
          </a:bodyPr>
          <a:lstStyle/>
          <a:p>
            <a:pPr lvl="0" fontAlgn="auto">
              <a:spcAft>
                <a:spcPts val="0"/>
              </a:spcAft>
              <a:defRPr/>
            </a:pPr>
            <a:r>
              <a:rPr lang="en-IN" sz="3600" b="1" dirty="0" smtClean="0">
                <a:solidFill>
                  <a:srgbClr val="EF3E42"/>
                </a:solidFill>
                <a:latin typeface="Helvetica" pitchFamily="34" charset="0"/>
                <a:cs typeface="Times New Roman" pitchFamily="18" charset="0"/>
              </a:rPr>
              <a:t>Evolution of the Marketing Concept</a:t>
            </a:r>
            <a:endParaRPr lang="en-US" sz="3600" b="1" dirty="0" smtClean="0">
              <a:solidFill>
                <a:srgbClr val="EF3E42"/>
              </a:solidFill>
              <a:latin typeface="Helvetica" pitchFamily="34" charset="0"/>
              <a:cs typeface="Times New Roman" pitchFamily="18" charset="0"/>
            </a:endParaRPr>
          </a:p>
        </p:txBody>
      </p:sp>
      <p:sp>
        <p:nvSpPr>
          <p:cNvPr id="12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9144000" cy="228600"/>
          </a:xfrm>
        </p:spPr>
        <p:txBody>
          <a:bodyPr anchor="b"/>
          <a:lstStyle/>
          <a:p>
            <a:pPr algn="ctr">
              <a:defRPr/>
            </a:pPr>
            <a:r>
              <a:rPr lang="en-US" sz="1000" dirty="0" smtClean="0">
                <a:solidFill>
                  <a:schemeClr val="bg1"/>
                </a:solidFill>
                <a:latin typeface="Arial Black" pitchFamily="34" charset="0"/>
              </a:rPr>
              <a:t>11-</a:t>
            </a:r>
            <a:fld id="{5D761334-8ECC-40FD-918B-BB9F81F588E7}" type="slidenum">
              <a:rPr lang="en-US" sz="1000" smtClean="0">
                <a:solidFill>
                  <a:schemeClr val="bg1"/>
                </a:solidFill>
                <a:latin typeface="Arial Black" pitchFamily="34" charset="0"/>
              </a:rPr>
              <a:pPr algn="ctr">
                <a:defRPr/>
              </a:pPr>
              <a:t>6</a:t>
            </a:fld>
            <a:endParaRPr lang="en-US" sz="1000" dirty="0">
              <a:solidFill>
                <a:schemeClr val="bg1"/>
              </a:solidFill>
              <a:latin typeface="Arial Black" pitchFamily="34" charset="0"/>
            </a:endParaRPr>
          </a:p>
        </p:txBody>
      </p:sp>
      <p:grpSp>
        <p:nvGrpSpPr>
          <p:cNvPr id="25" name="Group 24"/>
          <p:cNvGrpSpPr/>
          <p:nvPr/>
        </p:nvGrpSpPr>
        <p:grpSpPr>
          <a:xfrm>
            <a:off x="533400" y="1295400"/>
            <a:ext cx="8077200" cy="772200"/>
            <a:chOff x="0" y="73272"/>
            <a:chExt cx="8458200" cy="772200"/>
          </a:xfrm>
          <a:scene3d>
            <a:camera prst="orthographicFront"/>
            <a:lightRig rig="flat" dir="t"/>
          </a:scene3d>
        </p:grpSpPr>
        <p:sp>
          <p:nvSpPr>
            <p:cNvPr id="26" name="Rounded Rectangle 25"/>
            <p:cNvSpPr/>
            <p:nvPr/>
          </p:nvSpPr>
          <p:spPr>
            <a:xfrm>
              <a:off x="0" y="73272"/>
              <a:ext cx="8458200" cy="772200"/>
            </a:xfrm>
            <a:prstGeom prst="roundRect">
              <a:avLst/>
            </a:prstGeom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7" name="Rounded Rectangle 4"/>
            <p:cNvSpPr/>
            <p:nvPr/>
          </p:nvSpPr>
          <p:spPr>
            <a:xfrm>
              <a:off x="37696" y="110968"/>
              <a:ext cx="8382808" cy="696808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5730" tIns="125730" rIns="125730" bIns="125730" numCol="1" spcCol="1270" anchor="ctr" anchorCtr="0">
              <a:noAutofit/>
            </a:bodyPr>
            <a:lstStyle/>
            <a:p>
              <a:pPr lvl="0" algn="ctr" defTabSz="1466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kern="1200" dirty="0" smtClean="0">
                  <a:latin typeface="Arial" pitchFamily="34" charset="0"/>
                  <a:cs typeface="Arial" pitchFamily="34" charset="0"/>
                </a:rPr>
                <a:t>Market Orientation </a:t>
              </a:r>
              <a:endParaRPr lang="en-US" sz="2000" kern="1200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533400" y="2067600"/>
            <a:ext cx="8077200" cy="1285199"/>
            <a:chOff x="0" y="845472"/>
            <a:chExt cx="8458200" cy="921533"/>
          </a:xfrm>
        </p:grpSpPr>
        <p:sp>
          <p:nvSpPr>
            <p:cNvPr id="29" name="Rectangle 28"/>
            <p:cNvSpPr/>
            <p:nvPr/>
          </p:nvSpPr>
          <p:spPr>
            <a:xfrm>
              <a:off x="0" y="845472"/>
              <a:ext cx="8458200" cy="768487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0" y="845472"/>
              <a:ext cx="8458200" cy="92153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68548" tIns="41910" rIns="234696" bIns="41910" numCol="1" spcCol="1270" anchor="t" anchorCtr="0">
              <a:noAutofit/>
            </a:bodyPr>
            <a:lstStyle/>
            <a:p>
              <a:pPr marL="228600" lvl="1" indent="-228600" algn="l" defTabSz="1155700">
                <a:lnSpc>
                  <a:spcPct val="90000"/>
                </a:lnSpc>
                <a:spcBef>
                  <a:spcPct val="0"/>
                </a:spcBef>
                <a:spcAft>
                  <a:spcPct val="20000"/>
                </a:spcAft>
                <a:buChar char="••"/>
              </a:pPr>
              <a:r>
                <a:rPr lang="en-US" kern="1200" dirty="0" smtClean="0">
                  <a:latin typeface="Arial" pitchFamily="34" charset="0"/>
                  <a:ea typeface="ヒラギノ角ゴ ProN W3"/>
                  <a:cs typeface="Arial" pitchFamily="34" charset="0"/>
                  <a:sym typeface="Gill Sans"/>
                </a:rPr>
                <a:t>An approach requiring organizations to gather information about customer needs, share that information throughout the firm, and use that information to help build long-term relationships with customers</a:t>
              </a:r>
              <a:endParaRPr lang="en-US" kern="1200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31" name="Content Placeholder 2"/>
          <p:cNvSpPr txBox="1">
            <a:spLocks/>
          </p:cNvSpPr>
          <p:nvPr/>
        </p:nvSpPr>
        <p:spPr>
          <a:xfrm>
            <a:off x="381000" y="3200400"/>
            <a:ext cx="8686800" cy="1447799"/>
          </a:xfrm>
          <a:prstGeom prst="rect">
            <a:avLst/>
          </a:prstGeom>
        </p:spPr>
        <p:txBody>
          <a:bodyPr/>
          <a:lstStyle/>
          <a:p>
            <a:pPr marL="914400" lvl="1" indent="-457200" fontAlgn="auto">
              <a:spcBef>
                <a:spcPts val="1000"/>
              </a:spcBef>
              <a:buClr>
                <a:srgbClr val="C00000"/>
              </a:buClr>
              <a:buSzPct val="100000"/>
              <a:buFont typeface="Wingdings" pitchFamily="2" charset="2"/>
              <a:buChar char="Ø"/>
              <a:defRPr/>
            </a:pPr>
            <a:r>
              <a:rPr lang="en-US" sz="2200" noProof="0" dirty="0" smtClean="0">
                <a:latin typeface="Arial" pitchFamily="34" charset="0"/>
                <a:ea typeface="ヒラギノ角ゴ ProN W3"/>
                <a:cs typeface="Arial" pitchFamily="34" charset="0"/>
                <a:sym typeface="Gill Sans"/>
              </a:rPr>
              <a:t>Began in the 1950s and continues today</a:t>
            </a:r>
            <a:endParaRPr kumimoji="0" lang="en-US" sz="22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Arial" pitchFamily="34" charset="0"/>
              <a:ea typeface="ヒラギノ角ゴ ProN W3"/>
              <a:cs typeface="Arial" pitchFamily="34" charset="0"/>
              <a:sym typeface="Gill Sans"/>
            </a:endParaRPr>
          </a:p>
          <a:p>
            <a:pPr marL="914400" lvl="1" indent="-457200" fontAlgn="auto">
              <a:spcBef>
                <a:spcPts val="1000"/>
              </a:spcBef>
              <a:buClr>
                <a:srgbClr val="C00000"/>
              </a:buClr>
              <a:buSzPct val="100000"/>
              <a:buFont typeface="Wingdings" pitchFamily="2" charset="2"/>
              <a:buChar char="Ø"/>
              <a:defRPr/>
            </a:pPr>
            <a:r>
              <a:rPr lang="en-US" sz="2200" dirty="0" smtClean="0">
                <a:latin typeface="Arial" pitchFamily="34" charset="0"/>
                <a:ea typeface="ヒラギノ角ゴ ProN W3"/>
                <a:cs typeface="Arial" pitchFamily="34" charset="0"/>
                <a:sym typeface="Gill Sans"/>
              </a:rPr>
              <a:t>New technologies are helping firms to improve communication and learn what customers want </a:t>
            </a:r>
            <a:endParaRPr kumimoji="0" lang="en-US" sz="22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Arial" pitchFamily="34" charset="0"/>
              <a:ea typeface="ヒラギノ角ゴ ProN W3"/>
              <a:cs typeface="Arial" pitchFamily="34" charset="0"/>
              <a:sym typeface="Gill San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18" name="Diagram 17"/>
          <p:cNvGraphicFramePr/>
          <p:nvPr/>
        </p:nvGraphicFramePr>
        <p:xfrm>
          <a:off x="533400" y="4724400"/>
          <a:ext cx="8077200" cy="129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4" name="Picture 13" descr="Untitled.jpg"/>
            <p:cNvPicPr>
              <a:picLocks noChangeAspect="1"/>
            </p:cNvPicPr>
            <p:nvPr/>
          </p:nvPicPr>
          <p:blipFill>
            <a:blip r:embed="rId3" cstate="print"/>
            <a:srcRect t="4505" r="73164" b="81013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6" name="Rectangle 15"/>
            <p:cNvSpPr/>
            <p:nvPr/>
          </p:nvSpPr>
          <p:spPr>
            <a:xfrm>
              <a:off x="209550" y="190500"/>
              <a:ext cx="8724900" cy="6477000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419100" y="381000"/>
              <a:ext cx="8305800" cy="609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0" y="381000"/>
            <a:ext cx="9144000" cy="838200"/>
          </a:xfrm>
        </p:spPr>
        <p:txBody>
          <a:bodyPr rtlCol="0">
            <a:noAutofit/>
          </a:bodyPr>
          <a:lstStyle/>
          <a:p>
            <a:pPr lvl="0" fontAlgn="auto">
              <a:spcAft>
                <a:spcPts val="0"/>
              </a:spcAft>
              <a:defRPr/>
            </a:pPr>
            <a:r>
              <a:rPr lang="en-US" sz="3600" b="1" dirty="0" smtClean="0">
                <a:solidFill>
                  <a:srgbClr val="EF3E42"/>
                </a:solidFill>
                <a:latin typeface="Helvetica" pitchFamily="34" charset="0"/>
                <a:ea typeface="ヒラギノ明朝 ProN W3"/>
                <a:cs typeface="Times New Roman" pitchFamily="18" charset="0"/>
                <a:sym typeface="Gill Sans" pitchFamily="34" charset="0"/>
              </a:rPr>
              <a:t>Selecting a Target Market</a:t>
            </a:r>
            <a:endParaRPr lang="en-US" sz="3600" b="1" dirty="0" smtClean="0">
              <a:solidFill>
                <a:srgbClr val="EF3E42"/>
              </a:solidFill>
              <a:latin typeface="Helvetica" pitchFamily="34" charset="0"/>
              <a:cs typeface="Times New Roman" pitchFamily="18" charset="0"/>
            </a:endParaRPr>
          </a:p>
        </p:txBody>
      </p:sp>
      <p:sp>
        <p:nvSpPr>
          <p:cNvPr id="12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9144000" cy="228600"/>
          </a:xfrm>
        </p:spPr>
        <p:txBody>
          <a:bodyPr anchor="b"/>
          <a:lstStyle/>
          <a:p>
            <a:pPr algn="ctr">
              <a:defRPr/>
            </a:pPr>
            <a:r>
              <a:rPr lang="en-US" sz="1000" dirty="0" smtClean="0">
                <a:solidFill>
                  <a:schemeClr val="bg1"/>
                </a:solidFill>
                <a:latin typeface="Arial Black" pitchFamily="34" charset="0"/>
              </a:rPr>
              <a:t>11-</a:t>
            </a:r>
            <a:fld id="{5D761334-8ECC-40FD-918B-BB9F81F588E7}" type="slidenum">
              <a:rPr lang="en-US" sz="1000" smtClean="0">
                <a:solidFill>
                  <a:schemeClr val="bg1"/>
                </a:solidFill>
                <a:latin typeface="Arial Black" pitchFamily="34" charset="0"/>
              </a:rPr>
              <a:pPr algn="ctr">
                <a:defRPr/>
              </a:pPr>
              <a:t>7</a:t>
            </a:fld>
            <a:endParaRPr lang="en-US" sz="1000" dirty="0">
              <a:solidFill>
                <a:schemeClr val="bg1"/>
              </a:solidFill>
              <a:latin typeface="Arial Black" pitchFamily="34" charset="0"/>
            </a:endParaRPr>
          </a:p>
        </p:txBody>
      </p:sp>
      <p:graphicFrame>
        <p:nvGraphicFramePr>
          <p:cNvPr id="11" name="Diagram 10"/>
          <p:cNvGraphicFramePr/>
          <p:nvPr/>
        </p:nvGraphicFramePr>
        <p:xfrm>
          <a:off x="533400" y="1143000"/>
          <a:ext cx="8077200" cy="304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18" name="Diagram 17"/>
          <p:cNvGraphicFramePr/>
          <p:nvPr/>
        </p:nvGraphicFramePr>
        <p:xfrm>
          <a:off x="533400" y="4267200"/>
          <a:ext cx="8077200" cy="152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sp>
        <p:nvSpPr>
          <p:cNvPr id="19" name="Content Placeholder 2"/>
          <p:cNvSpPr txBox="1">
            <a:spLocks/>
          </p:cNvSpPr>
          <p:nvPr/>
        </p:nvSpPr>
        <p:spPr>
          <a:xfrm>
            <a:off x="381000" y="5791199"/>
            <a:ext cx="8305800" cy="1447801"/>
          </a:xfrm>
          <a:prstGeom prst="rect">
            <a:avLst/>
          </a:prstGeom>
        </p:spPr>
        <p:txBody>
          <a:bodyPr/>
          <a:lstStyle/>
          <a:p>
            <a:pPr lvl="2" indent="-457200" fontAlgn="auto">
              <a:spcBef>
                <a:spcPts val="1000"/>
              </a:spcBef>
              <a:buClr>
                <a:srgbClr val="92D050"/>
              </a:buClr>
              <a:buSzPct val="100000"/>
              <a:buFont typeface="Wingdings" pitchFamily="2" charset="2"/>
              <a:buChar char="Ø"/>
              <a:defRPr/>
            </a:pPr>
            <a:r>
              <a:rPr lang="en-US" dirty="0" smtClean="0">
                <a:latin typeface="Arial" pitchFamily="34" charset="0"/>
                <a:cs typeface="Arial" pitchFamily="34" charset="0"/>
                <a:sym typeface="Gill Sans"/>
              </a:rPr>
              <a:t>Sellers of salt, sugar, and many agricultural products use a total-market approach because everyone is a potential consumer of these products</a:t>
            </a:r>
            <a:endParaRPr lang="en-US" dirty="0" smtClean="0">
              <a:latin typeface="+mn-lt"/>
              <a:sym typeface="Gill Sans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Tx/>
              <a:buSzPct val="93000"/>
              <a:buFont typeface="Gill Sans"/>
              <a:buNone/>
              <a:tabLst/>
              <a:defRPr/>
            </a:pPr>
            <a:endParaRPr lang="en-US" dirty="0" smtClean="0">
              <a:latin typeface="Arial" pitchFamily="34" charset="0"/>
              <a:ea typeface="ヒラギノ明朝 ProN W3"/>
              <a:cs typeface="Arial" pitchFamily="34" charset="0"/>
              <a:sym typeface="Gill San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6" name="Picture 15" descr="Untitled.jpg"/>
            <p:cNvPicPr>
              <a:picLocks noChangeAspect="1"/>
            </p:cNvPicPr>
            <p:nvPr/>
          </p:nvPicPr>
          <p:blipFill>
            <a:blip r:embed="rId3" cstate="print"/>
            <a:srcRect t="4505" r="73164" b="81013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7" name="Rectangle 16"/>
            <p:cNvSpPr/>
            <p:nvPr/>
          </p:nvSpPr>
          <p:spPr>
            <a:xfrm>
              <a:off x="209550" y="190500"/>
              <a:ext cx="8724900" cy="6477000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419100" y="381000"/>
              <a:ext cx="8305800" cy="609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0" y="381000"/>
            <a:ext cx="9144000" cy="838200"/>
          </a:xfrm>
        </p:spPr>
        <p:txBody>
          <a:bodyPr rtlCol="0">
            <a:normAutofit/>
          </a:bodyPr>
          <a:lstStyle/>
          <a:p>
            <a:pPr lvl="0" fontAlgn="auto">
              <a:spcAft>
                <a:spcPts val="0"/>
              </a:spcAft>
              <a:defRPr/>
            </a:pPr>
            <a:r>
              <a:rPr lang="en-US" sz="3600" b="1" dirty="0" smtClean="0">
                <a:solidFill>
                  <a:srgbClr val="EF3E42"/>
                </a:solidFill>
                <a:latin typeface="Helvetica" pitchFamily="34" charset="0"/>
                <a:ea typeface="ヒラギノ明朝 ProN W3"/>
                <a:cs typeface="Times New Roman" pitchFamily="18" charset="0"/>
                <a:sym typeface="Gill Sans" pitchFamily="34" charset="0"/>
              </a:rPr>
              <a:t>Selecting a Target Market</a:t>
            </a:r>
            <a:endParaRPr lang="en-US" sz="3600" b="1" dirty="0" smtClean="0">
              <a:solidFill>
                <a:srgbClr val="EF3E42"/>
              </a:solidFill>
              <a:latin typeface="Helvetica" pitchFamily="34" charset="0"/>
              <a:cs typeface="Times New Roman" pitchFamily="18" charset="0"/>
            </a:endParaRPr>
          </a:p>
        </p:txBody>
      </p:sp>
      <p:sp>
        <p:nvSpPr>
          <p:cNvPr id="1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9144000" cy="228600"/>
          </a:xfrm>
        </p:spPr>
        <p:txBody>
          <a:bodyPr anchor="b"/>
          <a:lstStyle/>
          <a:p>
            <a:pPr algn="ctr">
              <a:defRPr/>
            </a:pPr>
            <a:r>
              <a:rPr lang="en-US" sz="1000" dirty="0" smtClean="0">
                <a:solidFill>
                  <a:schemeClr val="bg1"/>
                </a:solidFill>
                <a:latin typeface="Arial Black" pitchFamily="34" charset="0"/>
              </a:rPr>
              <a:t>11-</a:t>
            </a:r>
            <a:fld id="{5D761334-8ECC-40FD-918B-BB9F81F588E7}" type="slidenum">
              <a:rPr lang="en-US" sz="1000" smtClean="0">
                <a:solidFill>
                  <a:schemeClr val="bg1"/>
                </a:solidFill>
                <a:latin typeface="Arial Black" pitchFamily="34" charset="0"/>
              </a:rPr>
              <a:pPr algn="ctr">
                <a:defRPr/>
              </a:pPr>
              <a:t>8</a:t>
            </a:fld>
            <a:endParaRPr lang="en-US" sz="1000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762000" y="4572000"/>
            <a:ext cx="8153400" cy="1600199"/>
          </a:xfrm>
          <a:prstGeom prst="rect">
            <a:avLst/>
          </a:prstGeom>
        </p:spPr>
        <p:txBody>
          <a:bodyPr/>
          <a:lstStyle/>
          <a:p>
            <a:pPr lvl="1" indent="-457200" fontAlgn="auto">
              <a:spcBef>
                <a:spcPts val="1000"/>
              </a:spcBef>
              <a:buClr>
                <a:srgbClr val="7030A0"/>
              </a:buClr>
              <a:buSzPct val="100000"/>
              <a:buFont typeface="Wingdings" pitchFamily="2" charset="2"/>
              <a:buChar char="Ø"/>
              <a:defRPr/>
            </a:pPr>
            <a:r>
              <a:rPr lang="en-US" sz="2400" dirty="0" smtClean="0">
                <a:latin typeface="Arial" pitchFamily="34" charset="0"/>
                <a:cs typeface="Arial" pitchFamily="34" charset="0"/>
                <a:sym typeface="Gill Sans"/>
              </a:rPr>
              <a:t>Women are the largest market segment, with 51% of the U.S. population</a:t>
            </a:r>
          </a:p>
          <a:p>
            <a:pPr lvl="1" indent="-457200" fontAlgn="auto">
              <a:spcBef>
                <a:spcPts val="1000"/>
              </a:spcBef>
              <a:buClr>
                <a:srgbClr val="7030A0"/>
              </a:buClr>
              <a:buSzPct val="100000"/>
              <a:buFont typeface="Wingdings" pitchFamily="2" charset="2"/>
              <a:buChar char="Ø"/>
              <a:defRPr/>
            </a:pPr>
            <a:r>
              <a:rPr lang="en-US" sz="2400" dirty="0" smtClean="0">
                <a:latin typeface="Arial" pitchFamily="34" charset="0"/>
                <a:cs typeface="Arial" pitchFamily="34" charset="0"/>
                <a:sym typeface="Gill Sans"/>
              </a:rPr>
              <a:t>Marketers are focusing on the growing Hispanic population</a:t>
            </a:r>
            <a:endParaRPr lang="en-US" sz="2400" dirty="0" smtClean="0">
              <a:latin typeface="+mn-lt"/>
              <a:sym typeface="Gill Sans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Tx/>
              <a:buSzPct val="93000"/>
              <a:buFont typeface="Gill Sans"/>
              <a:buNone/>
              <a:tabLst/>
              <a:defRPr/>
            </a:pPr>
            <a:endParaRPr lang="en-US" sz="2600" dirty="0" smtClean="0">
              <a:latin typeface="Arial" pitchFamily="34" charset="0"/>
              <a:ea typeface="ヒラギノ明朝 ProN W3"/>
              <a:cs typeface="Arial" pitchFamily="34" charset="0"/>
              <a:sym typeface="Gill Sans"/>
            </a:endParaRPr>
          </a:p>
        </p:txBody>
      </p:sp>
      <p:graphicFrame>
        <p:nvGraphicFramePr>
          <p:cNvPr id="19" name="Diagram 18"/>
          <p:cNvGraphicFramePr/>
          <p:nvPr/>
        </p:nvGraphicFramePr>
        <p:xfrm>
          <a:off x="533400" y="1371600"/>
          <a:ext cx="8077200" cy="3124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7" name="Picture 16" descr="Untitled.jpg"/>
            <p:cNvPicPr>
              <a:picLocks noChangeAspect="1"/>
            </p:cNvPicPr>
            <p:nvPr/>
          </p:nvPicPr>
          <p:blipFill>
            <a:blip r:embed="rId3" cstate="print"/>
            <a:srcRect t="4505" r="73164" b="81013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8" name="Rectangle 17"/>
            <p:cNvSpPr/>
            <p:nvPr/>
          </p:nvSpPr>
          <p:spPr>
            <a:xfrm>
              <a:off x="209550" y="190500"/>
              <a:ext cx="8724900" cy="6477000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419100" y="381000"/>
              <a:ext cx="8305800" cy="609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0" y="381000"/>
            <a:ext cx="9144000" cy="762000"/>
          </a:xfrm>
        </p:spPr>
        <p:txBody>
          <a:bodyPr rtlCol="0">
            <a:noAutofit/>
          </a:bodyPr>
          <a:lstStyle/>
          <a:p>
            <a:pPr lvl="0" fontAlgn="auto">
              <a:spcAft>
                <a:spcPts val="0"/>
              </a:spcAft>
              <a:defRPr/>
            </a:pPr>
            <a:r>
              <a:rPr lang="en-US" sz="3600" b="1" dirty="0" smtClean="0">
                <a:solidFill>
                  <a:srgbClr val="EF3E42"/>
                </a:solidFill>
                <a:latin typeface="Helvetica" pitchFamily="34" charset="0"/>
                <a:ea typeface="ヒラギノ明朝 ProN W3"/>
                <a:cs typeface="Times New Roman" pitchFamily="18" charset="0"/>
                <a:sym typeface="Gill Sans" pitchFamily="34" charset="0"/>
              </a:rPr>
              <a:t>Market Segmentation Approaches</a:t>
            </a:r>
            <a:endParaRPr lang="en-US" sz="3600" b="1" dirty="0" smtClean="0">
              <a:solidFill>
                <a:srgbClr val="EF3E42"/>
              </a:solidFill>
              <a:latin typeface="Helvetica" pitchFamily="34" charset="0"/>
              <a:cs typeface="Times New Roman" pitchFamily="18" charset="0"/>
            </a:endParaRP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228600" y="1752600"/>
            <a:ext cx="8686800" cy="4267199"/>
          </a:xfrm>
          <a:prstGeom prst="rect">
            <a:avLst/>
          </a:prstGeom>
        </p:spPr>
        <p:txBody>
          <a:bodyPr/>
          <a:lstStyle/>
          <a:p>
            <a:pPr marL="457200" indent="-457200">
              <a:spcBef>
                <a:spcPts val="1000"/>
              </a:spcBef>
              <a:buSzPct val="100000"/>
            </a:pPr>
            <a:endParaRPr lang="en-IN" sz="26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9144000" cy="228600"/>
          </a:xfrm>
        </p:spPr>
        <p:txBody>
          <a:bodyPr anchor="b"/>
          <a:lstStyle/>
          <a:p>
            <a:pPr algn="ctr">
              <a:defRPr/>
            </a:pPr>
            <a:r>
              <a:rPr lang="en-US" sz="1000" dirty="0" smtClean="0">
                <a:solidFill>
                  <a:schemeClr val="bg1"/>
                </a:solidFill>
                <a:latin typeface="Arial Black" pitchFamily="34" charset="0"/>
              </a:rPr>
              <a:t>11-</a:t>
            </a:r>
            <a:fld id="{5D761334-8ECC-40FD-918B-BB9F81F588E7}" type="slidenum">
              <a:rPr lang="en-US" sz="1000" smtClean="0">
                <a:solidFill>
                  <a:schemeClr val="bg1"/>
                </a:solidFill>
                <a:latin typeface="Arial Black" pitchFamily="34" charset="0"/>
              </a:rPr>
              <a:pPr algn="ctr">
                <a:defRPr/>
              </a:pPr>
              <a:t>9</a:t>
            </a:fld>
            <a:endParaRPr lang="en-US" sz="1000" dirty="0">
              <a:solidFill>
                <a:schemeClr val="bg1"/>
              </a:solidFill>
              <a:latin typeface="Arial Black" pitchFamily="34" charset="0"/>
            </a:endParaRPr>
          </a:p>
        </p:txBody>
      </p:sp>
      <p:graphicFrame>
        <p:nvGraphicFramePr>
          <p:cNvPr id="16" name="Diagram 15"/>
          <p:cNvGraphicFramePr/>
          <p:nvPr/>
        </p:nvGraphicFramePr>
        <p:xfrm>
          <a:off x="533400" y="1295400"/>
          <a:ext cx="8077200" cy="4648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3" name="Picture 22" descr="Untitled.jpg"/>
            <p:cNvPicPr>
              <a:picLocks noChangeAspect="1"/>
            </p:cNvPicPr>
            <p:nvPr/>
          </p:nvPicPr>
          <p:blipFill>
            <a:blip r:embed="rId3" cstate="print"/>
            <a:srcRect t="4505" r="73164" b="81013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24" name="Rectangle 23"/>
            <p:cNvSpPr/>
            <p:nvPr/>
          </p:nvSpPr>
          <p:spPr>
            <a:xfrm>
              <a:off x="209550" y="190500"/>
              <a:ext cx="8724900" cy="6477000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419100" y="381000"/>
              <a:ext cx="8305800" cy="609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0" y="381000"/>
            <a:ext cx="9144000" cy="838200"/>
          </a:xfrm>
        </p:spPr>
        <p:txBody>
          <a:bodyPr rtlCol="0">
            <a:normAutofit/>
          </a:bodyPr>
          <a:lstStyle/>
          <a:p>
            <a:pPr lvl="0" fontAlgn="auto">
              <a:spcAft>
                <a:spcPts val="0"/>
              </a:spcAft>
              <a:defRPr/>
            </a:pPr>
            <a:r>
              <a:rPr lang="en-US" sz="3600" b="1" dirty="0" smtClean="0">
                <a:solidFill>
                  <a:srgbClr val="EF3E42"/>
                </a:solidFill>
                <a:latin typeface="Helvetica" pitchFamily="34" charset="0"/>
                <a:ea typeface="ヒラギノ明朝 ProN W3"/>
                <a:cs typeface="Times New Roman" pitchFamily="18" charset="0"/>
                <a:sym typeface="Gill Sans" pitchFamily="34" charset="0"/>
              </a:rPr>
              <a:t>Market Segmentation Approaches</a:t>
            </a:r>
            <a:endParaRPr lang="en-US" sz="3600" b="1" dirty="0" smtClean="0">
              <a:solidFill>
                <a:srgbClr val="EF3E42"/>
              </a:solidFill>
              <a:latin typeface="Helvetica" pitchFamily="34" charset="0"/>
              <a:cs typeface="Times New Roman" pitchFamily="18" charset="0"/>
            </a:endParaRPr>
          </a:p>
        </p:txBody>
      </p:sp>
      <p:sp>
        <p:nvSpPr>
          <p:cNvPr id="21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9144000" cy="228600"/>
          </a:xfrm>
        </p:spPr>
        <p:txBody>
          <a:bodyPr anchor="b"/>
          <a:lstStyle/>
          <a:p>
            <a:pPr algn="ctr">
              <a:defRPr/>
            </a:pPr>
            <a:r>
              <a:rPr lang="en-US" sz="1000" dirty="0" smtClean="0">
                <a:solidFill>
                  <a:schemeClr val="bg1"/>
                </a:solidFill>
                <a:latin typeface="Arial Black" pitchFamily="34" charset="0"/>
              </a:rPr>
              <a:t>11-</a:t>
            </a:r>
            <a:fld id="{5D761334-8ECC-40FD-918B-BB9F81F588E7}" type="slidenum">
              <a:rPr lang="en-US" sz="1000" smtClean="0">
                <a:solidFill>
                  <a:schemeClr val="bg1"/>
                </a:solidFill>
                <a:latin typeface="Arial Black" pitchFamily="34" charset="0"/>
              </a:rPr>
              <a:pPr algn="ctr">
                <a:defRPr/>
              </a:pPr>
              <a:t>10</a:t>
            </a:fld>
            <a:endParaRPr lang="en-US" sz="1000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0" y="6595646"/>
            <a:ext cx="9144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 smtClean="0">
                <a:solidFill>
                  <a:schemeClr val="bg1"/>
                </a:solidFill>
              </a:rPr>
              <a:t>©</a:t>
            </a:r>
            <a:endParaRPr lang="en-US" sz="800" dirty="0">
              <a:solidFill>
                <a:schemeClr val="bg1"/>
              </a:solidFill>
            </a:endParaRPr>
          </a:p>
        </p:txBody>
      </p:sp>
      <p:graphicFrame>
        <p:nvGraphicFramePr>
          <p:cNvPr id="20" name="Diagram 19"/>
          <p:cNvGraphicFramePr/>
          <p:nvPr/>
        </p:nvGraphicFramePr>
        <p:xfrm>
          <a:off x="457200" y="1447800"/>
          <a:ext cx="8229600" cy="1371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1" name="Content Placeholder 2"/>
          <p:cNvSpPr txBox="1">
            <a:spLocks/>
          </p:cNvSpPr>
          <p:nvPr/>
        </p:nvSpPr>
        <p:spPr>
          <a:xfrm>
            <a:off x="457200" y="3276600"/>
            <a:ext cx="8229600" cy="3733800"/>
          </a:xfrm>
          <a:prstGeom prst="rect">
            <a:avLst/>
          </a:prstGeom>
        </p:spPr>
        <p:txBody>
          <a:bodyPr/>
          <a:lstStyle/>
          <a:p>
            <a:pPr marL="45720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Tx/>
              <a:buSzPct val="93000"/>
              <a:buFont typeface="Arial" pitchFamily="34" charset="0"/>
              <a:buChar char="•"/>
              <a:tabLst/>
              <a:defRPr/>
            </a:pPr>
            <a:r>
              <a:rPr kumimoji="0" lang="en-US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ea typeface="ヒラギノ明朝 ProN W3"/>
                <a:cs typeface="Arial" pitchFamily="34" charset="0"/>
                <a:sym typeface="Gill Sans"/>
              </a:rPr>
              <a:t>Companies segment markets on the basis of several variables:</a:t>
            </a:r>
            <a:endParaRPr kumimoji="0" lang="en-US" i="0" u="none" strike="noStrike" kern="1200" cap="none" spc="0" normalizeH="0" noProof="0" dirty="0" smtClean="0">
              <a:ln>
                <a:noFill/>
              </a:ln>
              <a:effectLst/>
              <a:uLnTx/>
              <a:uFillTx/>
              <a:latin typeface="Arial" pitchFamily="34" charset="0"/>
              <a:ea typeface="ヒラギノ明朝 ProN W3"/>
              <a:cs typeface="Arial" pitchFamily="34" charset="0"/>
              <a:sym typeface="Gill San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12" name="Diagram 11"/>
          <p:cNvGraphicFramePr/>
          <p:nvPr/>
        </p:nvGraphicFramePr>
        <p:xfrm>
          <a:off x="762000" y="3733800"/>
          <a:ext cx="7467600" cy="2209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7" name="Picture 16" descr="Untitled.jpg"/>
            <p:cNvPicPr>
              <a:picLocks noChangeAspect="1"/>
            </p:cNvPicPr>
            <p:nvPr/>
          </p:nvPicPr>
          <p:blipFill>
            <a:blip r:embed="rId3" cstate="print"/>
            <a:srcRect t="4505" r="73164" b="81013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8" name="Rectangle 17"/>
            <p:cNvSpPr/>
            <p:nvPr/>
          </p:nvSpPr>
          <p:spPr>
            <a:xfrm>
              <a:off x="209550" y="190500"/>
              <a:ext cx="8724900" cy="6477000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419100" y="381000"/>
              <a:ext cx="8305800" cy="609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0" y="381000"/>
            <a:ext cx="9144000" cy="838200"/>
          </a:xfrm>
        </p:spPr>
        <p:txBody>
          <a:bodyPr rtlCol="0">
            <a:normAutofit/>
          </a:bodyPr>
          <a:lstStyle/>
          <a:p>
            <a:pPr lvl="0" fontAlgn="auto">
              <a:spcAft>
                <a:spcPts val="0"/>
              </a:spcAft>
              <a:defRPr/>
            </a:pPr>
            <a:r>
              <a:rPr lang="en-US" sz="3600" b="1" dirty="0" smtClean="0">
                <a:solidFill>
                  <a:srgbClr val="EF3E42"/>
                </a:solidFill>
                <a:latin typeface="Helvetica" pitchFamily="34" charset="0"/>
                <a:ea typeface="ヒラギノ明朝 ProN W3"/>
                <a:cs typeface="Times New Roman" pitchFamily="18" charset="0"/>
                <a:sym typeface="Gill Sans" pitchFamily="34" charset="0"/>
              </a:rPr>
              <a:t>Developing a Marketing Mix</a:t>
            </a:r>
            <a:endParaRPr lang="en-US" sz="3600" b="1" dirty="0" smtClean="0">
              <a:solidFill>
                <a:srgbClr val="EF3E42"/>
              </a:solidFill>
              <a:latin typeface="Helvetica" pitchFamily="34" charset="0"/>
              <a:cs typeface="Times New Roman" pitchFamily="18" charset="0"/>
            </a:endParaRPr>
          </a:p>
        </p:txBody>
      </p:sp>
      <p:sp>
        <p:nvSpPr>
          <p:cNvPr id="1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9144000" cy="228600"/>
          </a:xfrm>
        </p:spPr>
        <p:txBody>
          <a:bodyPr anchor="b"/>
          <a:lstStyle/>
          <a:p>
            <a:pPr algn="ctr">
              <a:defRPr/>
            </a:pPr>
            <a:r>
              <a:rPr lang="en-US" sz="1000" dirty="0" smtClean="0">
                <a:solidFill>
                  <a:schemeClr val="bg1"/>
                </a:solidFill>
                <a:latin typeface="Arial Black" pitchFamily="34" charset="0"/>
              </a:rPr>
              <a:t>11-</a:t>
            </a:r>
            <a:fld id="{5D761334-8ECC-40FD-918B-BB9F81F588E7}" type="slidenum">
              <a:rPr lang="en-US" sz="1000" smtClean="0">
                <a:solidFill>
                  <a:schemeClr val="bg1"/>
                </a:solidFill>
                <a:latin typeface="Arial Black" pitchFamily="34" charset="0"/>
              </a:rPr>
              <a:pPr algn="ctr">
                <a:defRPr/>
              </a:pPr>
              <a:t>11</a:t>
            </a:fld>
            <a:endParaRPr lang="en-US" sz="1000" dirty="0">
              <a:solidFill>
                <a:schemeClr val="bg1"/>
              </a:solidFill>
              <a:latin typeface="Arial Black" pitchFamily="34" charset="0"/>
            </a:endParaRPr>
          </a:p>
        </p:txBody>
      </p:sp>
      <p:graphicFrame>
        <p:nvGraphicFramePr>
          <p:cNvPr id="14" name="Diagram 13"/>
          <p:cNvGraphicFramePr/>
          <p:nvPr/>
        </p:nvGraphicFramePr>
        <p:xfrm>
          <a:off x="533400" y="1524000"/>
          <a:ext cx="8077200" cy="1371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20" name="Content Placeholder 2"/>
          <p:cNvSpPr txBox="1">
            <a:spLocks/>
          </p:cNvSpPr>
          <p:nvPr/>
        </p:nvSpPr>
        <p:spPr>
          <a:xfrm>
            <a:off x="457200" y="3124201"/>
            <a:ext cx="8229600" cy="4190999"/>
          </a:xfrm>
          <a:prstGeom prst="rect">
            <a:avLst/>
          </a:prstGeom>
        </p:spPr>
        <p:txBody>
          <a:bodyPr/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Tx/>
              <a:buSzPct val="93000"/>
              <a:buFont typeface="Gill Sans"/>
              <a:buNone/>
              <a:tabLst/>
              <a:defRPr/>
            </a:pPr>
            <a:r>
              <a:rPr kumimoji="0" lang="en-US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ea typeface="ヒラギノ明朝 ProN W3"/>
                <a:cs typeface="Arial" pitchFamily="34" charset="0"/>
                <a:sym typeface="Gill Sans"/>
              </a:rPr>
              <a:t>A product whether a</a:t>
            </a:r>
            <a:endParaRPr kumimoji="0" lang="en-US" i="0" u="none" strike="noStrike" kern="1200" cap="none" spc="0" normalizeH="0" noProof="0" dirty="0" smtClean="0">
              <a:ln>
                <a:noFill/>
              </a:ln>
              <a:effectLst/>
              <a:uLnTx/>
              <a:uFillTx/>
              <a:latin typeface="Arial" pitchFamily="34" charset="0"/>
              <a:ea typeface="ヒラギノ明朝 ProN W3"/>
              <a:cs typeface="Arial" pitchFamily="34" charset="0"/>
              <a:sym typeface="Gill Sans"/>
            </a:endParaRPr>
          </a:p>
          <a:p>
            <a:pPr marL="914400" lvl="1" indent="-457200" fontAlgn="auto">
              <a:spcBef>
                <a:spcPts val="1000"/>
              </a:spcBef>
              <a:buClr>
                <a:srgbClr val="C00000"/>
              </a:buClr>
              <a:buSzPct val="125000"/>
              <a:buFont typeface="Wingdings" pitchFamily="2" charset="2"/>
              <a:buChar char="ü"/>
              <a:defRPr/>
            </a:pPr>
            <a:r>
              <a:rPr lang="en-US" b="1" dirty="0" smtClean="0">
                <a:solidFill>
                  <a:srgbClr val="C00000"/>
                </a:solidFill>
                <a:latin typeface="Arial" pitchFamily="34" charset="0"/>
                <a:ea typeface="ヒラギノ角ゴ ProN W3"/>
                <a:cs typeface="Arial" pitchFamily="34" charset="0"/>
                <a:sym typeface="Gill Sans"/>
              </a:rPr>
              <a:t>Good</a:t>
            </a:r>
            <a:r>
              <a:rPr lang="en-US" dirty="0" smtClean="0">
                <a:latin typeface="Arial" pitchFamily="34" charset="0"/>
                <a:ea typeface="ヒラギノ角ゴ ProN W3"/>
                <a:cs typeface="Arial" pitchFamily="34" charset="0"/>
                <a:sym typeface="Gill Sans"/>
              </a:rPr>
              <a:t> – A physical entity you can touch (a car, computer, or adopted kitten)</a:t>
            </a:r>
          </a:p>
          <a:p>
            <a:pPr marL="914400" lvl="1" indent="-457200" fontAlgn="auto">
              <a:spcBef>
                <a:spcPts val="1000"/>
              </a:spcBef>
              <a:buClr>
                <a:srgbClr val="C00000"/>
              </a:buClr>
              <a:buSzPct val="125000"/>
              <a:buFont typeface="Wingdings" pitchFamily="2" charset="2"/>
              <a:buChar char="ü"/>
              <a:defRPr/>
            </a:pPr>
            <a:r>
              <a:rPr kumimoji="0" lang="en-US" b="1" i="0" u="none" strike="noStrike" kern="120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ヒラギノ角ゴ ProN W3"/>
                <a:cs typeface="Arial" pitchFamily="34" charset="0"/>
                <a:sym typeface="Gill Sans"/>
              </a:rPr>
              <a:t>Service</a:t>
            </a:r>
            <a:r>
              <a:rPr kumimoji="0" lang="en-US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ea typeface="ヒラギノ角ゴ ProN W3"/>
                <a:cs typeface="Arial" pitchFamily="34" charset="0"/>
                <a:sym typeface="Gill Sans"/>
              </a:rPr>
              <a:t> – The application of human and mechanical efforts to people or objects to provide intangible benefits to customers (Air travel, dry cleaning, or haircuts)</a:t>
            </a:r>
          </a:p>
          <a:p>
            <a:pPr marL="914400" lvl="1" indent="-457200" fontAlgn="auto">
              <a:spcBef>
                <a:spcPts val="1000"/>
              </a:spcBef>
              <a:buClr>
                <a:srgbClr val="C00000"/>
              </a:buClr>
              <a:buSzPct val="125000"/>
              <a:buFont typeface="Wingdings" pitchFamily="2" charset="2"/>
              <a:buChar char="ü"/>
              <a:defRPr/>
            </a:pPr>
            <a:r>
              <a:rPr lang="en-US" b="1" dirty="0" smtClean="0">
                <a:solidFill>
                  <a:srgbClr val="C00000"/>
                </a:solidFill>
                <a:latin typeface="Arial" pitchFamily="34" charset="0"/>
                <a:ea typeface="ヒラギノ角ゴ ProN W3"/>
                <a:cs typeface="Arial" pitchFamily="34" charset="0"/>
                <a:sym typeface="Gill Sans"/>
              </a:rPr>
              <a:t>Idea</a:t>
            </a:r>
            <a:r>
              <a:rPr lang="en-US" dirty="0" smtClean="0">
                <a:latin typeface="Arial" pitchFamily="34" charset="0"/>
                <a:ea typeface="ヒラギノ角ゴ ProN W3"/>
                <a:cs typeface="Arial" pitchFamily="34" charset="0"/>
                <a:sym typeface="Gill Sans"/>
              </a:rPr>
              <a:t> – Can be a concept, philosophy, image, or issue (attorney advise or political parties)</a:t>
            </a:r>
          </a:p>
          <a:p>
            <a:pPr fontAlgn="auto">
              <a:spcBef>
                <a:spcPts val="1000"/>
              </a:spcBef>
              <a:buSzPct val="93000"/>
              <a:defRPr/>
            </a:pPr>
            <a:r>
              <a:rPr kumimoji="0" lang="en-US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ea typeface="ヒラギノ角ゴ ProN W3"/>
                <a:cs typeface="Arial" pitchFamily="34" charset="0"/>
                <a:sym typeface="Gill Sans"/>
              </a:rPr>
              <a:t>Is a complex mix of tangible and intangible attributes that provide satisfaction and benefits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6" name="Picture 15" descr="Untitled.jpg"/>
            <p:cNvPicPr>
              <a:picLocks noChangeAspect="1"/>
            </p:cNvPicPr>
            <p:nvPr/>
          </p:nvPicPr>
          <p:blipFill>
            <a:blip r:embed="rId3" cstate="print"/>
            <a:srcRect t="4505" r="73164" b="81013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7" name="Rectangle 16"/>
            <p:cNvSpPr/>
            <p:nvPr/>
          </p:nvSpPr>
          <p:spPr>
            <a:xfrm>
              <a:off x="209550" y="190500"/>
              <a:ext cx="8724900" cy="6477000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419100" y="381000"/>
              <a:ext cx="8305800" cy="609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0" y="381000"/>
            <a:ext cx="9144000" cy="838200"/>
          </a:xfrm>
        </p:spPr>
        <p:txBody>
          <a:bodyPr rtlCol="0">
            <a:normAutofit/>
          </a:bodyPr>
          <a:lstStyle/>
          <a:p>
            <a:pPr lvl="0" fontAlgn="auto">
              <a:spcAft>
                <a:spcPts val="0"/>
              </a:spcAft>
              <a:defRPr/>
            </a:pPr>
            <a:r>
              <a:rPr lang="en-US" sz="3600" b="1" dirty="0" smtClean="0">
                <a:solidFill>
                  <a:srgbClr val="EF3E42"/>
                </a:solidFill>
                <a:latin typeface="Helvetica" pitchFamily="34" charset="0"/>
                <a:ea typeface="ヒラギノ明朝 ProN W3"/>
                <a:cs typeface="Times New Roman" pitchFamily="18" charset="0"/>
                <a:sym typeface="Gill Sans" pitchFamily="34" charset="0"/>
              </a:rPr>
              <a:t>Price, Distribution &amp; Promotion</a:t>
            </a:r>
            <a:endParaRPr lang="en-US" sz="3600" b="1" dirty="0" smtClean="0">
              <a:solidFill>
                <a:srgbClr val="EF3E42"/>
              </a:solidFill>
              <a:latin typeface="Helvetica" pitchFamily="34" charset="0"/>
              <a:cs typeface="Times New Roman" pitchFamily="18" charset="0"/>
            </a:endParaRPr>
          </a:p>
        </p:txBody>
      </p:sp>
      <p:sp>
        <p:nvSpPr>
          <p:cNvPr id="1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9144000" cy="228600"/>
          </a:xfrm>
        </p:spPr>
        <p:txBody>
          <a:bodyPr anchor="b"/>
          <a:lstStyle/>
          <a:p>
            <a:pPr algn="ctr">
              <a:defRPr/>
            </a:pPr>
            <a:r>
              <a:rPr lang="en-US" sz="1000" dirty="0" smtClean="0">
                <a:solidFill>
                  <a:schemeClr val="bg1"/>
                </a:solidFill>
                <a:latin typeface="Arial Black" pitchFamily="34" charset="0"/>
              </a:rPr>
              <a:t>11-</a:t>
            </a:r>
            <a:fld id="{5D761334-8ECC-40FD-918B-BB9F81F588E7}" type="slidenum">
              <a:rPr lang="en-US" sz="1000" smtClean="0">
                <a:solidFill>
                  <a:schemeClr val="bg1"/>
                </a:solidFill>
                <a:latin typeface="Arial Black" pitchFamily="34" charset="0"/>
              </a:rPr>
              <a:pPr algn="ctr">
                <a:defRPr/>
              </a:pPr>
              <a:t>12</a:t>
            </a:fld>
            <a:endParaRPr lang="en-US" sz="1000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0" y="6595646"/>
            <a:ext cx="9144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 smtClean="0">
                <a:solidFill>
                  <a:schemeClr val="bg1"/>
                </a:solidFill>
              </a:rPr>
              <a:t>. </a:t>
            </a:r>
            <a:endParaRPr lang="en-US" sz="800" dirty="0">
              <a:solidFill>
                <a:schemeClr val="bg1"/>
              </a:solidFill>
            </a:endParaRPr>
          </a:p>
        </p:txBody>
      </p:sp>
      <p:graphicFrame>
        <p:nvGraphicFramePr>
          <p:cNvPr id="19" name="Diagram 18"/>
          <p:cNvGraphicFramePr/>
          <p:nvPr/>
        </p:nvGraphicFramePr>
        <p:xfrm>
          <a:off x="533400" y="1371600"/>
          <a:ext cx="8077200" cy="1447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pSp>
        <p:nvGrpSpPr>
          <p:cNvPr id="20" name="Group 19"/>
          <p:cNvGrpSpPr/>
          <p:nvPr/>
        </p:nvGrpSpPr>
        <p:grpSpPr>
          <a:xfrm>
            <a:off x="457200" y="3124200"/>
            <a:ext cx="8229600" cy="772200"/>
            <a:chOff x="0" y="73272"/>
            <a:chExt cx="8458200" cy="772200"/>
          </a:xfrm>
          <a:scene3d>
            <a:camera prst="orthographicFront"/>
            <a:lightRig rig="flat" dir="t"/>
          </a:scene3d>
        </p:grpSpPr>
        <p:sp>
          <p:nvSpPr>
            <p:cNvPr id="21" name="Rounded Rectangle 20"/>
            <p:cNvSpPr/>
            <p:nvPr/>
          </p:nvSpPr>
          <p:spPr>
            <a:xfrm>
              <a:off x="0" y="73272"/>
              <a:ext cx="8458200" cy="772200"/>
            </a:xfrm>
            <a:prstGeom prst="roundRect">
              <a:avLst/>
            </a:prstGeom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2" name="Rounded Rectangle 4"/>
            <p:cNvSpPr/>
            <p:nvPr/>
          </p:nvSpPr>
          <p:spPr>
            <a:xfrm>
              <a:off x="37696" y="110968"/>
              <a:ext cx="8382808" cy="696808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5730" tIns="125730" rIns="125730" bIns="125730" numCol="1" spcCol="1270" anchor="ctr" anchorCtr="0">
              <a:noAutofit/>
            </a:bodyPr>
            <a:lstStyle/>
            <a:p>
              <a:pPr lvl="0" algn="ctr" defTabSz="1466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kern="1200" dirty="0" smtClean="0">
                  <a:latin typeface="Arial" pitchFamily="34" charset="0"/>
                  <a:cs typeface="Arial" pitchFamily="34" charset="0"/>
                </a:rPr>
                <a:t>Distribution</a:t>
              </a:r>
              <a:endParaRPr lang="en-US" sz="2000" kern="1200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457200" y="3896401"/>
            <a:ext cx="8229600" cy="828000"/>
            <a:chOff x="0" y="845472"/>
            <a:chExt cx="8458200" cy="768487"/>
          </a:xfrm>
        </p:grpSpPr>
        <p:sp>
          <p:nvSpPr>
            <p:cNvPr id="24" name="Rectangle 23"/>
            <p:cNvSpPr/>
            <p:nvPr/>
          </p:nvSpPr>
          <p:spPr>
            <a:xfrm>
              <a:off x="0" y="845472"/>
              <a:ext cx="8458200" cy="768487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0" y="845472"/>
              <a:ext cx="8458200" cy="76848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68548" tIns="41910" rIns="234696" bIns="41910" numCol="1" spcCol="1270" anchor="t" anchorCtr="0">
              <a:noAutofit/>
            </a:bodyPr>
            <a:lstStyle/>
            <a:p>
              <a:pPr marL="228600" lvl="1" indent="-228600" algn="l" defTabSz="1155700">
                <a:lnSpc>
                  <a:spcPct val="90000"/>
                </a:lnSpc>
                <a:spcBef>
                  <a:spcPct val="0"/>
                </a:spcBef>
                <a:spcAft>
                  <a:spcPct val="20000"/>
                </a:spcAft>
                <a:buChar char="••"/>
              </a:pPr>
              <a:r>
                <a:rPr lang="en-US" kern="1200" dirty="0" smtClean="0">
                  <a:latin typeface="Arial" pitchFamily="34" charset="0"/>
                  <a:ea typeface="ヒラギノ角ゴ ProN W3"/>
                  <a:cs typeface="Arial" pitchFamily="34" charset="0"/>
                  <a:sym typeface="Gill Sans"/>
                </a:rPr>
                <a:t>Making products available to customers in the quantities desired</a:t>
              </a:r>
              <a:endParaRPr lang="en-US" kern="1200" dirty="0">
                <a:latin typeface="Arial" pitchFamily="34" charset="0"/>
                <a:cs typeface="Arial" pitchFamily="34" charset="0"/>
              </a:endParaRPr>
            </a:p>
          </p:txBody>
        </p:sp>
      </p:grpSp>
      <p:graphicFrame>
        <p:nvGraphicFramePr>
          <p:cNvPr id="26" name="Diagram 25"/>
          <p:cNvGraphicFramePr/>
          <p:nvPr/>
        </p:nvGraphicFramePr>
        <p:xfrm>
          <a:off x="533400" y="4953000"/>
          <a:ext cx="8077200" cy="1447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6" name="Picture 15" descr="Untitled.jpg"/>
            <p:cNvPicPr>
              <a:picLocks noChangeAspect="1"/>
            </p:cNvPicPr>
            <p:nvPr/>
          </p:nvPicPr>
          <p:blipFill>
            <a:blip r:embed="rId3" cstate="print"/>
            <a:srcRect t="4505" r="73164" b="81013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7" name="Rectangle 16"/>
            <p:cNvSpPr/>
            <p:nvPr/>
          </p:nvSpPr>
          <p:spPr>
            <a:xfrm>
              <a:off x="209550" y="190500"/>
              <a:ext cx="8724900" cy="6477000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419100" y="381000"/>
              <a:ext cx="8305800" cy="609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0" y="381000"/>
            <a:ext cx="9144000" cy="838200"/>
          </a:xfrm>
        </p:spPr>
        <p:txBody>
          <a:bodyPr rtlCol="0">
            <a:normAutofit/>
          </a:bodyPr>
          <a:lstStyle/>
          <a:p>
            <a:pPr lvl="0" fontAlgn="auto">
              <a:spcAft>
                <a:spcPts val="0"/>
              </a:spcAft>
              <a:defRPr/>
            </a:pPr>
            <a:r>
              <a:rPr lang="en-US" sz="3000" b="1" dirty="0" smtClean="0">
                <a:solidFill>
                  <a:srgbClr val="EF3E42"/>
                </a:solidFill>
                <a:latin typeface="Helvetica" pitchFamily="34" charset="0"/>
                <a:ea typeface="ヒラギノ明朝 ProN W3"/>
                <a:cs typeface="Times New Roman" pitchFamily="18" charset="0"/>
                <a:sym typeface="Gill Sans" pitchFamily="34" charset="0"/>
              </a:rPr>
              <a:t>Marketing Research and Information Systems</a:t>
            </a:r>
            <a:endParaRPr lang="en-US" sz="3000" b="1" dirty="0" smtClean="0">
              <a:solidFill>
                <a:srgbClr val="EF3E42"/>
              </a:solidFill>
              <a:latin typeface="Helvetica" pitchFamily="34" charset="0"/>
              <a:cs typeface="Times New Roman" pitchFamily="18" charset="0"/>
            </a:endParaRPr>
          </a:p>
        </p:txBody>
      </p:sp>
      <p:sp>
        <p:nvSpPr>
          <p:cNvPr id="1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9144000" cy="228600"/>
          </a:xfrm>
        </p:spPr>
        <p:txBody>
          <a:bodyPr anchor="b"/>
          <a:lstStyle/>
          <a:p>
            <a:pPr algn="ctr">
              <a:defRPr/>
            </a:pPr>
            <a:r>
              <a:rPr lang="en-US" sz="1000" dirty="0" smtClean="0">
                <a:solidFill>
                  <a:schemeClr val="bg1"/>
                </a:solidFill>
                <a:latin typeface="Arial Black" pitchFamily="34" charset="0"/>
              </a:rPr>
              <a:t>11-</a:t>
            </a:r>
            <a:fld id="{5D761334-8ECC-40FD-918B-BB9F81F588E7}" type="slidenum">
              <a:rPr lang="en-US" sz="1000" smtClean="0">
                <a:solidFill>
                  <a:schemeClr val="bg1"/>
                </a:solidFill>
                <a:latin typeface="Arial Black" pitchFamily="34" charset="0"/>
              </a:rPr>
              <a:pPr algn="ctr">
                <a:defRPr/>
              </a:pPr>
              <a:t>13</a:t>
            </a:fld>
            <a:endParaRPr lang="en-US" sz="1000" dirty="0">
              <a:solidFill>
                <a:schemeClr val="bg1"/>
              </a:solidFill>
              <a:latin typeface="Arial Black" pitchFamily="34" charset="0"/>
            </a:endParaRPr>
          </a:p>
        </p:txBody>
      </p:sp>
      <p:graphicFrame>
        <p:nvGraphicFramePr>
          <p:cNvPr id="22" name="Diagram 21"/>
          <p:cNvGraphicFramePr/>
          <p:nvPr/>
        </p:nvGraphicFramePr>
        <p:xfrm>
          <a:off x="533400" y="1295400"/>
          <a:ext cx="80772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19" name="Diagram 18"/>
          <p:cNvGraphicFramePr/>
          <p:nvPr>
            <p:extLst>
              <p:ext uri="{D42A27DB-BD31-4B8C-83A1-F6EECF244321}">
                <p14:modId xmlns:p14="http://schemas.microsoft.com/office/powerpoint/2010/main" val="1476128012"/>
              </p:ext>
            </p:extLst>
          </p:nvPr>
        </p:nvGraphicFramePr>
        <p:xfrm>
          <a:off x="533400" y="2533077"/>
          <a:ext cx="8077200" cy="39254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3" name="Picture 12" descr="Untitled.jpg"/>
            <p:cNvPicPr>
              <a:picLocks noChangeAspect="1"/>
            </p:cNvPicPr>
            <p:nvPr/>
          </p:nvPicPr>
          <p:blipFill>
            <a:blip r:embed="rId3" cstate="print"/>
            <a:srcRect t="4505" r="73164" b="81013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4" name="Rectangle 13"/>
            <p:cNvSpPr/>
            <p:nvPr/>
          </p:nvSpPr>
          <p:spPr>
            <a:xfrm>
              <a:off x="209550" y="190500"/>
              <a:ext cx="8724900" cy="6477000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419100" y="381000"/>
              <a:ext cx="8305800" cy="609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0" y="381000"/>
            <a:ext cx="9144000" cy="838200"/>
          </a:xfrm>
        </p:spPr>
        <p:txBody>
          <a:bodyPr rtlCol="0">
            <a:noAutofit/>
          </a:bodyPr>
          <a:lstStyle/>
          <a:p>
            <a:pPr lvl="0" fontAlgn="auto">
              <a:spcAft>
                <a:spcPts val="0"/>
              </a:spcAft>
              <a:defRPr/>
            </a:pPr>
            <a:r>
              <a:rPr lang="en-US" sz="3600" b="1" dirty="0" smtClean="0">
                <a:solidFill>
                  <a:srgbClr val="EF3E42"/>
                </a:solidFill>
                <a:latin typeface="Helvetica" pitchFamily="34" charset="0"/>
                <a:ea typeface="ヒラギノ角ゴ ProN W3"/>
                <a:cs typeface="Times New Roman" pitchFamily="18" charset="0"/>
                <a:sym typeface="Gill Sans" pitchFamily="34" charset="0"/>
              </a:rPr>
              <a:t>Buying Behavior</a:t>
            </a:r>
            <a:endParaRPr lang="en-US" sz="3600" b="1" dirty="0" smtClean="0">
              <a:solidFill>
                <a:srgbClr val="EF3E42"/>
              </a:solidFill>
              <a:latin typeface="Helvetica" pitchFamily="34" charset="0"/>
              <a:cs typeface="Times New Roman" pitchFamily="18" charset="0"/>
            </a:endParaRPr>
          </a:p>
        </p:txBody>
      </p:sp>
      <p:sp>
        <p:nvSpPr>
          <p:cNvPr id="11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9144000" cy="228600"/>
          </a:xfrm>
        </p:spPr>
        <p:txBody>
          <a:bodyPr anchor="b"/>
          <a:lstStyle/>
          <a:p>
            <a:pPr algn="ctr">
              <a:defRPr/>
            </a:pPr>
            <a:r>
              <a:rPr lang="en-US" sz="1000" dirty="0" smtClean="0">
                <a:solidFill>
                  <a:schemeClr val="bg1"/>
                </a:solidFill>
                <a:latin typeface="Arial Black" pitchFamily="34" charset="0"/>
              </a:rPr>
              <a:t>11-</a:t>
            </a:r>
            <a:fld id="{5D761334-8ECC-40FD-918B-BB9F81F588E7}" type="slidenum">
              <a:rPr lang="en-US" sz="1000" smtClean="0">
                <a:solidFill>
                  <a:schemeClr val="bg1"/>
                </a:solidFill>
                <a:latin typeface="Arial Black" pitchFamily="34" charset="0"/>
              </a:rPr>
              <a:pPr algn="ctr">
                <a:defRPr/>
              </a:pPr>
              <a:t>14</a:t>
            </a:fld>
            <a:endParaRPr lang="en-US" sz="1000" dirty="0">
              <a:solidFill>
                <a:schemeClr val="bg1"/>
              </a:solidFill>
              <a:latin typeface="Arial Black" pitchFamily="34" charset="0"/>
            </a:endParaRPr>
          </a:p>
        </p:txBody>
      </p:sp>
      <p:graphicFrame>
        <p:nvGraphicFramePr>
          <p:cNvPr id="20" name="Diagram 19"/>
          <p:cNvGraphicFramePr/>
          <p:nvPr>
            <p:extLst>
              <p:ext uri="{D42A27DB-BD31-4B8C-83A1-F6EECF244321}">
                <p14:modId xmlns:p14="http://schemas.microsoft.com/office/powerpoint/2010/main" val="1988221545"/>
              </p:ext>
            </p:extLst>
          </p:nvPr>
        </p:nvGraphicFramePr>
        <p:xfrm>
          <a:off x="533400" y="1219200"/>
          <a:ext cx="8077200" cy="914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17" name="Diagram 16"/>
          <p:cNvGraphicFramePr/>
          <p:nvPr>
            <p:extLst>
              <p:ext uri="{D42A27DB-BD31-4B8C-83A1-F6EECF244321}">
                <p14:modId xmlns:p14="http://schemas.microsoft.com/office/powerpoint/2010/main" val="211255921"/>
              </p:ext>
            </p:extLst>
          </p:nvPr>
        </p:nvGraphicFramePr>
        <p:xfrm>
          <a:off x="533400" y="2286000"/>
          <a:ext cx="8077200" cy="411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6" name="Picture 15" descr="Untitled.jpg"/>
            <p:cNvPicPr>
              <a:picLocks noChangeAspect="1"/>
            </p:cNvPicPr>
            <p:nvPr/>
          </p:nvPicPr>
          <p:blipFill>
            <a:blip r:embed="rId3" cstate="print"/>
            <a:srcRect t="4505" r="73164" b="81013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7" name="Rectangle 16"/>
            <p:cNvSpPr/>
            <p:nvPr/>
          </p:nvSpPr>
          <p:spPr>
            <a:xfrm>
              <a:off x="209550" y="190500"/>
              <a:ext cx="8724900" cy="6477000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419100" y="381000"/>
              <a:ext cx="8305800" cy="609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0" y="381000"/>
            <a:ext cx="9144000" cy="838200"/>
          </a:xfrm>
        </p:spPr>
        <p:txBody>
          <a:bodyPr rtlCol="0">
            <a:normAutofit/>
          </a:bodyPr>
          <a:lstStyle/>
          <a:p>
            <a:pPr lvl="0" fontAlgn="auto">
              <a:spcAft>
                <a:spcPts val="0"/>
              </a:spcAft>
              <a:defRPr/>
            </a:pPr>
            <a:r>
              <a:rPr lang="en-US" sz="3600" b="1" dirty="0" smtClean="0">
                <a:solidFill>
                  <a:srgbClr val="EF3E42"/>
                </a:solidFill>
                <a:latin typeface="Helvetica" pitchFamily="34" charset="0"/>
                <a:ea typeface="ヒラギノ明朝 ProN W3"/>
                <a:cs typeface="Times New Roman" pitchFamily="18" charset="0"/>
                <a:sym typeface="Gill Sans" pitchFamily="34" charset="0"/>
              </a:rPr>
              <a:t>Social Variables of Buying Behavior</a:t>
            </a:r>
            <a:endParaRPr lang="en-US" sz="3600" b="1" dirty="0" smtClean="0">
              <a:solidFill>
                <a:srgbClr val="EF3E42"/>
              </a:solidFill>
              <a:latin typeface="Helvetica" pitchFamily="34" charset="0"/>
              <a:cs typeface="Times New Roman" pitchFamily="18" charset="0"/>
            </a:endParaRPr>
          </a:p>
        </p:txBody>
      </p:sp>
      <p:sp>
        <p:nvSpPr>
          <p:cNvPr id="1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9144000" cy="228600"/>
          </a:xfrm>
        </p:spPr>
        <p:txBody>
          <a:bodyPr anchor="b"/>
          <a:lstStyle/>
          <a:p>
            <a:pPr algn="ctr">
              <a:defRPr/>
            </a:pPr>
            <a:r>
              <a:rPr lang="en-US" sz="1000" dirty="0" smtClean="0">
                <a:solidFill>
                  <a:schemeClr val="bg1"/>
                </a:solidFill>
                <a:latin typeface="Arial Black" pitchFamily="34" charset="0"/>
              </a:rPr>
              <a:t>11-</a:t>
            </a:r>
            <a:fld id="{5D761334-8ECC-40FD-918B-BB9F81F588E7}" type="slidenum">
              <a:rPr lang="en-US" sz="1000" smtClean="0">
                <a:solidFill>
                  <a:schemeClr val="bg1"/>
                </a:solidFill>
                <a:latin typeface="Arial Black" pitchFamily="34" charset="0"/>
              </a:rPr>
              <a:pPr algn="ctr">
                <a:defRPr/>
              </a:pPr>
              <a:t>15</a:t>
            </a:fld>
            <a:endParaRPr lang="en-US" sz="1000" dirty="0">
              <a:solidFill>
                <a:schemeClr val="bg1"/>
              </a:solidFill>
              <a:latin typeface="Arial Black" pitchFamily="34" charset="0"/>
            </a:endParaRPr>
          </a:p>
        </p:txBody>
      </p:sp>
      <p:graphicFrame>
        <p:nvGraphicFramePr>
          <p:cNvPr id="12" name="Diagram 11"/>
          <p:cNvGraphicFramePr/>
          <p:nvPr/>
        </p:nvGraphicFramePr>
        <p:xfrm>
          <a:off x="533400" y="1447800"/>
          <a:ext cx="8077200" cy="487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12814</TotalTime>
  <Words>964</Words>
  <Application>Microsoft Office PowerPoint</Application>
  <PresentationFormat>On-screen Show (4:3)</PresentationFormat>
  <Paragraphs>147</Paragraphs>
  <Slides>15</Slides>
  <Notes>15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Part 5</vt:lpstr>
      <vt:lpstr> </vt:lpstr>
      <vt:lpstr>Learning Objectives</vt:lpstr>
      <vt:lpstr>The Nature of Marketing</vt:lpstr>
      <vt:lpstr>Creating Value with Marketing</vt:lpstr>
      <vt:lpstr>Evolution of the Marketing Concept</vt:lpstr>
      <vt:lpstr>Selecting a Target Market</vt:lpstr>
      <vt:lpstr>Selecting a Target Market</vt:lpstr>
      <vt:lpstr>Market Segmentation Approaches</vt:lpstr>
      <vt:lpstr>Market Segmentation Approaches</vt:lpstr>
      <vt:lpstr>Developing a Marketing Mix</vt:lpstr>
      <vt:lpstr>Price, Distribution &amp; Promotion</vt:lpstr>
      <vt:lpstr>Marketing Research and Information Systems</vt:lpstr>
      <vt:lpstr>Buying Behavior</vt:lpstr>
      <vt:lpstr>Social Variables of Buying Behavior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</dc:title>
  <dc:creator>A. B. Custom Solutions</dc:creator>
  <cp:lastModifiedBy>Amudha Pandian</cp:lastModifiedBy>
  <cp:revision>423</cp:revision>
  <dcterms:created xsi:type="dcterms:W3CDTF">2010-09-10T00:47:27Z</dcterms:created>
  <dcterms:modified xsi:type="dcterms:W3CDTF">2013-12-06T03:43:49Z</dcterms:modified>
</cp:coreProperties>
</file>