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5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8" r:id="rId3"/>
    <p:sldId id="324" r:id="rId4"/>
    <p:sldId id="325" r:id="rId5"/>
    <p:sldId id="264" r:id="rId6"/>
    <p:sldId id="270" r:id="rId7"/>
    <p:sldId id="275" r:id="rId8"/>
    <p:sldId id="278" r:id="rId9"/>
    <p:sldId id="283" r:id="rId10"/>
    <p:sldId id="315" r:id="rId11"/>
    <p:sldId id="285" r:id="rId12"/>
    <p:sldId id="318" r:id="rId13"/>
    <p:sldId id="289" r:id="rId14"/>
    <p:sldId id="291" r:id="rId15"/>
    <p:sldId id="295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E42"/>
    <a:srgbClr val="E9F1F5"/>
    <a:srgbClr val="D0E3EA"/>
    <a:srgbClr val="0098D1"/>
    <a:srgbClr val="00FF00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4556" autoAdjust="0"/>
  </p:normalViewPr>
  <p:slideViewPr>
    <p:cSldViewPr>
      <p:cViewPr>
        <p:scale>
          <a:sx n="50" d="100"/>
          <a:sy n="50" d="100"/>
        </p:scale>
        <p:origin x="-2256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7BD9B-635A-4F8C-A7DE-A7554B0AB1FC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53290EE-2E8B-4629-A371-4DB8AECCCC37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Finance</a:t>
          </a:r>
          <a:r>
            <a:rPr lang="en-US" sz="2600" dirty="0" smtClean="0">
              <a:latin typeface="Arial" pitchFamily="34" charset="0"/>
              <a:cs typeface="Arial" pitchFamily="34" charset="0"/>
            </a:rPr>
            <a:t>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748DB9BC-CAC1-4350-B2C9-365B7D4A3C40}" type="parTrans" cxnId="{AAC064C7-CA30-42FC-A831-4ADB405837E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C1638BB-7A5C-4B13-92BC-1D8CA9E4E663}" type="sibTrans" cxnId="{AAC064C7-CA30-42FC-A831-4ADB405837E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5E93C8-1D5A-46A7-ADA4-6A06B934673B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  <a:sym typeface="Calisto MT" pitchFamily="18" charset="0"/>
            </a:rPr>
            <a:t>The study of money; how it’s made, how it’s lost, and how it’s managed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A8B5D43-0385-47B1-BF2D-041FE5B68CD5}" type="parTrans" cxnId="{634BE2D7-9074-4F07-9F90-E80F670BC6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02DA04B-FB3E-4F86-A132-C4429B38AC30}" type="sibTrans" cxnId="{634BE2D7-9074-4F07-9F90-E80F670BC6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CD86FF-7D21-46C4-BD98-84A29FA23B3A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Money (Currency)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F5C544D8-4FAC-4782-8CB0-0DDEB2F21B2E}" type="parTrans" cxnId="{5D243A3D-BF63-4179-B77F-007588FE5D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074A51-1074-4AB7-B9EA-26D5E4137992}" type="sibTrans" cxnId="{5D243A3D-BF63-4179-B77F-007588FE5DA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283E291-BDE0-46AC-9C6A-48BD8AB5A7BA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  <a:sym typeface="Calisto MT" pitchFamily="18" charset="0"/>
            </a:rPr>
            <a:t>Anything generally accepted in exchange for goods and services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D05CE66-241F-49DA-A22B-AB2814D6E2C7}" type="parTrans" cxnId="{F091BB48-A5EB-4A22-BAC7-45E6486E5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8BB6874-55D5-417B-A951-3E00CF590864}" type="sibTrans" cxnId="{F091BB48-A5EB-4A22-BAC7-45E6486E5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11291B-C062-4D30-ADBE-C78983E14491}" type="pres">
      <dgm:prSet presAssocID="{1CF7BD9B-635A-4F8C-A7DE-A7554B0AB1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EB40D0-FD9E-4B02-8C9A-8718E9577D83}" type="pres">
      <dgm:prSet presAssocID="{F53290EE-2E8B-4629-A371-4DB8AECCCC3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36B91-13CF-4EF4-98F7-F312117D8E84}" type="pres">
      <dgm:prSet presAssocID="{F53290EE-2E8B-4629-A371-4DB8AECCCC3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8C411-2930-464E-89A1-0EDDB6CDADE5}" type="pres">
      <dgm:prSet presAssocID="{5BCD86FF-7D21-46C4-BD98-84A29FA23B3A}" presName="parentText" presStyleLbl="node1" presStyleIdx="1" presStyleCnt="2" custScaleY="81145" custLinFactNeighborY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B13D1-730B-4084-9C31-2D263474B295}" type="pres">
      <dgm:prSet presAssocID="{5BCD86FF-7D21-46C4-BD98-84A29FA23B3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9562F6-8811-4CB9-83B3-356252E317FB}" type="presOf" srcId="{1CF7BD9B-635A-4F8C-A7DE-A7554B0AB1FC}" destId="{8611291B-C062-4D30-ADBE-C78983E14491}" srcOrd="0" destOrd="0" presId="urn:microsoft.com/office/officeart/2005/8/layout/vList2"/>
    <dgm:cxn modelId="{8B2CD43B-E0E6-4058-AC5D-3774EB4CD473}" type="presOf" srcId="{DF5E93C8-1D5A-46A7-ADA4-6A06B934673B}" destId="{76A36B91-13CF-4EF4-98F7-F312117D8E84}" srcOrd="0" destOrd="0" presId="urn:microsoft.com/office/officeart/2005/8/layout/vList2"/>
    <dgm:cxn modelId="{5D243A3D-BF63-4179-B77F-007588FE5DA6}" srcId="{1CF7BD9B-635A-4F8C-A7DE-A7554B0AB1FC}" destId="{5BCD86FF-7D21-46C4-BD98-84A29FA23B3A}" srcOrd="1" destOrd="0" parTransId="{F5C544D8-4FAC-4782-8CB0-0DDEB2F21B2E}" sibTransId="{B1074A51-1074-4AB7-B9EA-26D5E4137992}"/>
    <dgm:cxn modelId="{634BE2D7-9074-4F07-9F90-E80F670BC697}" srcId="{F53290EE-2E8B-4629-A371-4DB8AECCCC37}" destId="{DF5E93C8-1D5A-46A7-ADA4-6A06B934673B}" srcOrd="0" destOrd="0" parTransId="{FA8B5D43-0385-47B1-BF2D-041FE5B68CD5}" sibTransId="{B02DA04B-FB3E-4F86-A132-C4429B38AC30}"/>
    <dgm:cxn modelId="{AAC064C7-CA30-42FC-A831-4ADB405837EA}" srcId="{1CF7BD9B-635A-4F8C-A7DE-A7554B0AB1FC}" destId="{F53290EE-2E8B-4629-A371-4DB8AECCCC37}" srcOrd="0" destOrd="0" parTransId="{748DB9BC-CAC1-4350-B2C9-365B7D4A3C40}" sibTransId="{7C1638BB-7A5C-4B13-92BC-1D8CA9E4E663}"/>
    <dgm:cxn modelId="{72CE6B88-8A03-42C8-A9DE-9F7868AC5EDD}" type="presOf" srcId="{8283E291-BDE0-46AC-9C6A-48BD8AB5A7BA}" destId="{5ABB13D1-730B-4084-9C31-2D263474B295}" srcOrd="0" destOrd="0" presId="urn:microsoft.com/office/officeart/2005/8/layout/vList2"/>
    <dgm:cxn modelId="{5AE5B4CD-E2FD-4F2C-AA05-5B38CDA52BAF}" type="presOf" srcId="{F53290EE-2E8B-4629-A371-4DB8AECCCC37}" destId="{C3EB40D0-FD9E-4B02-8C9A-8718E9577D83}" srcOrd="0" destOrd="0" presId="urn:microsoft.com/office/officeart/2005/8/layout/vList2"/>
    <dgm:cxn modelId="{4E5867C6-CD2B-40C3-974D-23C6A7CB097B}" type="presOf" srcId="{5BCD86FF-7D21-46C4-BD98-84A29FA23B3A}" destId="{5218C411-2930-464E-89A1-0EDDB6CDADE5}" srcOrd="0" destOrd="0" presId="urn:microsoft.com/office/officeart/2005/8/layout/vList2"/>
    <dgm:cxn modelId="{F091BB48-A5EB-4A22-BAC7-45E6486E5A7A}" srcId="{5BCD86FF-7D21-46C4-BD98-84A29FA23B3A}" destId="{8283E291-BDE0-46AC-9C6A-48BD8AB5A7BA}" srcOrd="0" destOrd="0" parTransId="{DD05CE66-241F-49DA-A22B-AB2814D6E2C7}" sibTransId="{C8BB6874-55D5-417B-A951-3E00CF590864}"/>
    <dgm:cxn modelId="{46CC598E-CF36-4FEF-A4EE-48AADBF93804}" type="presParOf" srcId="{8611291B-C062-4D30-ADBE-C78983E14491}" destId="{C3EB40D0-FD9E-4B02-8C9A-8718E9577D83}" srcOrd="0" destOrd="0" presId="urn:microsoft.com/office/officeart/2005/8/layout/vList2"/>
    <dgm:cxn modelId="{4F36E7B3-5B70-4155-B505-0FA7ADB07EE7}" type="presParOf" srcId="{8611291B-C062-4D30-ADBE-C78983E14491}" destId="{76A36B91-13CF-4EF4-98F7-F312117D8E84}" srcOrd="1" destOrd="0" presId="urn:microsoft.com/office/officeart/2005/8/layout/vList2"/>
    <dgm:cxn modelId="{DD85D90E-1AC8-4C6E-9915-E2F7C68570B1}" type="presParOf" srcId="{8611291B-C062-4D30-ADBE-C78983E14491}" destId="{5218C411-2930-464E-89A1-0EDDB6CDADE5}" srcOrd="2" destOrd="0" presId="urn:microsoft.com/office/officeart/2005/8/layout/vList2"/>
    <dgm:cxn modelId="{CE10926A-07D2-4F9D-82A5-1469A138BB4D}" type="presParOf" srcId="{8611291B-C062-4D30-ADBE-C78983E14491}" destId="{5ABB13D1-730B-4084-9C31-2D263474B2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FEA76B-D365-4AA2-B9A7-E42E3C3F1B2D}" type="doc">
      <dgm:prSet loTypeId="urn:microsoft.com/office/officeart/2005/8/layout/vList5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9FAAE9F-9BD7-4C72-8773-A59162E656C6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Measure of Value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51A3F74-3EC0-4D8A-9B7C-9BD2440AFE9A}" type="parTrans" cxnId="{F16352C7-3876-4538-8A18-0FC76D4D5B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E364530-8E30-4488-8D79-D8ED73432124}" type="sibTrans" cxnId="{F16352C7-3876-4538-8A18-0FC76D4D5B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6BE785-555A-469E-9478-7CF76B268302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  <a:sym typeface="Calisto MT" pitchFamily="18" charset="0"/>
            </a:rPr>
            <a:t>Money serves as a common standard or yardstick of the value of goods and services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8176A04F-9E75-44A1-BDCE-A0210D774F7D}" type="parTrans" cxnId="{A70A6A11-9230-4661-B893-8208F61547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4337C9B-ED94-455C-8B88-760F1B624B02}" type="sibTrans" cxnId="{A70A6A11-9230-4661-B893-8208F61547B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07D1D5-2719-401D-9F02-F3850335E54F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Store of Value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1F6CDC6-5406-416D-93DA-150B0219CACF}" type="parTrans" cxnId="{B9496686-872E-4A98-903F-8479D0FAF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598B087-AC46-44D1-927C-05CE9454ACBD}" type="sibTrans" cxnId="{B9496686-872E-4A98-903F-8479D0FAF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492E57C-931A-4F84-B701-D1DC528EF939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  <a:sym typeface="Calisto MT" pitchFamily="18" charset="0"/>
            </a:rPr>
            <a:t>Money serves as a way to accumulate wealth (buying power) until it is needed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D13D291B-5B7D-45BD-84C0-C402CF7FB125}" type="parTrans" cxnId="{FA046985-CFEA-427C-B5C3-F3532058EC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9BC66B5-BD87-41F3-9DBF-163E705A6BA6}" type="sibTrans" cxnId="{FA046985-CFEA-427C-B5C3-F3532058EC3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C0A89D3-6F2D-490F-BFC9-D86BD670827D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The value of stored money is directly dependent on the health of the economy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B73C9268-B9E9-407D-AF51-C1440B473BB5}" type="parTrans" cxnId="{1B44BA00-E1B5-413D-B98E-5979106BB297}">
      <dgm:prSet/>
      <dgm:spPr/>
      <dgm:t>
        <a:bodyPr/>
        <a:lstStyle/>
        <a:p>
          <a:endParaRPr lang="en-US"/>
        </a:p>
      </dgm:t>
    </dgm:pt>
    <dgm:pt modelId="{ED0E8B92-E55A-4BB8-9120-07CEB395BAA0}" type="sibTrans" cxnId="{1B44BA00-E1B5-413D-B98E-5979106BB297}">
      <dgm:prSet/>
      <dgm:spPr/>
      <dgm:t>
        <a:bodyPr/>
        <a:lstStyle/>
        <a:p>
          <a:endParaRPr lang="en-US"/>
        </a:p>
      </dgm:t>
    </dgm:pt>
    <dgm:pt modelId="{2478C787-2431-4F30-BE40-9532D1BF31E4}" type="pres">
      <dgm:prSet presAssocID="{59FEA76B-D365-4AA2-B9A7-E42E3C3F1B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674FCD-0C8F-48B3-A302-B98F7C094F19}" type="pres">
      <dgm:prSet presAssocID="{49FAAE9F-9BD7-4C72-8773-A59162E656C6}" presName="linNode" presStyleCnt="0"/>
      <dgm:spPr/>
    </dgm:pt>
    <dgm:pt modelId="{04594D09-14EA-4402-BC7A-95B0FE7BC432}" type="pres">
      <dgm:prSet presAssocID="{49FAAE9F-9BD7-4C72-8773-A59162E656C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88D9AB-30A9-4E01-B183-93E91956420B}" type="pres">
      <dgm:prSet presAssocID="{49FAAE9F-9BD7-4C72-8773-A59162E656C6}" presName="descendantText" presStyleLbl="alignAccFollowNode1" presStyleIdx="0" presStyleCnt="2" custScaleX="1665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85941-EC11-440E-A681-C9D55837B697}" type="pres">
      <dgm:prSet presAssocID="{0E364530-8E30-4488-8D79-D8ED73432124}" presName="sp" presStyleCnt="0"/>
      <dgm:spPr/>
    </dgm:pt>
    <dgm:pt modelId="{DB098C4A-707F-4B7C-AD34-D12391F4F1E1}" type="pres">
      <dgm:prSet presAssocID="{8407D1D5-2719-401D-9F02-F3850335E54F}" presName="linNode" presStyleCnt="0"/>
      <dgm:spPr/>
    </dgm:pt>
    <dgm:pt modelId="{ACBA2224-E47D-41BA-8E8A-23FF2D54CFBC}" type="pres">
      <dgm:prSet presAssocID="{8407D1D5-2719-401D-9F02-F3850335E54F}" presName="parentText" presStyleLbl="node1" presStyleIdx="1" presStyleCnt="2" custScaleX="10039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CD0B8-818C-4B8B-B49D-A3E6351248F7}" type="pres">
      <dgm:prSet presAssocID="{8407D1D5-2719-401D-9F02-F3850335E54F}" presName="descendantText" presStyleLbl="alignAccFollowNode1" presStyleIdx="1" presStyleCnt="2" custScaleX="1672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6E7494-829C-4B9A-A1B0-97D22314871E}" type="presOf" srcId="{59FEA76B-D365-4AA2-B9A7-E42E3C3F1B2D}" destId="{2478C787-2431-4F30-BE40-9532D1BF31E4}" srcOrd="0" destOrd="0" presId="urn:microsoft.com/office/officeart/2005/8/layout/vList5"/>
    <dgm:cxn modelId="{F93BC50E-2E84-4954-BFAE-E507020718DF}" type="presOf" srcId="{B492E57C-931A-4F84-B701-D1DC528EF939}" destId="{EB4CD0B8-818C-4B8B-B49D-A3E6351248F7}" srcOrd="0" destOrd="0" presId="urn:microsoft.com/office/officeart/2005/8/layout/vList5"/>
    <dgm:cxn modelId="{A70A6A11-9230-4661-B893-8208F61547BB}" srcId="{49FAAE9F-9BD7-4C72-8773-A59162E656C6}" destId="{3C6BE785-555A-469E-9478-7CF76B268302}" srcOrd="0" destOrd="0" parTransId="{8176A04F-9E75-44A1-BDCE-A0210D774F7D}" sibTransId="{C4337C9B-ED94-455C-8B88-760F1B624B02}"/>
    <dgm:cxn modelId="{1B44BA00-E1B5-413D-B98E-5979106BB297}" srcId="{8407D1D5-2719-401D-9F02-F3850335E54F}" destId="{8C0A89D3-6F2D-490F-BFC9-D86BD670827D}" srcOrd="1" destOrd="0" parTransId="{B73C9268-B9E9-407D-AF51-C1440B473BB5}" sibTransId="{ED0E8B92-E55A-4BB8-9120-07CEB395BAA0}"/>
    <dgm:cxn modelId="{F16352C7-3876-4538-8A18-0FC76D4D5B78}" srcId="{59FEA76B-D365-4AA2-B9A7-E42E3C3F1B2D}" destId="{49FAAE9F-9BD7-4C72-8773-A59162E656C6}" srcOrd="0" destOrd="0" parTransId="{951A3F74-3EC0-4D8A-9B7C-9BD2440AFE9A}" sibTransId="{0E364530-8E30-4488-8D79-D8ED73432124}"/>
    <dgm:cxn modelId="{FA046985-CFEA-427C-B5C3-F3532058EC35}" srcId="{8407D1D5-2719-401D-9F02-F3850335E54F}" destId="{B492E57C-931A-4F84-B701-D1DC528EF939}" srcOrd="0" destOrd="0" parTransId="{D13D291B-5B7D-45BD-84C0-C402CF7FB125}" sibTransId="{D9BC66B5-BD87-41F3-9DBF-163E705A6BA6}"/>
    <dgm:cxn modelId="{22BD0D62-2D9C-4455-B6F0-BCDB08B91316}" type="presOf" srcId="{49FAAE9F-9BD7-4C72-8773-A59162E656C6}" destId="{04594D09-14EA-4402-BC7A-95B0FE7BC432}" srcOrd="0" destOrd="0" presId="urn:microsoft.com/office/officeart/2005/8/layout/vList5"/>
    <dgm:cxn modelId="{21673F70-B82E-4AB9-B9B3-31077BF51846}" type="presOf" srcId="{8407D1D5-2719-401D-9F02-F3850335E54F}" destId="{ACBA2224-E47D-41BA-8E8A-23FF2D54CFBC}" srcOrd="0" destOrd="0" presId="urn:microsoft.com/office/officeart/2005/8/layout/vList5"/>
    <dgm:cxn modelId="{B9496686-872E-4A98-903F-8479D0FAF606}" srcId="{59FEA76B-D365-4AA2-B9A7-E42E3C3F1B2D}" destId="{8407D1D5-2719-401D-9F02-F3850335E54F}" srcOrd="1" destOrd="0" parTransId="{91F6CDC6-5406-416D-93DA-150B0219CACF}" sibTransId="{1598B087-AC46-44D1-927C-05CE9454ACBD}"/>
    <dgm:cxn modelId="{5900B31F-5236-450F-B439-A717C4C0C047}" type="presOf" srcId="{8C0A89D3-6F2D-490F-BFC9-D86BD670827D}" destId="{EB4CD0B8-818C-4B8B-B49D-A3E6351248F7}" srcOrd="0" destOrd="1" presId="urn:microsoft.com/office/officeart/2005/8/layout/vList5"/>
    <dgm:cxn modelId="{5D0AE756-D3B8-47BC-B31A-BBA6D151EB1B}" type="presOf" srcId="{3C6BE785-555A-469E-9478-7CF76B268302}" destId="{EB88D9AB-30A9-4E01-B183-93E91956420B}" srcOrd="0" destOrd="0" presId="urn:microsoft.com/office/officeart/2005/8/layout/vList5"/>
    <dgm:cxn modelId="{2491B1AE-91BA-4264-8D4E-C46564984EB4}" type="presParOf" srcId="{2478C787-2431-4F30-BE40-9532D1BF31E4}" destId="{FB674FCD-0C8F-48B3-A302-B98F7C094F19}" srcOrd="0" destOrd="0" presId="urn:microsoft.com/office/officeart/2005/8/layout/vList5"/>
    <dgm:cxn modelId="{9DD3F04B-372E-4F1F-97E4-A8B9F9C4AA06}" type="presParOf" srcId="{FB674FCD-0C8F-48B3-A302-B98F7C094F19}" destId="{04594D09-14EA-4402-BC7A-95B0FE7BC432}" srcOrd="0" destOrd="0" presId="urn:microsoft.com/office/officeart/2005/8/layout/vList5"/>
    <dgm:cxn modelId="{04FE9DAD-530E-4652-A3CC-6AB53A3FA697}" type="presParOf" srcId="{FB674FCD-0C8F-48B3-A302-B98F7C094F19}" destId="{EB88D9AB-30A9-4E01-B183-93E91956420B}" srcOrd="1" destOrd="0" presId="urn:microsoft.com/office/officeart/2005/8/layout/vList5"/>
    <dgm:cxn modelId="{412F9633-FB1A-4E8A-A5B0-566378F24FD3}" type="presParOf" srcId="{2478C787-2431-4F30-BE40-9532D1BF31E4}" destId="{81785941-EC11-440E-A681-C9D55837B697}" srcOrd="1" destOrd="0" presId="urn:microsoft.com/office/officeart/2005/8/layout/vList5"/>
    <dgm:cxn modelId="{66861BD3-2819-495A-98A7-E77511A5C267}" type="presParOf" srcId="{2478C787-2431-4F30-BE40-9532D1BF31E4}" destId="{DB098C4A-707F-4B7C-AD34-D12391F4F1E1}" srcOrd="2" destOrd="0" presId="urn:microsoft.com/office/officeart/2005/8/layout/vList5"/>
    <dgm:cxn modelId="{C6A450BD-4DC2-445A-A310-1E5793BE5AD9}" type="presParOf" srcId="{DB098C4A-707F-4B7C-AD34-D12391F4F1E1}" destId="{ACBA2224-E47D-41BA-8E8A-23FF2D54CFBC}" srcOrd="0" destOrd="0" presId="urn:microsoft.com/office/officeart/2005/8/layout/vList5"/>
    <dgm:cxn modelId="{36F7D2AE-D990-4D98-8CDE-EB63E767A339}" type="presParOf" srcId="{DB098C4A-707F-4B7C-AD34-D12391F4F1E1}" destId="{EB4CD0B8-818C-4B8B-B49D-A3E6351248F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Checking Account (Demand Deposit)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457200" indent="-457200"/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Money stored in an account at a bank or other institution that can be withdrawn without advance notice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Savings Accounts (Time Deposits)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457200" indent="-457200"/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Accounts with funds that usually cannot be withdrawn without advance notice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1D1C00-56F7-4457-B1C5-491E52AF897B}" type="presOf" srcId="{9C65F807-033F-4828-8E96-1DCCC47199DD}" destId="{631CC56C-DD78-455C-9538-5F587F5EF452}" srcOrd="0" destOrd="0" presId="urn:microsoft.com/office/officeart/2005/8/layout/vList2"/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F6EE215B-B638-4F38-843D-CE7CC2934EBF}" type="presOf" srcId="{2509B0B1-7BEF-402A-8B24-7E4F3E1889E5}" destId="{102E7B42-D2F5-4896-A753-49A2EB5FB8C6}" srcOrd="0" destOrd="0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1141D1AA-4A62-405A-9E25-0D8FA9EB66B7}" type="presOf" srcId="{0AE3ED2F-907A-4830-8E77-FB22A2EAE238}" destId="{1007831E-B838-416C-9B40-60C2BFAD110F}" srcOrd="0" destOrd="0" presId="urn:microsoft.com/office/officeart/2005/8/layout/vList2"/>
    <dgm:cxn modelId="{C56C8A68-B0FA-45FB-94B4-BCA936D940E5}" type="presOf" srcId="{98F67468-D6A7-4AAB-9EB8-5BC203D9A8F5}" destId="{3C07170A-1F2F-43F7-9366-FB91D8EC4C8C}" srcOrd="0" destOrd="0" presId="urn:microsoft.com/office/officeart/2005/8/layout/vList2"/>
    <dgm:cxn modelId="{C7FBF1E4-1652-4692-9038-63CC8B7189A5}" type="presOf" srcId="{850F288E-BBCB-45A6-9C60-A102823D00BE}" destId="{B6B852FD-8327-49CE-BA28-BD77C38E086A}" srcOrd="0" destOrd="0" presId="urn:microsoft.com/office/officeart/2005/8/layout/vList2"/>
    <dgm:cxn modelId="{FB4E9D89-D84E-4880-B808-73A608381CD7}" type="presParOf" srcId="{102E7B42-D2F5-4896-A753-49A2EB5FB8C6}" destId="{631CC56C-DD78-455C-9538-5F587F5EF452}" srcOrd="0" destOrd="0" presId="urn:microsoft.com/office/officeart/2005/8/layout/vList2"/>
    <dgm:cxn modelId="{49E677FA-2CE1-4CAC-ADF7-5D29E8E1A711}" type="presParOf" srcId="{102E7B42-D2F5-4896-A753-49A2EB5FB8C6}" destId="{1007831E-B838-416C-9B40-60C2BFAD110F}" srcOrd="1" destOrd="0" presId="urn:microsoft.com/office/officeart/2005/8/layout/vList2"/>
    <dgm:cxn modelId="{9C38DCF7-340F-4F47-B2B9-D6F37364495E}" type="presParOf" srcId="{102E7B42-D2F5-4896-A753-49A2EB5FB8C6}" destId="{B6B852FD-8327-49CE-BA28-BD77C38E086A}" srcOrd="2" destOrd="0" presId="urn:microsoft.com/office/officeart/2005/8/layout/vList2"/>
    <dgm:cxn modelId="{B3504F81-4F24-443E-97A3-C488EDD475D2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Money Market Accounts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Accounts that offer higher interest rates than standard bank rates but with greater restrictions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Certificates of Deposit (CDs)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Savings accounts that guarantee a depositor a set interest rate over a specified interval as long as the funds are not withdrawn before the end of the period—six months or one year for example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AFED3815-3A91-4140-BF48-49BD80925A27}" type="presOf" srcId="{98F67468-D6A7-4AAB-9EB8-5BC203D9A8F5}" destId="{3C07170A-1F2F-43F7-9366-FB91D8EC4C8C}" srcOrd="0" destOrd="0" presId="urn:microsoft.com/office/officeart/2005/8/layout/vList2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6ABBDC18-218C-4A5E-92DE-86AB48B2FA45}" type="presOf" srcId="{0AE3ED2F-907A-4830-8E77-FB22A2EAE238}" destId="{1007831E-B838-416C-9B40-60C2BFAD110F}" srcOrd="0" destOrd="0" presId="urn:microsoft.com/office/officeart/2005/8/layout/vList2"/>
    <dgm:cxn modelId="{A9774A57-9969-479D-83BD-B2BC35CA8AD1}" type="presOf" srcId="{9C65F807-033F-4828-8E96-1DCCC47199DD}" destId="{631CC56C-DD78-455C-9538-5F587F5EF452}" srcOrd="0" destOrd="0" presId="urn:microsoft.com/office/officeart/2005/8/layout/vList2"/>
    <dgm:cxn modelId="{2C5CCEF0-8AD1-49B2-9DDB-8EC07D507040}" type="presOf" srcId="{2509B0B1-7BEF-402A-8B24-7E4F3E1889E5}" destId="{102E7B42-D2F5-4896-A753-49A2EB5FB8C6}" srcOrd="0" destOrd="0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CD8B021B-A0C2-4952-B3A5-0E034E868B2B}" type="presOf" srcId="{850F288E-BBCB-45A6-9C60-A102823D00BE}" destId="{B6B852FD-8327-49CE-BA28-BD77C38E086A}" srcOrd="0" destOrd="0" presId="urn:microsoft.com/office/officeart/2005/8/layout/vList2"/>
    <dgm:cxn modelId="{B81E0351-A1B1-460F-9D17-566BB90CD37D}" type="presParOf" srcId="{102E7B42-D2F5-4896-A753-49A2EB5FB8C6}" destId="{631CC56C-DD78-455C-9538-5F587F5EF452}" srcOrd="0" destOrd="0" presId="urn:microsoft.com/office/officeart/2005/8/layout/vList2"/>
    <dgm:cxn modelId="{8A4204A1-B4A3-40C1-821C-404BBD27DE37}" type="presParOf" srcId="{102E7B42-D2F5-4896-A753-49A2EB5FB8C6}" destId="{1007831E-B838-416C-9B40-60C2BFAD110F}" srcOrd="1" destOrd="0" presId="urn:microsoft.com/office/officeart/2005/8/layout/vList2"/>
    <dgm:cxn modelId="{9D5556B9-AEC4-4FAF-B7D8-1663A0A3A9EB}" type="presParOf" srcId="{102E7B42-D2F5-4896-A753-49A2EB5FB8C6}" destId="{B6B852FD-8327-49CE-BA28-BD77C38E086A}" srcOrd="2" destOrd="0" presId="urn:microsoft.com/office/officeart/2005/8/layout/vList2"/>
    <dgm:cxn modelId="{D7B6A170-7D3E-433D-B9BE-C2A168AB0E4D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F7114F-1669-401B-90DE-23442902BF5C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681BC8B-61E5-4121-BDE4-155B4281B129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Credit Cards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1317FC9-F746-4D48-B9AD-6BF15DECDCE3}" type="par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FCAD1C-C035-4F50-9436-9384024FA52B}" type="sib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296856-F7D5-4BE0-A035-8D2464B8193D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Means of access to preapproved lines of credit granted by a bank or finance company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36636A0-4E96-4AB9-9FA0-508D21E80EA5}" type="par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6CE3C9-B73C-4035-ACC5-5C1C8644F190}" type="sib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9D2291F-16A0-4CAC-BD0A-D717FE741081}" type="pres">
      <dgm:prSet presAssocID="{7EF7114F-1669-401B-90DE-23442902B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630106-565B-45ED-918D-0A3A5987B349}" type="pres">
      <dgm:prSet presAssocID="{B681BC8B-61E5-4121-BDE4-155B4281B129}" presName="parentText" presStyleLbl="node1" presStyleIdx="0" presStyleCnt="1" custLinFactNeighborX="893" custLinFactNeighborY="-23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D7807-9CBE-4C11-A61E-49DFE0512413}" type="pres">
      <dgm:prSet presAssocID="{B681BC8B-61E5-4121-BDE4-155B4281B12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1AED57-3B91-47D7-8442-393EF3B31703}" type="presOf" srcId="{B681BC8B-61E5-4121-BDE4-155B4281B129}" destId="{57630106-565B-45ED-918D-0A3A5987B349}" srcOrd="0" destOrd="0" presId="urn:microsoft.com/office/officeart/2005/8/layout/vList2"/>
    <dgm:cxn modelId="{5670AA85-4E30-4F21-8AA8-048C9F1D125D}" type="presOf" srcId="{7EF7114F-1669-401B-90DE-23442902BF5C}" destId="{79D2291F-16A0-4CAC-BD0A-D717FE741081}" srcOrd="0" destOrd="0" presId="urn:microsoft.com/office/officeart/2005/8/layout/vList2"/>
    <dgm:cxn modelId="{137BBFCE-8E72-4C06-9C0A-A003538DFED8}" type="presOf" srcId="{EF296856-F7D5-4BE0-A035-8D2464B8193D}" destId="{23BD7807-9CBE-4C11-A61E-49DFE0512413}" srcOrd="0" destOrd="0" presId="urn:microsoft.com/office/officeart/2005/8/layout/vList2"/>
    <dgm:cxn modelId="{0B63665F-5CA3-4BFF-98E7-D8808121D489}" srcId="{B681BC8B-61E5-4121-BDE4-155B4281B129}" destId="{EF296856-F7D5-4BE0-A035-8D2464B8193D}" srcOrd="0" destOrd="0" parTransId="{E36636A0-4E96-4AB9-9FA0-508D21E80EA5}" sibTransId="{586CE3C9-B73C-4035-ACC5-5C1C8644F190}"/>
    <dgm:cxn modelId="{B2F1A428-0569-451C-BD67-3A3AF3F171F6}" srcId="{7EF7114F-1669-401B-90DE-23442902BF5C}" destId="{B681BC8B-61E5-4121-BDE4-155B4281B129}" srcOrd="0" destOrd="0" parTransId="{91317FC9-F746-4D48-B9AD-6BF15DECDCE3}" sibTransId="{CCFCAD1C-C035-4F50-9436-9384024FA52B}"/>
    <dgm:cxn modelId="{C1CC5790-E641-4ED7-BCB8-A4DE6BB08D02}" type="presParOf" srcId="{79D2291F-16A0-4CAC-BD0A-D717FE741081}" destId="{57630106-565B-45ED-918D-0A3A5987B349}" srcOrd="0" destOrd="0" presId="urn:microsoft.com/office/officeart/2005/8/layout/vList2"/>
    <dgm:cxn modelId="{87522045-30AB-46D4-B069-E095F5B5D191}" type="presParOf" srcId="{79D2291F-16A0-4CAC-BD0A-D717FE741081}" destId="{23BD7807-9CBE-4C11-A61E-49DFE051241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Debit Card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card that looks like a credit card but works like a check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Traveler’s Checks, Money Orders, and Cashier’s Checks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Common forms of “near” money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7FC7B0-CBDA-4792-AB77-7A25C270C6EB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Using it results in a direct, immediate, electronic payment from the cardholder’s checking account to a merchant or third party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B107FB31-9D88-4E9A-9801-F0483E9DD386}" type="parTrans" cxnId="{F707CFEE-178F-49A6-9A5E-89DE4CA0E598}">
      <dgm:prSet/>
      <dgm:spPr/>
      <dgm:t>
        <a:bodyPr/>
        <a:lstStyle/>
        <a:p>
          <a:endParaRPr lang="en-US"/>
        </a:p>
      </dgm:t>
    </dgm:pt>
    <dgm:pt modelId="{0C6C0EE5-C336-4EE2-B59E-4B8BEECF59E4}" type="sibTrans" cxnId="{F707CFEE-178F-49A6-9A5E-89DE4CA0E598}">
      <dgm:prSet/>
      <dgm:spPr/>
      <dgm:t>
        <a:bodyPr/>
        <a:lstStyle/>
        <a:p>
          <a:endParaRPr lang="en-US"/>
        </a:p>
      </dgm:t>
    </dgm:pt>
    <dgm:pt modelId="{1E251795-80AF-4D3B-867A-208004E63F0D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Guaranteed as cash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B4CBF4A-E082-4B68-BF28-890782B8AAC4}" type="parTrans" cxnId="{5D5A4576-433F-4A8E-B561-7D64460916F7}">
      <dgm:prSet/>
      <dgm:spPr/>
      <dgm:t>
        <a:bodyPr/>
        <a:lstStyle/>
        <a:p>
          <a:endParaRPr lang="en-US"/>
        </a:p>
      </dgm:t>
    </dgm:pt>
    <dgm:pt modelId="{2D9D5783-6AB5-4E05-9BF3-74C3329647DF}" type="sibTrans" cxnId="{5D5A4576-433F-4A8E-B561-7D64460916F7}">
      <dgm:prSet/>
      <dgm:spPr/>
      <dgm:t>
        <a:bodyPr/>
        <a:lstStyle/>
        <a:p>
          <a:endParaRPr lang="en-US"/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4A5FDFA3-C07F-4C1B-9BA5-41FDBB1F6106}" type="presOf" srcId="{9C65F807-033F-4828-8E96-1DCCC47199DD}" destId="{631CC56C-DD78-455C-9538-5F587F5EF452}" srcOrd="0" destOrd="0" presId="urn:microsoft.com/office/officeart/2005/8/layout/vList2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46BE146C-8447-47ED-B4DF-9DDA85D0D738}" type="presOf" srcId="{0AE3ED2F-907A-4830-8E77-FB22A2EAE238}" destId="{1007831E-B838-416C-9B40-60C2BFAD110F}" srcOrd="0" destOrd="0" presId="urn:microsoft.com/office/officeart/2005/8/layout/vList2"/>
    <dgm:cxn modelId="{6CC1CC88-CA5C-4272-9674-9682B1E241C8}" type="presOf" srcId="{98F67468-D6A7-4AAB-9EB8-5BC203D9A8F5}" destId="{3C07170A-1F2F-43F7-9366-FB91D8EC4C8C}" srcOrd="0" destOrd="0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2A2BB298-63B9-469F-9CC4-B8D821267724}" type="presOf" srcId="{1E251795-80AF-4D3B-867A-208004E63F0D}" destId="{3C07170A-1F2F-43F7-9366-FB91D8EC4C8C}" srcOrd="0" destOrd="1" presId="urn:microsoft.com/office/officeart/2005/8/layout/vList2"/>
    <dgm:cxn modelId="{6CD06AD0-CFC9-4DA4-8F69-E3480EEDF62A}" type="presOf" srcId="{2C7FC7B0-CBDA-4792-AB77-7A25C270C6EB}" destId="{1007831E-B838-416C-9B40-60C2BFAD110F}" srcOrd="0" destOrd="1" presId="urn:microsoft.com/office/officeart/2005/8/layout/vList2"/>
    <dgm:cxn modelId="{C99CC4DA-BB9F-4A37-A500-3D3B3EFEF1EC}" type="presOf" srcId="{2509B0B1-7BEF-402A-8B24-7E4F3E1889E5}" destId="{102E7B42-D2F5-4896-A753-49A2EB5FB8C6}" srcOrd="0" destOrd="0" presId="urn:microsoft.com/office/officeart/2005/8/layout/vList2"/>
    <dgm:cxn modelId="{5D5A4576-433F-4A8E-B561-7D64460916F7}" srcId="{850F288E-BBCB-45A6-9C60-A102823D00BE}" destId="{1E251795-80AF-4D3B-867A-208004E63F0D}" srcOrd="1" destOrd="0" parTransId="{5B4CBF4A-E082-4B68-BF28-890782B8AAC4}" sibTransId="{2D9D5783-6AB5-4E05-9BF3-74C3329647DF}"/>
    <dgm:cxn modelId="{0DE4EF85-3A7F-48A3-B55A-0B2251EF80EC}" type="presOf" srcId="{850F288E-BBCB-45A6-9C60-A102823D00BE}" destId="{B6B852FD-8327-49CE-BA28-BD77C38E086A}" srcOrd="0" destOrd="0" presId="urn:microsoft.com/office/officeart/2005/8/layout/vList2"/>
    <dgm:cxn modelId="{F707CFEE-178F-49A6-9A5E-89DE4CA0E598}" srcId="{9C65F807-033F-4828-8E96-1DCCC47199DD}" destId="{2C7FC7B0-CBDA-4792-AB77-7A25C270C6EB}" srcOrd="1" destOrd="0" parTransId="{B107FB31-9D88-4E9A-9801-F0483E9DD386}" sibTransId="{0C6C0EE5-C336-4EE2-B59E-4B8BEECF59E4}"/>
    <dgm:cxn modelId="{BDD31082-A80C-4970-857A-CEFBE29C15DA}" type="presParOf" srcId="{102E7B42-D2F5-4896-A753-49A2EB5FB8C6}" destId="{631CC56C-DD78-455C-9538-5F587F5EF452}" srcOrd="0" destOrd="0" presId="urn:microsoft.com/office/officeart/2005/8/layout/vList2"/>
    <dgm:cxn modelId="{10746FA1-D58A-4632-9740-BA604A2FAAFF}" type="presParOf" srcId="{102E7B42-D2F5-4896-A753-49A2EB5FB8C6}" destId="{1007831E-B838-416C-9B40-60C2BFAD110F}" srcOrd="1" destOrd="0" presId="urn:microsoft.com/office/officeart/2005/8/layout/vList2"/>
    <dgm:cxn modelId="{F75C549F-140A-42A7-BB54-D472ED15AA59}" type="presParOf" srcId="{102E7B42-D2F5-4896-A753-49A2EB5FB8C6}" destId="{B6B852FD-8327-49CE-BA28-BD77C38E086A}" srcOrd="2" destOrd="0" presId="urn:microsoft.com/office/officeart/2005/8/layout/vList2"/>
    <dgm:cxn modelId="{8B5BE3EA-171D-440A-89B0-872524DEBC34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Federal Reserve Board (The Fed)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Guardian of the American financial system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013392-FD62-40B2-B7FF-5FAFEC763456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Independent agency of the federal government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6A35A4C-5465-4B23-ADDD-0C61FF78F9F9}" type="parTrans" cxnId="{90292C62-7037-4CD1-BBC4-5958768D62B7}">
      <dgm:prSet/>
      <dgm:spPr/>
      <dgm:t>
        <a:bodyPr/>
        <a:lstStyle/>
        <a:p>
          <a:endParaRPr lang="en-US"/>
        </a:p>
      </dgm:t>
    </dgm:pt>
    <dgm:pt modelId="{528CC9EF-6ECA-43E3-9F01-29019CED4C0F}" type="sibTrans" cxnId="{90292C62-7037-4CD1-BBC4-5958768D62B7}">
      <dgm:prSet/>
      <dgm:spPr/>
      <dgm:t>
        <a:bodyPr/>
        <a:lstStyle/>
        <a:p>
          <a:endParaRPr lang="en-US"/>
        </a:p>
      </dgm:t>
    </dgm:pt>
    <dgm:pt modelId="{3B368718-088B-4781-B063-1FD19FEFE1ED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Established in 1913 to regulate the nation’s banking and financial industry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3F72211-470D-4D36-B245-29C49C3C3CDD}" type="parTrans" cxnId="{EE60BB9E-C3F0-445C-95E8-B751BEAFD7CA}">
      <dgm:prSet/>
      <dgm:spPr/>
      <dgm:t>
        <a:bodyPr/>
        <a:lstStyle/>
        <a:p>
          <a:endParaRPr lang="en-US"/>
        </a:p>
      </dgm:t>
    </dgm:pt>
    <dgm:pt modelId="{8F391EC6-368F-4A79-AF70-A34AE2389548}" type="sibTrans" cxnId="{EE60BB9E-C3F0-445C-95E8-B751BEAFD7CA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2375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94D713-6F44-4C1D-A436-41B038D0ADC8}" type="presOf" srcId="{0EE784E9-2743-4936-9AC0-D53C54A07169}" destId="{73EDDB2A-4555-4811-9F29-9B6C9F5B473F}" srcOrd="0" destOrd="0" presId="urn:microsoft.com/office/officeart/2005/8/layout/vList6"/>
    <dgm:cxn modelId="{EE60BB9E-C3F0-445C-95E8-B751BEAFD7CA}" srcId="{0EE784E9-2743-4936-9AC0-D53C54A07169}" destId="{3B368718-088B-4781-B063-1FD19FEFE1ED}" srcOrd="2" destOrd="0" parTransId="{43F72211-470D-4D36-B245-29C49C3C3CDD}" sibTransId="{8F391EC6-368F-4A79-AF70-A34AE2389548}"/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311F954A-0F1F-4983-909A-FC521E6AED08}" type="presOf" srcId="{505BB24A-246D-4278-9728-72836D9BB858}" destId="{EDD8EB98-2050-4739-90CE-896B2EA60833}" srcOrd="0" destOrd="0" presId="urn:microsoft.com/office/officeart/2005/8/layout/vList6"/>
    <dgm:cxn modelId="{90292C62-7037-4CD1-BBC4-5958768D62B7}" srcId="{0EE784E9-2743-4936-9AC0-D53C54A07169}" destId="{19013392-FD62-40B2-B7FF-5FAFEC763456}" srcOrd="1" destOrd="0" parTransId="{C6A35A4C-5465-4B23-ADDD-0C61FF78F9F9}" sibTransId="{528CC9EF-6ECA-43E3-9F01-29019CED4C0F}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68375CD5-4730-4A52-B36E-920AF200FA65}" type="presOf" srcId="{19013392-FD62-40B2-B7FF-5FAFEC763456}" destId="{8C8887DC-C460-4EDD-8CBE-B87AD8D6EBB8}" srcOrd="0" destOrd="1" presId="urn:microsoft.com/office/officeart/2005/8/layout/vList6"/>
    <dgm:cxn modelId="{C94C8770-2FCE-4029-9729-ED9C1D257C1B}" type="presOf" srcId="{3B368718-088B-4781-B063-1FD19FEFE1ED}" destId="{8C8887DC-C460-4EDD-8CBE-B87AD8D6EBB8}" srcOrd="0" destOrd="2" presId="urn:microsoft.com/office/officeart/2005/8/layout/vList6"/>
    <dgm:cxn modelId="{E8577D9B-EF8C-4189-8699-D19E687C7AC0}" type="presOf" srcId="{B719AA30-0DB9-46F5-B4C9-21CDF174F42D}" destId="{8C8887DC-C460-4EDD-8CBE-B87AD8D6EBB8}" srcOrd="0" destOrd="0" presId="urn:microsoft.com/office/officeart/2005/8/layout/vList6"/>
    <dgm:cxn modelId="{CC4558A9-86F2-4636-A438-8657B89698C8}" type="presParOf" srcId="{EDD8EB98-2050-4739-90CE-896B2EA60833}" destId="{19D013F2-FB39-4793-9D07-F5CB0EB9537E}" srcOrd="0" destOrd="0" presId="urn:microsoft.com/office/officeart/2005/8/layout/vList6"/>
    <dgm:cxn modelId="{208305F9-03BA-481E-BE7E-7F0A955B399A}" type="presParOf" srcId="{19D013F2-FB39-4793-9D07-F5CB0EB9537E}" destId="{73EDDB2A-4555-4811-9F29-9B6C9F5B473F}" srcOrd="0" destOrd="0" presId="urn:microsoft.com/office/officeart/2005/8/layout/vList6"/>
    <dgm:cxn modelId="{8CDDB7D6-D147-4107-A2C2-3E08031F226B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Four Major Functions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Controls the money supply with monetary policy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6DA4A84-328A-4468-87CF-02D01EF005BD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Regulates financial institutions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7C0C01C-A6CA-41CF-8FBA-F05FC0AAF938}" type="parTrans" cxnId="{392888BF-FF35-4FFA-B13D-A83AD62DF97D}">
      <dgm:prSet/>
      <dgm:spPr/>
      <dgm:t>
        <a:bodyPr/>
        <a:lstStyle/>
        <a:p>
          <a:endParaRPr lang="en-US"/>
        </a:p>
      </dgm:t>
    </dgm:pt>
    <dgm:pt modelId="{8D7DB74D-EF9C-4E2D-AC53-A0B6A4B1B971}" type="sibTrans" cxnId="{392888BF-FF35-4FFA-B13D-A83AD62DF97D}">
      <dgm:prSet/>
      <dgm:spPr/>
      <dgm:t>
        <a:bodyPr/>
        <a:lstStyle/>
        <a:p>
          <a:endParaRPr lang="en-US"/>
        </a:p>
      </dgm:t>
    </dgm:pt>
    <dgm:pt modelId="{BC05DCB5-7695-41EE-BDAE-F490E59D211A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Manages regional and national check-clearing procedures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D09F562-5C1B-4603-9CE7-9112B4E0D64C}" type="parTrans" cxnId="{F4A70365-123B-4899-8F02-600A048B2F89}">
      <dgm:prSet/>
      <dgm:spPr/>
      <dgm:t>
        <a:bodyPr/>
        <a:lstStyle/>
        <a:p>
          <a:endParaRPr lang="en-US"/>
        </a:p>
      </dgm:t>
    </dgm:pt>
    <dgm:pt modelId="{D81D21FC-8F2E-4008-BE6A-33392D471D5D}" type="sibTrans" cxnId="{F4A70365-123B-4899-8F02-600A048B2F89}">
      <dgm:prSet/>
      <dgm:spPr/>
      <dgm:t>
        <a:bodyPr/>
        <a:lstStyle/>
        <a:p>
          <a:endParaRPr lang="en-US"/>
        </a:p>
      </dgm:t>
    </dgm:pt>
    <dgm:pt modelId="{8836D69A-9225-4BFA-9C48-83C7E17D7FF6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Supervises the federal deposit insurance of commercial banks in the Federal Reserve system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0B86079B-F513-4CE3-B34B-F56E16AFB53B}" type="parTrans" cxnId="{B74C42E0-67E5-4932-92B7-0693C0806513}">
      <dgm:prSet/>
      <dgm:spPr/>
      <dgm:t>
        <a:bodyPr/>
        <a:lstStyle/>
        <a:p>
          <a:endParaRPr lang="en-US"/>
        </a:p>
      </dgm:t>
    </dgm:pt>
    <dgm:pt modelId="{43B292A3-E824-4E6E-B3E1-3DFFA4890CF0}" type="sibTrans" cxnId="{B74C42E0-67E5-4932-92B7-0693C0806513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237566" custScaleY="99010" custLinFactNeighborY="-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4C42E0-67E5-4932-92B7-0693C0806513}" srcId="{0EE784E9-2743-4936-9AC0-D53C54A07169}" destId="{8836D69A-9225-4BFA-9C48-83C7E17D7FF6}" srcOrd="3" destOrd="0" parTransId="{0B86079B-F513-4CE3-B34B-F56E16AFB53B}" sibTransId="{43B292A3-E824-4E6E-B3E1-3DFFA4890CF0}"/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F4A70365-123B-4899-8F02-600A048B2F89}" srcId="{0EE784E9-2743-4936-9AC0-D53C54A07169}" destId="{BC05DCB5-7695-41EE-BDAE-F490E59D211A}" srcOrd="2" destOrd="0" parTransId="{5D09F562-5C1B-4603-9CE7-9112B4E0D64C}" sibTransId="{D81D21FC-8F2E-4008-BE6A-33392D471D5D}"/>
    <dgm:cxn modelId="{5739E3F0-0D01-41DD-ACC5-76E18B23B220}" type="presOf" srcId="{0EE784E9-2743-4936-9AC0-D53C54A07169}" destId="{73EDDB2A-4555-4811-9F29-9B6C9F5B473F}" srcOrd="0" destOrd="0" presId="urn:microsoft.com/office/officeart/2005/8/layout/vList6"/>
    <dgm:cxn modelId="{5086C777-BF78-4AF8-8E58-755F79ABA6CF}" type="presOf" srcId="{B719AA30-0DB9-46F5-B4C9-21CDF174F42D}" destId="{8C8887DC-C460-4EDD-8CBE-B87AD8D6EBB8}" srcOrd="0" destOrd="0" presId="urn:microsoft.com/office/officeart/2005/8/layout/vList6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4314192A-7DE6-4B2C-8522-9AEEA00E9B9C}" type="presOf" srcId="{26DA4A84-328A-4468-87CF-02D01EF005BD}" destId="{8C8887DC-C460-4EDD-8CBE-B87AD8D6EBB8}" srcOrd="0" destOrd="1" presId="urn:microsoft.com/office/officeart/2005/8/layout/vList6"/>
    <dgm:cxn modelId="{3E199D28-A198-4E18-B1B6-EF95AFDD96DE}" type="presOf" srcId="{505BB24A-246D-4278-9728-72836D9BB858}" destId="{EDD8EB98-2050-4739-90CE-896B2EA60833}" srcOrd="0" destOrd="0" presId="urn:microsoft.com/office/officeart/2005/8/layout/vList6"/>
    <dgm:cxn modelId="{F473ECCE-21F2-4A28-A92B-D3324255B93D}" type="presOf" srcId="{BC05DCB5-7695-41EE-BDAE-F490E59D211A}" destId="{8C8887DC-C460-4EDD-8CBE-B87AD8D6EBB8}" srcOrd="0" destOrd="2" presId="urn:microsoft.com/office/officeart/2005/8/layout/vList6"/>
    <dgm:cxn modelId="{E5E4E6B1-BD6F-4774-A61F-5D0BEE5E4B5C}" type="presOf" srcId="{8836D69A-9225-4BFA-9C48-83C7E17D7FF6}" destId="{8C8887DC-C460-4EDD-8CBE-B87AD8D6EBB8}" srcOrd="0" destOrd="3" presId="urn:microsoft.com/office/officeart/2005/8/layout/vList6"/>
    <dgm:cxn modelId="{392888BF-FF35-4FFA-B13D-A83AD62DF97D}" srcId="{0EE784E9-2743-4936-9AC0-D53C54A07169}" destId="{26DA4A84-328A-4468-87CF-02D01EF005BD}" srcOrd="1" destOrd="0" parTransId="{17C0C01C-A6CA-41CF-8FBA-F05FC0AAF938}" sibTransId="{8D7DB74D-EF9C-4E2D-AC53-A0B6A4B1B971}"/>
    <dgm:cxn modelId="{70D1E8D9-4A82-45B0-8710-59FA70E5BA9F}" type="presParOf" srcId="{EDD8EB98-2050-4739-90CE-896B2EA60833}" destId="{19D013F2-FB39-4793-9D07-F5CB0EB9537E}" srcOrd="0" destOrd="0" presId="urn:microsoft.com/office/officeart/2005/8/layout/vList6"/>
    <dgm:cxn modelId="{F331F519-B34A-4944-8FC3-178624D942C9}" type="presParOf" srcId="{19D013F2-FB39-4793-9D07-F5CB0EB9537E}" destId="{73EDDB2A-4555-4811-9F29-9B6C9F5B473F}" srcOrd="0" destOrd="0" presId="urn:microsoft.com/office/officeart/2005/8/layout/vList6"/>
    <dgm:cxn modelId="{CF57013F-7EA9-41AA-824B-7AF140D9D00F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Monetary Policy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means by which the Fed controls the amount of money available in the economy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DB32D29-2C83-4C64-A2DD-E4102BD4916A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Aims to keep supply and demand in balance to avoid inflation/deflation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8E53429-80B2-4751-AE78-4EFC232E5758}" type="parTrans" cxnId="{746E76A9-CCC7-499A-B266-08DA5EA78B82}">
      <dgm:prSet/>
      <dgm:spPr/>
      <dgm:t>
        <a:bodyPr/>
        <a:lstStyle/>
        <a:p>
          <a:endParaRPr lang="en-US"/>
        </a:p>
      </dgm:t>
    </dgm:pt>
    <dgm:pt modelId="{C8A4755A-CF0B-4CFA-A070-B3AE00673194}" type="sibTrans" cxnId="{746E76A9-CCC7-499A-B266-08DA5EA78B82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2375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2A6D14-8D78-4D32-A50B-045CEE71961B}" type="presOf" srcId="{B719AA30-0DB9-46F5-B4C9-21CDF174F42D}" destId="{8C8887DC-C460-4EDD-8CBE-B87AD8D6EBB8}" srcOrd="0" destOrd="0" presId="urn:microsoft.com/office/officeart/2005/8/layout/vList6"/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27956F45-CE7C-459F-9D30-29B1D0AA8956}" type="presOf" srcId="{0EE784E9-2743-4936-9AC0-D53C54A07169}" destId="{73EDDB2A-4555-4811-9F29-9B6C9F5B473F}" srcOrd="0" destOrd="0" presId="urn:microsoft.com/office/officeart/2005/8/layout/vList6"/>
    <dgm:cxn modelId="{6DCDB1F7-3523-46DB-9665-4AF233CCCFDF}" type="presOf" srcId="{6DB32D29-2C83-4C64-A2DD-E4102BD4916A}" destId="{8C8887DC-C460-4EDD-8CBE-B87AD8D6EBB8}" srcOrd="0" destOrd="1" presId="urn:microsoft.com/office/officeart/2005/8/layout/vList6"/>
    <dgm:cxn modelId="{746E76A9-CCC7-499A-B266-08DA5EA78B82}" srcId="{0EE784E9-2743-4936-9AC0-D53C54A07169}" destId="{6DB32D29-2C83-4C64-A2DD-E4102BD4916A}" srcOrd="1" destOrd="0" parTransId="{E8E53429-80B2-4751-AE78-4EFC232E5758}" sibTransId="{C8A4755A-CF0B-4CFA-A070-B3AE00673194}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6596389E-444D-4352-A232-665D0465A74D}" type="presOf" srcId="{505BB24A-246D-4278-9728-72836D9BB858}" destId="{EDD8EB98-2050-4739-90CE-896B2EA60833}" srcOrd="0" destOrd="0" presId="urn:microsoft.com/office/officeart/2005/8/layout/vList6"/>
    <dgm:cxn modelId="{75752BB2-C3F2-49E7-A3B4-960DC489332D}" type="presParOf" srcId="{EDD8EB98-2050-4739-90CE-896B2EA60833}" destId="{19D013F2-FB39-4793-9D07-F5CB0EB9537E}" srcOrd="0" destOrd="0" presId="urn:microsoft.com/office/officeart/2005/8/layout/vList6"/>
    <dgm:cxn modelId="{B7ED618C-F653-443F-8879-F402C2C94B3C}" type="presParOf" srcId="{19D013F2-FB39-4793-9D07-F5CB0EB9537E}" destId="{73EDDB2A-4555-4811-9F29-9B6C9F5B473F}" srcOrd="0" destOrd="0" presId="urn:microsoft.com/office/officeart/2005/8/layout/vList6"/>
    <dgm:cxn modelId="{BEDE275A-ACF4-4A64-98AD-FEEA1E1885E4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l"/>
          <a:r>
            <a:rPr lang="en-US" sz="2200" dirty="0" smtClean="0">
              <a:latin typeface="Arial" pitchFamily="34" charset="0"/>
              <a:cs typeface="Arial" pitchFamily="34" charset="0"/>
            </a:rPr>
            <a:t>1. Open Market Operations 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l"/>
          <a:r>
            <a:rPr lang="en-US" sz="2200" dirty="0" smtClean="0">
              <a:latin typeface="Arial" pitchFamily="34" charset="0"/>
              <a:cs typeface="Arial" pitchFamily="34" charset="0"/>
            </a:rPr>
            <a:t>2. Reserve Requirements 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l"/>
          <a:r>
            <a:rPr lang="en-US" sz="2200" dirty="0" smtClean="0">
              <a:latin typeface="Arial" pitchFamily="34" charset="0"/>
              <a:cs typeface="Arial" pitchFamily="34" charset="0"/>
            </a:rPr>
            <a:t>3. Discount Rates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Decisions to buy or sell U.S. Treasury bill in the open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Percentage of deposits a bank must hold in reserve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Rate of interest the Fed charges to loan money to banking institutions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4827FE-7665-4A52-B175-35B276060C61}">
      <dgm:prSet phldrT="[Text]" custT="1"/>
      <dgm:spPr/>
      <dgm:t>
        <a:bodyPr/>
        <a:lstStyle/>
        <a:p>
          <a:pPr algn="l"/>
          <a:r>
            <a:rPr lang="en-US" sz="2200" dirty="0" smtClean="0">
              <a:latin typeface="Arial" pitchFamily="34" charset="0"/>
              <a:cs typeface="Arial" pitchFamily="34" charset="0"/>
            </a:rPr>
            <a:t>4. Credit Controls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6254FD31-19AA-4FE1-8C88-995530C5930A}" type="par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6A6217-2F21-4E44-86B9-4BD5B33BC4DB}" type="sib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49681A-A4B0-4C43-9DDF-0757477BB902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Authority to establish and enforce credit rules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FD87287-5C2D-4536-8A71-2CE809959C2B}" type="par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92E3C6-4457-426B-9ADF-2BCC2D6636D4}" type="sib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F3F536-7CCF-46F2-9A5D-D9C77A4F3A07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Buying securities increases money in supply and vice versa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5D87D7C-75ED-4B4F-9C09-BD5A141EC030}" type="parTrans" cxnId="{8164CE6C-0866-4BBF-AE5B-A018773B552B}">
      <dgm:prSet/>
      <dgm:spPr/>
      <dgm:t>
        <a:bodyPr/>
        <a:lstStyle/>
        <a:p>
          <a:endParaRPr lang="en-US"/>
        </a:p>
      </dgm:t>
    </dgm:pt>
    <dgm:pt modelId="{CCDC2F73-18B4-4FAA-89AE-374DFE04C2F0}" type="sibTrans" cxnId="{8164CE6C-0866-4BBF-AE5B-A018773B552B}">
      <dgm:prSet/>
      <dgm:spPr/>
      <dgm:t>
        <a:bodyPr/>
        <a:lstStyle/>
        <a:p>
          <a:endParaRPr lang="en-US"/>
        </a:p>
      </dgm:t>
    </dgm:pt>
    <dgm:pt modelId="{E4076E6F-40C2-4709-9EBE-D22B07169987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Has a strong effect on the economy and not used often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C925221-4DC7-48D1-BAB1-5892891ACC3E}" type="parTrans" cxnId="{27E42C07-316F-4791-AFBD-3D021947CB10}">
      <dgm:prSet/>
      <dgm:spPr/>
      <dgm:t>
        <a:bodyPr/>
        <a:lstStyle/>
        <a:p>
          <a:endParaRPr lang="en-US"/>
        </a:p>
      </dgm:t>
    </dgm:pt>
    <dgm:pt modelId="{FDCCBDD1-C15A-48B2-A176-669880B903B2}" type="sibTrans" cxnId="{27E42C07-316F-4791-AFBD-3D021947CB10}">
      <dgm:prSet/>
      <dgm:spPr/>
      <dgm:t>
        <a:bodyPr/>
        <a:lstStyle/>
        <a:p>
          <a:endParaRPr lang="en-US"/>
        </a:p>
      </dgm:t>
    </dgm:pt>
    <dgm:pt modelId="{60D7C776-13AF-43A8-8351-B6168897E8F1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Lowering discount rate encourages borrowing and expands money supply and vice versa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D2F2669-44B0-4BF1-A00A-904C59F30733}" type="parTrans" cxnId="{4B2BBADF-D6FC-4C9D-9F69-31320E9B1E3A}">
      <dgm:prSet/>
      <dgm:spPr/>
      <dgm:t>
        <a:bodyPr/>
        <a:lstStyle/>
        <a:p>
          <a:endParaRPr lang="en-US"/>
        </a:p>
      </dgm:t>
    </dgm:pt>
    <dgm:pt modelId="{E1AD17F2-4847-40D1-89A8-88B18FBA2EF5}" type="sibTrans" cxnId="{4B2BBADF-D6FC-4C9D-9F69-31320E9B1E3A}">
      <dgm:prSet/>
      <dgm:spPr/>
      <dgm:t>
        <a:bodyPr/>
        <a:lstStyle/>
        <a:p>
          <a:endParaRPr lang="en-US"/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09523-BD4D-4307-95CF-F8441A592681}" type="pres">
      <dgm:prSet presAssocID="{BE4827FE-7665-4A52-B175-35B276060C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74D6-7B8A-4040-8E23-077251DE46B0}" type="pres">
      <dgm:prSet presAssocID="{BE4827FE-7665-4A52-B175-35B276060C61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E42C07-316F-4791-AFBD-3D021947CB10}" srcId="{165DF3E1-B66D-44E8-B59D-527AB8500962}" destId="{E4076E6F-40C2-4709-9EBE-D22B07169987}" srcOrd="1" destOrd="0" parTransId="{4C925221-4DC7-48D1-BAB1-5892891ACC3E}" sibTransId="{FDCCBDD1-C15A-48B2-A176-669880B903B2}"/>
    <dgm:cxn modelId="{868F0F3C-3169-414B-900D-D7B887ABEC94}" srcId="{BE4827FE-7665-4A52-B175-35B276060C61}" destId="{8D49681A-A4B0-4C43-9DDF-0757477BB902}" srcOrd="0" destOrd="0" parTransId="{CFD87287-5C2D-4536-8A71-2CE809959C2B}" sibTransId="{CC92E3C6-4457-426B-9ADF-2BCC2D6636D4}"/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B08A6927-721B-4549-B6C8-C7FFA37B2848}" type="presOf" srcId="{90F8F76A-6130-48B9-81E3-DEADE854AC1A}" destId="{86A71B01-E344-4AEF-AD00-428029241C8D}" srcOrd="0" destOrd="0" presId="urn:microsoft.com/office/officeart/2005/8/layout/vList2"/>
    <dgm:cxn modelId="{8164CE6C-0866-4BBF-AE5B-A018773B552B}" srcId="{20C97B50-280B-4F15-8E6A-7178F097D7CD}" destId="{B7F3F536-7CCF-46F2-9A5D-D9C77A4F3A07}" srcOrd="1" destOrd="0" parTransId="{55D87D7C-75ED-4B4F-9C09-BD5A141EC030}" sibTransId="{CCDC2F73-18B4-4FAA-89AE-374DFE04C2F0}"/>
    <dgm:cxn modelId="{77E983FB-DA71-436D-814F-0D2C015015E2}" type="presOf" srcId="{27696585-93F3-4BA8-A86C-EE7CA953DCED}" destId="{23F75003-D503-45D3-A5CC-3CFDCDDAFB10}" srcOrd="0" destOrd="0" presId="urn:microsoft.com/office/officeart/2005/8/layout/vList2"/>
    <dgm:cxn modelId="{A0B36152-E534-46B4-8C64-5C421C54038B}" type="presOf" srcId="{60D7C776-13AF-43A8-8351-B6168897E8F1}" destId="{87E52489-F7C8-4578-8D5B-A01DD9EE03D0}" srcOrd="0" destOrd="1" presId="urn:microsoft.com/office/officeart/2005/8/layout/vList2"/>
    <dgm:cxn modelId="{DD271826-AC04-4E56-A0D7-9040463A2EFA}" type="presOf" srcId="{F22925C5-8B6F-4E6D-BD40-367BB37874A9}" destId="{57F84CBA-3486-4A35-ADE6-DAA86D06680F}" srcOrd="0" destOrd="0" presId="urn:microsoft.com/office/officeart/2005/8/layout/vList2"/>
    <dgm:cxn modelId="{5FE1C331-B490-4107-91F5-45C5C9CF0B17}" srcId="{F22925C5-8B6F-4E6D-BD40-367BB37874A9}" destId="{90F8F76A-6130-48B9-81E3-DEADE854AC1A}" srcOrd="2" destOrd="0" parTransId="{DFB4CF65-FFE1-4851-9C8F-9CF960C346F1}" sibTransId="{E6FD174E-D8F1-4DC9-B181-BEF0E0A14C35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4B2BBADF-D6FC-4C9D-9F69-31320E9B1E3A}" srcId="{90F8F76A-6130-48B9-81E3-DEADE854AC1A}" destId="{60D7C776-13AF-43A8-8351-B6168897E8F1}" srcOrd="1" destOrd="0" parTransId="{AD2F2669-44B0-4BF1-A00A-904C59F30733}" sibTransId="{E1AD17F2-4847-40D1-89A8-88B18FBA2EF5}"/>
    <dgm:cxn modelId="{6155E870-34B4-4842-94BF-7DE7E99B392F}" type="presOf" srcId="{B6EDE9FB-2278-41E5-9E85-3A42733213D0}" destId="{87E52489-F7C8-4578-8D5B-A01DD9EE03D0}" srcOrd="0" destOrd="0" presId="urn:microsoft.com/office/officeart/2005/8/layout/vList2"/>
    <dgm:cxn modelId="{90EEF245-0EBF-4114-A04D-318F8B7A659E}" type="presOf" srcId="{165DF3E1-B66D-44E8-B59D-527AB8500962}" destId="{BEF8D30D-6F04-458F-BED3-6560E6FF7016}" srcOrd="0" destOrd="0" presId="urn:microsoft.com/office/officeart/2005/8/layout/vList2"/>
    <dgm:cxn modelId="{E445FEC2-E069-4AC0-8652-73ADDAE177A2}" type="presOf" srcId="{BE4827FE-7665-4A52-B175-35B276060C61}" destId="{90E09523-BD4D-4307-95CF-F8441A592681}" srcOrd="0" destOrd="0" presId="urn:microsoft.com/office/officeart/2005/8/layout/vList2"/>
    <dgm:cxn modelId="{6CD6A749-1D13-45DF-9841-099AB7CCADDD}" type="presOf" srcId="{E4076E6F-40C2-4709-9EBE-D22B07169987}" destId="{6BBA03C6-10A6-44A5-BC74-0B8C7C13F583}" srcOrd="0" destOrd="1" presId="urn:microsoft.com/office/officeart/2005/8/layout/vList2"/>
    <dgm:cxn modelId="{EE41DE0E-37C1-4CC1-98DD-95AB2BB2C0C1}" type="presOf" srcId="{88F1AEB9-04C9-4612-AC5B-AA2D7343FB6C}" destId="{6BBA03C6-10A6-44A5-BC74-0B8C7C13F583}" srcOrd="0" destOrd="0" presId="urn:microsoft.com/office/officeart/2005/8/layout/vList2"/>
    <dgm:cxn modelId="{5A6095C7-81DE-4BAB-96C0-580FC1DF233C}" type="presOf" srcId="{20C97B50-280B-4F15-8E6A-7178F097D7CD}" destId="{65F66AE6-AEEC-42BD-97FD-ABE9E4283580}" srcOrd="0" destOrd="0" presId="urn:microsoft.com/office/officeart/2005/8/layout/vList2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8699CDDE-CED5-4FEB-BA25-E8E9807323B0}" type="presOf" srcId="{8D49681A-A4B0-4C43-9DDF-0757477BB902}" destId="{31E874D6-7B8A-4040-8E23-077251DE46B0}" srcOrd="0" destOrd="0" presId="urn:microsoft.com/office/officeart/2005/8/layout/vList2"/>
    <dgm:cxn modelId="{8989971F-F40B-4888-896B-734B049D5838}" srcId="{F22925C5-8B6F-4E6D-BD40-367BB37874A9}" destId="{BE4827FE-7665-4A52-B175-35B276060C61}" srcOrd="3" destOrd="0" parTransId="{6254FD31-19AA-4FE1-8C88-995530C5930A}" sibTransId="{7D6A6217-2F21-4E44-86B9-4BD5B33BC4DB}"/>
    <dgm:cxn modelId="{065F3219-29B7-414F-A64B-434F74B61E32}" type="presOf" srcId="{B7F3F536-7CCF-46F2-9A5D-D9C77A4F3A07}" destId="{23F75003-D503-45D3-A5CC-3CFDCDDAFB10}" srcOrd="0" destOrd="1" presId="urn:microsoft.com/office/officeart/2005/8/layout/vList2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3F4DF58F-8879-4FD9-9151-B6A0A7AC0D5F}" type="presParOf" srcId="{57F84CBA-3486-4A35-ADE6-DAA86D06680F}" destId="{65F66AE6-AEEC-42BD-97FD-ABE9E4283580}" srcOrd="0" destOrd="0" presId="urn:microsoft.com/office/officeart/2005/8/layout/vList2"/>
    <dgm:cxn modelId="{DCD7BE77-D56B-485D-B9C9-508FE9209FE4}" type="presParOf" srcId="{57F84CBA-3486-4A35-ADE6-DAA86D06680F}" destId="{23F75003-D503-45D3-A5CC-3CFDCDDAFB10}" srcOrd="1" destOrd="0" presId="urn:microsoft.com/office/officeart/2005/8/layout/vList2"/>
    <dgm:cxn modelId="{9AF0A08F-F4F6-437F-85C1-FF55E2450F1C}" type="presParOf" srcId="{57F84CBA-3486-4A35-ADE6-DAA86D06680F}" destId="{BEF8D30D-6F04-458F-BED3-6560E6FF7016}" srcOrd="2" destOrd="0" presId="urn:microsoft.com/office/officeart/2005/8/layout/vList2"/>
    <dgm:cxn modelId="{FC43EE6D-1145-4C41-A135-843DE8D961B3}" type="presParOf" srcId="{57F84CBA-3486-4A35-ADE6-DAA86D06680F}" destId="{6BBA03C6-10A6-44A5-BC74-0B8C7C13F583}" srcOrd="3" destOrd="0" presId="urn:microsoft.com/office/officeart/2005/8/layout/vList2"/>
    <dgm:cxn modelId="{1E2BAC3F-7A5A-421B-900E-1AFAB8D6C383}" type="presParOf" srcId="{57F84CBA-3486-4A35-ADE6-DAA86D06680F}" destId="{86A71B01-E344-4AEF-AD00-428029241C8D}" srcOrd="4" destOrd="0" presId="urn:microsoft.com/office/officeart/2005/8/layout/vList2"/>
    <dgm:cxn modelId="{6993211F-B9D6-4730-A8C4-F0FF1E06B874}" type="presParOf" srcId="{57F84CBA-3486-4A35-ADE6-DAA86D06680F}" destId="{87E52489-F7C8-4578-8D5B-A01DD9EE03D0}" srcOrd="5" destOrd="0" presId="urn:microsoft.com/office/officeart/2005/8/layout/vList2"/>
    <dgm:cxn modelId="{9DD924D0-5881-43DD-B0E0-77FFE2F37CEA}" type="presParOf" srcId="{57F84CBA-3486-4A35-ADE6-DAA86D06680F}" destId="{90E09523-BD4D-4307-95CF-F8441A592681}" srcOrd="6" destOrd="0" presId="urn:microsoft.com/office/officeart/2005/8/layout/vList2"/>
    <dgm:cxn modelId="{A3D7ACFF-9A35-432C-8E5D-3C39DC7C5DFF}" type="presParOf" srcId="{57F84CBA-3486-4A35-ADE6-DAA86D06680F}" destId="{31E874D6-7B8A-4040-8E23-077251DE46B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CFE779-978D-46AD-B8CF-8A33E6823BCA}" type="doc">
      <dgm:prSet loTypeId="urn:microsoft.com/office/officeart/2005/8/layout/h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FDB3137-FDE3-4342-88A4-AE4C293DF74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Regulating Member Banks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BD43037-34C5-4848-9479-07DBEAF97748}" type="parTrans" cxnId="{3EC3A542-4DC6-4493-942B-2EADD7CE3D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4D9F6FE-018A-4178-8E0E-8008A39EBA76}" type="sibTrans" cxnId="{3EC3A542-4DC6-4493-942B-2EADD7CE3D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78B3D5-73E3-4F36-B3A0-6B872BED574F}">
      <dgm:prSet phldrT="[Text]"/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Establishes and enforces banking rules that affect monetary policy and competition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17A9D0-572D-4878-ADFE-2BB27F1E9BB7}" type="parTrans" cxnId="{4FF0A4C5-E60C-4ED6-9B30-DBEFCE900D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8235F37-D23E-40A8-8022-3E5552834405}" type="sibTrans" cxnId="{4FF0A4C5-E60C-4ED6-9B30-DBEFCE900D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8BEDC-82DC-48E6-93E5-567056AD4E6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Check Clearing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12AD3BE-6F12-44D7-879E-3CCEFE981E24}" type="parTrans" cxnId="{355CE348-26FD-4FD3-AAAC-FF770AEEC0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C27246D-9A73-4EA6-AFFF-C6BC34ABF69A}" type="sibTrans" cxnId="{355CE348-26FD-4FD3-AAAC-FF770AEEC0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CF732A-094A-4027-8E03-5024D8C2B2F0}">
      <dgm:prSet phldrT="[Text]"/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National check processing through check clearinghouses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D7E5807-9395-40B3-AF25-73D9A064F713}" type="parTrans" cxnId="{534212E4-67A2-4AC2-B5A8-32FFEA51813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614C90-08B8-4F6F-BA60-71F92D5FCC6D}" type="sibTrans" cxnId="{534212E4-67A2-4AC2-B5A8-32FFEA51813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2A6F89-8A0A-4255-8ACD-8BDA03D47AD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Depository Insurance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31F81A9-0CC4-4F6F-A9CB-2A110A80EE6D}" type="parTrans" cxnId="{2360836F-1804-4552-B846-0DFF257141F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F17AF5-80BA-4F2D-A820-073C1E34578B}" type="sibTrans" cxnId="{2360836F-1804-4552-B846-0DFF257141F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9658F20-47D2-49FC-9085-B77CA9CCD9B6}">
      <dgm:prSet phldrT="[Text]"/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Supervises the federal insurance funds that protect the deposits in member banking institutions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0F929C1-2820-4215-9DCC-62BB3BD4AE1F}" type="parTrans" cxnId="{060DBE8E-0E3C-4664-B1BC-4E47D919AB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A04A56F-B775-4CC3-8F70-DF32ED4CF224}" type="sibTrans" cxnId="{060DBE8E-0E3C-4664-B1BC-4E47D919AB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D87F3BC-C913-4E8B-9CE5-DB1764D0E5A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Has authority to approve bank mergers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93B105E-FA8C-4735-8118-E49DE6E25EE5}" type="parTrans" cxnId="{1867E4FF-CA5B-48D4-A216-5BB0E409C99A}">
      <dgm:prSet/>
      <dgm:spPr/>
      <dgm:t>
        <a:bodyPr/>
        <a:lstStyle/>
        <a:p>
          <a:endParaRPr lang="en-US"/>
        </a:p>
      </dgm:t>
    </dgm:pt>
    <dgm:pt modelId="{B4E9E641-3B03-46D3-A21F-FA4CD63E885D}" type="sibTrans" cxnId="{1867E4FF-CA5B-48D4-A216-5BB0E409C99A}">
      <dgm:prSet/>
      <dgm:spPr/>
      <dgm:t>
        <a:bodyPr/>
        <a:lstStyle/>
        <a:p>
          <a:endParaRPr lang="en-US"/>
        </a:p>
      </dgm:t>
    </dgm:pt>
    <dgm:pt modelId="{66A5CF4D-2D9D-4412-90C1-9E39D6874C81}" type="pres">
      <dgm:prSet presAssocID="{B9CFE779-978D-46AD-B8CF-8A33E6823B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AEE240-51B0-4DD8-9301-01CCE6F4CBA8}" type="pres">
      <dgm:prSet presAssocID="{1FDB3137-FDE3-4342-88A4-AE4C293DF74A}" presName="composite" presStyleCnt="0"/>
      <dgm:spPr/>
    </dgm:pt>
    <dgm:pt modelId="{0334D0D0-9D48-4F1C-844A-2664786E3B9E}" type="pres">
      <dgm:prSet presAssocID="{1FDB3137-FDE3-4342-88A4-AE4C293DF74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B61BE-DD1C-4F39-A917-01BDFF268CC9}" type="pres">
      <dgm:prSet presAssocID="{1FDB3137-FDE3-4342-88A4-AE4C293DF74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470470-686E-4ABE-9969-9D2C8B1A0F7C}" type="pres">
      <dgm:prSet presAssocID="{14D9F6FE-018A-4178-8E0E-8008A39EBA76}" presName="space" presStyleCnt="0"/>
      <dgm:spPr/>
    </dgm:pt>
    <dgm:pt modelId="{71802FC6-3628-43F5-BD2A-9501A77C8224}" type="pres">
      <dgm:prSet presAssocID="{9CD8BEDC-82DC-48E6-93E5-567056AD4E65}" presName="composite" presStyleCnt="0"/>
      <dgm:spPr/>
    </dgm:pt>
    <dgm:pt modelId="{A5DE1F65-4F6D-466E-8F18-4ADB8216414C}" type="pres">
      <dgm:prSet presAssocID="{9CD8BEDC-82DC-48E6-93E5-567056AD4E6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ECB7F-0F95-42D6-ABFA-FDC45D330CE5}" type="pres">
      <dgm:prSet presAssocID="{9CD8BEDC-82DC-48E6-93E5-567056AD4E6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75184-ED7F-4572-9F93-757758372834}" type="pres">
      <dgm:prSet presAssocID="{EC27246D-9A73-4EA6-AFFF-C6BC34ABF69A}" presName="space" presStyleCnt="0"/>
      <dgm:spPr/>
    </dgm:pt>
    <dgm:pt modelId="{BA71DA61-857E-41C2-B064-0FD3CBE827A1}" type="pres">
      <dgm:prSet presAssocID="{F12A6F89-8A0A-4255-8ACD-8BDA03D47AD9}" presName="composite" presStyleCnt="0"/>
      <dgm:spPr/>
    </dgm:pt>
    <dgm:pt modelId="{1AF238F4-9BD6-4A83-82E6-1EBA74B8ECE2}" type="pres">
      <dgm:prSet presAssocID="{F12A6F89-8A0A-4255-8ACD-8BDA03D47AD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C51AB-17C4-4A39-99CB-21EC90D5C1FC}" type="pres">
      <dgm:prSet presAssocID="{F12A6F89-8A0A-4255-8ACD-8BDA03D47AD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7BC2AF-7CE0-4170-92D6-376A845D5ADC}" type="presOf" srcId="{A578B3D5-73E3-4F36-B3A0-6B872BED574F}" destId="{A81B61BE-DD1C-4F39-A917-01BDFF268CC9}" srcOrd="0" destOrd="0" presId="urn:microsoft.com/office/officeart/2005/8/layout/hList1"/>
    <dgm:cxn modelId="{534212E4-67A2-4AC2-B5A8-32FFEA518136}" srcId="{9CD8BEDC-82DC-48E6-93E5-567056AD4E65}" destId="{2CCF732A-094A-4027-8E03-5024D8C2B2F0}" srcOrd="0" destOrd="0" parTransId="{DD7E5807-9395-40B3-AF25-73D9A064F713}" sibTransId="{FA614C90-08B8-4F6F-BA60-71F92D5FCC6D}"/>
    <dgm:cxn modelId="{BFDFFB22-8325-4CF4-9778-BD0F1B0ED9B6}" type="presOf" srcId="{F12A6F89-8A0A-4255-8ACD-8BDA03D47AD9}" destId="{1AF238F4-9BD6-4A83-82E6-1EBA74B8ECE2}" srcOrd="0" destOrd="0" presId="urn:microsoft.com/office/officeart/2005/8/layout/hList1"/>
    <dgm:cxn modelId="{1867E4FF-CA5B-48D4-A216-5BB0E409C99A}" srcId="{1FDB3137-FDE3-4342-88A4-AE4C293DF74A}" destId="{BD87F3BC-C913-4E8B-9CE5-DB1764D0E5A0}" srcOrd="1" destOrd="0" parTransId="{793B105E-FA8C-4735-8118-E49DE6E25EE5}" sibTransId="{B4E9E641-3B03-46D3-A21F-FA4CD63E885D}"/>
    <dgm:cxn modelId="{3EC3A542-4DC6-4493-942B-2EADD7CE3D74}" srcId="{B9CFE779-978D-46AD-B8CF-8A33E6823BCA}" destId="{1FDB3137-FDE3-4342-88A4-AE4C293DF74A}" srcOrd="0" destOrd="0" parTransId="{ABD43037-34C5-4848-9479-07DBEAF97748}" sibTransId="{14D9F6FE-018A-4178-8E0E-8008A39EBA76}"/>
    <dgm:cxn modelId="{060DBE8E-0E3C-4664-B1BC-4E47D919AB3C}" srcId="{F12A6F89-8A0A-4255-8ACD-8BDA03D47AD9}" destId="{29658F20-47D2-49FC-9085-B77CA9CCD9B6}" srcOrd="0" destOrd="0" parTransId="{40F929C1-2820-4215-9DCC-62BB3BD4AE1F}" sibTransId="{8A04A56F-B775-4CC3-8F70-DF32ED4CF224}"/>
    <dgm:cxn modelId="{4FF0A4C5-E60C-4ED6-9B30-DBEFCE900D2C}" srcId="{1FDB3137-FDE3-4342-88A4-AE4C293DF74A}" destId="{A578B3D5-73E3-4F36-B3A0-6B872BED574F}" srcOrd="0" destOrd="0" parTransId="{BC17A9D0-572D-4878-ADFE-2BB27F1E9BB7}" sibTransId="{B8235F37-D23E-40A8-8022-3E5552834405}"/>
    <dgm:cxn modelId="{7735D6A5-21CD-4953-B547-1AE6DE781396}" type="presOf" srcId="{29658F20-47D2-49FC-9085-B77CA9CCD9B6}" destId="{85EC51AB-17C4-4A39-99CB-21EC90D5C1FC}" srcOrd="0" destOrd="0" presId="urn:microsoft.com/office/officeart/2005/8/layout/hList1"/>
    <dgm:cxn modelId="{C97B31AB-B935-4B4D-8FAE-C86805DF0830}" type="presOf" srcId="{1FDB3137-FDE3-4342-88A4-AE4C293DF74A}" destId="{0334D0D0-9D48-4F1C-844A-2664786E3B9E}" srcOrd="0" destOrd="0" presId="urn:microsoft.com/office/officeart/2005/8/layout/hList1"/>
    <dgm:cxn modelId="{1E356027-6F73-4379-BAF7-A2B726B33B6B}" type="presOf" srcId="{B9CFE779-978D-46AD-B8CF-8A33E6823BCA}" destId="{66A5CF4D-2D9D-4412-90C1-9E39D6874C81}" srcOrd="0" destOrd="0" presId="urn:microsoft.com/office/officeart/2005/8/layout/hList1"/>
    <dgm:cxn modelId="{695F67E3-637F-4990-ACED-74876BEFEFD0}" type="presOf" srcId="{BD87F3BC-C913-4E8B-9CE5-DB1764D0E5A0}" destId="{A81B61BE-DD1C-4F39-A917-01BDFF268CC9}" srcOrd="0" destOrd="1" presId="urn:microsoft.com/office/officeart/2005/8/layout/hList1"/>
    <dgm:cxn modelId="{355CE348-26FD-4FD3-AAAC-FF770AEEC052}" srcId="{B9CFE779-978D-46AD-B8CF-8A33E6823BCA}" destId="{9CD8BEDC-82DC-48E6-93E5-567056AD4E65}" srcOrd="1" destOrd="0" parTransId="{F12AD3BE-6F12-44D7-879E-3CCEFE981E24}" sibTransId="{EC27246D-9A73-4EA6-AFFF-C6BC34ABF69A}"/>
    <dgm:cxn modelId="{7513DFB4-5A79-4D33-8EBC-E8B495BE14E1}" type="presOf" srcId="{9CD8BEDC-82DC-48E6-93E5-567056AD4E65}" destId="{A5DE1F65-4F6D-466E-8F18-4ADB8216414C}" srcOrd="0" destOrd="0" presId="urn:microsoft.com/office/officeart/2005/8/layout/hList1"/>
    <dgm:cxn modelId="{8255590E-1F9D-433B-A7B3-9B853ACFC9D1}" type="presOf" srcId="{2CCF732A-094A-4027-8E03-5024D8C2B2F0}" destId="{0C1ECB7F-0F95-42D6-ABFA-FDC45D330CE5}" srcOrd="0" destOrd="0" presId="urn:microsoft.com/office/officeart/2005/8/layout/hList1"/>
    <dgm:cxn modelId="{2360836F-1804-4552-B846-0DFF257141FE}" srcId="{B9CFE779-978D-46AD-B8CF-8A33E6823BCA}" destId="{F12A6F89-8A0A-4255-8ACD-8BDA03D47AD9}" srcOrd="2" destOrd="0" parTransId="{031F81A9-0CC4-4F6F-A9CB-2A110A80EE6D}" sibTransId="{FEF17AF5-80BA-4F2D-A820-073C1E34578B}"/>
    <dgm:cxn modelId="{6CAD7390-6B72-405E-897C-6CB833955071}" type="presParOf" srcId="{66A5CF4D-2D9D-4412-90C1-9E39D6874C81}" destId="{FAAEE240-51B0-4DD8-9301-01CCE6F4CBA8}" srcOrd="0" destOrd="0" presId="urn:microsoft.com/office/officeart/2005/8/layout/hList1"/>
    <dgm:cxn modelId="{05F11EB0-1FC4-4BFC-BBCB-2CF37A7BF70F}" type="presParOf" srcId="{FAAEE240-51B0-4DD8-9301-01CCE6F4CBA8}" destId="{0334D0D0-9D48-4F1C-844A-2664786E3B9E}" srcOrd="0" destOrd="0" presId="urn:microsoft.com/office/officeart/2005/8/layout/hList1"/>
    <dgm:cxn modelId="{03200FEF-411F-4E65-A5F0-49C02A9BE604}" type="presParOf" srcId="{FAAEE240-51B0-4DD8-9301-01CCE6F4CBA8}" destId="{A81B61BE-DD1C-4F39-A917-01BDFF268CC9}" srcOrd="1" destOrd="0" presId="urn:microsoft.com/office/officeart/2005/8/layout/hList1"/>
    <dgm:cxn modelId="{F307DBBC-1944-407A-96B2-F997E7850376}" type="presParOf" srcId="{66A5CF4D-2D9D-4412-90C1-9E39D6874C81}" destId="{62470470-686E-4ABE-9969-9D2C8B1A0F7C}" srcOrd="1" destOrd="0" presId="urn:microsoft.com/office/officeart/2005/8/layout/hList1"/>
    <dgm:cxn modelId="{438E441D-8574-478F-9D9B-CD296D14B934}" type="presParOf" srcId="{66A5CF4D-2D9D-4412-90C1-9E39D6874C81}" destId="{71802FC6-3628-43F5-BD2A-9501A77C8224}" srcOrd="2" destOrd="0" presId="urn:microsoft.com/office/officeart/2005/8/layout/hList1"/>
    <dgm:cxn modelId="{06504990-BF41-4834-92A0-9D3F53725BBE}" type="presParOf" srcId="{71802FC6-3628-43F5-BD2A-9501A77C8224}" destId="{A5DE1F65-4F6D-466E-8F18-4ADB8216414C}" srcOrd="0" destOrd="0" presId="urn:microsoft.com/office/officeart/2005/8/layout/hList1"/>
    <dgm:cxn modelId="{4D069FCC-0941-470B-BCA0-DBDB81817E3A}" type="presParOf" srcId="{71802FC6-3628-43F5-BD2A-9501A77C8224}" destId="{0C1ECB7F-0F95-42D6-ABFA-FDC45D330CE5}" srcOrd="1" destOrd="0" presId="urn:microsoft.com/office/officeart/2005/8/layout/hList1"/>
    <dgm:cxn modelId="{E2DAD551-A11F-4F73-82F4-65C7623B6B50}" type="presParOf" srcId="{66A5CF4D-2D9D-4412-90C1-9E39D6874C81}" destId="{09875184-ED7F-4572-9F93-757758372834}" srcOrd="3" destOrd="0" presId="urn:microsoft.com/office/officeart/2005/8/layout/hList1"/>
    <dgm:cxn modelId="{8F3B604C-07E2-49E5-B057-87BF7B76EFCF}" type="presParOf" srcId="{66A5CF4D-2D9D-4412-90C1-9E39D6874C81}" destId="{BA71DA61-857E-41C2-B064-0FD3CBE827A1}" srcOrd="4" destOrd="0" presId="urn:microsoft.com/office/officeart/2005/8/layout/hList1"/>
    <dgm:cxn modelId="{CB223C44-D299-4A5A-A010-5C591ED5ABBE}" type="presParOf" srcId="{BA71DA61-857E-41C2-B064-0FD3CBE827A1}" destId="{1AF238F4-9BD6-4A83-82E6-1EBA74B8ECE2}" srcOrd="0" destOrd="0" presId="urn:microsoft.com/office/officeart/2005/8/layout/hList1"/>
    <dgm:cxn modelId="{5D3302CE-6F2A-4DC3-82EF-7C0E47EA7E12}" type="presParOf" srcId="{BA71DA61-857E-41C2-B064-0FD3CBE827A1}" destId="{85EC51AB-17C4-4A39-99CB-21EC90D5C1F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Commercial Banks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Largest and oldest of all financial institutions, relying mainly on checking and savings accounts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Savings and Loan Associations (S&amp;Ls—also called “thrifts”)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Primarily offer savings accounts and make long-term loans for residential mortgages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F6D36B-861A-4654-AFB8-A0E7C0D56B5E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Loan to businesses and individuals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D5FE438-0703-4F2E-A772-65237ED9E808}" type="parTrans" cxnId="{1B71E143-D255-41F1-B58D-F01CAD38153D}">
      <dgm:prSet/>
      <dgm:spPr/>
      <dgm:t>
        <a:bodyPr/>
        <a:lstStyle/>
        <a:p>
          <a:endParaRPr lang="en-US"/>
        </a:p>
      </dgm:t>
    </dgm:pt>
    <dgm:pt modelId="{E71ADCE9-DB20-45A7-A0B9-376E32A48815}" type="sibTrans" cxnId="{1B71E143-D255-41F1-B58D-F01CAD38153D}">
      <dgm:prSet/>
      <dgm:spPr/>
      <dgm:t>
        <a:bodyPr/>
        <a:lstStyle/>
        <a:p>
          <a:endParaRPr lang="en-US"/>
        </a:p>
      </dgm:t>
    </dgm:pt>
    <dgm:pt modelId="{183710F0-3B4E-4D30-AC58-D3828E2BCC0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Most have merged with commercial banks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8C2B83C-8C6E-4579-91E1-B202311E1194}" type="parTrans" cxnId="{B6D8272B-57F6-4426-89D1-B8DA187E8ACA}">
      <dgm:prSet/>
      <dgm:spPr/>
      <dgm:t>
        <a:bodyPr/>
        <a:lstStyle/>
        <a:p>
          <a:endParaRPr lang="en-US"/>
        </a:p>
      </dgm:t>
    </dgm:pt>
    <dgm:pt modelId="{BC843E31-01E7-4E86-A237-CD16BFAC200D}" type="sibTrans" cxnId="{B6D8272B-57F6-4426-89D1-B8DA187E8ACA}">
      <dgm:prSet/>
      <dgm:spPr/>
      <dgm:t>
        <a:bodyPr/>
        <a:lstStyle/>
        <a:p>
          <a:endParaRPr lang="en-US"/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61FDC754-0945-4B44-83A8-77AEEE95B34F}" type="presOf" srcId="{07F6D36B-861A-4654-AFB8-A0E7C0D56B5E}" destId="{1007831E-B838-416C-9B40-60C2BFAD110F}" srcOrd="0" destOrd="1" presId="urn:microsoft.com/office/officeart/2005/8/layout/vList2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C1C7B4AB-F9D0-4F9C-81D4-ECF1F5B34C44}" type="presOf" srcId="{2509B0B1-7BEF-402A-8B24-7E4F3E1889E5}" destId="{102E7B42-D2F5-4896-A753-49A2EB5FB8C6}" srcOrd="0" destOrd="0" presId="urn:microsoft.com/office/officeart/2005/8/layout/vList2"/>
    <dgm:cxn modelId="{896C57A5-86BF-457F-8CB1-071C4D0F63FB}" type="presOf" srcId="{183710F0-3B4E-4D30-AC58-D3828E2BCC02}" destId="{3C07170A-1F2F-43F7-9366-FB91D8EC4C8C}" srcOrd="0" destOrd="1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B6D8272B-57F6-4426-89D1-B8DA187E8ACA}" srcId="{850F288E-BBCB-45A6-9C60-A102823D00BE}" destId="{183710F0-3B4E-4D30-AC58-D3828E2BCC02}" srcOrd="1" destOrd="0" parTransId="{88C2B83C-8C6E-4579-91E1-B202311E1194}" sibTransId="{BC843E31-01E7-4E86-A237-CD16BFAC200D}"/>
    <dgm:cxn modelId="{5B77BA2A-260A-4B4E-8681-7112D636A0CA}" type="presOf" srcId="{98F67468-D6A7-4AAB-9EB8-5BC203D9A8F5}" destId="{3C07170A-1F2F-43F7-9366-FB91D8EC4C8C}" srcOrd="0" destOrd="0" presId="urn:microsoft.com/office/officeart/2005/8/layout/vList2"/>
    <dgm:cxn modelId="{7FEAFFB5-0A48-45E8-8D55-7EE58E7C17BE}" type="presOf" srcId="{850F288E-BBCB-45A6-9C60-A102823D00BE}" destId="{B6B852FD-8327-49CE-BA28-BD77C38E086A}" srcOrd="0" destOrd="0" presId="urn:microsoft.com/office/officeart/2005/8/layout/vList2"/>
    <dgm:cxn modelId="{1B71E143-D255-41F1-B58D-F01CAD38153D}" srcId="{9C65F807-033F-4828-8E96-1DCCC47199DD}" destId="{07F6D36B-861A-4654-AFB8-A0E7C0D56B5E}" srcOrd="1" destOrd="0" parTransId="{5D5FE438-0703-4F2E-A772-65237ED9E808}" sibTransId="{E71ADCE9-DB20-45A7-A0B9-376E32A48815}"/>
    <dgm:cxn modelId="{874206AA-321B-41CA-B8C6-736DC78F0B2F}" type="presOf" srcId="{0AE3ED2F-907A-4830-8E77-FB22A2EAE238}" destId="{1007831E-B838-416C-9B40-60C2BFAD110F}" srcOrd="0" destOrd="0" presId="urn:microsoft.com/office/officeart/2005/8/layout/vList2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1ED6556F-BDC2-4DFA-9839-3F1998D77658}" type="presOf" srcId="{9C65F807-033F-4828-8E96-1DCCC47199DD}" destId="{631CC56C-DD78-455C-9538-5F587F5EF452}" srcOrd="0" destOrd="0" presId="urn:microsoft.com/office/officeart/2005/8/layout/vList2"/>
    <dgm:cxn modelId="{6ED6F806-3482-4DCF-A1AA-1EC97E2067D4}" type="presParOf" srcId="{102E7B42-D2F5-4896-A753-49A2EB5FB8C6}" destId="{631CC56C-DD78-455C-9538-5F587F5EF452}" srcOrd="0" destOrd="0" presId="urn:microsoft.com/office/officeart/2005/8/layout/vList2"/>
    <dgm:cxn modelId="{C0C6AF11-12AF-4422-9B87-15CE5FB52AFA}" type="presParOf" srcId="{102E7B42-D2F5-4896-A753-49A2EB5FB8C6}" destId="{1007831E-B838-416C-9B40-60C2BFAD110F}" srcOrd="1" destOrd="0" presId="urn:microsoft.com/office/officeart/2005/8/layout/vList2"/>
    <dgm:cxn modelId="{4C7D4ADE-1208-442A-B085-48AF4A31D596}" type="presParOf" srcId="{102E7B42-D2F5-4896-A753-49A2EB5FB8C6}" destId="{B6B852FD-8327-49CE-BA28-BD77C38E086A}" srcOrd="2" destOrd="0" presId="urn:microsoft.com/office/officeart/2005/8/layout/vList2"/>
    <dgm:cxn modelId="{1FFF4D96-B4B3-482B-8B27-3EF01D553B72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Credit Unions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Financial institutions owned and controlled by depositors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Mutual Savings Banks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Similar to S&amp;Ls, but owned by depositors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7E61799-0561-4CA6-A8C3-C9DD30349F5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Usually having a common employer, profession, trade group, or religion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BACF5808-8870-4675-84DA-BD3DC1ACA47A}" type="parTrans" cxnId="{49CC42C6-F45A-4AAE-80A3-25EB4D86AF12}">
      <dgm:prSet/>
      <dgm:spPr/>
      <dgm:t>
        <a:bodyPr/>
        <a:lstStyle/>
        <a:p>
          <a:endParaRPr lang="en-US"/>
        </a:p>
      </dgm:t>
    </dgm:pt>
    <dgm:pt modelId="{C537F7C7-3188-4FA0-AF05-6400B4E3EB56}" type="sibTrans" cxnId="{49CC42C6-F45A-4AAE-80A3-25EB4D86AF12}">
      <dgm:prSet/>
      <dgm:spPr/>
      <dgm:t>
        <a:bodyPr/>
        <a:lstStyle/>
        <a:p>
          <a:endParaRPr lang="en-US"/>
        </a:p>
      </dgm:t>
    </dgm:pt>
    <dgm:pt modelId="{B808C585-0EDB-422E-AB95-62D14C3CF594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Found mostly in New England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CACAB81-B6D5-4918-8544-4E3D41AF8C4D}" type="parTrans" cxnId="{83A47FD6-8ACE-4FA0-AF41-5D6B487D7C05}">
      <dgm:prSet/>
      <dgm:spPr/>
      <dgm:t>
        <a:bodyPr/>
        <a:lstStyle/>
        <a:p>
          <a:endParaRPr lang="en-US"/>
        </a:p>
      </dgm:t>
    </dgm:pt>
    <dgm:pt modelId="{605A6CE2-0C7D-4399-94FA-050909D64697}" type="sibTrans" cxnId="{83A47FD6-8ACE-4FA0-AF41-5D6B487D7C05}">
      <dgm:prSet/>
      <dgm:spPr/>
      <dgm:t>
        <a:bodyPr/>
        <a:lstStyle/>
        <a:p>
          <a:endParaRPr lang="en-US"/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28B53D-6322-4CF2-BA94-4D245359355D}" type="presOf" srcId="{B808C585-0EDB-422E-AB95-62D14C3CF594}" destId="{3C07170A-1F2F-43F7-9366-FB91D8EC4C8C}" srcOrd="0" destOrd="1" presId="urn:microsoft.com/office/officeart/2005/8/layout/vList2"/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6A2FC7A7-5C94-458A-80EE-2D76B5D1A2FB}" type="presOf" srcId="{9C65F807-033F-4828-8E96-1DCCC47199DD}" destId="{631CC56C-DD78-455C-9538-5F587F5EF452}" srcOrd="0" destOrd="0" presId="urn:microsoft.com/office/officeart/2005/8/layout/vList2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9E1AB537-9730-41CE-9E8F-75C81899117A}" type="presOf" srcId="{2509B0B1-7BEF-402A-8B24-7E4F3E1889E5}" destId="{102E7B42-D2F5-4896-A753-49A2EB5FB8C6}" srcOrd="0" destOrd="0" presId="urn:microsoft.com/office/officeart/2005/8/layout/vList2"/>
    <dgm:cxn modelId="{B80CDFB8-CA42-4B1A-AAB5-8A8272C09069}" type="presOf" srcId="{0AE3ED2F-907A-4830-8E77-FB22A2EAE238}" destId="{1007831E-B838-416C-9B40-60C2BFAD110F}" srcOrd="0" destOrd="0" presId="urn:microsoft.com/office/officeart/2005/8/layout/vList2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83A47FD6-8ACE-4FA0-AF41-5D6B487D7C05}" srcId="{850F288E-BBCB-45A6-9C60-A102823D00BE}" destId="{B808C585-0EDB-422E-AB95-62D14C3CF594}" srcOrd="1" destOrd="0" parTransId="{DCACAB81-B6D5-4918-8544-4E3D41AF8C4D}" sibTransId="{605A6CE2-0C7D-4399-94FA-050909D64697}"/>
    <dgm:cxn modelId="{35A671B1-F237-45D1-8032-C05BF7D007C0}" type="presOf" srcId="{850F288E-BBCB-45A6-9C60-A102823D00BE}" destId="{B6B852FD-8327-49CE-BA28-BD77C38E086A}" srcOrd="0" destOrd="0" presId="urn:microsoft.com/office/officeart/2005/8/layout/vList2"/>
    <dgm:cxn modelId="{EC46DAE2-3D4B-4D7F-8F2C-0138A3F775C4}" type="presOf" srcId="{67E61799-0561-4CA6-A8C3-C9DD30349F54}" destId="{1007831E-B838-416C-9B40-60C2BFAD110F}" srcOrd="0" destOrd="1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49CC42C6-F45A-4AAE-80A3-25EB4D86AF12}" srcId="{9C65F807-033F-4828-8E96-1DCCC47199DD}" destId="{67E61799-0561-4CA6-A8C3-C9DD30349F54}" srcOrd="1" destOrd="0" parTransId="{BACF5808-8870-4675-84DA-BD3DC1ACA47A}" sibTransId="{C537F7C7-3188-4FA0-AF05-6400B4E3EB56}"/>
    <dgm:cxn modelId="{57788AB1-240A-400D-B36C-2A99CB808347}" type="presOf" srcId="{98F67468-D6A7-4AAB-9EB8-5BC203D9A8F5}" destId="{3C07170A-1F2F-43F7-9366-FB91D8EC4C8C}" srcOrd="0" destOrd="0" presId="urn:microsoft.com/office/officeart/2005/8/layout/vList2"/>
    <dgm:cxn modelId="{5C4A7E86-8572-4E4E-B534-3A30AB769CE4}" type="presParOf" srcId="{102E7B42-D2F5-4896-A753-49A2EB5FB8C6}" destId="{631CC56C-DD78-455C-9538-5F587F5EF452}" srcOrd="0" destOrd="0" presId="urn:microsoft.com/office/officeart/2005/8/layout/vList2"/>
    <dgm:cxn modelId="{79A8025E-EC39-42E1-92FF-24738F5C826F}" type="presParOf" srcId="{102E7B42-D2F5-4896-A753-49A2EB5FB8C6}" destId="{1007831E-B838-416C-9B40-60C2BFAD110F}" srcOrd="1" destOrd="0" presId="urn:microsoft.com/office/officeart/2005/8/layout/vList2"/>
    <dgm:cxn modelId="{6D320921-B9EF-48B8-99BE-B7C86819BCE0}" type="presParOf" srcId="{102E7B42-D2F5-4896-A753-49A2EB5FB8C6}" destId="{B6B852FD-8327-49CE-BA28-BD77C38E086A}" srcOrd="2" destOrd="0" presId="urn:microsoft.com/office/officeart/2005/8/layout/vList2"/>
    <dgm:cxn modelId="{5D0917A8-112D-4A0A-9353-43B36C042705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509B0B1-7BEF-402A-8B24-7E4F3E1889E5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65F807-033F-4828-8E96-1DCCC47199D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Federal Deposit Insurance Corporation (FDIC)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B781F99-0563-4235-9D3C-991D1DBC4A68}" type="par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801C22-151E-4ACC-81F7-AC4B33F924EC}" type="sibTrans" cxnId="{222D1E1C-4906-4CC0-A6EF-253F17FB77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E3ED2F-907A-4830-8E77-FB22A2EAE23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Insures personal accounts up to $250,000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59ECD7-73F8-4488-A044-3720D6315FC9}" type="par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5619DB-B20C-4595-9221-847A73E8E8D9}" type="sibTrans" cxnId="{B1E6E76B-BFCE-46EF-9EF9-BEE1B5BB82F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0F288E-BBCB-45A6-9C60-A102823D00BE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National Credit Union Association (NCUA)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FF73906-335C-4DAA-B433-DA984549C565}" type="par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8AB8DD-F4F0-4807-A04E-679C9D9696D7}" type="sibTrans" cxnId="{B23B9643-63F3-4B67-94C2-963C4A23D82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F67468-D6A7-4AAB-9EB8-5BC203D9A8F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Regulates and charters credit unions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68002B-56B2-475E-8AB0-C305B44E11A9}" type="par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68F48-886E-45D4-9BF8-EEF990026992}" type="sibTrans" cxnId="{5206C056-9DF2-4B4C-BC17-0DC85D7EE2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B920F5D-6245-4B61-9B0B-DBD51A77A2F1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Insures deposits through its National Credit Union Insurance Fund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5E323DA-F73B-4FEE-A182-683871B7B80B}" type="parTrans" cxnId="{43C2FDA5-F626-4A73-AB11-69BC7925ED18}">
      <dgm:prSet/>
      <dgm:spPr/>
      <dgm:t>
        <a:bodyPr/>
        <a:lstStyle/>
        <a:p>
          <a:endParaRPr lang="en-US"/>
        </a:p>
      </dgm:t>
    </dgm:pt>
    <dgm:pt modelId="{D25A7A26-E174-4121-85EC-3E5837837D34}" type="sibTrans" cxnId="{43C2FDA5-F626-4A73-AB11-69BC7925ED18}">
      <dgm:prSet/>
      <dgm:spPr/>
      <dgm:t>
        <a:bodyPr/>
        <a:lstStyle/>
        <a:p>
          <a:endParaRPr lang="en-US"/>
        </a:p>
      </dgm:t>
    </dgm:pt>
    <dgm:pt modelId="{30D83161-CB50-45CF-A3ED-0953CC18F7E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Similar to the FDIC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DE48D2C-ED55-40FF-A358-A2A7C0C2C12A}" type="parTrans" cxnId="{893F2AE6-C4A3-424E-B53D-E09A15AE9CFA}">
      <dgm:prSet/>
      <dgm:spPr/>
      <dgm:t>
        <a:bodyPr/>
        <a:lstStyle/>
        <a:p>
          <a:endParaRPr lang="en-US"/>
        </a:p>
      </dgm:t>
    </dgm:pt>
    <dgm:pt modelId="{EED2958E-C7FC-4075-B4B9-8BB2DD918CB8}" type="sibTrans" cxnId="{893F2AE6-C4A3-424E-B53D-E09A15AE9CFA}">
      <dgm:prSet/>
      <dgm:spPr/>
      <dgm:t>
        <a:bodyPr/>
        <a:lstStyle/>
        <a:p>
          <a:endParaRPr lang="en-US"/>
        </a:p>
      </dgm:t>
    </dgm:pt>
    <dgm:pt modelId="{102E7B42-D2F5-4896-A753-49A2EB5FB8C6}" type="pres">
      <dgm:prSet presAssocID="{2509B0B1-7BEF-402A-8B24-7E4F3E18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1CC56C-DD78-455C-9538-5F587F5EF452}" type="pres">
      <dgm:prSet presAssocID="{9C65F807-033F-4828-8E96-1DCCC47199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7831E-B838-416C-9B40-60C2BFAD110F}" type="pres">
      <dgm:prSet presAssocID="{9C65F807-033F-4828-8E96-1DCCC47199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52FD-8327-49CE-BA28-BD77C38E086A}" type="pres">
      <dgm:prSet presAssocID="{850F288E-BBCB-45A6-9C60-A102823D00B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170A-1F2F-43F7-9366-FB91D8EC4C8C}" type="pres">
      <dgm:prSet presAssocID="{850F288E-BBCB-45A6-9C60-A102823D00B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2D1E1C-4906-4CC0-A6EF-253F17FB7775}" srcId="{2509B0B1-7BEF-402A-8B24-7E4F3E1889E5}" destId="{9C65F807-033F-4828-8E96-1DCCC47199DD}" srcOrd="0" destOrd="0" parTransId="{2B781F99-0563-4235-9D3C-991D1DBC4A68}" sibTransId="{09801C22-151E-4ACC-81F7-AC4B33F924EC}"/>
    <dgm:cxn modelId="{FE496DCB-6BA8-43A4-B130-6FB4F3EA984F}" type="presOf" srcId="{30D83161-CB50-45CF-A3ED-0953CC18F7E5}" destId="{3C07170A-1F2F-43F7-9366-FB91D8EC4C8C}" srcOrd="0" destOrd="2" presId="urn:microsoft.com/office/officeart/2005/8/layout/vList2"/>
    <dgm:cxn modelId="{B1E6E76B-BFCE-46EF-9EF9-BEE1B5BB82FF}" srcId="{9C65F807-033F-4828-8E96-1DCCC47199DD}" destId="{0AE3ED2F-907A-4830-8E77-FB22A2EAE238}" srcOrd="0" destOrd="0" parTransId="{5459ECD7-73F8-4488-A044-3720D6315FC9}" sibTransId="{785619DB-B20C-4595-9221-847A73E8E8D9}"/>
    <dgm:cxn modelId="{4C4BD160-30EE-4AE5-A527-E6D07865525E}" type="presOf" srcId="{0AE3ED2F-907A-4830-8E77-FB22A2EAE238}" destId="{1007831E-B838-416C-9B40-60C2BFAD110F}" srcOrd="0" destOrd="0" presId="urn:microsoft.com/office/officeart/2005/8/layout/vList2"/>
    <dgm:cxn modelId="{5206C056-9DF2-4B4C-BC17-0DC85D7EE24E}" srcId="{850F288E-BBCB-45A6-9C60-A102823D00BE}" destId="{98F67468-D6A7-4AAB-9EB8-5BC203D9A8F5}" srcOrd="0" destOrd="0" parTransId="{EF68002B-56B2-475E-8AB0-C305B44E11A9}" sibTransId="{57768F48-886E-45D4-9BF8-EEF990026992}"/>
    <dgm:cxn modelId="{DCC4CF4A-412E-4DC9-8164-BC3C13FB4D26}" type="presOf" srcId="{98F67468-D6A7-4AAB-9EB8-5BC203D9A8F5}" destId="{3C07170A-1F2F-43F7-9366-FB91D8EC4C8C}" srcOrd="0" destOrd="0" presId="urn:microsoft.com/office/officeart/2005/8/layout/vList2"/>
    <dgm:cxn modelId="{C3BF7612-CA61-4A16-8F66-18FA75DDC617}" type="presOf" srcId="{850F288E-BBCB-45A6-9C60-A102823D00BE}" destId="{B6B852FD-8327-49CE-BA28-BD77C38E086A}" srcOrd="0" destOrd="0" presId="urn:microsoft.com/office/officeart/2005/8/layout/vList2"/>
    <dgm:cxn modelId="{34421A5F-2D1A-44C9-8E70-E0D34F6A3733}" type="presOf" srcId="{2509B0B1-7BEF-402A-8B24-7E4F3E1889E5}" destId="{102E7B42-D2F5-4896-A753-49A2EB5FB8C6}" srcOrd="0" destOrd="0" presId="urn:microsoft.com/office/officeart/2005/8/layout/vList2"/>
    <dgm:cxn modelId="{E66D27AA-4F08-4A30-8DE9-40EFB5BA2B76}" type="presOf" srcId="{6B920F5D-6245-4B61-9B0B-DBD51A77A2F1}" destId="{3C07170A-1F2F-43F7-9366-FB91D8EC4C8C}" srcOrd="0" destOrd="1" presId="urn:microsoft.com/office/officeart/2005/8/layout/vList2"/>
    <dgm:cxn modelId="{7C2563A6-CCFD-466A-8C62-8B970C37ED95}" type="presOf" srcId="{9C65F807-033F-4828-8E96-1DCCC47199DD}" destId="{631CC56C-DD78-455C-9538-5F587F5EF452}" srcOrd="0" destOrd="0" presId="urn:microsoft.com/office/officeart/2005/8/layout/vList2"/>
    <dgm:cxn modelId="{43C2FDA5-F626-4A73-AB11-69BC7925ED18}" srcId="{850F288E-BBCB-45A6-9C60-A102823D00BE}" destId="{6B920F5D-6245-4B61-9B0B-DBD51A77A2F1}" srcOrd="1" destOrd="0" parTransId="{85E323DA-F73B-4FEE-A182-683871B7B80B}" sibTransId="{D25A7A26-E174-4121-85EC-3E5837837D34}"/>
    <dgm:cxn modelId="{893F2AE6-C4A3-424E-B53D-E09A15AE9CFA}" srcId="{850F288E-BBCB-45A6-9C60-A102823D00BE}" destId="{30D83161-CB50-45CF-A3ED-0953CC18F7E5}" srcOrd="2" destOrd="0" parTransId="{4DE48D2C-ED55-40FF-A358-A2A7C0C2C12A}" sibTransId="{EED2958E-C7FC-4075-B4B9-8BB2DD918CB8}"/>
    <dgm:cxn modelId="{B23B9643-63F3-4B67-94C2-963C4A23D824}" srcId="{2509B0B1-7BEF-402A-8B24-7E4F3E1889E5}" destId="{850F288E-BBCB-45A6-9C60-A102823D00BE}" srcOrd="1" destOrd="0" parTransId="{AFF73906-335C-4DAA-B433-DA984549C565}" sibTransId="{7E8AB8DD-F4F0-4807-A04E-679C9D9696D7}"/>
    <dgm:cxn modelId="{22DDF989-1DEE-40E1-8702-DBB4AA9833D7}" type="presParOf" srcId="{102E7B42-D2F5-4896-A753-49A2EB5FB8C6}" destId="{631CC56C-DD78-455C-9538-5F587F5EF452}" srcOrd="0" destOrd="0" presId="urn:microsoft.com/office/officeart/2005/8/layout/vList2"/>
    <dgm:cxn modelId="{F6058406-42EC-4E93-B498-EE727B1D6D79}" type="presParOf" srcId="{102E7B42-D2F5-4896-A753-49A2EB5FB8C6}" destId="{1007831E-B838-416C-9B40-60C2BFAD110F}" srcOrd="1" destOrd="0" presId="urn:microsoft.com/office/officeart/2005/8/layout/vList2"/>
    <dgm:cxn modelId="{E6F1BCC4-9BA2-4987-9289-2216904CACED}" type="presParOf" srcId="{102E7B42-D2F5-4896-A753-49A2EB5FB8C6}" destId="{B6B852FD-8327-49CE-BA28-BD77C38E086A}" srcOrd="2" destOrd="0" presId="urn:microsoft.com/office/officeart/2005/8/layout/vList2"/>
    <dgm:cxn modelId="{E3836F6A-A817-4098-948D-C04609591A3F}" type="presParOf" srcId="{102E7B42-D2F5-4896-A753-49A2EB5FB8C6}" destId="{3C07170A-1F2F-43F7-9366-FB91D8EC4C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Bank Failures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 anchor="ctr"/>
        <a:lstStyle/>
        <a:p>
          <a:pPr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More than 380 banks have failed between 2009 - 2011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F837820-95E0-4748-9E6B-179223FB71F5}">
      <dgm:prSet phldrT="[Text]" custT="1"/>
      <dgm:spPr/>
      <dgm:t>
        <a:bodyPr anchor="ctr"/>
        <a:lstStyle/>
        <a:p>
          <a:pPr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Consumers’ money protected by FDIC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22116638-66A2-4660-B0FB-B31ED1452D96}" type="parTrans" cxnId="{65F75266-4A14-45EE-A4F4-A2E222A378F2}">
      <dgm:prSet/>
      <dgm:spPr/>
      <dgm:t>
        <a:bodyPr/>
        <a:lstStyle/>
        <a:p>
          <a:endParaRPr lang="en-US"/>
        </a:p>
      </dgm:t>
    </dgm:pt>
    <dgm:pt modelId="{F59A9A45-521A-4F95-B504-2BC99989FC33}" type="sibTrans" cxnId="{65F75266-4A14-45EE-A4F4-A2E222A378F2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2375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785EF8-BFE6-44D3-BAC2-5AFBD187D405}" type="presOf" srcId="{0EE784E9-2743-4936-9AC0-D53C54A07169}" destId="{73EDDB2A-4555-4811-9F29-9B6C9F5B473F}" srcOrd="0" destOrd="0" presId="urn:microsoft.com/office/officeart/2005/8/layout/vList6"/>
    <dgm:cxn modelId="{472E9F93-379C-4DF3-9C6B-D50AA8DB4F9A}" type="presOf" srcId="{B719AA30-0DB9-46F5-B4C9-21CDF174F42D}" destId="{8C8887DC-C460-4EDD-8CBE-B87AD8D6EBB8}" srcOrd="0" destOrd="0" presId="urn:microsoft.com/office/officeart/2005/8/layout/vList6"/>
    <dgm:cxn modelId="{36F3D02B-87E7-4419-833A-7CEBCEF4D4A6}" type="presOf" srcId="{2F837820-95E0-4748-9E6B-179223FB71F5}" destId="{8C8887DC-C460-4EDD-8CBE-B87AD8D6EBB8}" srcOrd="0" destOrd="1" presId="urn:microsoft.com/office/officeart/2005/8/layout/vList6"/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65F75266-4A14-45EE-A4F4-A2E222A378F2}" srcId="{0EE784E9-2743-4936-9AC0-D53C54A07169}" destId="{2F837820-95E0-4748-9E6B-179223FB71F5}" srcOrd="1" destOrd="0" parTransId="{22116638-66A2-4660-B0FB-B31ED1452D96}" sibTransId="{F59A9A45-521A-4F95-B504-2BC99989FC33}"/>
    <dgm:cxn modelId="{4B638129-F9F0-48C8-B22A-509A3F2E7D15}" type="presOf" srcId="{505BB24A-246D-4278-9728-72836D9BB858}" destId="{EDD8EB98-2050-4739-90CE-896B2EA60833}" srcOrd="0" destOrd="0" presId="urn:microsoft.com/office/officeart/2005/8/layout/vList6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C6520D46-6FDA-4D90-98C2-BA628F9C062E}" type="presParOf" srcId="{EDD8EB98-2050-4739-90CE-896B2EA60833}" destId="{19D013F2-FB39-4793-9D07-F5CB0EB9537E}" srcOrd="0" destOrd="0" presId="urn:microsoft.com/office/officeart/2005/8/layout/vList6"/>
    <dgm:cxn modelId="{AFD7340A-56CC-4D9F-A20A-DC8678F2EF28}" type="presParOf" srcId="{19D013F2-FB39-4793-9D07-F5CB0EB9537E}" destId="{73EDDB2A-4555-4811-9F29-9B6C9F5B473F}" srcOrd="0" destOrd="0" presId="urn:microsoft.com/office/officeart/2005/8/layout/vList6"/>
    <dgm:cxn modelId="{FD75A8B6-F2B9-47C4-8CAF-CF244ED9916B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Diversified Firms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Insurance Companies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Pension Funds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Traditionally non-financial firms that have expanded into the financial field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Businesses that protect their clients against losses from specified risks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Managed investment pools to provide retirement income for members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48449FF1-7C48-4836-A8C0-1A216E2A531F}" type="presOf" srcId="{90F8F76A-6130-48B9-81E3-DEADE854AC1A}" destId="{86A71B01-E344-4AEF-AD00-428029241C8D}" srcOrd="0" destOrd="0" presId="urn:microsoft.com/office/officeart/2005/8/layout/vList2"/>
    <dgm:cxn modelId="{04741BE7-0B6E-4B00-B73F-86EBA6B7D07E}" type="presOf" srcId="{27696585-93F3-4BA8-A86C-EE7CA953DCED}" destId="{23F75003-D503-45D3-A5CC-3CFDCDDAFB10}" srcOrd="0" destOrd="0" presId="urn:microsoft.com/office/officeart/2005/8/layout/vList2"/>
    <dgm:cxn modelId="{514374EB-3030-4110-BEAD-60000547490E}" type="presOf" srcId="{88F1AEB9-04C9-4612-AC5B-AA2D7343FB6C}" destId="{6BBA03C6-10A6-44A5-BC74-0B8C7C13F583}" srcOrd="0" destOrd="0" presId="urn:microsoft.com/office/officeart/2005/8/layout/vList2"/>
    <dgm:cxn modelId="{5FE1C331-B490-4107-91F5-45C5C9CF0B17}" srcId="{F22925C5-8B6F-4E6D-BD40-367BB37874A9}" destId="{90F8F76A-6130-48B9-81E3-DEADE854AC1A}" srcOrd="2" destOrd="0" parTransId="{DFB4CF65-FFE1-4851-9C8F-9CF960C346F1}" sibTransId="{E6FD174E-D8F1-4DC9-B181-BEF0E0A14C35}"/>
    <dgm:cxn modelId="{E163AA7D-2158-4B1E-9A12-E76095D5C739}" type="presOf" srcId="{F22925C5-8B6F-4E6D-BD40-367BB37874A9}" destId="{57F84CBA-3486-4A35-ADE6-DAA86D06680F}" srcOrd="0" destOrd="0" presId="urn:microsoft.com/office/officeart/2005/8/layout/vList2"/>
    <dgm:cxn modelId="{025FF893-BBB2-4430-89D6-B83398CFC10C}" type="presOf" srcId="{165DF3E1-B66D-44E8-B59D-527AB8500962}" destId="{BEF8D30D-6F04-458F-BED3-6560E6FF7016}" srcOrd="0" destOrd="0" presId="urn:microsoft.com/office/officeart/2005/8/layout/vList2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79E97A54-0104-4062-A398-AEB2EBBD2081}" type="presOf" srcId="{20C97B50-280B-4F15-8E6A-7178F097D7CD}" destId="{65F66AE6-AEEC-42BD-97FD-ABE9E4283580}" srcOrd="0" destOrd="0" presId="urn:microsoft.com/office/officeart/2005/8/layout/vList2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7CB0B354-20CF-45A8-AD3E-9541A25F8795}" type="presOf" srcId="{B6EDE9FB-2278-41E5-9E85-3A42733213D0}" destId="{87E52489-F7C8-4578-8D5B-A01DD9EE03D0}" srcOrd="0" destOrd="0" presId="urn:microsoft.com/office/officeart/2005/8/layout/vList2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A28612A7-E3F6-4ACF-ABF0-EC5A0B6C19B2}" type="presParOf" srcId="{57F84CBA-3486-4A35-ADE6-DAA86D06680F}" destId="{65F66AE6-AEEC-42BD-97FD-ABE9E4283580}" srcOrd="0" destOrd="0" presId="urn:microsoft.com/office/officeart/2005/8/layout/vList2"/>
    <dgm:cxn modelId="{8C29560D-7390-4A23-94C4-65FE83DFB415}" type="presParOf" srcId="{57F84CBA-3486-4A35-ADE6-DAA86D06680F}" destId="{23F75003-D503-45D3-A5CC-3CFDCDDAFB10}" srcOrd="1" destOrd="0" presId="urn:microsoft.com/office/officeart/2005/8/layout/vList2"/>
    <dgm:cxn modelId="{484B9A09-E9DE-439F-8A6E-67775B71C089}" type="presParOf" srcId="{57F84CBA-3486-4A35-ADE6-DAA86D06680F}" destId="{BEF8D30D-6F04-458F-BED3-6560E6FF7016}" srcOrd="2" destOrd="0" presId="urn:microsoft.com/office/officeart/2005/8/layout/vList2"/>
    <dgm:cxn modelId="{13A5D242-BFBD-494F-ACCD-8C4018337111}" type="presParOf" srcId="{57F84CBA-3486-4A35-ADE6-DAA86D06680F}" destId="{6BBA03C6-10A6-44A5-BC74-0B8C7C13F583}" srcOrd="3" destOrd="0" presId="urn:microsoft.com/office/officeart/2005/8/layout/vList2"/>
    <dgm:cxn modelId="{B2899C5A-BFA0-4C24-B670-F5CDDAA1F4A5}" type="presParOf" srcId="{57F84CBA-3486-4A35-ADE6-DAA86D06680F}" destId="{86A71B01-E344-4AEF-AD00-428029241C8D}" srcOrd="4" destOrd="0" presId="urn:microsoft.com/office/officeart/2005/8/layout/vList2"/>
    <dgm:cxn modelId="{CC9EA12A-0231-493A-93D2-F1E961F13258}" type="presParOf" srcId="{57F84CBA-3486-4A35-ADE6-DAA86D06680F}" destId="{87E52489-F7C8-4578-8D5B-A01DD9EE03D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Mutual Fund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Brokerage Firm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Investment Bank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Investment company that pools investor money and invests in large numbers of diversified securities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Buy and sell securities for clients and provide other services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Underwrites new issues of securities for corporations, states and municipalities needed to raise money in capital markets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4827FE-7665-4A52-B175-35B276060C61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Finance Companies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6254FD31-19AA-4FE1-8C88-995530C5930A}" type="par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6A6217-2F21-4E44-86B9-4BD5B33BC4DB}" type="sib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49681A-A4B0-4C43-9DDF-0757477BB902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Businesses that offer short-term loans at substantially higher interest rates than banks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FD87287-5C2D-4536-8A71-2CE809959C2B}" type="par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92E3C6-4457-426B-9ADF-2BCC2D6636D4}" type="sib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09523-BD4D-4307-95CF-F8441A592681}" type="pres">
      <dgm:prSet presAssocID="{BE4827FE-7665-4A52-B175-35B276060C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74D6-7B8A-4040-8E23-077251DE46B0}" type="pres">
      <dgm:prSet presAssocID="{BE4827FE-7665-4A52-B175-35B276060C61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868F0F3C-3169-414B-900D-D7B887ABEC94}" srcId="{BE4827FE-7665-4A52-B175-35B276060C61}" destId="{8D49681A-A4B0-4C43-9DDF-0757477BB902}" srcOrd="0" destOrd="0" parTransId="{CFD87287-5C2D-4536-8A71-2CE809959C2B}" sibTransId="{CC92E3C6-4457-426B-9ADF-2BCC2D6636D4}"/>
    <dgm:cxn modelId="{96EE6C01-DA5D-4F43-B2EA-0A9BFED0B597}" type="presOf" srcId="{27696585-93F3-4BA8-A86C-EE7CA953DCED}" destId="{23F75003-D503-45D3-A5CC-3CFDCDDAFB10}" srcOrd="0" destOrd="0" presId="urn:microsoft.com/office/officeart/2005/8/layout/vList2"/>
    <dgm:cxn modelId="{359FD80F-0458-44FB-83F0-275DDEE0616F}" type="presOf" srcId="{B6EDE9FB-2278-41E5-9E85-3A42733213D0}" destId="{87E52489-F7C8-4578-8D5B-A01DD9EE03D0}" srcOrd="0" destOrd="0" presId="urn:microsoft.com/office/officeart/2005/8/layout/vList2"/>
    <dgm:cxn modelId="{5FE1C331-B490-4107-91F5-45C5C9CF0B17}" srcId="{F22925C5-8B6F-4E6D-BD40-367BB37874A9}" destId="{90F8F76A-6130-48B9-81E3-DEADE854AC1A}" srcOrd="2" destOrd="0" parTransId="{DFB4CF65-FFE1-4851-9C8F-9CF960C346F1}" sibTransId="{E6FD174E-D8F1-4DC9-B181-BEF0E0A14C35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332E72D3-E54E-4436-8061-A5083B26DDCF}" type="presOf" srcId="{8D49681A-A4B0-4C43-9DDF-0757477BB902}" destId="{31E874D6-7B8A-4040-8E23-077251DE46B0}" srcOrd="0" destOrd="0" presId="urn:microsoft.com/office/officeart/2005/8/layout/vList2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EAA457A7-AA94-45C4-9D55-06231755F877}" type="presOf" srcId="{88F1AEB9-04C9-4612-AC5B-AA2D7343FB6C}" destId="{6BBA03C6-10A6-44A5-BC74-0B8C7C13F583}" srcOrd="0" destOrd="0" presId="urn:microsoft.com/office/officeart/2005/8/layout/vList2"/>
    <dgm:cxn modelId="{7C15BDC0-CCBF-4A70-B2AC-83F563AFE6E5}" type="presOf" srcId="{90F8F76A-6130-48B9-81E3-DEADE854AC1A}" destId="{86A71B01-E344-4AEF-AD00-428029241C8D}" srcOrd="0" destOrd="0" presId="urn:microsoft.com/office/officeart/2005/8/layout/vList2"/>
    <dgm:cxn modelId="{033768D8-F3BE-4E21-ADE9-8D327CDD0F67}" type="presOf" srcId="{165DF3E1-B66D-44E8-B59D-527AB8500962}" destId="{BEF8D30D-6F04-458F-BED3-6560E6FF7016}" srcOrd="0" destOrd="0" presId="urn:microsoft.com/office/officeart/2005/8/layout/vList2"/>
    <dgm:cxn modelId="{0C405D92-402E-4B3E-8816-112A2777AF2E}" type="presOf" srcId="{20C97B50-280B-4F15-8E6A-7178F097D7CD}" destId="{65F66AE6-AEEC-42BD-97FD-ABE9E4283580}" srcOrd="0" destOrd="0" presId="urn:microsoft.com/office/officeart/2005/8/layout/vList2"/>
    <dgm:cxn modelId="{A4D09859-3D74-4C1A-8387-3A68433D9F2A}" type="presOf" srcId="{F22925C5-8B6F-4E6D-BD40-367BB37874A9}" destId="{57F84CBA-3486-4A35-ADE6-DAA86D06680F}" srcOrd="0" destOrd="0" presId="urn:microsoft.com/office/officeart/2005/8/layout/vList2"/>
    <dgm:cxn modelId="{D8A494C9-07C8-48DD-8E50-2C52B53164E0}" type="presOf" srcId="{BE4827FE-7665-4A52-B175-35B276060C61}" destId="{90E09523-BD4D-4307-95CF-F8441A592681}" srcOrd="0" destOrd="0" presId="urn:microsoft.com/office/officeart/2005/8/layout/vList2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8989971F-F40B-4888-896B-734B049D5838}" srcId="{F22925C5-8B6F-4E6D-BD40-367BB37874A9}" destId="{BE4827FE-7665-4A52-B175-35B276060C61}" srcOrd="3" destOrd="0" parTransId="{6254FD31-19AA-4FE1-8C88-995530C5930A}" sibTransId="{7D6A6217-2F21-4E44-86B9-4BD5B33BC4DB}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05952ECD-6BE0-4833-B4F7-60EF81B8943D}" type="presParOf" srcId="{57F84CBA-3486-4A35-ADE6-DAA86D06680F}" destId="{65F66AE6-AEEC-42BD-97FD-ABE9E4283580}" srcOrd="0" destOrd="0" presId="urn:microsoft.com/office/officeart/2005/8/layout/vList2"/>
    <dgm:cxn modelId="{500DB83B-0EB4-4C49-87C4-00C94B4DC5F0}" type="presParOf" srcId="{57F84CBA-3486-4A35-ADE6-DAA86D06680F}" destId="{23F75003-D503-45D3-A5CC-3CFDCDDAFB10}" srcOrd="1" destOrd="0" presId="urn:microsoft.com/office/officeart/2005/8/layout/vList2"/>
    <dgm:cxn modelId="{B245C402-4E23-40ED-AA33-BCDE81D65ACA}" type="presParOf" srcId="{57F84CBA-3486-4A35-ADE6-DAA86D06680F}" destId="{BEF8D30D-6F04-458F-BED3-6560E6FF7016}" srcOrd="2" destOrd="0" presId="urn:microsoft.com/office/officeart/2005/8/layout/vList2"/>
    <dgm:cxn modelId="{D6A198A4-68F7-4C13-AB0C-295DD0869EBB}" type="presParOf" srcId="{57F84CBA-3486-4A35-ADE6-DAA86D06680F}" destId="{6BBA03C6-10A6-44A5-BC74-0B8C7C13F583}" srcOrd="3" destOrd="0" presId="urn:microsoft.com/office/officeart/2005/8/layout/vList2"/>
    <dgm:cxn modelId="{A260CE56-1A2A-4A14-BB19-DB18E113A2C4}" type="presParOf" srcId="{57F84CBA-3486-4A35-ADE6-DAA86D06680F}" destId="{86A71B01-E344-4AEF-AD00-428029241C8D}" srcOrd="4" destOrd="0" presId="urn:microsoft.com/office/officeart/2005/8/layout/vList2"/>
    <dgm:cxn modelId="{22080522-E4DD-4E96-B1D4-3E2D55F0FF48}" type="presParOf" srcId="{57F84CBA-3486-4A35-ADE6-DAA86D06680F}" destId="{87E52489-F7C8-4578-8D5B-A01DD9EE03D0}" srcOrd="5" destOrd="0" presId="urn:microsoft.com/office/officeart/2005/8/layout/vList2"/>
    <dgm:cxn modelId="{36F2B95E-3836-4071-BB7D-5E5C0D97A3FC}" type="presParOf" srcId="{57F84CBA-3486-4A35-ADE6-DAA86D06680F}" destId="{90E09523-BD4D-4307-95CF-F8441A592681}" srcOrd="6" destOrd="0" presId="urn:microsoft.com/office/officeart/2005/8/layout/vList2"/>
    <dgm:cxn modelId="{C0546E12-7DB7-4ABC-9B51-20A93EC3BB96}" type="presParOf" srcId="{57F84CBA-3486-4A35-ADE6-DAA86D06680F}" destId="{31E874D6-7B8A-4040-8E23-077251DE46B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Electronic Funds Transfer (EFT)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Automated Teller Machines (ATM)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Any movement of funds by means of an electronic terminal, telephone, computer, or magnetic tape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The most familiar form of electronic banking, which dispenses cash, accepts deposits, and allows balance inquiries and cash transfers from one account to another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A60C59-013C-4951-BB30-DC3723D6E6A2}" type="presOf" srcId="{27696585-93F3-4BA8-A86C-EE7CA953DCED}" destId="{23F75003-D503-45D3-A5CC-3CFDCDDAFB10}" srcOrd="0" destOrd="0" presId="urn:microsoft.com/office/officeart/2005/8/layout/vList2"/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4E00EE2B-D447-4ADF-BFA1-D9D99A843B65}" type="presOf" srcId="{88F1AEB9-04C9-4612-AC5B-AA2D7343FB6C}" destId="{6BBA03C6-10A6-44A5-BC74-0B8C7C13F583}" srcOrd="0" destOrd="0" presId="urn:microsoft.com/office/officeart/2005/8/layout/vList2"/>
    <dgm:cxn modelId="{D38280E0-4C8D-4247-B759-D51CA03AD77F}" type="presOf" srcId="{20C97B50-280B-4F15-8E6A-7178F097D7CD}" destId="{65F66AE6-AEEC-42BD-97FD-ABE9E4283580}" srcOrd="0" destOrd="0" presId="urn:microsoft.com/office/officeart/2005/8/layout/vList2"/>
    <dgm:cxn modelId="{2711956E-98F5-4D8D-A70B-3A52276826FE}" type="presOf" srcId="{165DF3E1-B66D-44E8-B59D-527AB8500962}" destId="{BEF8D30D-6F04-458F-BED3-6560E6FF7016}" srcOrd="0" destOrd="0" presId="urn:microsoft.com/office/officeart/2005/8/layout/vList2"/>
    <dgm:cxn modelId="{CA425D82-A22E-4D1C-9040-F63BB03FB406}" type="presOf" srcId="{F22925C5-8B6F-4E6D-BD40-367BB37874A9}" destId="{57F84CBA-3486-4A35-ADE6-DAA86D06680F}" srcOrd="0" destOrd="0" presId="urn:microsoft.com/office/officeart/2005/8/layout/vList2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F30F9DEE-A158-4C3A-A75B-0420091306F1}" type="presParOf" srcId="{57F84CBA-3486-4A35-ADE6-DAA86D06680F}" destId="{65F66AE6-AEEC-42BD-97FD-ABE9E4283580}" srcOrd="0" destOrd="0" presId="urn:microsoft.com/office/officeart/2005/8/layout/vList2"/>
    <dgm:cxn modelId="{3A578F16-B634-4E91-8ADD-856CCBF9BDEF}" type="presParOf" srcId="{57F84CBA-3486-4A35-ADE6-DAA86D06680F}" destId="{23F75003-D503-45D3-A5CC-3CFDCDDAFB10}" srcOrd="1" destOrd="0" presId="urn:microsoft.com/office/officeart/2005/8/layout/vList2"/>
    <dgm:cxn modelId="{F0343DCA-169B-4F90-85B7-D4300F487A18}" type="presParOf" srcId="{57F84CBA-3486-4A35-ADE6-DAA86D06680F}" destId="{BEF8D30D-6F04-458F-BED3-6560E6FF7016}" srcOrd="2" destOrd="0" presId="urn:microsoft.com/office/officeart/2005/8/layout/vList2"/>
    <dgm:cxn modelId="{73D7BA3C-7552-4494-ABA9-156CB355CF36}" type="presParOf" srcId="{57F84CBA-3486-4A35-ADE6-DAA86D06680F}" destId="{6BBA03C6-10A6-44A5-BC74-0B8C7C13F58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90F8F76A-6130-48B9-81E3-DEADE854AC1A}">
      <dgm:prSet phldrT="[Text]" custT="1"/>
      <dgm:spPr>
        <a:solidFill>
          <a:srgbClr val="7030A0"/>
        </a:solidFill>
      </dgm:spPr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Automated Clearinghouses (ACHs)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 system that permits payments such as deposits or withdrawals to be made to and from a bank account by magnetic computer tape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4827FE-7665-4A52-B175-35B276060C61}">
      <dgm:prSet phldrT="[Text]" custT="1"/>
      <dgm:spPr>
        <a:solidFill>
          <a:srgbClr val="00B0F0"/>
        </a:solidFill>
      </dgm:spPr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Online Banking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254FD31-19AA-4FE1-8C88-995530C5930A}" type="par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6A6217-2F21-4E44-86B9-4BD5B33BC4DB}" type="sibTrans" cxnId="{8989971F-F40B-4888-896B-734B049D58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49681A-A4B0-4C43-9DDF-0757477BB902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Bank at home or anywhere/anytime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FD87287-5C2D-4536-8A71-2CE809959C2B}" type="par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92E3C6-4457-426B-9ADF-2BCC2D6636D4}" type="sibTrans" cxnId="{868F0F3C-3169-414B-900D-D7B887ABEC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588265-1EB3-4B96-988F-404DD8AB44CE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62% of adults list Internet banking as their preferred banking method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EA5F6B5-3E1A-4264-A8C6-FB324331164B}" type="parTrans" cxnId="{FE782159-78DC-45E6-A165-4B3919BA3B01}">
      <dgm:prSet/>
      <dgm:spPr/>
      <dgm:t>
        <a:bodyPr/>
        <a:lstStyle/>
        <a:p>
          <a:endParaRPr lang="en-US"/>
        </a:p>
      </dgm:t>
    </dgm:pt>
    <dgm:pt modelId="{6DD972F2-8027-4082-B8C9-AF21FFD4D659}" type="sibTrans" cxnId="{FE782159-78DC-45E6-A165-4B3919BA3B01}">
      <dgm:prSet/>
      <dgm:spPr/>
      <dgm:t>
        <a:bodyPr/>
        <a:lstStyle/>
        <a:p>
          <a:endParaRPr lang="en-US"/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09523-BD4D-4307-95CF-F8441A592681}" type="pres">
      <dgm:prSet presAssocID="{BE4827FE-7665-4A52-B175-35B276060C6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74D6-7B8A-4040-8E23-077251DE46B0}" type="pres">
      <dgm:prSet presAssocID="{BE4827FE-7665-4A52-B175-35B276060C6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782159-78DC-45E6-A165-4B3919BA3B01}" srcId="{BE4827FE-7665-4A52-B175-35B276060C61}" destId="{F3588265-1EB3-4B96-988F-404DD8AB44CE}" srcOrd="1" destOrd="0" parTransId="{6EA5F6B5-3E1A-4264-A8C6-FB324331164B}" sibTransId="{6DD972F2-8027-4082-B8C9-AF21FFD4D659}"/>
    <dgm:cxn modelId="{7A7A68C3-CE76-4F91-A218-CE329A527C9D}" type="presOf" srcId="{F22925C5-8B6F-4E6D-BD40-367BB37874A9}" destId="{57F84CBA-3486-4A35-ADE6-DAA86D06680F}" srcOrd="0" destOrd="0" presId="urn:microsoft.com/office/officeart/2005/8/layout/vList2"/>
    <dgm:cxn modelId="{868F0F3C-3169-414B-900D-D7B887ABEC94}" srcId="{BE4827FE-7665-4A52-B175-35B276060C61}" destId="{8D49681A-A4B0-4C43-9DDF-0757477BB902}" srcOrd="0" destOrd="0" parTransId="{CFD87287-5C2D-4536-8A71-2CE809959C2B}" sibTransId="{CC92E3C6-4457-426B-9ADF-2BCC2D6636D4}"/>
    <dgm:cxn modelId="{2422A7E4-3801-4ACD-A88E-2D5DA3F5C43E}" type="presOf" srcId="{B6EDE9FB-2278-41E5-9E85-3A42733213D0}" destId="{87E52489-F7C8-4578-8D5B-A01DD9EE03D0}" srcOrd="0" destOrd="0" presId="urn:microsoft.com/office/officeart/2005/8/layout/vList2"/>
    <dgm:cxn modelId="{81F797D7-66B8-4A04-9F58-62F8A8894039}" type="presOf" srcId="{8D49681A-A4B0-4C43-9DDF-0757477BB902}" destId="{31E874D6-7B8A-4040-8E23-077251DE46B0}" srcOrd="0" destOrd="0" presId="urn:microsoft.com/office/officeart/2005/8/layout/vList2"/>
    <dgm:cxn modelId="{174704E7-05A8-488E-B8E4-7E655B9F4A27}" type="presOf" srcId="{F3588265-1EB3-4B96-988F-404DD8AB44CE}" destId="{31E874D6-7B8A-4040-8E23-077251DE46B0}" srcOrd="0" destOrd="1" presId="urn:microsoft.com/office/officeart/2005/8/layout/vList2"/>
    <dgm:cxn modelId="{5FE1C331-B490-4107-91F5-45C5C9CF0B17}" srcId="{F22925C5-8B6F-4E6D-BD40-367BB37874A9}" destId="{90F8F76A-6130-48B9-81E3-DEADE854AC1A}" srcOrd="0" destOrd="0" parTransId="{DFB4CF65-FFE1-4851-9C8F-9CF960C346F1}" sibTransId="{E6FD174E-D8F1-4DC9-B181-BEF0E0A14C35}"/>
    <dgm:cxn modelId="{8989971F-F40B-4888-896B-734B049D5838}" srcId="{F22925C5-8B6F-4E6D-BD40-367BB37874A9}" destId="{BE4827FE-7665-4A52-B175-35B276060C61}" srcOrd="1" destOrd="0" parTransId="{6254FD31-19AA-4FE1-8C88-995530C5930A}" sibTransId="{7D6A6217-2F21-4E44-86B9-4BD5B33BC4DB}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26744585-89F6-4012-9339-B35A553E6F14}" type="presOf" srcId="{BE4827FE-7665-4A52-B175-35B276060C61}" destId="{90E09523-BD4D-4307-95CF-F8441A592681}" srcOrd="0" destOrd="0" presId="urn:microsoft.com/office/officeart/2005/8/layout/vList2"/>
    <dgm:cxn modelId="{60DBCFA3-BAB6-42AB-AF0F-761E2EC781DE}" type="presOf" srcId="{90F8F76A-6130-48B9-81E3-DEADE854AC1A}" destId="{86A71B01-E344-4AEF-AD00-428029241C8D}" srcOrd="0" destOrd="0" presId="urn:microsoft.com/office/officeart/2005/8/layout/vList2"/>
    <dgm:cxn modelId="{A7DCBD0C-EFB1-400D-84B0-5F03A3DBF9E6}" type="presParOf" srcId="{57F84CBA-3486-4A35-ADE6-DAA86D06680F}" destId="{86A71B01-E344-4AEF-AD00-428029241C8D}" srcOrd="0" destOrd="0" presId="urn:microsoft.com/office/officeart/2005/8/layout/vList2"/>
    <dgm:cxn modelId="{4C8289A2-A29E-4FD5-AC6F-576BD783DE4A}" type="presParOf" srcId="{57F84CBA-3486-4A35-ADE6-DAA86D06680F}" destId="{87E52489-F7C8-4578-8D5B-A01DD9EE03D0}" srcOrd="1" destOrd="0" presId="urn:microsoft.com/office/officeart/2005/8/layout/vList2"/>
    <dgm:cxn modelId="{EC7C1ECF-FC16-4DBB-B0C1-4527E1970CAF}" type="presParOf" srcId="{57F84CBA-3486-4A35-ADE6-DAA86D06680F}" destId="{90E09523-BD4D-4307-95CF-F8441A592681}" srcOrd="2" destOrd="0" presId="urn:microsoft.com/office/officeart/2005/8/layout/vList2"/>
    <dgm:cxn modelId="{A050CCCC-12A9-48CF-BE34-E6367864ADF3}" type="presParOf" srcId="{57F84CBA-3486-4A35-ADE6-DAA86D06680F}" destId="{31E874D6-7B8A-4040-8E23-077251DE46B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B40D0-FD9E-4B02-8C9A-8718E9577D83}">
      <dsp:nvSpPr>
        <dsp:cNvPr id="0" name=""/>
        <dsp:cNvSpPr/>
      </dsp:nvSpPr>
      <dsp:spPr>
        <a:xfrm>
          <a:off x="0" y="10540"/>
          <a:ext cx="8077200" cy="636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Finance</a:t>
          </a:r>
          <a:r>
            <a:rPr lang="en-US" sz="26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1070" y="41610"/>
        <a:ext cx="8015060" cy="574340"/>
      </dsp:txXfrm>
    </dsp:sp>
    <dsp:sp modelId="{76A36B91-13CF-4EF4-98F7-F312117D8E84}">
      <dsp:nvSpPr>
        <dsp:cNvPr id="0" name=""/>
        <dsp:cNvSpPr/>
      </dsp:nvSpPr>
      <dsp:spPr>
        <a:xfrm>
          <a:off x="0" y="647020"/>
          <a:ext cx="8077200" cy="5630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The study of money; how it’s made, how it’s lost, and how it’s managed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47020"/>
        <a:ext cx="8077200" cy="563040"/>
      </dsp:txXfrm>
    </dsp:sp>
    <dsp:sp modelId="{5218C411-2930-464E-89A1-0EDDB6CDADE5}">
      <dsp:nvSpPr>
        <dsp:cNvPr id="0" name=""/>
        <dsp:cNvSpPr/>
      </dsp:nvSpPr>
      <dsp:spPr>
        <a:xfrm>
          <a:off x="0" y="1210060"/>
          <a:ext cx="8077200" cy="51647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Money (Currency)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212" y="1235272"/>
        <a:ext cx="8026776" cy="466047"/>
      </dsp:txXfrm>
    </dsp:sp>
    <dsp:sp modelId="{5ABB13D1-730B-4084-9C31-2D263474B295}">
      <dsp:nvSpPr>
        <dsp:cNvPr id="0" name=""/>
        <dsp:cNvSpPr/>
      </dsp:nvSpPr>
      <dsp:spPr>
        <a:xfrm>
          <a:off x="0" y="1726531"/>
          <a:ext cx="8077200" cy="5630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Anything generally accepted in exchange for goods and services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726531"/>
        <a:ext cx="8077200" cy="563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8D9AB-30A9-4E01-B183-93E91956420B}">
      <dsp:nvSpPr>
        <dsp:cNvPr id="0" name=""/>
        <dsp:cNvSpPr/>
      </dsp:nvSpPr>
      <dsp:spPr>
        <a:xfrm rot="5400000">
          <a:off x="4596891" y="-2442242"/>
          <a:ext cx="921811" cy="603680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Money serves as a common standard or yardstick of the value of goods and services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039394" y="160254"/>
        <a:ext cx="5991808" cy="831813"/>
      </dsp:txXfrm>
    </dsp:sp>
    <dsp:sp modelId="{04594D09-14EA-4402-BC7A-95B0FE7BC432}">
      <dsp:nvSpPr>
        <dsp:cNvPr id="0" name=""/>
        <dsp:cNvSpPr/>
      </dsp:nvSpPr>
      <dsp:spPr>
        <a:xfrm>
          <a:off x="531" y="28"/>
          <a:ext cx="2038861" cy="115226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Measure of Value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6780" y="56277"/>
        <a:ext cx="1926363" cy="1039766"/>
      </dsp:txXfrm>
    </dsp:sp>
    <dsp:sp modelId="{EB4CD0B8-818C-4B8B-B49D-A3E6351248F7}">
      <dsp:nvSpPr>
        <dsp:cNvPr id="0" name=""/>
        <dsp:cNvSpPr/>
      </dsp:nvSpPr>
      <dsp:spPr>
        <a:xfrm rot="5400000">
          <a:off x="4596885" y="-1232837"/>
          <a:ext cx="921811" cy="6037752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  <a:sym typeface="Calisto MT" pitchFamily="18" charset="0"/>
            </a:rPr>
            <a:t>Money serves as a way to accumulate wealth (buying power) until it is needed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The value of stored money is directly dependent on the health of the economy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038915" y="1370132"/>
        <a:ext cx="5992753" cy="831813"/>
      </dsp:txXfrm>
    </dsp:sp>
    <dsp:sp modelId="{ACBA2224-E47D-41BA-8E8A-23FF2D54CFBC}">
      <dsp:nvSpPr>
        <dsp:cNvPr id="0" name=""/>
        <dsp:cNvSpPr/>
      </dsp:nvSpPr>
      <dsp:spPr>
        <a:xfrm>
          <a:off x="531" y="1209906"/>
          <a:ext cx="2038383" cy="1152264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Store of Value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6780" y="1266155"/>
        <a:ext cx="1925885" cy="1039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585"/>
          <a:ext cx="8077200" cy="46525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Checking Account (Demand Deposit)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712" y="23297"/>
        <a:ext cx="8031776" cy="419833"/>
      </dsp:txXfrm>
    </dsp:sp>
    <dsp:sp modelId="{1007831E-B838-416C-9B40-60C2BFAD110F}">
      <dsp:nvSpPr>
        <dsp:cNvPr id="0" name=""/>
        <dsp:cNvSpPr/>
      </dsp:nvSpPr>
      <dsp:spPr>
        <a:xfrm>
          <a:off x="0" y="465842"/>
          <a:ext cx="8077200" cy="52475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457200" lvl="1" indent="-45720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Money stored in an account at a bank or other institution that can be withdrawn without advance notice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65842"/>
        <a:ext cx="8077200" cy="524757"/>
      </dsp:txXfrm>
    </dsp:sp>
    <dsp:sp modelId="{B6B852FD-8327-49CE-BA28-BD77C38E086A}">
      <dsp:nvSpPr>
        <dsp:cNvPr id="0" name=""/>
        <dsp:cNvSpPr/>
      </dsp:nvSpPr>
      <dsp:spPr>
        <a:xfrm>
          <a:off x="0" y="990600"/>
          <a:ext cx="8077200" cy="465257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Savings Accounts (Time Deposits)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712" y="1013312"/>
        <a:ext cx="8031776" cy="419833"/>
      </dsp:txXfrm>
    </dsp:sp>
    <dsp:sp modelId="{3C07170A-1F2F-43F7-9366-FB91D8EC4C8C}">
      <dsp:nvSpPr>
        <dsp:cNvPr id="0" name=""/>
        <dsp:cNvSpPr/>
      </dsp:nvSpPr>
      <dsp:spPr>
        <a:xfrm>
          <a:off x="0" y="1455857"/>
          <a:ext cx="8077200" cy="52475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457200" lvl="1" indent="-45720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Accounts with funds that usually cannot be withdrawn without advance notice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455857"/>
        <a:ext cx="8077200" cy="5247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12134"/>
          <a:ext cx="8077200" cy="524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Money Market Accounts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587" y="37721"/>
        <a:ext cx="8026026" cy="472986"/>
      </dsp:txXfrm>
    </dsp:sp>
    <dsp:sp modelId="{1007831E-B838-416C-9B40-60C2BFAD110F}">
      <dsp:nvSpPr>
        <dsp:cNvPr id="0" name=""/>
        <dsp:cNvSpPr/>
      </dsp:nvSpPr>
      <dsp:spPr>
        <a:xfrm>
          <a:off x="0" y="536294"/>
          <a:ext cx="8077200" cy="5216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Accounts that offer higher interest rates than standard bank rates but with greater restrictions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36294"/>
        <a:ext cx="8077200" cy="521640"/>
      </dsp:txXfrm>
    </dsp:sp>
    <dsp:sp modelId="{B6B852FD-8327-49CE-BA28-BD77C38E086A}">
      <dsp:nvSpPr>
        <dsp:cNvPr id="0" name=""/>
        <dsp:cNvSpPr/>
      </dsp:nvSpPr>
      <dsp:spPr>
        <a:xfrm>
          <a:off x="0" y="1057934"/>
          <a:ext cx="8077200" cy="52416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Certificates of Deposit (CDs)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587" y="1083521"/>
        <a:ext cx="8026026" cy="472986"/>
      </dsp:txXfrm>
    </dsp:sp>
    <dsp:sp modelId="{3C07170A-1F2F-43F7-9366-FB91D8EC4C8C}">
      <dsp:nvSpPr>
        <dsp:cNvPr id="0" name=""/>
        <dsp:cNvSpPr/>
      </dsp:nvSpPr>
      <dsp:spPr>
        <a:xfrm>
          <a:off x="0" y="1582095"/>
          <a:ext cx="8077200" cy="76797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Savings accounts that guarantee a depositor a set interest rate over a specified interval as long as the funds are not withdrawn before the end of the period—six months or one year for example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582095"/>
        <a:ext cx="8077200" cy="7679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30106-565B-45ED-918D-0A3A5987B349}">
      <dsp:nvSpPr>
        <dsp:cNvPr id="0" name=""/>
        <dsp:cNvSpPr/>
      </dsp:nvSpPr>
      <dsp:spPr>
        <a:xfrm>
          <a:off x="0" y="1926"/>
          <a:ext cx="8077200" cy="617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Credit Cards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0157" y="32083"/>
        <a:ext cx="8016886" cy="557446"/>
      </dsp:txXfrm>
    </dsp:sp>
    <dsp:sp modelId="{23BD7807-9CBE-4C11-A61E-49DFE0512413}">
      <dsp:nvSpPr>
        <dsp:cNvPr id="0" name=""/>
        <dsp:cNvSpPr/>
      </dsp:nvSpPr>
      <dsp:spPr>
        <a:xfrm>
          <a:off x="0" y="632539"/>
          <a:ext cx="8077200" cy="5464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Means of access to preapproved lines of credit granted by a bank or finance company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632539"/>
        <a:ext cx="8077200" cy="546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3258"/>
          <a:ext cx="8077200" cy="767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Debit Card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7467" y="40725"/>
        <a:ext cx="8002266" cy="692586"/>
      </dsp:txXfrm>
    </dsp:sp>
    <dsp:sp modelId="{1007831E-B838-416C-9B40-60C2BFAD110F}">
      <dsp:nvSpPr>
        <dsp:cNvPr id="0" name=""/>
        <dsp:cNvSpPr/>
      </dsp:nvSpPr>
      <dsp:spPr>
        <a:xfrm>
          <a:off x="0" y="770778"/>
          <a:ext cx="8077200" cy="82748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card that looks like a credit card but works like a check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Using it results in a direct, immediate, electronic payment from the cardholder’s checking account to a merchant or third party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770778"/>
        <a:ext cx="8077200" cy="827482"/>
      </dsp:txXfrm>
    </dsp:sp>
    <dsp:sp modelId="{B6B852FD-8327-49CE-BA28-BD77C38E086A}">
      <dsp:nvSpPr>
        <dsp:cNvPr id="0" name=""/>
        <dsp:cNvSpPr/>
      </dsp:nvSpPr>
      <dsp:spPr>
        <a:xfrm>
          <a:off x="0" y="1598261"/>
          <a:ext cx="8077200" cy="76752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Traveler’s Checks, Money Orders, and Cashier’s Checks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7467" y="1635728"/>
        <a:ext cx="8002266" cy="692586"/>
      </dsp:txXfrm>
    </dsp:sp>
    <dsp:sp modelId="{3C07170A-1F2F-43F7-9366-FB91D8EC4C8C}">
      <dsp:nvSpPr>
        <dsp:cNvPr id="0" name=""/>
        <dsp:cNvSpPr/>
      </dsp:nvSpPr>
      <dsp:spPr>
        <a:xfrm>
          <a:off x="0" y="2365781"/>
          <a:ext cx="8077200" cy="678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Common forms of “near” money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Guaranteed as cash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365781"/>
        <a:ext cx="8077200" cy="6789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1797314" y="0"/>
          <a:ext cx="6273799" cy="14478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Guardian of the American financial system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Independent agency of the federal government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Established in 1913 to regulate the nation’s banking and financial industry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797314" y="180975"/>
        <a:ext cx="5730874" cy="1085850"/>
      </dsp:txXfrm>
    </dsp:sp>
    <dsp:sp modelId="{73EDDB2A-4555-4811-9F29-9B6C9F5B473F}">
      <dsp:nvSpPr>
        <dsp:cNvPr id="0" name=""/>
        <dsp:cNvSpPr/>
      </dsp:nvSpPr>
      <dsp:spPr>
        <a:xfrm>
          <a:off x="6085" y="0"/>
          <a:ext cx="1791228" cy="1447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Federal Reserve Board (The Fed)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76761" y="70676"/>
        <a:ext cx="1649876" cy="13064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1797314" y="0"/>
          <a:ext cx="6273799" cy="211247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Controls the money supply with monetary policy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Regulates financial institutions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Manages regional and national check-clearing procedures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Supervises the federal deposit insurance of commercial banks in the Federal Reserve system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797314" y="264060"/>
        <a:ext cx="5481620" cy="1584357"/>
      </dsp:txXfrm>
    </dsp:sp>
    <dsp:sp modelId="{73EDDB2A-4555-4811-9F29-9B6C9F5B473F}">
      <dsp:nvSpPr>
        <dsp:cNvPr id="0" name=""/>
        <dsp:cNvSpPr/>
      </dsp:nvSpPr>
      <dsp:spPr>
        <a:xfrm>
          <a:off x="6085" y="0"/>
          <a:ext cx="1791228" cy="2133600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Four Major Functions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93526" y="87441"/>
        <a:ext cx="1616346" cy="19587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1814270" y="0"/>
          <a:ext cx="6332985" cy="14224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means by which the Fed controls the amount of money available in the economy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Aims to keep supply and demand in balance to avoid inflation/deflation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814270" y="177800"/>
        <a:ext cx="5799585" cy="1066800"/>
      </dsp:txXfrm>
    </dsp:sp>
    <dsp:sp modelId="{73EDDB2A-4555-4811-9F29-9B6C9F5B473F}">
      <dsp:nvSpPr>
        <dsp:cNvPr id="0" name=""/>
        <dsp:cNvSpPr/>
      </dsp:nvSpPr>
      <dsp:spPr>
        <a:xfrm>
          <a:off x="6143" y="0"/>
          <a:ext cx="1808127" cy="1422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Monetary Policy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75579" y="69436"/>
        <a:ext cx="1669255" cy="12835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66AE6-AEEC-42BD-97FD-ABE9E4283580}">
      <dsp:nvSpPr>
        <dsp:cNvPr id="0" name=""/>
        <dsp:cNvSpPr/>
      </dsp:nvSpPr>
      <dsp:spPr>
        <a:xfrm>
          <a:off x="0" y="145020"/>
          <a:ext cx="8077200" cy="5194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1. Open Market Operations 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359" y="170379"/>
        <a:ext cx="8026482" cy="468761"/>
      </dsp:txXfrm>
    </dsp:sp>
    <dsp:sp modelId="{23F75003-D503-45D3-A5CC-3CFDCDDAFB10}">
      <dsp:nvSpPr>
        <dsp:cNvPr id="0" name=""/>
        <dsp:cNvSpPr/>
      </dsp:nvSpPr>
      <dsp:spPr>
        <a:xfrm>
          <a:off x="0" y="664500"/>
          <a:ext cx="8077200" cy="6210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Decisions to buy or sell U.S. Treasury bill in the open market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Buying securities increases money in supply and vice versa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664500"/>
        <a:ext cx="8077200" cy="621000"/>
      </dsp:txXfrm>
    </dsp:sp>
    <dsp:sp modelId="{BEF8D30D-6F04-458F-BED3-6560E6FF7016}">
      <dsp:nvSpPr>
        <dsp:cNvPr id="0" name=""/>
        <dsp:cNvSpPr/>
      </dsp:nvSpPr>
      <dsp:spPr>
        <a:xfrm>
          <a:off x="0" y="1285500"/>
          <a:ext cx="8077200" cy="5194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2. Reserve Requirements 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359" y="1310859"/>
        <a:ext cx="8026482" cy="468761"/>
      </dsp:txXfrm>
    </dsp:sp>
    <dsp:sp modelId="{6BBA03C6-10A6-44A5-BC74-0B8C7C13F583}">
      <dsp:nvSpPr>
        <dsp:cNvPr id="0" name=""/>
        <dsp:cNvSpPr/>
      </dsp:nvSpPr>
      <dsp:spPr>
        <a:xfrm>
          <a:off x="0" y="1804980"/>
          <a:ext cx="8077200" cy="6210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Percentage of deposits a bank must hold in reserve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Has a strong effect on the economy and not used often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1804980"/>
        <a:ext cx="8077200" cy="621000"/>
      </dsp:txXfrm>
    </dsp:sp>
    <dsp:sp modelId="{86A71B01-E344-4AEF-AD00-428029241C8D}">
      <dsp:nvSpPr>
        <dsp:cNvPr id="0" name=""/>
        <dsp:cNvSpPr/>
      </dsp:nvSpPr>
      <dsp:spPr>
        <a:xfrm>
          <a:off x="0" y="2425980"/>
          <a:ext cx="8077200" cy="51947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3. Discount Rates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359" y="2451339"/>
        <a:ext cx="8026482" cy="468761"/>
      </dsp:txXfrm>
    </dsp:sp>
    <dsp:sp modelId="{87E52489-F7C8-4578-8D5B-A01DD9EE03D0}">
      <dsp:nvSpPr>
        <dsp:cNvPr id="0" name=""/>
        <dsp:cNvSpPr/>
      </dsp:nvSpPr>
      <dsp:spPr>
        <a:xfrm>
          <a:off x="0" y="2945459"/>
          <a:ext cx="8077200" cy="8694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Rate of interest the Fed charges to loan money to banking institutions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Lowering discount rate encourages borrowing and expands money supply and vice versa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2945459"/>
        <a:ext cx="8077200" cy="869400"/>
      </dsp:txXfrm>
    </dsp:sp>
    <dsp:sp modelId="{90E09523-BD4D-4307-95CF-F8441A592681}">
      <dsp:nvSpPr>
        <dsp:cNvPr id="0" name=""/>
        <dsp:cNvSpPr/>
      </dsp:nvSpPr>
      <dsp:spPr>
        <a:xfrm>
          <a:off x="0" y="3814860"/>
          <a:ext cx="8077200" cy="51947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4. Credit Controls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359" y="3840219"/>
        <a:ext cx="8026482" cy="468761"/>
      </dsp:txXfrm>
    </dsp:sp>
    <dsp:sp modelId="{31E874D6-7B8A-4040-8E23-077251DE46B0}">
      <dsp:nvSpPr>
        <dsp:cNvPr id="0" name=""/>
        <dsp:cNvSpPr/>
      </dsp:nvSpPr>
      <dsp:spPr>
        <a:xfrm>
          <a:off x="0" y="4334340"/>
          <a:ext cx="8077200" cy="3974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Authority to establish and enforce credit rules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4334340"/>
        <a:ext cx="8077200" cy="3974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4D0D0-9D48-4F1C-844A-2664786E3B9E}">
      <dsp:nvSpPr>
        <dsp:cNvPr id="0" name=""/>
        <dsp:cNvSpPr/>
      </dsp:nvSpPr>
      <dsp:spPr>
        <a:xfrm>
          <a:off x="2524" y="196693"/>
          <a:ext cx="2461021" cy="76515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Regulating Member Banks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24" y="196693"/>
        <a:ext cx="2461021" cy="765153"/>
      </dsp:txXfrm>
    </dsp:sp>
    <dsp:sp modelId="{A81B61BE-DD1C-4F39-A917-01BDFF268CC9}">
      <dsp:nvSpPr>
        <dsp:cNvPr id="0" name=""/>
        <dsp:cNvSpPr/>
      </dsp:nvSpPr>
      <dsp:spPr>
        <a:xfrm>
          <a:off x="2524" y="961846"/>
          <a:ext cx="2461021" cy="32610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200" kern="1200" dirty="0" smtClean="0">
              <a:latin typeface="Arial" pitchFamily="34" charset="0"/>
              <a:cs typeface="Arial" pitchFamily="34" charset="0"/>
            </a:rPr>
            <a:t>Establishes and enforces banking rules that affect monetary policy and competition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Has authority to approve bank mergers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24" y="961846"/>
        <a:ext cx="2461021" cy="3261060"/>
      </dsp:txXfrm>
    </dsp:sp>
    <dsp:sp modelId="{A5DE1F65-4F6D-466E-8F18-4ADB8216414C}">
      <dsp:nvSpPr>
        <dsp:cNvPr id="0" name=""/>
        <dsp:cNvSpPr/>
      </dsp:nvSpPr>
      <dsp:spPr>
        <a:xfrm>
          <a:off x="2808089" y="196693"/>
          <a:ext cx="2461021" cy="765153"/>
        </a:xfrm>
        <a:prstGeom prst="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Check Clearing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808089" y="196693"/>
        <a:ext cx="2461021" cy="765153"/>
      </dsp:txXfrm>
    </dsp:sp>
    <dsp:sp modelId="{0C1ECB7F-0F95-42D6-ABFA-FDC45D330CE5}">
      <dsp:nvSpPr>
        <dsp:cNvPr id="0" name=""/>
        <dsp:cNvSpPr/>
      </dsp:nvSpPr>
      <dsp:spPr>
        <a:xfrm>
          <a:off x="2808089" y="961846"/>
          <a:ext cx="2461021" cy="3261060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200" kern="1200" dirty="0" smtClean="0">
              <a:latin typeface="Arial" pitchFamily="34" charset="0"/>
              <a:cs typeface="Arial" pitchFamily="34" charset="0"/>
            </a:rPr>
            <a:t>National check processing through check clearinghouses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808089" y="961846"/>
        <a:ext cx="2461021" cy="3261060"/>
      </dsp:txXfrm>
    </dsp:sp>
    <dsp:sp modelId="{1AF238F4-9BD6-4A83-82E6-1EBA74B8ECE2}">
      <dsp:nvSpPr>
        <dsp:cNvPr id="0" name=""/>
        <dsp:cNvSpPr/>
      </dsp:nvSpPr>
      <dsp:spPr>
        <a:xfrm>
          <a:off x="5613654" y="196693"/>
          <a:ext cx="2461021" cy="765153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Depository Insurance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5613654" y="196693"/>
        <a:ext cx="2461021" cy="765153"/>
      </dsp:txXfrm>
    </dsp:sp>
    <dsp:sp modelId="{85EC51AB-17C4-4A39-99CB-21EC90D5C1FC}">
      <dsp:nvSpPr>
        <dsp:cNvPr id="0" name=""/>
        <dsp:cNvSpPr/>
      </dsp:nvSpPr>
      <dsp:spPr>
        <a:xfrm>
          <a:off x="5613654" y="961846"/>
          <a:ext cx="2461021" cy="3261060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200" kern="1200" dirty="0" smtClean="0">
              <a:latin typeface="Arial" pitchFamily="34" charset="0"/>
              <a:cs typeface="Arial" pitchFamily="34" charset="0"/>
            </a:rPr>
            <a:t>Supervises the federal insurance funds that protect the deposits in member banking institutions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5613654" y="961846"/>
        <a:ext cx="2461021" cy="32610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11212"/>
          <a:ext cx="8077200" cy="580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Commercial Banks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8329" y="39541"/>
        <a:ext cx="8020542" cy="523662"/>
      </dsp:txXfrm>
    </dsp:sp>
    <dsp:sp modelId="{1007831E-B838-416C-9B40-60C2BFAD110F}">
      <dsp:nvSpPr>
        <dsp:cNvPr id="0" name=""/>
        <dsp:cNvSpPr/>
      </dsp:nvSpPr>
      <dsp:spPr>
        <a:xfrm>
          <a:off x="0" y="591532"/>
          <a:ext cx="8077200" cy="81816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Largest and oldest of all financial institutions, relying mainly on checking and savings accounts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Loan to businesses and individuals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91532"/>
        <a:ext cx="8077200" cy="818167"/>
      </dsp:txXfrm>
    </dsp:sp>
    <dsp:sp modelId="{B6B852FD-8327-49CE-BA28-BD77C38E086A}">
      <dsp:nvSpPr>
        <dsp:cNvPr id="0" name=""/>
        <dsp:cNvSpPr/>
      </dsp:nvSpPr>
      <dsp:spPr>
        <a:xfrm>
          <a:off x="0" y="1409700"/>
          <a:ext cx="8077200" cy="58032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Savings and Loan Associations (S&amp;Ls—also called “thrifts”)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8329" y="1438029"/>
        <a:ext cx="8020542" cy="523662"/>
      </dsp:txXfrm>
    </dsp:sp>
    <dsp:sp modelId="{3C07170A-1F2F-43F7-9366-FB91D8EC4C8C}">
      <dsp:nvSpPr>
        <dsp:cNvPr id="0" name=""/>
        <dsp:cNvSpPr/>
      </dsp:nvSpPr>
      <dsp:spPr>
        <a:xfrm>
          <a:off x="0" y="1990020"/>
          <a:ext cx="8077200" cy="81816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Primarily offer savings accounts and make long-term loans for residential mortgages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Most have merged with commercial banks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990020"/>
        <a:ext cx="8077200" cy="81816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6974"/>
          <a:ext cx="8077200" cy="561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Credit Unions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7415" y="34389"/>
        <a:ext cx="8022370" cy="506770"/>
      </dsp:txXfrm>
    </dsp:sp>
    <dsp:sp modelId="{1007831E-B838-416C-9B40-60C2BFAD110F}">
      <dsp:nvSpPr>
        <dsp:cNvPr id="0" name=""/>
        <dsp:cNvSpPr/>
      </dsp:nvSpPr>
      <dsp:spPr>
        <a:xfrm>
          <a:off x="0" y="568574"/>
          <a:ext cx="8077200" cy="5744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Financial institutions owned and controlled by depositors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Usually having a common employer, profession, trade group, or religion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68574"/>
        <a:ext cx="8077200" cy="574425"/>
      </dsp:txXfrm>
    </dsp:sp>
    <dsp:sp modelId="{B6B852FD-8327-49CE-BA28-BD77C38E086A}">
      <dsp:nvSpPr>
        <dsp:cNvPr id="0" name=""/>
        <dsp:cNvSpPr/>
      </dsp:nvSpPr>
      <dsp:spPr>
        <a:xfrm>
          <a:off x="0" y="1143000"/>
          <a:ext cx="8077200" cy="56160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Mutual Savings Banks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7415" y="1170415"/>
        <a:ext cx="8022370" cy="506770"/>
      </dsp:txXfrm>
    </dsp:sp>
    <dsp:sp modelId="{3C07170A-1F2F-43F7-9366-FB91D8EC4C8C}">
      <dsp:nvSpPr>
        <dsp:cNvPr id="0" name=""/>
        <dsp:cNvSpPr/>
      </dsp:nvSpPr>
      <dsp:spPr>
        <a:xfrm>
          <a:off x="0" y="1704600"/>
          <a:ext cx="8077200" cy="5744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Similar to S&amp;Ls, but owned by depositors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Found mostly in New England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704600"/>
        <a:ext cx="8077200" cy="57442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C56C-DD78-455C-9538-5F587F5EF452}">
      <dsp:nvSpPr>
        <dsp:cNvPr id="0" name=""/>
        <dsp:cNvSpPr/>
      </dsp:nvSpPr>
      <dsp:spPr>
        <a:xfrm>
          <a:off x="0" y="10439"/>
          <a:ext cx="8077200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Federal Deposit Insurance Corporation (FDIC)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3760" y="34199"/>
        <a:ext cx="8029680" cy="439200"/>
      </dsp:txXfrm>
    </dsp:sp>
    <dsp:sp modelId="{1007831E-B838-416C-9B40-60C2BFAD110F}">
      <dsp:nvSpPr>
        <dsp:cNvPr id="0" name=""/>
        <dsp:cNvSpPr/>
      </dsp:nvSpPr>
      <dsp:spPr>
        <a:xfrm>
          <a:off x="0" y="497160"/>
          <a:ext cx="8077200" cy="4305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Insures personal accounts up to $250,000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97160"/>
        <a:ext cx="8077200" cy="430560"/>
      </dsp:txXfrm>
    </dsp:sp>
    <dsp:sp modelId="{B6B852FD-8327-49CE-BA28-BD77C38E086A}">
      <dsp:nvSpPr>
        <dsp:cNvPr id="0" name=""/>
        <dsp:cNvSpPr/>
      </dsp:nvSpPr>
      <dsp:spPr>
        <a:xfrm>
          <a:off x="0" y="927720"/>
          <a:ext cx="8077200" cy="48672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National Credit Union Association (NCUA)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3760" y="951480"/>
        <a:ext cx="8029680" cy="439200"/>
      </dsp:txXfrm>
    </dsp:sp>
    <dsp:sp modelId="{3C07170A-1F2F-43F7-9366-FB91D8EC4C8C}">
      <dsp:nvSpPr>
        <dsp:cNvPr id="0" name=""/>
        <dsp:cNvSpPr/>
      </dsp:nvSpPr>
      <dsp:spPr>
        <a:xfrm>
          <a:off x="0" y="1414440"/>
          <a:ext cx="8077200" cy="8611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Regulates and charters credit unions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Insures deposits through its National Credit Union Insurance Fund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Similar to the FDIC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414440"/>
        <a:ext cx="8077200" cy="8611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1814270" y="0"/>
          <a:ext cx="6332985" cy="19050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More than 380 banks have failed between 2009 - 2011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Consumers’ money protected by FDIC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814270" y="238125"/>
        <a:ext cx="5618610" cy="1428750"/>
      </dsp:txXfrm>
    </dsp:sp>
    <dsp:sp modelId="{73EDDB2A-4555-4811-9F29-9B6C9F5B473F}">
      <dsp:nvSpPr>
        <dsp:cNvPr id="0" name=""/>
        <dsp:cNvSpPr/>
      </dsp:nvSpPr>
      <dsp:spPr>
        <a:xfrm>
          <a:off x="6143" y="0"/>
          <a:ext cx="1808127" cy="1905000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Bank Failures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94408" y="88265"/>
        <a:ext cx="1631597" cy="172847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66AE6-AEEC-42BD-97FD-ABE9E4283580}">
      <dsp:nvSpPr>
        <dsp:cNvPr id="0" name=""/>
        <dsp:cNvSpPr/>
      </dsp:nvSpPr>
      <dsp:spPr>
        <a:xfrm>
          <a:off x="0" y="25260"/>
          <a:ext cx="8077200" cy="7862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Diversified Firms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8381" y="63641"/>
        <a:ext cx="8000438" cy="709478"/>
      </dsp:txXfrm>
    </dsp:sp>
    <dsp:sp modelId="{23F75003-D503-45D3-A5CC-3CFDCDDAFB10}">
      <dsp:nvSpPr>
        <dsp:cNvPr id="0" name=""/>
        <dsp:cNvSpPr/>
      </dsp:nvSpPr>
      <dsp:spPr>
        <a:xfrm>
          <a:off x="0" y="811500"/>
          <a:ext cx="8077200" cy="6955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Traditionally non-financial firms that have expanded into the financial field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811500"/>
        <a:ext cx="8077200" cy="695520"/>
      </dsp:txXfrm>
    </dsp:sp>
    <dsp:sp modelId="{BEF8D30D-6F04-458F-BED3-6560E6FF7016}">
      <dsp:nvSpPr>
        <dsp:cNvPr id="0" name=""/>
        <dsp:cNvSpPr/>
      </dsp:nvSpPr>
      <dsp:spPr>
        <a:xfrm>
          <a:off x="0" y="1507020"/>
          <a:ext cx="8077200" cy="7862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Insurance Companies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8381" y="1545401"/>
        <a:ext cx="8000438" cy="709478"/>
      </dsp:txXfrm>
    </dsp:sp>
    <dsp:sp modelId="{6BBA03C6-10A6-44A5-BC74-0B8C7C13F583}">
      <dsp:nvSpPr>
        <dsp:cNvPr id="0" name=""/>
        <dsp:cNvSpPr/>
      </dsp:nvSpPr>
      <dsp:spPr>
        <a:xfrm>
          <a:off x="0" y="2293260"/>
          <a:ext cx="8077200" cy="6955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Businesses that protect their clients against losses from specified risks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2293260"/>
        <a:ext cx="8077200" cy="695520"/>
      </dsp:txXfrm>
    </dsp:sp>
    <dsp:sp modelId="{86A71B01-E344-4AEF-AD00-428029241C8D}">
      <dsp:nvSpPr>
        <dsp:cNvPr id="0" name=""/>
        <dsp:cNvSpPr/>
      </dsp:nvSpPr>
      <dsp:spPr>
        <a:xfrm>
          <a:off x="0" y="2988780"/>
          <a:ext cx="8077200" cy="7862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Pension Funds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8381" y="3027161"/>
        <a:ext cx="8000438" cy="709478"/>
      </dsp:txXfrm>
    </dsp:sp>
    <dsp:sp modelId="{87E52489-F7C8-4578-8D5B-A01DD9EE03D0}">
      <dsp:nvSpPr>
        <dsp:cNvPr id="0" name=""/>
        <dsp:cNvSpPr/>
      </dsp:nvSpPr>
      <dsp:spPr>
        <a:xfrm>
          <a:off x="0" y="3775020"/>
          <a:ext cx="8077200" cy="6955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Managed investment pools to provide retirement income for members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775020"/>
        <a:ext cx="8077200" cy="6955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66AE6-AEEC-42BD-97FD-ABE9E4283580}">
      <dsp:nvSpPr>
        <dsp:cNvPr id="0" name=""/>
        <dsp:cNvSpPr/>
      </dsp:nvSpPr>
      <dsp:spPr>
        <a:xfrm>
          <a:off x="0" y="166046"/>
          <a:ext cx="8077200" cy="5528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Mutual Fund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6987" y="193033"/>
        <a:ext cx="8023226" cy="498851"/>
      </dsp:txXfrm>
    </dsp:sp>
    <dsp:sp modelId="{23F75003-D503-45D3-A5CC-3CFDCDDAFB10}">
      <dsp:nvSpPr>
        <dsp:cNvPr id="0" name=""/>
        <dsp:cNvSpPr/>
      </dsp:nvSpPr>
      <dsp:spPr>
        <a:xfrm>
          <a:off x="0" y="718871"/>
          <a:ext cx="8077200" cy="6287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Investment company that pools investor money and invests in large numbers of diversified securities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718871"/>
        <a:ext cx="8077200" cy="628762"/>
      </dsp:txXfrm>
    </dsp:sp>
    <dsp:sp modelId="{BEF8D30D-6F04-458F-BED3-6560E6FF7016}">
      <dsp:nvSpPr>
        <dsp:cNvPr id="0" name=""/>
        <dsp:cNvSpPr/>
      </dsp:nvSpPr>
      <dsp:spPr>
        <a:xfrm>
          <a:off x="0" y="1347633"/>
          <a:ext cx="8077200" cy="55282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Brokerage Firm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6987" y="1374620"/>
        <a:ext cx="8023226" cy="498851"/>
      </dsp:txXfrm>
    </dsp:sp>
    <dsp:sp modelId="{6BBA03C6-10A6-44A5-BC74-0B8C7C13F583}">
      <dsp:nvSpPr>
        <dsp:cNvPr id="0" name=""/>
        <dsp:cNvSpPr/>
      </dsp:nvSpPr>
      <dsp:spPr>
        <a:xfrm>
          <a:off x="0" y="1900458"/>
          <a:ext cx="8077200" cy="4471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Buy and sell securities for clients and provide other services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1900458"/>
        <a:ext cx="8077200" cy="447120"/>
      </dsp:txXfrm>
    </dsp:sp>
    <dsp:sp modelId="{86A71B01-E344-4AEF-AD00-428029241C8D}">
      <dsp:nvSpPr>
        <dsp:cNvPr id="0" name=""/>
        <dsp:cNvSpPr/>
      </dsp:nvSpPr>
      <dsp:spPr>
        <a:xfrm>
          <a:off x="0" y="2347578"/>
          <a:ext cx="8077200" cy="5528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Investment Bank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6987" y="2374565"/>
        <a:ext cx="8023226" cy="498851"/>
      </dsp:txXfrm>
    </dsp:sp>
    <dsp:sp modelId="{87E52489-F7C8-4578-8D5B-A01DD9EE03D0}">
      <dsp:nvSpPr>
        <dsp:cNvPr id="0" name=""/>
        <dsp:cNvSpPr/>
      </dsp:nvSpPr>
      <dsp:spPr>
        <a:xfrm>
          <a:off x="0" y="2900403"/>
          <a:ext cx="8077200" cy="6287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Underwrites new issues of securities for corporations, states and municipalities needed to raise money in capital markets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2900403"/>
        <a:ext cx="8077200" cy="628762"/>
      </dsp:txXfrm>
    </dsp:sp>
    <dsp:sp modelId="{90E09523-BD4D-4307-95CF-F8441A592681}">
      <dsp:nvSpPr>
        <dsp:cNvPr id="0" name=""/>
        <dsp:cNvSpPr/>
      </dsp:nvSpPr>
      <dsp:spPr>
        <a:xfrm>
          <a:off x="0" y="3529166"/>
          <a:ext cx="8077200" cy="5528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Finance Companies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6987" y="3556153"/>
        <a:ext cx="8023226" cy="498851"/>
      </dsp:txXfrm>
    </dsp:sp>
    <dsp:sp modelId="{31E874D6-7B8A-4040-8E23-077251DE46B0}">
      <dsp:nvSpPr>
        <dsp:cNvPr id="0" name=""/>
        <dsp:cNvSpPr/>
      </dsp:nvSpPr>
      <dsp:spPr>
        <a:xfrm>
          <a:off x="0" y="4081991"/>
          <a:ext cx="8077200" cy="6287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Businesses that offer short-term loans at substantially higher interest rates than banks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4081991"/>
        <a:ext cx="8077200" cy="62876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3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579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tabLst>
                <a:tab pos="1188720" algn="l"/>
              </a:tabLst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aseline="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1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17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6" Type="http://schemas.openxmlformats.org/officeDocument/2006/relationships/diagramQuickStyle" Target="../diagrams/quickStyl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5" Type="http://schemas.openxmlformats.org/officeDocument/2006/relationships/diagramLayout" Target="../diagrams/layout9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Relationship Id="rId14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13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12" Type="http://schemas.openxmlformats.org/officeDocument/2006/relationships/diagramColors" Target="../diagrams/colors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11" Type="http://schemas.openxmlformats.org/officeDocument/2006/relationships/diagramQuickStyle" Target="../diagrams/quickStyle13.xml"/><Relationship Id="rId5" Type="http://schemas.openxmlformats.org/officeDocument/2006/relationships/diagramLayout" Target="../diagrams/layout12.xml"/><Relationship Id="rId10" Type="http://schemas.openxmlformats.org/officeDocument/2006/relationships/diagramLayout" Target="../diagrams/layout13.xml"/><Relationship Id="rId4" Type="http://schemas.openxmlformats.org/officeDocument/2006/relationships/diagramData" Target="../diagrams/data12.xml"/><Relationship Id="rId9" Type="http://schemas.openxmlformats.org/officeDocument/2006/relationships/diagramData" Target="../diagrams/data1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13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12" Type="http://schemas.openxmlformats.org/officeDocument/2006/relationships/diagramColors" Target="../diagrams/colors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11" Type="http://schemas.openxmlformats.org/officeDocument/2006/relationships/diagramQuickStyle" Target="../diagrams/quickStyle19.xml"/><Relationship Id="rId5" Type="http://schemas.openxmlformats.org/officeDocument/2006/relationships/diagramLayout" Target="../diagrams/layout18.xml"/><Relationship Id="rId10" Type="http://schemas.openxmlformats.org/officeDocument/2006/relationships/diagramLayout" Target="../diagrams/layout19.xml"/><Relationship Id="rId4" Type="http://schemas.openxmlformats.org/officeDocument/2006/relationships/diagramData" Target="../diagrams/data18.xml"/><Relationship Id="rId9" Type="http://schemas.openxmlformats.org/officeDocument/2006/relationships/diagramData" Target="../diagrams/data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6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Financing the Enterprise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82000" cy="617219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7"/>
                <a:gridCol w="5859983"/>
              </a:tblGrid>
              <a:tr h="2042296">
                <a:tc>
                  <a:txBody>
                    <a:bodyPr/>
                    <a:lstStyle/>
                    <a:p>
                      <a:r>
                        <a:rPr lang="en-US" sz="22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14</a:t>
                      </a:r>
                      <a:endParaRPr lang="en-US" sz="2200" b="1" baseline="0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Accounting and Financial Statements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2033087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15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Money and the Financial</a:t>
                      </a:r>
                      <a:r>
                        <a:rPr lang="en-US" sz="2000" b="1" baseline="0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 System</a:t>
                      </a:r>
                      <a:endParaRPr lang="en-US" sz="2000" b="1" dirty="0" smtClean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  <a:tr h="2096816">
                <a:tc>
                  <a:txBody>
                    <a:bodyPr/>
                    <a:lstStyle/>
                    <a:p>
                      <a:r>
                        <a:rPr lang="en-US" sz="22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16</a:t>
                      </a:r>
                      <a:endParaRPr lang="en-US" sz="2200" b="1" baseline="0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Financial Management and Securities Markets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6015"/>
            <a:ext cx="8305800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</a:t>
            </a:r>
            <a:r>
              <a:rPr lang="en-US" sz="2200" i="1" dirty="0" smtClean="0"/>
              <a:t>money</a:t>
            </a:r>
            <a:r>
              <a:rPr lang="en-US" sz="2200" dirty="0" smtClean="0"/>
              <a:t>, its functions, and its characteristics.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Describe various types of money.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Specify how the Federal Reserve Board manages the 	money supply and regulates the American banking 	system.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Compare and contrast commercial banks, savings and 	loan associations, credit unions, and mutual savings 	banks.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Distinguish among nonbanking institutions such as 	insurance companies, pension funds, mutual funds, and 	finance companies.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15-6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Investigate the challenges ahead for the banking </a:t>
            </a:r>
            <a:r>
              <a:rPr lang="en-US" sz="2200" smtClean="0"/>
              <a:t>	industry.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Money in the Financial System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573721750"/>
              </p:ext>
            </p:extLst>
          </p:nvPr>
        </p:nvGraphicFramePr>
        <p:xfrm>
          <a:off x="533400" y="1135944"/>
          <a:ext cx="8077200" cy="230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457200" y="3581400"/>
            <a:ext cx="8229600" cy="4114799"/>
          </a:xfrm>
          <a:prstGeom prst="rect">
            <a:avLst/>
          </a:prstGeom>
        </p:spPr>
        <p:txBody>
          <a:bodyPr/>
          <a:lstStyle/>
          <a:p>
            <a:pPr marL="457200" indent="-228600" fontAlgn="auto">
              <a:spcBef>
                <a:spcPts val="1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Medium of exchange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124200" y="4349651"/>
            <a:ext cx="5228170" cy="1847426"/>
            <a:chOff x="1578398" y="98822"/>
            <a:chExt cx="6955214" cy="2393156"/>
          </a:xfrm>
          <a:scene3d>
            <a:camera prst="orthographicFront"/>
            <a:lightRig rig="flat" dir="t"/>
          </a:scene3d>
        </p:grpSpPr>
        <p:sp>
          <p:nvSpPr>
            <p:cNvPr id="18" name="Round Same Side Corner Rectangle 17"/>
            <p:cNvSpPr/>
            <p:nvPr/>
          </p:nvSpPr>
          <p:spPr>
            <a:xfrm rot="5400000">
              <a:off x="3859427" y="-2182207"/>
              <a:ext cx="2393156" cy="6955214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 Same Side Corner Rectangle 4"/>
            <p:cNvSpPr/>
            <p:nvPr/>
          </p:nvSpPr>
          <p:spPr>
            <a:xfrm>
              <a:off x="1578398" y="175022"/>
              <a:ext cx="6905346" cy="226708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40005" rIns="80010" bIns="40005" numCol="1" spcCol="1270" anchor="ctr" anchorCtr="0">
              <a:noAutofit/>
            </a:bodyPr>
            <a:lstStyle/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Trading one good or service for another of similar value</a:t>
              </a:r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Inefficient because not always divisible and can be complicated in multiple-party transactions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5543" y="4191000"/>
            <a:ext cx="2382457" cy="2063649"/>
            <a:chOff x="347" y="1342727"/>
            <a:chExt cx="1578050" cy="1276945"/>
          </a:xfrm>
          <a:scene3d>
            <a:camera prst="orthographicFront"/>
            <a:lightRig rig="flat" dir="t"/>
          </a:scene3d>
        </p:grpSpPr>
        <p:sp>
          <p:nvSpPr>
            <p:cNvPr id="21" name="Rounded Rectangle 20"/>
            <p:cNvSpPr/>
            <p:nvPr/>
          </p:nvSpPr>
          <p:spPr>
            <a:xfrm>
              <a:off x="347" y="1342727"/>
              <a:ext cx="1578050" cy="1276945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ounded Rectangle 6"/>
            <p:cNvSpPr/>
            <p:nvPr/>
          </p:nvSpPr>
          <p:spPr>
            <a:xfrm>
              <a:off x="62682" y="1405062"/>
              <a:ext cx="1453380" cy="1152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Before fiat money, the trade of goods and services was accomplished through bartering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Functions of Money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1219200"/>
          <a:ext cx="8077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762000" y="3810000"/>
            <a:ext cx="7543800" cy="762000"/>
            <a:chOff x="2940546" y="106523"/>
            <a:chExt cx="2577107" cy="5760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Rectangle 16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3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2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</a:rPr>
                <a:t>To be used as a medium of exchange,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</a:rPr>
                <a:t>money must have: 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2000" y="4724400"/>
            <a:ext cx="4114800" cy="1600200"/>
            <a:chOff x="2940546" y="682523"/>
            <a:chExt cx="2577107" cy="378295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ectangle 19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lnRef>
            <a:fill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857250" lvl="4" indent="-342900" defTabSz="889000">
                <a:spcBef>
                  <a:spcPts val="600"/>
                </a:spcBef>
                <a:spcAft>
                  <a:spcPct val="15000"/>
                </a:spcAft>
                <a:buFont typeface="Arial" pitchFamily="34" charset="0"/>
                <a:buChar char="•"/>
              </a:pPr>
              <a:r>
                <a:rPr lang="en-US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Calisto MT" pitchFamily="18" charset="0"/>
                </a:rPr>
                <a:t>Acceptability	</a:t>
              </a:r>
            </a:p>
            <a:p>
              <a:pPr marL="857250" lvl="4" indent="-34290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Divisibility</a:t>
              </a:r>
            </a:p>
            <a:p>
              <a:pPr marL="857250" lvl="4" indent="-34290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Portability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91000" y="4724400"/>
            <a:ext cx="4114800" cy="1600200"/>
            <a:chOff x="2940546" y="682523"/>
            <a:chExt cx="2577107" cy="378295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Rectangle 22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lnRef>
            <a:fill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1028700" lvl="4" indent="-4000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Stability</a:t>
              </a:r>
            </a:p>
            <a:p>
              <a:pPr marL="1028700" lvl="4" indent="-4000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Durability</a:t>
              </a:r>
            </a:p>
            <a:p>
              <a:pPr marL="1028700" lvl="4" indent="-4000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Difficult to counterfeit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144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Types of Money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219200"/>
            <a:ext cx="8686800" cy="4267199"/>
          </a:xfrm>
          <a:prstGeom prst="rect">
            <a:avLst/>
          </a:prstGeom>
        </p:spPr>
        <p:txBody>
          <a:bodyPr/>
          <a:lstStyle/>
          <a:p>
            <a:pPr lvl="1">
              <a:buFont typeface="Arial" pitchFamily="34" charset="0"/>
              <a:buChar char="•"/>
            </a:pPr>
            <a:endParaRPr lang="en-IN" sz="3000" dirty="0" smtClean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1905000"/>
          <a:ext cx="80772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533400" y="1295400"/>
            <a:ext cx="8077200" cy="533400"/>
            <a:chOff x="0" y="1697880"/>
            <a:chExt cx="8382000" cy="599040"/>
          </a:xfrm>
          <a:solidFill>
            <a:srgbClr val="00B0F0"/>
          </a:solidFill>
          <a:scene3d>
            <a:camera prst="orthographicFront"/>
            <a:lightRig rig="flat" dir="t"/>
          </a:scene3d>
        </p:grpSpPr>
        <p:sp>
          <p:nvSpPr>
            <p:cNvPr id="19" name="Rounded Rectangle 18"/>
            <p:cNvSpPr/>
            <p:nvPr/>
          </p:nvSpPr>
          <p:spPr>
            <a:xfrm>
              <a:off x="0" y="1697880"/>
              <a:ext cx="8382000" cy="59904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2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29243" y="1727123"/>
              <a:ext cx="8323514" cy="540554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Paper Money and Coins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1" name="Diagram 20"/>
          <p:cNvGraphicFramePr/>
          <p:nvPr/>
        </p:nvGraphicFramePr>
        <p:xfrm>
          <a:off x="533400" y="4038600"/>
          <a:ext cx="8077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Types of Money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473200"/>
          <a:ext cx="8077200" cy="119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2819400"/>
          <a:ext cx="80772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Financial Systems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1430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490204672"/>
              </p:ext>
            </p:extLst>
          </p:nvPr>
        </p:nvGraphicFramePr>
        <p:xfrm>
          <a:off x="533400" y="2743200"/>
          <a:ext cx="8077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5029200"/>
          <a:ext cx="81534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Four Main Monetary Policy Tools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3716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4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Other Regulatory Functions of the Fed</a:t>
            </a:r>
            <a:endParaRPr lang="en-US" sz="34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524000"/>
          <a:ext cx="8077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Banking Institutions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143000"/>
          <a:ext cx="80772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533400" y="4114800"/>
          <a:ext cx="80772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Insurance for Banks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1676400"/>
          <a:ext cx="80772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533400" y="4267200"/>
          <a:ext cx="81534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Nonbanking Institutions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524000"/>
          <a:ext cx="8077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  <a:sym typeface="Gill Sans" pitchFamily="34" charset="0"/>
              </a:rPr>
              <a:t>Nonbanking Institutions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3716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Electronic Banking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1219200"/>
          <a:ext cx="80772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33400" y="3810000"/>
          <a:ext cx="80772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11938</TotalTime>
  <Words>985</Words>
  <Application>Microsoft Office PowerPoint</Application>
  <PresentationFormat>On-screen Show (4:3)</PresentationFormat>
  <Paragraphs>171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6</vt:lpstr>
      <vt:lpstr> </vt:lpstr>
      <vt:lpstr>Learning Objectives</vt:lpstr>
      <vt:lpstr>Money in the Financial System</vt:lpstr>
      <vt:lpstr>Functions of Money</vt:lpstr>
      <vt:lpstr>Types of Money</vt:lpstr>
      <vt:lpstr>Types of Money</vt:lpstr>
      <vt:lpstr>Financial Systems</vt:lpstr>
      <vt:lpstr>Four Main Monetary Policy Tools</vt:lpstr>
      <vt:lpstr>Other Regulatory Functions of the Fed</vt:lpstr>
      <vt:lpstr>Banking Institutions</vt:lpstr>
      <vt:lpstr>Insurance for Banks</vt:lpstr>
      <vt:lpstr>Nonbanking Institutions</vt:lpstr>
      <vt:lpstr>Nonbanking Institutions</vt:lpstr>
      <vt:lpstr>Electronic Banking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431</cp:revision>
  <dcterms:created xsi:type="dcterms:W3CDTF">2010-09-10T00:47:27Z</dcterms:created>
  <dcterms:modified xsi:type="dcterms:W3CDTF">2013-12-06T03:46:01Z</dcterms:modified>
</cp:coreProperties>
</file>