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9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0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1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2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3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14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15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22" r:id="rId2"/>
    <p:sldId id="323" r:id="rId3"/>
    <p:sldId id="324" r:id="rId4"/>
    <p:sldId id="265" r:id="rId5"/>
    <p:sldId id="264" r:id="rId6"/>
    <p:sldId id="268" r:id="rId7"/>
    <p:sldId id="272" r:id="rId8"/>
    <p:sldId id="274" r:id="rId9"/>
    <p:sldId id="276" r:id="rId10"/>
    <p:sldId id="317" r:id="rId11"/>
    <p:sldId id="283" r:id="rId12"/>
    <p:sldId id="285" r:id="rId13"/>
    <p:sldId id="286" r:id="rId14"/>
    <p:sldId id="288" r:id="rId15"/>
    <p:sldId id="289" r:id="rId16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3E42"/>
    <a:srgbClr val="D0E3EA"/>
    <a:srgbClr val="E9F1F5"/>
    <a:srgbClr val="0098D1"/>
    <a:srgbClr val="00FF00"/>
    <a:srgbClr val="942C61"/>
    <a:srgbClr val="008CBB"/>
    <a:srgbClr val="ECF1F7"/>
    <a:srgbClr val="328699"/>
    <a:srgbClr val="7874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18" autoAdjust="0"/>
    <p:restoredTop sz="90791" autoAdjust="0"/>
  </p:normalViewPr>
  <p:slideViewPr>
    <p:cSldViewPr>
      <p:cViewPr>
        <p:scale>
          <a:sx n="50" d="100"/>
          <a:sy n="50" d="100"/>
        </p:scale>
        <p:origin x="-2256" y="-7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9F01C1-7E4F-4ED6-8E9C-37B2D095D1D0}" type="doc">
      <dgm:prSet loTypeId="urn:microsoft.com/office/officeart/2005/8/layout/vList2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7CFC1FC-577E-4B53-979E-F4F828FEDF94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Transaction Balances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43D9CD8-55E2-474F-B798-662C7A3316F5}" type="parTrans" cxnId="{AA5BD86D-FA04-4B94-A73D-6A1C01E1CF6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88BCA63-D236-4CDB-8F59-43EC6244457C}" type="sibTrans" cxnId="{AA5BD86D-FA04-4B94-A73D-6A1C01E1CF6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94EF9DB-648F-4CF8-A5D1-6EFDBDCEEA80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Cash kept on hand by a firm to pay normal daily expenses, such as employee wages and bills for supplies and utilities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075F6BF4-6EB7-48CE-BD53-A404C49CD5BA}" type="parTrans" cxnId="{654CBF36-8510-4671-8515-01AA74CE060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6A97589-F3FA-4B6A-A1F2-09A0AFCA53EC}" type="sibTrans" cxnId="{654CBF36-8510-4671-8515-01AA74CE060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C66972D-A0B6-4AC7-9F31-C67895677752}" type="pres">
      <dgm:prSet presAssocID="{819F01C1-7E4F-4ED6-8E9C-37B2D095D1D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459108E-9602-4E7C-A765-21AF09DE866C}" type="pres">
      <dgm:prSet presAssocID="{77CFC1FC-577E-4B53-979E-F4F828FEDF9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7AB80D-0E24-455B-928F-F406CB2E6AE1}" type="pres">
      <dgm:prSet presAssocID="{77CFC1FC-577E-4B53-979E-F4F828FEDF9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4CBF36-8510-4671-8515-01AA74CE0606}" srcId="{77CFC1FC-577E-4B53-979E-F4F828FEDF94}" destId="{994EF9DB-648F-4CF8-A5D1-6EFDBDCEEA80}" srcOrd="0" destOrd="0" parTransId="{075F6BF4-6EB7-48CE-BD53-A404C49CD5BA}" sibTransId="{06A97589-F3FA-4B6A-A1F2-09A0AFCA53EC}"/>
    <dgm:cxn modelId="{A614BE24-4908-49A8-A19D-C667242E15CA}" type="presOf" srcId="{819F01C1-7E4F-4ED6-8E9C-37B2D095D1D0}" destId="{FC66972D-A0B6-4AC7-9F31-C67895677752}" srcOrd="0" destOrd="0" presId="urn:microsoft.com/office/officeart/2005/8/layout/vList2"/>
    <dgm:cxn modelId="{660A7377-D1C6-4787-8CFB-1A28AFADF0AE}" type="presOf" srcId="{77CFC1FC-577E-4B53-979E-F4F828FEDF94}" destId="{9459108E-9602-4E7C-A765-21AF09DE866C}" srcOrd="0" destOrd="0" presId="urn:microsoft.com/office/officeart/2005/8/layout/vList2"/>
    <dgm:cxn modelId="{AA5BD86D-FA04-4B94-A73D-6A1C01E1CF61}" srcId="{819F01C1-7E4F-4ED6-8E9C-37B2D095D1D0}" destId="{77CFC1FC-577E-4B53-979E-F4F828FEDF94}" srcOrd="0" destOrd="0" parTransId="{543D9CD8-55E2-474F-B798-662C7A3316F5}" sibTransId="{E88BCA63-D236-4CDB-8F59-43EC6244457C}"/>
    <dgm:cxn modelId="{5449E975-0F04-43B0-87F8-B118E9C4F206}" type="presOf" srcId="{994EF9DB-648F-4CF8-A5D1-6EFDBDCEEA80}" destId="{EB7AB80D-0E24-455B-928F-F406CB2E6AE1}" srcOrd="0" destOrd="0" presId="urn:microsoft.com/office/officeart/2005/8/layout/vList2"/>
    <dgm:cxn modelId="{DF8D543F-08EB-45B8-BF0D-0E7FF1E50A69}" type="presParOf" srcId="{FC66972D-A0B6-4AC7-9F31-C67895677752}" destId="{9459108E-9602-4E7C-A765-21AF09DE866C}" srcOrd="0" destOrd="0" presId="urn:microsoft.com/office/officeart/2005/8/layout/vList2"/>
    <dgm:cxn modelId="{666DA535-0CCE-42B7-BE96-44402EA5AD96}" type="presParOf" srcId="{FC66972D-A0B6-4AC7-9F31-C67895677752}" destId="{EB7AB80D-0E24-455B-928F-F406CB2E6AE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927941-2669-432A-8BB9-614B92E53690}" type="doc">
      <dgm:prSet loTypeId="urn:microsoft.com/office/officeart/2005/8/layout/vList2" loCatId="list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8B03CD0B-0C0F-46A5-AE7A-D4243830CE13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Lockbox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6955172D-0037-4F95-86A1-8193EBF32A1A}" type="parTrans" cxnId="{A6852BC0-7C70-4A08-B0A5-29062BEAF7B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BC8CA18-D8F4-4CFB-B826-1DE2F964694B}" type="sibTrans" cxnId="{A6852BC0-7C70-4A08-B0A5-29062BEAF7B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7FE2902-936E-4C6E-B4E2-D6618F70BAB1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An address, usually a commercial bank, at which a company receives payments in order to speed collections from customers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2DEB68B6-4705-412D-8D47-01D106B99DFE}" type="parTrans" cxnId="{8C5E8A45-6C18-4349-BEBC-E255653A2CD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5A1C646-3FD8-4CD1-8F5F-F46AADBD1865}" type="sibTrans" cxnId="{8C5E8A45-6C18-4349-BEBC-E255653A2CD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FA58DD2-96B8-4B6E-8BFA-BFFD8112FD23}" type="pres">
      <dgm:prSet presAssocID="{90927941-2669-432A-8BB9-614B92E5369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EEB0DC-5BFD-4F21-A513-740D00D39511}" type="pres">
      <dgm:prSet presAssocID="{8B03CD0B-0C0F-46A5-AE7A-D4243830CE1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35B383-CDC3-4832-98C2-CA0D8D09FB5D}" type="pres">
      <dgm:prSet presAssocID="{8B03CD0B-0C0F-46A5-AE7A-D4243830CE1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29EA1B1-AED4-4625-B3DD-CA01000FB9D1}" type="presOf" srcId="{E7FE2902-936E-4C6E-B4E2-D6618F70BAB1}" destId="{1035B383-CDC3-4832-98C2-CA0D8D09FB5D}" srcOrd="0" destOrd="0" presId="urn:microsoft.com/office/officeart/2005/8/layout/vList2"/>
    <dgm:cxn modelId="{8BE38A0C-EE47-47EF-930E-96CC15459B51}" type="presOf" srcId="{8B03CD0B-0C0F-46A5-AE7A-D4243830CE13}" destId="{69EEB0DC-5BFD-4F21-A513-740D00D39511}" srcOrd="0" destOrd="0" presId="urn:microsoft.com/office/officeart/2005/8/layout/vList2"/>
    <dgm:cxn modelId="{D719812F-32FF-46CC-A6C0-B4AF676AD8EA}" type="presOf" srcId="{90927941-2669-432A-8BB9-614B92E53690}" destId="{7FA58DD2-96B8-4B6E-8BFA-BFFD8112FD23}" srcOrd="0" destOrd="0" presId="urn:microsoft.com/office/officeart/2005/8/layout/vList2"/>
    <dgm:cxn modelId="{8C5E8A45-6C18-4349-BEBC-E255653A2CD3}" srcId="{8B03CD0B-0C0F-46A5-AE7A-D4243830CE13}" destId="{E7FE2902-936E-4C6E-B4E2-D6618F70BAB1}" srcOrd="0" destOrd="0" parTransId="{2DEB68B6-4705-412D-8D47-01D106B99DFE}" sibTransId="{C5A1C646-3FD8-4CD1-8F5F-F46AADBD1865}"/>
    <dgm:cxn modelId="{A6852BC0-7C70-4A08-B0A5-29062BEAF7B4}" srcId="{90927941-2669-432A-8BB9-614B92E53690}" destId="{8B03CD0B-0C0F-46A5-AE7A-D4243830CE13}" srcOrd="0" destOrd="0" parTransId="{6955172D-0037-4F95-86A1-8193EBF32A1A}" sibTransId="{4BC8CA18-D8F4-4CFB-B826-1DE2F964694B}"/>
    <dgm:cxn modelId="{461572AB-7AE3-4014-B4A1-AC2D7C3EF48F}" type="presParOf" srcId="{7FA58DD2-96B8-4B6E-8BFA-BFFD8112FD23}" destId="{69EEB0DC-5BFD-4F21-A513-740D00D39511}" srcOrd="0" destOrd="0" presId="urn:microsoft.com/office/officeart/2005/8/layout/vList2"/>
    <dgm:cxn modelId="{7CD3EC18-9972-4767-8B04-AC0EC058C5A1}" type="presParOf" srcId="{7FA58DD2-96B8-4B6E-8BFA-BFFD8112FD23}" destId="{1035B383-CDC3-4832-98C2-CA0D8D09FB5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32BD46-E384-4ECE-A7FC-D8E2FA60BC73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04AEAF8-0084-45BE-9CDC-E1409D8E8D53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Working Capital Management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22481FA6-DB80-4D4A-87C0-5C214D140F29}" type="parTrans" cxnId="{85BE08B2-D449-44A0-AE24-3B9C85B380C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09B39A4-2DBD-4865-B64B-173277B8FB2A}" type="sibTrans" cxnId="{85BE08B2-D449-44A0-AE24-3B9C85B380C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EE722CA-E4A8-4A87-B6BF-ECC65ECAC3E8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managing of short-term assets and liabilities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C15E8DD1-2379-4B30-BADB-FFD5CF0C8521}" type="parTrans" cxnId="{AEA50CAB-2D28-4E50-A3BF-369AFC957C4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87EB1B9-1CCA-4145-BBA9-D538C92D75D5}" type="sibTrans" cxnId="{AEA50CAB-2D28-4E50-A3BF-369AFC957C4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8CFB309-D1B8-4B1D-B03F-6036CF104CFC}" type="pres">
      <dgm:prSet presAssocID="{6832BD46-E384-4ECE-A7FC-D8E2FA60BC7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82ED91C-BC31-454A-8E03-2FB47829FC07}" type="pres">
      <dgm:prSet presAssocID="{A04AEAF8-0084-45BE-9CDC-E1409D8E8D5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640A6A-B265-4802-A117-90E1269D17E0}" type="pres">
      <dgm:prSet presAssocID="{A04AEAF8-0084-45BE-9CDC-E1409D8E8D5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D817DB-C4C9-4826-8D90-42369FCD68E6}" type="presOf" srcId="{A04AEAF8-0084-45BE-9CDC-E1409D8E8D53}" destId="{682ED91C-BC31-454A-8E03-2FB47829FC07}" srcOrd="0" destOrd="0" presId="urn:microsoft.com/office/officeart/2005/8/layout/vList2"/>
    <dgm:cxn modelId="{85BE08B2-D449-44A0-AE24-3B9C85B380C9}" srcId="{6832BD46-E384-4ECE-A7FC-D8E2FA60BC73}" destId="{A04AEAF8-0084-45BE-9CDC-E1409D8E8D53}" srcOrd="0" destOrd="0" parTransId="{22481FA6-DB80-4D4A-87C0-5C214D140F29}" sibTransId="{609B39A4-2DBD-4865-B64B-173277B8FB2A}"/>
    <dgm:cxn modelId="{AEA50CAB-2D28-4E50-A3BF-369AFC957C47}" srcId="{A04AEAF8-0084-45BE-9CDC-E1409D8E8D53}" destId="{9EE722CA-E4A8-4A87-B6BF-ECC65ECAC3E8}" srcOrd="0" destOrd="0" parTransId="{C15E8DD1-2379-4B30-BADB-FFD5CF0C8521}" sibTransId="{187EB1B9-1CCA-4145-BBA9-D538C92D75D5}"/>
    <dgm:cxn modelId="{4951677D-010A-40C3-BC46-880FFFFDC14E}" type="presOf" srcId="{9EE722CA-E4A8-4A87-B6BF-ECC65ECAC3E8}" destId="{72640A6A-B265-4802-A117-90E1269D17E0}" srcOrd="0" destOrd="0" presId="urn:microsoft.com/office/officeart/2005/8/layout/vList2"/>
    <dgm:cxn modelId="{3251EAA5-12FF-4E4E-97C9-12B3650C1255}" type="presOf" srcId="{6832BD46-E384-4ECE-A7FC-D8E2FA60BC73}" destId="{F8CFB309-D1B8-4B1D-B03F-6036CF104CFC}" srcOrd="0" destOrd="0" presId="urn:microsoft.com/office/officeart/2005/8/layout/vList2"/>
    <dgm:cxn modelId="{35B8356F-C875-475A-8E15-AAA7A25FED78}" type="presParOf" srcId="{F8CFB309-D1B8-4B1D-B03F-6036CF104CFC}" destId="{682ED91C-BC31-454A-8E03-2FB47829FC07}" srcOrd="0" destOrd="0" presId="urn:microsoft.com/office/officeart/2005/8/layout/vList2"/>
    <dgm:cxn modelId="{12AE0222-A672-40B7-8D29-3AA52F12CAE0}" type="presParOf" srcId="{F8CFB309-D1B8-4B1D-B03F-6036CF104CFC}" destId="{72640A6A-B265-4802-A117-90E1269D17E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19F01C1-7E4F-4ED6-8E9C-37B2D095D1D0}" type="doc">
      <dgm:prSet loTypeId="urn:microsoft.com/office/officeart/2005/8/layout/vList2" loCatId="list" qsTypeId="urn:microsoft.com/office/officeart/2005/8/quickstyle/3d2" qsCatId="3D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77CFC1FC-577E-4B53-979E-F4F828FEDF94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Marketable Securities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43D9CD8-55E2-474F-B798-662C7A3316F5}" type="parTrans" cxnId="{AA5BD86D-FA04-4B94-A73D-6A1C01E1CF6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88BCA63-D236-4CDB-8F59-43EC6244457C}" type="sibTrans" cxnId="{AA5BD86D-FA04-4B94-A73D-6A1C01E1CF6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94EF9DB-648F-4CF8-A5D1-6EFDBDCEEA80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Temporary investment of “extra” cash by organizations for up to one year in U.S. Treasury bills, certificates of deposit, commercial paper, or Eurodollar loans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075F6BF4-6EB7-48CE-BD53-A404C49CD5BA}" type="parTrans" cxnId="{654CBF36-8510-4671-8515-01AA74CE060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6A97589-F3FA-4B6A-A1F2-09A0AFCA53EC}" type="sibTrans" cxnId="{654CBF36-8510-4671-8515-01AA74CE060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C66972D-A0B6-4AC7-9F31-C67895677752}" type="pres">
      <dgm:prSet presAssocID="{819F01C1-7E4F-4ED6-8E9C-37B2D095D1D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459108E-9602-4E7C-A765-21AF09DE866C}" type="pres">
      <dgm:prSet presAssocID="{77CFC1FC-577E-4B53-979E-F4F828FEDF9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7AB80D-0E24-455B-928F-F406CB2E6AE1}" type="pres">
      <dgm:prSet presAssocID="{77CFC1FC-577E-4B53-979E-F4F828FEDF9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4CBF36-8510-4671-8515-01AA74CE0606}" srcId="{77CFC1FC-577E-4B53-979E-F4F828FEDF94}" destId="{994EF9DB-648F-4CF8-A5D1-6EFDBDCEEA80}" srcOrd="0" destOrd="0" parTransId="{075F6BF4-6EB7-48CE-BD53-A404C49CD5BA}" sibTransId="{06A97589-F3FA-4B6A-A1F2-09A0AFCA53EC}"/>
    <dgm:cxn modelId="{5238EE5E-D35F-47B1-A4EA-58AB6D416F19}" type="presOf" srcId="{77CFC1FC-577E-4B53-979E-F4F828FEDF94}" destId="{9459108E-9602-4E7C-A765-21AF09DE866C}" srcOrd="0" destOrd="0" presId="urn:microsoft.com/office/officeart/2005/8/layout/vList2"/>
    <dgm:cxn modelId="{AA5BD86D-FA04-4B94-A73D-6A1C01E1CF61}" srcId="{819F01C1-7E4F-4ED6-8E9C-37B2D095D1D0}" destId="{77CFC1FC-577E-4B53-979E-F4F828FEDF94}" srcOrd="0" destOrd="0" parTransId="{543D9CD8-55E2-474F-B798-662C7A3316F5}" sibTransId="{E88BCA63-D236-4CDB-8F59-43EC6244457C}"/>
    <dgm:cxn modelId="{212C0FAD-B68B-47A5-B067-574864A7FA13}" type="presOf" srcId="{994EF9DB-648F-4CF8-A5D1-6EFDBDCEEA80}" destId="{EB7AB80D-0E24-455B-928F-F406CB2E6AE1}" srcOrd="0" destOrd="0" presId="urn:microsoft.com/office/officeart/2005/8/layout/vList2"/>
    <dgm:cxn modelId="{A87C2C0F-3166-477C-BC23-2FC468802567}" type="presOf" srcId="{819F01C1-7E4F-4ED6-8E9C-37B2D095D1D0}" destId="{FC66972D-A0B6-4AC7-9F31-C67895677752}" srcOrd="0" destOrd="0" presId="urn:microsoft.com/office/officeart/2005/8/layout/vList2"/>
    <dgm:cxn modelId="{0929F030-4F3E-4ECC-B273-33F597357273}" type="presParOf" srcId="{FC66972D-A0B6-4AC7-9F31-C67895677752}" destId="{9459108E-9602-4E7C-A765-21AF09DE866C}" srcOrd="0" destOrd="0" presId="urn:microsoft.com/office/officeart/2005/8/layout/vList2"/>
    <dgm:cxn modelId="{3599A6DF-7234-4C96-8660-EA8660EF89D8}" type="presParOf" srcId="{FC66972D-A0B6-4AC7-9F31-C67895677752}" destId="{EB7AB80D-0E24-455B-928F-F406CB2E6AE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0927941-2669-432A-8BB9-614B92E53690}" type="doc">
      <dgm:prSet loTypeId="urn:microsoft.com/office/officeart/2005/8/layout/vList2" loCatId="list" qsTypeId="urn:microsoft.com/office/officeart/2005/8/quickstyle/3d2" qsCatId="3D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8B03CD0B-0C0F-46A5-AE7A-D4243830CE13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Treasury Bills (T-Bills)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6955172D-0037-4F95-86A1-8193EBF32A1A}" type="parTrans" cxnId="{A6852BC0-7C70-4A08-B0A5-29062BEAF7B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BC8CA18-D8F4-4CFB-B826-1DE2F964694B}" type="sibTrans" cxnId="{A6852BC0-7C70-4A08-B0A5-29062BEAF7B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7FE2902-936E-4C6E-B4E2-D6618F70BAB1}">
      <dgm:prSet phldrT="[Text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Short-term debt obligations the U.S. government sells to raise money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2DEB68B6-4705-412D-8D47-01D106B99DFE}" type="parTrans" cxnId="{8C5E8A45-6C18-4349-BEBC-E255653A2CD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5A1C646-3FD8-4CD1-8F5F-F46AADBD1865}" type="sibTrans" cxnId="{8C5E8A45-6C18-4349-BEBC-E255653A2CD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FA58DD2-96B8-4B6E-8BFA-BFFD8112FD23}" type="pres">
      <dgm:prSet presAssocID="{90927941-2669-432A-8BB9-614B92E5369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EEB0DC-5BFD-4F21-A513-740D00D39511}" type="pres">
      <dgm:prSet presAssocID="{8B03CD0B-0C0F-46A5-AE7A-D4243830CE1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35B383-CDC3-4832-98C2-CA0D8D09FB5D}" type="pres">
      <dgm:prSet presAssocID="{8B03CD0B-0C0F-46A5-AE7A-D4243830CE1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40F9C2-8D93-46D5-B49D-28B5519F8E14}" type="presOf" srcId="{E7FE2902-936E-4C6E-B4E2-D6618F70BAB1}" destId="{1035B383-CDC3-4832-98C2-CA0D8D09FB5D}" srcOrd="0" destOrd="0" presId="urn:microsoft.com/office/officeart/2005/8/layout/vList2"/>
    <dgm:cxn modelId="{8C5E8A45-6C18-4349-BEBC-E255653A2CD3}" srcId="{8B03CD0B-0C0F-46A5-AE7A-D4243830CE13}" destId="{E7FE2902-936E-4C6E-B4E2-D6618F70BAB1}" srcOrd="0" destOrd="0" parTransId="{2DEB68B6-4705-412D-8D47-01D106B99DFE}" sibTransId="{C5A1C646-3FD8-4CD1-8F5F-F46AADBD1865}"/>
    <dgm:cxn modelId="{5A38A462-58E7-4749-A009-36D8519F2D37}" type="presOf" srcId="{8B03CD0B-0C0F-46A5-AE7A-D4243830CE13}" destId="{69EEB0DC-5BFD-4F21-A513-740D00D39511}" srcOrd="0" destOrd="0" presId="urn:microsoft.com/office/officeart/2005/8/layout/vList2"/>
    <dgm:cxn modelId="{A6852BC0-7C70-4A08-B0A5-29062BEAF7B4}" srcId="{90927941-2669-432A-8BB9-614B92E53690}" destId="{8B03CD0B-0C0F-46A5-AE7A-D4243830CE13}" srcOrd="0" destOrd="0" parTransId="{6955172D-0037-4F95-86A1-8193EBF32A1A}" sibTransId="{4BC8CA18-D8F4-4CFB-B826-1DE2F964694B}"/>
    <dgm:cxn modelId="{D340AA9C-E8E1-46FA-AD5C-3DB52541B167}" type="presOf" srcId="{90927941-2669-432A-8BB9-614B92E53690}" destId="{7FA58DD2-96B8-4B6E-8BFA-BFFD8112FD23}" srcOrd="0" destOrd="0" presId="urn:microsoft.com/office/officeart/2005/8/layout/vList2"/>
    <dgm:cxn modelId="{287F8DA4-8057-423C-AF57-57043B9DB27B}" type="presParOf" srcId="{7FA58DD2-96B8-4B6E-8BFA-BFFD8112FD23}" destId="{69EEB0DC-5BFD-4F21-A513-740D00D39511}" srcOrd="0" destOrd="0" presId="urn:microsoft.com/office/officeart/2005/8/layout/vList2"/>
    <dgm:cxn modelId="{F2994F72-C7A1-4B0A-8FDC-FD08BACC0F93}" type="presParOf" srcId="{7FA58DD2-96B8-4B6E-8BFA-BFFD8112FD23}" destId="{1035B383-CDC3-4832-98C2-CA0D8D09FB5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6D061C4-39B9-4831-BABE-08B85D2139BF}" type="doc">
      <dgm:prSet loTypeId="urn:microsoft.com/office/officeart/2005/8/layout/list1" loCatId="list" qsTypeId="urn:microsoft.com/office/officeart/2005/8/quickstyle/3d2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35CA992F-EEA6-4383-8AEF-7CE4951F86C3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Commercial Certificates of Deposit (CDs)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7F885DB-CF0E-4850-9D0E-377E54730457}" type="parTrans" cxnId="{04803D99-4D77-42E0-9E1D-4A1AA7E91E0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5251946-85B5-4F88-8B8D-F3FA8B0FB2CF}" type="sibTrans" cxnId="{04803D99-4D77-42E0-9E1D-4A1AA7E91E0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3391CA4-77CD-47CD-BBDE-BBE873C3FC2F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Commercial Paper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7975844-3DB4-412E-A8F2-27BBEAC17FD4}" type="parTrans" cxnId="{D48D84FE-5E37-4376-9734-8A7FE2A68D6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27D633B-92DC-4021-9C81-702A5DB4817B}" type="sibTrans" cxnId="{D48D84FE-5E37-4376-9734-8A7FE2A68D6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7FC0F87-1932-4294-B000-7B5531A13B1D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Eurodollar Market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37A5A55-11F9-4448-8E86-D65A9A1ED890}" type="parTrans" cxnId="{864013E6-C6AB-4091-8B4A-31DC133D67F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E46DFD9-87B4-446A-BC84-06B353C09CD3}" type="sibTrans" cxnId="{864013E6-C6AB-4091-8B4A-31DC133D67F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2E1581B-D357-4E4B-8632-A0156C4244BC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Certificates of deposit issued by commercial banks and brokerage companies, available in minimum amounts of $100,000 which may be traded prior to maturity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F69BC804-BE40-4B69-8DD6-BBB2113E1CC4}" type="parTrans" cxnId="{21D4B3D0-F3BB-489A-BF16-E425CDB85F0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6C925AC-093A-4992-ACCF-26F55A3544FD}" type="sibTrans" cxnId="{21D4B3D0-F3BB-489A-BF16-E425CDB85F0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51D64E1-EA6E-4524-BFC2-0F958103DFF3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A written promise from one company to another to pay a specific amount of money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EE5433D2-1460-4300-A4EC-6DB8235B24FA}" type="parTrans" cxnId="{09396E46-6BC8-469E-95B5-39FFDB33284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018CF3B-461F-49D7-A6F1-B4E7384DBD0F}" type="sibTrans" cxnId="{09396E46-6BC8-469E-95B5-39FFDB33284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C46CD88-AE66-4AED-97BE-2D5F4C8345C7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A market centered in London for trading U.S. dollars in foreign countries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39480C03-6370-451B-82A4-E4B7E16E739A}" type="parTrans" cxnId="{157BE1C9-FDFD-455E-A871-556FF329BD5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C075B5C-A355-446E-8B96-EEFA79C97358}" type="sibTrans" cxnId="{157BE1C9-FDFD-455E-A871-556FF329BD5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D9C72E6-8DC0-428F-B985-3CC6DC10B536}" type="pres">
      <dgm:prSet presAssocID="{56D061C4-39B9-4831-BABE-08B85D2139B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BE58C4E-9B38-4E2E-BD94-D03198F964CB}" type="pres">
      <dgm:prSet presAssocID="{35CA992F-EEA6-4383-8AEF-7CE4951F86C3}" presName="parentLin" presStyleCnt="0"/>
      <dgm:spPr/>
    </dgm:pt>
    <dgm:pt modelId="{0D0039E8-678C-48FD-ACF8-1BB51C8FEE87}" type="pres">
      <dgm:prSet presAssocID="{35CA992F-EEA6-4383-8AEF-7CE4951F86C3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3D4A30A8-B60B-4200-AF90-BF5515DABCCC}" type="pres">
      <dgm:prSet presAssocID="{35CA992F-EEA6-4383-8AEF-7CE4951F86C3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22FF83-3908-4A60-BE27-900A9C717B37}" type="pres">
      <dgm:prSet presAssocID="{35CA992F-EEA6-4383-8AEF-7CE4951F86C3}" presName="negativeSpace" presStyleCnt="0"/>
      <dgm:spPr/>
    </dgm:pt>
    <dgm:pt modelId="{2A7B478B-4138-4211-AF4E-B8DB84026EF2}" type="pres">
      <dgm:prSet presAssocID="{35CA992F-EEA6-4383-8AEF-7CE4951F86C3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E746AD-ACC9-4C46-9EB7-EF2863C0B37F}" type="pres">
      <dgm:prSet presAssocID="{45251946-85B5-4F88-8B8D-F3FA8B0FB2CF}" presName="spaceBetweenRectangles" presStyleCnt="0"/>
      <dgm:spPr/>
    </dgm:pt>
    <dgm:pt modelId="{61D25F6F-74CD-4E88-BB52-6328C25BE1FC}" type="pres">
      <dgm:prSet presAssocID="{83391CA4-77CD-47CD-BBDE-BBE873C3FC2F}" presName="parentLin" presStyleCnt="0"/>
      <dgm:spPr/>
    </dgm:pt>
    <dgm:pt modelId="{D01A625B-63E0-40BB-952C-77339E5451C3}" type="pres">
      <dgm:prSet presAssocID="{83391CA4-77CD-47CD-BBDE-BBE873C3FC2F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5E954502-11EE-49EF-8AAE-09B9385EB4B8}" type="pres">
      <dgm:prSet presAssocID="{83391CA4-77CD-47CD-BBDE-BBE873C3FC2F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39CD6B-3AEB-4DA4-A9C1-3B248FE3B8FE}" type="pres">
      <dgm:prSet presAssocID="{83391CA4-77CD-47CD-BBDE-BBE873C3FC2F}" presName="negativeSpace" presStyleCnt="0"/>
      <dgm:spPr/>
    </dgm:pt>
    <dgm:pt modelId="{E51C45A6-558E-4DD2-A420-F24929E2E268}" type="pres">
      <dgm:prSet presAssocID="{83391CA4-77CD-47CD-BBDE-BBE873C3FC2F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7508A0-A5F9-4C78-9567-6E73D47DADC5}" type="pres">
      <dgm:prSet presAssocID="{527D633B-92DC-4021-9C81-702A5DB4817B}" presName="spaceBetweenRectangles" presStyleCnt="0"/>
      <dgm:spPr/>
    </dgm:pt>
    <dgm:pt modelId="{5E828091-082B-49F9-A589-6B6AE0C0DDE9}" type="pres">
      <dgm:prSet presAssocID="{97FC0F87-1932-4294-B000-7B5531A13B1D}" presName="parentLin" presStyleCnt="0"/>
      <dgm:spPr/>
    </dgm:pt>
    <dgm:pt modelId="{E414B61C-3980-47D7-A917-9D2AF96523F9}" type="pres">
      <dgm:prSet presAssocID="{97FC0F87-1932-4294-B000-7B5531A13B1D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F7EA37DA-7B88-4268-9DD2-BD65A665AF92}" type="pres">
      <dgm:prSet presAssocID="{97FC0F87-1932-4294-B000-7B5531A13B1D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597556-48FF-4CC7-AC8D-68F8BE4C7DD1}" type="pres">
      <dgm:prSet presAssocID="{97FC0F87-1932-4294-B000-7B5531A13B1D}" presName="negativeSpace" presStyleCnt="0"/>
      <dgm:spPr/>
    </dgm:pt>
    <dgm:pt modelId="{03079CEF-10C7-4DE6-B054-0A904718C2E3}" type="pres">
      <dgm:prSet presAssocID="{97FC0F87-1932-4294-B000-7B5531A13B1D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F36877A-1F47-4DE4-BC8A-E35A2DF48DBD}" type="presOf" srcId="{56D061C4-39B9-4831-BABE-08B85D2139BF}" destId="{BD9C72E6-8DC0-428F-B985-3CC6DC10B536}" srcOrd="0" destOrd="0" presId="urn:microsoft.com/office/officeart/2005/8/layout/list1"/>
    <dgm:cxn modelId="{D79B78DE-B3FD-4F57-887B-055BA896FEF2}" type="presOf" srcId="{8C46CD88-AE66-4AED-97BE-2D5F4C8345C7}" destId="{03079CEF-10C7-4DE6-B054-0A904718C2E3}" srcOrd="0" destOrd="0" presId="urn:microsoft.com/office/officeart/2005/8/layout/list1"/>
    <dgm:cxn modelId="{21D4B3D0-F3BB-489A-BF16-E425CDB85F03}" srcId="{35CA992F-EEA6-4383-8AEF-7CE4951F86C3}" destId="{02E1581B-D357-4E4B-8632-A0156C4244BC}" srcOrd="0" destOrd="0" parTransId="{F69BC804-BE40-4B69-8DD6-BBB2113E1CC4}" sibTransId="{B6C925AC-093A-4992-ACCF-26F55A3544FD}"/>
    <dgm:cxn modelId="{09396E46-6BC8-469E-95B5-39FFDB332840}" srcId="{83391CA4-77CD-47CD-BBDE-BBE873C3FC2F}" destId="{F51D64E1-EA6E-4524-BFC2-0F958103DFF3}" srcOrd="0" destOrd="0" parTransId="{EE5433D2-1460-4300-A4EC-6DB8235B24FA}" sibTransId="{4018CF3B-461F-49D7-A6F1-B4E7384DBD0F}"/>
    <dgm:cxn modelId="{5A307783-77BE-4721-A110-73BB1E708B54}" type="presOf" srcId="{83391CA4-77CD-47CD-BBDE-BBE873C3FC2F}" destId="{D01A625B-63E0-40BB-952C-77339E5451C3}" srcOrd="0" destOrd="0" presId="urn:microsoft.com/office/officeart/2005/8/layout/list1"/>
    <dgm:cxn modelId="{CEFBF2C7-537A-4B45-A3F2-1572DE9A43F2}" type="presOf" srcId="{F51D64E1-EA6E-4524-BFC2-0F958103DFF3}" destId="{E51C45A6-558E-4DD2-A420-F24929E2E268}" srcOrd="0" destOrd="0" presId="urn:microsoft.com/office/officeart/2005/8/layout/list1"/>
    <dgm:cxn modelId="{D48D84FE-5E37-4376-9734-8A7FE2A68D60}" srcId="{56D061C4-39B9-4831-BABE-08B85D2139BF}" destId="{83391CA4-77CD-47CD-BBDE-BBE873C3FC2F}" srcOrd="1" destOrd="0" parTransId="{77975844-3DB4-412E-A8F2-27BBEAC17FD4}" sibTransId="{527D633B-92DC-4021-9C81-702A5DB4817B}"/>
    <dgm:cxn modelId="{864013E6-C6AB-4091-8B4A-31DC133D67F8}" srcId="{56D061C4-39B9-4831-BABE-08B85D2139BF}" destId="{97FC0F87-1932-4294-B000-7B5531A13B1D}" srcOrd="2" destOrd="0" parTransId="{537A5A55-11F9-4448-8E86-D65A9A1ED890}" sibTransId="{0E46DFD9-87B4-446A-BC84-06B353C09CD3}"/>
    <dgm:cxn modelId="{97BBC6C1-570F-47E1-ADE6-1E805EFB2800}" type="presOf" srcId="{97FC0F87-1932-4294-B000-7B5531A13B1D}" destId="{E414B61C-3980-47D7-A917-9D2AF96523F9}" srcOrd="0" destOrd="0" presId="urn:microsoft.com/office/officeart/2005/8/layout/list1"/>
    <dgm:cxn modelId="{2B120F9D-4BE6-46B3-92D0-05AC96DC3219}" type="presOf" srcId="{35CA992F-EEA6-4383-8AEF-7CE4951F86C3}" destId="{3D4A30A8-B60B-4200-AF90-BF5515DABCCC}" srcOrd="1" destOrd="0" presId="urn:microsoft.com/office/officeart/2005/8/layout/list1"/>
    <dgm:cxn modelId="{7AE509EE-61FC-4F37-A323-5F592524547F}" type="presOf" srcId="{35CA992F-EEA6-4383-8AEF-7CE4951F86C3}" destId="{0D0039E8-678C-48FD-ACF8-1BB51C8FEE87}" srcOrd="0" destOrd="0" presId="urn:microsoft.com/office/officeart/2005/8/layout/list1"/>
    <dgm:cxn modelId="{157BE1C9-FDFD-455E-A871-556FF329BD56}" srcId="{97FC0F87-1932-4294-B000-7B5531A13B1D}" destId="{8C46CD88-AE66-4AED-97BE-2D5F4C8345C7}" srcOrd="0" destOrd="0" parTransId="{39480C03-6370-451B-82A4-E4B7E16E739A}" sibTransId="{5C075B5C-A355-446E-8B96-EEFA79C97358}"/>
    <dgm:cxn modelId="{A6C25B24-9E52-44CA-929A-633A6CF421A2}" type="presOf" srcId="{02E1581B-D357-4E4B-8632-A0156C4244BC}" destId="{2A7B478B-4138-4211-AF4E-B8DB84026EF2}" srcOrd="0" destOrd="0" presId="urn:microsoft.com/office/officeart/2005/8/layout/list1"/>
    <dgm:cxn modelId="{04803D99-4D77-42E0-9E1D-4A1AA7E91E04}" srcId="{56D061C4-39B9-4831-BABE-08B85D2139BF}" destId="{35CA992F-EEA6-4383-8AEF-7CE4951F86C3}" srcOrd="0" destOrd="0" parTransId="{57F885DB-CF0E-4850-9D0E-377E54730457}" sibTransId="{45251946-85B5-4F88-8B8D-F3FA8B0FB2CF}"/>
    <dgm:cxn modelId="{C22CE645-2FAE-47A2-A73C-A1F09FECAEF7}" type="presOf" srcId="{97FC0F87-1932-4294-B000-7B5531A13B1D}" destId="{F7EA37DA-7B88-4268-9DD2-BD65A665AF92}" srcOrd="1" destOrd="0" presId="urn:microsoft.com/office/officeart/2005/8/layout/list1"/>
    <dgm:cxn modelId="{4FE39DF9-DF6E-4F8B-89A8-B5D7FDAE2C99}" type="presOf" srcId="{83391CA4-77CD-47CD-BBDE-BBE873C3FC2F}" destId="{5E954502-11EE-49EF-8AAE-09B9385EB4B8}" srcOrd="1" destOrd="0" presId="urn:microsoft.com/office/officeart/2005/8/layout/list1"/>
    <dgm:cxn modelId="{B2EACB8A-CAFE-4583-AED7-10D0B37118D7}" type="presParOf" srcId="{BD9C72E6-8DC0-428F-B985-3CC6DC10B536}" destId="{1BE58C4E-9B38-4E2E-BD94-D03198F964CB}" srcOrd="0" destOrd="0" presId="urn:microsoft.com/office/officeart/2005/8/layout/list1"/>
    <dgm:cxn modelId="{35325F9D-F61A-476D-9D51-1BDB454A3113}" type="presParOf" srcId="{1BE58C4E-9B38-4E2E-BD94-D03198F964CB}" destId="{0D0039E8-678C-48FD-ACF8-1BB51C8FEE87}" srcOrd="0" destOrd="0" presId="urn:microsoft.com/office/officeart/2005/8/layout/list1"/>
    <dgm:cxn modelId="{D7E29B00-503F-45DE-BF84-237F795B2DA9}" type="presParOf" srcId="{1BE58C4E-9B38-4E2E-BD94-D03198F964CB}" destId="{3D4A30A8-B60B-4200-AF90-BF5515DABCCC}" srcOrd="1" destOrd="0" presId="urn:microsoft.com/office/officeart/2005/8/layout/list1"/>
    <dgm:cxn modelId="{3FF1A31E-9AE8-4D37-95EB-F3FB1FFAD4F9}" type="presParOf" srcId="{BD9C72E6-8DC0-428F-B985-3CC6DC10B536}" destId="{0322FF83-3908-4A60-BE27-900A9C717B37}" srcOrd="1" destOrd="0" presId="urn:microsoft.com/office/officeart/2005/8/layout/list1"/>
    <dgm:cxn modelId="{200A5A97-36B9-453F-B982-CBC6C9204276}" type="presParOf" srcId="{BD9C72E6-8DC0-428F-B985-3CC6DC10B536}" destId="{2A7B478B-4138-4211-AF4E-B8DB84026EF2}" srcOrd="2" destOrd="0" presId="urn:microsoft.com/office/officeart/2005/8/layout/list1"/>
    <dgm:cxn modelId="{FC803F30-8214-4E4C-850F-7B177DA1CA6F}" type="presParOf" srcId="{BD9C72E6-8DC0-428F-B985-3CC6DC10B536}" destId="{2CE746AD-ACC9-4C46-9EB7-EF2863C0B37F}" srcOrd="3" destOrd="0" presId="urn:microsoft.com/office/officeart/2005/8/layout/list1"/>
    <dgm:cxn modelId="{BB73C54F-C22A-4894-B511-AAAACABCE3ED}" type="presParOf" srcId="{BD9C72E6-8DC0-428F-B985-3CC6DC10B536}" destId="{61D25F6F-74CD-4E88-BB52-6328C25BE1FC}" srcOrd="4" destOrd="0" presId="urn:microsoft.com/office/officeart/2005/8/layout/list1"/>
    <dgm:cxn modelId="{64D4E8D2-A0F8-4BF0-BD99-3CDB62AEFEEA}" type="presParOf" srcId="{61D25F6F-74CD-4E88-BB52-6328C25BE1FC}" destId="{D01A625B-63E0-40BB-952C-77339E5451C3}" srcOrd="0" destOrd="0" presId="urn:microsoft.com/office/officeart/2005/8/layout/list1"/>
    <dgm:cxn modelId="{D54D2F85-9F27-44A2-9324-12987AB32567}" type="presParOf" srcId="{61D25F6F-74CD-4E88-BB52-6328C25BE1FC}" destId="{5E954502-11EE-49EF-8AAE-09B9385EB4B8}" srcOrd="1" destOrd="0" presId="urn:microsoft.com/office/officeart/2005/8/layout/list1"/>
    <dgm:cxn modelId="{15E32928-218F-4E48-8064-621BA547EC53}" type="presParOf" srcId="{BD9C72E6-8DC0-428F-B985-3CC6DC10B536}" destId="{3139CD6B-3AEB-4DA4-A9C1-3B248FE3B8FE}" srcOrd="5" destOrd="0" presId="urn:microsoft.com/office/officeart/2005/8/layout/list1"/>
    <dgm:cxn modelId="{13CCA1D6-5D66-4DDB-BC13-AA8F5619C097}" type="presParOf" srcId="{BD9C72E6-8DC0-428F-B985-3CC6DC10B536}" destId="{E51C45A6-558E-4DD2-A420-F24929E2E268}" srcOrd="6" destOrd="0" presId="urn:microsoft.com/office/officeart/2005/8/layout/list1"/>
    <dgm:cxn modelId="{27D1AB32-1703-497B-BA13-A4CBCA48DD5C}" type="presParOf" srcId="{BD9C72E6-8DC0-428F-B985-3CC6DC10B536}" destId="{D27508A0-A5F9-4C78-9567-6E73D47DADC5}" srcOrd="7" destOrd="0" presId="urn:microsoft.com/office/officeart/2005/8/layout/list1"/>
    <dgm:cxn modelId="{73F1B182-CA72-4AEB-921B-56CE82B529B5}" type="presParOf" srcId="{BD9C72E6-8DC0-428F-B985-3CC6DC10B536}" destId="{5E828091-082B-49F9-A589-6B6AE0C0DDE9}" srcOrd="8" destOrd="0" presId="urn:microsoft.com/office/officeart/2005/8/layout/list1"/>
    <dgm:cxn modelId="{D839AD8F-C449-4878-B6A8-64915EA182E2}" type="presParOf" srcId="{5E828091-082B-49F9-A589-6B6AE0C0DDE9}" destId="{E414B61C-3980-47D7-A917-9D2AF96523F9}" srcOrd="0" destOrd="0" presId="urn:microsoft.com/office/officeart/2005/8/layout/list1"/>
    <dgm:cxn modelId="{B57E83DE-378D-419B-8BC7-ACC38AE62B79}" type="presParOf" srcId="{5E828091-082B-49F9-A589-6B6AE0C0DDE9}" destId="{F7EA37DA-7B88-4268-9DD2-BD65A665AF92}" srcOrd="1" destOrd="0" presId="urn:microsoft.com/office/officeart/2005/8/layout/list1"/>
    <dgm:cxn modelId="{81A0D13E-2723-47FF-B913-39ABEB85BCD9}" type="presParOf" srcId="{BD9C72E6-8DC0-428F-B985-3CC6DC10B536}" destId="{4B597556-48FF-4CC7-AC8D-68F8BE4C7DD1}" srcOrd="9" destOrd="0" presId="urn:microsoft.com/office/officeart/2005/8/layout/list1"/>
    <dgm:cxn modelId="{0D60ACCA-C608-406E-BFED-2BC5E1C68F4D}" type="presParOf" srcId="{BD9C72E6-8DC0-428F-B985-3CC6DC10B536}" destId="{03079CEF-10C7-4DE6-B054-0A904718C2E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9C83698-3F99-4271-AEF0-A0324A01FEC8}" type="doc">
      <dgm:prSet loTypeId="urn:microsoft.com/office/officeart/2005/8/layout/vList5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D481C9B-8E55-42DC-BB4C-0A5EF1A716C0}">
      <dgm:prSet phldrT="[Text]" custT="1"/>
      <dgm:spPr/>
      <dgm:t>
        <a:bodyPr/>
        <a:lstStyle/>
        <a:p>
          <a:r>
            <a:rPr lang="en-US" sz="2800" dirty="0" smtClean="0">
              <a:latin typeface="Arial" pitchFamily="34" charset="0"/>
              <a:cs typeface="Arial" pitchFamily="34" charset="0"/>
            </a:rPr>
            <a:t>Accounts Payable</a:t>
          </a:r>
          <a:endParaRPr lang="en-US" sz="2800" dirty="0">
            <a:latin typeface="Arial" pitchFamily="34" charset="0"/>
            <a:cs typeface="Arial" pitchFamily="34" charset="0"/>
          </a:endParaRPr>
        </a:p>
      </dgm:t>
    </dgm:pt>
    <dgm:pt modelId="{D3914C19-3AD7-4039-B50A-4075C9511F2E}" type="parTrans" cxnId="{35270365-A772-4A54-A085-998536F2824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DEC2841-0AC7-46A6-ADBB-CDB900E15823}" type="sibTrans" cxnId="{35270365-A772-4A54-A085-998536F2824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7C0A974-0211-4B97-AF1A-A8D3C1180F47}">
      <dgm:prSet phldrT="[Text]" custT="1"/>
      <dgm:spPr/>
      <dgm:t>
        <a:bodyPr/>
        <a:lstStyle/>
        <a:p>
          <a:r>
            <a:rPr lang="en-US" sz="2600" b="1" dirty="0" smtClean="0">
              <a:latin typeface="Arial" pitchFamily="34" charset="0"/>
              <a:cs typeface="Arial" pitchFamily="34" charset="0"/>
            </a:rPr>
            <a:t>Trade Credit </a:t>
          </a:r>
          <a:r>
            <a:rPr lang="en-US" sz="2600" b="0" dirty="0" smtClean="0">
              <a:latin typeface="Arial" pitchFamily="34" charset="0"/>
              <a:cs typeface="Arial" pitchFamily="34" charset="0"/>
            </a:rPr>
            <a:t>is extended by suppliers for the purchase of their goods and services</a:t>
          </a:r>
          <a:endParaRPr lang="en-US" sz="2600" b="1" dirty="0">
            <a:latin typeface="Arial" pitchFamily="34" charset="0"/>
            <a:cs typeface="Arial" pitchFamily="34" charset="0"/>
          </a:endParaRPr>
        </a:p>
      </dgm:t>
    </dgm:pt>
    <dgm:pt modelId="{D5F6E316-7E00-4E56-924A-0A3F719FAE18}" type="parTrans" cxnId="{03AEEDD5-8915-4FD3-81CE-2201F9A5FC9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77622FC-C4C5-42A1-8270-A2E98810B05C}" type="sibTrans" cxnId="{03AEEDD5-8915-4FD3-81CE-2201F9A5FC9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486A12D-2C68-4968-AFE6-CAC9D866FA1B}" type="pres">
      <dgm:prSet presAssocID="{59C83698-3F99-4271-AEF0-A0324A01FEC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4A3A3B-A758-4A46-B9C1-1EE26FED646D}" type="pres">
      <dgm:prSet presAssocID="{8D481C9B-8E55-42DC-BB4C-0A5EF1A716C0}" presName="linNode" presStyleCnt="0"/>
      <dgm:spPr/>
    </dgm:pt>
    <dgm:pt modelId="{755B304B-0FFB-47C7-A653-7D8B3E24B105}" type="pres">
      <dgm:prSet presAssocID="{8D481C9B-8E55-42DC-BB4C-0A5EF1A716C0}" presName="parentText" presStyleLbl="node1" presStyleIdx="0" presStyleCnt="1" custScaleX="10745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BF2518-9A7C-4248-872B-44BF4CA3BB8B}" type="pres">
      <dgm:prSet presAssocID="{8D481C9B-8E55-42DC-BB4C-0A5EF1A716C0}" presName="descendantText" presStyleLbl="alignAccFollowNode1" presStyleIdx="0" presStyleCnt="1" custScaleX="1317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3AEEDD5-8915-4FD3-81CE-2201F9A5FC9C}" srcId="{8D481C9B-8E55-42DC-BB4C-0A5EF1A716C0}" destId="{67C0A974-0211-4B97-AF1A-A8D3C1180F47}" srcOrd="0" destOrd="0" parTransId="{D5F6E316-7E00-4E56-924A-0A3F719FAE18}" sibTransId="{F77622FC-C4C5-42A1-8270-A2E98810B05C}"/>
    <dgm:cxn modelId="{31E6A8B3-B3F8-490C-ABBF-B327352E3628}" type="presOf" srcId="{8D481C9B-8E55-42DC-BB4C-0A5EF1A716C0}" destId="{755B304B-0FFB-47C7-A653-7D8B3E24B105}" srcOrd="0" destOrd="0" presId="urn:microsoft.com/office/officeart/2005/8/layout/vList5"/>
    <dgm:cxn modelId="{F12B66A0-05C3-433E-B034-B4EA1A953146}" type="presOf" srcId="{59C83698-3F99-4271-AEF0-A0324A01FEC8}" destId="{E486A12D-2C68-4968-AFE6-CAC9D866FA1B}" srcOrd="0" destOrd="0" presId="urn:microsoft.com/office/officeart/2005/8/layout/vList5"/>
    <dgm:cxn modelId="{35270365-A772-4A54-A085-998536F28241}" srcId="{59C83698-3F99-4271-AEF0-A0324A01FEC8}" destId="{8D481C9B-8E55-42DC-BB4C-0A5EF1A716C0}" srcOrd="0" destOrd="0" parTransId="{D3914C19-3AD7-4039-B50A-4075C9511F2E}" sibTransId="{CDEC2841-0AC7-46A6-ADBB-CDB900E15823}"/>
    <dgm:cxn modelId="{9A28ACA9-7909-4F19-90CF-68879CE4634B}" type="presOf" srcId="{67C0A974-0211-4B97-AF1A-A8D3C1180F47}" destId="{83BF2518-9A7C-4248-872B-44BF4CA3BB8B}" srcOrd="0" destOrd="0" presId="urn:microsoft.com/office/officeart/2005/8/layout/vList5"/>
    <dgm:cxn modelId="{AF399322-5724-4FC5-8DEE-A8042E9FAA45}" type="presParOf" srcId="{E486A12D-2C68-4968-AFE6-CAC9D866FA1B}" destId="{4D4A3A3B-A758-4A46-B9C1-1EE26FED646D}" srcOrd="0" destOrd="0" presId="urn:microsoft.com/office/officeart/2005/8/layout/vList5"/>
    <dgm:cxn modelId="{9090C162-0AA8-4200-9C6E-E520B49BA0CA}" type="presParOf" srcId="{4D4A3A3B-A758-4A46-B9C1-1EE26FED646D}" destId="{755B304B-0FFB-47C7-A653-7D8B3E24B105}" srcOrd="0" destOrd="0" presId="urn:microsoft.com/office/officeart/2005/8/layout/vList5"/>
    <dgm:cxn modelId="{FFF52F7E-E943-4EAC-82DE-62D58AC1E1A1}" type="presParOf" srcId="{4D4A3A3B-A758-4A46-B9C1-1EE26FED646D}" destId="{83BF2518-9A7C-4248-872B-44BF4CA3BB8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27162B4-129C-4AEE-8BB3-707AC0B3ED70}" type="doc">
      <dgm:prSet loTypeId="urn:microsoft.com/office/officeart/2005/8/layout/vList5" loCatId="list" qsTypeId="urn:microsoft.com/office/officeart/2005/8/quickstyle/3d1" qsCatId="3D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F7120543-742F-418B-916C-3144DA589F15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Line of Credit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61C65039-92E3-4620-BE50-D22C1DA9A7F4}" type="parTrans" cxnId="{2816771A-E2F0-482E-9D4C-A9C456BAAC8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EFD81A9-ED3F-48BC-9DB7-852598A1F208}" type="sibTrans" cxnId="{2816771A-E2F0-482E-9D4C-A9C456BAAC8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4F244C1-5925-41BB-BE36-3AA546F3E756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Secured Loans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121D5DF3-EBF6-48D0-A2D4-8370F527237A}" type="parTrans" cxnId="{C04672A1-DC76-424D-A429-92EE4A93F9D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946510C-25DB-4AA9-AC12-5EC63D00E614}" type="sibTrans" cxnId="{C04672A1-DC76-424D-A429-92EE4A93F9D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957B203-33DD-4505-9FDD-00AC72FBEF64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Unsecured Loans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63F9974C-84E6-49EB-AAD1-ACB9AA416EF6}" type="parTrans" cxnId="{8C074F8B-F91F-44C0-AC85-41C51796C36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E60FA17-B8BE-4C35-B9C3-FC6031053013}" type="sibTrans" cxnId="{8C074F8B-F91F-44C0-AC85-41C51796C36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7873D58-E30C-4317-9866-7DFBDE515A9F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Prime Rate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6AF789F-6937-4D72-AC41-ECA85D2846E5}" type="parTrans" cxnId="{AC1ABD8F-4B90-4EA3-93EF-7D84F1BCF2A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CDA3206-F01A-4B75-9091-0C2BCD7D1CB1}" type="sibTrans" cxnId="{AC1ABD8F-4B90-4EA3-93EF-7D84F1BCF2A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C70D692-1443-4F31-8EFA-ADDBA4CFA656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An arrangement by which a bank agrees to lend a specified amount of money to an organization upon request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B3C7D92-4659-453B-8BCE-769DDDA9DBAF}" type="parTrans" cxnId="{E89EEA8B-BCEC-47CF-9B02-ACA1D952A29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0D1A24C-10EE-44B1-8BB5-93CF4FCEBC8E}" type="sibTrans" cxnId="{E89EEA8B-BCEC-47CF-9B02-ACA1D952A29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092BA4D-E160-4051-BDB3-D2865FE1F2FE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Loans backed by collateral the bank can claim if the borrowers do not repay them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4A4C398A-AACA-40B4-BAB8-389D37386BE4}" type="parTrans" cxnId="{18B2DAC0-09C6-4937-AA81-DE15A0038EE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DFE56E4-47C4-4D71-8A83-A9BC28448A78}" type="sibTrans" cxnId="{18B2DAC0-09C6-4937-AA81-DE15A0038EE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09DFE0B-1FA6-41C9-A6EF-D07B98ED7AF8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Loans backed only by the borrowers’ good reputation and previous credit rating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1C2C1EFD-4FA1-45D6-9258-6B3D707AFF2B}" type="parTrans" cxnId="{FF4DFDDB-D56A-4616-9E03-8C98671774D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EFD9909-60FD-4CD3-8459-A61FC3359927}" type="sibTrans" cxnId="{FF4DFDDB-D56A-4616-9E03-8C98671774D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B9368C9-0D65-4951-887B-1E9EDD680A72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The interest rate commercial banks charge their best customers (usually large corporations) for short-term loans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ED82ADE1-05B0-4B10-B255-3A8888F0A721}" type="parTrans" cxnId="{948FE35E-CA83-40A6-A18D-B26EE2C0739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83706D0-2D47-497F-8B6B-1A25E3EAA15A}" type="sibTrans" cxnId="{948FE35E-CA83-40A6-A18D-B26EE2C0739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11F0CBE-6440-4D16-8C88-F3E7C981F46F}" type="pres">
      <dgm:prSet presAssocID="{527162B4-129C-4AEE-8BB3-707AC0B3ED7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8EAFE0D-3855-4557-95B5-E04AF02C3559}" type="pres">
      <dgm:prSet presAssocID="{F7120543-742F-418B-916C-3144DA589F15}" presName="linNode" presStyleCnt="0"/>
      <dgm:spPr/>
    </dgm:pt>
    <dgm:pt modelId="{EA570525-3423-4A14-B659-F33E14047BDD}" type="pres">
      <dgm:prSet presAssocID="{F7120543-742F-418B-916C-3144DA589F15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60271F-74FD-4122-B684-8FA228E356AF}" type="pres">
      <dgm:prSet presAssocID="{F7120543-742F-418B-916C-3144DA589F15}" presName="descendantText" presStyleLbl="alignAccFollowNode1" presStyleIdx="0" presStyleCnt="4" custScaleX="1745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3445EC-7377-4352-83BC-BB4A3BAE6F9A}" type="pres">
      <dgm:prSet presAssocID="{7EFD81A9-ED3F-48BC-9DB7-852598A1F208}" presName="sp" presStyleCnt="0"/>
      <dgm:spPr/>
    </dgm:pt>
    <dgm:pt modelId="{78944A48-7587-4201-A687-FC91304FBA34}" type="pres">
      <dgm:prSet presAssocID="{B4F244C1-5925-41BB-BE36-3AA546F3E756}" presName="linNode" presStyleCnt="0"/>
      <dgm:spPr/>
    </dgm:pt>
    <dgm:pt modelId="{F53EDB8C-1115-4888-9056-3B1EA0A8CEEB}" type="pres">
      <dgm:prSet presAssocID="{B4F244C1-5925-41BB-BE36-3AA546F3E756}" presName="parentText" presStyleLbl="node1" presStyleIdx="1" presStyleCnt="4" custScaleX="10746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FE97FC-7B9E-470C-BDF7-0815BB204418}" type="pres">
      <dgm:prSet presAssocID="{B4F244C1-5925-41BB-BE36-3AA546F3E756}" presName="descendantText" presStyleLbl="alignAccFollowNode1" presStyleIdx="1" presStyleCnt="4" custScaleX="1883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3372FD-182A-4053-AFC4-E3DEA81E45A8}" type="pres">
      <dgm:prSet presAssocID="{4946510C-25DB-4AA9-AC12-5EC63D00E614}" presName="sp" presStyleCnt="0"/>
      <dgm:spPr/>
    </dgm:pt>
    <dgm:pt modelId="{1D90FBD1-57F7-4A7A-9FC0-A80700BCEE45}" type="pres">
      <dgm:prSet presAssocID="{7957B203-33DD-4505-9FDD-00AC72FBEF64}" presName="linNode" presStyleCnt="0"/>
      <dgm:spPr/>
    </dgm:pt>
    <dgm:pt modelId="{46FEF027-5716-47E4-A30B-E99511CD8634}" type="pres">
      <dgm:prSet presAssocID="{7957B203-33DD-4505-9FDD-00AC72FBEF64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747591-7413-48B6-A8DA-4AC30E8EA13C}" type="pres">
      <dgm:prSet presAssocID="{7957B203-33DD-4505-9FDD-00AC72FBEF64}" presName="descendantText" presStyleLbl="alignAccFollowNode1" presStyleIdx="2" presStyleCnt="4" custScaleX="1782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F183A1-1B62-43A4-88BD-3EFFA1F42C67}" type="pres">
      <dgm:prSet presAssocID="{BE60FA17-B8BE-4C35-B9C3-FC6031053013}" presName="sp" presStyleCnt="0"/>
      <dgm:spPr/>
    </dgm:pt>
    <dgm:pt modelId="{C0F8D998-3B0C-460D-AFBB-BAB35B4A21F4}" type="pres">
      <dgm:prSet presAssocID="{C7873D58-E30C-4317-9866-7DFBDE515A9F}" presName="linNode" presStyleCnt="0"/>
      <dgm:spPr/>
    </dgm:pt>
    <dgm:pt modelId="{FCE49025-294B-4036-BF17-5ABCC88C5E17}" type="pres">
      <dgm:prSet presAssocID="{C7873D58-E30C-4317-9866-7DFBDE515A9F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07881B-8193-4D87-AFED-474D5C83E75E}" type="pres">
      <dgm:prSet presAssocID="{C7873D58-E30C-4317-9866-7DFBDE515A9F}" presName="descendantText" presStyleLbl="alignAccFollowNode1" presStyleIdx="3" presStyleCnt="4" custScaleX="1746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5B79D9-3C5E-4E6E-95EE-1D83E0CEDE34}" type="presOf" srcId="{B4F244C1-5925-41BB-BE36-3AA546F3E756}" destId="{F53EDB8C-1115-4888-9056-3B1EA0A8CEEB}" srcOrd="0" destOrd="0" presId="urn:microsoft.com/office/officeart/2005/8/layout/vList5"/>
    <dgm:cxn modelId="{FF4DFDDB-D56A-4616-9E03-8C98671774D7}" srcId="{7957B203-33DD-4505-9FDD-00AC72FBEF64}" destId="{C09DFE0B-1FA6-41C9-A6EF-D07B98ED7AF8}" srcOrd="0" destOrd="0" parTransId="{1C2C1EFD-4FA1-45D6-9258-6B3D707AFF2B}" sibTransId="{3EFD9909-60FD-4CD3-8459-A61FC3359927}"/>
    <dgm:cxn modelId="{8C074F8B-F91F-44C0-AC85-41C51796C363}" srcId="{527162B4-129C-4AEE-8BB3-707AC0B3ED70}" destId="{7957B203-33DD-4505-9FDD-00AC72FBEF64}" srcOrd="2" destOrd="0" parTransId="{63F9974C-84E6-49EB-AAD1-ACB9AA416EF6}" sibTransId="{BE60FA17-B8BE-4C35-B9C3-FC6031053013}"/>
    <dgm:cxn modelId="{C04672A1-DC76-424D-A429-92EE4A93F9D6}" srcId="{527162B4-129C-4AEE-8BB3-707AC0B3ED70}" destId="{B4F244C1-5925-41BB-BE36-3AA546F3E756}" srcOrd="1" destOrd="0" parTransId="{121D5DF3-EBF6-48D0-A2D4-8370F527237A}" sibTransId="{4946510C-25DB-4AA9-AC12-5EC63D00E614}"/>
    <dgm:cxn modelId="{DE5F09DD-A709-4D75-AA4C-5C43F665BD84}" type="presOf" srcId="{A092BA4D-E160-4051-BDB3-D2865FE1F2FE}" destId="{50FE97FC-7B9E-470C-BDF7-0815BB204418}" srcOrd="0" destOrd="0" presId="urn:microsoft.com/office/officeart/2005/8/layout/vList5"/>
    <dgm:cxn modelId="{426AE716-D04B-448C-9E01-708A829299F0}" type="presOf" srcId="{527162B4-129C-4AEE-8BB3-707AC0B3ED70}" destId="{211F0CBE-6440-4D16-8C88-F3E7C981F46F}" srcOrd="0" destOrd="0" presId="urn:microsoft.com/office/officeart/2005/8/layout/vList5"/>
    <dgm:cxn modelId="{948FE35E-CA83-40A6-A18D-B26EE2C07399}" srcId="{C7873D58-E30C-4317-9866-7DFBDE515A9F}" destId="{9B9368C9-0D65-4951-887B-1E9EDD680A72}" srcOrd="0" destOrd="0" parTransId="{ED82ADE1-05B0-4B10-B255-3A8888F0A721}" sibTransId="{C83706D0-2D47-497F-8B6B-1A25E3EAA15A}"/>
    <dgm:cxn modelId="{18B2DAC0-09C6-4937-AA81-DE15A0038EEC}" srcId="{B4F244C1-5925-41BB-BE36-3AA546F3E756}" destId="{A092BA4D-E160-4051-BDB3-D2865FE1F2FE}" srcOrd="0" destOrd="0" parTransId="{4A4C398A-AACA-40B4-BAB8-389D37386BE4}" sibTransId="{5DFE56E4-47C4-4D71-8A83-A9BC28448A78}"/>
    <dgm:cxn modelId="{8B3747EE-D467-419C-8E3F-912003B27036}" type="presOf" srcId="{9B9368C9-0D65-4951-887B-1E9EDD680A72}" destId="{BD07881B-8193-4D87-AFED-474D5C83E75E}" srcOrd="0" destOrd="0" presId="urn:microsoft.com/office/officeart/2005/8/layout/vList5"/>
    <dgm:cxn modelId="{069ED4FD-B547-4563-BC98-F906AAE7CCEF}" type="presOf" srcId="{C7873D58-E30C-4317-9866-7DFBDE515A9F}" destId="{FCE49025-294B-4036-BF17-5ABCC88C5E17}" srcOrd="0" destOrd="0" presId="urn:microsoft.com/office/officeart/2005/8/layout/vList5"/>
    <dgm:cxn modelId="{4EE38763-9B3E-4F4E-B91D-56B9F9AEF931}" type="presOf" srcId="{7957B203-33DD-4505-9FDD-00AC72FBEF64}" destId="{46FEF027-5716-47E4-A30B-E99511CD8634}" srcOrd="0" destOrd="0" presId="urn:microsoft.com/office/officeart/2005/8/layout/vList5"/>
    <dgm:cxn modelId="{C6D60BB0-ECEE-4F0E-B35C-06BA935C51B4}" type="presOf" srcId="{DC70D692-1443-4F31-8EFA-ADDBA4CFA656}" destId="{6E60271F-74FD-4122-B684-8FA228E356AF}" srcOrd="0" destOrd="0" presId="urn:microsoft.com/office/officeart/2005/8/layout/vList5"/>
    <dgm:cxn modelId="{2816771A-E2F0-482E-9D4C-A9C456BAAC85}" srcId="{527162B4-129C-4AEE-8BB3-707AC0B3ED70}" destId="{F7120543-742F-418B-916C-3144DA589F15}" srcOrd="0" destOrd="0" parTransId="{61C65039-92E3-4620-BE50-D22C1DA9A7F4}" sibTransId="{7EFD81A9-ED3F-48BC-9DB7-852598A1F208}"/>
    <dgm:cxn modelId="{91B0160E-1FAA-4CBF-BEEA-BE56B5D9DA44}" type="presOf" srcId="{F7120543-742F-418B-916C-3144DA589F15}" destId="{EA570525-3423-4A14-B659-F33E14047BDD}" srcOrd="0" destOrd="0" presId="urn:microsoft.com/office/officeart/2005/8/layout/vList5"/>
    <dgm:cxn modelId="{83A8FC39-F749-4D32-BF3F-7A247DC1399A}" type="presOf" srcId="{C09DFE0B-1FA6-41C9-A6EF-D07B98ED7AF8}" destId="{2C747591-7413-48B6-A8DA-4AC30E8EA13C}" srcOrd="0" destOrd="0" presId="urn:microsoft.com/office/officeart/2005/8/layout/vList5"/>
    <dgm:cxn modelId="{E89EEA8B-BCEC-47CF-9B02-ACA1D952A290}" srcId="{F7120543-742F-418B-916C-3144DA589F15}" destId="{DC70D692-1443-4F31-8EFA-ADDBA4CFA656}" srcOrd="0" destOrd="0" parTransId="{9B3C7D92-4659-453B-8BCE-769DDDA9DBAF}" sibTransId="{D0D1A24C-10EE-44B1-8BB5-93CF4FCEBC8E}"/>
    <dgm:cxn modelId="{AC1ABD8F-4B90-4EA3-93EF-7D84F1BCF2AB}" srcId="{527162B4-129C-4AEE-8BB3-707AC0B3ED70}" destId="{C7873D58-E30C-4317-9866-7DFBDE515A9F}" srcOrd="3" destOrd="0" parTransId="{96AF789F-6937-4D72-AC41-ECA85D2846E5}" sibTransId="{5CDA3206-F01A-4B75-9091-0C2BCD7D1CB1}"/>
    <dgm:cxn modelId="{4AC1CE23-FA86-4B71-BC04-7F9DCB8DF99A}" type="presParOf" srcId="{211F0CBE-6440-4D16-8C88-F3E7C981F46F}" destId="{18EAFE0D-3855-4557-95B5-E04AF02C3559}" srcOrd="0" destOrd="0" presId="urn:microsoft.com/office/officeart/2005/8/layout/vList5"/>
    <dgm:cxn modelId="{62EA773D-387F-47C6-A88F-B3334F07EF61}" type="presParOf" srcId="{18EAFE0D-3855-4557-95B5-E04AF02C3559}" destId="{EA570525-3423-4A14-B659-F33E14047BDD}" srcOrd="0" destOrd="0" presId="urn:microsoft.com/office/officeart/2005/8/layout/vList5"/>
    <dgm:cxn modelId="{DF33DF39-6810-40D1-9A72-DADCC66DFB45}" type="presParOf" srcId="{18EAFE0D-3855-4557-95B5-E04AF02C3559}" destId="{6E60271F-74FD-4122-B684-8FA228E356AF}" srcOrd="1" destOrd="0" presId="urn:microsoft.com/office/officeart/2005/8/layout/vList5"/>
    <dgm:cxn modelId="{900C2C3C-5634-4912-BCB4-07B207014C6B}" type="presParOf" srcId="{211F0CBE-6440-4D16-8C88-F3E7C981F46F}" destId="{CB3445EC-7377-4352-83BC-BB4A3BAE6F9A}" srcOrd="1" destOrd="0" presId="urn:microsoft.com/office/officeart/2005/8/layout/vList5"/>
    <dgm:cxn modelId="{974EDA14-2C5B-407F-A5E4-D67CF4418F29}" type="presParOf" srcId="{211F0CBE-6440-4D16-8C88-F3E7C981F46F}" destId="{78944A48-7587-4201-A687-FC91304FBA34}" srcOrd="2" destOrd="0" presId="urn:microsoft.com/office/officeart/2005/8/layout/vList5"/>
    <dgm:cxn modelId="{35081441-20A0-4C5F-A64A-A97BAF2A700D}" type="presParOf" srcId="{78944A48-7587-4201-A687-FC91304FBA34}" destId="{F53EDB8C-1115-4888-9056-3B1EA0A8CEEB}" srcOrd="0" destOrd="0" presId="urn:microsoft.com/office/officeart/2005/8/layout/vList5"/>
    <dgm:cxn modelId="{98D866A3-AB6A-4DC5-BF4D-3748BC886B4C}" type="presParOf" srcId="{78944A48-7587-4201-A687-FC91304FBA34}" destId="{50FE97FC-7B9E-470C-BDF7-0815BB204418}" srcOrd="1" destOrd="0" presId="urn:microsoft.com/office/officeart/2005/8/layout/vList5"/>
    <dgm:cxn modelId="{84F475B3-5DE5-4F67-ABB3-BB2AA045AAB5}" type="presParOf" srcId="{211F0CBE-6440-4D16-8C88-F3E7C981F46F}" destId="{AD3372FD-182A-4053-AFC4-E3DEA81E45A8}" srcOrd="3" destOrd="0" presId="urn:microsoft.com/office/officeart/2005/8/layout/vList5"/>
    <dgm:cxn modelId="{AAB0AA63-CD66-4342-8B13-BA2DF7A436EA}" type="presParOf" srcId="{211F0CBE-6440-4D16-8C88-F3E7C981F46F}" destId="{1D90FBD1-57F7-4A7A-9FC0-A80700BCEE45}" srcOrd="4" destOrd="0" presId="urn:microsoft.com/office/officeart/2005/8/layout/vList5"/>
    <dgm:cxn modelId="{159E5486-477A-485B-A090-C1E4A2906CB5}" type="presParOf" srcId="{1D90FBD1-57F7-4A7A-9FC0-A80700BCEE45}" destId="{46FEF027-5716-47E4-A30B-E99511CD8634}" srcOrd="0" destOrd="0" presId="urn:microsoft.com/office/officeart/2005/8/layout/vList5"/>
    <dgm:cxn modelId="{BF4CAD2C-EEC7-40D3-BDD7-5F05AC87AA58}" type="presParOf" srcId="{1D90FBD1-57F7-4A7A-9FC0-A80700BCEE45}" destId="{2C747591-7413-48B6-A8DA-4AC30E8EA13C}" srcOrd="1" destOrd="0" presId="urn:microsoft.com/office/officeart/2005/8/layout/vList5"/>
    <dgm:cxn modelId="{528B0B68-103E-4A62-A07A-6093665408F5}" type="presParOf" srcId="{211F0CBE-6440-4D16-8C88-F3E7C981F46F}" destId="{29F183A1-1B62-43A4-88BD-3EFFA1F42C67}" srcOrd="5" destOrd="0" presId="urn:microsoft.com/office/officeart/2005/8/layout/vList5"/>
    <dgm:cxn modelId="{9FEFE540-211F-46F0-A8BB-33F8C71CB151}" type="presParOf" srcId="{211F0CBE-6440-4D16-8C88-F3E7C981F46F}" destId="{C0F8D998-3B0C-460D-AFBB-BAB35B4A21F4}" srcOrd="6" destOrd="0" presId="urn:microsoft.com/office/officeart/2005/8/layout/vList5"/>
    <dgm:cxn modelId="{ED94A3AC-4034-4AA0-9A73-40815E657101}" type="presParOf" srcId="{C0F8D998-3B0C-460D-AFBB-BAB35B4A21F4}" destId="{FCE49025-294B-4036-BF17-5ABCC88C5E17}" srcOrd="0" destOrd="0" presId="urn:microsoft.com/office/officeart/2005/8/layout/vList5"/>
    <dgm:cxn modelId="{31C4BC61-1FA9-458D-8938-A7BE206866C3}" type="presParOf" srcId="{C0F8D998-3B0C-460D-AFBB-BAB35B4A21F4}" destId="{BD07881B-8193-4D87-AFED-474D5C83E75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8B9953F-0031-4D5C-A561-0AAFA2C3FBD6}" type="doc">
      <dgm:prSet loTypeId="urn:microsoft.com/office/officeart/2005/8/layout/vList2" loCatId="list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1109D3C7-DF4E-4B9B-8FA3-79EE7A8AE2FA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Factor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193ECE7C-3DA9-4CA1-82DE-FBB22AF7512B}" type="parTrans" cxnId="{BF6FAC0F-C84E-412B-B148-CC368A78307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566905F-CDFF-4041-8CD4-50DFDFE88E92}" type="sibTrans" cxnId="{BF6FAC0F-C84E-412B-B148-CC368A78307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79E5B5D-B591-4291-ACC2-E251E8597E00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A finance company to which businesses sell their accounts receivable – usually for a percentage of the total face value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DD9A1B36-F0E0-4637-9FC7-DD3C0885BE82}" type="parTrans" cxnId="{1D7004A6-550D-4EE4-A966-6BF11230160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905D56F-B9CB-4400-A55D-10DA0B64BB30}" type="sibTrans" cxnId="{1D7004A6-550D-4EE4-A966-6BF11230160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3A1EEC0-0CB5-472F-AE9A-C581C062E4F9}" type="pres">
      <dgm:prSet presAssocID="{B8B9953F-0031-4D5C-A561-0AAFA2C3FBD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0C520E-C6B8-4CE5-8E64-D5BC6A67F71B}" type="pres">
      <dgm:prSet presAssocID="{1109D3C7-DF4E-4B9B-8FA3-79EE7A8AE2F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DEE87F-EFE9-4473-9664-B92DA784C637}" type="pres">
      <dgm:prSet presAssocID="{1109D3C7-DF4E-4B9B-8FA3-79EE7A8AE2F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7004A6-550D-4EE4-A966-6BF112301609}" srcId="{1109D3C7-DF4E-4B9B-8FA3-79EE7A8AE2FA}" destId="{879E5B5D-B591-4291-ACC2-E251E8597E00}" srcOrd="0" destOrd="0" parTransId="{DD9A1B36-F0E0-4637-9FC7-DD3C0885BE82}" sibTransId="{8905D56F-B9CB-4400-A55D-10DA0B64BB30}"/>
    <dgm:cxn modelId="{E29EDE8C-E6CD-4FF6-A1B6-58868AE0830E}" type="presOf" srcId="{1109D3C7-DF4E-4B9B-8FA3-79EE7A8AE2FA}" destId="{4F0C520E-C6B8-4CE5-8E64-D5BC6A67F71B}" srcOrd="0" destOrd="0" presId="urn:microsoft.com/office/officeart/2005/8/layout/vList2"/>
    <dgm:cxn modelId="{1F2E9AAD-D5F5-40D0-9830-17C95694ECD4}" type="presOf" srcId="{B8B9953F-0031-4D5C-A561-0AAFA2C3FBD6}" destId="{63A1EEC0-0CB5-472F-AE9A-C581C062E4F9}" srcOrd="0" destOrd="0" presId="urn:microsoft.com/office/officeart/2005/8/layout/vList2"/>
    <dgm:cxn modelId="{BF6FAC0F-C84E-412B-B148-CC368A783076}" srcId="{B8B9953F-0031-4D5C-A561-0AAFA2C3FBD6}" destId="{1109D3C7-DF4E-4B9B-8FA3-79EE7A8AE2FA}" srcOrd="0" destOrd="0" parTransId="{193ECE7C-3DA9-4CA1-82DE-FBB22AF7512B}" sibTransId="{A566905F-CDFF-4041-8CD4-50DFDFE88E92}"/>
    <dgm:cxn modelId="{330C4E34-57C6-42CD-BB4F-4A0A2B58831A}" type="presOf" srcId="{879E5B5D-B591-4291-ACC2-E251E8597E00}" destId="{D3DEE87F-EFE9-4473-9664-B92DA784C637}" srcOrd="0" destOrd="0" presId="urn:microsoft.com/office/officeart/2005/8/layout/vList2"/>
    <dgm:cxn modelId="{70620CD8-FD27-48A3-B289-49D2CFEF5D04}" type="presParOf" srcId="{63A1EEC0-0CB5-472F-AE9A-C581C062E4F9}" destId="{4F0C520E-C6B8-4CE5-8E64-D5BC6A67F71B}" srcOrd="0" destOrd="0" presId="urn:microsoft.com/office/officeart/2005/8/layout/vList2"/>
    <dgm:cxn modelId="{18A91C6A-182D-48FE-BA54-827DE96D7791}" type="presParOf" srcId="{63A1EEC0-0CB5-472F-AE9A-C581C062E4F9}" destId="{D3DEE87F-EFE9-4473-9664-B92DA784C63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2F55186-2325-47B4-B913-3279373BB6DB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24B8F8-CE6C-4A50-9007-9C97F96D19A5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Long-Term (Fixed) Assets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467EBF1-CF00-4CA8-8117-AF14528DBF7A}" type="parTrans" cxnId="{1B233E69-1561-4BDF-B0D3-1041DAB99B7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DC103A7-F039-485D-8343-8727CB2B6AA4}" type="sibTrans" cxnId="{1B233E69-1561-4BDF-B0D3-1041DAB99B7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99D2F5F-4696-4558-B965-DF64B95C9860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Production facilities (plants), offices, and equipment – all of which are expected to last for many years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3E4771B5-5104-4582-81E3-13DEA01B33D9}" type="parTrans" cxnId="{2BFF9CC6-9585-41B5-A140-70565E80468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C3A609C-4D09-4D53-B648-9B45911029D7}" type="sibTrans" cxnId="{2BFF9CC6-9585-41B5-A140-70565E80468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6F08362-62E1-42DD-93DA-078425EEBEEA}" type="pres">
      <dgm:prSet presAssocID="{B2F55186-2325-47B4-B913-3279373BB6D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14CC93F-3118-450E-8471-D792685D0582}" type="pres">
      <dgm:prSet presAssocID="{5B24B8F8-CE6C-4A50-9007-9C97F96D19A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919CAB-9C80-4EFB-92DC-5376C9F912F9}" type="pres">
      <dgm:prSet presAssocID="{5B24B8F8-CE6C-4A50-9007-9C97F96D19A5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AB68A96-331D-45BD-ABD5-ECD38847B73F}" type="presOf" srcId="{5B24B8F8-CE6C-4A50-9007-9C97F96D19A5}" destId="{E14CC93F-3118-450E-8471-D792685D0582}" srcOrd="0" destOrd="0" presId="urn:microsoft.com/office/officeart/2005/8/layout/vList2"/>
    <dgm:cxn modelId="{8AF9F9CA-9B46-4440-8B23-BC53CF061312}" type="presOf" srcId="{599D2F5F-4696-4558-B965-DF64B95C9860}" destId="{1F919CAB-9C80-4EFB-92DC-5376C9F912F9}" srcOrd="0" destOrd="0" presId="urn:microsoft.com/office/officeart/2005/8/layout/vList2"/>
    <dgm:cxn modelId="{C779D7F0-13D5-4AFB-A24F-5DB362DC8F85}" type="presOf" srcId="{B2F55186-2325-47B4-B913-3279373BB6DB}" destId="{36F08362-62E1-42DD-93DA-078425EEBEEA}" srcOrd="0" destOrd="0" presId="urn:microsoft.com/office/officeart/2005/8/layout/vList2"/>
    <dgm:cxn modelId="{1B233E69-1561-4BDF-B0D3-1041DAB99B78}" srcId="{B2F55186-2325-47B4-B913-3279373BB6DB}" destId="{5B24B8F8-CE6C-4A50-9007-9C97F96D19A5}" srcOrd="0" destOrd="0" parTransId="{5467EBF1-CF00-4CA8-8117-AF14528DBF7A}" sibTransId="{0DC103A7-F039-485D-8343-8727CB2B6AA4}"/>
    <dgm:cxn modelId="{2BFF9CC6-9585-41B5-A140-70565E804689}" srcId="{5B24B8F8-CE6C-4A50-9007-9C97F96D19A5}" destId="{599D2F5F-4696-4558-B965-DF64B95C9860}" srcOrd="0" destOrd="0" parTransId="{3E4771B5-5104-4582-81E3-13DEA01B33D9}" sibTransId="{1C3A609C-4D09-4D53-B648-9B45911029D7}"/>
    <dgm:cxn modelId="{596300C8-FF13-4A04-8E28-FB8CC7C8C640}" type="presParOf" srcId="{36F08362-62E1-42DD-93DA-078425EEBEEA}" destId="{E14CC93F-3118-450E-8471-D792685D0582}" srcOrd="0" destOrd="0" presId="urn:microsoft.com/office/officeart/2005/8/layout/vList2"/>
    <dgm:cxn modelId="{97D6D14D-704A-469F-AA1E-0BE163927CD8}" type="presParOf" srcId="{36F08362-62E1-42DD-93DA-078425EEBEEA}" destId="{1F919CAB-9C80-4EFB-92DC-5376C9F912F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D572C8E-7DB0-4A0F-99DC-BC755BCC5A41}" type="doc">
      <dgm:prSet loTypeId="urn:microsoft.com/office/officeart/2005/8/layout/vList2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F2F37CA-C3BC-4EC7-9F19-DB45289EC9BA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Capital Budgeting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831385E-0F28-499D-BBFB-F877E00A7C47}" type="parTrans" cxnId="{7DACD564-588F-4F32-9AF2-F32162CE78C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290E622-97A2-411F-A0E8-BA8D3E6B0687}" type="sibTrans" cxnId="{7DACD564-588F-4F32-9AF2-F32162CE78C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F0D0A1B-E84B-40D8-A214-F172EB2615CE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The process of analyzing the needs of the business and selecting the assets that will maximize its value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2FE8BFC7-D710-4D65-8F1E-3657340276E6}" type="parTrans" cxnId="{174D5DE3-C579-4CC3-907B-2E8773DB398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CD0860B-2426-4C3F-AAB0-CB0D6B996946}" type="sibTrans" cxnId="{174D5DE3-C579-4CC3-907B-2E8773DB398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1F4A297-9E76-40BD-A660-A0612EA5AD62}" type="pres">
      <dgm:prSet presAssocID="{5D572C8E-7DB0-4A0F-99DC-BC755BCC5A4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024E59D-62AF-40C9-8F3E-5D788C262949}" type="pres">
      <dgm:prSet presAssocID="{AF2F37CA-C3BC-4EC7-9F19-DB45289EC9B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56DF88-77D6-431A-B9A2-EF1553FDB171}" type="pres">
      <dgm:prSet presAssocID="{AF2F37CA-C3BC-4EC7-9F19-DB45289EC9B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ACD564-588F-4F32-9AF2-F32162CE78C9}" srcId="{5D572C8E-7DB0-4A0F-99DC-BC755BCC5A41}" destId="{AF2F37CA-C3BC-4EC7-9F19-DB45289EC9BA}" srcOrd="0" destOrd="0" parTransId="{5831385E-0F28-499D-BBFB-F877E00A7C47}" sibTransId="{F290E622-97A2-411F-A0E8-BA8D3E6B0687}"/>
    <dgm:cxn modelId="{02E90786-145B-45F8-9CA0-D7CF6B5044D7}" type="presOf" srcId="{5D572C8E-7DB0-4A0F-99DC-BC755BCC5A41}" destId="{21F4A297-9E76-40BD-A660-A0612EA5AD62}" srcOrd="0" destOrd="0" presId="urn:microsoft.com/office/officeart/2005/8/layout/vList2"/>
    <dgm:cxn modelId="{47921C35-64E6-4524-BB9C-76D42A8014A2}" type="presOf" srcId="{4F0D0A1B-E84B-40D8-A214-F172EB2615CE}" destId="{6756DF88-77D6-431A-B9A2-EF1553FDB171}" srcOrd="0" destOrd="0" presId="urn:microsoft.com/office/officeart/2005/8/layout/vList2"/>
    <dgm:cxn modelId="{7273A86C-3305-4CEE-9E88-6CD9275DFA1C}" type="presOf" srcId="{AF2F37CA-C3BC-4EC7-9F19-DB45289EC9BA}" destId="{0024E59D-62AF-40C9-8F3E-5D788C262949}" srcOrd="0" destOrd="0" presId="urn:microsoft.com/office/officeart/2005/8/layout/vList2"/>
    <dgm:cxn modelId="{174D5DE3-C579-4CC3-907B-2E8773DB398D}" srcId="{AF2F37CA-C3BC-4EC7-9F19-DB45289EC9BA}" destId="{4F0D0A1B-E84B-40D8-A214-F172EB2615CE}" srcOrd="0" destOrd="0" parTransId="{2FE8BFC7-D710-4D65-8F1E-3657340276E6}" sibTransId="{CCD0860B-2426-4C3F-AAB0-CB0D6B996946}"/>
    <dgm:cxn modelId="{BDD6EB42-5220-492A-BF32-602F5900A20A}" type="presParOf" srcId="{21F4A297-9E76-40BD-A660-A0612EA5AD62}" destId="{0024E59D-62AF-40C9-8F3E-5D788C262949}" srcOrd="0" destOrd="0" presId="urn:microsoft.com/office/officeart/2005/8/layout/vList2"/>
    <dgm:cxn modelId="{A3CD04E0-9FE1-4BB8-AF59-FA574D672D61}" type="presParOf" srcId="{21F4A297-9E76-40BD-A660-A0612EA5AD62}" destId="{6756DF88-77D6-431A-B9A2-EF1553FDB17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3EAC35D-DB70-43EC-B4B4-550489A4693E}" type="doc">
      <dgm:prSet loTypeId="urn:microsoft.com/office/officeart/2005/8/layout/process5" loCatId="process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9D9DB56-5FFA-41F8-9689-F6FF78460C99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Introduce a New Product in Foreign Markets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8003364-4C4E-4648-AF67-01B1C46E464D}" type="parTrans" cxnId="{13A4930A-1C0A-44EB-8776-7547CDABF8E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2DAA7DF-83DB-4636-AA22-089C543C6DE3}" type="sibTrans" cxnId="{13A4930A-1C0A-44EB-8776-7547CDABF8E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EC0FB6E-9687-432F-8529-10667DD4B7E3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Expand into a New Market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D4959E27-492F-43D5-B2C5-E58F7E9434BA}" type="parTrans" cxnId="{68F75C96-8629-4F12-8A4D-B632A11C9A0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7C347FE-CCE2-46CB-9125-22232171F0BC}" type="sibTrans" cxnId="{68F75C96-8629-4F12-8A4D-B632A11C9A0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E023129-F41F-4981-8ECA-6CE35262975E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Introduce a New Product in a Familiar Market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E00061EC-2302-4283-B8E7-E99A094D0149}" type="parTrans" cxnId="{1BE5BB1B-4EFC-4809-AEC7-7EEAD528A4A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14A4D5C-1E53-41B2-88C7-FBFC52D4B943}" type="sibTrans" cxnId="{1BE5BB1B-4EFC-4809-AEC7-7EEAD528A4A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E4E91E4-A0FF-4017-98A2-745D628FEC19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Add to a Product Line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64B1C2B7-BFBA-4D50-8B17-7F0D8A0122C8}" type="parTrans" cxnId="{7A675390-C456-4628-B834-749D0732767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B192356-DF60-4599-B657-5DE4AC6E4AAA}" type="sibTrans" cxnId="{7A675390-C456-4628-B834-749D0732767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7A74DC3-0B2E-458A-A282-67668F9E8795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Buy New Equipment for Established Market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EE29051-6470-42E6-A72C-43D6D28FD6A0}" type="parTrans" cxnId="{9526EECA-753F-4419-8E1D-F4244CD4F56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F1D4647-57BF-48CE-B2A7-224F22AF60C9}" type="sibTrans" cxnId="{9526EECA-753F-4419-8E1D-F4244CD4F56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9586C5B-036E-4466-95CE-A976E9BBDEBB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Repair Old Machinery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104453D-F2EA-42A5-AD68-4D77030AEFB2}" type="parTrans" cxnId="{AC9AF506-95FF-4FF0-B82C-6909CB6E7C0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000F30C-B916-44E8-B86C-CD3FEC1773C1}" type="sibTrans" cxnId="{AC9AF506-95FF-4FF0-B82C-6909CB6E7C0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B6D236D-A2AC-4248-8DFE-0C74A5CCEB6C}" type="pres">
      <dgm:prSet presAssocID="{F3EAC35D-DB70-43EC-B4B4-550489A4693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C4B2820-6AEE-45F6-A78B-8D0C84540628}" type="pres">
      <dgm:prSet presAssocID="{F9D9DB56-5FFA-41F8-9689-F6FF78460C99}" presName="node" presStyleLbl="node1" presStyleIdx="0" presStyleCnt="6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631B40-294C-48E2-AF57-82A53CB1B7BE}" type="pres">
      <dgm:prSet presAssocID="{52DAA7DF-83DB-4636-AA22-089C543C6DE3}" presName="sibTrans" presStyleLbl="sibTrans2D1" presStyleIdx="0" presStyleCnt="5"/>
      <dgm:spPr/>
      <dgm:t>
        <a:bodyPr/>
        <a:lstStyle/>
        <a:p>
          <a:endParaRPr lang="en-US"/>
        </a:p>
      </dgm:t>
    </dgm:pt>
    <dgm:pt modelId="{12737B2A-756C-4A4F-A5B1-E5ED6126B661}" type="pres">
      <dgm:prSet presAssocID="{52DAA7DF-83DB-4636-AA22-089C543C6DE3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D5A01B1D-F9A7-46D3-A8BB-E2010FF38D37}" type="pres">
      <dgm:prSet presAssocID="{DEC0FB6E-9687-432F-8529-10667DD4B7E3}" presName="node" presStyleLbl="node1" presStyleIdx="1" presStyleCnt="6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F3BBC8-4120-4A07-AB51-550391057AA7}" type="pres">
      <dgm:prSet presAssocID="{E7C347FE-CCE2-46CB-9125-22232171F0BC}" presName="sibTrans" presStyleLbl="sibTrans2D1" presStyleIdx="1" presStyleCnt="5"/>
      <dgm:spPr/>
      <dgm:t>
        <a:bodyPr/>
        <a:lstStyle/>
        <a:p>
          <a:endParaRPr lang="en-US"/>
        </a:p>
      </dgm:t>
    </dgm:pt>
    <dgm:pt modelId="{EDB0795C-4140-4517-A9CE-3499FEC1605B}" type="pres">
      <dgm:prSet presAssocID="{E7C347FE-CCE2-46CB-9125-22232171F0BC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4AD5BADC-9667-4266-B282-C2982B91E623}" type="pres">
      <dgm:prSet presAssocID="{FE023129-F41F-4981-8ECA-6CE35262975E}" presName="node" presStyleLbl="node1" presStyleIdx="2" presStyleCnt="6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D15E96-2AE4-4294-8C44-F88E4526B845}" type="pres">
      <dgm:prSet presAssocID="{114A4D5C-1E53-41B2-88C7-FBFC52D4B943}" presName="sibTrans" presStyleLbl="sibTrans2D1" presStyleIdx="2" presStyleCnt="5"/>
      <dgm:spPr/>
      <dgm:t>
        <a:bodyPr/>
        <a:lstStyle/>
        <a:p>
          <a:endParaRPr lang="en-US"/>
        </a:p>
      </dgm:t>
    </dgm:pt>
    <dgm:pt modelId="{7BF395A2-06B2-4531-9AE2-04C5943B4821}" type="pres">
      <dgm:prSet presAssocID="{114A4D5C-1E53-41B2-88C7-FBFC52D4B943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08568955-0905-4A59-867D-3B8566B5EF83}" type="pres">
      <dgm:prSet presAssocID="{6E4E91E4-A0FF-4017-98A2-745D628FEC19}" presName="node" presStyleLbl="node1" presStyleIdx="3" presStyleCnt="6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C15AD4-AA65-4B77-87C9-D44D938ECECF}" type="pres">
      <dgm:prSet presAssocID="{3B192356-DF60-4599-B657-5DE4AC6E4AAA}" presName="sibTrans" presStyleLbl="sibTrans2D1" presStyleIdx="3" presStyleCnt="5"/>
      <dgm:spPr/>
      <dgm:t>
        <a:bodyPr/>
        <a:lstStyle/>
        <a:p>
          <a:endParaRPr lang="en-US"/>
        </a:p>
      </dgm:t>
    </dgm:pt>
    <dgm:pt modelId="{1A865E6E-21CC-486A-A29D-8A962B3A15E4}" type="pres">
      <dgm:prSet presAssocID="{3B192356-DF60-4599-B657-5DE4AC6E4AAA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1CEA92A0-48C2-4864-A546-727A074A8CB2}" type="pres">
      <dgm:prSet presAssocID="{57A74DC3-0B2E-458A-A282-67668F9E8795}" presName="node" presStyleLbl="node1" presStyleIdx="4" presStyleCnt="6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D364BD-2FAE-4D9D-8396-F430544D4CBB}" type="pres">
      <dgm:prSet presAssocID="{1F1D4647-57BF-48CE-B2A7-224F22AF60C9}" presName="sibTrans" presStyleLbl="sibTrans2D1" presStyleIdx="4" presStyleCnt="5"/>
      <dgm:spPr/>
      <dgm:t>
        <a:bodyPr/>
        <a:lstStyle/>
        <a:p>
          <a:endParaRPr lang="en-US"/>
        </a:p>
      </dgm:t>
    </dgm:pt>
    <dgm:pt modelId="{27A33FF3-F5C5-4EF7-83D7-57B2938A405B}" type="pres">
      <dgm:prSet presAssocID="{1F1D4647-57BF-48CE-B2A7-224F22AF60C9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D057A157-A6A7-47B2-BD99-AC583E52EA49}" type="pres">
      <dgm:prSet presAssocID="{49586C5B-036E-4466-95CE-A976E9BBDEBB}" presName="node" presStyleLbl="node1" presStyleIdx="5" presStyleCnt="6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3110F10-2B26-46C7-8CFC-C7236D9F97F8}" type="presOf" srcId="{114A4D5C-1E53-41B2-88C7-FBFC52D4B943}" destId="{7BF395A2-06B2-4531-9AE2-04C5943B4821}" srcOrd="1" destOrd="0" presId="urn:microsoft.com/office/officeart/2005/8/layout/process5"/>
    <dgm:cxn modelId="{AC9AF506-95FF-4FF0-B82C-6909CB6E7C08}" srcId="{F3EAC35D-DB70-43EC-B4B4-550489A4693E}" destId="{49586C5B-036E-4466-95CE-A976E9BBDEBB}" srcOrd="5" destOrd="0" parTransId="{7104453D-F2EA-42A5-AD68-4D77030AEFB2}" sibTransId="{0000F30C-B916-44E8-B86C-CD3FEC1773C1}"/>
    <dgm:cxn modelId="{D3C9C06E-6F14-42DA-94F1-60B6D4366402}" type="presOf" srcId="{52DAA7DF-83DB-4636-AA22-089C543C6DE3}" destId="{C6631B40-294C-48E2-AF57-82A53CB1B7BE}" srcOrd="0" destOrd="0" presId="urn:microsoft.com/office/officeart/2005/8/layout/process5"/>
    <dgm:cxn modelId="{13A4930A-1C0A-44EB-8776-7547CDABF8E1}" srcId="{F3EAC35D-DB70-43EC-B4B4-550489A4693E}" destId="{F9D9DB56-5FFA-41F8-9689-F6FF78460C99}" srcOrd="0" destOrd="0" parTransId="{78003364-4C4E-4648-AF67-01B1C46E464D}" sibTransId="{52DAA7DF-83DB-4636-AA22-089C543C6DE3}"/>
    <dgm:cxn modelId="{53E2FC62-5404-47CB-8C42-500ACDCF9061}" type="presOf" srcId="{FE023129-F41F-4981-8ECA-6CE35262975E}" destId="{4AD5BADC-9667-4266-B282-C2982B91E623}" srcOrd="0" destOrd="0" presId="urn:microsoft.com/office/officeart/2005/8/layout/process5"/>
    <dgm:cxn modelId="{3EB7C57A-9345-4072-953D-1887B3AF1260}" type="presOf" srcId="{F3EAC35D-DB70-43EC-B4B4-550489A4693E}" destId="{4B6D236D-A2AC-4248-8DFE-0C74A5CCEB6C}" srcOrd="0" destOrd="0" presId="urn:microsoft.com/office/officeart/2005/8/layout/process5"/>
    <dgm:cxn modelId="{6E5EEF01-FFE5-48AB-B7CD-ABF6249BDA3A}" type="presOf" srcId="{DEC0FB6E-9687-432F-8529-10667DD4B7E3}" destId="{D5A01B1D-F9A7-46D3-A8BB-E2010FF38D37}" srcOrd="0" destOrd="0" presId="urn:microsoft.com/office/officeart/2005/8/layout/process5"/>
    <dgm:cxn modelId="{1BE5BB1B-4EFC-4809-AEC7-7EEAD528A4A7}" srcId="{F3EAC35D-DB70-43EC-B4B4-550489A4693E}" destId="{FE023129-F41F-4981-8ECA-6CE35262975E}" srcOrd="2" destOrd="0" parTransId="{E00061EC-2302-4283-B8E7-E99A094D0149}" sibTransId="{114A4D5C-1E53-41B2-88C7-FBFC52D4B943}"/>
    <dgm:cxn modelId="{D8F67178-8194-45C8-B047-F6F4F1B5D8C6}" type="presOf" srcId="{1F1D4647-57BF-48CE-B2A7-224F22AF60C9}" destId="{27A33FF3-F5C5-4EF7-83D7-57B2938A405B}" srcOrd="1" destOrd="0" presId="urn:microsoft.com/office/officeart/2005/8/layout/process5"/>
    <dgm:cxn modelId="{7A675390-C456-4628-B834-749D0732767E}" srcId="{F3EAC35D-DB70-43EC-B4B4-550489A4693E}" destId="{6E4E91E4-A0FF-4017-98A2-745D628FEC19}" srcOrd="3" destOrd="0" parTransId="{64B1C2B7-BFBA-4D50-8B17-7F0D8A0122C8}" sibTransId="{3B192356-DF60-4599-B657-5DE4AC6E4AAA}"/>
    <dgm:cxn modelId="{E7432C35-E500-41AD-9190-A7A71D43CDE1}" type="presOf" srcId="{1F1D4647-57BF-48CE-B2A7-224F22AF60C9}" destId="{66D364BD-2FAE-4D9D-8396-F430544D4CBB}" srcOrd="0" destOrd="0" presId="urn:microsoft.com/office/officeart/2005/8/layout/process5"/>
    <dgm:cxn modelId="{9526EECA-753F-4419-8E1D-F4244CD4F569}" srcId="{F3EAC35D-DB70-43EC-B4B4-550489A4693E}" destId="{57A74DC3-0B2E-458A-A282-67668F9E8795}" srcOrd="4" destOrd="0" parTransId="{5EE29051-6470-42E6-A72C-43D6D28FD6A0}" sibTransId="{1F1D4647-57BF-48CE-B2A7-224F22AF60C9}"/>
    <dgm:cxn modelId="{625F70B0-AC6A-424F-8554-85623298904A}" type="presOf" srcId="{57A74DC3-0B2E-458A-A282-67668F9E8795}" destId="{1CEA92A0-48C2-4864-A546-727A074A8CB2}" srcOrd="0" destOrd="0" presId="urn:microsoft.com/office/officeart/2005/8/layout/process5"/>
    <dgm:cxn modelId="{C1A5E248-7AB1-4AE7-B271-DC9CE108BA8B}" type="presOf" srcId="{49586C5B-036E-4466-95CE-A976E9BBDEBB}" destId="{D057A157-A6A7-47B2-BD99-AC583E52EA49}" srcOrd="0" destOrd="0" presId="urn:microsoft.com/office/officeart/2005/8/layout/process5"/>
    <dgm:cxn modelId="{99164B6D-D8FB-430F-A11F-611BDF55934C}" type="presOf" srcId="{6E4E91E4-A0FF-4017-98A2-745D628FEC19}" destId="{08568955-0905-4A59-867D-3B8566B5EF83}" srcOrd="0" destOrd="0" presId="urn:microsoft.com/office/officeart/2005/8/layout/process5"/>
    <dgm:cxn modelId="{D4F74769-C89B-4A95-813A-D4686F4AB163}" type="presOf" srcId="{3B192356-DF60-4599-B657-5DE4AC6E4AAA}" destId="{1A865E6E-21CC-486A-A29D-8A962B3A15E4}" srcOrd="1" destOrd="0" presId="urn:microsoft.com/office/officeart/2005/8/layout/process5"/>
    <dgm:cxn modelId="{455700E9-3A16-4E1D-9511-F7DCBCBE122E}" type="presOf" srcId="{52DAA7DF-83DB-4636-AA22-089C543C6DE3}" destId="{12737B2A-756C-4A4F-A5B1-E5ED6126B661}" srcOrd="1" destOrd="0" presId="urn:microsoft.com/office/officeart/2005/8/layout/process5"/>
    <dgm:cxn modelId="{D49EBF11-CEE1-4D36-A591-36AA7299AE0D}" type="presOf" srcId="{E7C347FE-CCE2-46CB-9125-22232171F0BC}" destId="{7EF3BBC8-4120-4A07-AB51-550391057AA7}" srcOrd="0" destOrd="0" presId="urn:microsoft.com/office/officeart/2005/8/layout/process5"/>
    <dgm:cxn modelId="{91CAC688-979A-40E3-9E74-F79D68A0E64A}" type="presOf" srcId="{E7C347FE-CCE2-46CB-9125-22232171F0BC}" destId="{EDB0795C-4140-4517-A9CE-3499FEC1605B}" srcOrd="1" destOrd="0" presId="urn:microsoft.com/office/officeart/2005/8/layout/process5"/>
    <dgm:cxn modelId="{60927164-B75A-4AD1-8969-300140CBCEC7}" type="presOf" srcId="{3B192356-DF60-4599-B657-5DE4AC6E4AAA}" destId="{CEC15AD4-AA65-4B77-87C9-D44D938ECECF}" srcOrd="0" destOrd="0" presId="urn:microsoft.com/office/officeart/2005/8/layout/process5"/>
    <dgm:cxn modelId="{68F75C96-8629-4F12-8A4D-B632A11C9A0F}" srcId="{F3EAC35D-DB70-43EC-B4B4-550489A4693E}" destId="{DEC0FB6E-9687-432F-8529-10667DD4B7E3}" srcOrd="1" destOrd="0" parTransId="{D4959E27-492F-43D5-B2C5-E58F7E9434BA}" sibTransId="{E7C347FE-CCE2-46CB-9125-22232171F0BC}"/>
    <dgm:cxn modelId="{B458CB1D-615F-4928-A928-A960D19FE241}" type="presOf" srcId="{F9D9DB56-5FFA-41F8-9689-F6FF78460C99}" destId="{DC4B2820-6AEE-45F6-A78B-8D0C84540628}" srcOrd="0" destOrd="0" presId="urn:microsoft.com/office/officeart/2005/8/layout/process5"/>
    <dgm:cxn modelId="{2C64F637-179A-4327-A42A-D44C5D61C171}" type="presOf" srcId="{114A4D5C-1E53-41B2-88C7-FBFC52D4B943}" destId="{B0D15E96-2AE4-4294-8C44-F88E4526B845}" srcOrd="0" destOrd="0" presId="urn:microsoft.com/office/officeart/2005/8/layout/process5"/>
    <dgm:cxn modelId="{FB43178A-62B0-4DD1-B35E-B1776FE3EF31}" type="presParOf" srcId="{4B6D236D-A2AC-4248-8DFE-0C74A5CCEB6C}" destId="{DC4B2820-6AEE-45F6-A78B-8D0C84540628}" srcOrd="0" destOrd="0" presId="urn:microsoft.com/office/officeart/2005/8/layout/process5"/>
    <dgm:cxn modelId="{16767AE5-937E-46DE-A4B9-B3F3F23F5F9B}" type="presParOf" srcId="{4B6D236D-A2AC-4248-8DFE-0C74A5CCEB6C}" destId="{C6631B40-294C-48E2-AF57-82A53CB1B7BE}" srcOrd="1" destOrd="0" presId="urn:microsoft.com/office/officeart/2005/8/layout/process5"/>
    <dgm:cxn modelId="{6C7EB030-855E-47E4-9A14-EBB2E60C8A22}" type="presParOf" srcId="{C6631B40-294C-48E2-AF57-82A53CB1B7BE}" destId="{12737B2A-756C-4A4F-A5B1-E5ED6126B661}" srcOrd="0" destOrd="0" presId="urn:microsoft.com/office/officeart/2005/8/layout/process5"/>
    <dgm:cxn modelId="{D9F7683D-4E2C-4456-B1B6-3E3C7B5F02B7}" type="presParOf" srcId="{4B6D236D-A2AC-4248-8DFE-0C74A5CCEB6C}" destId="{D5A01B1D-F9A7-46D3-A8BB-E2010FF38D37}" srcOrd="2" destOrd="0" presId="urn:microsoft.com/office/officeart/2005/8/layout/process5"/>
    <dgm:cxn modelId="{AF33E3E8-2D8A-4059-903C-FB0373278F22}" type="presParOf" srcId="{4B6D236D-A2AC-4248-8DFE-0C74A5CCEB6C}" destId="{7EF3BBC8-4120-4A07-AB51-550391057AA7}" srcOrd="3" destOrd="0" presId="urn:microsoft.com/office/officeart/2005/8/layout/process5"/>
    <dgm:cxn modelId="{5D1E43C2-EB93-4DE1-A73C-AB8E5997BF94}" type="presParOf" srcId="{7EF3BBC8-4120-4A07-AB51-550391057AA7}" destId="{EDB0795C-4140-4517-A9CE-3499FEC1605B}" srcOrd="0" destOrd="0" presId="urn:microsoft.com/office/officeart/2005/8/layout/process5"/>
    <dgm:cxn modelId="{D46C5CB7-68B9-48E4-AA2E-0E0E1B925097}" type="presParOf" srcId="{4B6D236D-A2AC-4248-8DFE-0C74A5CCEB6C}" destId="{4AD5BADC-9667-4266-B282-C2982B91E623}" srcOrd="4" destOrd="0" presId="urn:microsoft.com/office/officeart/2005/8/layout/process5"/>
    <dgm:cxn modelId="{F1E66F88-E308-4E84-B5BE-B77ACD3F7740}" type="presParOf" srcId="{4B6D236D-A2AC-4248-8DFE-0C74A5CCEB6C}" destId="{B0D15E96-2AE4-4294-8C44-F88E4526B845}" srcOrd="5" destOrd="0" presId="urn:microsoft.com/office/officeart/2005/8/layout/process5"/>
    <dgm:cxn modelId="{122B9682-2FA6-4524-96A5-D3C3DB87A9A5}" type="presParOf" srcId="{B0D15E96-2AE4-4294-8C44-F88E4526B845}" destId="{7BF395A2-06B2-4531-9AE2-04C5943B4821}" srcOrd="0" destOrd="0" presId="urn:microsoft.com/office/officeart/2005/8/layout/process5"/>
    <dgm:cxn modelId="{5976BF4B-0ECA-4735-9DF2-3A4E8A0F5473}" type="presParOf" srcId="{4B6D236D-A2AC-4248-8DFE-0C74A5CCEB6C}" destId="{08568955-0905-4A59-867D-3B8566B5EF83}" srcOrd="6" destOrd="0" presId="urn:microsoft.com/office/officeart/2005/8/layout/process5"/>
    <dgm:cxn modelId="{761A0CF0-AA1C-4D5A-AD33-EF061EAA1381}" type="presParOf" srcId="{4B6D236D-A2AC-4248-8DFE-0C74A5CCEB6C}" destId="{CEC15AD4-AA65-4B77-87C9-D44D938ECECF}" srcOrd="7" destOrd="0" presId="urn:microsoft.com/office/officeart/2005/8/layout/process5"/>
    <dgm:cxn modelId="{8AE4F738-A5A0-47B8-88BB-B279856FEBB0}" type="presParOf" srcId="{CEC15AD4-AA65-4B77-87C9-D44D938ECECF}" destId="{1A865E6E-21CC-486A-A29D-8A962B3A15E4}" srcOrd="0" destOrd="0" presId="urn:microsoft.com/office/officeart/2005/8/layout/process5"/>
    <dgm:cxn modelId="{E6E3A473-8D68-4EDB-8A3C-03108EF25459}" type="presParOf" srcId="{4B6D236D-A2AC-4248-8DFE-0C74A5CCEB6C}" destId="{1CEA92A0-48C2-4864-A546-727A074A8CB2}" srcOrd="8" destOrd="0" presId="urn:microsoft.com/office/officeart/2005/8/layout/process5"/>
    <dgm:cxn modelId="{775CF4F1-7D32-4F53-AADE-E2E254892F6A}" type="presParOf" srcId="{4B6D236D-A2AC-4248-8DFE-0C74A5CCEB6C}" destId="{66D364BD-2FAE-4D9D-8396-F430544D4CBB}" srcOrd="9" destOrd="0" presId="urn:microsoft.com/office/officeart/2005/8/layout/process5"/>
    <dgm:cxn modelId="{AC62D1C1-498C-46D8-8433-E1E175E390DB}" type="presParOf" srcId="{66D364BD-2FAE-4D9D-8396-F430544D4CBB}" destId="{27A33FF3-F5C5-4EF7-83D7-57B2938A405B}" srcOrd="0" destOrd="0" presId="urn:microsoft.com/office/officeart/2005/8/layout/process5"/>
    <dgm:cxn modelId="{60A6B8DB-24D9-440D-97D7-2FCF7F04ED8C}" type="presParOf" srcId="{4B6D236D-A2AC-4248-8DFE-0C74A5CCEB6C}" destId="{D057A157-A6A7-47B2-BD99-AC583E52EA49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DF5DC64-09DA-422A-9622-68868FD882FA}" type="doc">
      <dgm:prSet loTypeId="urn:microsoft.com/office/officeart/2005/8/layout/vList2" loCatId="list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ADD59372-56CD-4303-99BB-BE5CFCA29CBB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Long-Term Liabilities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618CF333-AC10-4519-9332-2F1F5A1E035F}" type="parTrans" cxnId="{F2BFEA2C-A133-4095-BC73-1F5873C5204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5A486C2-467C-4E47-B566-CDCD6944EC3D}" type="sibTrans" cxnId="{F2BFEA2C-A133-4095-BC73-1F5873C5204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55DAF12-9029-4159-997E-36BEE06A0CBA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Debts that will be repaid over a number of years, such as long-term loans and bond issues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15B4190B-DE6F-4407-9351-F4E6D61CFE05}" type="parTrans" cxnId="{97E4C1FB-9C58-4F9C-9AEE-F91EE9BB660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2894ECC-DFF5-4CF4-A839-0B361E918D2D}" type="sibTrans" cxnId="{97E4C1FB-9C58-4F9C-9AEE-F91EE9BB660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38E67FD-1887-4FEF-94FD-31730890561C}" type="pres">
      <dgm:prSet presAssocID="{CDF5DC64-09DA-422A-9622-68868FD882F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CDA6CA6-E700-40CF-8752-A70CBD0B2C7E}" type="pres">
      <dgm:prSet presAssocID="{ADD59372-56CD-4303-99BB-BE5CFCA29CB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0C9F5A-C949-4435-8D95-2C8E2A35DE2D}" type="pres">
      <dgm:prSet presAssocID="{ADD59372-56CD-4303-99BB-BE5CFCA29CB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CF187A-20EF-4C1B-948C-F2FC45DBD06E}" type="presOf" srcId="{CDF5DC64-09DA-422A-9622-68868FD882FA}" destId="{738E67FD-1887-4FEF-94FD-31730890561C}" srcOrd="0" destOrd="0" presId="urn:microsoft.com/office/officeart/2005/8/layout/vList2"/>
    <dgm:cxn modelId="{F2BFEA2C-A133-4095-BC73-1F5873C5204F}" srcId="{CDF5DC64-09DA-422A-9622-68868FD882FA}" destId="{ADD59372-56CD-4303-99BB-BE5CFCA29CBB}" srcOrd="0" destOrd="0" parTransId="{618CF333-AC10-4519-9332-2F1F5A1E035F}" sibTransId="{E5A486C2-467C-4E47-B566-CDCD6944EC3D}"/>
    <dgm:cxn modelId="{0FAE2970-71B2-4A46-9856-E6C2A91CF17A}" type="presOf" srcId="{755DAF12-9029-4159-997E-36BEE06A0CBA}" destId="{C20C9F5A-C949-4435-8D95-2C8E2A35DE2D}" srcOrd="0" destOrd="0" presId="urn:microsoft.com/office/officeart/2005/8/layout/vList2"/>
    <dgm:cxn modelId="{67B8E860-4B64-498F-AEEA-4E375CA74378}" type="presOf" srcId="{ADD59372-56CD-4303-99BB-BE5CFCA29CBB}" destId="{ECDA6CA6-E700-40CF-8752-A70CBD0B2C7E}" srcOrd="0" destOrd="0" presId="urn:microsoft.com/office/officeart/2005/8/layout/vList2"/>
    <dgm:cxn modelId="{97E4C1FB-9C58-4F9C-9AEE-F91EE9BB660A}" srcId="{ADD59372-56CD-4303-99BB-BE5CFCA29CBB}" destId="{755DAF12-9029-4159-997E-36BEE06A0CBA}" srcOrd="0" destOrd="0" parTransId="{15B4190B-DE6F-4407-9351-F4E6D61CFE05}" sibTransId="{02894ECC-DFF5-4CF4-A839-0B361E918D2D}"/>
    <dgm:cxn modelId="{AF85EA84-274D-4289-8C17-869A8CBA6601}" type="presParOf" srcId="{738E67FD-1887-4FEF-94FD-31730890561C}" destId="{ECDA6CA6-E700-40CF-8752-A70CBD0B2C7E}" srcOrd="0" destOrd="0" presId="urn:microsoft.com/office/officeart/2005/8/layout/vList2"/>
    <dgm:cxn modelId="{315A414A-8F72-458D-9266-ED387BE90643}" type="presParOf" srcId="{738E67FD-1887-4FEF-94FD-31730890561C}" destId="{C20C9F5A-C949-4435-8D95-2C8E2A35DE2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48F00F1-9F9B-4042-A4C5-C09CAAB97CEB}" type="doc">
      <dgm:prSet loTypeId="urn:microsoft.com/office/officeart/2005/8/layout/vList2" loCatId="list" qsTypeId="urn:microsoft.com/office/officeart/2005/8/quickstyle/3d2" qsCatId="3D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F8D51877-6053-4C47-8C27-86E1FB1EF4B9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Bonds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D362652A-2292-4327-859F-02F1247F858D}" type="parTrans" cxnId="{1607A607-C073-4FF4-B843-D70267F2BCC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3D669A5-101C-4774-8553-B2EC969491B6}" type="sibTrans" cxnId="{1607A607-C073-4FF4-B843-D70267F2BCC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4DE4127-A0AC-4270-B40B-AE44283DB31F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Debt instruments that larger companies sell to raise long-term funds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00277DC-DB36-4F1D-B815-8FC9EB814619}" type="parTrans" cxnId="{D477DFFE-B035-4068-8592-328FB531DF5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78D5220-F1AB-4F82-BF8E-BEB09E738F19}" type="sibTrans" cxnId="{D477DFFE-B035-4068-8592-328FB531DF5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F0FE194-8B01-4C2C-87A8-A8E3AAFD8EDA}" type="pres">
      <dgm:prSet presAssocID="{748F00F1-9F9B-4042-A4C5-C09CAAB97CE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7F0A806-6892-4508-98E3-7BBC1BD3B0AB}" type="pres">
      <dgm:prSet presAssocID="{F8D51877-6053-4C47-8C27-86E1FB1EF4B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06D69D-E678-4BFE-8BFC-557D3081FC31}" type="pres">
      <dgm:prSet presAssocID="{F8D51877-6053-4C47-8C27-86E1FB1EF4B9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607A607-C073-4FF4-B843-D70267F2BCC9}" srcId="{748F00F1-9F9B-4042-A4C5-C09CAAB97CEB}" destId="{F8D51877-6053-4C47-8C27-86E1FB1EF4B9}" srcOrd="0" destOrd="0" parTransId="{D362652A-2292-4327-859F-02F1247F858D}" sibTransId="{33D669A5-101C-4774-8553-B2EC969491B6}"/>
    <dgm:cxn modelId="{D477DFFE-B035-4068-8592-328FB531DF58}" srcId="{F8D51877-6053-4C47-8C27-86E1FB1EF4B9}" destId="{04DE4127-A0AC-4270-B40B-AE44283DB31F}" srcOrd="0" destOrd="0" parTransId="{900277DC-DB36-4F1D-B815-8FC9EB814619}" sibTransId="{378D5220-F1AB-4F82-BF8E-BEB09E738F19}"/>
    <dgm:cxn modelId="{460E5389-7689-44B6-8C38-FF7D83C84EF9}" type="presOf" srcId="{F8D51877-6053-4C47-8C27-86E1FB1EF4B9}" destId="{B7F0A806-6892-4508-98E3-7BBC1BD3B0AB}" srcOrd="0" destOrd="0" presId="urn:microsoft.com/office/officeart/2005/8/layout/vList2"/>
    <dgm:cxn modelId="{184F3B19-BD89-4962-85BE-660D1D421318}" type="presOf" srcId="{04DE4127-A0AC-4270-B40B-AE44283DB31F}" destId="{9F06D69D-E678-4BFE-8BFC-557D3081FC31}" srcOrd="0" destOrd="0" presId="urn:microsoft.com/office/officeart/2005/8/layout/vList2"/>
    <dgm:cxn modelId="{E809C6BC-82F2-49FB-B8A0-6A68ADFEE77D}" type="presOf" srcId="{748F00F1-9F9B-4042-A4C5-C09CAAB97CEB}" destId="{DF0FE194-8B01-4C2C-87A8-A8E3AAFD8EDA}" srcOrd="0" destOrd="0" presId="urn:microsoft.com/office/officeart/2005/8/layout/vList2"/>
    <dgm:cxn modelId="{33770B4A-E51A-4E77-8C43-03352BA8AFDC}" type="presParOf" srcId="{DF0FE194-8B01-4C2C-87A8-A8E3AAFD8EDA}" destId="{B7F0A806-6892-4508-98E3-7BBC1BD3B0AB}" srcOrd="0" destOrd="0" presId="urn:microsoft.com/office/officeart/2005/8/layout/vList2"/>
    <dgm:cxn modelId="{F1B2995A-38CA-4FD3-BCD7-CFF3A8A57E3E}" type="presParOf" srcId="{DF0FE194-8B01-4C2C-87A8-A8E3AAFD8EDA}" destId="{9F06D69D-E678-4BFE-8BFC-557D3081FC3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BFA1E0A-8516-460B-A901-0D39B647B45B}" type="doc">
      <dgm:prSet loTypeId="urn:microsoft.com/office/officeart/2005/8/layout/vList5" loCatId="list" qsTypeId="urn:microsoft.com/office/officeart/2005/8/quickstyle/3d2" qsCatId="3D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9A5CAD5A-CD72-42B4-ABB9-C1DC8292BEA3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Unsecured Bonds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F5FB5530-8707-4AB4-996A-B114E7052E0F}" type="parTrans" cxnId="{A1602DA8-33C2-425B-8A03-31CB0092B3D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5BC62D4-8461-4D4F-9818-A1157130DABF}" type="sibTrans" cxnId="{A1602DA8-33C2-425B-8A03-31CB0092B3D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A487719-9B44-4767-AEEF-3AFCF0454246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Debentures, or bonds that are not backed by specific collateral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F25E92A-DB52-4353-A0D5-9BD6BB2FB032}" type="parTrans" cxnId="{237CC4D8-4AF4-4E97-802C-F606803F606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B9A54F7-1C69-466A-9DE4-DF83A83469E5}" type="sibTrans" cxnId="{237CC4D8-4AF4-4E97-802C-F606803F606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811BFF1-1D3E-4063-BEDA-4C5532684166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Secured Bonds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AAB6B8DA-AE68-4A5D-801C-ED526F48A3D2}" type="parTrans" cxnId="{F96DF294-1B3C-4A45-BFC1-C7B805926C8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DD30CDD-4143-40D5-89AE-C287C8CA3C0D}" type="sibTrans" cxnId="{F96DF294-1B3C-4A45-BFC1-C7B805926C8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C90529A-8F94-47EA-89C1-8E797C9FF7BD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Bonds backed by specific collateral that must be forfeited in the event the issuing firm defaults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35EB1C2F-D982-4280-8CA3-CBDAA8C46DD5}" type="parTrans" cxnId="{67189F25-1F3E-4BFE-A9F0-C80F64476F0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8B6EC9A-5848-4AB3-BC15-5D9AB1582148}" type="sibTrans" cxnId="{67189F25-1F3E-4BFE-A9F0-C80F64476F0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6DFCB87-8C29-4C9E-9647-BCEF3E7CE8BF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Serial Bonds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1CE624AE-0B8D-4363-B6CB-1AA4FE3712D6}" type="parTrans" cxnId="{151D537A-4F50-4B78-8DB1-C0CA05EF906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7E05674-2B0E-4D62-BBD8-14B39D9E2176}" type="sibTrans" cxnId="{151D537A-4F50-4B78-8DB1-C0CA05EF906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9F6A52C-87DE-4836-B3A4-E73642D5DA1B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A sequence of small bond issues of progressively longer maturity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696A264B-4AD5-4682-A4F6-E60A528DCD27}" type="parTrans" cxnId="{1DBB3CBA-0465-4722-A832-FF123BEBBCF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ED71478-F46C-44F4-9413-92183F37BFE1}" type="sibTrans" cxnId="{1DBB3CBA-0465-4722-A832-FF123BEBBCF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A672026-133D-405A-8A7E-1D7B199273DA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Floating-Rate Bonds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1298F629-434F-4968-BDA2-7C6DC357E008}" type="parTrans" cxnId="{A4AC3ACA-3D45-4E74-B8A9-25D7D714530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1D3542C-7F20-4530-AC02-093B90545338}" type="sibTrans" cxnId="{A4AC3ACA-3D45-4E74-B8A9-25D7D714530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2FF9230-68CA-4251-AA88-70E42B141B89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Bonds with interest rates that change with current interest rates otherwise available in the economy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3FDAAEA6-5432-4FC0-B65E-530BAEFE06C4}" type="parTrans" cxnId="{4819F915-C230-4373-9985-7F9D43CB491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2C49BE7-6FF7-4894-A812-058CD789448F}" type="sibTrans" cxnId="{4819F915-C230-4373-9985-7F9D43CB491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B999B6F-7894-43F9-A64D-C2E8F0E791A1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Junk Bonds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C7B5D07-8898-4DF3-BD09-5A266A0426F1}" type="parTrans" cxnId="{7BC25CD4-A36A-4C5E-8585-4B6A6A0FC86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FC0B0D6-8F79-41E1-9BCC-82E218328F79}" type="sibTrans" cxnId="{7BC25CD4-A36A-4C5E-8585-4B6A6A0FC86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4C6C471-28DA-4532-B1DF-83C7EF37753A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A special type of high interest-rate bond that carries higher inherent risks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F72B667E-7E1C-4A0B-BC51-1CBF0023B1B1}" type="parTrans" cxnId="{B43A9CAA-575E-43FD-96E3-B102847784B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4957269-6045-46DE-92DF-3F04661FFC3D}" type="sibTrans" cxnId="{B43A9CAA-575E-43FD-96E3-B102847784B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1504F28-5B6E-4478-9646-7CD815C7181B}" type="pres">
      <dgm:prSet presAssocID="{7BFA1E0A-8516-460B-A901-0D39B647B45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A757EF8-E37E-4F44-BB0B-364813D5516D}" type="pres">
      <dgm:prSet presAssocID="{9A5CAD5A-CD72-42B4-ABB9-C1DC8292BEA3}" presName="linNode" presStyleCnt="0"/>
      <dgm:spPr/>
    </dgm:pt>
    <dgm:pt modelId="{09DB5C68-13A0-43E1-955B-E49B5D2676AA}" type="pres">
      <dgm:prSet presAssocID="{9A5CAD5A-CD72-42B4-ABB9-C1DC8292BEA3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CDDB9E-26D8-43B8-A340-768930BC3CA6}" type="pres">
      <dgm:prSet presAssocID="{9A5CAD5A-CD72-42B4-ABB9-C1DC8292BEA3}" presName="descendantText" presStyleLbl="alignAccFollowNode1" presStyleIdx="0" presStyleCnt="5" custScaleX="134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CEA5EF-E344-494F-ACE5-ED946A57DFE1}" type="pres">
      <dgm:prSet presAssocID="{C5BC62D4-8461-4D4F-9818-A1157130DABF}" presName="sp" presStyleCnt="0"/>
      <dgm:spPr/>
    </dgm:pt>
    <dgm:pt modelId="{673F7E3F-67B4-41EC-AD1F-BDDB9D5A7CC2}" type="pres">
      <dgm:prSet presAssocID="{4811BFF1-1D3E-4063-BEDA-4C5532684166}" presName="linNode" presStyleCnt="0"/>
      <dgm:spPr/>
    </dgm:pt>
    <dgm:pt modelId="{C9FAD060-C6F2-4679-BE61-BAB58F2FF2A9}" type="pres">
      <dgm:prSet presAssocID="{4811BFF1-1D3E-4063-BEDA-4C5532684166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B2AA22-196D-4C91-B312-477194D0C099}" type="pres">
      <dgm:prSet presAssocID="{4811BFF1-1D3E-4063-BEDA-4C5532684166}" presName="descendantText" presStyleLbl="alignAccFollowNode1" presStyleIdx="1" presStyleCnt="5" custScaleX="1346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A8C24E-BD75-46E0-BEC7-5A844273E498}" type="pres">
      <dgm:prSet presAssocID="{ADD30CDD-4143-40D5-89AE-C287C8CA3C0D}" presName="sp" presStyleCnt="0"/>
      <dgm:spPr/>
    </dgm:pt>
    <dgm:pt modelId="{7BA510F4-4ED1-47BE-BC77-1AADA6BF69EF}" type="pres">
      <dgm:prSet presAssocID="{16DFCB87-8C29-4C9E-9647-BCEF3E7CE8BF}" presName="linNode" presStyleCnt="0"/>
      <dgm:spPr/>
    </dgm:pt>
    <dgm:pt modelId="{DC0EF973-CFBE-4335-8ED0-4D8ED27AECD3}" type="pres">
      <dgm:prSet presAssocID="{16DFCB87-8C29-4C9E-9647-BCEF3E7CE8BF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47D2B3-5D59-4186-BD0C-FCEA00CCECD2}" type="pres">
      <dgm:prSet presAssocID="{16DFCB87-8C29-4C9E-9647-BCEF3E7CE8BF}" presName="descendantText" presStyleLbl="alignAccFollowNode1" presStyleIdx="2" presStyleCnt="5" custScaleX="134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7956E6-C40F-44D7-8B3D-D2797E42A7DC}" type="pres">
      <dgm:prSet presAssocID="{77E05674-2B0E-4D62-BBD8-14B39D9E2176}" presName="sp" presStyleCnt="0"/>
      <dgm:spPr/>
    </dgm:pt>
    <dgm:pt modelId="{2E65CC2A-EEB6-4E1E-8FDA-439C48471F2F}" type="pres">
      <dgm:prSet presAssocID="{9A672026-133D-405A-8A7E-1D7B199273DA}" presName="linNode" presStyleCnt="0"/>
      <dgm:spPr/>
    </dgm:pt>
    <dgm:pt modelId="{AC9CFBE0-0B7F-4028-8768-99AD768567FD}" type="pres">
      <dgm:prSet presAssocID="{9A672026-133D-405A-8A7E-1D7B199273DA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A45C83-CCA1-4068-8FD4-5F3942EE4657}" type="pres">
      <dgm:prSet presAssocID="{9A672026-133D-405A-8A7E-1D7B199273DA}" presName="descendantText" presStyleLbl="alignAccFollowNode1" presStyleIdx="3" presStyleCnt="5" custScaleX="1346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BECBC5-D436-4B58-8311-2E7D5A91A32C}" type="pres">
      <dgm:prSet presAssocID="{91D3542C-7F20-4530-AC02-093B90545338}" presName="sp" presStyleCnt="0"/>
      <dgm:spPr/>
    </dgm:pt>
    <dgm:pt modelId="{143E4330-C3D9-405C-97F1-E3EDA72138AF}" type="pres">
      <dgm:prSet presAssocID="{3B999B6F-7894-43F9-A64D-C2E8F0E791A1}" presName="linNode" presStyleCnt="0"/>
      <dgm:spPr/>
    </dgm:pt>
    <dgm:pt modelId="{BEE15D27-ED8F-45E4-BB6B-87DC6AAA514F}" type="pres">
      <dgm:prSet presAssocID="{3B999B6F-7894-43F9-A64D-C2E8F0E791A1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EC1BCD-3A0D-444F-ACF2-2F4E4AF17709}" type="pres">
      <dgm:prSet presAssocID="{3B999B6F-7894-43F9-A64D-C2E8F0E791A1}" presName="descendantText" presStyleLbl="alignAccFollowNode1" presStyleIdx="4" presStyleCnt="5" custScaleX="1348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6DF294-1B3C-4A45-BFC1-C7B805926C8B}" srcId="{7BFA1E0A-8516-460B-A901-0D39B647B45B}" destId="{4811BFF1-1D3E-4063-BEDA-4C5532684166}" srcOrd="1" destOrd="0" parTransId="{AAB6B8DA-AE68-4A5D-801C-ED526F48A3D2}" sibTransId="{ADD30CDD-4143-40D5-89AE-C287C8CA3C0D}"/>
    <dgm:cxn modelId="{DBF5639A-4C48-4102-B7DE-0480254A94FB}" type="presOf" srcId="{7BFA1E0A-8516-460B-A901-0D39B647B45B}" destId="{61504F28-5B6E-4478-9646-7CD815C7181B}" srcOrd="0" destOrd="0" presId="urn:microsoft.com/office/officeart/2005/8/layout/vList5"/>
    <dgm:cxn modelId="{9C3D11E0-ECE6-428D-BCD8-93EAEAB6C0A6}" type="presOf" srcId="{3B999B6F-7894-43F9-A64D-C2E8F0E791A1}" destId="{BEE15D27-ED8F-45E4-BB6B-87DC6AAA514F}" srcOrd="0" destOrd="0" presId="urn:microsoft.com/office/officeart/2005/8/layout/vList5"/>
    <dgm:cxn modelId="{4BD72B84-622B-404E-A112-79F269B2CC90}" type="presOf" srcId="{16DFCB87-8C29-4C9E-9647-BCEF3E7CE8BF}" destId="{DC0EF973-CFBE-4335-8ED0-4D8ED27AECD3}" srcOrd="0" destOrd="0" presId="urn:microsoft.com/office/officeart/2005/8/layout/vList5"/>
    <dgm:cxn modelId="{6185D7FA-2A7E-4FB6-9BC4-064D3D0FAF94}" type="presOf" srcId="{9A5CAD5A-CD72-42B4-ABB9-C1DC8292BEA3}" destId="{09DB5C68-13A0-43E1-955B-E49B5D2676AA}" srcOrd="0" destOrd="0" presId="urn:microsoft.com/office/officeart/2005/8/layout/vList5"/>
    <dgm:cxn modelId="{1A6B9ADF-EDFE-4099-86B6-7115704BACA9}" type="presOf" srcId="{B2FF9230-68CA-4251-AA88-70E42B141B89}" destId="{09A45C83-CCA1-4068-8FD4-5F3942EE4657}" srcOrd="0" destOrd="0" presId="urn:microsoft.com/office/officeart/2005/8/layout/vList5"/>
    <dgm:cxn modelId="{05F131D6-CCC9-4979-A0C3-490AE3F6907C}" type="presOf" srcId="{9A672026-133D-405A-8A7E-1D7B199273DA}" destId="{AC9CFBE0-0B7F-4028-8768-99AD768567FD}" srcOrd="0" destOrd="0" presId="urn:microsoft.com/office/officeart/2005/8/layout/vList5"/>
    <dgm:cxn modelId="{23D7D9A3-6E79-4C90-9B77-B96CD4DC1C8A}" type="presOf" srcId="{DC90529A-8F94-47EA-89C1-8E797C9FF7BD}" destId="{58B2AA22-196D-4C91-B312-477194D0C099}" srcOrd="0" destOrd="0" presId="urn:microsoft.com/office/officeart/2005/8/layout/vList5"/>
    <dgm:cxn modelId="{9F099F91-E7A4-4A9B-8511-01083F976A52}" type="presOf" srcId="{09F6A52C-87DE-4836-B3A4-E73642D5DA1B}" destId="{2B47D2B3-5D59-4186-BD0C-FCEA00CCECD2}" srcOrd="0" destOrd="0" presId="urn:microsoft.com/office/officeart/2005/8/layout/vList5"/>
    <dgm:cxn modelId="{A4AC3ACA-3D45-4E74-B8A9-25D7D7145300}" srcId="{7BFA1E0A-8516-460B-A901-0D39B647B45B}" destId="{9A672026-133D-405A-8A7E-1D7B199273DA}" srcOrd="3" destOrd="0" parTransId="{1298F629-434F-4968-BDA2-7C6DC357E008}" sibTransId="{91D3542C-7F20-4530-AC02-093B90545338}"/>
    <dgm:cxn modelId="{456CA682-4BB2-4121-B4FE-1FF1CED483A4}" type="presOf" srcId="{4811BFF1-1D3E-4063-BEDA-4C5532684166}" destId="{C9FAD060-C6F2-4679-BE61-BAB58F2FF2A9}" srcOrd="0" destOrd="0" presId="urn:microsoft.com/office/officeart/2005/8/layout/vList5"/>
    <dgm:cxn modelId="{1DBB3CBA-0465-4722-A832-FF123BEBBCF0}" srcId="{16DFCB87-8C29-4C9E-9647-BCEF3E7CE8BF}" destId="{09F6A52C-87DE-4836-B3A4-E73642D5DA1B}" srcOrd="0" destOrd="0" parTransId="{696A264B-4AD5-4682-A4F6-E60A528DCD27}" sibTransId="{BED71478-F46C-44F4-9413-92183F37BFE1}"/>
    <dgm:cxn modelId="{67189F25-1F3E-4BFE-A9F0-C80F64476F0E}" srcId="{4811BFF1-1D3E-4063-BEDA-4C5532684166}" destId="{DC90529A-8F94-47EA-89C1-8E797C9FF7BD}" srcOrd="0" destOrd="0" parTransId="{35EB1C2F-D982-4280-8CA3-CBDAA8C46DD5}" sibTransId="{08B6EC9A-5848-4AB3-BC15-5D9AB1582148}"/>
    <dgm:cxn modelId="{B43A9CAA-575E-43FD-96E3-B102847784B8}" srcId="{3B999B6F-7894-43F9-A64D-C2E8F0E791A1}" destId="{64C6C471-28DA-4532-B1DF-83C7EF37753A}" srcOrd="0" destOrd="0" parTransId="{F72B667E-7E1C-4A0B-BC51-1CBF0023B1B1}" sibTransId="{A4957269-6045-46DE-92DF-3F04661FFC3D}"/>
    <dgm:cxn modelId="{473A7CE3-8752-4732-A812-FF62589C415C}" type="presOf" srcId="{1A487719-9B44-4767-AEEF-3AFCF0454246}" destId="{DCCDDB9E-26D8-43B8-A340-768930BC3CA6}" srcOrd="0" destOrd="0" presId="urn:microsoft.com/office/officeart/2005/8/layout/vList5"/>
    <dgm:cxn modelId="{151D537A-4F50-4B78-8DB1-C0CA05EF906B}" srcId="{7BFA1E0A-8516-460B-A901-0D39B647B45B}" destId="{16DFCB87-8C29-4C9E-9647-BCEF3E7CE8BF}" srcOrd="2" destOrd="0" parTransId="{1CE624AE-0B8D-4363-B6CB-1AA4FE3712D6}" sibTransId="{77E05674-2B0E-4D62-BBD8-14B39D9E2176}"/>
    <dgm:cxn modelId="{A1602DA8-33C2-425B-8A03-31CB0092B3D9}" srcId="{7BFA1E0A-8516-460B-A901-0D39B647B45B}" destId="{9A5CAD5A-CD72-42B4-ABB9-C1DC8292BEA3}" srcOrd="0" destOrd="0" parTransId="{F5FB5530-8707-4AB4-996A-B114E7052E0F}" sibTransId="{C5BC62D4-8461-4D4F-9818-A1157130DABF}"/>
    <dgm:cxn modelId="{7BC25CD4-A36A-4C5E-8585-4B6A6A0FC864}" srcId="{7BFA1E0A-8516-460B-A901-0D39B647B45B}" destId="{3B999B6F-7894-43F9-A64D-C2E8F0E791A1}" srcOrd="4" destOrd="0" parTransId="{5C7B5D07-8898-4DF3-BD09-5A266A0426F1}" sibTransId="{2FC0B0D6-8F79-41E1-9BCC-82E218328F79}"/>
    <dgm:cxn modelId="{4819F915-C230-4373-9985-7F9D43CB4913}" srcId="{9A672026-133D-405A-8A7E-1D7B199273DA}" destId="{B2FF9230-68CA-4251-AA88-70E42B141B89}" srcOrd="0" destOrd="0" parTransId="{3FDAAEA6-5432-4FC0-B65E-530BAEFE06C4}" sibTransId="{32C49BE7-6FF7-4894-A812-058CD789448F}"/>
    <dgm:cxn modelId="{24B55241-959F-4647-BACC-9678C5C85F31}" type="presOf" srcId="{64C6C471-28DA-4532-B1DF-83C7EF37753A}" destId="{92EC1BCD-3A0D-444F-ACF2-2F4E4AF17709}" srcOrd="0" destOrd="0" presId="urn:microsoft.com/office/officeart/2005/8/layout/vList5"/>
    <dgm:cxn modelId="{237CC4D8-4AF4-4E97-802C-F606803F606A}" srcId="{9A5CAD5A-CD72-42B4-ABB9-C1DC8292BEA3}" destId="{1A487719-9B44-4767-AEEF-3AFCF0454246}" srcOrd="0" destOrd="0" parTransId="{9F25E92A-DB52-4353-A0D5-9BD6BB2FB032}" sibTransId="{7B9A54F7-1C69-466A-9DE4-DF83A83469E5}"/>
    <dgm:cxn modelId="{5768DF18-3D1C-43AC-AA8C-688E18DDC5F6}" type="presParOf" srcId="{61504F28-5B6E-4478-9646-7CD815C7181B}" destId="{6A757EF8-E37E-4F44-BB0B-364813D5516D}" srcOrd="0" destOrd="0" presId="urn:microsoft.com/office/officeart/2005/8/layout/vList5"/>
    <dgm:cxn modelId="{5B1391C4-CA25-48CD-B49F-9E3C9803A0C1}" type="presParOf" srcId="{6A757EF8-E37E-4F44-BB0B-364813D5516D}" destId="{09DB5C68-13A0-43E1-955B-E49B5D2676AA}" srcOrd="0" destOrd="0" presId="urn:microsoft.com/office/officeart/2005/8/layout/vList5"/>
    <dgm:cxn modelId="{661DB2B4-932C-43D3-B5F5-37A3485B01DB}" type="presParOf" srcId="{6A757EF8-E37E-4F44-BB0B-364813D5516D}" destId="{DCCDDB9E-26D8-43B8-A340-768930BC3CA6}" srcOrd="1" destOrd="0" presId="urn:microsoft.com/office/officeart/2005/8/layout/vList5"/>
    <dgm:cxn modelId="{7944FC17-7ADD-4DD6-85C7-2FEF8E91DABF}" type="presParOf" srcId="{61504F28-5B6E-4478-9646-7CD815C7181B}" destId="{1FCEA5EF-E344-494F-ACE5-ED946A57DFE1}" srcOrd="1" destOrd="0" presId="urn:microsoft.com/office/officeart/2005/8/layout/vList5"/>
    <dgm:cxn modelId="{C8B63D1F-3575-4D43-B2A2-42718F9572D1}" type="presParOf" srcId="{61504F28-5B6E-4478-9646-7CD815C7181B}" destId="{673F7E3F-67B4-41EC-AD1F-BDDB9D5A7CC2}" srcOrd="2" destOrd="0" presId="urn:microsoft.com/office/officeart/2005/8/layout/vList5"/>
    <dgm:cxn modelId="{7E63F138-67CD-4048-B550-287B449D8976}" type="presParOf" srcId="{673F7E3F-67B4-41EC-AD1F-BDDB9D5A7CC2}" destId="{C9FAD060-C6F2-4679-BE61-BAB58F2FF2A9}" srcOrd="0" destOrd="0" presId="urn:microsoft.com/office/officeart/2005/8/layout/vList5"/>
    <dgm:cxn modelId="{F849C171-7E7D-479C-94D5-F26D6657368C}" type="presParOf" srcId="{673F7E3F-67B4-41EC-AD1F-BDDB9D5A7CC2}" destId="{58B2AA22-196D-4C91-B312-477194D0C099}" srcOrd="1" destOrd="0" presId="urn:microsoft.com/office/officeart/2005/8/layout/vList5"/>
    <dgm:cxn modelId="{D61FCBDB-4B78-4720-A66A-90D429375557}" type="presParOf" srcId="{61504F28-5B6E-4478-9646-7CD815C7181B}" destId="{59A8C24E-BD75-46E0-BEC7-5A844273E498}" srcOrd="3" destOrd="0" presId="urn:microsoft.com/office/officeart/2005/8/layout/vList5"/>
    <dgm:cxn modelId="{D5C15DA6-2B05-4C61-A927-DF6C0F4FC943}" type="presParOf" srcId="{61504F28-5B6E-4478-9646-7CD815C7181B}" destId="{7BA510F4-4ED1-47BE-BC77-1AADA6BF69EF}" srcOrd="4" destOrd="0" presId="urn:microsoft.com/office/officeart/2005/8/layout/vList5"/>
    <dgm:cxn modelId="{6B2145CD-4693-4655-9307-60D5F256B126}" type="presParOf" srcId="{7BA510F4-4ED1-47BE-BC77-1AADA6BF69EF}" destId="{DC0EF973-CFBE-4335-8ED0-4D8ED27AECD3}" srcOrd="0" destOrd="0" presId="urn:microsoft.com/office/officeart/2005/8/layout/vList5"/>
    <dgm:cxn modelId="{4F4A5A64-D708-4D9E-845D-DC92F32A2D98}" type="presParOf" srcId="{7BA510F4-4ED1-47BE-BC77-1AADA6BF69EF}" destId="{2B47D2B3-5D59-4186-BD0C-FCEA00CCECD2}" srcOrd="1" destOrd="0" presId="urn:microsoft.com/office/officeart/2005/8/layout/vList5"/>
    <dgm:cxn modelId="{2A1C37D5-839B-46DB-A048-2FA772DCC8A1}" type="presParOf" srcId="{61504F28-5B6E-4478-9646-7CD815C7181B}" destId="{1F7956E6-C40F-44D7-8B3D-D2797E42A7DC}" srcOrd="5" destOrd="0" presId="urn:microsoft.com/office/officeart/2005/8/layout/vList5"/>
    <dgm:cxn modelId="{AF1FD6DC-9701-4886-A4E3-3A1EE15A3FCE}" type="presParOf" srcId="{61504F28-5B6E-4478-9646-7CD815C7181B}" destId="{2E65CC2A-EEB6-4E1E-8FDA-439C48471F2F}" srcOrd="6" destOrd="0" presId="urn:microsoft.com/office/officeart/2005/8/layout/vList5"/>
    <dgm:cxn modelId="{B60F0BBF-3958-4337-89D7-1B2CA71A5A0A}" type="presParOf" srcId="{2E65CC2A-EEB6-4E1E-8FDA-439C48471F2F}" destId="{AC9CFBE0-0B7F-4028-8768-99AD768567FD}" srcOrd="0" destOrd="0" presId="urn:microsoft.com/office/officeart/2005/8/layout/vList5"/>
    <dgm:cxn modelId="{419CA306-2D71-497B-867D-34B3820F85E9}" type="presParOf" srcId="{2E65CC2A-EEB6-4E1E-8FDA-439C48471F2F}" destId="{09A45C83-CCA1-4068-8FD4-5F3942EE4657}" srcOrd="1" destOrd="0" presId="urn:microsoft.com/office/officeart/2005/8/layout/vList5"/>
    <dgm:cxn modelId="{A27D0654-FD5F-49BF-A0A4-95BC38B07010}" type="presParOf" srcId="{61504F28-5B6E-4478-9646-7CD815C7181B}" destId="{0DBECBC5-D436-4B58-8311-2E7D5A91A32C}" srcOrd="7" destOrd="0" presId="urn:microsoft.com/office/officeart/2005/8/layout/vList5"/>
    <dgm:cxn modelId="{F0A1DE7D-1053-48A4-92F4-35D4EE2A1F1D}" type="presParOf" srcId="{61504F28-5B6E-4478-9646-7CD815C7181B}" destId="{143E4330-C3D9-405C-97F1-E3EDA72138AF}" srcOrd="8" destOrd="0" presId="urn:microsoft.com/office/officeart/2005/8/layout/vList5"/>
    <dgm:cxn modelId="{BD0B281A-5872-4144-8349-844D78C905CF}" type="presParOf" srcId="{143E4330-C3D9-405C-97F1-E3EDA72138AF}" destId="{BEE15D27-ED8F-45E4-BB6B-87DC6AAA514F}" srcOrd="0" destOrd="0" presId="urn:microsoft.com/office/officeart/2005/8/layout/vList5"/>
    <dgm:cxn modelId="{30D41B4C-B3E4-4375-98F8-93E2F2708F7D}" type="presParOf" srcId="{143E4330-C3D9-405C-97F1-E3EDA72138AF}" destId="{92EC1BCD-3A0D-444F-ACF2-2F4E4AF1770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ACFF26A-1593-4981-AA0E-DD7AE867836E}" type="doc">
      <dgm:prSet loTypeId="urn:microsoft.com/office/officeart/2005/8/layout/vList2" loCatId="list" qsTypeId="urn:microsoft.com/office/officeart/2005/8/quickstyle/3d2" qsCatId="3D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BBD3FFCE-B80A-4E13-942B-8218CC707536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Retained Earnings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33ECF8A5-5C5D-40AB-8F11-173E5C0D7987}" type="parTrans" cxnId="{0750C130-DFF6-44D0-992D-4E13ECAA35E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2266FC3-7E13-44E9-BC4B-840514446CC8}" type="sibTrans" cxnId="{0750C130-DFF6-44D0-992D-4E13ECAA35E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4E31C88-B32B-4933-ABC0-A5B5DEFD3EBE}">
      <dgm:prSet phldrT="[Text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Earning after expenses and taxes that are reinvested in the assets of the firm and belong to the owners in the form of equity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0D7C12C4-BD4C-47AC-BAE8-08F11340674C}" type="parTrans" cxnId="{DCE10BFC-E408-4998-B32B-3314549A403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6635D0D-EBFC-4518-94D7-175167E039E9}" type="sibTrans" cxnId="{DCE10BFC-E408-4998-B32B-3314549A403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240FAA5-0AB2-4746-B0AF-42BEA978C844}" type="pres">
      <dgm:prSet presAssocID="{BACFF26A-1593-4981-AA0E-DD7AE867836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D014C3-ACCF-4B0D-9AF8-F99ECFBDE608}" type="pres">
      <dgm:prSet presAssocID="{BBD3FFCE-B80A-4E13-942B-8218CC70753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D4CE29-AD2F-4684-B482-7711A81521FE}" type="pres">
      <dgm:prSet presAssocID="{BBD3FFCE-B80A-4E13-942B-8218CC70753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CE10BFC-E408-4998-B32B-3314549A4030}" srcId="{BBD3FFCE-B80A-4E13-942B-8218CC707536}" destId="{54E31C88-B32B-4933-ABC0-A5B5DEFD3EBE}" srcOrd="0" destOrd="0" parTransId="{0D7C12C4-BD4C-47AC-BAE8-08F11340674C}" sibTransId="{46635D0D-EBFC-4518-94D7-175167E039E9}"/>
    <dgm:cxn modelId="{0750C130-DFF6-44D0-992D-4E13ECAA35E6}" srcId="{BACFF26A-1593-4981-AA0E-DD7AE867836E}" destId="{BBD3FFCE-B80A-4E13-942B-8218CC707536}" srcOrd="0" destOrd="0" parTransId="{33ECF8A5-5C5D-40AB-8F11-173E5C0D7987}" sibTransId="{12266FC3-7E13-44E9-BC4B-840514446CC8}"/>
    <dgm:cxn modelId="{179FE4DA-A7A4-4876-A9C7-20D69890C444}" type="presOf" srcId="{54E31C88-B32B-4933-ABC0-A5B5DEFD3EBE}" destId="{C3D4CE29-AD2F-4684-B482-7711A81521FE}" srcOrd="0" destOrd="0" presId="urn:microsoft.com/office/officeart/2005/8/layout/vList2"/>
    <dgm:cxn modelId="{57B52412-B46B-4EF1-8665-252AFB5D02B9}" type="presOf" srcId="{BACFF26A-1593-4981-AA0E-DD7AE867836E}" destId="{3240FAA5-0AB2-4746-B0AF-42BEA978C844}" srcOrd="0" destOrd="0" presId="urn:microsoft.com/office/officeart/2005/8/layout/vList2"/>
    <dgm:cxn modelId="{1D6B291A-AC0D-4031-A22A-8C43102183BB}" type="presOf" srcId="{BBD3FFCE-B80A-4E13-942B-8218CC707536}" destId="{A2D014C3-ACCF-4B0D-9AF8-F99ECFBDE608}" srcOrd="0" destOrd="0" presId="urn:microsoft.com/office/officeart/2005/8/layout/vList2"/>
    <dgm:cxn modelId="{6792A03C-C90B-43B4-A1D5-B93064C9D69E}" type="presParOf" srcId="{3240FAA5-0AB2-4746-B0AF-42BEA978C844}" destId="{A2D014C3-ACCF-4B0D-9AF8-F99ECFBDE608}" srcOrd="0" destOrd="0" presId="urn:microsoft.com/office/officeart/2005/8/layout/vList2"/>
    <dgm:cxn modelId="{D9929BFB-742E-49AB-9943-FC375C10EBAA}" type="presParOf" srcId="{3240FAA5-0AB2-4746-B0AF-42BEA978C844}" destId="{C3D4CE29-AD2F-4684-B482-7711A81521F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14DCF71-1CBE-4578-BA15-3DC6151FF20D}" type="doc">
      <dgm:prSet loTypeId="urn:microsoft.com/office/officeart/2005/8/layout/hierarchy3" loCatId="list" qsTypeId="urn:microsoft.com/office/officeart/2005/8/quickstyle/3d2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017B4F82-A3D4-4E74-871F-768627EA0FE7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Dividend Yield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06508CEE-0E10-4FFB-849A-88BA223407D7}" type="parTrans" cxnId="{C6C147AB-510F-437A-9790-3AD7D0BD68A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FE2E82C-8750-4405-BCF1-E779DEC09CA5}" type="sibTrans" cxnId="{C6C147AB-510F-437A-9790-3AD7D0BD68A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A92D00E-298D-494E-A3E7-798F6354B32C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The dividend per share divided by the stock price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CA76E399-79C9-46B8-91E7-913E21D60DD2}" type="parTrans" cxnId="{A473CABB-F4E3-4511-BE38-92A32E2FCB53}">
      <dgm:prSet/>
      <dgm:spPr/>
      <dgm:t>
        <a:bodyPr/>
        <a:lstStyle/>
        <a:p>
          <a:endParaRPr lang="en-US" dirty="0">
            <a:latin typeface="Arial" pitchFamily="34" charset="0"/>
            <a:cs typeface="Arial" pitchFamily="34" charset="0"/>
          </a:endParaRPr>
        </a:p>
      </dgm:t>
    </dgm:pt>
    <dgm:pt modelId="{A93348D5-C09F-4224-9226-07AAEF2F34BE}" type="sibTrans" cxnId="{A473CABB-F4E3-4511-BE38-92A32E2FCB5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D2055EE-20DD-4DAA-B0AF-4F8BA1FA18A4}" type="pres">
      <dgm:prSet presAssocID="{E14DCF71-1CBE-4578-BA15-3DC6151FF20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FAC7AEE-0A0C-447A-A092-F0F1500B5D8E}" type="pres">
      <dgm:prSet presAssocID="{017B4F82-A3D4-4E74-871F-768627EA0FE7}" presName="root" presStyleCnt="0"/>
      <dgm:spPr/>
    </dgm:pt>
    <dgm:pt modelId="{270EF137-4E67-48D8-B4A1-C023D5A86179}" type="pres">
      <dgm:prSet presAssocID="{017B4F82-A3D4-4E74-871F-768627EA0FE7}" presName="rootComposite" presStyleCnt="0"/>
      <dgm:spPr/>
    </dgm:pt>
    <dgm:pt modelId="{27EE3CF6-CE5A-4BF2-BFA8-533ADCD1A755}" type="pres">
      <dgm:prSet presAssocID="{017B4F82-A3D4-4E74-871F-768627EA0FE7}" presName="rootText" presStyleLbl="node1" presStyleIdx="0" presStyleCnt="1"/>
      <dgm:spPr/>
      <dgm:t>
        <a:bodyPr/>
        <a:lstStyle/>
        <a:p>
          <a:endParaRPr lang="en-US"/>
        </a:p>
      </dgm:t>
    </dgm:pt>
    <dgm:pt modelId="{8711B82A-79F8-48DD-A885-669791242C42}" type="pres">
      <dgm:prSet presAssocID="{017B4F82-A3D4-4E74-871F-768627EA0FE7}" presName="rootConnector" presStyleLbl="node1" presStyleIdx="0" presStyleCnt="1"/>
      <dgm:spPr/>
      <dgm:t>
        <a:bodyPr/>
        <a:lstStyle/>
        <a:p>
          <a:endParaRPr lang="en-US"/>
        </a:p>
      </dgm:t>
    </dgm:pt>
    <dgm:pt modelId="{5C0949E9-79B6-4DE9-950C-2C319EC01610}" type="pres">
      <dgm:prSet presAssocID="{017B4F82-A3D4-4E74-871F-768627EA0FE7}" presName="childShape" presStyleCnt="0"/>
      <dgm:spPr/>
    </dgm:pt>
    <dgm:pt modelId="{30677090-F771-46B2-8D87-5E9F60D3D4F2}" type="pres">
      <dgm:prSet presAssocID="{CA76E399-79C9-46B8-91E7-913E21D60DD2}" presName="Name13" presStyleLbl="parChTrans1D2" presStyleIdx="0" presStyleCnt="1"/>
      <dgm:spPr/>
      <dgm:t>
        <a:bodyPr/>
        <a:lstStyle/>
        <a:p>
          <a:endParaRPr lang="en-US"/>
        </a:p>
      </dgm:t>
    </dgm:pt>
    <dgm:pt modelId="{08642B36-CF4D-4A17-A5F4-C8583E4BE5DF}" type="pres">
      <dgm:prSet presAssocID="{0A92D00E-298D-494E-A3E7-798F6354B32C}" presName="childText" presStyleLbl="bgAcc1" presStyleIdx="0" presStyleCnt="1" custScaleY="2297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D8579C-9878-478A-B0BA-52E0DA68F3CF}" type="presOf" srcId="{E14DCF71-1CBE-4578-BA15-3DC6151FF20D}" destId="{3D2055EE-20DD-4DAA-B0AF-4F8BA1FA18A4}" srcOrd="0" destOrd="0" presId="urn:microsoft.com/office/officeart/2005/8/layout/hierarchy3"/>
    <dgm:cxn modelId="{0AA98F79-8554-4775-A206-A67A2F5F1144}" type="presOf" srcId="{CA76E399-79C9-46B8-91E7-913E21D60DD2}" destId="{30677090-F771-46B2-8D87-5E9F60D3D4F2}" srcOrd="0" destOrd="0" presId="urn:microsoft.com/office/officeart/2005/8/layout/hierarchy3"/>
    <dgm:cxn modelId="{C6C147AB-510F-437A-9790-3AD7D0BD68A5}" srcId="{E14DCF71-1CBE-4578-BA15-3DC6151FF20D}" destId="{017B4F82-A3D4-4E74-871F-768627EA0FE7}" srcOrd="0" destOrd="0" parTransId="{06508CEE-0E10-4FFB-849A-88BA223407D7}" sibTransId="{BFE2E82C-8750-4405-BCF1-E779DEC09CA5}"/>
    <dgm:cxn modelId="{884DCE00-0140-4C53-8C53-DA924FE9878B}" type="presOf" srcId="{0A92D00E-298D-494E-A3E7-798F6354B32C}" destId="{08642B36-CF4D-4A17-A5F4-C8583E4BE5DF}" srcOrd="0" destOrd="0" presId="urn:microsoft.com/office/officeart/2005/8/layout/hierarchy3"/>
    <dgm:cxn modelId="{A473CABB-F4E3-4511-BE38-92A32E2FCB53}" srcId="{017B4F82-A3D4-4E74-871F-768627EA0FE7}" destId="{0A92D00E-298D-494E-A3E7-798F6354B32C}" srcOrd="0" destOrd="0" parTransId="{CA76E399-79C9-46B8-91E7-913E21D60DD2}" sibTransId="{A93348D5-C09F-4224-9226-07AAEF2F34BE}"/>
    <dgm:cxn modelId="{BCDC160B-9105-4005-A582-3089A320091C}" type="presOf" srcId="{017B4F82-A3D4-4E74-871F-768627EA0FE7}" destId="{27EE3CF6-CE5A-4BF2-BFA8-533ADCD1A755}" srcOrd="0" destOrd="0" presId="urn:microsoft.com/office/officeart/2005/8/layout/hierarchy3"/>
    <dgm:cxn modelId="{11B47CBA-DD21-4997-A5BA-28BC7D269B4A}" type="presOf" srcId="{017B4F82-A3D4-4E74-871F-768627EA0FE7}" destId="{8711B82A-79F8-48DD-A885-669791242C42}" srcOrd="1" destOrd="0" presId="urn:microsoft.com/office/officeart/2005/8/layout/hierarchy3"/>
    <dgm:cxn modelId="{49CB17DF-4C21-4665-8798-EA1D7AFBCE19}" type="presParOf" srcId="{3D2055EE-20DD-4DAA-B0AF-4F8BA1FA18A4}" destId="{DFAC7AEE-0A0C-447A-A092-F0F1500B5D8E}" srcOrd="0" destOrd="0" presId="urn:microsoft.com/office/officeart/2005/8/layout/hierarchy3"/>
    <dgm:cxn modelId="{7ABC38B8-A49C-4408-BEC9-AAB907E25C83}" type="presParOf" srcId="{DFAC7AEE-0A0C-447A-A092-F0F1500B5D8E}" destId="{270EF137-4E67-48D8-B4A1-C023D5A86179}" srcOrd="0" destOrd="0" presId="urn:microsoft.com/office/officeart/2005/8/layout/hierarchy3"/>
    <dgm:cxn modelId="{6AF3CF39-7B25-4001-86BB-F3646CBF9BCC}" type="presParOf" srcId="{270EF137-4E67-48D8-B4A1-C023D5A86179}" destId="{27EE3CF6-CE5A-4BF2-BFA8-533ADCD1A755}" srcOrd="0" destOrd="0" presId="urn:microsoft.com/office/officeart/2005/8/layout/hierarchy3"/>
    <dgm:cxn modelId="{B33ADF0D-EB20-408B-B5EB-848C66C0CD90}" type="presParOf" srcId="{270EF137-4E67-48D8-B4A1-C023D5A86179}" destId="{8711B82A-79F8-48DD-A885-669791242C42}" srcOrd="1" destOrd="0" presId="urn:microsoft.com/office/officeart/2005/8/layout/hierarchy3"/>
    <dgm:cxn modelId="{56494D19-8858-482B-AD23-BA10B560ADE7}" type="presParOf" srcId="{DFAC7AEE-0A0C-447A-A092-F0F1500B5D8E}" destId="{5C0949E9-79B6-4DE9-950C-2C319EC01610}" srcOrd="1" destOrd="0" presId="urn:microsoft.com/office/officeart/2005/8/layout/hierarchy3"/>
    <dgm:cxn modelId="{DF785B7A-7009-4AAB-8B6B-488CB134E389}" type="presParOf" srcId="{5C0949E9-79B6-4DE9-950C-2C319EC01610}" destId="{30677090-F771-46B2-8D87-5E9F60D3D4F2}" srcOrd="0" destOrd="0" presId="urn:microsoft.com/office/officeart/2005/8/layout/hierarchy3"/>
    <dgm:cxn modelId="{F5D404C2-77B0-43E3-9E0B-77224C2D6480}" type="presParOf" srcId="{5C0949E9-79B6-4DE9-950C-2C319EC01610}" destId="{08642B36-CF4D-4A17-A5F4-C8583E4BE5DF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A82605F7-C657-41A0-A733-07A5E35E4AB9}" type="doc">
      <dgm:prSet loTypeId="urn:microsoft.com/office/officeart/2005/8/layout/hList6" loCatId="list" qsTypeId="urn:microsoft.com/office/officeart/2005/8/quickstyle/3d2" qsCatId="3D" csTypeId="urn:microsoft.com/office/officeart/2005/8/colors/colorful1#4" csCatId="colorful" phldr="1"/>
      <dgm:spPr/>
      <dgm:t>
        <a:bodyPr/>
        <a:lstStyle/>
        <a:p>
          <a:endParaRPr lang="en-US"/>
        </a:p>
      </dgm:t>
    </dgm:pt>
    <dgm:pt modelId="{C9D54CAE-2999-40CD-8E68-66BB7D719DD4}">
      <dgm:prSet phldrT="[Text]"/>
      <dgm:spPr/>
      <dgm:t>
        <a:bodyPr/>
        <a:lstStyle/>
        <a:p>
          <a:pPr algn="ctr"/>
          <a:r>
            <a:rPr lang="en-US" sz="2400" dirty="0" smtClean="0">
              <a:latin typeface="Arial" pitchFamily="34" charset="0"/>
              <a:cs typeface="Arial" pitchFamily="34" charset="0"/>
            </a:rPr>
            <a:t>Primary Market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D9A79A74-79C5-4A39-8518-318FD55F3B23}" type="parTrans" cxnId="{29F3B60D-E695-4CA3-8B07-DC8EEAD3DA4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2A27798-E97A-4F32-A7D1-4D8D61FE748B}" type="sibTrans" cxnId="{29F3B60D-E695-4CA3-8B07-DC8EEAD3DA4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C6E1CAF-EAB5-4302-B35A-1AB1F46C06A2}">
      <dgm:prSet phldrT="[Text]" custT="1"/>
      <dgm:spPr/>
      <dgm:t>
        <a:bodyPr/>
        <a:lstStyle/>
        <a:p>
          <a:pPr algn="l"/>
          <a:r>
            <a:rPr lang="en-US" sz="2400" dirty="0" smtClean="0">
              <a:latin typeface="Arial" pitchFamily="34" charset="0"/>
              <a:cs typeface="Arial" pitchFamily="34" charset="0"/>
            </a:rPr>
            <a:t>The market where firms raise financial capital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C99ADBD8-0873-4B8B-ADF8-AD3436FD66A4}" type="parTrans" cxnId="{74C93BB6-7E15-4CB7-8951-E4A6EF37E1D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668FB37-E682-48CA-85FE-FBB4995919F6}" type="sibTrans" cxnId="{74C93BB6-7E15-4CB7-8951-E4A6EF37E1D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BE1AC21-99CE-4C9F-8FC6-13AA604298DE}">
      <dgm:prSet phldrT="[Text]"/>
      <dgm:spPr/>
      <dgm:t>
        <a:bodyPr/>
        <a:lstStyle/>
        <a:p>
          <a:pPr algn="ctr"/>
          <a:r>
            <a:rPr lang="en-US" sz="2400" dirty="0" smtClean="0">
              <a:latin typeface="Arial" pitchFamily="34" charset="0"/>
              <a:cs typeface="Arial" pitchFamily="34" charset="0"/>
            </a:rPr>
            <a:t>Secondary Markets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4DA1FD8C-5948-4AFC-9D30-3B5095A3838C}" type="parTrans" cxnId="{47E1DBCB-A167-47ED-BFEB-352D2E8A231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B688190-6E8E-4A70-A3C1-EC7C0AA57BBB}" type="sibTrans" cxnId="{47E1DBCB-A167-47ED-BFEB-352D2E8A231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68E0B7E-4FDD-4E53-B2F3-BA20408E2D93}">
      <dgm:prSet phldrT="[Text]" custT="1"/>
      <dgm:spPr/>
      <dgm:t>
        <a:bodyPr/>
        <a:lstStyle/>
        <a:p>
          <a:pPr algn="l"/>
          <a:r>
            <a:rPr lang="en-US" sz="2200" dirty="0" smtClean="0">
              <a:latin typeface="Arial" pitchFamily="34" charset="0"/>
              <a:cs typeface="Arial" pitchFamily="34" charset="0"/>
            </a:rPr>
            <a:t>Stock exchanges and over-the-counter markets where investors can trade their securities with others</a:t>
          </a:r>
          <a:endParaRPr lang="en-US" sz="2200" dirty="0">
            <a:latin typeface="Arial" pitchFamily="34" charset="0"/>
            <a:cs typeface="Arial" pitchFamily="34" charset="0"/>
          </a:endParaRPr>
        </a:p>
      </dgm:t>
    </dgm:pt>
    <dgm:pt modelId="{5AAA4B32-83E0-4542-BA3F-A0C6F20AD4DC}" type="parTrans" cxnId="{9571BCD6-84A4-4354-9499-41DF3D26DCE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920417E-0474-4459-B5AF-A361E51C33A8}" type="sibTrans" cxnId="{9571BCD6-84A4-4354-9499-41DF3D26DCE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490DD67-0EE1-410E-A638-77572F9EA4F0}">
      <dgm:prSet phldrT="[Text]"/>
      <dgm:spPr/>
      <dgm:t>
        <a:bodyPr/>
        <a:lstStyle/>
        <a:p>
          <a:pPr algn="ctr"/>
          <a:r>
            <a:rPr lang="en-US" sz="2400" dirty="0" smtClean="0">
              <a:latin typeface="Arial" pitchFamily="34" charset="0"/>
              <a:cs typeface="Arial" pitchFamily="34" charset="0"/>
            </a:rPr>
            <a:t>Investment Banking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CE3FACEC-DD18-4340-8851-4AA87AB3F642}" type="parTrans" cxnId="{1DAE359E-0468-422F-B88E-5D0AAB1E559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D62E6B2-DC13-449E-8F8D-C39E057B9025}" type="sibTrans" cxnId="{1DAE359E-0468-422F-B88E-5D0AAB1E559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366E109-C669-410F-8ED2-70B5B5DDAC76}">
      <dgm:prSet phldrT="[Text]" custT="1"/>
      <dgm:spPr/>
      <dgm:t>
        <a:bodyPr/>
        <a:lstStyle/>
        <a:p>
          <a:pPr algn="l"/>
          <a:r>
            <a:rPr lang="en-US" sz="2400" dirty="0" smtClean="0">
              <a:latin typeface="Arial" pitchFamily="34" charset="0"/>
              <a:cs typeface="Arial" pitchFamily="34" charset="0"/>
            </a:rPr>
            <a:t>The sale of stocks and bonds for corporations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8ADC96D3-EDD9-4FA7-B903-13045F8AF5CA}" type="parTrans" cxnId="{113B80C3-996E-45DB-8F3C-7E583818861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CA6BB40-A945-41D9-A120-70461D4D7F2F}" type="sibTrans" cxnId="{113B80C3-996E-45DB-8F3C-7E583818861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5F99E54-C819-4855-A612-FE76B78D0A45}" type="pres">
      <dgm:prSet presAssocID="{A82605F7-C657-41A0-A733-07A5E35E4AB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355D37-19BA-4C4F-872E-B3EC400614AB}" type="pres">
      <dgm:prSet presAssocID="{C9D54CAE-2999-40CD-8E68-66BB7D719DD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1A72D5-E695-474E-B8CD-519444AD09E0}" type="pres">
      <dgm:prSet presAssocID="{12A27798-E97A-4F32-A7D1-4D8D61FE748B}" presName="sibTrans" presStyleCnt="0"/>
      <dgm:spPr/>
    </dgm:pt>
    <dgm:pt modelId="{95121AA6-7B13-4E82-99A0-5C142876AAE1}" type="pres">
      <dgm:prSet presAssocID="{2BE1AC21-99CE-4C9F-8FC6-13AA604298D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A8BA8F-564A-4752-9362-314A2235FA62}" type="pres">
      <dgm:prSet presAssocID="{9B688190-6E8E-4A70-A3C1-EC7C0AA57BBB}" presName="sibTrans" presStyleCnt="0"/>
      <dgm:spPr/>
    </dgm:pt>
    <dgm:pt modelId="{8D7FBCA1-CC75-4B12-B99B-88A537F26756}" type="pres">
      <dgm:prSet presAssocID="{D490DD67-0EE1-410E-A638-77572F9EA4F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607FCF-FBB6-4E6B-B650-D4EB7CDC5967}" type="presOf" srcId="{B366E109-C669-410F-8ED2-70B5B5DDAC76}" destId="{8D7FBCA1-CC75-4B12-B99B-88A537F26756}" srcOrd="0" destOrd="1" presId="urn:microsoft.com/office/officeart/2005/8/layout/hList6"/>
    <dgm:cxn modelId="{B65CFC13-0A6D-4FDC-B114-A89E105E7B88}" type="presOf" srcId="{DC6E1CAF-EAB5-4302-B35A-1AB1F46C06A2}" destId="{FD355D37-19BA-4C4F-872E-B3EC400614AB}" srcOrd="0" destOrd="1" presId="urn:microsoft.com/office/officeart/2005/8/layout/hList6"/>
    <dgm:cxn modelId="{ED216CC5-59E7-4CAB-BB5F-5310F79E3BDB}" type="presOf" srcId="{2BE1AC21-99CE-4C9F-8FC6-13AA604298DE}" destId="{95121AA6-7B13-4E82-99A0-5C142876AAE1}" srcOrd="0" destOrd="0" presId="urn:microsoft.com/office/officeart/2005/8/layout/hList6"/>
    <dgm:cxn modelId="{9571BCD6-84A4-4354-9499-41DF3D26DCE0}" srcId="{2BE1AC21-99CE-4C9F-8FC6-13AA604298DE}" destId="{768E0B7E-4FDD-4E53-B2F3-BA20408E2D93}" srcOrd="0" destOrd="0" parTransId="{5AAA4B32-83E0-4542-BA3F-A0C6F20AD4DC}" sibTransId="{4920417E-0474-4459-B5AF-A361E51C33A8}"/>
    <dgm:cxn modelId="{47E1DBCB-A167-47ED-BFEB-352D2E8A231F}" srcId="{A82605F7-C657-41A0-A733-07A5E35E4AB9}" destId="{2BE1AC21-99CE-4C9F-8FC6-13AA604298DE}" srcOrd="1" destOrd="0" parTransId="{4DA1FD8C-5948-4AFC-9D30-3B5095A3838C}" sibTransId="{9B688190-6E8E-4A70-A3C1-EC7C0AA57BBB}"/>
    <dgm:cxn modelId="{824076A5-F99D-495F-A8EE-AC9D0D0D8CB6}" type="presOf" srcId="{768E0B7E-4FDD-4E53-B2F3-BA20408E2D93}" destId="{95121AA6-7B13-4E82-99A0-5C142876AAE1}" srcOrd="0" destOrd="1" presId="urn:microsoft.com/office/officeart/2005/8/layout/hList6"/>
    <dgm:cxn modelId="{113B80C3-996E-45DB-8F3C-7E5838188611}" srcId="{D490DD67-0EE1-410E-A638-77572F9EA4F0}" destId="{B366E109-C669-410F-8ED2-70B5B5DDAC76}" srcOrd="0" destOrd="0" parTransId="{8ADC96D3-EDD9-4FA7-B903-13045F8AF5CA}" sibTransId="{6CA6BB40-A945-41D9-A120-70461D4D7F2F}"/>
    <dgm:cxn modelId="{15A58979-F38E-4A5A-B199-4281B2ABF9AF}" type="presOf" srcId="{A82605F7-C657-41A0-A733-07A5E35E4AB9}" destId="{15F99E54-C819-4855-A612-FE76B78D0A45}" srcOrd="0" destOrd="0" presId="urn:microsoft.com/office/officeart/2005/8/layout/hList6"/>
    <dgm:cxn modelId="{1DAE359E-0468-422F-B88E-5D0AAB1E5595}" srcId="{A82605F7-C657-41A0-A733-07A5E35E4AB9}" destId="{D490DD67-0EE1-410E-A638-77572F9EA4F0}" srcOrd="2" destOrd="0" parTransId="{CE3FACEC-DD18-4340-8851-4AA87AB3F642}" sibTransId="{5D62E6B2-DC13-449E-8F8D-C39E057B9025}"/>
    <dgm:cxn modelId="{74C93BB6-7E15-4CB7-8951-E4A6EF37E1D9}" srcId="{C9D54CAE-2999-40CD-8E68-66BB7D719DD4}" destId="{DC6E1CAF-EAB5-4302-B35A-1AB1F46C06A2}" srcOrd="0" destOrd="0" parTransId="{C99ADBD8-0873-4B8B-ADF8-AD3436FD66A4}" sibTransId="{8668FB37-E682-48CA-85FE-FBB4995919F6}"/>
    <dgm:cxn modelId="{985E0F0C-F5DD-44FE-B44A-667F9F9188EB}" type="presOf" srcId="{D490DD67-0EE1-410E-A638-77572F9EA4F0}" destId="{8D7FBCA1-CC75-4B12-B99B-88A537F26756}" srcOrd="0" destOrd="0" presId="urn:microsoft.com/office/officeart/2005/8/layout/hList6"/>
    <dgm:cxn modelId="{B5870DC4-0E64-41E6-AAF3-4971162E7F26}" type="presOf" srcId="{C9D54CAE-2999-40CD-8E68-66BB7D719DD4}" destId="{FD355D37-19BA-4C4F-872E-B3EC400614AB}" srcOrd="0" destOrd="0" presId="urn:microsoft.com/office/officeart/2005/8/layout/hList6"/>
    <dgm:cxn modelId="{29F3B60D-E695-4CA3-8B07-DC8EEAD3DA40}" srcId="{A82605F7-C657-41A0-A733-07A5E35E4AB9}" destId="{C9D54CAE-2999-40CD-8E68-66BB7D719DD4}" srcOrd="0" destOrd="0" parTransId="{D9A79A74-79C5-4A39-8518-318FD55F3B23}" sibTransId="{12A27798-E97A-4F32-A7D1-4D8D61FE748B}"/>
    <dgm:cxn modelId="{E6CB56FD-A7A9-4CA2-8394-5E668441294A}" type="presParOf" srcId="{15F99E54-C819-4855-A612-FE76B78D0A45}" destId="{FD355D37-19BA-4C4F-872E-B3EC400614AB}" srcOrd="0" destOrd="0" presId="urn:microsoft.com/office/officeart/2005/8/layout/hList6"/>
    <dgm:cxn modelId="{7DF7B0BA-1FEC-4D7B-9FD9-FC28C890E199}" type="presParOf" srcId="{15F99E54-C819-4855-A612-FE76B78D0A45}" destId="{8A1A72D5-E695-474E-B8CD-519444AD09E0}" srcOrd="1" destOrd="0" presId="urn:microsoft.com/office/officeart/2005/8/layout/hList6"/>
    <dgm:cxn modelId="{2B6DE0B1-91F6-415B-9FA3-1D527E6A56D8}" type="presParOf" srcId="{15F99E54-C819-4855-A612-FE76B78D0A45}" destId="{95121AA6-7B13-4E82-99A0-5C142876AAE1}" srcOrd="2" destOrd="0" presId="urn:microsoft.com/office/officeart/2005/8/layout/hList6"/>
    <dgm:cxn modelId="{36DF03EB-5BEC-406A-8CB2-8DACC2FAB5AC}" type="presParOf" srcId="{15F99E54-C819-4855-A612-FE76B78D0A45}" destId="{93A8BA8F-564A-4752-9362-314A2235FA62}" srcOrd="3" destOrd="0" presId="urn:microsoft.com/office/officeart/2005/8/layout/hList6"/>
    <dgm:cxn modelId="{956E780F-0C96-47CF-B86C-567B0C41141C}" type="presParOf" srcId="{15F99E54-C819-4855-A612-FE76B78D0A45}" destId="{8D7FBCA1-CC75-4B12-B99B-88A537F26756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EF7114F-1669-401B-90DE-23442902BF5C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681BC8B-61E5-4121-BDE4-155B4281B129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Securities Markets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1317FC9-F746-4D48-B9AD-6BF15DECDCE3}" type="parTrans" cxnId="{B2F1A428-0569-451C-BD67-3A3AF3F171F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CFCAD1C-C035-4F50-9436-9384024FA52B}" type="sibTrans" cxnId="{B2F1A428-0569-451C-BD67-3A3AF3F171F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F296856-F7D5-4BE0-A035-8D2464B8193D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mechanism for buying and selling securities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E36636A0-4E96-4AB9-9FA0-508D21E80EA5}" type="parTrans" cxnId="{0B63665F-5CA3-4BFF-98E7-D8808121D48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86CE3C9-B73C-4035-ACC5-5C1C8644F190}" type="sibTrans" cxnId="{0B63665F-5CA3-4BFF-98E7-D8808121D48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9D2291F-16A0-4CAC-BD0A-D717FE741081}" type="pres">
      <dgm:prSet presAssocID="{7EF7114F-1669-401B-90DE-23442902BF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7630106-565B-45ED-918D-0A3A5987B349}" type="pres">
      <dgm:prSet presAssocID="{B681BC8B-61E5-4121-BDE4-155B4281B12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BD7807-9CBE-4C11-A61E-49DFE0512413}" type="pres">
      <dgm:prSet presAssocID="{B681BC8B-61E5-4121-BDE4-155B4281B129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D2ED62-661E-4BD7-A840-3C81F1A85246}" type="presOf" srcId="{EF296856-F7D5-4BE0-A035-8D2464B8193D}" destId="{23BD7807-9CBE-4C11-A61E-49DFE0512413}" srcOrd="0" destOrd="0" presId="urn:microsoft.com/office/officeart/2005/8/layout/vList2"/>
    <dgm:cxn modelId="{257219A8-722B-4BBE-8CF0-2AC2EDF4CFBF}" type="presOf" srcId="{7EF7114F-1669-401B-90DE-23442902BF5C}" destId="{79D2291F-16A0-4CAC-BD0A-D717FE741081}" srcOrd="0" destOrd="0" presId="urn:microsoft.com/office/officeart/2005/8/layout/vList2"/>
    <dgm:cxn modelId="{971B716C-655A-46BB-BF2B-32BD5B8804A0}" type="presOf" srcId="{B681BC8B-61E5-4121-BDE4-155B4281B129}" destId="{57630106-565B-45ED-918D-0A3A5987B349}" srcOrd="0" destOrd="0" presId="urn:microsoft.com/office/officeart/2005/8/layout/vList2"/>
    <dgm:cxn modelId="{0B63665F-5CA3-4BFF-98E7-D8808121D489}" srcId="{B681BC8B-61E5-4121-BDE4-155B4281B129}" destId="{EF296856-F7D5-4BE0-A035-8D2464B8193D}" srcOrd="0" destOrd="0" parTransId="{E36636A0-4E96-4AB9-9FA0-508D21E80EA5}" sibTransId="{586CE3C9-B73C-4035-ACC5-5C1C8644F190}"/>
    <dgm:cxn modelId="{B2F1A428-0569-451C-BD67-3A3AF3F171F6}" srcId="{7EF7114F-1669-401B-90DE-23442902BF5C}" destId="{B681BC8B-61E5-4121-BDE4-155B4281B129}" srcOrd="0" destOrd="0" parTransId="{91317FC9-F746-4D48-B9AD-6BF15DECDCE3}" sibTransId="{CCFCAD1C-C035-4F50-9436-9384024FA52B}"/>
    <dgm:cxn modelId="{112CB075-BE3A-44B7-83D8-DF2CBFE1555D}" type="presParOf" srcId="{79D2291F-16A0-4CAC-BD0A-D717FE741081}" destId="{57630106-565B-45ED-918D-0A3A5987B349}" srcOrd="0" destOrd="0" presId="urn:microsoft.com/office/officeart/2005/8/layout/vList2"/>
    <dgm:cxn modelId="{C3A13291-29C0-4022-8E45-CBE79647F52D}" type="presParOf" srcId="{79D2291F-16A0-4CAC-BD0A-D717FE741081}" destId="{23BD7807-9CBE-4C11-A61E-49DFE051241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A4E0E490-0286-43B4-B1C7-F59BD2330743}" type="doc">
      <dgm:prSet loTypeId="urn:microsoft.com/office/officeart/2005/8/layout/vList2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975CC31-62A7-4C23-A61F-2693616290B6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Over-The-Counter (OTC) Market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87F9A70-18C6-424B-9D15-ECD065F7D850}" type="parTrans" cxnId="{EF78EB9A-EEAA-433C-A463-A0E3BFFE578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09C6C4A-6C04-42B9-8070-AB57516206BC}" type="sibTrans" cxnId="{EF78EB9A-EEAA-433C-A463-A0E3BFFE578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0535236-9D0D-474A-9B3B-B86AC4E46A12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A network of dealers all over the country linked by computers, telephones and Teletype machines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E9DE5456-F8DB-4D3D-A928-7E8C32D39E27}" type="parTrans" cxnId="{DF81FC3F-CEC1-4EBF-AC17-56093AABF24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DE9D677-ADF4-4100-B5BA-63C7FBA83C44}" type="sibTrans" cxnId="{DF81FC3F-CEC1-4EBF-AC17-56093AABF24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FF102A5-F1AF-42AF-99CB-28E013337085}" type="pres">
      <dgm:prSet presAssocID="{A4E0E490-0286-43B4-B1C7-F59BD233074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94CBEB-C811-4616-B1A1-8170905433D5}" type="pres">
      <dgm:prSet presAssocID="{0975CC31-62A7-4C23-A61F-2693616290B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3BB314-747B-437A-8727-9008F48DEFD2}" type="pres">
      <dgm:prSet presAssocID="{0975CC31-62A7-4C23-A61F-2693616290B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BD9AF3-E899-4FE3-9888-EDFDE1CCBDE5}" type="presOf" srcId="{0975CC31-62A7-4C23-A61F-2693616290B6}" destId="{8494CBEB-C811-4616-B1A1-8170905433D5}" srcOrd="0" destOrd="0" presId="urn:microsoft.com/office/officeart/2005/8/layout/vList2"/>
    <dgm:cxn modelId="{656D568F-8240-48F9-9E8A-F211A97B5265}" type="presOf" srcId="{A4E0E490-0286-43B4-B1C7-F59BD2330743}" destId="{8FF102A5-F1AF-42AF-99CB-28E013337085}" srcOrd="0" destOrd="0" presId="urn:microsoft.com/office/officeart/2005/8/layout/vList2"/>
    <dgm:cxn modelId="{DA16858E-A9D3-4F0F-8492-8353EAB48B9F}" type="presOf" srcId="{70535236-9D0D-474A-9B3B-B86AC4E46A12}" destId="{D33BB314-747B-437A-8727-9008F48DEFD2}" srcOrd="0" destOrd="0" presId="urn:microsoft.com/office/officeart/2005/8/layout/vList2"/>
    <dgm:cxn modelId="{EF78EB9A-EEAA-433C-A463-A0E3BFFE578B}" srcId="{A4E0E490-0286-43B4-B1C7-F59BD2330743}" destId="{0975CC31-62A7-4C23-A61F-2693616290B6}" srcOrd="0" destOrd="0" parTransId="{587F9A70-18C6-424B-9D15-ECD065F7D850}" sibTransId="{C09C6C4A-6C04-42B9-8070-AB57516206BC}"/>
    <dgm:cxn modelId="{DF81FC3F-CEC1-4EBF-AC17-56093AABF247}" srcId="{0975CC31-62A7-4C23-A61F-2693616290B6}" destId="{70535236-9D0D-474A-9B3B-B86AC4E46A12}" srcOrd="0" destOrd="0" parTransId="{E9DE5456-F8DB-4D3D-A928-7E8C32D39E27}" sibTransId="{8DE9D677-ADF4-4100-B5BA-63C7FBA83C44}"/>
    <dgm:cxn modelId="{F008C4B5-B5B2-4310-B6C1-DA163296829E}" type="presParOf" srcId="{8FF102A5-F1AF-42AF-99CB-28E013337085}" destId="{8494CBEB-C811-4616-B1A1-8170905433D5}" srcOrd="0" destOrd="0" presId="urn:microsoft.com/office/officeart/2005/8/layout/vList2"/>
    <dgm:cxn modelId="{78ED8715-719D-4177-ABF1-BC93BACC0DC5}" type="presParOf" srcId="{8FF102A5-F1AF-42AF-99CB-28E013337085}" destId="{D33BB314-747B-437A-8727-9008F48DEFD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59108E-9602-4E7C-A765-21AF09DE866C}">
      <dsp:nvSpPr>
        <dsp:cNvPr id="0" name=""/>
        <dsp:cNvSpPr/>
      </dsp:nvSpPr>
      <dsp:spPr>
        <a:xfrm>
          <a:off x="0" y="4050"/>
          <a:ext cx="8077200" cy="72539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>
              <a:latin typeface="Arial" pitchFamily="34" charset="0"/>
              <a:cs typeface="Arial" pitchFamily="34" charset="0"/>
            </a:rPr>
            <a:t>Transaction Balances</a:t>
          </a:r>
          <a:endParaRPr lang="en-US" sz="3100" kern="1200" dirty="0">
            <a:latin typeface="Arial" pitchFamily="34" charset="0"/>
            <a:cs typeface="Arial" pitchFamily="34" charset="0"/>
          </a:endParaRPr>
        </a:p>
      </dsp:txBody>
      <dsp:txXfrm>
        <a:off x="35411" y="39461"/>
        <a:ext cx="8006378" cy="654577"/>
      </dsp:txXfrm>
    </dsp:sp>
    <dsp:sp modelId="{EB7AB80D-0E24-455B-928F-F406CB2E6AE1}">
      <dsp:nvSpPr>
        <dsp:cNvPr id="0" name=""/>
        <dsp:cNvSpPr/>
      </dsp:nvSpPr>
      <dsp:spPr>
        <a:xfrm>
          <a:off x="0" y="729450"/>
          <a:ext cx="8077200" cy="102672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Cash kept on hand by a firm to pay normal daily expenses, such as employee wages and bills for supplies and utilities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729450"/>
        <a:ext cx="8077200" cy="10267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EEB0DC-5BFD-4F21-A513-740D00D39511}">
      <dsp:nvSpPr>
        <dsp:cNvPr id="0" name=""/>
        <dsp:cNvSpPr/>
      </dsp:nvSpPr>
      <dsp:spPr>
        <a:xfrm>
          <a:off x="0" y="11272"/>
          <a:ext cx="8077200" cy="6786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latin typeface="Arial" pitchFamily="34" charset="0"/>
              <a:cs typeface="Arial" pitchFamily="34" charset="0"/>
            </a:rPr>
            <a:t>Lockbox </a:t>
          </a:r>
          <a:endParaRPr lang="en-US" sz="2900" kern="1200" dirty="0">
            <a:latin typeface="Arial" pitchFamily="34" charset="0"/>
            <a:cs typeface="Arial" pitchFamily="34" charset="0"/>
          </a:endParaRPr>
        </a:p>
      </dsp:txBody>
      <dsp:txXfrm>
        <a:off x="33127" y="44399"/>
        <a:ext cx="8010946" cy="612346"/>
      </dsp:txXfrm>
    </dsp:sp>
    <dsp:sp modelId="{1035B383-CDC3-4832-98C2-CA0D8D09FB5D}">
      <dsp:nvSpPr>
        <dsp:cNvPr id="0" name=""/>
        <dsp:cNvSpPr/>
      </dsp:nvSpPr>
      <dsp:spPr>
        <a:xfrm>
          <a:off x="0" y="689872"/>
          <a:ext cx="8077200" cy="990494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36830" rIns="206248" bIns="3683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An address, usually a commercial bank, at which a company receives payments in order to speed collections from customers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0" y="689872"/>
        <a:ext cx="8077200" cy="9904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2ED91C-BC31-454A-8E03-2FB47829FC07}">
      <dsp:nvSpPr>
        <dsp:cNvPr id="0" name=""/>
        <dsp:cNvSpPr/>
      </dsp:nvSpPr>
      <dsp:spPr>
        <a:xfrm>
          <a:off x="0" y="26459"/>
          <a:ext cx="8077200" cy="772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latin typeface="Arial" pitchFamily="34" charset="0"/>
              <a:cs typeface="Arial" pitchFamily="34" charset="0"/>
            </a:rPr>
            <a:t>Working Capital Management</a:t>
          </a:r>
          <a:endParaRPr lang="en-US" sz="3300" kern="1200" dirty="0">
            <a:latin typeface="Arial" pitchFamily="34" charset="0"/>
            <a:cs typeface="Arial" pitchFamily="34" charset="0"/>
          </a:endParaRPr>
        </a:p>
      </dsp:txBody>
      <dsp:txXfrm>
        <a:off x="37696" y="64155"/>
        <a:ext cx="8001808" cy="696808"/>
      </dsp:txXfrm>
    </dsp:sp>
    <dsp:sp modelId="{72640A6A-B265-4802-A117-90E1269D17E0}">
      <dsp:nvSpPr>
        <dsp:cNvPr id="0" name=""/>
        <dsp:cNvSpPr/>
      </dsp:nvSpPr>
      <dsp:spPr>
        <a:xfrm>
          <a:off x="0" y="798660"/>
          <a:ext cx="8077200" cy="54648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6451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6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managing of short-term assets and liabilities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0" y="798660"/>
        <a:ext cx="8077200" cy="5464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59108E-9602-4E7C-A765-21AF09DE866C}">
      <dsp:nvSpPr>
        <dsp:cNvPr id="0" name=""/>
        <dsp:cNvSpPr/>
      </dsp:nvSpPr>
      <dsp:spPr>
        <a:xfrm>
          <a:off x="0" y="101839"/>
          <a:ext cx="8077200" cy="72539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>
              <a:latin typeface="Arial" pitchFamily="34" charset="0"/>
              <a:cs typeface="Arial" pitchFamily="34" charset="0"/>
            </a:rPr>
            <a:t>Marketable Securities</a:t>
          </a:r>
          <a:endParaRPr lang="en-US" sz="3100" kern="1200" dirty="0">
            <a:latin typeface="Arial" pitchFamily="34" charset="0"/>
            <a:cs typeface="Arial" pitchFamily="34" charset="0"/>
          </a:endParaRPr>
        </a:p>
      </dsp:txBody>
      <dsp:txXfrm>
        <a:off x="35411" y="137250"/>
        <a:ext cx="8006378" cy="654577"/>
      </dsp:txXfrm>
    </dsp:sp>
    <dsp:sp modelId="{EB7AB80D-0E24-455B-928F-F406CB2E6AE1}">
      <dsp:nvSpPr>
        <dsp:cNvPr id="0" name=""/>
        <dsp:cNvSpPr/>
      </dsp:nvSpPr>
      <dsp:spPr>
        <a:xfrm>
          <a:off x="0" y="827239"/>
          <a:ext cx="8077200" cy="102672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56451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Temporary investment of “extra” cash by organizations for up to one year in U.S. Treasury bills, certificates of deposit, commercial paper, or Eurodollar loans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827239"/>
        <a:ext cx="8077200" cy="10267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EEB0DC-5BFD-4F21-A513-740D00D39511}">
      <dsp:nvSpPr>
        <dsp:cNvPr id="0" name=""/>
        <dsp:cNvSpPr/>
      </dsp:nvSpPr>
      <dsp:spPr>
        <a:xfrm>
          <a:off x="0" y="15000"/>
          <a:ext cx="8075122" cy="7488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Arial" pitchFamily="34" charset="0"/>
              <a:cs typeface="Arial" pitchFamily="34" charset="0"/>
            </a:rPr>
            <a:t>Treasury Bills (T-Bills)</a:t>
          </a:r>
          <a:endParaRPr lang="en-US" sz="3200" kern="1200" dirty="0">
            <a:latin typeface="Arial" pitchFamily="34" charset="0"/>
            <a:cs typeface="Arial" pitchFamily="34" charset="0"/>
          </a:endParaRPr>
        </a:p>
      </dsp:txBody>
      <dsp:txXfrm>
        <a:off x="36553" y="51553"/>
        <a:ext cx="8002016" cy="675694"/>
      </dsp:txXfrm>
    </dsp:sp>
    <dsp:sp modelId="{1035B383-CDC3-4832-98C2-CA0D8D09FB5D}">
      <dsp:nvSpPr>
        <dsp:cNvPr id="0" name=""/>
        <dsp:cNvSpPr/>
      </dsp:nvSpPr>
      <dsp:spPr>
        <a:xfrm>
          <a:off x="0" y="763800"/>
          <a:ext cx="8075122" cy="74520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56385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500" kern="1200" dirty="0" smtClean="0">
              <a:latin typeface="Arial" pitchFamily="34" charset="0"/>
              <a:cs typeface="Arial" pitchFamily="34" charset="0"/>
            </a:rPr>
            <a:t>Short-term debt obligations the U.S. government sells to raise money</a:t>
          </a:r>
          <a:endParaRPr lang="en-US" sz="2500" kern="1200" dirty="0">
            <a:latin typeface="Arial" pitchFamily="34" charset="0"/>
            <a:cs typeface="Arial" pitchFamily="34" charset="0"/>
          </a:endParaRPr>
        </a:p>
      </dsp:txBody>
      <dsp:txXfrm>
        <a:off x="0" y="763800"/>
        <a:ext cx="8075122" cy="7452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7B478B-4138-4211-AF4E-B8DB84026EF2}">
      <dsp:nvSpPr>
        <dsp:cNvPr id="0" name=""/>
        <dsp:cNvSpPr/>
      </dsp:nvSpPr>
      <dsp:spPr>
        <a:xfrm>
          <a:off x="0" y="390517"/>
          <a:ext cx="8077200" cy="12867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880" tIns="395732" rIns="626880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Certificates of deposit issued by commercial banks and brokerage companies, available in minimum amounts of $100,000 which may be traded prior to maturity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0" y="390517"/>
        <a:ext cx="8077200" cy="1286775"/>
      </dsp:txXfrm>
    </dsp:sp>
    <dsp:sp modelId="{3D4A30A8-B60B-4200-AF90-BF5515DABCCC}">
      <dsp:nvSpPr>
        <dsp:cNvPr id="0" name=""/>
        <dsp:cNvSpPr/>
      </dsp:nvSpPr>
      <dsp:spPr>
        <a:xfrm>
          <a:off x="403860" y="110077"/>
          <a:ext cx="5654040" cy="5608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Commercial Certificates of Deposit (CDs)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431240" y="137457"/>
        <a:ext cx="5599280" cy="506120"/>
      </dsp:txXfrm>
    </dsp:sp>
    <dsp:sp modelId="{E51C45A6-558E-4DD2-A420-F24929E2E268}">
      <dsp:nvSpPr>
        <dsp:cNvPr id="0" name=""/>
        <dsp:cNvSpPr/>
      </dsp:nvSpPr>
      <dsp:spPr>
        <a:xfrm>
          <a:off x="0" y="2060332"/>
          <a:ext cx="8077200" cy="10473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880" tIns="395732" rIns="626880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A written promise from one company to another to pay a specific amount of money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0" y="2060332"/>
        <a:ext cx="8077200" cy="1047375"/>
      </dsp:txXfrm>
    </dsp:sp>
    <dsp:sp modelId="{5E954502-11EE-49EF-8AAE-09B9385EB4B8}">
      <dsp:nvSpPr>
        <dsp:cNvPr id="0" name=""/>
        <dsp:cNvSpPr/>
      </dsp:nvSpPr>
      <dsp:spPr>
        <a:xfrm>
          <a:off x="403860" y="1779892"/>
          <a:ext cx="5654040" cy="5608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Commercial Paper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431240" y="1807272"/>
        <a:ext cx="5599280" cy="506120"/>
      </dsp:txXfrm>
    </dsp:sp>
    <dsp:sp modelId="{03079CEF-10C7-4DE6-B054-0A904718C2E3}">
      <dsp:nvSpPr>
        <dsp:cNvPr id="0" name=""/>
        <dsp:cNvSpPr/>
      </dsp:nvSpPr>
      <dsp:spPr>
        <a:xfrm>
          <a:off x="0" y="3490747"/>
          <a:ext cx="8077200" cy="10473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880" tIns="395732" rIns="626880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A market centered in London for trading U.S. dollars in foreign countries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0" y="3490747"/>
        <a:ext cx="8077200" cy="1047375"/>
      </dsp:txXfrm>
    </dsp:sp>
    <dsp:sp modelId="{F7EA37DA-7B88-4268-9DD2-BD65A665AF92}">
      <dsp:nvSpPr>
        <dsp:cNvPr id="0" name=""/>
        <dsp:cNvSpPr/>
      </dsp:nvSpPr>
      <dsp:spPr>
        <a:xfrm>
          <a:off x="403860" y="3210307"/>
          <a:ext cx="5654040" cy="56088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Eurodollar Market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431240" y="3237687"/>
        <a:ext cx="5599280" cy="50612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BF2518-9A7C-4248-872B-44BF4CA3BB8B}">
      <dsp:nvSpPr>
        <dsp:cNvPr id="0" name=""/>
        <dsp:cNvSpPr/>
      </dsp:nvSpPr>
      <dsp:spPr>
        <a:xfrm rot="5400000">
          <a:off x="4648165" y="-1941008"/>
          <a:ext cx="1319510" cy="5533017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b="1" kern="1200" dirty="0" smtClean="0">
              <a:latin typeface="Arial" pitchFamily="34" charset="0"/>
              <a:cs typeface="Arial" pitchFamily="34" charset="0"/>
            </a:rPr>
            <a:t>Trade Credit </a:t>
          </a:r>
          <a:r>
            <a:rPr lang="en-US" sz="2600" b="0" kern="1200" dirty="0" smtClean="0">
              <a:latin typeface="Arial" pitchFamily="34" charset="0"/>
              <a:cs typeface="Arial" pitchFamily="34" charset="0"/>
            </a:rPr>
            <a:t>is extended by suppliers for the purchase of their goods and services</a:t>
          </a:r>
          <a:endParaRPr lang="en-US" sz="2600" b="1" kern="1200" dirty="0">
            <a:latin typeface="Arial" pitchFamily="34" charset="0"/>
            <a:cs typeface="Arial" pitchFamily="34" charset="0"/>
          </a:endParaRPr>
        </a:p>
      </dsp:txBody>
      <dsp:txXfrm rot="-5400000">
        <a:off x="2541412" y="230158"/>
        <a:ext cx="5468604" cy="1190684"/>
      </dsp:txXfrm>
    </dsp:sp>
    <dsp:sp modelId="{755B304B-0FFB-47C7-A653-7D8B3E24B105}">
      <dsp:nvSpPr>
        <dsp:cNvPr id="0" name=""/>
        <dsp:cNvSpPr/>
      </dsp:nvSpPr>
      <dsp:spPr>
        <a:xfrm>
          <a:off x="2770" y="806"/>
          <a:ext cx="2538640" cy="164938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Arial" pitchFamily="34" charset="0"/>
              <a:cs typeface="Arial" pitchFamily="34" charset="0"/>
            </a:rPr>
            <a:t>Accounts Payable</a:t>
          </a:r>
          <a:endParaRPr lang="en-US" sz="2800" kern="1200" dirty="0">
            <a:latin typeface="Arial" pitchFamily="34" charset="0"/>
            <a:cs typeface="Arial" pitchFamily="34" charset="0"/>
          </a:endParaRPr>
        </a:p>
      </dsp:txBody>
      <dsp:txXfrm>
        <a:off x="83286" y="81322"/>
        <a:ext cx="2377608" cy="148835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60271F-74FD-4122-B684-8FA228E356AF}">
      <dsp:nvSpPr>
        <dsp:cNvPr id="0" name=""/>
        <dsp:cNvSpPr/>
      </dsp:nvSpPr>
      <dsp:spPr>
        <a:xfrm rot="5400000">
          <a:off x="4677301" y="-2621018"/>
          <a:ext cx="689699" cy="6107746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latin typeface="Arial" pitchFamily="34" charset="0"/>
              <a:cs typeface="Arial" pitchFamily="34" charset="0"/>
            </a:rPr>
            <a:t>An arrangement by which a bank agrees to lend a specified amount of money to an organization upon request</a:t>
          </a:r>
          <a:endParaRPr lang="en-US" sz="1700" kern="1200" dirty="0">
            <a:latin typeface="Arial" pitchFamily="34" charset="0"/>
            <a:cs typeface="Arial" pitchFamily="34" charset="0"/>
          </a:endParaRPr>
        </a:p>
      </dsp:txBody>
      <dsp:txXfrm rot="-5400000">
        <a:off x="1968278" y="121673"/>
        <a:ext cx="6074078" cy="622363"/>
      </dsp:txXfrm>
    </dsp:sp>
    <dsp:sp modelId="{EA570525-3423-4A14-B659-F33E14047BDD}">
      <dsp:nvSpPr>
        <dsp:cNvPr id="0" name=""/>
        <dsp:cNvSpPr/>
      </dsp:nvSpPr>
      <dsp:spPr>
        <a:xfrm>
          <a:off x="406" y="1792"/>
          <a:ext cx="1967870" cy="86212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latin typeface="Arial" pitchFamily="34" charset="0"/>
              <a:cs typeface="Arial" pitchFamily="34" charset="0"/>
            </a:rPr>
            <a:t>Line of Credit</a:t>
          </a:r>
          <a:endParaRPr lang="en-US" sz="2500" kern="1200" dirty="0">
            <a:latin typeface="Arial" pitchFamily="34" charset="0"/>
            <a:cs typeface="Arial" pitchFamily="34" charset="0"/>
          </a:endParaRPr>
        </a:p>
      </dsp:txBody>
      <dsp:txXfrm>
        <a:off x="42491" y="43877"/>
        <a:ext cx="1883700" cy="777954"/>
      </dsp:txXfrm>
    </dsp:sp>
    <dsp:sp modelId="{50FE97FC-7B9E-470C-BDF7-0815BB204418}">
      <dsp:nvSpPr>
        <dsp:cNvPr id="0" name=""/>
        <dsp:cNvSpPr/>
      </dsp:nvSpPr>
      <dsp:spPr>
        <a:xfrm rot="5400000">
          <a:off x="4674298" y="-1718501"/>
          <a:ext cx="689699" cy="6113173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latin typeface="Arial" pitchFamily="34" charset="0"/>
              <a:cs typeface="Arial" pitchFamily="34" charset="0"/>
            </a:rPr>
            <a:t>Loans backed by collateral the bank can claim if the borrowers do not repay them</a:t>
          </a:r>
          <a:endParaRPr lang="en-US" sz="1700" kern="1200" dirty="0">
            <a:latin typeface="Arial" pitchFamily="34" charset="0"/>
            <a:cs typeface="Arial" pitchFamily="34" charset="0"/>
          </a:endParaRPr>
        </a:p>
      </dsp:txBody>
      <dsp:txXfrm rot="-5400000">
        <a:off x="1962561" y="1026904"/>
        <a:ext cx="6079505" cy="622363"/>
      </dsp:txXfrm>
    </dsp:sp>
    <dsp:sp modelId="{F53EDB8C-1115-4888-9056-3B1EA0A8CEEB}">
      <dsp:nvSpPr>
        <dsp:cNvPr id="0" name=""/>
        <dsp:cNvSpPr/>
      </dsp:nvSpPr>
      <dsp:spPr>
        <a:xfrm>
          <a:off x="406" y="907022"/>
          <a:ext cx="1962155" cy="86212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latin typeface="Arial" pitchFamily="34" charset="0"/>
              <a:cs typeface="Arial" pitchFamily="34" charset="0"/>
            </a:rPr>
            <a:t>Secured Loans</a:t>
          </a:r>
          <a:endParaRPr lang="en-US" sz="2500" kern="1200" dirty="0">
            <a:latin typeface="Arial" pitchFamily="34" charset="0"/>
            <a:cs typeface="Arial" pitchFamily="34" charset="0"/>
          </a:endParaRPr>
        </a:p>
      </dsp:txBody>
      <dsp:txXfrm>
        <a:off x="42491" y="949107"/>
        <a:ext cx="1877985" cy="777954"/>
      </dsp:txXfrm>
    </dsp:sp>
    <dsp:sp modelId="{2C747591-7413-48B6-A8DA-4AC30E8EA13C}">
      <dsp:nvSpPr>
        <dsp:cNvPr id="0" name=""/>
        <dsp:cNvSpPr/>
      </dsp:nvSpPr>
      <dsp:spPr>
        <a:xfrm rot="5400000">
          <a:off x="4661525" y="-826018"/>
          <a:ext cx="689699" cy="6138667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latin typeface="Arial" pitchFamily="34" charset="0"/>
              <a:cs typeface="Arial" pitchFamily="34" charset="0"/>
            </a:rPr>
            <a:t>Loans backed only by the borrowers’ good reputation and previous credit rating</a:t>
          </a:r>
          <a:endParaRPr lang="en-US" sz="1700" kern="1200" dirty="0">
            <a:latin typeface="Arial" pitchFamily="34" charset="0"/>
            <a:cs typeface="Arial" pitchFamily="34" charset="0"/>
          </a:endParaRPr>
        </a:p>
      </dsp:txBody>
      <dsp:txXfrm rot="-5400000">
        <a:off x="1937041" y="1932134"/>
        <a:ext cx="6104999" cy="622363"/>
      </dsp:txXfrm>
    </dsp:sp>
    <dsp:sp modelId="{46FEF027-5716-47E4-A30B-E99511CD8634}">
      <dsp:nvSpPr>
        <dsp:cNvPr id="0" name=""/>
        <dsp:cNvSpPr/>
      </dsp:nvSpPr>
      <dsp:spPr>
        <a:xfrm>
          <a:off x="406" y="1812253"/>
          <a:ext cx="1936634" cy="86212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latin typeface="Arial" pitchFamily="34" charset="0"/>
              <a:cs typeface="Arial" pitchFamily="34" charset="0"/>
            </a:rPr>
            <a:t>Unsecured Loans</a:t>
          </a:r>
          <a:endParaRPr lang="en-US" sz="2500" kern="1200" dirty="0">
            <a:latin typeface="Arial" pitchFamily="34" charset="0"/>
            <a:cs typeface="Arial" pitchFamily="34" charset="0"/>
          </a:endParaRPr>
        </a:p>
      </dsp:txBody>
      <dsp:txXfrm>
        <a:off x="42491" y="1854338"/>
        <a:ext cx="1852464" cy="777954"/>
      </dsp:txXfrm>
    </dsp:sp>
    <dsp:sp modelId="{BD07881B-8193-4D87-AFED-474D5C83E75E}">
      <dsp:nvSpPr>
        <dsp:cNvPr id="0" name=""/>
        <dsp:cNvSpPr/>
      </dsp:nvSpPr>
      <dsp:spPr>
        <a:xfrm rot="5400000">
          <a:off x="4677685" y="94287"/>
          <a:ext cx="689699" cy="6108516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latin typeface="Arial" pitchFamily="34" charset="0"/>
              <a:cs typeface="Arial" pitchFamily="34" charset="0"/>
            </a:rPr>
            <a:t>The interest rate commercial banks charge their best customers (usually large corporations) for short-term loans</a:t>
          </a:r>
          <a:endParaRPr lang="en-US" sz="1700" kern="1200" dirty="0">
            <a:latin typeface="Arial" pitchFamily="34" charset="0"/>
            <a:cs typeface="Arial" pitchFamily="34" charset="0"/>
          </a:endParaRPr>
        </a:p>
      </dsp:txBody>
      <dsp:txXfrm rot="-5400000">
        <a:off x="1968277" y="2837363"/>
        <a:ext cx="6074848" cy="622363"/>
      </dsp:txXfrm>
    </dsp:sp>
    <dsp:sp modelId="{FCE49025-294B-4036-BF17-5ABCC88C5E17}">
      <dsp:nvSpPr>
        <dsp:cNvPr id="0" name=""/>
        <dsp:cNvSpPr/>
      </dsp:nvSpPr>
      <dsp:spPr>
        <a:xfrm>
          <a:off x="406" y="2717483"/>
          <a:ext cx="1967870" cy="86212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latin typeface="Arial" pitchFamily="34" charset="0"/>
              <a:cs typeface="Arial" pitchFamily="34" charset="0"/>
            </a:rPr>
            <a:t>Prime Rate</a:t>
          </a:r>
          <a:endParaRPr lang="en-US" sz="2500" kern="1200" dirty="0">
            <a:latin typeface="Arial" pitchFamily="34" charset="0"/>
            <a:cs typeface="Arial" pitchFamily="34" charset="0"/>
          </a:endParaRPr>
        </a:p>
      </dsp:txBody>
      <dsp:txXfrm>
        <a:off x="42491" y="2759568"/>
        <a:ext cx="1883700" cy="77795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0C520E-C6B8-4CE5-8E64-D5BC6A67F71B}">
      <dsp:nvSpPr>
        <dsp:cNvPr id="0" name=""/>
        <dsp:cNvSpPr/>
      </dsp:nvSpPr>
      <dsp:spPr>
        <a:xfrm>
          <a:off x="0" y="70275"/>
          <a:ext cx="8077200" cy="65520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Arial" pitchFamily="34" charset="0"/>
              <a:cs typeface="Arial" pitchFamily="34" charset="0"/>
            </a:rPr>
            <a:t>Factor</a:t>
          </a:r>
          <a:endParaRPr lang="en-US" sz="2800" kern="1200" dirty="0">
            <a:latin typeface="Arial" pitchFamily="34" charset="0"/>
            <a:cs typeface="Arial" pitchFamily="34" charset="0"/>
          </a:endParaRPr>
        </a:p>
      </dsp:txBody>
      <dsp:txXfrm>
        <a:off x="31984" y="102259"/>
        <a:ext cx="8013232" cy="591232"/>
      </dsp:txXfrm>
    </dsp:sp>
    <dsp:sp modelId="{D3DEE87F-EFE9-4473-9664-B92DA784C637}">
      <dsp:nvSpPr>
        <dsp:cNvPr id="0" name=""/>
        <dsp:cNvSpPr/>
      </dsp:nvSpPr>
      <dsp:spPr>
        <a:xfrm>
          <a:off x="0" y="725475"/>
          <a:ext cx="8077200" cy="65205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56451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A finance company to which businesses sell their accounts receivable – usually for a percentage of the total face value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0" y="725475"/>
        <a:ext cx="8077200" cy="65205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4CC93F-3118-450E-8471-D792685D0582}">
      <dsp:nvSpPr>
        <dsp:cNvPr id="0" name=""/>
        <dsp:cNvSpPr/>
      </dsp:nvSpPr>
      <dsp:spPr>
        <a:xfrm>
          <a:off x="0" y="78500"/>
          <a:ext cx="8077200" cy="748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Arial" pitchFamily="34" charset="0"/>
              <a:cs typeface="Arial" pitchFamily="34" charset="0"/>
            </a:rPr>
            <a:t>Long-Term (Fixed) Assets</a:t>
          </a:r>
          <a:endParaRPr lang="en-US" sz="3200" kern="1200" dirty="0">
            <a:latin typeface="Arial" pitchFamily="34" charset="0"/>
            <a:cs typeface="Arial" pitchFamily="34" charset="0"/>
          </a:endParaRPr>
        </a:p>
      </dsp:txBody>
      <dsp:txXfrm>
        <a:off x="36553" y="115053"/>
        <a:ext cx="8004094" cy="675694"/>
      </dsp:txXfrm>
    </dsp:sp>
    <dsp:sp modelId="{1F919CAB-9C80-4EFB-92DC-5376C9F912F9}">
      <dsp:nvSpPr>
        <dsp:cNvPr id="0" name=""/>
        <dsp:cNvSpPr/>
      </dsp:nvSpPr>
      <dsp:spPr>
        <a:xfrm>
          <a:off x="0" y="827300"/>
          <a:ext cx="8077200" cy="74520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6451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500" kern="1200" dirty="0" smtClean="0">
              <a:latin typeface="Arial" pitchFamily="34" charset="0"/>
              <a:cs typeface="Arial" pitchFamily="34" charset="0"/>
            </a:rPr>
            <a:t>Production facilities (plants), offices, and equipment – all of which are expected to last for many years</a:t>
          </a:r>
          <a:endParaRPr lang="en-US" sz="2500" kern="1200" dirty="0">
            <a:latin typeface="Arial" pitchFamily="34" charset="0"/>
            <a:cs typeface="Arial" pitchFamily="34" charset="0"/>
          </a:endParaRPr>
        </a:p>
      </dsp:txBody>
      <dsp:txXfrm>
        <a:off x="0" y="827300"/>
        <a:ext cx="8077200" cy="7452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24E59D-62AF-40C9-8F3E-5D788C262949}">
      <dsp:nvSpPr>
        <dsp:cNvPr id="0" name=""/>
        <dsp:cNvSpPr/>
      </dsp:nvSpPr>
      <dsp:spPr>
        <a:xfrm>
          <a:off x="0" y="40400"/>
          <a:ext cx="8077200" cy="7488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Arial" pitchFamily="34" charset="0"/>
              <a:cs typeface="Arial" pitchFamily="34" charset="0"/>
            </a:rPr>
            <a:t>Capital Budgeting</a:t>
          </a:r>
          <a:endParaRPr lang="en-US" sz="3200" kern="1200" dirty="0">
            <a:latin typeface="Arial" pitchFamily="34" charset="0"/>
            <a:cs typeface="Arial" pitchFamily="34" charset="0"/>
          </a:endParaRPr>
        </a:p>
      </dsp:txBody>
      <dsp:txXfrm>
        <a:off x="36553" y="76953"/>
        <a:ext cx="8004094" cy="675694"/>
      </dsp:txXfrm>
    </dsp:sp>
    <dsp:sp modelId="{6756DF88-77D6-431A-B9A2-EF1553FDB171}">
      <dsp:nvSpPr>
        <dsp:cNvPr id="0" name=""/>
        <dsp:cNvSpPr/>
      </dsp:nvSpPr>
      <dsp:spPr>
        <a:xfrm>
          <a:off x="0" y="789200"/>
          <a:ext cx="8077200" cy="74520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500" kern="1200" dirty="0" smtClean="0">
              <a:latin typeface="Arial" pitchFamily="34" charset="0"/>
              <a:cs typeface="Arial" pitchFamily="34" charset="0"/>
            </a:rPr>
            <a:t>The process of analyzing the needs of the business and selecting the assets that will maximize its value</a:t>
          </a:r>
          <a:endParaRPr lang="en-US" sz="2500" kern="1200" dirty="0">
            <a:latin typeface="Arial" pitchFamily="34" charset="0"/>
            <a:cs typeface="Arial" pitchFamily="34" charset="0"/>
          </a:endParaRPr>
        </a:p>
      </dsp:txBody>
      <dsp:txXfrm>
        <a:off x="0" y="789200"/>
        <a:ext cx="8077200" cy="7452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4B2820-6AEE-45F6-A78B-8D0C84540628}">
      <dsp:nvSpPr>
        <dsp:cNvPr id="0" name=""/>
        <dsp:cNvSpPr/>
      </dsp:nvSpPr>
      <dsp:spPr>
        <a:xfrm>
          <a:off x="2642" y="763832"/>
          <a:ext cx="2204744" cy="13228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Introduce a New Product in Foreign Markets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41387" y="802577"/>
        <a:ext cx="2127254" cy="1245356"/>
      </dsp:txXfrm>
    </dsp:sp>
    <dsp:sp modelId="{C6631B40-294C-48E2-AF57-82A53CB1B7BE}">
      <dsp:nvSpPr>
        <dsp:cNvPr id="0" name=""/>
        <dsp:cNvSpPr/>
      </dsp:nvSpPr>
      <dsp:spPr>
        <a:xfrm>
          <a:off x="2367731" y="1199315"/>
          <a:ext cx="386285" cy="451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>
            <a:latin typeface="Arial" pitchFamily="34" charset="0"/>
            <a:cs typeface="Arial" pitchFamily="34" charset="0"/>
          </a:endParaRPr>
        </a:p>
      </dsp:txBody>
      <dsp:txXfrm>
        <a:off x="2367731" y="1289691"/>
        <a:ext cx="270400" cy="271129"/>
      </dsp:txXfrm>
    </dsp:sp>
    <dsp:sp modelId="{D5A01B1D-F9A7-46D3-A8BB-E2010FF38D37}">
      <dsp:nvSpPr>
        <dsp:cNvPr id="0" name=""/>
        <dsp:cNvSpPr/>
      </dsp:nvSpPr>
      <dsp:spPr>
        <a:xfrm>
          <a:off x="2936227" y="763832"/>
          <a:ext cx="2204744" cy="13228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2250053"/>
                <a:satOff val="-3376"/>
                <a:lumOff val="-549"/>
                <a:alphaOff val="0"/>
                <a:shade val="51000"/>
                <a:satMod val="130000"/>
              </a:schemeClr>
            </a:gs>
            <a:gs pos="80000">
              <a:schemeClr val="accent3">
                <a:hueOff val="2250053"/>
                <a:satOff val="-3376"/>
                <a:lumOff val="-549"/>
                <a:alphaOff val="0"/>
                <a:shade val="93000"/>
                <a:satMod val="130000"/>
              </a:schemeClr>
            </a:gs>
            <a:gs pos="100000">
              <a:schemeClr val="accent3">
                <a:hueOff val="2250053"/>
                <a:satOff val="-3376"/>
                <a:lumOff val="-54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Expand into a New Market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974972" y="802577"/>
        <a:ext cx="2127254" cy="1245356"/>
      </dsp:txXfrm>
    </dsp:sp>
    <dsp:sp modelId="{7EF3BBC8-4120-4A07-AB51-550391057AA7}">
      <dsp:nvSpPr>
        <dsp:cNvPr id="0" name=""/>
        <dsp:cNvSpPr/>
      </dsp:nvSpPr>
      <dsp:spPr>
        <a:xfrm>
          <a:off x="5301317" y="1199315"/>
          <a:ext cx="386285" cy="451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>
            <a:latin typeface="Arial" pitchFamily="34" charset="0"/>
            <a:cs typeface="Arial" pitchFamily="34" charset="0"/>
          </a:endParaRPr>
        </a:p>
      </dsp:txBody>
      <dsp:txXfrm>
        <a:off x="5301317" y="1289691"/>
        <a:ext cx="270400" cy="271129"/>
      </dsp:txXfrm>
    </dsp:sp>
    <dsp:sp modelId="{4AD5BADC-9667-4266-B282-C2982B91E623}">
      <dsp:nvSpPr>
        <dsp:cNvPr id="0" name=""/>
        <dsp:cNvSpPr/>
      </dsp:nvSpPr>
      <dsp:spPr>
        <a:xfrm>
          <a:off x="5869813" y="763832"/>
          <a:ext cx="2204744" cy="13228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4500106"/>
                <a:satOff val="-6752"/>
                <a:lumOff val="-1098"/>
                <a:alphaOff val="0"/>
                <a:shade val="51000"/>
                <a:satMod val="130000"/>
              </a:schemeClr>
            </a:gs>
            <a:gs pos="80000">
              <a:schemeClr val="accent3">
                <a:hueOff val="4500106"/>
                <a:satOff val="-6752"/>
                <a:lumOff val="-1098"/>
                <a:alphaOff val="0"/>
                <a:shade val="93000"/>
                <a:satMod val="130000"/>
              </a:schemeClr>
            </a:gs>
            <a:gs pos="100000">
              <a:schemeClr val="accent3">
                <a:hueOff val="4500106"/>
                <a:satOff val="-6752"/>
                <a:lumOff val="-109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Introduce a New Product in a Familiar Market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5908558" y="802577"/>
        <a:ext cx="2127254" cy="1245356"/>
      </dsp:txXfrm>
    </dsp:sp>
    <dsp:sp modelId="{B0D15E96-2AE4-4294-8C44-F88E4526B845}">
      <dsp:nvSpPr>
        <dsp:cNvPr id="0" name=""/>
        <dsp:cNvSpPr/>
      </dsp:nvSpPr>
      <dsp:spPr>
        <a:xfrm rot="5400000">
          <a:off x="6779042" y="2214226"/>
          <a:ext cx="386285" cy="451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>
            <a:latin typeface="Arial" pitchFamily="34" charset="0"/>
            <a:cs typeface="Arial" pitchFamily="34" charset="0"/>
          </a:endParaRPr>
        </a:p>
      </dsp:txBody>
      <dsp:txXfrm rot="-5400000">
        <a:off x="6836621" y="2247024"/>
        <a:ext cx="271129" cy="270400"/>
      </dsp:txXfrm>
    </dsp:sp>
    <dsp:sp modelId="{08568955-0905-4A59-867D-3B8566B5EF83}">
      <dsp:nvSpPr>
        <dsp:cNvPr id="0" name=""/>
        <dsp:cNvSpPr/>
      </dsp:nvSpPr>
      <dsp:spPr>
        <a:xfrm>
          <a:off x="5869813" y="2815520"/>
          <a:ext cx="2204744" cy="13228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6750158"/>
                <a:satOff val="-10128"/>
                <a:lumOff val="-1647"/>
                <a:alphaOff val="0"/>
                <a:shade val="51000"/>
                <a:satMod val="130000"/>
              </a:schemeClr>
            </a:gs>
            <a:gs pos="80000">
              <a:schemeClr val="accent3">
                <a:hueOff val="6750158"/>
                <a:satOff val="-10128"/>
                <a:lumOff val="-1647"/>
                <a:alphaOff val="0"/>
                <a:shade val="93000"/>
                <a:satMod val="130000"/>
              </a:schemeClr>
            </a:gs>
            <a:gs pos="100000">
              <a:schemeClr val="accent3">
                <a:hueOff val="6750158"/>
                <a:satOff val="-10128"/>
                <a:lumOff val="-164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Add to a Product Line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5908558" y="2854265"/>
        <a:ext cx="2127254" cy="1245356"/>
      </dsp:txXfrm>
    </dsp:sp>
    <dsp:sp modelId="{CEC15AD4-AA65-4B77-87C9-D44D938ECECF}">
      <dsp:nvSpPr>
        <dsp:cNvPr id="0" name=""/>
        <dsp:cNvSpPr/>
      </dsp:nvSpPr>
      <dsp:spPr>
        <a:xfrm rot="10800000">
          <a:off x="5323182" y="3251003"/>
          <a:ext cx="386285" cy="451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>
            <a:latin typeface="Arial" pitchFamily="34" charset="0"/>
            <a:cs typeface="Arial" pitchFamily="34" charset="0"/>
          </a:endParaRPr>
        </a:p>
      </dsp:txBody>
      <dsp:txXfrm rot="10800000">
        <a:off x="5439067" y="3341379"/>
        <a:ext cx="270400" cy="271129"/>
      </dsp:txXfrm>
    </dsp:sp>
    <dsp:sp modelId="{1CEA92A0-48C2-4864-A546-727A074A8CB2}">
      <dsp:nvSpPr>
        <dsp:cNvPr id="0" name=""/>
        <dsp:cNvSpPr/>
      </dsp:nvSpPr>
      <dsp:spPr>
        <a:xfrm>
          <a:off x="2936227" y="2815520"/>
          <a:ext cx="2204744" cy="13228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9000211"/>
                <a:satOff val="-13504"/>
                <a:lumOff val="-2196"/>
                <a:alphaOff val="0"/>
                <a:shade val="51000"/>
                <a:satMod val="130000"/>
              </a:schemeClr>
            </a:gs>
            <a:gs pos="80000">
              <a:schemeClr val="accent3">
                <a:hueOff val="9000211"/>
                <a:satOff val="-13504"/>
                <a:lumOff val="-2196"/>
                <a:alphaOff val="0"/>
                <a:shade val="93000"/>
                <a:satMod val="130000"/>
              </a:schemeClr>
            </a:gs>
            <a:gs pos="100000">
              <a:schemeClr val="accent3">
                <a:hueOff val="9000211"/>
                <a:satOff val="-13504"/>
                <a:lumOff val="-219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Buy New Equipment for Established Market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974972" y="2854265"/>
        <a:ext cx="2127254" cy="1245356"/>
      </dsp:txXfrm>
    </dsp:sp>
    <dsp:sp modelId="{66D364BD-2FAE-4D9D-8396-F430544D4CBB}">
      <dsp:nvSpPr>
        <dsp:cNvPr id="0" name=""/>
        <dsp:cNvSpPr/>
      </dsp:nvSpPr>
      <dsp:spPr>
        <a:xfrm rot="10800000">
          <a:off x="2389597" y="3251003"/>
          <a:ext cx="386285" cy="451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>
            <a:latin typeface="Arial" pitchFamily="34" charset="0"/>
            <a:cs typeface="Arial" pitchFamily="34" charset="0"/>
          </a:endParaRPr>
        </a:p>
      </dsp:txBody>
      <dsp:txXfrm rot="10800000">
        <a:off x="2505482" y="3341379"/>
        <a:ext cx="270400" cy="271129"/>
      </dsp:txXfrm>
    </dsp:sp>
    <dsp:sp modelId="{D057A157-A6A7-47B2-BD99-AC583E52EA49}">
      <dsp:nvSpPr>
        <dsp:cNvPr id="0" name=""/>
        <dsp:cNvSpPr/>
      </dsp:nvSpPr>
      <dsp:spPr>
        <a:xfrm>
          <a:off x="2642" y="2815520"/>
          <a:ext cx="2204744" cy="13228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Repair Old Machinery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41387" y="2854265"/>
        <a:ext cx="2127254" cy="124535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DA6CA6-E700-40CF-8752-A70CBD0B2C7E}">
      <dsp:nvSpPr>
        <dsp:cNvPr id="0" name=""/>
        <dsp:cNvSpPr/>
      </dsp:nvSpPr>
      <dsp:spPr>
        <a:xfrm>
          <a:off x="0" y="17056"/>
          <a:ext cx="8077200" cy="7722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latin typeface="Arial" pitchFamily="34" charset="0"/>
              <a:cs typeface="Arial" pitchFamily="34" charset="0"/>
            </a:rPr>
            <a:t>Long-Term Liabilities</a:t>
          </a:r>
          <a:endParaRPr lang="en-US" sz="3300" kern="1200" dirty="0">
            <a:latin typeface="Arial" pitchFamily="34" charset="0"/>
            <a:cs typeface="Arial" pitchFamily="34" charset="0"/>
          </a:endParaRPr>
        </a:p>
      </dsp:txBody>
      <dsp:txXfrm>
        <a:off x="37696" y="54752"/>
        <a:ext cx="8001808" cy="696808"/>
      </dsp:txXfrm>
    </dsp:sp>
    <dsp:sp modelId="{C20C9F5A-C949-4435-8D95-2C8E2A35DE2D}">
      <dsp:nvSpPr>
        <dsp:cNvPr id="0" name=""/>
        <dsp:cNvSpPr/>
      </dsp:nvSpPr>
      <dsp:spPr>
        <a:xfrm>
          <a:off x="0" y="789256"/>
          <a:ext cx="8077200" cy="768487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Debts that will be repaid over a number of years, such as long-term loans and bond issues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0" y="789256"/>
        <a:ext cx="8077200" cy="76848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F0A806-6892-4508-98E3-7BBC1BD3B0AB}">
      <dsp:nvSpPr>
        <dsp:cNvPr id="0" name=""/>
        <dsp:cNvSpPr/>
      </dsp:nvSpPr>
      <dsp:spPr>
        <a:xfrm>
          <a:off x="0" y="17056"/>
          <a:ext cx="8077200" cy="77220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latin typeface="Arial" pitchFamily="34" charset="0"/>
              <a:cs typeface="Arial" pitchFamily="34" charset="0"/>
            </a:rPr>
            <a:t>Bonds </a:t>
          </a:r>
          <a:endParaRPr lang="en-US" sz="3300" kern="1200" dirty="0">
            <a:latin typeface="Arial" pitchFamily="34" charset="0"/>
            <a:cs typeface="Arial" pitchFamily="34" charset="0"/>
          </a:endParaRPr>
        </a:p>
      </dsp:txBody>
      <dsp:txXfrm>
        <a:off x="37696" y="54752"/>
        <a:ext cx="8001808" cy="696808"/>
      </dsp:txXfrm>
    </dsp:sp>
    <dsp:sp modelId="{9F06D69D-E678-4BFE-8BFC-557D3081FC31}">
      <dsp:nvSpPr>
        <dsp:cNvPr id="0" name=""/>
        <dsp:cNvSpPr/>
      </dsp:nvSpPr>
      <dsp:spPr>
        <a:xfrm>
          <a:off x="0" y="789256"/>
          <a:ext cx="8077200" cy="768487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56451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Debt instruments that larger companies sell to raise long-term funds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0" y="789256"/>
        <a:ext cx="8077200" cy="768487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CDDB9E-26D8-43B8-A340-768930BC3CA6}">
      <dsp:nvSpPr>
        <dsp:cNvPr id="0" name=""/>
        <dsp:cNvSpPr/>
      </dsp:nvSpPr>
      <dsp:spPr>
        <a:xfrm rot="5400000">
          <a:off x="4863131" y="-2393104"/>
          <a:ext cx="726191" cy="5698101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Debentures, or bonds that are not backed by specific collateral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 rot="-5400000">
        <a:off x="2377176" y="128301"/>
        <a:ext cx="5662651" cy="655291"/>
      </dsp:txXfrm>
    </dsp:sp>
    <dsp:sp modelId="{09DB5C68-13A0-43E1-955B-E49B5D2676AA}">
      <dsp:nvSpPr>
        <dsp:cNvPr id="0" name=""/>
        <dsp:cNvSpPr/>
      </dsp:nvSpPr>
      <dsp:spPr>
        <a:xfrm>
          <a:off x="397" y="2076"/>
          <a:ext cx="2376779" cy="90773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latin typeface="Arial" pitchFamily="34" charset="0"/>
              <a:cs typeface="Arial" pitchFamily="34" charset="0"/>
            </a:rPr>
            <a:t>Unsecured Bonds</a:t>
          </a:r>
          <a:endParaRPr lang="en-US" sz="2700" kern="1200" dirty="0">
            <a:latin typeface="Arial" pitchFamily="34" charset="0"/>
            <a:cs typeface="Arial" pitchFamily="34" charset="0"/>
          </a:endParaRPr>
        </a:p>
      </dsp:txBody>
      <dsp:txXfrm>
        <a:off x="44709" y="46388"/>
        <a:ext cx="2288155" cy="819115"/>
      </dsp:txXfrm>
    </dsp:sp>
    <dsp:sp modelId="{58B2AA22-196D-4C91-B312-477194D0C099}">
      <dsp:nvSpPr>
        <dsp:cNvPr id="0" name=""/>
        <dsp:cNvSpPr/>
      </dsp:nvSpPr>
      <dsp:spPr>
        <a:xfrm rot="5400000">
          <a:off x="4865313" y="-1439320"/>
          <a:ext cx="726191" cy="5696786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Bonds backed by specific collateral that must be forfeited in the event the issuing firm defaults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 rot="-5400000">
        <a:off x="2380016" y="1081427"/>
        <a:ext cx="5661336" cy="655291"/>
      </dsp:txXfrm>
    </dsp:sp>
    <dsp:sp modelId="{C9FAD060-C6F2-4679-BE61-BAB58F2FF2A9}">
      <dsp:nvSpPr>
        <dsp:cNvPr id="0" name=""/>
        <dsp:cNvSpPr/>
      </dsp:nvSpPr>
      <dsp:spPr>
        <a:xfrm>
          <a:off x="397" y="955203"/>
          <a:ext cx="2379618" cy="90773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latin typeface="Arial" pitchFamily="34" charset="0"/>
              <a:cs typeface="Arial" pitchFamily="34" charset="0"/>
            </a:rPr>
            <a:t>Secured Bonds</a:t>
          </a:r>
          <a:endParaRPr lang="en-US" sz="2700" kern="1200" dirty="0">
            <a:latin typeface="Arial" pitchFamily="34" charset="0"/>
            <a:cs typeface="Arial" pitchFamily="34" charset="0"/>
          </a:endParaRPr>
        </a:p>
      </dsp:txBody>
      <dsp:txXfrm>
        <a:off x="44709" y="999515"/>
        <a:ext cx="2290994" cy="819115"/>
      </dsp:txXfrm>
    </dsp:sp>
    <dsp:sp modelId="{2B47D2B3-5D59-4186-BD0C-FCEA00CCECD2}">
      <dsp:nvSpPr>
        <dsp:cNvPr id="0" name=""/>
        <dsp:cNvSpPr/>
      </dsp:nvSpPr>
      <dsp:spPr>
        <a:xfrm rot="5400000">
          <a:off x="4863131" y="-486850"/>
          <a:ext cx="726191" cy="5698101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A sequence of small bond issues of progressively longer maturity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 rot="-5400000">
        <a:off x="2377176" y="2034555"/>
        <a:ext cx="5662651" cy="655291"/>
      </dsp:txXfrm>
    </dsp:sp>
    <dsp:sp modelId="{DC0EF973-CFBE-4335-8ED0-4D8ED27AECD3}">
      <dsp:nvSpPr>
        <dsp:cNvPr id="0" name=""/>
        <dsp:cNvSpPr/>
      </dsp:nvSpPr>
      <dsp:spPr>
        <a:xfrm>
          <a:off x="397" y="1908330"/>
          <a:ext cx="2376779" cy="90773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latin typeface="Arial" pitchFamily="34" charset="0"/>
              <a:cs typeface="Arial" pitchFamily="34" charset="0"/>
            </a:rPr>
            <a:t>Serial Bonds</a:t>
          </a:r>
          <a:endParaRPr lang="en-US" sz="2700" kern="1200" dirty="0">
            <a:latin typeface="Arial" pitchFamily="34" charset="0"/>
            <a:cs typeface="Arial" pitchFamily="34" charset="0"/>
          </a:endParaRPr>
        </a:p>
      </dsp:txBody>
      <dsp:txXfrm>
        <a:off x="44709" y="1952642"/>
        <a:ext cx="2288155" cy="819115"/>
      </dsp:txXfrm>
    </dsp:sp>
    <dsp:sp modelId="{09A45C83-CCA1-4068-8FD4-5F3942EE4657}">
      <dsp:nvSpPr>
        <dsp:cNvPr id="0" name=""/>
        <dsp:cNvSpPr/>
      </dsp:nvSpPr>
      <dsp:spPr>
        <a:xfrm rot="5400000">
          <a:off x="4864636" y="467610"/>
          <a:ext cx="726191" cy="5695432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Bonds with interest rates that change with current interest rates otherwise available in the economy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 rot="-5400000">
        <a:off x="2380016" y="2987680"/>
        <a:ext cx="5659982" cy="655291"/>
      </dsp:txXfrm>
    </dsp:sp>
    <dsp:sp modelId="{AC9CFBE0-0B7F-4028-8768-99AD768567FD}">
      <dsp:nvSpPr>
        <dsp:cNvPr id="0" name=""/>
        <dsp:cNvSpPr/>
      </dsp:nvSpPr>
      <dsp:spPr>
        <a:xfrm>
          <a:off x="397" y="2861456"/>
          <a:ext cx="2379618" cy="90773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latin typeface="Arial" pitchFamily="34" charset="0"/>
              <a:cs typeface="Arial" pitchFamily="34" charset="0"/>
            </a:rPr>
            <a:t>Floating-Rate Bonds</a:t>
          </a:r>
          <a:endParaRPr lang="en-US" sz="2700" kern="1200" dirty="0">
            <a:latin typeface="Arial" pitchFamily="34" charset="0"/>
            <a:cs typeface="Arial" pitchFamily="34" charset="0"/>
          </a:endParaRPr>
        </a:p>
      </dsp:txBody>
      <dsp:txXfrm>
        <a:off x="44709" y="2905768"/>
        <a:ext cx="2290994" cy="819115"/>
      </dsp:txXfrm>
    </dsp:sp>
    <dsp:sp modelId="{92EC1BCD-3A0D-444F-ACF2-2F4E4AF17709}">
      <dsp:nvSpPr>
        <dsp:cNvPr id="0" name=""/>
        <dsp:cNvSpPr/>
      </dsp:nvSpPr>
      <dsp:spPr>
        <a:xfrm rot="5400000">
          <a:off x="4862940" y="1419593"/>
          <a:ext cx="726191" cy="5697720"/>
        </a:xfrm>
        <a:prstGeom prst="round2Same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A special type of high interest-rate bond that carries higher inherent risks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 rot="-5400000">
        <a:off x="2377176" y="3940807"/>
        <a:ext cx="5662270" cy="655291"/>
      </dsp:txXfrm>
    </dsp:sp>
    <dsp:sp modelId="{BEE15D27-ED8F-45E4-BB6B-87DC6AAA514F}">
      <dsp:nvSpPr>
        <dsp:cNvPr id="0" name=""/>
        <dsp:cNvSpPr/>
      </dsp:nvSpPr>
      <dsp:spPr>
        <a:xfrm>
          <a:off x="397" y="3814583"/>
          <a:ext cx="2376779" cy="90773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latin typeface="Arial" pitchFamily="34" charset="0"/>
              <a:cs typeface="Arial" pitchFamily="34" charset="0"/>
            </a:rPr>
            <a:t>Junk Bonds</a:t>
          </a:r>
          <a:endParaRPr lang="en-US" sz="2700" kern="1200" dirty="0">
            <a:latin typeface="Arial" pitchFamily="34" charset="0"/>
            <a:cs typeface="Arial" pitchFamily="34" charset="0"/>
          </a:endParaRPr>
        </a:p>
      </dsp:txBody>
      <dsp:txXfrm>
        <a:off x="44709" y="3858895"/>
        <a:ext cx="2288155" cy="81911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D014C3-ACCF-4B0D-9AF8-F99ECFBDE608}">
      <dsp:nvSpPr>
        <dsp:cNvPr id="0" name=""/>
        <dsp:cNvSpPr/>
      </dsp:nvSpPr>
      <dsp:spPr>
        <a:xfrm>
          <a:off x="0" y="162807"/>
          <a:ext cx="5791200" cy="6318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latin typeface="Arial" pitchFamily="34" charset="0"/>
              <a:cs typeface="Arial" pitchFamily="34" charset="0"/>
            </a:rPr>
            <a:t>Retained Earnings</a:t>
          </a:r>
          <a:endParaRPr lang="en-US" sz="2700" kern="1200" dirty="0">
            <a:latin typeface="Arial" pitchFamily="34" charset="0"/>
            <a:cs typeface="Arial" pitchFamily="34" charset="0"/>
          </a:endParaRPr>
        </a:p>
      </dsp:txBody>
      <dsp:txXfrm>
        <a:off x="30842" y="193649"/>
        <a:ext cx="5729516" cy="570116"/>
      </dsp:txXfrm>
    </dsp:sp>
    <dsp:sp modelId="{C3D4CE29-AD2F-4684-B482-7711A81521FE}">
      <dsp:nvSpPr>
        <dsp:cNvPr id="0" name=""/>
        <dsp:cNvSpPr/>
      </dsp:nvSpPr>
      <dsp:spPr>
        <a:xfrm>
          <a:off x="0" y="794607"/>
          <a:ext cx="5791200" cy="922184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83871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100" kern="1200" dirty="0" smtClean="0">
              <a:latin typeface="Arial" pitchFamily="34" charset="0"/>
              <a:cs typeface="Arial" pitchFamily="34" charset="0"/>
            </a:rPr>
            <a:t>Earning after expenses and taxes that are reinvested in the assets of the firm and belong to the owners in the form of equity</a:t>
          </a:r>
          <a:endParaRPr lang="en-US" sz="2100" kern="1200" dirty="0">
            <a:latin typeface="Arial" pitchFamily="34" charset="0"/>
            <a:cs typeface="Arial" pitchFamily="34" charset="0"/>
          </a:endParaRPr>
        </a:p>
      </dsp:txBody>
      <dsp:txXfrm>
        <a:off x="0" y="794607"/>
        <a:ext cx="5791200" cy="92218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EE3CF6-CE5A-4BF2-BFA8-533ADCD1A755}">
      <dsp:nvSpPr>
        <dsp:cNvPr id="0" name=""/>
        <dsp:cNvSpPr/>
      </dsp:nvSpPr>
      <dsp:spPr>
        <a:xfrm>
          <a:off x="254000" y="506"/>
          <a:ext cx="1523999" cy="761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Dividend Yield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276318" y="22824"/>
        <a:ext cx="1479363" cy="717363"/>
      </dsp:txXfrm>
    </dsp:sp>
    <dsp:sp modelId="{30677090-F771-46B2-8D87-5E9F60D3D4F2}">
      <dsp:nvSpPr>
        <dsp:cNvPr id="0" name=""/>
        <dsp:cNvSpPr/>
      </dsp:nvSpPr>
      <dsp:spPr>
        <a:xfrm>
          <a:off x="406400" y="762506"/>
          <a:ext cx="152400" cy="1066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6011"/>
              </a:lnTo>
              <a:lnTo>
                <a:pt x="152400" y="1066011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642B36-CF4D-4A17-A5F4-C8583E4BE5DF}">
      <dsp:nvSpPr>
        <dsp:cNvPr id="0" name=""/>
        <dsp:cNvSpPr/>
      </dsp:nvSpPr>
      <dsp:spPr>
        <a:xfrm>
          <a:off x="558800" y="953006"/>
          <a:ext cx="1219199" cy="17510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The dividend per share divided by the stock price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594509" y="988715"/>
        <a:ext cx="1147781" cy="1679604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355D37-19BA-4C4F-872E-B3EC400614AB}">
      <dsp:nvSpPr>
        <dsp:cNvPr id="0" name=""/>
        <dsp:cNvSpPr/>
      </dsp:nvSpPr>
      <dsp:spPr>
        <a:xfrm rot="16200000">
          <a:off x="-888931" y="889917"/>
          <a:ext cx="4343400" cy="2563564"/>
        </a:xfrm>
        <a:prstGeom prst="flowChartManualOperati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Primary Market</a:t>
          </a:r>
          <a:endParaRPr lang="en-US" sz="24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The market where firms raise financial capital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 rot="5400000">
        <a:off x="987" y="868679"/>
        <a:ext cx="2563564" cy="2606040"/>
      </dsp:txXfrm>
    </dsp:sp>
    <dsp:sp modelId="{95121AA6-7B13-4E82-99A0-5C142876AAE1}">
      <dsp:nvSpPr>
        <dsp:cNvPr id="0" name=""/>
        <dsp:cNvSpPr/>
      </dsp:nvSpPr>
      <dsp:spPr>
        <a:xfrm rot="16200000">
          <a:off x="1866899" y="889917"/>
          <a:ext cx="4343400" cy="2563564"/>
        </a:xfrm>
        <a:prstGeom prst="flowChartManualOperati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9700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Secondary Markets</a:t>
          </a:r>
          <a:endParaRPr lang="en-US" sz="24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Stock exchanges and over-the-counter markets where investors can trade their securities with others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 rot="5400000">
        <a:off x="2756817" y="868679"/>
        <a:ext cx="2563564" cy="2606040"/>
      </dsp:txXfrm>
    </dsp:sp>
    <dsp:sp modelId="{8D7FBCA1-CC75-4B12-B99B-88A537F26756}">
      <dsp:nvSpPr>
        <dsp:cNvPr id="0" name=""/>
        <dsp:cNvSpPr/>
      </dsp:nvSpPr>
      <dsp:spPr>
        <a:xfrm rot="16200000">
          <a:off x="4622731" y="889917"/>
          <a:ext cx="4343400" cy="2563564"/>
        </a:xfrm>
        <a:prstGeom prst="flowChartManualOperati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Investment Banking</a:t>
          </a:r>
          <a:endParaRPr lang="en-US" sz="24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The sale of stocks and bonds for corporations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 rot="5400000">
        <a:off x="5512649" y="868679"/>
        <a:ext cx="2563564" cy="260604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F9785-A6C5-41BA-A299-7A1E59C65098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3DD9FE-5F5B-49BA-A3D1-13228F36FD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030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E47ACD7-3853-46B9-BD38-C4548778AECD}" type="datetimeFigureOut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C507E5D-97E2-4D0E-96B4-C88259924A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2315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>
              <a:solidFill>
                <a:srgbClr val="FF0000"/>
              </a:solidFill>
            </a:endParaRPr>
          </a:p>
          <a:p>
            <a:endParaRPr lang="en-US" baseline="0" dirty="0" smtClean="0">
              <a:solidFill>
                <a:srgbClr val="FF0000"/>
              </a:solidFill>
            </a:endParaRPr>
          </a:p>
          <a:p>
            <a:endParaRPr lang="en-US" baseline="0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D8935-4790-4D84-819A-039430F295B3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7F761-CF81-4C16-8C65-2C1F063022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CF6D8-9B4A-4762-9AEF-50F0C526FBB4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225DF-32D0-4511-9564-49552B7EBC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0F042-4AA2-47D9-AE88-2831E579C489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D44AC-282B-403D-A7E9-B1178AF9BE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10FB4-73BD-4838-B87D-CE8A716D8E99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6F8DA-8B7F-4C6F-9526-0EFD602278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CB37D-ABF8-487E-A5E5-E29246AA3174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8E49B-AD55-4FDA-BDBA-71C5F3CBEE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C5D88-93EA-4D54-8263-0B4496EB74EA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BA7BA-7FA1-4314-BA9C-EDCA868C91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7F68F-090E-45C2-BEDE-3D95E340488C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6FE0C-5D90-40B4-B47E-32657D1BAE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DE2B8-5C0C-4576-99C0-6ACB3B1DDB8B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A89BA-4D67-40FF-B9A1-75BE627867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5243E-596E-4B2F-82A8-6484F34D038D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9A12-87A3-4F00-BF5B-1F77A8A453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32901-D71D-45FA-933A-3CFE9E07F033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4722C-7C43-4E2B-8CCA-55D03F0341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EC216-ABC7-4A40-B6C5-9EAF1BD24D25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636DD-1F23-432C-B7CF-089B8960BA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648BA82-E62B-4592-BB93-B445BB8C810A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2ADE70E-05A1-4B6E-9E8F-E6B89D8097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/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" Type="http://schemas.openxmlformats.org/officeDocument/2006/relationships/notesSlide" Target="../notesSlides/notesSlide4.xml"/><Relationship Id="rId16" Type="http://schemas.openxmlformats.org/officeDocument/2006/relationships/diagramQuickStyle" Target="../diagrams/quickStyl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diagramLayout" Target="../diagrams/layout3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0" Type="http://schemas.openxmlformats.org/officeDocument/2006/relationships/diagramLayout" Target="../diagrams/layout5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13" Type="http://schemas.microsoft.com/office/2007/relationships/diagramDrawing" Target="../diagrams/drawing9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8.xml"/><Relationship Id="rId12" Type="http://schemas.openxmlformats.org/officeDocument/2006/relationships/diagramColors" Target="../diagrams/colors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8.xml"/><Relationship Id="rId11" Type="http://schemas.openxmlformats.org/officeDocument/2006/relationships/diagramQuickStyle" Target="../diagrams/quickStyle9.xml"/><Relationship Id="rId5" Type="http://schemas.openxmlformats.org/officeDocument/2006/relationships/diagramLayout" Target="../diagrams/layout8.xml"/><Relationship Id="rId10" Type="http://schemas.openxmlformats.org/officeDocument/2006/relationships/diagramLayout" Target="../diagrams/layout9.xml"/><Relationship Id="rId4" Type="http://schemas.openxmlformats.org/officeDocument/2006/relationships/diagramData" Target="../diagrams/data8.xml"/><Relationship Id="rId9" Type="http://schemas.openxmlformats.org/officeDocument/2006/relationships/diagramData" Target="../diagrams/data9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13" Type="http://schemas.microsoft.com/office/2007/relationships/diagramDrawing" Target="../diagrams/drawing1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0.xml"/><Relationship Id="rId12" Type="http://schemas.openxmlformats.org/officeDocument/2006/relationships/diagramColors" Target="../diagrams/colors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0.xml"/><Relationship Id="rId11" Type="http://schemas.openxmlformats.org/officeDocument/2006/relationships/diagramQuickStyle" Target="../diagrams/quickStyle11.xml"/><Relationship Id="rId5" Type="http://schemas.openxmlformats.org/officeDocument/2006/relationships/diagramLayout" Target="../diagrams/layout10.xml"/><Relationship Id="rId10" Type="http://schemas.openxmlformats.org/officeDocument/2006/relationships/diagramLayout" Target="../diagrams/layout11.xml"/><Relationship Id="rId4" Type="http://schemas.openxmlformats.org/officeDocument/2006/relationships/diagramData" Target="../diagrams/data10.xml"/><Relationship Id="rId9" Type="http://schemas.openxmlformats.org/officeDocument/2006/relationships/diagramData" Target="../diagrams/data11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13" Type="http://schemas.microsoft.com/office/2007/relationships/diagramDrawing" Target="../diagrams/drawing1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3.xml"/><Relationship Id="rId12" Type="http://schemas.openxmlformats.org/officeDocument/2006/relationships/diagramColors" Target="../diagrams/colors1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3.xml"/><Relationship Id="rId11" Type="http://schemas.openxmlformats.org/officeDocument/2006/relationships/diagramQuickStyle" Target="../diagrams/quickStyle14.xml"/><Relationship Id="rId5" Type="http://schemas.openxmlformats.org/officeDocument/2006/relationships/diagramLayout" Target="../diagrams/layout13.xml"/><Relationship Id="rId10" Type="http://schemas.openxmlformats.org/officeDocument/2006/relationships/diagramLayout" Target="../diagrams/layout14.xml"/><Relationship Id="rId4" Type="http://schemas.openxmlformats.org/officeDocument/2006/relationships/diagramData" Target="../diagrams/data13.xml"/><Relationship Id="rId9" Type="http://schemas.openxmlformats.org/officeDocument/2006/relationships/diagramData" Target="../diagrams/data14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5.xml"/><Relationship Id="rId5" Type="http://schemas.openxmlformats.org/officeDocument/2006/relationships/diagramLayout" Target="../diagrams/layout15.xml"/><Relationship Id="rId4" Type="http://schemas.openxmlformats.org/officeDocument/2006/relationships/diagramData" Target="../diagrams/data15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6.xml"/><Relationship Id="rId13" Type="http://schemas.microsoft.com/office/2007/relationships/diagramDrawing" Target="../diagrams/drawing17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6.xml"/><Relationship Id="rId12" Type="http://schemas.openxmlformats.org/officeDocument/2006/relationships/diagramColors" Target="../diagrams/colors1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6.xml"/><Relationship Id="rId11" Type="http://schemas.openxmlformats.org/officeDocument/2006/relationships/diagramQuickStyle" Target="../diagrams/quickStyle17.xml"/><Relationship Id="rId5" Type="http://schemas.openxmlformats.org/officeDocument/2006/relationships/diagramLayout" Target="../diagrams/layout16.xml"/><Relationship Id="rId10" Type="http://schemas.openxmlformats.org/officeDocument/2006/relationships/diagramLayout" Target="../diagrams/layout17.xml"/><Relationship Id="rId4" Type="http://schemas.openxmlformats.org/officeDocument/2006/relationships/diagramData" Target="../diagrams/data16.xml"/><Relationship Id="rId9" Type="http://schemas.openxmlformats.org/officeDocument/2006/relationships/diagramData" Target="../diagrams/data17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8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8.xml"/><Relationship Id="rId5" Type="http://schemas.openxmlformats.org/officeDocument/2006/relationships/diagramLayout" Target="../diagrams/layout18.xml"/><Relationship Id="rId4" Type="http://schemas.openxmlformats.org/officeDocument/2006/relationships/diagramData" Target="../diagrams/data18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9.xml"/><Relationship Id="rId13" Type="http://schemas.microsoft.com/office/2007/relationships/diagramDrawing" Target="../diagrams/drawing20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9.xml"/><Relationship Id="rId12" Type="http://schemas.openxmlformats.org/officeDocument/2006/relationships/diagramColors" Target="../diagrams/colors2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9.xml"/><Relationship Id="rId11" Type="http://schemas.openxmlformats.org/officeDocument/2006/relationships/diagramQuickStyle" Target="../diagrams/quickStyle20.xml"/><Relationship Id="rId5" Type="http://schemas.openxmlformats.org/officeDocument/2006/relationships/diagramLayout" Target="../diagrams/layout19.xml"/><Relationship Id="rId10" Type="http://schemas.openxmlformats.org/officeDocument/2006/relationships/diagramLayout" Target="../diagrams/layout20.xml"/><Relationship Id="rId4" Type="http://schemas.openxmlformats.org/officeDocument/2006/relationships/diagramData" Target="../diagrams/data19.xml"/><Relationship Id="rId9" Type="http://schemas.openxmlformats.org/officeDocument/2006/relationships/diagramData" Target="../diagrams/data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562600" y="838200"/>
            <a:ext cx="3429000" cy="1470025"/>
          </a:xfrm>
        </p:spPr>
        <p:txBody>
          <a:bodyPr/>
          <a:lstStyle/>
          <a:p>
            <a:r>
              <a:rPr lang="en-US" sz="6000" b="1" dirty="0" smtClean="0">
                <a:solidFill>
                  <a:srgbClr val="EF3E42"/>
                </a:solidFill>
                <a:latin typeface="Helvetica" pitchFamily="34" charset="0"/>
              </a:rPr>
              <a:t>Part 6</a:t>
            </a:r>
            <a:endParaRPr lang="en-US" sz="6000" b="1" dirty="0">
              <a:solidFill>
                <a:srgbClr val="EF3E42"/>
              </a:solidFill>
              <a:latin typeface="Helvetica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562600" y="2438400"/>
            <a:ext cx="3429000" cy="1752600"/>
          </a:xfrm>
        </p:spPr>
        <p:txBody>
          <a:bodyPr/>
          <a:lstStyle/>
          <a:p>
            <a:r>
              <a:rPr lang="en-US" sz="3800" b="1" dirty="0" smtClean="0">
                <a:solidFill>
                  <a:srgbClr val="0098D1"/>
                </a:solidFill>
                <a:latin typeface="Helvetica" pitchFamily="34" charset="0"/>
              </a:rPr>
              <a:t>Financing the Enterprise</a:t>
            </a:r>
            <a:endParaRPr lang="en-US" sz="3800" b="1" dirty="0">
              <a:solidFill>
                <a:srgbClr val="0098D1"/>
              </a:solidFill>
              <a:latin typeface="Helvetica" pitchFamily="34" charset="0"/>
            </a:endParaRPr>
          </a:p>
        </p:txBody>
      </p:sp>
      <p:pic>
        <p:nvPicPr>
          <p:cNvPr id="10" name="Picture 9" descr="Business textbook cover 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29478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418196" y="6611779"/>
            <a:ext cx="366865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000" dirty="0">
                <a:latin typeface="Times New Roman" pitchFamily="18" charset="0"/>
                <a:ea typeface="ＭＳ Ｐゴシック" pitchFamily="-44" charset="-128"/>
                <a:cs typeface="Arial" charset="0"/>
              </a:rPr>
              <a:t>© 2015 McGraw-Hill Education.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Picture 10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1852613" y="228600"/>
            <a:ext cx="7086600" cy="6248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81000" y="381001"/>
          <a:ext cx="8382000" cy="6172199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522017"/>
                <a:gridCol w="5859983"/>
              </a:tblGrid>
              <a:tr h="2042296">
                <a:tc>
                  <a:txBody>
                    <a:bodyPr/>
                    <a:lstStyle/>
                    <a:p>
                      <a:r>
                        <a:rPr lang="en-US" sz="2200" b="1" baseline="0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CHAPTER 14</a:t>
                      </a:r>
                      <a:endParaRPr lang="en-US" sz="2200" b="1" baseline="0" dirty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baseline="0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Accounting and Financial Statements</a:t>
                      </a: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</a:tr>
              <a:tr h="2033087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CHAPTER 15</a:t>
                      </a:r>
                      <a:endParaRPr lang="en-US" sz="2200" b="1" dirty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Money and the Financial</a:t>
                      </a:r>
                      <a:r>
                        <a:rPr lang="en-US" sz="2000" b="1" baseline="0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 System</a:t>
                      </a:r>
                      <a:endParaRPr lang="en-US" sz="2000" b="1" dirty="0" smtClean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</a:tr>
              <a:tr h="2096816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EF3E42"/>
                          </a:solidFill>
                          <a:latin typeface="Helvetica" pitchFamily="34" charset="0"/>
                        </a:rPr>
                        <a:t>CHAPTER 16</a:t>
                      </a:r>
                      <a:endParaRPr lang="en-US" sz="2200" b="1" dirty="0">
                        <a:solidFill>
                          <a:srgbClr val="EF3E42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EF3E42"/>
                          </a:solidFill>
                          <a:latin typeface="Helvetica" pitchFamily="34" charset="0"/>
                        </a:rPr>
                        <a:t>Financial Management and Securities Markets</a:t>
                      </a:r>
                    </a:p>
                  </a:txBody>
                  <a:tcPr anchor="ctr">
                    <a:solidFill>
                      <a:srgbClr val="D0E3EA"/>
                    </a:solidFill>
                  </a:tcPr>
                </a:tc>
              </a:tr>
            </a:tbl>
          </a:graphicData>
        </a:graphic>
      </p:graphicFrame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16-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2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Learning Objectives</a:t>
            </a:r>
            <a:endParaRPr lang="en-US" sz="3600" b="1" dirty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376015"/>
            <a:ext cx="8305800" cy="5134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16-1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Describe some common methods of managing current 	assets.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16-2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	</a:t>
            </a:r>
            <a:r>
              <a:rPr lang="en-US" sz="2200" dirty="0" smtClean="0"/>
              <a:t>Identify some sources of short-term financing (current 	liabilities).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16-3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	</a:t>
            </a:r>
            <a:r>
              <a:rPr lang="en-US" sz="2200" dirty="0" smtClean="0"/>
              <a:t>Summarize the importance of long-term assets and 	capital budgeting.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16-4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	</a:t>
            </a:r>
            <a:r>
              <a:rPr lang="en-US" sz="2200" dirty="0" smtClean="0"/>
              <a:t>Specify how companies finance their operations and 	manage fixed assets with long-term liabilities, 	particularly bonds.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16-5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	</a:t>
            </a:r>
            <a:r>
              <a:rPr lang="en-US" sz="2200" dirty="0" smtClean="0"/>
              <a:t>Discuss how corporations can use equity financing by 	issuing stock through an investment banker.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16-6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	</a:t>
            </a:r>
            <a:r>
              <a:rPr lang="en-US" sz="2200" dirty="0" smtClean="0"/>
              <a:t>Describe the various securities markets in the United </a:t>
            </a:r>
            <a:r>
              <a:rPr lang="en-US" sz="2200" smtClean="0"/>
              <a:t>	States.</a:t>
            </a:r>
            <a:endParaRPr lang="en-US" sz="2200" dirty="0" smtClean="0"/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16-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3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Managing Current Assets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16-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4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7" name="Diagram 16"/>
          <p:cNvGraphicFramePr/>
          <p:nvPr/>
        </p:nvGraphicFramePr>
        <p:xfrm>
          <a:off x="533400" y="2819400"/>
          <a:ext cx="8077200" cy="1760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8" name="Diagram 17"/>
          <p:cNvGraphicFramePr/>
          <p:nvPr/>
        </p:nvGraphicFramePr>
        <p:xfrm>
          <a:off x="533400" y="4709160"/>
          <a:ext cx="8077200" cy="1691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9" name="Diagram 18"/>
          <p:cNvGraphicFramePr/>
          <p:nvPr/>
        </p:nvGraphicFramePr>
        <p:xfrm>
          <a:off x="533400" y="1295400"/>
          <a:ext cx="80772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2" name="Picture 11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Managing Current Assets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16-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5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600200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/>
              <a:t>Sometimes cash comes in faster than needed to pay bills</a:t>
            </a:r>
            <a:endParaRPr lang="en-US" sz="2500" dirty="0"/>
          </a:p>
        </p:txBody>
      </p:sp>
      <p:graphicFrame>
        <p:nvGraphicFramePr>
          <p:cNvPr id="16" name="Diagram 15"/>
          <p:cNvGraphicFramePr/>
          <p:nvPr/>
        </p:nvGraphicFramePr>
        <p:xfrm>
          <a:off x="533400" y="2082800"/>
          <a:ext cx="8077200" cy="195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7" name="Diagram 16"/>
          <p:cNvGraphicFramePr/>
          <p:nvPr/>
        </p:nvGraphicFramePr>
        <p:xfrm>
          <a:off x="535479" y="3962400"/>
          <a:ext cx="8075122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33400" y="5618946"/>
            <a:ext cx="79248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/>
              <a:t>T-bills are considered risk free</a:t>
            </a:r>
            <a:endParaRPr lang="en-US" sz="25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Picture 10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16-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6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Managing Current Assets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graphicFrame>
        <p:nvGraphicFramePr>
          <p:cNvPr id="15" name="Diagram 14"/>
          <p:cNvGraphicFramePr/>
          <p:nvPr/>
        </p:nvGraphicFramePr>
        <p:xfrm>
          <a:off x="533400" y="1447800"/>
          <a:ext cx="80772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Managing Current Liabilities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16-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7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412557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Averting a cash shortfall with short-term funds </a:t>
            </a:r>
          </a:p>
        </p:txBody>
      </p:sp>
      <p:graphicFrame>
        <p:nvGraphicFramePr>
          <p:cNvPr id="18" name="Diagram 17"/>
          <p:cNvGraphicFramePr/>
          <p:nvPr/>
        </p:nvGraphicFramePr>
        <p:xfrm>
          <a:off x="533400" y="2082800"/>
          <a:ext cx="8077200" cy="165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9" name="Picture 3" descr="C:\Users\owner\AppData\Local\Microsoft\Windows\Temporary Internet Files\Content.IE5\9IM2XY8E\MP900422348[1]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34200" y="3810000"/>
            <a:ext cx="1677218" cy="2514600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533400" y="4191000"/>
            <a:ext cx="64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Most suppliers offer discounts for early payment, offered as “1/10 net 30,” meaning a 1% discount if given is paid in 10 days and the full amount is due in 30 days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16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Managing Current Liabilities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16-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8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20" name="Diagram 19"/>
          <p:cNvGraphicFramePr/>
          <p:nvPr/>
        </p:nvGraphicFramePr>
        <p:xfrm>
          <a:off x="533400" y="1371600"/>
          <a:ext cx="8077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1" name="Diagram 10"/>
          <p:cNvGraphicFramePr/>
          <p:nvPr/>
        </p:nvGraphicFramePr>
        <p:xfrm>
          <a:off x="533400" y="5029200"/>
          <a:ext cx="8077200" cy="144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6" name="Picture 15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Managing Fixed Assets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16-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9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2" name="Diagram 11"/>
          <p:cNvGraphicFramePr/>
          <p:nvPr/>
        </p:nvGraphicFramePr>
        <p:xfrm>
          <a:off x="533400" y="2057400"/>
          <a:ext cx="8077200" cy="165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1" name="Diagram 20"/>
          <p:cNvGraphicFramePr/>
          <p:nvPr/>
        </p:nvGraphicFramePr>
        <p:xfrm>
          <a:off x="533400" y="3810000"/>
          <a:ext cx="8077200" cy="157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Assessing Risk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16-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10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533400" y="1498600"/>
          <a:ext cx="8077200" cy="490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09600" y="1752600"/>
            <a:ext cx="2133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accent3">
                    <a:lumMod val="50000"/>
                  </a:schemeClr>
                </a:solidFill>
              </a:rPr>
              <a:t>Highest Risk</a:t>
            </a:r>
            <a:endParaRPr lang="en-US" sz="2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9600" y="3886200"/>
            <a:ext cx="2057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accent4">
                    <a:lumMod val="75000"/>
                  </a:schemeClr>
                </a:solidFill>
              </a:rPr>
              <a:t>Lowest Risk</a:t>
            </a:r>
            <a:endParaRPr lang="en-US" sz="22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Financing with Long-Term Liabilities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16-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11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1524000"/>
            <a:ext cx="9144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Two common sources for long-term funds:</a:t>
            </a:r>
          </a:p>
          <a:p>
            <a:pPr algn="ctr"/>
            <a:r>
              <a:rPr lang="en-US" sz="2600" dirty="0" smtClean="0"/>
              <a:t>  Attracting new owners (</a:t>
            </a:r>
            <a:r>
              <a:rPr lang="en-US" sz="2600" i="1" dirty="0" smtClean="0"/>
              <a:t>equity financing</a:t>
            </a:r>
            <a:r>
              <a:rPr lang="en-US" sz="2600" dirty="0" smtClean="0"/>
              <a:t>)</a:t>
            </a:r>
            <a:endParaRPr lang="en-US" sz="2600" i="1" dirty="0" smtClean="0"/>
          </a:p>
          <a:p>
            <a:pPr algn="ctr"/>
            <a:r>
              <a:rPr lang="en-US" sz="2600" dirty="0" smtClean="0"/>
              <a:t>Long-term liabilities (</a:t>
            </a:r>
            <a:r>
              <a:rPr lang="en-US" sz="2600" i="1" dirty="0" smtClean="0"/>
              <a:t>debt financing</a:t>
            </a:r>
            <a:r>
              <a:rPr lang="en-US" sz="2600" dirty="0" smtClean="0"/>
              <a:t>)</a:t>
            </a:r>
            <a:endParaRPr lang="en-US" sz="2600" dirty="0"/>
          </a:p>
        </p:txBody>
      </p:sp>
      <p:graphicFrame>
        <p:nvGraphicFramePr>
          <p:cNvPr id="19" name="Diagram 18"/>
          <p:cNvGraphicFramePr/>
          <p:nvPr/>
        </p:nvGraphicFramePr>
        <p:xfrm>
          <a:off x="533400" y="2997200"/>
          <a:ext cx="8077200" cy="157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5" name="Diagram 24"/>
          <p:cNvGraphicFramePr/>
          <p:nvPr/>
        </p:nvGraphicFramePr>
        <p:xfrm>
          <a:off x="533400" y="4749800"/>
          <a:ext cx="8077200" cy="157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16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Types of Bonds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16-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12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2" name="Diagram 11"/>
          <p:cNvGraphicFramePr/>
          <p:nvPr/>
        </p:nvGraphicFramePr>
        <p:xfrm>
          <a:off x="533400" y="1447800"/>
          <a:ext cx="80772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Financing with Owners’ Equity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16-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13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1600200"/>
            <a:ext cx="838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B0F0"/>
              </a:buClr>
            </a:pPr>
            <a:r>
              <a:rPr lang="en-US" sz="2600" dirty="0" smtClean="0">
                <a:solidFill>
                  <a:schemeClr val="accent5">
                    <a:lumMod val="75000"/>
                  </a:schemeClr>
                </a:solidFill>
              </a:rPr>
              <a:t>Corporate owners own shares of the company and stockholders’ equity includes common stock, preferred stock and retained earnings</a:t>
            </a:r>
          </a:p>
        </p:txBody>
      </p:sp>
      <p:graphicFrame>
        <p:nvGraphicFramePr>
          <p:cNvPr id="18" name="Diagram 17"/>
          <p:cNvGraphicFramePr/>
          <p:nvPr/>
        </p:nvGraphicFramePr>
        <p:xfrm>
          <a:off x="609600" y="3149600"/>
          <a:ext cx="5791200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57200" y="5234226"/>
            <a:ext cx="60198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accent5">
                    <a:lumMod val="75000"/>
                  </a:schemeClr>
                </a:solidFill>
              </a:rPr>
              <a:t>Retained earnings are the only long-term funds the company can generate internally</a:t>
            </a:r>
            <a:endParaRPr lang="en-US" sz="2500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20" name="Diagram 19"/>
          <p:cNvGraphicFramePr/>
          <p:nvPr/>
        </p:nvGraphicFramePr>
        <p:xfrm>
          <a:off x="6553200" y="3543865"/>
          <a:ext cx="2032000" cy="2704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9" name="Picture 18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Investment Banking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28600" y="1752600"/>
            <a:ext cx="8686800" cy="4267199"/>
          </a:xfrm>
          <a:prstGeom prst="rect">
            <a:avLst/>
          </a:prstGeom>
        </p:spPr>
        <p:txBody>
          <a:bodyPr/>
          <a:lstStyle/>
          <a:p>
            <a:pPr marL="457200" indent="-457200">
              <a:spcBef>
                <a:spcPts val="1000"/>
              </a:spcBef>
              <a:buSzPct val="93000"/>
              <a:buFont typeface="Arial" pitchFamily="34" charset="0"/>
              <a:buChar char="•"/>
            </a:pPr>
            <a:endParaRPr lang="en-IN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16-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14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6" name="Diagram 15"/>
          <p:cNvGraphicFramePr/>
          <p:nvPr/>
        </p:nvGraphicFramePr>
        <p:xfrm>
          <a:off x="533400" y="1600200"/>
          <a:ext cx="80772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Securities Markets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16-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15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1" name="Diagram 10"/>
          <p:cNvGraphicFramePr/>
          <p:nvPr/>
        </p:nvGraphicFramePr>
        <p:xfrm>
          <a:off x="457200" y="2006600"/>
          <a:ext cx="8229600" cy="142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8" name="Diagram 17"/>
          <p:cNvGraphicFramePr/>
          <p:nvPr/>
        </p:nvGraphicFramePr>
        <p:xfrm>
          <a:off x="533400" y="3606800"/>
          <a:ext cx="8077200" cy="172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12956</TotalTime>
  <Words>779</Words>
  <Application>Microsoft Office PowerPoint</Application>
  <PresentationFormat>On-screen Show (4:3)</PresentationFormat>
  <Paragraphs>136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Part 6</vt:lpstr>
      <vt:lpstr> </vt:lpstr>
      <vt:lpstr>Learning Objectives</vt:lpstr>
      <vt:lpstr>Managing Current Assets</vt:lpstr>
      <vt:lpstr>Managing Current Assets</vt:lpstr>
      <vt:lpstr>Managing Current Assets</vt:lpstr>
      <vt:lpstr>Managing Current Liabilities</vt:lpstr>
      <vt:lpstr>Managing Current Liabilities</vt:lpstr>
      <vt:lpstr>Managing Fixed Assets</vt:lpstr>
      <vt:lpstr>Assessing Risk</vt:lpstr>
      <vt:lpstr>Financing with Long-Term Liabilities</vt:lpstr>
      <vt:lpstr>Types of Bonds</vt:lpstr>
      <vt:lpstr>Financing with Owners’ Equity</vt:lpstr>
      <vt:lpstr>Investment Banking</vt:lpstr>
      <vt:lpstr>Securities Markets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A. B. Custom Solutions</dc:creator>
  <cp:lastModifiedBy>Amudha Pandian</cp:lastModifiedBy>
  <cp:revision>428</cp:revision>
  <dcterms:created xsi:type="dcterms:W3CDTF">2010-09-10T00:47:27Z</dcterms:created>
  <dcterms:modified xsi:type="dcterms:W3CDTF">2013-12-06T03:46:38Z</dcterms:modified>
</cp:coreProperties>
</file>