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3" r:id="rId6"/>
    <p:sldId id="265" r:id="rId7"/>
    <p:sldId id="267" r:id="rId8"/>
    <p:sldId id="274" r:id="rId9"/>
    <p:sldId id="277" r:id="rId10"/>
    <p:sldId id="278" r:id="rId11"/>
    <p:sldId id="281" r:id="rId12"/>
    <p:sldId id="283" r:id="rId13"/>
    <p:sldId id="285" r:id="rId14"/>
    <p:sldId id="289" r:id="rId15"/>
    <p:sldId id="29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9" autoAdjust="0"/>
    <p:restoredTop sz="90253" autoAdjust="0"/>
  </p:normalViewPr>
  <p:slideViewPr>
    <p:cSldViewPr>
      <p:cViewPr>
        <p:scale>
          <a:sx n="50" d="100"/>
          <a:sy n="50" d="100"/>
        </p:scale>
        <p:origin x="-2244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BBDF1-37F7-46CC-9E8E-5068CD3C4B7C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A989E-695A-4EE6-B6F3-8337164E04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0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F5BF95-C68B-4138-AB50-20A3BA5B1BC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0"/>
            <a:ext cx="91744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0200" y="838200"/>
            <a:ext cx="3429000" cy="25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3810000"/>
            <a:ext cx="3352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84" y="609600"/>
            <a:ext cx="3962400" cy="495682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61925" y="6592888"/>
            <a:ext cx="8839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9933"/>
              </a:buClr>
              <a:buFont typeface="Wingdings" charset="2"/>
              <a:buChar char="Ø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9933"/>
              </a:buClr>
              <a:buFont typeface="Wingdings" charset="2"/>
              <a:buChar char="Ø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9933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IN" altLang="en-US" sz="1000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Copyright © 2015 McGraw-Hill Education. 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3554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006699"/>
              </a:buClr>
              <a:buSzPct val="125000"/>
              <a:buFont typeface="Wingdings" panose="05000000000000000000" pitchFamily="2" charset="2"/>
              <a:buChar char="ª"/>
              <a:defRPr/>
            </a:lvl1pPr>
            <a:lvl2pPr marL="798513" indent="-341313">
              <a:buClr>
                <a:srgbClr val="006666"/>
              </a:buClr>
              <a:buFont typeface="Wingdings 3" panose="05040102010807070707" pitchFamily="18" charset="2"/>
              <a:buChar char="9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086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56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/>
          <a:lstStyle>
            <a:lvl1pPr marL="400050" indent="-400050">
              <a:buClr>
                <a:srgbClr val="006699"/>
              </a:buClr>
              <a:buSzPct val="125000"/>
              <a:buFont typeface="Wingdings" panose="05000000000000000000" pitchFamily="2" charset="2"/>
              <a:buChar char="ª"/>
              <a:defRPr sz="3000"/>
            </a:lvl1pPr>
            <a:lvl2pPr marL="798513" indent="-341313">
              <a:buClr>
                <a:srgbClr val="006666"/>
              </a:buClr>
              <a:buFont typeface="Wingdings 3" panose="05040102010807070707" pitchFamily="18" charset="2"/>
              <a:buChar char="9"/>
              <a:defRPr sz="27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>
            <a:lvl1pPr marL="461963" indent="-461963">
              <a:buClr>
                <a:srgbClr val="006699"/>
              </a:buClr>
              <a:buSzPct val="125000"/>
              <a:buFont typeface="Wingdings" panose="05000000000000000000" pitchFamily="2" charset="2"/>
              <a:buChar char="ª"/>
              <a:defRPr sz="3000"/>
            </a:lvl1pPr>
            <a:lvl2pPr marL="798513" indent="-341313">
              <a:buClr>
                <a:srgbClr val="006666"/>
              </a:buClr>
              <a:buFont typeface="Wingdings 3" panose="05040102010807070707" pitchFamily="18" charset="2"/>
              <a:buChar char="9"/>
              <a:defRPr sz="27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2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4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83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113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835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7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5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8" y="0"/>
            <a:ext cx="9152878" cy="1524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761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444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2"/>
          <p:cNvSpPr txBox="1">
            <a:spLocks noGrp="1"/>
          </p:cNvSpPr>
          <p:nvPr userDrawn="1"/>
        </p:nvSpPr>
        <p:spPr bwMode="auto">
          <a:xfrm>
            <a:off x="6797675" y="6507163"/>
            <a:ext cx="2193925" cy="3508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defRPr/>
            </a:pPr>
            <a:r>
              <a:rPr lang="en-US" altLang="zh-CN" sz="1000" smtClean="0">
                <a:latin typeface="Times New Roman" charset="0"/>
                <a:ea typeface="宋体" charset="-122"/>
              </a:rPr>
              <a:t>1-</a:t>
            </a:r>
            <a:fld id="{904A1C09-83D9-4225-B389-16680B713356}" type="slidenum">
              <a:rPr lang="en-US" altLang="zh-CN" sz="1000" smtClean="0">
                <a:latin typeface="Times New Roman" charset="0"/>
                <a:ea typeface="宋体" charset="-122"/>
              </a:rPr>
              <a:pPr algn="r" eaLnBrk="1" hangingPunct="1">
                <a:defRPr/>
              </a:pPr>
              <a:t>‹#›</a:t>
            </a:fld>
            <a:endParaRPr lang="en-US" altLang="zh-CN" sz="1000" smtClean="0">
              <a:latin typeface="Times New Roman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680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The Management Process Today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None/>
              <a:defRPr/>
            </a:pPr>
            <a:r>
              <a:rPr lang="en-US" dirty="0" smtClean="0"/>
              <a:t>Chapter One</a:t>
            </a:r>
          </a:p>
        </p:txBody>
      </p:sp>
    </p:spTree>
    <p:extLst>
      <p:ext uri="{BB962C8B-B14F-4D97-AF65-F5344CB8AC3E}">
        <p14:creationId xmlns:p14="http://schemas.microsoft.com/office/powerpoint/2010/main" val="269402976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Learning Objectives</a:t>
            </a:r>
            <a:endParaRPr lang="en-US" dirty="0"/>
          </a:p>
        </p:txBody>
      </p:sp>
      <p:sp>
        <p:nvSpPr>
          <p:cNvPr id="119815" name="Rectangle 7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862013" indent="-862013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LO1-1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Describe what management is, why management is important, what managers do, and how managers utilize organizational resources efficiently and effectively to achieve organizational goals</a:t>
            </a:r>
          </a:p>
          <a:p>
            <a:pPr marL="862013" indent="-862013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LO1-2</a:t>
            </a: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Distinguish among planning, organizing, leading, and controlling (the four principal managerial tasks), and explain how managers’ ability to handle each one can affect organizational performance</a:t>
            </a:r>
          </a:p>
          <a:p>
            <a:pPr marL="862013" indent="-862013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LO1-3</a:t>
            </a: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Differentiate among three levels of management, and understand the tasks and responsibilities of managers at different levels in the organizational hierarchy</a:t>
            </a:r>
            <a:endParaRPr lang="en-US" sz="2800" b="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5211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Learning Objectives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966788" indent="-966788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LO1-4</a:t>
            </a: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Distinguish </a:t>
            </a:r>
            <a:r>
              <a:rPr lang="en-US" sz="2800" b="0" dirty="0">
                <a:solidFill>
                  <a:schemeClr val="tx2">
                    <a:lumMod val="25000"/>
                  </a:schemeClr>
                </a:solidFill>
              </a:rPr>
              <a:t>between three kinds of managerial skill, and explain why managers are divided into different departments </a:t>
            </a:r>
            <a:endParaRPr lang="en-US" sz="2800" b="0" dirty="0" smtClean="0">
              <a:solidFill>
                <a:schemeClr val="tx2">
                  <a:lumMod val="25000"/>
                </a:schemeClr>
              </a:solidFill>
            </a:endParaRPr>
          </a:p>
          <a:p>
            <a:pPr marL="966788" indent="-966788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LO1-5</a:t>
            </a: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Discuss some major changes in management practices today that have occurred as a result of globalization and the use of advanced information technology (IT)</a:t>
            </a:r>
          </a:p>
          <a:p>
            <a:pPr marL="966788" indent="-966788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LO1-6</a:t>
            </a: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Discuss </a:t>
            </a:r>
            <a:r>
              <a:rPr lang="en-US" sz="2800" b="0" dirty="0">
                <a:solidFill>
                  <a:schemeClr val="tx2">
                    <a:lumMod val="25000"/>
                  </a:schemeClr>
                </a:solidFill>
              </a:rPr>
              <a:t>the principal challenges managers face in today’s increasingly competitive global </a:t>
            </a:r>
            <a:r>
              <a:rPr lang="en-US" sz="2800" b="0" dirty="0" smtClean="0">
                <a:solidFill>
                  <a:schemeClr val="tx2">
                    <a:lumMod val="25000"/>
                  </a:schemeClr>
                </a:solidFill>
              </a:rPr>
              <a:t>environment</a:t>
            </a:r>
          </a:p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Clr>
                <a:schemeClr val="tx2">
                  <a:lumMod val="25000"/>
                </a:schemeClr>
              </a:buClr>
              <a:buFont typeface="Arial" pitchFamily="34" charset="0"/>
              <a:buNone/>
              <a:defRPr/>
            </a:pPr>
            <a:endParaRPr lang="en-US" sz="28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423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 is Management?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Management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3200" dirty="0" smtClean="0"/>
              <a:t>The planning, organizing, leading, and controlling of human and other resources to achieve organizational goals effectively and efficiently</a:t>
            </a:r>
          </a:p>
        </p:txBody>
      </p:sp>
    </p:spTree>
    <p:extLst>
      <p:ext uri="{BB962C8B-B14F-4D97-AF65-F5344CB8AC3E}">
        <p14:creationId xmlns:p14="http://schemas.microsoft.com/office/powerpoint/2010/main" val="163309566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Achieving High Performance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Organizational Performance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A measure of how efficiently and effectively managers use organizational resources to satisfy customers and achieve organizational goals</a:t>
            </a:r>
          </a:p>
        </p:txBody>
      </p:sp>
    </p:spTree>
    <p:extLst>
      <p:ext uri="{BB962C8B-B14F-4D97-AF65-F5344CB8AC3E}">
        <p14:creationId xmlns:p14="http://schemas.microsoft.com/office/powerpoint/2010/main" val="340182351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Organizational Performance</a:t>
            </a:r>
            <a:endParaRPr lang="en-US" dirty="0"/>
          </a:p>
        </p:txBody>
      </p:sp>
      <p:sp>
        <p:nvSpPr>
          <p:cNvPr id="22531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Efficiency </a:t>
            </a:r>
          </a:p>
          <a:p>
            <a:pPr lvl="1"/>
            <a:r>
              <a:rPr lang="en-US" dirty="0" smtClean="0"/>
              <a:t>A measure of how well or productively resources are used to achieve a goal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Effectiveness</a:t>
            </a:r>
          </a:p>
          <a:p>
            <a:pPr lvl="1"/>
            <a:r>
              <a:rPr lang="en-US" dirty="0" smtClean="0"/>
              <a:t>A measure of the appropriateness of the goals an organization is pursuing and the degree to which the organization achieves those goals.</a:t>
            </a:r>
          </a:p>
        </p:txBody>
      </p:sp>
    </p:spTree>
    <p:extLst>
      <p:ext uri="{BB962C8B-B14F-4D97-AF65-F5344CB8AC3E}">
        <p14:creationId xmlns:p14="http://schemas.microsoft.com/office/powerpoint/2010/main" val="7388757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Four Tasks of Management</a:t>
            </a:r>
            <a:endParaRPr lang="en-US" dirty="0"/>
          </a:p>
        </p:txBody>
      </p:sp>
      <p:pic>
        <p:nvPicPr>
          <p:cNvPr id="23556" name="Picture 9" descr="jon30247_01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7010400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714500"/>
            <a:ext cx="12954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  <a:latin typeface="+mn-lt"/>
                <a:cs typeface="+mn-cs"/>
              </a:rPr>
              <a:t>Figure 1.2</a:t>
            </a:r>
          </a:p>
        </p:txBody>
      </p:sp>
    </p:spTree>
    <p:extLst>
      <p:ext uri="{BB962C8B-B14F-4D97-AF65-F5344CB8AC3E}">
        <p14:creationId xmlns:p14="http://schemas.microsoft.com/office/powerpoint/2010/main" val="73563423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Controlling</a:t>
            </a:r>
            <a:endParaRPr lang="en-US" dirty="0" smtClean="0"/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Controlling </a:t>
            </a:r>
          </a:p>
          <a:p>
            <a:pPr lvl="1"/>
            <a:r>
              <a:rPr lang="en-US" dirty="0" smtClean="0"/>
              <a:t>Evaluating how well an organization is achieving its goals and taking action to maintain or improve performance</a:t>
            </a:r>
          </a:p>
          <a:p>
            <a:endParaRPr lang="en-US" sz="500" dirty="0" smtClean="0"/>
          </a:p>
          <a:p>
            <a:r>
              <a:rPr lang="en-US" sz="3000" dirty="0" smtClean="0"/>
              <a:t>The outcome of the </a:t>
            </a:r>
            <a:r>
              <a:rPr lang="en-U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control process </a:t>
            </a:r>
            <a:r>
              <a:rPr lang="en-US" sz="3000" dirty="0" smtClean="0"/>
              <a:t>is the ability to measure performance accurately and regulate efficiency and effectiveness</a:t>
            </a:r>
          </a:p>
        </p:txBody>
      </p:sp>
    </p:spTree>
    <p:extLst>
      <p:ext uri="{BB962C8B-B14F-4D97-AF65-F5344CB8AC3E}">
        <p14:creationId xmlns:p14="http://schemas.microsoft.com/office/powerpoint/2010/main" val="253552995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Levels of Management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First line managers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Responsible for the daily supervision of non-managerial employees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Middle managers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Supervise first-line managers and are responsible for finding the best way to use resources to achieve organizational goals</a:t>
            </a:r>
          </a:p>
        </p:txBody>
      </p:sp>
    </p:spTree>
    <p:extLst>
      <p:ext uri="{BB962C8B-B14F-4D97-AF65-F5344CB8AC3E}">
        <p14:creationId xmlns:p14="http://schemas.microsoft.com/office/powerpoint/2010/main" val="24695308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Levels of Management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Top managers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establish organizational goals, decide how departments should interact, and monitor the performance of middle managers</a:t>
            </a:r>
          </a:p>
        </p:txBody>
      </p:sp>
    </p:spTree>
    <p:extLst>
      <p:ext uri="{BB962C8B-B14F-4D97-AF65-F5344CB8AC3E}">
        <p14:creationId xmlns:p14="http://schemas.microsoft.com/office/powerpoint/2010/main" val="38778856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Levels of Managers</a:t>
            </a:r>
            <a:endParaRPr 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Top-management team </a:t>
            </a:r>
          </a:p>
          <a:p>
            <a:pPr lvl="1"/>
            <a:r>
              <a:rPr lang="en-US" dirty="0" smtClean="0"/>
              <a:t>A group composed of the CEO, the COO, and the vice presidents of the most important departments of a company.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852" y="4114800"/>
            <a:ext cx="3274947" cy="21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74069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Managerial Skills</a:t>
            </a:r>
            <a:endParaRPr lang="en-US" dirty="0" smtClean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Conceptual skills</a:t>
            </a:r>
          </a:p>
          <a:p>
            <a:pPr lvl="1"/>
            <a:r>
              <a:rPr lang="en-US" sz="2700" dirty="0" smtClean="0"/>
              <a:t>The ability to analyze and diagnose a situation and distinguish between cause and effect.</a:t>
            </a:r>
          </a:p>
          <a:p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Human skills</a:t>
            </a:r>
          </a:p>
          <a:p>
            <a:pPr lvl="1"/>
            <a:r>
              <a:rPr lang="en-US" sz="2700" dirty="0" smtClean="0"/>
              <a:t>The ability to understand, alter, lead, and control the behavior of other individuals and groups.</a:t>
            </a:r>
          </a:p>
          <a:p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Technical skills</a:t>
            </a:r>
          </a:p>
          <a:p>
            <a:pPr lvl="1"/>
            <a:r>
              <a:rPr lang="en-US" sz="2700" dirty="0" smtClean="0"/>
              <a:t>The job-specific knowledge and techniques required to perform an organizational role.</a:t>
            </a:r>
          </a:p>
        </p:txBody>
      </p:sp>
    </p:spTree>
    <p:extLst>
      <p:ext uri="{BB962C8B-B14F-4D97-AF65-F5344CB8AC3E}">
        <p14:creationId xmlns:p14="http://schemas.microsoft.com/office/powerpoint/2010/main" val="210646520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Technical Skills</a:t>
            </a:r>
            <a:endParaRPr lang="en-US" dirty="0" smtClean="0"/>
          </a:p>
        </p:txBody>
      </p:sp>
      <p:sp>
        <p:nvSpPr>
          <p:cNvPr id="43011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Core competency </a:t>
            </a:r>
          </a:p>
          <a:p>
            <a:pPr lvl="1"/>
            <a:r>
              <a:rPr lang="en-US" dirty="0" smtClean="0"/>
              <a:t>Specific set of skills, abilities, and experiences that allows one organization to outperform its competitors</a:t>
            </a:r>
          </a:p>
        </p:txBody>
      </p:sp>
    </p:spTree>
    <p:extLst>
      <p:ext uri="{BB962C8B-B14F-4D97-AF65-F5344CB8AC3E}">
        <p14:creationId xmlns:p14="http://schemas.microsoft.com/office/powerpoint/2010/main" val="65093068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Empowerment and </a:t>
            </a:r>
            <a:br>
              <a:rPr lang="en-US" dirty="0" smtClean="0"/>
            </a:br>
            <a:r>
              <a:rPr lang="en-US" dirty="0" smtClean="0"/>
              <a:t>Self-Managed Teams</a:t>
            </a:r>
          </a:p>
        </p:txBody>
      </p:sp>
      <p:sp>
        <p:nvSpPr>
          <p:cNvPr id="47107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Empowerment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Expansion of employees’ knowledge, tasks, and decision-making responsibilities</a:t>
            </a:r>
          </a:p>
        </p:txBody>
      </p:sp>
      <p:pic>
        <p:nvPicPr>
          <p:cNvPr id="13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186781"/>
            <a:ext cx="2692908" cy="40801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94839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Building Blocks of Competitive Advantage</a:t>
            </a:r>
            <a:endParaRPr lang="en-US" dirty="0"/>
          </a:p>
        </p:txBody>
      </p:sp>
      <p:pic>
        <p:nvPicPr>
          <p:cNvPr id="51204" name="Picture 7" descr="jon30247_01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1752600"/>
            <a:ext cx="6242050" cy="47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752600"/>
            <a:ext cx="12954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  <a:latin typeface="+mn-lt"/>
                <a:cs typeface="+mn-cs"/>
              </a:rPr>
              <a:t>Figure 1.6</a:t>
            </a:r>
          </a:p>
        </p:txBody>
      </p:sp>
    </p:spTree>
    <p:extLst>
      <p:ext uri="{BB962C8B-B14F-4D97-AF65-F5344CB8AC3E}">
        <p14:creationId xmlns:p14="http://schemas.microsoft.com/office/powerpoint/2010/main" val="268581513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465</Words>
  <Application>Microsoft Office PowerPoint</Application>
  <PresentationFormat>On-screen Show (4:3)</PresentationFormat>
  <Paragraphs>55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The Management Process Today</vt:lpstr>
      <vt:lpstr>Learning Objectives</vt:lpstr>
      <vt:lpstr>Learning Objectives</vt:lpstr>
      <vt:lpstr>What is Management?</vt:lpstr>
      <vt:lpstr>Achieving High Performance</vt:lpstr>
      <vt:lpstr>Organizational Performance</vt:lpstr>
      <vt:lpstr>Four Tasks of Management</vt:lpstr>
      <vt:lpstr>Controlling</vt:lpstr>
      <vt:lpstr>Levels of Management</vt:lpstr>
      <vt:lpstr>Levels of Management</vt:lpstr>
      <vt:lpstr>Levels of Managers</vt:lpstr>
      <vt:lpstr>Managerial Skills</vt:lpstr>
      <vt:lpstr>Technical Skills</vt:lpstr>
      <vt:lpstr>Empowerment and  Self-Managed Teams</vt:lpstr>
      <vt:lpstr>Building Blocks of Competitive Advantage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Bcox</dc:creator>
  <cp:lastModifiedBy>Kumar Suruli</cp:lastModifiedBy>
  <cp:revision>15</cp:revision>
  <dcterms:created xsi:type="dcterms:W3CDTF">2013-09-21T16:09:57Z</dcterms:created>
  <dcterms:modified xsi:type="dcterms:W3CDTF">2014-01-24T11:19:47Z</dcterms:modified>
</cp:coreProperties>
</file>