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7"/>
  </p:notesMasterIdLst>
  <p:sldIdLst>
    <p:sldId id="259" r:id="rId2"/>
    <p:sldId id="260" r:id="rId3"/>
    <p:sldId id="261" r:id="rId4"/>
    <p:sldId id="263" r:id="rId5"/>
    <p:sldId id="265" r:id="rId6"/>
    <p:sldId id="273" r:id="rId7"/>
    <p:sldId id="274" r:id="rId8"/>
    <p:sldId id="276" r:id="rId9"/>
    <p:sldId id="278" r:id="rId10"/>
    <p:sldId id="279" r:id="rId11"/>
    <p:sldId id="282" r:id="rId12"/>
    <p:sldId id="286" r:id="rId13"/>
    <p:sldId id="290" r:id="rId14"/>
    <p:sldId id="294" r:id="rId15"/>
    <p:sldId id="295"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049" autoAdjust="0"/>
    <p:restoredTop sz="94660"/>
  </p:normalViewPr>
  <p:slideViewPr>
    <p:cSldViewPr>
      <p:cViewPr>
        <p:scale>
          <a:sx n="50" d="100"/>
          <a:sy n="50" d="100"/>
        </p:scale>
        <p:origin x="-2244" y="-810"/>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D9BBDF1-37F7-46CC-9E8E-5068CD3C4B7C}" type="datetimeFigureOut">
              <a:rPr lang="en-US" smtClean="0"/>
              <a:pPr/>
              <a:t>1/24/2014</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A5A989E-695A-4EE6-B6F3-8337164E047F}" type="slidenum">
              <a:rPr lang="en-US" smtClean="0"/>
              <a:pPr/>
              <a:t>‹#›</a:t>
            </a:fld>
            <a:endParaRPr lang="en-US" dirty="0"/>
          </a:p>
        </p:txBody>
      </p:sp>
    </p:spTree>
    <p:extLst>
      <p:ext uri="{BB962C8B-B14F-4D97-AF65-F5344CB8AC3E}">
        <p14:creationId xmlns:p14="http://schemas.microsoft.com/office/powerpoint/2010/main" val="28996075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dirty="0" smtClean="0"/>
              <a:t>Utilitarian Rule</a:t>
            </a:r>
          </a:p>
          <a:p>
            <a:pPr lvl="1"/>
            <a:r>
              <a:rPr lang="en-US" altLang="en-US" dirty="0" smtClean="0"/>
              <a:t>Decision that produces the greatest good for the greatest number of people</a:t>
            </a:r>
          </a:p>
          <a:p>
            <a:pPr lvl="2"/>
            <a:endParaRPr lang="en-US" altLang="en-US" dirty="0" smtClean="0"/>
          </a:p>
          <a:p>
            <a:pPr lvl="2"/>
            <a:r>
              <a:rPr lang="en-US" altLang="en-US" dirty="0" smtClean="0"/>
              <a:t>How do you measure the benefits and harms that will be done to each stakeholder group?</a:t>
            </a:r>
          </a:p>
          <a:p>
            <a:pPr lvl="2"/>
            <a:r>
              <a:rPr lang="en-US" altLang="en-US" dirty="0" smtClean="0"/>
              <a:t>How do you evaluate the rights and importance of each group?</a:t>
            </a:r>
          </a:p>
          <a:p>
            <a:r>
              <a:rPr lang="en-US" altLang="en-US" b="1" dirty="0" smtClean="0"/>
              <a:t>Moral Rights rule</a:t>
            </a:r>
          </a:p>
          <a:p>
            <a:pPr lvl="1"/>
            <a:r>
              <a:rPr lang="en-US" altLang="en-US" dirty="0" smtClean="0"/>
              <a:t>Decision that best maintains and protects the fundamental or inalienable rights and privileges of the people affected by it</a:t>
            </a:r>
          </a:p>
          <a:p>
            <a:r>
              <a:rPr lang="en-US" altLang="en-US" b="1" dirty="0" smtClean="0"/>
              <a:t>Justice rule</a:t>
            </a:r>
          </a:p>
          <a:p>
            <a:pPr lvl="1"/>
            <a:r>
              <a:rPr lang="en-US" altLang="en-US" dirty="0" smtClean="0"/>
              <a:t>Decision that distributes benefits and harms among people and groups in a fair, equitable, or impartial way</a:t>
            </a:r>
          </a:p>
          <a:p>
            <a:r>
              <a:rPr lang="en-US" altLang="en-US" b="1" dirty="0" smtClean="0"/>
              <a:t>Practical rule</a:t>
            </a:r>
          </a:p>
          <a:p>
            <a:pPr lvl="1"/>
            <a:r>
              <a:rPr lang="en-US" altLang="en-US" dirty="0" smtClean="0"/>
              <a:t>Decision that a manager has no hesitation about communicating to people outside the company because the typical person would think it is acceptable </a:t>
            </a:r>
          </a:p>
          <a:p>
            <a:endParaRPr lang="en-US" altLang="en-US" dirty="0" smtClean="0"/>
          </a:p>
        </p:txBody>
      </p:sp>
      <p:sp>
        <p:nvSpPr>
          <p:cNvPr id="4" name="Slide Number Placeholder 3"/>
          <p:cNvSpPr>
            <a:spLocks noGrp="1"/>
          </p:cNvSpPr>
          <p:nvPr>
            <p:ph type="sldNum" sz="quarter" idx="5"/>
          </p:nvPr>
        </p:nvSpPr>
        <p:spPr/>
        <p:txBody>
          <a:bodyPr/>
          <a:lstStyle/>
          <a:p>
            <a:pPr>
              <a:defRPr/>
            </a:pPr>
            <a:fld id="{673015F6-3A17-4BD2-82ED-5D508012C08F}" type="slidenum">
              <a:rPr lang="en-US" smtClean="0"/>
              <a:pPr>
                <a:defRPr/>
              </a:pPr>
              <a:t>6</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dirty="0" smtClean="0"/>
              <a:t>Societal Ethics</a:t>
            </a:r>
            <a:r>
              <a:rPr lang="en-US" altLang="en-US" dirty="0" smtClean="0"/>
              <a:t> </a:t>
            </a:r>
          </a:p>
          <a:p>
            <a:pPr lvl="1"/>
            <a:r>
              <a:rPr lang="en-US" altLang="en-US" dirty="0" smtClean="0"/>
              <a:t>Standards that govern how members of a society should deal with each other on issues such as fairness, justice, poverty, and the rights of the individual</a:t>
            </a:r>
          </a:p>
          <a:p>
            <a:endParaRPr lang="en-US" altLang="en-US" dirty="0" smtClean="0"/>
          </a:p>
          <a:p>
            <a:r>
              <a:rPr lang="en-US" altLang="en-US" dirty="0" smtClean="0"/>
              <a:t>People behave ethically because they have internalized certain values, beliefs, and norms</a:t>
            </a:r>
          </a:p>
          <a:p>
            <a:r>
              <a:rPr lang="en-US" altLang="en-US" b="1" dirty="0" smtClean="0"/>
              <a:t>Professional Ethics</a:t>
            </a:r>
            <a:r>
              <a:rPr lang="en-US" altLang="en-US" dirty="0" smtClean="0"/>
              <a:t> </a:t>
            </a:r>
          </a:p>
          <a:p>
            <a:pPr lvl="1"/>
            <a:r>
              <a:rPr lang="en-US" altLang="en-US" dirty="0" smtClean="0"/>
              <a:t> Standards that govern how members of a profession are to make decisions when the way they should behave is not clear-cut</a:t>
            </a:r>
          </a:p>
          <a:p>
            <a:pPr lvl="1"/>
            <a:r>
              <a:rPr lang="en-US" altLang="en-US" dirty="0" smtClean="0"/>
              <a:t>Medical &amp; legal ethics</a:t>
            </a:r>
          </a:p>
          <a:p>
            <a:r>
              <a:rPr lang="en-US" altLang="en-US" b="1" dirty="0" smtClean="0"/>
              <a:t>Individual Ethics</a:t>
            </a:r>
            <a:r>
              <a:rPr lang="en-US" altLang="en-US" dirty="0" smtClean="0"/>
              <a:t> </a:t>
            </a:r>
          </a:p>
          <a:p>
            <a:pPr lvl="1"/>
            <a:r>
              <a:rPr lang="en-US" altLang="en-US" dirty="0" smtClean="0"/>
              <a:t>Personal values and attitudes that govern how individuals interact with other people</a:t>
            </a:r>
          </a:p>
          <a:p>
            <a:endParaRPr lang="en-US" altLang="en-US" dirty="0" smtClean="0"/>
          </a:p>
        </p:txBody>
      </p:sp>
      <p:sp>
        <p:nvSpPr>
          <p:cNvPr id="4" name="Slide Number Placeholder 3"/>
          <p:cNvSpPr>
            <a:spLocks noGrp="1"/>
          </p:cNvSpPr>
          <p:nvPr>
            <p:ph type="sldNum" sz="quarter" idx="5"/>
          </p:nvPr>
        </p:nvSpPr>
        <p:spPr/>
        <p:txBody>
          <a:bodyPr/>
          <a:lstStyle/>
          <a:p>
            <a:pPr>
              <a:defRPr/>
            </a:pPr>
            <a:fld id="{E54C7017-4C3F-4BDF-8050-418B650C2EDC}" type="slidenum">
              <a:rPr lang="en-US" smtClean="0"/>
              <a:pPr>
                <a:defRPr/>
              </a:pPr>
              <a:t>10</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 y="0"/>
            <a:ext cx="9174480" cy="6858000"/>
          </a:xfrm>
          <a:prstGeom prst="rect">
            <a:avLst/>
          </a:prstGeom>
        </p:spPr>
      </p:pic>
      <p:sp>
        <p:nvSpPr>
          <p:cNvPr id="2" name="Title 1"/>
          <p:cNvSpPr>
            <a:spLocks noGrp="1"/>
          </p:cNvSpPr>
          <p:nvPr>
            <p:ph type="ctrTitle"/>
          </p:nvPr>
        </p:nvSpPr>
        <p:spPr>
          <a:xfrm>
            <a:off x="5410200" y="838200"/>
            <a:ext cx="3429000" cy="2590800"/>
          </a:xfrm>
        </p:spPr>
        <p:txBody>
          <a:bodyPr/>
          <a:lstStyle>
            <a:lvl1pPr>
              <a:defRPr>
                <a:solidFill>
                  <a:schemeClr val="bg1"/>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5486400" y="3810000"/>
            <a:ext cx="3352800" cy="1752600"/>
          </a:xfrm>
        </p:spPr>
        <p:txBody>
          <a:bodyPr/>
          <a:lstStyle>
            <a:lvl1pPr marL="0" indent="0" algn="ctr">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85800" y="762000"/>
            <a:ext cx="4114800" cy="5147472"/>
          </a:xfrm>
          <a:prstGeom prst="rect">
            <a:avLst/>
          </a:prstGeom>
        </p:spPr>
      </p:pic>
      <p:sp>
        <p:nvSpPr>
          <p:cNvPr id="8" name="Rectangle 1"/>
          <p:cNvSpPr>
            <a:spLocks noChangeArrowheads="1"/>
          </p:cNvSpPr>
          <p:nvPr userDrawn="1"/>
        </p:nvSpPr>
        <p:spPr bwMode="auto">
          <a:xfrm>
            <a:off x="161925" y="6592888"/>
            <a:ext cx="88392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FF9933"/>
              </a:buClr>
              <a:buFont typeface="Wingdings" charset="2"/>
              <a:buChar char="Ø"/>
              <a:defRPr sz="3200">
                <a:solidFill>
                  <a:schemeClr val="tx1"/>
                </a:solidFill>
                <a:latin typeface="Arial" charset="0"/>
                <a:ea typeface="ＭＳ Ｐゴシック" charset="-128"/>
              </a:defRPr>
            </a:lvl1pPr>
            <a:lvl2pPr marL="742950" indent="-285750" eaLnBrk="0" hangingPunct="0">
              <a:spcBef>
                <a:spcPct val="20000"/>
              </a:spcBef>
              <a:buClr>
                <a:srgbClr val="FF9933"/>
              </a:buClr>
              <a:buFont typeface="Wingdings" charset="2"/>
              <a:buChar char="Ø"/>
              <a:defRPr sz="2800">
                <a:solidFill>
                  <a:schemeClr val="tx1"/>
                </a:solidFill>
                <a:latin typeface="Arial" charset="0"/>
                <a:ea typeface="ＭＳ Ｐゴシック" charset="-128"/>
              </a:defRPr>
            </a:lvl2pPr>
            <a:lvl3pPr marL="1143000" indent="-228600" eaLnBrk="0" hangingPunct="0">
              <a:spcBef>
                <a:spcPct val="20000"/>
              </a:spcBef>
              <a:buClr>
                <a:srgbClr val="FF9933"/>
              </a:buClr>
              <a:buFont typeface="Wingdings" charset="2"/>
              <a:buChar char="Ø"/>
              <a:defRPr sz="2400">
                <a:solidFill>
                  <a:schemeClr val="tx1"/>
                </a:solidFill>
                <a:latin typeface="Arial" charset="0"/>
                <a:ea typeface="ＭＳ Ｐゴシック" charset="-128"/>
              </a:defRPr>
            </a:lvl3pPr>
            <a:lvl4pPr marL="1600200" indent="-228600" eaLnBrk="0" hangingPunct="0">
              <a:spcBef>
                <a:spcPct val="20000"/>
              </a:spcBef>
              <a:buChar char="–"/>
              <a:defRPr sz="2000">
                <a:solidFill>
                  <a:schemeClr val="tx1"/>
                </a:solidFill>
                <a:latin typeface="Arial" charset="0"/>
                <a:ea typeface="ＭＳ Ｐゴシック" charset="-128"/>
              </a:defRPr>
            </a:lvl4pPr>
            <a:lvl5pPr marL="2057400" indent="-228600" eaLnBrk="0" hangingPunct="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eaLnBrk="1" hangingPunct="1">
              <a:spcBef>
                <a:spcPct val="0"/>
              </a:spcBef>
              <a:buClrTx/>
              <a:buFontTx/>
              <a:buNone/>
            </a:pPr>
            <a:r>
              <a:rPr lang="en-IN" altLang="en-US" sz="1000" dirty="0">
                <a:solidFill>
                  <a:schemeClr val="bg1"/>
                </a:solidFill>
                <a:latin typeface="Times New Roman" charset="0"/>
                <a:cs typeface="Times New Roman" charset="0"/>
              </a:rPr>
              <a:t>Copyright © 2015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9355472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752600"/>
            <a:ext cx="8229600" cy="4525963"/>
          </a:xfrm>
        </p:spPr>
        <p:txBody>
          <a:bodyPr/>
          <a:lstStyle>
            <a:lvl1pPr marL="461963" indent="-461963">
              <a:buClr>
                <a:srgbClr val="006699"/>
              </a:buClr>
              <a:buSzPct val="125000"/>
              <a:buFont typeface="Wingdings" panose="05000000000000000000" pitchFamily="2" charset="2"/>
              <a:buChar char="ª"/>
              <a:defRPr/>
            </a:lvl1pPr>
            <a:lvl2pPr marL="798513" indent="-341313">
              <a:buClr>
                <a:srgbClr val="006666"/>
              </a:buClr>
              <a:buFont typeface="Wingdings 3" panose="05040102010807070707" pitchFamily="18" charset="2"/>
              <a:buChar char="9"/>
              <a:defRPr/>
            </a:lvl2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11"/>
          </p:nvPr>
        </p:nvSpPr>
        <p:spPr>
          <a:xfrm>
            <a:off x="0" y="6486957"/>
            <a:ext cx="7848600" cy="365125"/>
          </a:xfrm>
          <a:prstGeom prst="rect">
            <a:avLst/>
          </a:prstGeom>
        </p:spPr>
        <p:txBody>
          <a:bodyPr/>
          <a:lstStyle/>
          <a:p>
            <a:r>
              <a:rPr lang="en-US" dirty="0" smtClean="0"/>
              <a:t>© 2015 by McGraw-Hill Education.  This is proprietary material solely for authorized instructor use. Not authorized for sale or distribution in any manner.  This document may not be copied, scanned, duplicated, forwarded, distributed, or posted on a website, in whole or part.</a:t>
            </a:r>
            <a:endParaRPr lang="en-US" dirty="0"/>
          </a:p>
        </p:txBody>
      </p:sp>
      <p:sp>
        <p:nvSpPr>
          <p:cNvPr id="6" name="Slide Number Placeholder 5"/>
          <p:cNvSpPr>
            <a:spLocks noGrp="1"/>
          </p:cNvSpPr>
          <p:nvPr>
            <p:ph type="sldNum" sz="quarter" idx="12"/>
          </p:nvPr>
        </p:nvSpPr>
        <p:spPr>
          <a:xfrm>
            <a:off x="8153399" y="6492875"/>
            <a:ext cx="986901" cy="365125"/>
          </a:xfrm>
          <a:prstGeom prst="rect">
            <a:avLst/>
          </a:prstGeom>
        </p:spPr>
        <p:txBody>
          <a:bodyPr/>
          <a:lstStyle/>
          <a:p>
            <a:fld id="{C1FE84B3-0335-4959-8CB5-EE2113DD8C21}" type="slidenum">
              <a:rPr lang="en-US" smtClean="0"/>
              <a:pPr/>
              <a:t>‹#›</a:t>
            </a:fld>
            <a:endParaRPr lang="en-US" dirty="0"/>
          </a:p>
        </p:txBody>
      </p:sp>
    </p:spTree>
    <p:extLst>
      <p:ext uri="{BB962C8B-B14F-4D97-AF65-F5344CB8AC3E}">
        <p14:creationId xmlns:p14="http://schemas.microsoft.com/office/powerpoint/2010/main" val="22280868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en-US" dirty="0"/>
          </a:p>
        </p:txBody>
      </p:sp>
      <p:sp>
        <p:nvSpPr>
          <p:cNvPr id="5" name="Footer Placeholder 4"/>
          <p:cNvSpPr>
            <a:spLocks noGrp="1"/>
          </p:cNvSpPr>
          <p:nvPr>
            <p:ph type="ftr" sz="quarter" idx="11"/>
          </p:nvPr>
        </p:nvSpPr>
        <p:spPr>
          <a:xfrm>
            <a:off x="0" y="6486957"/>
            <a:ext cx="7848600" cy="365125"/>
          </a:xfrm>
          <a:prstGeom prst="rect">
            <a:avLst/>
          </a:prstGeom>
        </p:spPr>
        <p:txBody>
          <a:bodyPr/>
          <a:lstStyle/>
          <a:p>
            <a:r>
              <a:rPr lang="en-US" dirty="0" smtClean="0"/>
              <a:t>© 2015 by McGraw-Hill Education.  This is proprietary material solely for authorized instructor use. Not authorized for sale or distribution in any manner.  This document may not be copied, scanned, duplicated, forwarded, distributed, or posted on a website, in whole or part.</a:t>
            </a:r>
            <a:endParaRPr lang="en-US" dirty="0"/>
          </a:p>
        </p:txBody>
      </p:sp>
      <p:sp>
        <p:nvSpPr>
          <p:cNvPr id="6" name="Slide Number Placeholder 5"/>
          <p:cNvSpPr>
            <a:spLocks noGrp="1"/>
          </p:cNvSpPr>
          <p:nvPr>
            <p:ph type="sldNum" sz="quarter" idx="12"/>
          </p:nvPr>
        </p:nvSpPr>
        <p:spPr>
          <a:xfrm>
            <a:off x="8153399" y="6492875"/>
            <a:ext cx="986901" cy="365125"/>
          </a:xfrm>
          <a:prstGeom prst="rect">
            <a:avLst/>
          </a:prstGeom>
        </p:spPr>
        <p:txBody>
          <a:bodyPr/>
          <a:lstStyle/>
          <a:p>
            <a:fld id="{C1FE84B3-0335-4959-8CB5-EE2113DD8C21}" type="slidenum">
              <a:rPr lang="en-US" smtClean="0"/>
              <a:pPr/>
              <a:t>‹#›</a:t>
            </a:fld>
            <a:endParaRPr lang="en-US" dirty="0"/>
          </a:p>
        </p:txBody>
      </p:sp>
    </p:spTree>
    <p:extLst>
      <p:ext uri="{BB962C8B-B14F-4D97-AF65-F5344CB8AC3E}">
        <p14:creationId xmlns:p14="http://schemas.microsoft.com/office/powerpoint/2010/main" val="6435678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752600"/>
            <a:ext cx="4038600" cy="4525963"/>
          </a:xfrm>
        </p:spPr>
        <p:txBody>
          <a:bodyPr/>
          <a:lstStyle>
            <a:lvl1pPr marL="400050" indent="-400050">
              <a:buClr>
                <a:srgbClr val="006699"/>
              </a:buClr>
              <a:buSzPct val="125000"/>
              <a:buFont typeface="Wingdings" panose="05000000000000000000" pitchFamily="2" charset="2"/>
              <a:buChar char="ª"/>
              <a:defRPr sz="3000"/>
            </a:lvl1pPr>
            <a:lvl2pPr marL="798513" indent="-341313">
              <a:buClr>
                <a:srgbClr val="006666"/>
              </a:buClr>
              <a:buFont typeface="Wingdings 3" panose="05040102010807070707" pitchFamily="18" charset="2"/>
              <a:buChar char="9"/>
              <a:defRPr sz="27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752600"/>
            <a:ext cx="4038600" cy="4525963"/>
          </a:xfrm>
        </p:spPr>
        <p:txBody>
          <a:bodyPr/>
          <a:lstStyle>
            <a:lvl1pPr marL="461963" indent="-461963">
              <a:buClr>
                <a:srgbClr val="006699"/>
              </a:buClr>
              <a:buSzPct val="125000"/>
              <a:buFont typeface="Wingdings" panose="05000000000000000000" pitchFamily="2" charset="2"/>
              <a:buChar char="ª"/>
              <a:defRPr sz="3000"/>
            </a:lvl1pPr>
            <a:lvl2pPr marL="798513" indent="-341313">
              <a:buClr>
                <a:srgbClr val="006666"/>
              </a:buClr>
              <a:buFont typeface="Wingdings 3" panose="05040102010807070707" pitchFamily="18" charset="2"/>
              <a:buChar char="9"/>
              <a:defRPr sz="27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Footer Placeholder 5"/>
          <p:cNvSpPr>
            <a:spLocks noGrp="1"/>
          </p:cNvSpPr>
          <p:nvPr>
            <p:ph type="ftr" sz="quarter" idx="11"/>
          </p:nvPr>
        </p:nvSpPr>
        <p:spPr>
          <a:xfrm>
            <a:off x="0" y="6486957"/>
            <a:ext cx="7848600" cy="365125"/>
          </a:xfrm>
          <a:prstGeom prst="rect">
            <a:avLst/>
          </a:prstGeom>
        </p:spPr>
        <p:txBody>
          <a:bodyPr/>
          <a:lstStyle/>
          <a:p>
            <a:r>
              <a:rPr lang="en-US" dirty="0" smtClean="0"/>
              <a:t>© 2015 by McGraw-Hill Education.  This is proprietary material solely for authorized instructor use. Not authorized for sale or distribution in any manner.  This document may not be copied, scanned, duplicated, forwarded, distributed, or posted on a website, in whole or part.</a:t>
            </a:r>
            <a:endParaRPr lang="en-US" dirty="0"/>
          </a:p>
        </p:txBody>
      </p:sp>
      <p:sp>
        <p:nvSpPr>
          <p:cNvPr id="7" name="Slide Number Placeholder 6"/>
          <p:cNvSpPr>
            <a:spLocks noGrp="1"/>
          </p:cNvSpPr>
          <p:nvPr>
            <p:ph type="sldNum" sz="quarter" idx="12"/>
          </p:nvPr>
        </p:nvSpPr>
        <p:spPr>
          <a:xfrm>
            <a:off x="8153399" y="6492875"/>
            <a:ext cx="986901" cy="365125"/>
          </a:xfrm>
          <a:prstGeom prst="rect">
            <a:avLst/>
          </a:prstGeom>
        </p:spPr>
        <p:txBody>
          <a:bodyPr/>
          <a:lstStyle/>
          <a:p>
            <a:fld id="{C1FE84B3-0335-4959-8CB5-EE2113DD8C21}" type="slidenum">
              <a:rPr lang="en-US" smtClean="0"/>
              <a:pPr/>
              <a:t>‹#›</a:t>
            </a:fld>
            <a:endParaRPr lang="en-US" dirty="0"/>
          </a:p>
        </p:txBody>
      </p:sp>
    </p:spTree>
    <p:extLst>
      <p:ext uri="{BB962C8B-B14F-4D97-AF65-F5344CB8AC3E}">
        <p14:creationId xmlns:p14="http://schemas.microsoft.com/office/powerpoint/2010/main" val="25978228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en-US" dirty="0"/>
          </a:p>
        </p:txBody>
      </p:sp>
      <p:sp>
        <p:nvSpPr>
          <p:cNvPr id="8" name="Footer Placeholder 7"/>
          <p:cNvSpPr>
            <a:spLocks noGrp="1"/>
          </p:cNvSpPr>
          <p:nvPr>
            <p:ph type="ftr" sz="quarter" idx="11"/>
          </p:nvPr>
        </p:nvSpPr>
        <p:spPr>
          <a:xfrm>
            <a:off x="0" y="6486957"/>
            <a:ext cx="7848600" cy="365125"/>
          </a:xfrm>
          <a:prstGeom prst="rect">
            <a:avLst/>
          </a:prstGeom>
        </p:spPr>
        <p:txBody>
          <a:bodyPr/>
          <a:lstStyle/>
          <a:p>
            <a:r>
              <a:rPr lang="en-US" dirty="0" smtClean="0"/>
              <a:t>© 2015 by McGraw-Hill Education.  This is proprietary material solely for authorized instructor use. Not authorized for sale or distribution in any manner.  This document may not be copied, scanned, duplicated, forwarded, distributed, or posted on a website, in whole or part.</a:t>
            </a:r>
            <a:endParaRPr lang="en-US" dirty="0"/>
          </a:p>
        </p:txBody>
      </p:sp>
      <p:sp>
        <p:nvSpPr>
          <p:cNvPr id="9" name="Slide Number Placeholder 8"/>
          <p:cNvSpPr>
            <a:spLocks noGrp="1"/>
          </p:cNvSpPr>
          <p:nvPr>
            <p:ph type="sldNum" sz="quarter" idx="12"/>
          </p:nvPr>
        </p:nvSpPr>
        <p:spPr>
          <a:xfrm>
            <a:off x="8153399" y="6492875"/>
            <a:ext cx="986901" cy="365125"/>
          </a:xfrm>
          <a:prstGeom prst="rect">
            <a:avLst/>
          </a:prstGeom>
        </p:spPr>
        <p:txBody>
          <a:bodyPr/>
          <a:lstStyle/>
          <a:p>
            <a:fld id="{C1FE84B3-0335-4959-8CB5-EE2113DD8C21}" type="slidenum">
              <a:rPr lang="en-US" smtClean="0"/>
              <a:pPr/>
              <a:t>‹#›</a:t>
            </a:fld>
            <a:endParaRPr lang="en-US" dirty="0"/>
          </a:p>
        </p:txBody>
      </p:sp>
    </p:spTree>
    <p:extLst>
      <p:ext uri="{BB962C8B-B14F-4D97-AF65-F5344CB8AC3E}">
        <p14:creationId xmlns:p14="http://schemas.microsoft.com/office/powerpoint/2010/main" val="1111241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a:xfrm>
            <a:off x="0" y="6486957"/>
            <a:ext cx="7848600" cy="365125"/>
          </a:xfrm>
          <a:prstGeom prst="rect">
            <a:avLst/>
          </a:prstGeom>
        </p:spPr>
        <p:txBody>
          <a:bodyPr/>
          <a:lstStyle/>
          <a:p>
            <a:r>
              <a:rPr lang="en-US" dirty="0" smtClean="0"/>
              <a:t>© 2015 by McGraw-Hill Education.  This is proprietary material solely for authorized instructor use. Not authorized for sale or distribution in any manner.  This document may not be copied, scanned, duplicated, forwarded, distributed, or posted on a website, in whole or part.</a:t>
            </a:r>
            <a:endParaRPr lang="en-US" dirty="0"/>
          </a:p>
        </p:txBody>
      </p:sp>
      <p:sp>
        <p:nvSpPr>
          <p:cNvPr id="5" name="Slide Number Placeholder 4"/>
          <p:cNvSpPr>
            <a:spLocks noGrp="1"/>
          </p:cNvSpPr>
          <p:nvPr>
            <p:ph type="sldNum" sz="quarter" idx="12"/>
          </p:nvPr>
        </p:nvSpPr>
        <p:spPr>
          <a:xfrm>
            <a:off x="8153399" y="6492875"/>
            <a:ext cx="986901" cy="365125"/>
          </a:xfrm>
          <a:prstGeom prst="rect">
            <a:avLst/>
          </a:prstGeom>
        </p:spPr>
        <p:txBody>
          <a:bodyPr/>
          <a:lstStyle/>
          <a:p>
            <a:fld id="{C1FE84B3-0335-4959-8CB5-EE2113DD8C21}" type="slidenum">
              <a:rPr lang="en-US" smtClean="0"/>
              <a:pPr/>
              <a:t>‹#›</a:t>
            </a:fld>
            <a:endParaRPr lang="en-US" dirty="0"/>
          </a:p>
        </p:txBody>
      </p:sp>
    </p:spTree>
    <p:extLst>
      <p:ext uri="{BB962C8B-B14F-4D97-AF65-F5344CB8AC3E}">
        <p14:creationId xmlns:p14="http://schemas.microsoft.com/office/powerpoint/2010/main" val="439086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en-US" dirty="0"/>
          </a:p>
        </p:txBody>
      </p:sp>
      <p:sp>
        <p:nvSpPr>
          <p:cNvPr id="3" name="Footer Placeholder 2"/>
          <p:cNvSpPr>
            <a:spLocks noGrp="1"/>
          </p:cNvSpPr>
          <p:nvPr>
            <p:ph type="ftr" sz="quarter" idx="11"/>
          </p:nvPr>
        </p:nvSpPr>
        <p:spPr>
          <a:xfrm>
            <a:off x="0" y="6486957"/>
            <a:ext cx="7848600" cy="365125"/>
          </a:xfrm>
          <a:prstGeom prst="rect">
            <a:avLst/>
          </a:prstGeom>
        </p:spPr>
        <p:txBody>
          <a:bodyPr/>
          <a:lstStyle/>
          <a:p>
            <a:r>
              <a:rPr lang="en-US" dirty="0" smtClean="0"/>
              <a:t>© 2015 by McGraw-Hill Education.  This is proprietary material solely for authorized instructor use. Not authorized for sale or distribution in any manner.  This document may not be copied, scanned, duplicated, forwarded, distributed, or posted on a website, in whole or part.</a:t>
            </a:r>
            <a:endParaRPr lang="en-US" dirty="0"/>
          </a:p>
        </p:txBody>
      </p:sp>
      <p:sp>
        <p:nvSpPr>
          <p:cNvPr id="4" name="Slide Number Placeholder 3"/>
          <p:cNvSpPr>
            <a:spLocks noGrp="1"/>
          </p:cNvSpPr>
          <p:nvPr>
            <p:ph type="sldNum" sz="quarter" idx="12"/>
          </p:nvPr>
        </p:nvSpPr>
        <p:spPr>
          <a:xfrm>
            <a:off x="8153399" y="6492875"/>
            <a:ext cx="986901" cy="365125"/>
          </a:xfrm>
          <a:prstGeom prst="rect">
            <a:avLst/>
          </a:prstGeom>
        </p:spPr>
        <p:txBody>
          <a:bodyPr/>
          <a:lstStyle/>
          <a:p>
            <a:fld id="{C1FE84B3-0335-4959-8CB5-EE2113DD8C21}" type="slidenum">
              <a:rPr lang="en-US" smtClean="0"/>
              <a:pPr/>
              <a:t>‹#›</a:t>
            </a:fld>
            <a:endParaRPr lang="en-US" dirty="0"/>
          </a:p>
        </p:txBody>
      </p:sp>
    </p:spTree>
    <p:extLst>
      <p:ext uri="{BB962C8B-B14F-4D97-AF65-F5344CB8AC3E}">
        <p14:creationId xmlns:p14="http://schemas.microsoft.com/office/powerpoint/2010/main" val="33838334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en-US" dirty="0"/>
          </a:p>
        </p:txBody>
      </p:sp>
      <p:sp>
        <p:nvSpPr>
          <p:cNvPr id="6" name="Footer Placeholder 5"/>
          <p:cNvSpPr>
            <a:spLocks noGrp="1"/>
          </p:cNvSpPr>
          <p:nvPr>
            <p:ph type="ftr" sz="quarter" idx="11"/>
          </p:nvPr>
        </p:nvSpPr>
        <p:spPr>
          <a:xfrm>
            <a:off x="0" y="6486957"/>
            <a:ext cx="7848600" cy="365125"/>
          </a:xfrm>
          <a:prstGeom prst="rect">
            <a:avLst/>
          </a:prstGeom>
        </p:spPr>
        <p:txBody>
          <a:bodyPr/>
          <a:lstStyle/>
          <a:p>
            <a:r>
              <a:rPr lang="en-US" dirty="0" smtClean="0"/>
              <a:t>© 2015 by McGraw-Hill Education.  This is proprietary material solely for authorized instructor use. Not authorized for sale or distribution in any manner.  This document may not be copied, scanned, duplicated, forwarded, distributed, or posted on a website, in whole or part.</a:t>
            </a:r>
            <a:endParaRPr lang="en-US" dirty="0"/>
          </a:p>
        </p:txBody>
      </p:sp>
      <p:sp>
        <p:nvSpPr>
          <p:cNvPr id="7" name="Slide Number Placeholder 6"/>
          <p:cNvSpPr>
            <a:spLocks noGrp="1"/>
          </p:cNvSpPr>
          <p:nvPr>
            <p:ph type="sldNum" sz="quarter" idx="12"/>
          </p:nvPr>
        </p:nvSpPr>
        <p:spPr>
          <a:xfrm>
            <a:off x="8153399" y="6492875"/>
            <a:ext cx="986901" cy="365125"/>
          </a:xfrm>
          <a:prstGeom prst="rect">
            <a:avLst/>
          </a:prstGeom>
        </p:spPr>
        <p:txBody>
          <a:bodyPr/>
          <a:lstStyle/>
          <a:p>
            <a:fld id="{C1FE84B3-0335-4959-8CB5-EE2113DD8C21}" type="slidenum">
              <a:rPr lang="en-US" smtClean="0"/>
              <a:pPr/>
              <a:t>‹#›</a:t>
            </a:fld>
            <a:endParaRPr lang="en-US" dirty="0"/>
          </a:p>
        </p:txBody>
      </p:sp>
    </p:spTree>
    <p:extLst>
      <p:ext uri="{BB962C8B-B14F-4D97-AF65-F5344CB8AC3E}">
        <p14:creationId xmlns:p14="http://schemas.microsoft.com/office/powerpoint/2010/main" val="42011372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en-US" dirty="0"/>
          </a:p>
        </p:txBody>
      </p:sp>
      <p:sp>
        <p:nvSpPr>
          <p:cNvPr id="6" name="Footer Placeholder 5"/>
          <p:cNvSpPr>
            <a:spLocks noGrp="1"/>
          </p:cNvSpPr>
          <p:nvPr>
            <p:ph type="ftr" sz="quarter" idx="11"/>
          </p:nvPr>
        </p:nvSpPr>
        <p:spPr>
          <a:xfrm>
            <a:off x="0" y="6486957"/>
            <a:ext cx="7848600" cy="365125"/>
          </a:xfrm>
          <a:prstGeom prst="rect">
            <a:avLst/>
          </a:prstGeom>
        </p:spPr>
        <p:txBody>
          <a:bodyPr/>
          <a:lstStyle/>
          <a:p>
            <a:r>
              <a:rPr lang="en-US" dirty="0" smtClean="0"/>
              <a:t>© 2015 by McGraw-Hill Education.  This is proprietary material solely for authorized instructor use. Not authorized for sale or distribution in any manner.  This document may not be copied, scanned, duplicated, forwarded, distributed, or posted on a website, in whole or part.</a:t>
            </a:r>
            <a:endParaRPr lang="en-US" dirty="0"/>
          </a:p>
        </p:txBody>
      </p:sp>
      <p:sp>
        <p:nvSpPr>
          <p:cNvPr id="7" name="Slide Number Placeholder 6"/>
          <p:cNvSpPr>
            <a:spLocks noGrp="1"/>
          </p:cNvSpPr>
          <p:nvPr>
            <p:ph type="sldNum" sz="quarter" idx="12"/>
          </p:nvPr>
        </p:nvSpPr>
        <p:spPr>
          <a:xfrm>
            <a:off x="8153399" y="6492875"/>
            <a:ext cx="986901" cy="365125"/>
          </a:xfrm>
          <a:prstGeom prst="rect">
            <a:avLst/>
          </a:prstGeom>
        </p:spPr>
        <p:txBody>
          <a:bodyPr/>
          <a:lstStyle/>
          <a:p>
            <a:fld id="{C1FE84B3-0335-4959-8CB5-EE2113DD8C21}" type="slidenum">
              <a:rPr lang="en-US" smtClean="0"/>
              <a:pPr/>
              <a:t>‹#›</a:t>
            </a:fld>
            <a:endParaRPr lang="en-US" dirty="0"/>
          </a:p>
        </p:txBody>
      </p:sp>
    </p:spTree>
    <p:extLst>
      <p:ext uri="{BB962C8B-B14F-4D97-AF65-F5344CB8AC3E}">
        <p14:creationId xmlns:p14="http://schemas.microsoft.com/office/powerpoint/2010/main" val="1248357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en-US" dirty="0"/>
          </a:p>
        </p:txBody>
      </p:sp>
      <p:sp>
        <p:nvSpPr>
          <p:cNvPr id="5" name="Footer Placeholder 4"/>
          <p:cNvSpPr>
            <a:spLocks noGrp="1"/>
          </p:cNvSpPr>
          <p:nvPr>
            <p:ph type="ftr" sz="quarter" idx="11"/>
          </p:nvPr>
        </p:nvSpPr>
        <p:spPr>
          <a:xfrm>
            <a:off x="0" y="6486957"/>
            <a:ext cx="7848600" cy="365125"/>
          </a:xfrm>
          <a:prstGeom prst="rect">
            <a:avLst/>
          </a:prstGeom>
        </p:spPr>
        <p:txBody>
          <a:bodyPr/>
          <a:lstStyle/>
          <a:p>
            <a:r>
              <a:rPr lang="en-US" dirty="0" smtClean="0"/>
              <a:t>© 2015 by McGraw-Hill Education.  This is proprietary material solely for authorized instructor use. Not authorized for sale or distribution in any manner.  This document may not be copied, scanned, duplicated, forwarded, distributed, or posted on a website, in whole or part.</a:t>
            </a:r>
            <a:endParaRPr lang="en-US" dirty="0"/>
          </a:p>
        </p:txBody>
      </p:sp>
      <p:sp>
        <p:nvSpPr>
          <p:cNvPr id="6" name="Slide Number Placeholder 5"/>
          <p:cNvSpPr>
            <a:spLocks noGrp="1"/>
          </p:cNvSpPr>
          <p:nvPr>
            <p:ph type="sldNum" sz="quarter" idx="12"/>
          </p:nvPr>
        </p:nvSpPr>
        <p:spPr>
          <a:xfrm>
            <a:off x="8153399" y="6492875"/>
            <a:ext cx="986901" cy="365125"/>
          </a:xfrm>
          <a:prstGeom prst="rect">
            <a:avLst/>
          </a:prstGeom>
        </p:spPr>
        <p:txBody>
          <a:bodyPr/>
          <a:lstStyle/>
          <a:p>
            <a:fld id="{C1FE84B3-0335-4959-8CB5-EE2113DD8C21}" type="slidenum">
              <a:rPr lang="en-US" smtClean="0"/>
              <a:pPr/>
              <a:t>‹#›</a:t>
            </a:fld>
            <a:endParaRPr lang="en-US" dirty="0"/>
          </a:p>
        </p:txBody>
      </p:sp>
    </p:spTree>
    <p:extLst>
      <p:ext uri="{BB962C8B-B14F-4D97-AF65-F5344CB8AC3E}">
        <p14:creationId xmlns:p14="http://schemas.microsoft.com/office/powerpoint/2010/main" val="14146769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en-US" dirty="0"/>
          </a:p>
        </p:txBody>
      </p:sp>
      <p:sp>
        <p:nvSpPr>
          <p:cNvPr id="5" name="Footer Placeholder 4"/>
          <p:cNvSpPr>
            <a:spLocks noGrp="1"/>
          </p:cNvSpPr>
          <p:nvPr>
            <p:ph type="ftr" sz="quarter" idx="11"/>
          </p:nvPr>
        </p:nvSpPr>
        <p:spPr>
          <a:xfrm>
            <a:off x="0" y="6486957"/>
            <a:ext cx="7848600" cy="365125"/>
          </a:xfrm>
          <a:prstGeom prst="rect">
            <a:avLst/>
          </a:prstGeom>
        </p:spPr>
        <p:txBody>
          <a:bodyPr/>
          <a:lstStyle/>
          <a:p>
            <a:r>
              <a:rPr lang="en-US" dirty="0" smtClean="0"/>
              <a:t>© 2015 by McGraw-Hill Education.  This is proprietary material solely for authorized instructor use. Not authorized for sale or distribution in any manner.  This document may not be copied, scanned, duplicated, forwarded, distributed, or posted on a website, in whole or part.</a:t>
            </a:r>
            <a:endParaRPr lang="en-US" dirty="0"/>
          </a:p>
        </p:txBody>
      </p:sp>
      <p:sp>
        <p:nvSpPr>
          <p:cNvPr id="6" name="Slide Number Placeholder 5"/>
          <p:cNvSpPr>
            <a:spLocks noGrp="1"/>
          </p:cNvSpPr>
          <p:nvPr>
            <p:ph type="sldNum" sz="quarter" idx="12"/>
          </p:nvPr>
        </p:nvSpPr>
        <p:spPr>
          <a:xfrm>
            <a:off x="8153399" y="6492875"/>
            <a:ext cx="986901" cy="365125"/>
          </a:xfrm>
          <a:prstGeom prst="rect">
            <a:avLst/>
          </a:prstGeom>
        </p:spPr>
        <p:txBody>
          <a:bodyPr/>
          <a:lstStyle/>
          <a:p>
            <a:fld id="{C1FE84B3-0335-4959-8CB5-EE2113DD8C21}" type="slidenum">
              <a:rPr lang="en-US" smtClean="0"/>
              <a:pPr/>
              <a:t>‹#›</a:t>
            </a:fld>
            <a:endParaRPr lang="en-US" dirty="0"/>
          </a:p>
        </p:txBody>
      </p:sp>
    </p:spTree>
    <p:extLst>
      <p:ext uri="{BB962C8B-B14F-4D97-AF65-F5344CB8AC3E}">
        <p14:creationId xmlns:p14="http://schemas.microsoft.com/office/powerpoint/2010/main" val="26765504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8878" y="0"/>
            <a:ext cx="9152878" cy="1524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7526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cxnSp>
        <p:nvCxnSpPr>
          <p:cNvPr id="9" name="Straight Connector 8"/>
          <p:cNvCxnSpPr/>
          <p:nvPr userDrawn="1"/>
        </p:nvCxnSpPr>
        <p:spPr>
          <a:xfrm>
            <a:off x="0" y="1524000"/>
            <a:ext cx="9144000" cy="0"/>
          </a:xfrm>
          <a:prstGeom prst="line">
            <a:avLst/>
          </a:prstGeom>
          <a:ln w="44450"/>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8" name="Slide Number Placeholder 2"/>
          <p:cNvSpPr txBox="1">
            <a:spLocks noGrp="1"/>
          </p:cNvSpPr>
          <p:nvPr userDrawn="1"/>
        </p:nvSpPr>
        <p:spPr bwMode="auto">
          <a:xfrm>
            <a:off x="6797675" y="6507163"/>
            <a:ext cx="2193925" cy="350837"/>
          </a:xfrm>
          <a:prstGeom prst="rect">
            <a:avLst/>
          </a:prstGeom>
          <a:noFill/>
          <a:ln>
            <a:miter lim="800000"/>
            <a:headEnd/>
            <a:tailEnd/>
          </a:ln>
        </p:spPr>
        <p:txBody>
          <a:bodyPr anchor="b"/>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algn="r" eaLnBrk="1" hangingPunct="1">
              <a:defRPr/>
            </a:pPr>
            <a:r>
              <a:rPr lang="en-US" altLang="zh-CN" sz="1000" dirty="0" smtClean="0">
                <a:latin typeface="Times New Roman" charset="0"/>
                <a:ea typeface="宋体" charset="-122"/>
              </a:rPr>
              <a:t>3-</a:t>
            </a:r>
            <a:fld id="{904A1C09-83D9-4225-B389-16680B713356}" type="slidenum">
              <a:rPr lang="en-US" altLang="zh-CN" sz="1000" smtClean="0">
                <a:latin typeface="Times New Roman" charset="0"/>
                <a:ea typeface="宋体" charset="-122"/>
              </a:rPr>
              <a:pPr algn="r" eaLnBrk="1" hangingPunct="1">
                <a:defRPr/>
              </a:pPr>
              <a:t>‹#›</a:t>
            </a:fld>
            <a:endParaRPr lang="en-US" altLang="zh-CN" sz="1000" dirty="0" smtClean="0">
              <a:latin typeface="Times New Roman" charset="0"/>
              <a:ea typeface="宋体" charset="-122"/>
            </a:endParaRPr>
          </a:p>
        </p:txBody>
      </p:sp>
    </p:spTree>
    <p:extLst>
      <p:ext uri="{BB962C8B-B14F-4D97-AF65-F5344CB8AC3E}">
        <p14:creationId xmlns:p14="http://schemas.microsoft.com/office/powerpoint/2010/main" val="14468049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4400" kern="1200">
          <a:solidFill>
            <a:schemeClr val="bg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Box 2"/>
          <p:cNvSpPr txBox="1">
            <a:spLocks noChangeArrowheads="1"/>
          </p:cNvSpPr>
          <p:nvPr/>
        </p:nvSpPr>
        <p:spPr bwMode="auto">
          <a:xfrm>
            <a:off x="2571750" y="3165475"/>
            <a:ext cx="4286250" cy="38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3236" tIns="51618" rIns="103236" bIns="51618">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endParaRPr lang="en-US" altLang="en-US" dirty="0"/>
          </a:p>
        </p:txBody>
      </p:sp>
      <p:sp>
        <p:nvSpPr>
          <p:cNvPr id="118790" name="Rectangle 6"/>
          <p:cNvSpPr>
            <a:spLocks noGrp="1" noChangeArrowheads="1"/>
          </p:cNvSpPr>
          <p:nvPr>
            <p:ph type="ctrTitle"/>
          </p:nvPr>
        </p:nvSpPr>
        <p:spPr>
          <a:xfrm>
            <a:off x="5562600" y="685800"/>
            <a:ext cx="2971800" cy="2514600"/>
          </a:xfrm>
        </p:spPr>
        <p:txBody>
          <a:bodyPr>
            <a:noAutofit/>
          </a:bodyPr>
          <a:lstStyle/>
          <a:p>
            <a:pPr>
              <a:defRPr/>
            </a:pPr>
            <a:r>
              <a:rPr lang="en-US" dirty="0" smtClean="0"/>
              <a:t>Managing Ethics and Diversity</a:t>
            </a:r>
            <a:endParaRPr lang="en-US" dirty="0"/>
          </a:p>
        </p:txBody>
      </p:sp>
      <p:sp>
        <p:nvSpPr>
          <p:cNvPr id="13316" name="Rectangle 7"/>
          <p:cNvSpPr>
            <a:spLocks noGrp="1" noChangeArrowheads="1"/>
          </p:cNvSpPr>
          <p:nvPr>
            <p:ph type="subTitle" idx="1"/>
          </p:nvPr>
        </p:nvSpPr>
        <p:spPr>
          <a:xfrm>
            <a:off x="5791200" y="3886200"/>
            <a:ext cx="2819400" cy="762000"/>
          </a:xfrm>
        </p:spPr>
        <p:txBody>
          <a:bodyPr/>
          <a:lstStyle/>
          <a:p>
            <a:r>
              <a:rPr lang="en-US" altLang="en-US" dirty="0" smtClean="0">
                <a:solidFill>
                  <a:schemeClr val="bg1"/>
                </a:solidFill>
              </a:rPr>
              <a:t>Chapter Three</a:t>
            </a:r>
          </a:p>
        </p:txBody>
      </p:sp>
    </p:spTree>
    <p:extLst>
      <p:ext uri="{BB962C8B-B14F-4D97-AF65-F5344CB8AC3E}">
        <p14:creationId xmlns:p14="http://schemas.microsoft.com/office/powerpoint/2010/main" val="1448513238"/>
      </p:ext>
    </p:extLst>
  </p:cSld>
  <p:clrMapOvr>
    <a:masterClrMapping/>
  </p:clrMapOvr>
  <p:transition>
    <p:random/>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4" name="Rectangle 6"/>
          <p:cNvSpPr>
            <a:spLocks noGrp="1" noChangeArrowheads="1"/>
          </p:cNvSpPr>
          <p:nvPr>
            <p:ph type="title"/>
          </p:nvPr>
        </p:nvSpPr>
        <p:spPr/>
        <p:txBody>
          <a:bodyPr/>
          <a:lstStyle/>
          <a:p>
            <a:pPr>
              <a:defRPr/>
            </a:pPr>
            <a:r>
              <a:rPr lang="en-US" dirty="0"/>
              <a:t>Learning Objectives</a:t>
            </a:r>
          </a:p>
        </p:txBody>
      </p:sp>
      <p:sp>
        <p:nvSpPr>
          <p:cNvPr id="119815" name="Rectangle 7"/>
          <p:cNvSpPr>
            <a:spLocks noGrp="1" noChangeArrowheads="1"/>
          </p:cNvSpPr>
          <p:nvPr>
            <p:ph idx="1"/>
          </p:nvPr>
        </p:nvSpPr>
        <p:spPr/>
        <p:txBody>
          <a:bodyPr/>
          <a:lstStyle/>
          <a:p>
            <a:pPr marL="1028700" indent="-1028700">
              <a:lnSpc>
                <a:spcPct val="90000"/>
              </a:lnSpc>
              <a:buFont typeface="Arial" charset="0"/>
              <a:buNone/>
              <a:tabLst>
                <a:tab pos="1085850" algn="l"/>
              </a:tabLst>
              <a:defRPr/>
            </a:pPr>
            <a:r>
              <a:rPr lang="en-US" b="1" dirty="0" smtClean="0">
                <a:solidFill>
                  <a:schemeClr val="tx2">
                    <a:lumMod val="60000"/>
                    <a:lumOff val="40000"/>
                  </a:schemeClr>
                </a:solidFill>
              </a:rPr>
              <a:t>LO3-1</a:t>
            </a:r>
            <a:r>
              <a:rPr lang="en-US" b="0" dirty="0" smtClean="0">
                <a:solidFill>
                  <a:schemeClr val="tx1"/>
                </a:solidFill>
              </a:rPr>
              <a:t> Illustrate </a:t>
            </a:r>
            <a:r>
              <a:rPr lang="en-US" b="0" dirty="0">
                <a:solidFill>
                  <a:schemeClr val="tx1"/>
                </a:solidFill>
              </a:rPr>
              <a:t>how ethics help managers determine the right </a:t>
            </a:r>
            <a:r>
              <a:rPr lang="en-US" b="0" dirty="0" smtClean="0">
                <a:solidFill>
                  <a:schemeClr val="tx1"/>
                </a:solidFill>
              </a:rPr>
              <a:t>way </a:t>
            </a:r>
            <a:r>
              <a:rPr lang="en-US" b="0" dirty="0">
                <a:solidFill>
                  <a:schemeClr val="tx1"/>
                </a:solidFill>
              </a:rPr>
              <a:t>to behave when dealing with different stakeholder groups</a:t>
            </a:r>
          </a:p>
          <a:p>
            <a:pPr marL="1028700" indent="-1028700">
              <a:lnSpc>
                <a:spcPct val="90000"/>
              </a:lnSpc>
              <a:buFont typeface="Arial" charset="0"/>
              <a:buNone/>
              <a:tabLst>
                <a:tab pos="1085850" algn="l"/>
              </a:tabLst>
              <a:defRPr/>
            </a:pPr>
            <a:r>
              <a:rPr lang="en-US" b="1" dirty="0" smtClean="0">
                <a:solidFill>
                  <a:schemeClr val="tx2">
                    <a:lumMod val="60000"/>
                    <a:lumOff val="40000"/>
                  </a:schemeClr>
                </a:solidFill>
              </a:rPr>
              <a:t>LO3-2</a:t>
            </a:r>
            <a:r>
              <a:rPr lang="en-US" b="0" dirty="0" smtClean="0">
                <a:solidFill>
                  <a:schemeClr val="tx1"/>
                </a:solidFill>
              </a:rPr>
              <a:t> Explain </a:t>
            </a:r>
            <a:r>
              <a:rPr lang="en-US" b="0" dirty="0">
                <a:solidFill>
                  <a:schemeClr val="tx1"/>
                </a:solidFill>
              </a:rPr>
              <a:t>why managers should </a:t>
            </a:r>
            <a:r>
              <a:rPr lang="en-US" b="0" dirty="0" smtClean="0">
                <a:solidFill>
                  <a:schemeClr val="tx1"/>
                </a:solidFill>
              </a:rPr>
              <a:t>behave ethically and strive </a:t>
            </a:r>
            <a:r>
              <a:rPr lang="en-US" b="0" dirty="0">
                <a:solidFill>
                  <a:schemeClr val="tx1"/>
                </a:solidFill>
              </a:rPr>
              <a:t>to create ethical organizational cultures</a:t>
            </a:r>
          </a:p>
          <a:p>
            <a:pPr marL="1028700" indent="-1028700">
              <a:lnSpc>
                <a:spcPct val="90000"/>
              </a:lnSpc>
              <a:buFont typeface="Arial" charset="0"/>
              <a:buNone/>
              <a:tabLst>
                <a:tab pos="1085850" algn="l"/>
              </a:tabLst>
              <a:defRPr/>
            </a:pPr>
            <a:r>
              <a:rPr lang="en-US" b="1" dirty="0" smtClean="0">
                <a:solidFill>
                  <a:schemeClr val="tx2">
                    <a:lumMod val="60000"/>
                    <a:lumOff val="40000"/>
                  </a:schemeClr>
                </a:solidFill>
              </a:rPr>
              <a:t>LO3-3</a:t>
            </a:r>
            <a:r>
              <a:rPr lang="en-US" b="0" dirty="0" smtClean="0">
                <a:solidFill>
                  <a:schemeClr val="tx1"/>
                </a:solidFill>
              </a:rPr>
              <a:t> Appreciate </a:t>
            </a:r>
            <a:r>
              <a:rPr lang="en-US" b="0" dirty="0">
                <a:solidFill>
                  <a:schemeClr val="tx1"/>
                </a:solidFill>
              </a:rPr>
              <a:t>the increasing diversity of the workforce and of the </a:t>
            </a:r>
            <a:r>
              <a:rPr lang="en-US" b="0" dirty="0" smtClean="0">
                <a:solidFill>
                  <a:schemeClr val="tx1"/>
                </a:solidFill>
              </a:rPr>
              <a:t>organizational </a:t>
            </a:r>
            <a:r>
              <a:rPr lang="en-US" b="0" dirty="0">
                <a:solidFill>
                  <a:schemeClr val="tx1"/>
                </a:solidFill>
              </a:rPr>
              <a:t>environment</a:t>
            </a:r>
          </a:p>
        </p:txBody>
      </p:sp>
    </p:spTree>
    <p:extLst>
      <p:ext uri="{BB962C8B-B14F-4D97-AF65-F5344CB8AC3E}">
        <p14:creationId xmlns:p14="http://schemas.microsoft.com/office/powerpoint/2010/main" val="1706066377"/>
      </p:ext>
    </p:extLst>
  </p:cSld>
  <p:clrMapOvr>
    <a:masterClrMapping/>
  </p:clrMapOvr>
  <p:transition>
    <p:random/>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8" name="Rectangle 6"/>
          <p:cNvSpPr>
            <a:spLocks noGrp="1" noChangeArrowheads="1"/>
          </p:cNvSpPr>
          <p:nvPr>
            <p:ph type="title"/>
          </p:nvPr>
        </p:nvSpPr>
        <p:spPr/>
        <p:txBody>
          <a:bodyPr/>
          <a:lstStyle/>
          <a:p>
            <a:pPr>
              <a:defRPr/>
            </a:pPr>
            <a:r>
              <a:rPr lang="en-US" dirty="0"/>
              <a:t>Learning </a:t>
            </a:r>
            <a:r>
              <a:rPr lang="en-US" dirty="0" smtClean="0"/>
              <a:t>Objectives (cont.)</a:t>
            </a:r>
            <a:endParaRPr lang="en-US" dirty="0"/>
          </a:p>
        </p:txBody>
      </p:sp>
      <p:sp>
        <p:nvSpPr>
          <p:cNvPr id="120839" name="Rectangle 7"/>
          <p:cNvSpPr>
            <a:spLocks noGrp="1" noChangeArrowheads="1"/>
          </p:cNvSpPr>
          <p:nvPr>
            <p:ph idx="1"/>
          </p:nvPr>
        </p:nvSpPr>
        <p:spPr/>
        <p:txBody>
          <a:bodyPr/>
          <a:lstStyle/>
          <a:p>
            <a:pPr marL="1085850" indent="-1085850">
              <a:lnSpc>
                <a:spcPct val="90000"/>
              </a:lnSpc>
              <a:buFont typeface="Arial" charset="0"/>
              <a:buNone/>
              <a:defRPr/>
            </a:pPr>
            <a:r>
              <a:rPr lang="en-US" b="1" dirty="0" smtClean="0">
                <a:solidFill>
                  <a:schemeClr val="tx2">
                    <a:lumMod val="60000"/>
                    <a:lumOff val="40000"/>
                  </a:schemeClr>
                </a:solidFill>
              </a:rPr>
              <a:t>LO3-4</a:t>
            </a:r>
            <a:r>
              <a:rPr lang="en-US" b="0" dirty="0" smtClean="0">
                <a:solidFill>
                  <a:schemeClr val="tx1"/>
                </a:solidFill>
              </a:rPr>
              <a:t> Grasp </a:t>
            </a:r>
            <a:r>
              <a:rPr lang="en-US" b="0" dirty="0">
                <a:solidFill>
                  <a:schemeClr val="tx1"/>
                </a:solidFill>
              </a:rPr>
              <a:t>the central role that managers play in the effective management of diversity</a:t>
            </a:r>
          </a:p>
          <a:p>
            <a:pPr marL="1085850" indent="-1085850">
              <a:lnSpc>
                <a:spcPct val="90000"/>
              </a:lnSpc>
              <a:buFont typeface="Arial" charset="0"/>
              <a:buNone/>
              <a:defRPr/>
            </a:pPr>
            <a:r>
              <a:rPr lang="en-US" b="1" dirty="0" smtClean="0">
                <a:solidFill>
                  <a:schemeClr val="tx2">
                    <a:lumMod val="60000"/>
                    <a:lumOff val="40000"/>
                  </a:schemeClr>
                </a:solidFill>
              </a:rPr>
              <a:t>LO3-5</a:t>
            </a:r>
            <a:r>
              <a:rPr lang="en-US" b="0" dirty="0" smtClean="0">
                <a:solidFill>
                  <a:schemeClr val="tx1"/>
                </a:solidFill>
              </a:rPr>
              <a:t> Understand </a:t>
            </a:r>
            <a:r>
              <a:rPr lang="en-US" b="0" dirty="0">
                <a:solidFill>
                  <a:schemeClr val="tx1"/>
                </a:solidFill>
              </a:rPr>
              <a:t>why the effective management of diversity is both an ethical and </a:t>
            </a:r>
            <a:r>
              <a:rPr lang="en-US" b="0" dirty="0" smtClean="0">
                <a:solidFill>
                  <a:schemeClr val="tx1"/>
                </a:solidFill>
              </a:rPr>
              <a:t>a business </a:t>
            </a:r>
            <a:r>
              <a:rPr lang="en-US" b="0" dirty="0">
                <a:solidFill>
                  <a:schemeClr val="tx1"/>
                </a:solidFill>
              </a:rPr>
              <a:t>imperative</a:t>
            </a:r>
          </a:p>
          <a:p>
            <a:pPr marL="1085850" indent="-1085850">
              <a:lnSpc>
                <a:spcPct val="90000"/>
              </a:lnSpc>
              <a:buFont typeface="Arial" charset="0"/>
              <a:buNone/>
              <a:defRPr/>
            </a:pPr>
            <a:r>
              <a:rPr lang="en-US" b="1" dirty="0" smtClean="0">
                <a:solidFill>
                  <a:schemeClr val="tx2">
                    <a:lumMod val="60000"/>
                    <a:lumOff val="40000"/>
                  </a:schemeClr>
                </a:solidFill>
              </a:rPr>
              <a:t>LO3-6</a:t>
            </a:r>
            <a:r>
              <a:rPr lang="en-US" b="0" dirty="0" smtClean="0">
                <a:solidFill>
                  <a:schemeClr val="tx1"/>
                </a:solidFill>
              </a:rPr>
              <a:t> Understand </a:t>
            </a:r>
            <a:r>
              <a:rPr lang="en-US" b="0" dirty="0">
                <a:solidFill>
                  <a:schemeClr val="tx1"/>
                </a:solidFill>
              </a:rPr>
              <a:t>the two major forms of sexual harassment and how they can be eliminated</a:t>
            </a:r>
          </a:p>
        </p:txBody>
      </p:sp>
    </p:spTree>
    <p:extLst>
      <p:ext uri="{BB962C8B-B14F-4D97-AF65-F5344CB8AC3E}">
        <p14:creationId xmlns:p14="http://schemas.microsoft.com/office/powerpoint/2010/main" val="3172104826"/>
      </p:ext>
    </p:extLst>
  </p:cSld>
  <p:clrMapOvr>
    <a:masterClrMapping/>
  </p:clrMapOvr>
  <p:transition>
    <p:random/>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61" name="Rectangle 5"/>
          <p:cNvSpPr>
            <a:spLocks noGrp="1" noChangeArrowheads="1"/>
          </p:cNvSpPr>
          <p:nvPr>
            <p:ph type="title"/>
          </p:nvPr>
        </p:nvSpPr>
        <p:spPr/>
        <p:txBody>
          <a:bodyPr/>
          <a:lstStyle/>
          <a:p>
            <a:pPr>
              <a:defRPr/>
            </a:pPr>
            <a:r>
              <a:rPr lang="en-US" dirty="0"/>
              <a:t>The Nature of Ethics</a:t>
            </a:r>
          </a:p>
        </p:txBody>
      </p:sp>
      <p:sp>
        <p:nvSpPr>
          <p:cNvPr id="121862" name="Rectangle 6"/>
          <p:cNvSpPr>
            <a:spLocks noGrp="1" noChangeArrowheads="1"/>
          </p:cNvSpPr>
          <p:nvPr>
            <p:ph sz="half" idx="1"/>
          </p:nvPr>
        </p:nvSpPr>
        <p:spPr/>
        <p:txBody>
          <a:bodyPr/>
          <a:lstStyle/>
          <a:p>
            <a:pPr>
              <a:defRPr/>
            </a:pPr>
            <a:r>
              <a:rPr lang="en-US" b="1" dirty="0">
                <a:solidFill>
                  <a:schemeClr val="accent6">
                    <a:lumMod val="75000"/>
                  </a:schemeClr>
                </a:solidFill>
              </a:rPr>
              <a:t>Ethics </a:t>
            </a:r>
          </a:p>
          <a:p>
            <a:pPr lvl="1">
              <a:defRPr/>
            </a:pPr>
            <a:r>
              <a:rPr lang="en-US" dirty="0"/>
              <a:t>The inner-guiding moral principles, values, and beliefs that people use to analyze or interpret a situation and then decide what is the “right” or appropriate way to behave</a:t>
            </a:r>
          </a:p>
        </p:txBody>
      </p:sp>
      <p:pic>
        <p:nvPicPr>
          <p:cNvPr id="8" name="Picture 5"/>
          <p:cNvPicPr>
            <a:picLocks noGrp="1" noChangeAspect="1" noChangeArrowheads="1"/>
          </p:cNvPicPr>
          <p:nvPr>
            <p:ph sz="half" idx="2"/>
          </p:nvPr>
        </p:nvPicPr>
        <p:blipFill>
          <a:blip r:embed="rId2" cstate="print"/>
          <a:srcRect/>
          <a:stretch>
            <a:fillRect/>
          </a:stretch>
        </p:blipFill>
        <p:spPr>
          <a:xfrm>
            <a:off x="5257800" y="2133600"/>
            <a:ext cx="2666999" cy="3993797"/>
          </a:xfrm>
        </p:spPr>
      </p:pic>
    </p:spTree>
    <p:extLst>
      <p:ext uri="{BB962C8B-B14F-4D97-AF65-F5344CB8AC3E}">
        <p14:creationId xmlns:p14="http://schemas.microsoft.com/office/powerpoint/2010/main" val="1576182493"/>
      </p:ext>
    </p:extLst>
  </p:cSld>
  <p:clrMapOvr>
    <a:masterClrMapping/>
  </p:clrMapOvr>
  <p:transition>
    <p:random/>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p:txBody>
          <a:bodyPr>
            <a:normAutofit/>
          </a:bodyPr>
          <a:lstStyle/>
          <a:p>
            <a:pPr>
              <a:defRPr/>
            </a:pPr>
            <a:r>
              <a:rPr lang="en-US" dirty="0"/>
              <a:t>Types of Company Stakeholders</a:t>
            </a:r>
          </a:p>
        </p:txBody>
      </p:sp>
      <p:sp>
        <p:nvSpPr>
          <p:cNvPr id="19459" name="Text Box 6"/>
          <p:cNvSpPr txBox="1">
            <a:spLocks noChangeArrowheads="1"/>
          </p:cNvSpPr>
          <p:nvPr/>
        </p:nvSpPr>
        <p:spPr bwMode="auto">
          <a:xfrm>
            <a:off x="23949" y="1645443"/>
            <a:ext cx="1524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altLang="en-US" dirty="0"/>
              <a:t>Figure 3.1</a:t>
            </a:r>
          </a:p>
        </p:txBody>
      </p:sp>
      <p:pic>
        <p:nvPicPr>
          <p:cNvPr id="19460" name="Picture 7" descr="jon30247_030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05000" y="1828800"/>
            <a:ext cx="6178550" cy="474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37693575"/>
      </p:ext>
    </p:extLst>
  </p:cSld>
  <p:clrMapOvr>
    <a:masterClrMapping/>
  </p:clrMapOvr>
  <p:transition>
    <p:random/>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ChangeArrowheads="1"/>
          </p:cNvSpPr>
          <p:nvPr>
            <p:ph type="title"/>
          </p:nvPr>
        </p:nvSpPr>
        <p:spPr/>
        <p:txBody>
          <a:bodyPr/>
          <a:lstStyle/>
          <a:p>
            <a:r>
              <a:rPr lang="en-US" dirty="0" smtClean="0"/>
              <a:t>Four Ethical Rules</a:t>
            </a:r>
            <a:endParaRPr lang="en-US" dirty="0"/>
          </a:p>
        </p:txBody>
      </p:sp>
      <p:sp>
        <p:nvSpPr>
          <p:cNvPr id="27651" name="Text Box 6"/>
          <p:cNvSpPr txBox="1">
            <a:spLocks noChangeArrowheads="1"/>
          </p:cNvSpPr>
          <p:nvPr/>
        </p:nvSpPr>
        <p:spPr bwMode="auto">
          <a:xfrm>
            <a:off x="0" y="1637506"/>
            <a:ext cx="1752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altLang="en-US" dirty="0"/>
              <a:t>Figure 3.2</a:t>
            </a:r>
          </a:p>
        </p:txBody>
      </p:sp>
      <p:pic>
        <p:nvPicPr>
          <p:cNvPr id="27652" name="Picture 7" descr="jon30247_030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04950" y="1702134"/>
            <a:ext cx="6134100" cy="4778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8544758"/>
      </p:ext>
    </p:extLst>
  </p:cSld>
  <p:clrMapOvr>
    <a:masterClrMapping/>
  </p:clrMapOvr>
  <p:transition>
    <p:random/>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ChangeArrowheads="1"/>
          </p:cNvSpPr>
          <p:nvPr>
            <p:ph type="title"/>
          </p:nvPr>
        </p:nvSpPr>
        <p:spPr/>
        <p:txBody>
          <a:bodyPr/>
          <a:lstStyle/>
          <a:p>
            <a:pPr>
              <a:defRPr/>
            </a:pPr>
            <a:r>
              <a:rPr lang="en-US" dirty="0"/>
              <a:t>Practical Decision Model</a:t>
            </a:r>
          </a:p>
        </p:txBody>
      </p:sp>
      <p:sp>
        <p:nvSpPr>
          <p:cNvPr id="139267" name="Rectangle 3"/>
          <p:cNvSpPr>
            <a:spLocks noGrp="1" noChangeArrowheads="1"/>
          </p:cNvSpPr>
          <p:nvPr>
            <p:ph idx="1"/>
          </p:nvPr>
        </p:nvSpPr>
        <p:spPr/>
        <p:txBody>
          <a:bodyPr/>
          <a:lstStyle/>
          <a:p>
            <a:pPr marL="609600" indent="-609600" defTabSz="809625">
              <a:lnSpc>
                <a:spcPct val="90000"/>
              </a:lnSpc>
              <a:buClr>
                <a:srgbClr val="C00000"/>
              </a:buClr>
              <a:buFont typeface="Wingdings" pitchFamily="2" charset="2"/>
              <a:buAutoNum type="arabicPeriod"/>
              <a:defRPr/>
            </a:pPr>
            <a:r>
              <a:rPr lang="en-US" b="0" dirty="0">
                <a:solidFill>
                  <a:schemeClr val="tx1"/>
                </a:solidFill>
              </a:rPr>
              <a:t>Does my decision fall within the </a:t>
            </a:r>
            <a:r>
              <a:rPr lang="en-US" b="0" i="1" dirty="0">
                <a:solidFill>
                  <a:schemeClr val="accent1">
                    <a:lumMod val="75000"/>
                  </a:schemeClr>
                </a:solidFill>
              </a:rPr>
              <a:t>acceptable standards</a:t>
            </a:r>
            <a:r>
              <a:rPr lang="en-US" b="0" dirty="0">
                <a:solidFill>
                  <a:schemeClr val="tx1"/>
                </a:solidFill>
              </a:rPr>
              <a:t> that apply in business today?</a:t>
            </a:r>
          </a:p>
          <a:p>
            <a:pPr marL="609600" indent="-609600" defTabSz="809625">
              <a:lnSpc>
                <a:spcPct val="90000"/>
              </a:lnSpc>
              <a:buClr>
                <a:srgbClr val="C00000"/>
              </a:buClr>
              <a:buFont typeface="Wingdings" pitchFamily="2" charset="2"/>
              <a:buAutoNum type="arabicPeriod"/>
              <a:defRPr/>
            </a:pPr>
            <a:r>
              <a:rPr lang="en-US" b="0" dirty="0">
                <a:solidFill>
                  <a:schemeClr val="tx1"/>
                </a:solidFill>
              </a:rPr>
              <a:t>Am I willing to see the decision </a:t>
            </a:r>
            <a:r>
              <a:rPr lang="en-US" b="0" i="1" dirty="0">
                <a:solidFill>
                  <a:schemeClr val="accent1">
                    <a:lumMod val="75000"/>
                  </a:schemeClr>
                </a:solidFill>
              </a:rPr>
              <a:t>communicated</a:t>
            </a:r>
            <a:r>
              <a:rPr lang="en-US" b="0" dirty="0">
                <a:solidFill>
                  <a:schemeClr val="accent1">
                    <a:lumMod val="75000"/>
                  </a:schemeClr>
                </a:solidFill>
              </a:rPr>
              <a:t> </a:t>
            </a:r>
            <a:r>
              <a:rPr lang="en-US" b="0" dirty="0">
                <a:solidFill>
                  <a:schemeClr val="tx1"/>
                </a:solidFill>
              </a:rPr>
              <a:t>to all people and groups </a:t>
            </a:r>
            <a:r>
              <a:rPr lang="en-US" b="0" i="1" dirty="0">
                <a:solidFill>
                  <a:schemeClr val="accent1">
                    <a:lumMod val="75000"/>
                  </a:schemeClr>
                </a:solidFill>
              </a:rPr>
              <a:t>affected</a:t>
            </a:r>
            <a:r>
              <a:rPr lang="en-US" b="0" dirty="0">
                <a:solidFill>
                  <a:schemeClr val="tx1"/>
                </a:solidFill>
              </a:rPr>
              <a:t> by it?</a:t>
            </a:r>
          </a:p>
          <a:p>
            <a:pPr marL="609600" indent="-609600" defTabSz="809625">
              <a:lnSpc>
                <a:spcPct val="90000"/>
              </a:lnSpc>
              <a:buClr>
                <a:srgbClr val="C00000"/>
              </a:buClr>
              <a:buFont typeface="Wingdings" pitchFamily="2" charset="2"/>
              <a:buAutoNum type="arabicPeriod"/>
              <a:defRPr/>
            </a:pPr>
            <a:r>
              <a:rPr lang="en-US" b="0" dirty="0">
                <a:solidFill>
                  <a:schemeClr val="tx1"/>
                </a:solidFill>
              </a:rPr>
              <a:t>Would the people with whom I have a </a:t>
            </a:r>
            <a:r>
              <a:rPr lang="en-US" b="0" i="1" dirty="0">
                <a:solidFill>
                  <a:schemeClr val="accent1">
                    <a:lumMod val="75000"/>
                  </a:schemeClr>
                </a:solidFill>
              </a:rPr>
              <a:t>significant</a:t>
            </a:r>
            <a:r>
              <a:rPr lang="en-US" b="0" dirty="0">
                <a:solidFill>
                  <a:schemeClr val="tx1"/>
                </a:solidFill>
              </a:rPr>
              <a:t> personal relationship </a:t>
            </a:r>
            <a:r>
              <a:rPr lang="en-US" b="0" i="1" dirty="0">
                <a:solidFill>
                  <a:schemeClr val="accent1">
                    <a:lumMod val="75000"/>
                  </a:schemeClr>
                </a:solidFill>
              </a:rPr>
              <a:t>approve</a:t>
            </a:r>
            <a:r>
              <a:rPr lang="en-US" b="0" dirty="0">
                <a:solidFill>
                  <a:schemeClr val="tx1"/>
                </a:solidFill>
              </a:rPr>
              <a:t> of the decision?</a:t>
            </a:r>
          </a:p>
        </p:txBody>
      </p:sp>
    </p:spTree>
    <p:extLst>
      <p:ext uri="{BB962C8B-B14F-4D97-AF65-F5344CB8AC3E}">
        <p14:creationId xmlns:p14="http://schemas.microsoft.com/office/powerpoint/2010/main" val="2728667324"/>
      </p:ext>
    </p:extLst>
  </p:cSld>
  <p:clrMapOvr>
    <a:masterClrMapping/>
  </p:clrMapOvr>
  <p:transition>
    <p:random/>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idx="4294967295"/>
          </p:nvPr>
        </p:nvSpPr>
        <p:spPr bwMode="auto">
          <a:xfrm>
            <a:off x="0" y="1828800"/>
            <a:ext cx="3581400" cy="2819400"/>
          </a:xfrm>
        </p:spPr>
        <p:txBody>
          <a:bodyPr wrap="square" numCol="1" anchorCtr="0" compatLnSpc="1">
            <a:prstTxWarp prst="textNoShape">
              <a:avLst/>
            </a:prstTxWarp>
          </a:bodyPr>
          <a:lstStyle/>
          <a:p>
            <a:r>
              <a:rPr lang="en-US" altLang="en-US" sz="3600" b="1" dirty="0" smtClean="0">
                <a:solidFill>
                  <a:schemeClr val="tx1"/>
                </a:solidFill>
                <a:effectLst/>
              </a:rPr>
              <a:t>Some Effects of Ethical/Unethical Behavior</a:t>
            </a:r>
          </a:p>
        </p:txBody>
      </p:sp>
      <p:sp>
        <p:nvSpPr>
          <p:cNvPr id="30723" name="Text Box 6"/>
          <p:cNvSpPr txBox="1">
            <a:spLocks noChangeArrowheads="1"/>
          </p:cNvSpPr>
          <p:nvPr/>
        </p:nvSpPr>
        <p:spPr bwMode="auto">
          <a:xfrm>
            <a:off x="26126" y="1676400"/>
            <a:ext cx="12192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altLang="en-US" dirty="0"/>
              <a:t>Figure 3.3</a:t>
            </a:r>
          </a:p>
        </p:txBody>
      </p:sp>
      <p:pic>
        <p:nvPicPr>
          <p:cNvPr id="30724" name="Picture 7" descr="jon30247_030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486059" y="152400"/>
            <a:ext cx="4032466" cy="624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52648617"/>
      </p:ext>
    </p:extLst>
  </p:cSld>
  <p:clrMapOvr>
    <a:masterClrMapping/>
  </p:clrMapOvr>
  <p:transition>
    <p:random/>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92" name="Rectangle 8"/>
          <p:cNvSpPr>
            <a:spLocks noGrp="1" noChangeArrowheads="1"/>
          </p:cNvSpPr>
          <p:nvPr>
            <p:ph type="title"/>
          </p:nvPr>
        </p:nvSpPr>
        <p:spPr/>
        <p:txBody>
          <a:bodyPr>
            <a:normAutofit fontScale="90000"/>
          </a:bodyPr>
          <a:lstStyle/>
          <a:p>
            <a:pPr>
              <a:defRPr/>
            </a:pPr>
            <a:r>
              <a:rPr lang="en-US" dirty="0"/>
              <a:t>Why should managers </a:t>
            </a:r>
            <a:r>
              <a:rPr lang="en-US" dirty="0" smtClean="0"/>
              <a:t/>
            </a:r>
            <a:br>
              <a:rPr lang="en-US" dirty="0" smtClean="0"/>
            </a:br>
            <a:r>
              <a:rPr lang="en-US" dirty="0" smtClean="0"/>
              <a:t>behave </a:t>
            </a:r>
            <a:r>
              <a:rPr lang="en-US" dirty="0"/>
              <a:t>ethically?</a:t>
            </a:r>
          </a:p>
        </p:txBody>
      </p:sp>
      <p:sp>
        <p:nvSpPr>
          <p:cNvPr id="144393" name="Rectangle 9"/>
          <p:cNvSpPr>
            <a:spLocks noGrp="1" noChangeArrowheads="1"/>
          </p:cNvSpPr>
          <p:nvPr>
            <p:ph sz="half" idx="1"/>
          </p:nvPr>
        </p:nvSpPr>
        <p:spPr/>
        <p:txBody>
          <a:bodyPr/>
          <a:lstStyle/>
          <a:p>
            <a:pPr>
              <a:defRPr/>
            </a:pPr>
            <a:r>
              <a:rPr lang="en-US" b="1" dirty="0">
                <a:solidFill>
                  <a:schemeClr val="accent6">
                    <a:lumMod val="75000"/>
                  </a:schemeClr>
                </a:solidFill>
              </a:rPr>
              <a:t>Trust </a:t>
            </a:r>
          </a:p>
          <a:p>
            <a:pPr lvl="1">
              <a:defRPr/>
            </a:pPr>
            <a:r>
              <a:rPr lang="en-US" dirty="0"/>
              <a:t>Willingness of one person or group to have faith or confidence in another person’s goodwill, even though this puts them at </a:t>
            </a:r>
            <a:r>
              <a:rPr lang="en-US" dirty="0" smtClean="0"/>
              <a:t>risk</a:t>
            </a:r>
            <a:endParaRPr lang="en-US" dirty="0"/>
          </a:p>
        </p:txBody>
      </p:sp>
      <p:sp>
        <p:nvSpPr>
          <p:cNvPr id="5" name="Content Placeholder 4"/>
          <p:cNvSpPr>
            <a:spLocks noGrp="1"/>
          </p:cNvSpPr>
          <p:nvPr>
            <p:ph sz="half" idx="2"/>
          </p:nvPr>
        </p:nvSpPr>
        <p:spPr/>
        <p:txBody>
          <a:bodyPr/>
          <a:lstStyle/>
          <a:p>
            <a:pPr>
              <a:defRPr/>
            </a:pPr>
            <a:r>
              <a:rPr lang="en-US" b="1" dirty="0" smtClean="0">
                <a:solidFill>
                  <a:schemeClr val="accent6">
                    <a:lumMod val="75000"/>
                  </a:schemeClr>
                </a:solidFill>
              </a:rPr>
              <a:t>Reputation </a:t>
            </a:r>
          </a:p>
          <a:p>
            <a:pPr lvl="1">
              <a:defRPr/>
            </a:pPr>
            <a:r>
              <a:rPr lang="en-US" dirty="0" smtClean="0"/>
              <a:t>Esteem or high repute that individuals or organizations gain when they behave ethically</a:t>
            </a:r>
          </a:p>
          <a:p>
            <a:pPr>
              <a:defRPr/>
            </a:pPr>
            <a:endParaRPr lang="en-US" dirty="0" smtClean="0"/>
          </a:p>
          <a:p>
            <a:pPr>
              <a:defRPr/>
            </a:pPr>
            <a:endParaRPr lang="en-US" dirty="0"/>
          </a:p>
        </p:txBody>
      </p:sp>
    </p:spTree>
    <p:extLst>
      <p:ext uri="{BB962C8B-B14F-4D97-AF65-F5344CB8AC3E}">
        <p14:creationId xmlns:p14="http://schemas.microsoft.com/office/powerpoint/2010/main" val="1967380896"/>
      </p:ext>
    </p:extLst>
  </p:cSld>
  <p:clrMapOvr>
    <a:masterClrMapping/>
  </p:clrMapOvr>
  <p:transition>
    <p:random/>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noChangeArrowheads="1"/>
          </p:cNvSpPr>
          <p:nvPr>
            <p:ph type="title"/>
          </p:nvPr>
        </p:nvSpPr>
        <p:spPr/>
        <p:txBody>
          <a:bodyPr/>
          <a:lstStyle/>
          <a:p>
            <a:pPr>
              <a:defRPr/>
            </a:pPr>
            <a:r>
              <a:rPr lang="en-US" dirty="0"/>
              <a:t>Determinants of Ethics</a:t>
            </a:r>
          </a:p>
        </p:txBody>
      </p:sp>
      <p:sp>
        <p:nvSpPr>
          <p:cNvPr id="33795" name="Text Box 6"/>
          <p:cNvSpPr txBox="1">
            <a:spLocks noChangeArrowheads="1"/>
          </p:cNvSpPr>
          <p:nvPr/>
        </p:nvSpPr>
        <p:spPr bwMode="auto">
          <a:xfrm>
            <a:off x="0" y="1721643"/>
            <a:ext cx="1828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altLang="en-US" dirty="0"/>
              <a:t>Figure 3.4</a:t>
            </a:r>
          </a:p>
        </p:txBody>
      </p:sp>
      <p:pic>
        <p:nvPicPr>
          <p:cNvPr id="33796" name="Picture 7" descr="jon30247_030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84338" y="1721643"/>
            <a:ext cx="5775325" cy="473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9619916"/>
      </p:ext>
    </p:extLst>
  </p:cSld>
  <p:clrMapOvr>
    <a:masterClrMapping/>
  </p:clrMapOvr>
  <p:transition>
    <p:random/>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80" name="Rectangle 4"/>
          <p:cNvSpPr>
            <a:spLocks noGrp="1" noChangeArrowheads="1"/>
          </p:cNvSpPr>
          <p:nvPr>
            <p:ph type="title"/>
          </p:nvPr>
        </p:nvSpPr>
        <p:spPr/>
        <p:txBody>
          <a:bodyPr>
            <a:normAutofit fontScale="90000"/>
          </a:bodyPr>
          <a:lstStyle/>
          <a:p>
            <a:pPr>
              <a:defRPr/>
            </a:pPr>
            <a:r>
              <a:rPr lang="en-US" dirty="0" smtClean="0"/>
              <a:t>The Increasing Diversity of the Workforce and the Environment</a:t>
            </a:r>
            <a:endParaRPr lang="en-US" dirty="0"/>
          </a:p>
        </p:txBody>
      </p:sp>
      <p:sp>
        <p:nvSpPr>
          <p:cNvPr id="152581" name="Rectangle 5"/>
          <p:cNvSpPr>
            <a:spLocks noGrp="1" noChangeArrowheads="1"/>
          </p:cNvSpPr>
          <p:nvPr>
            <p:ph idx="1"/>
          </p:nvPr>
        </p:nvSpPr>
        <p:spPr/>
        <p:txBody>
          <a:bodyPr>
            <a:normAutofit/>
          </a:bodyPr>
          <a:lstStyle/>
          <a:p>
            <a:pPr>
              <a:defRPr/>
            </a:pPr>
            <a:r>
              <a:rPr lang="en-US" b="1" dirty="0" smtClean="0">
                <a:solidFill>
                  <a:schemeClr val="accent6">
                    <a:lumMod val="75000"/>
                  </a:schemeClr>
                </a:solidFill>
              </a:rPr>
              <a:t>Diversity</a:t>
            </a:r>
          </a:p>
          <a:p>
            <a:pPr lvl="1"/>
            <a:r>
              <a:rPr lang="en-US" dirty="0" smtClean="0"/>
              <a:t>Differences among </a:t>
            </a:r>
            <a:r>
              <a:rPr lang="en-US" dirty="0"/>
              <a:t>people </a:t>
            </a:r>
            <a:r>
              <a:rPr lang="en-US" dirty="0" smtClean="0"/>
              <a:t>due to </a:t>
            </a:r>
            <a:r>
              <a:rPr lang="en-US" dirty="0"/>
              <a:t>age, gender, </a:t>
            </a:r>
            <a:r>
              <a:rPr lang="en-US" dirty="0" smtClean="0"/>
              <a:t>race, ethnicity</a:t>
            </a:r>
            <a:r>
              <a:rPr lang="en-US" dirty="0"/>
              <a:t>, </a:t>
            </a:r>
            <a:r>
              <a:rPr lang="en-US" dirty="0" smtClean="0"/>
              <a:t>religion, sexual orientation, socioeconomic</a:t>
            </a:r>
            <a:r>
              <a:rPr lang="en-US" dirty="0"/>
              <a:t> </a:t>
            </a:r>
            <a:r>
              <a:rPr lang="en-US" dirty="0" smtClean="0"/>
              <a:t>background</a:t>
            </a:r>
            <a:r>
              <a:rPr lang="en-US" dirty="0"/>
              <a:t>, </a:t>
            </a:r>
            <a:r>
              <a:rPr lang="en-US" dirty="0" smtClean="0"/>
              <a:t>education, physical appearance, capabilities</a:t>
            </a:r>
            <a:r>
              <a:rPr lang="en-US" dirty="0"/>
              <a:t>, </a:t>
            </a:r>
            <a:r>
              <a:rPr lang="en-US" dirty="0" smtClean="0"/>
              <a:t>disabilities, and </a:t>
            </a:r>
            <a:r>
              <a:rPr lang="en-US" dirty="0"/>
              <a:t>any </a:t>
            </a:r>
            <a:r>
              <a:rPr lang="en-US" dirty="0" smtClean="0"/>
              <a:t>other characteristic </a:t>
            </a:r>
            <a:r>
              <a:rPr lang="en-US" dirty="0"/>
              <a:t>used </a:t>
            </a:r>
            <a:r>
              <a:rPr lang="en-US" dirty="0" smtClean="0"/>
              <a:t>to distinguish </a:t>
            </a:r>
            <a:r>
              <a:rPr lang="en-US" dirty="0"/>
              <a:t>people.</a:t>
            </a:r>
          </a:p>
        </p:txBody>
      </p:sp>
    </p:spTree>
    <p:extLst>
      <p:ext uri="{BB962C8B-B14F-4D97-AF65-F5344CB8AC3E}">
        <p14:creationId xmlns:p14="http://schemas.microsoft.com/office/powerpoint/2010/main" val="695646051"/>
      </p:ext>
    </p:extLst>
  </p:cSld>
  <p:clrMapOvr>
    <a:masterClrMapping/>
  </p:clrMapOvr>
  <p:transition>
    <p:random/>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2"/>
          <p:cNvSpPr>
            <a:spLocks noGrp="1" noChangeArrowheads="1"/>
          </p:cNvSpPr>
          <p:nvPr>
            <p:ph type="title"/>
          </p:nvPr>
        </p:nvSpPr>
        <p:spPr/>
        <p:txBody>
          <a:bodyPr>
            <a:normAutofit fontScale="90000"/>
          </a:bodyPr>
          <a:lstStyle/>
          <a:p>
            <a:pPr>
              <a:defRPr/>
            </a:pPr>
            <a:r>
              <a:rPr lang="en-US" dirty="0" smtClean="0"/>
              <a:t>Sources of Diversity in the Workplace</a:t>
            </a:r>
            <a:endParaRPr lang="en-US" dirty="0"/>
          </a:p>
        </p:txBody>
      </p:sp>
      <p:sp>
        <p:nvSpPr>
          <p:cNvPr id="40964" name="Text Box 4"/>
          <p:cNvSpPr txBox="1">
            <a:spLocks noChangeArrowheads="1"/>
          </p:cNvSpPr>
          <p:nvPr/>
        </p:nvSpPr>
        <p:spPr bwMode="auto">
          <a:xfrm>
            <a:off x="90487" y="1790337"/>
            <a:ext cx="1495425" cy="37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3236" tIns="51618" rIns="103236" bIns="51618">
            <a:spAutoFit/>
          </a:bodyPr>
          <a:lstStyle>
            <a:lvl1pPr defTabSz="1031875" eaLnBrk="0" hangingPunct="0">
              <a:defRPr>
                <a:solidFill>
                  <a:schemeClr val="tx1"/>
                </a:solidFill>
                <a:latin typeface="Arial" charset="0"/>
                <a:cs typeface="Arial" charset="0"/>
              </a:defRPr>
            </a:lvl1pPr>
            <a:lvl2pPr marL="742950" indent="-285750" defTabSz="1031875" eaLnBrk="0" hangingPunct="0">
              <a:defRPr>
                <a:solidFill>
                  <a:schemeClr val="tx1"/>
                </a:solidFill>
                <a:latin typeface="Arial" charset="0"/>
                <a:cs typeface="Arial" charset="0"/>
              </a:defRPr>
            </a:lvl2pPr>
            <a:lvl3pPr marL="1143000" indent="-228600" defTabSz="1031875" eaLnBrk="0" hangingPunct="0">
              <a:defRPr>
                <a:solidFill>
                  <a:schemeClr val="tx1"/>
                </a:solidFill>
                <a:latin typeface="Arial" charset="0"/>
                <a:cs typeface="Arial" charset="0"/>
              </a:defRPr>
            </a:lvl3pPr>
            <a:lvl4pPr marL="1600200" indent="-228600" defTabSz="1031875" eaLnBrk="0" hangingPunct="0">
              <a:defRPr>
                <a:solidFill>
                  <a:schemeClr val="tx1"/>
                </a:solidFill>
                <a:latin typeface="Arial" charset="0"/>
                <a:cs typeface="Arial" charset="0"/>
              </a:defRPr>
            </a:lvl4pPr>
            <a:lvl5pPr marL="2057400" indent="-228600" defTabSz="1031875" eaLnBrk="0" hangingPunct="0">
              <a:defRPr>
                <a:solidFill>
                  <a:schemeClr val="tx1"/>
                </a:solidFill>
                <a:latin typeface="Arial" charset="0"/>
                <a:cs typeface="Arial" charset="0"/>
              </a:defRPr>
            </a:lvl5pPr>
            <a:lvl6pPr marL="2514600" indent="-228600" defTabSz="1031875" eaLnBrk="0" fontAlgn="base" hangingPunct="0">
              <a:spcBef>
                <a:spcPct val="0"/>
              </a:spcBef>
              <a:spcAft>
                <a:spcPct val="0"/>
              </a:spcAft>
              <a:defRPr>
                <a:solidFill>
                  <a:schemeClr val="tx1"/>
                </a:solidFill>
                <a:latin typeface="Arial" charset="0"/>
                <a:cs typeface="Arial" charset="0"/>
              </a:defRPr>
            </a:lvl6pPr>
            <a:lvl7pPr marL="2971800" indent="-228600" defTabSz="1031875" eaLnBrk="0" fontAlgn="base" hangingPunct="0">
              <a:spcBef>
                <a:spcPct val="0"/>
              </a:spcBef>
              <a:spcAft>
                <a:spcPct val="0"/>
              </a:spcAft>
              <a:defRPr>
                <a:solidFill>
                  <a:schemeClr val="tx1"/>
                </a:solidFill>
                <a:latin typeface="Arial" charset="0"/>
                <a:cs typeface="Arial" charset="0"/>
              </a:defRPr>
            </a:lvl7pPr>
            <a:lvl8pPr marL="3429000" indent="-228600" defTabSz="1031875" eaLnBrk="0" fontAlgn="base" hangingPunct="0">
              <a:spcBef>
                <a:spcPct val="0"/>
              </a:spcBef>
              <a:spcAft>
                <a:spcPct val="0"/>
              </a:spcAft>
              <a:defRPr>
                <a:solidFill>
                  <a:schemeClr val="tx1"/>
                </a:solidFill>
                <a:latin typeface="Arial" charset="0"/>
                <a:cs typeface="Arial" charset="0"/>
              </a:defRPr>
            </a:lvl8pPr>
            <a:lvl9pPr marL="3886200" indent="-228600" defTabSz="1031875"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altLang="en-US" dirty="0"/>
              <a:t>Figure </a:t>
            </a:r>
            <a:r>
              <a:rPr lang="en-US" altLang="en-US" dirty="0" smtClean="0"/>
              <a:t>3.5</a:t>
            </a:r>
            <a:endParaRPr lang="en-US" altLang="en-US" dirty="0"/>
          </a:p>
        </p:txBody>
      </p:sp>
      <p:pic>
        <p:nvPicPr>
          <p:cNvPr id="40965" name="Picture 7" descr="jon30247_030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71700" y="1676400"/>
            <a:ext cx="48006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8974127"/>
      </p:ext>
    </p:extLst>
  </p:cSld>
  <p:clrMapOvr>
    <a:masterClrMapping/>
  </p:clrMapOvr>
  <p:transition>
    <p:random/>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21" name="Rectangle 5"/>
          <p:cNvSpPr>
            <a:spLocks noGrp="1" noChangeArrowheads="1"/>
          </p:cNvSpPr>
          <p:nvPr>
            <p:ph type="title"/>
          </p:nvPr>
        </p:nvSpPr>
        <p:spPr/>
        <p:txBody>
          <a:bodyPr>
            <a:normAutofit fontScale="90000"/>
          </a:bodyPr>
          <a:lstStyle/>
          <a:p>
            <a:pPr>
              <a:defRPr/>
            </a:pPr>
            <a:r>
              <a:rPr lang="en-US" dirty="0" smtClean="0"/>
              <a:t>Workforce Diversity: </a:t>
            </a:r>
            <a:br>
              <a:rPr lang="en-US" dirty="0" smtClean="0"/>
            </a:br>
            <a:r>
              <a:rPr lang="en-US" dirty="0" smtClean="0"/>
              <a:t>Capabilities and Disabilities</a:t>
            </a:r>
            <a:endParaRPr lang="en-US" dirty="0"/>
          </a:p>
        </p:txBody>
      </p:sp>
      <p:sp>
        <p:nvSpPr>
          <p:cNvPr id="162822" name="Rectangle 6"/>
          <p:cNvSpPr>
            <a:spLocks noGrp="1" noChangeArrowheads="1"/>
          </p:cNvSpPr>
          <p:nvPr>
            <p:ph idx="1"/>
          </p:nvPr>
        </p:nvSpPr>
        <p:spPr/>
        <p:txBody>
          <a:bodyPr/>
          <a:lstStyle/>
          <a:p>
            <a:pPr>
              <a:defRPr/>
            </a:pPr>
            <a:r>
              <a:rPr lang="en-US" b="1" dirty="0" smtClean="0">
                <a:solidFill>
                  <a:schemeClr val="accent6">
                    <a:lumMod val="75000"/>
                  </a:schemeClr>
                </a:solidFill>
              </a:rPr>
              <a:t>Disability Issues</a:t>
            </a:r>
          </a:p>
          <a:p>
            <a:pPr lvl="1">
              <a:defRPr/>
            </a:pPr>
            <a:r>
              <a:rPr lang="en-US" dirty="0" smtClean="0"/>
              <a:t>Providing reasonable accommodations for individuals with disabilities</a:t>
            </a:r>
          </a:p>
          <a:p>
            <a:pPr lvl="1">
              <a:defRPr/>
            </a:pPr>
            <a:r>
              <a:rPr lang="en-US" dirty="0" smtClean="0"/>
              <a:t>Promoting a nondiscriminatory workplace environment</a:t>
            </a:r>
          </a:p>
          <a:p>
            <a:pPr lvl="1">
              <a:defRPr/>
            </a:pPr>
            <a:r>
              <a:rPr lang="en-US" dirty="0" smtClean="0"/>
              <a:t>Educating the organization about disabilities</a:t>
            </a:r>
            <a:endParaRPr lang="en-US" dirty="0"/>
          </a:p>
        </p:txBody>
      </p:sp>
    </p:spTree>
    <p:extLst>
      <p:ext uri="{BB962C8B-B14F-4D97-AF65-F5344CB8AC3E}">
        <p14:creationId xmlns:p14="http://schemas.microsoft.com/office/powerpoint/2010/main" val="1029818398"/>
      </p:ext>
    </p:extLst>
  </p:cSld>
  <p:clrMapOvr>
    <a:masterClrMapping/>
  </p:clrMapOvr>
  <p:transition>
    <p:random/>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41" name="Rectangle 5"/>
          <p:cNvSpPr>
            <a:spLocks noGrp="1" noChangeArrowheads="1"/>
          </p:cNvSpPr>
          <p:nvPr>
            <p:ph type="title"/>
          </p:nvPr>
        </p:nvSpPr>
        <p:spPr/>
        <p:txBody>
          <a:bodyPr/>
          <a:lstStyle/>
          <a:p>
            <a:pPr>
              <a:defRPr/>
            </a:pPr>
            <a:r>
              <a:rPr lang="en-US" dirty="0"/>
              <a:t>Forms of Sexual Harassment</a:t>
            </a:r>
          </a:p>
        </p:txBody>
      </p:sp>
      <p:sp>
        <p:nvSpPr>
          <p:cNvPr id="167942" name="Rectangle 6"/>
          <p:cNvSpPr>
            <a:spLocks noGrp="1" noChangeArrowheads="1"/>
          </p:cNvSpPr>
          <p:nvPr>
            <p:ph idx="1"/>
          </p:nvPr>
        </p:nvSpPr>
        <p:spPr/>
        <p:txBody>
          <a:bodyPr>
            <a:normAutofit/>
          </a:bodyPr>
          <a:lstStyle/>
          <a:p>
            <a:pPr>
              <a:defRPr/>
            </a:pPr>
            <a:r>
              <a:rPr lang="en-US" b="1" dirty="0">
                <a:solidFill>
                  <a:schemeClr val="accent6">
                    <a:lumMod val="75000"/>
                  </a:schemeClr>
                </a:solidFill>
              </a:rPr>
              <a:t>Quid pro quo</a:t>
            </a:r>
          </a:p>
          <a:p>
            <a:pPr lvl="1"/>
            <a:r>
              <a:rPr lang="en-US" dirty="0" smtClean="0"/>
              <a:t>Asking for </a:t>
            </a:r>
            <a:r>
              <a:rPr lang="en-US" dirty="0"/>
              <a:t>or forcing </a:t>
            </a:r>
            <a:r>
              <a:rPr lang="en-US" dirty="0" smtClean="0"/>
              <a:t>an employee </a:t>
            </a:r>
            <a:r>
              <a:rPr lang="en-US" dirty="0"/>
              <a:t>to </a:t>
            </a:r>
            <a:r>
              <a:rPr lang="en-US" dirty="0" smtClean="0"/>
              <a:t>perform sexual </a:t>
            </a:r>
            <a:r>
              <a:rPr lang="en-US" dirty="0"/>
              <a:t>favors in </a:t>
            </a:r>
            <a:r>
              <a:rPr lang="en-US" dirty="0" smtClean="0"/>
              <a:t>exchange for </a:t>
            </a:r>
            <a:r>
              <a:rPr lang="en-US" dirty="0"/>
              <a:t>receiving </a:t>
            </a:r>
            <a:r>
              <a:rPr lang="en-US" dirty="0" smtClean="0"/>
              <a:t>some reward </a:t>
            </a:r>
            <a:r>
              <a:rPr lang="en-US" dirty="0"/>
              <a:t>or </a:t>
            </a:r>
            <a:r>
              <a:rPr lang="en-US" dirty="0" smtClean="0"/>
              <a:t>avoiding negative </a:t>
            </a:r>
            <a:r>
              <a:rPr lang="en-US" dirty="0"/>
              <a:t>consequences.</a:t>
            </a:r>
          </a:p>
        </p:txBody>
      </p:sp>
      <p:pic>
        <p:nvPicPr>
          <p:cNvPr id="7" name="Picture 3"/>
          <p:cNvPicPr>
            <a:picLocks noChangeAspect="1" noChangeArrowheads="1"/>
          </p:cNvPicPr>
          <p:nvPr/>
        </p:nvPicPr>
        <p:blipFill>
          <a:blip r:embed="rId2" cstate="print"/>
          <a:srcRect/>
          <a:stretch>
            <a:fillRect/>
          </a:stretch>
        </p:blipFill>
        <p:spPr>
          <a:xfrm>
            <a:off x="4876800" y="3962400"/>
            <a:ext cx="3507880" cy="2335213"/>
          </a:xfrm>
          <a:prstGeom prst="rect">
            <a:avLst/>
          </a:prstGeom>
          <a:noFill/>
        </p:spPr>
      </p:pic>
    </p:spTree>
    <p:extLst>
      <p:ext uri="{BB962C8B-B14F-4D97-AF65-F5344CB8AC3E}">
        <p14:creationId xmlns:p14="http://schemas.microsoft.com/office/powerpoint/2010/main" val="1306546714"/>
      </p:ext>
    </p:extLst>
  </p:cSld>
  <p:clrMapOvr>
    <a:masterClrMapping/>
  </p:clrMapOvr>
  <p:transition>
    <p:random/>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4" name="Rectangle 4"/>
          <p:cNvSpPr>
            <a:spLocks noGrp="1" noChangeArrowheads="1"/>
          </p:cNvSpPr>
          <p:nvPr>
            <p:ph type="title"/>
          </p:nvPr>
        </p:nvSpPr>
        <p:spPr/>
        <p:txBody>
          <a:bodyPr/>
          <a:lstStyle/>
          <a:p>
            <a:pPr>
              <a:defRPr/>
            </a:pPr>
            <a:r>
              <a:rPr lang="en-US" dirty="0"/>
              <a:t>Forms of Sexual Harassment</a:t>
            </a:r>
          </a:p>
        </p:txBody>
      </p:sp>
      <p:sp>
        <p:nvSpPr>
          <p:cNvPr id="168965" name="Rectangle 5"/>
          <p:cNvSpPr>
            <a:spLocks noGrp="1" noChangeArrowheads="1"/>
          </p:cNvSpPr>
          <p:nvPr>
            <p:ph idx="1"/>
          </p:nvPr>
        </p:nvSpPr>
        <p:spPr/>
        <p:txBody>
          <a:bodyPr/>
          <a:lstStyle/>
          <a:p>
            <a:pPr>
              <a:defRPr/>
            </a:pPr>
            <a:r>
              <a:rPr lang="en-US" b="1" dirty="0">
                <a:solidFill>
                  <a:schemeClr val="accent6">
                    <a:lumMod val="75000"/>
                  </a:schemeClr>
                </a:solidFill>
              </a:rPr>
              <a:t>Hostile work environment </a:t>
            </a:r>
          </a:p>
          <a:p>
            <a:pPr lvl="1">
              <a:defRPr/>
            </a:pPr>
            <a:r>
              <a:rPr lang="en-US" dirty="0"/>
              <a:t>Telling lewd jokes, displaying pornography, making sexually oriented remarks about someone’s personal appearance, and other sex-related actions that make the work environment unpleasant.</a:t>
            </a:r>
          </a:p>
          <a:p>
            <a:pPr lvl="2">
              <a:defRPr/>
            </a:pPr>
            <a:endParaRPr lang="en-US" dirty="0"/>
          </a:p>
        </p:txBody>
      </p:sp>
    </p:spTree>
    <p:extLst>
      <p:ext uri="{BB962C8B-B14F-4D97-AF65-F5344CB8AC3E}">
        <p14:creationId xmlns:p14="http://schemas.microsoft.com/office/powerpoint/2010/main" val="2914158404"/>
      </p:ext>
    </p:extLst>
  </p:cSld>
  <p:clrMapOvr>
    <a:masterClrMapping/>
  </p:clrMapOvr>
  <p:transition>
    <p:random/>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285</TotalTime>
  <Words>595</Words>
  <Application>Microsoft Office PowerPoint</Application>
  <PresentationFormat>On-screen Show (4:3)</PresentationFormat>
  <Paragraphs>68</Paragraphs>
  <Slides>15</Slides>
  <Notes>2</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Managing Ethics and Diversity</vt:lpstr>
      <vt:lpstr>Learning Objectives</vt:lpstr>
      <vt:lpstr>Learning Objectives (cont.)</vt:lpstr>
      <vt:lpstr>The Nature of Ethics</vt:lpstr>
      <vt:lpstr>Types of Company Stakeholders</vt:lpstr>
      <vt:lpstr>Four Ethical Rules</vt:lpstr>
      <vt:lpstr>Practical Decision Model</vt:lpstr>
      <vt:lpstr>Some Effects of Ethical/Unethical Behavior</vt:lpstr>
      <vt:lpstr>Why should managers  behave ethically?</vt:lpstr>
      <vt:lpstr>Determinants of Ethics</vt:lpstr>
      <vt:lpstr>The Increasing Diversity of the Workforce and the Environment</vt:lpstr>
      <vt:lpstr>Sources of Diversity in the Workplace</vt:lpstr>
      <vt:lpstr>Workforce Diversity:  Capabilities and Disabilities</vt:lpstr>
      <vt:lpstr>Forms of Sexual Harassment</vt:lpstr>
      <vt:lpstr>Forms of Sexual Harassment</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Bcox</dc:creator>
  <cp:lastModifiedBy>Kumar Suruli</cp:lastModifiedBy>
  <cp:revision>20</cp:revision>
  <dcterms:created xsi:type="dcterms:W3CDTF">2013-09-21T16:09:57Z</dcterms:created>
  <dcterms:modified xsi:type="dcterms:W3CDTF">2014-01-24T10:58:09Z</dcterms:modified>
</cp:coreProperties>
</file>