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sldIdLst>
    <p:sldId id="259" r:id="rId2"/>
    <p:sldId id="260" r:id="rId3"/>
    <p:sldId id="261" r:id="rId4"/>
    <p:sldId id="262" r:id="rId5"/>
    <p:sldId id="263" r:id="rId6"/>
    <p:sldId id="264" r:id="rId7"/>
    <p:sldId id="265" r:id="rId8"/>
    <p:sldId id="267" r:id="rId9"/>
    <p:sldId id="269" r:id="rId10"/>
    <p:sldId id="273" r:id="rId11"/>
    <p:sldId id="274" r:id="rId12"/>
    <p:sldId id="275" r:id="rId13"/>
    <p:sldId id="278" r:id="rId14"/>
    <p:sldId id="284" r:id="rId15"/>
    <p:sldId id="29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49" autoAdjust="0"/>
    <p:restoredTop sz="94660"/>
  </p:normalViewPr>
  <p:slideViewPr>
    <p:cSldViewPr>
      <p:cViewPr>
        <p:scale>
          <a:sx n="50" d="100"/>
          <a:sy n="50" d="100"/>
        </p:scale>
        <p:origin x="-2244" y="-81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9BBDF1-37F7-46CC-9E8E-5068CD3C4B7C}" type="datetimeFigureOut">
              <a:rPr lang="en-US" smtClean="0"/>
              <a:pPr/>
              <a:t>1/24/2014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5A989E-695A-4EE6-B6F3-8337164E047F}" type="slidenum">
              <a:rPr lang="en-US" smtClean="0"/>
              <a:pPr/>
              <a:t>‹#›</a:t>
            </a:fld>
            <a:endParaRPr lang="en-US" dirty="0"/>
          </a:p>
        </p:txBody>
      </p:sp>
    </p:spTree>
    <p:extLst>
      <p:ext uri="{BB962C8B-B14F-4D97-AF65-F5344CB8AC3E}">
        <p14:creationId xmlns:p14="http://schemas.microsoft.com/office/powerpoint/2010/main" val="2899607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7AFBA90-9E58-4BC6-B112-E84600A28DC2}" type="slidenum">
              <a:rPr lang="en-AU"/>
              <a:pPr>
                <a:defRPr/>
              </a:pPr>
              <a:t>13</a:t>
            </a:fld>
            <a:endParaRPr lang="en-AU" dirty="0"/>
          </a:p>
        </p:txBody>
      </p:sp>
      <p:sp>
        <p:nvSpPr>
          <p:cNvPr id="583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Technology – the combination of skills and equipment that managers use in the design, production, and distribution of goods and services</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 y="0"/>
            <a:ext cx="9174480" cy="6858000"/>
          </a:xfrm>
          <a:prstGeom prst="rect">
            <a:avLst/>
          </a:prstGeom>
        </p:spPr>
      </p:pic>
      <p:sp>
        <p:nvSpPr>
          <p:cNvPr id="2" name="Title 1"/>
          <p:cNvSpPr>
            <a:spLocks noGrp="1"/>
          </p:cNvSpPr>
          <p:nvPr>
            <p:ph type="ctrTitle"/>
          </p:nvPr>
        </p:nvSpPr>
        <p:spPr>
          <a:xfrm>
            <a:off x="5410200" y="838200"/>
            <a:ext cx="3429000" cy="2590800"/>
          </a:xfrm>
        </p:spPr>
        <p:txBody>
          <a:bodyPr/>
          <a:lstStyle>
            <a:lvl1pPr>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486400" y="3810000"/>
            <a:ext cx="3352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5800" y="762000"/>
            <a:ext cx="4114800" cy="5147472"/>
          </a:xfrm>
          <a:prstGeom prst="rect">
            <a:avLst/>
          </a:prstGeom>
        </p:spPr>
      </p:pic>
      <p:sp>
        <p:nvSpPr>
          <p:cNvPr id="8" name="Rectangle 1"/>
          <p:cNvSpPr>
            <a:spLocks noChangeArrowheads="1"/>
          </p:cNvSpPr>
          <p:nvPr userDrawn="1"/>
        </p:nvSpPr>
        <p:spPr bwMode="auto">
          <a:xfrm>
            <a:off x="161925" y="6592888"/>
            <a:ext cx="8839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9933"/>
              </a:buClr>
              <a:buFont typeface="Wingdings" charset="2"/>
              <a:buChar char="Ø"/>
              <a:defRPr sz="3200">
                <a:solidFill>
                  <a:schemeClr val="tx1"/>
                </a:solidFill>
                <a:latin typeface="Arial" charset="0"/>
                <a:ea typeface="ＭＳ Ｐゴシック" charset="-128"/>
              </a:defRPr>
            </a:lvl1pPr>
            <a:lvl2pPr marL="742950" indent="-285750" eaLnBrk="0" hangingPunct="0">
              <a:spcBef>
                <a:spcPct val="20000"/>
              </a:spcBef>
              <a:buClr>
                <a:srgbClr val="FF9933"/>
              </a:buClr>
              <a:buFont typeface="Wingdings" charset="2"/>
              <a:buChar char="Ø"/>
              <a:defRPr sz="2800">
                <a:solidFill>
                  <a:schemeClr val="tx1"/>
                </a:solidFill>
                <a:latin typeface="Arial" charset="0"/>
                <a:ea typeface="ＭＳ Ｐゴシック" charset="-128"/>
              </a:defRPr>
            </a:lvl2pPr>
            <a:lvl3pPr marL="1143000" indent="-228600" eaLnBrk="0" hangingPunct="0">
              <a:spcBef>
                <a:spcPct val="20000"/>
              </a:spcBef>
              <a:buClr>
                <a:srgbClr val="FF9933"/>
              </a:buClr>
              <a:buFont typeface="Wingdings" charset="2"/>
              <a:buChar char="Ø"/>
              <a:defRPr sz="2400">
                <a:solidFill>
                  <a:schemeClr val="tx1"/>
                </a:solidFill>
                <a:latin typeface="Arial" charset="0"/>
                <a:ea typeface="ＭＳ Ｐゴシック" charset="-128"/>
              </a:defRPr>
            </a:lvl3pPr>
            <a:lvl4pPr marL="1600200" indent="-228600" eaLnBrk="0" hangingPunct="0">
              <a:spcBef>
                <a:spcPct val="20000"/>
              </a:spcBef>
              <a:buChar char="–"/>
              <a:defRPr sz="2000">
                <a:solidFill>
                  <a:schemeClr val="tx1"/>
                </a:solidFill>
                <a:latin typeface="Arial" charset="0"/>
                <a:ea typeface="ＭＳ Ｐゴシック" charset="-128"/>
              </a:defRPr>
            </a:lvl4pPr>
            <a:lvl5pPr marL="2057400" indent="-228600"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ClrTx/>
              <a:buFontTx/>
              <a:buNone/>
            </a:pPr>
            <a:r>
              <a:rPr lang="en-IN" altLang="en-US" sz="1000" dirty="0">
                <a:solidFill>
                  <a:schemeClr val="bg1"/>
                </a:solidFill>
                <a:latin typeface="Times New Roman" charset="0"/>
                <a:cs typeface="Times New Roman" charset="0"/>
              </a:rPr>
              <a:t>Copyright © 2015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935547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752600"/>
            <a:ext cx="8229600" cy="4525963"/>
          </a:xfrm>
        </p:spPr>
        <p:txBody>
          <a:bodyPr/>
          <a:lstStyle>
            <a:lvl1pPr marL="461963" indent="-461963">
              <a:buClr>
                <a:srgbClr val="006699"/>
              </a:buClr>
              <a:buSzPct val="125000"/>
              <a:buFont typeface="Wingdings" panose="05000000000000000000" pitchFamily="2" charset="2"/>
              <a:buChar char="ª"/>
              <a:defRPr/>
            </a:lvl1pPr>
            <a:lvl2pPr marL="798513" indent="-341313">
              <a:buClr>
                <a:srgbClr val="006666"/>
              </a:buClr>
              <a:buFont typeface="Wingdings 3" panose="05040102010807070707" pitchFamily="18" charset="2"/>
              <a:buChar char="9"/>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0" y="6486957"/>
            <a:ext cx="75438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6" name="Slide Number Placeholder 5"/>
          <p:cNvSpPr>
            <a:spLocks noGrp="1"/>
          </p:cNvSpPr>
          <p:nvPr>
            <p:ph type="sldNum" sz="quarter" idx="12"/>
          </p:nvPr>
        </p:nvSpPr>
        <p:spPr>
          <a:xfrm>
            <a:off x="8000999" y="6492875"/>
            <a:ext cx="11393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228086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5438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6" name="Slide Number Placeholder 5"/>
          <p:cNvSpPr>
            <a:spLocks noGrp="1"/>
          </p:cNvSpPr>
          <p:nvPr>
            <p:ph type="sldNum" sz="quarter" idx="12"/>
          </p:nvPr>
        </p:nvSpPr>
        <p:spPr>
          <a:xfrm>
            <a:off x="8000999" y="6492875"/>
            <a:ext cx="11393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643567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52600"/>
            <a:ext cx="4038600" cy="4525963"/>
          </a:xfrm>
        </p:spPr>
        <p:txBody>
          <a:bodyPr/>
          <a:lstStyle>
            <a:lvl1pPr marL="400050" indent="-400050">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752600"/>
            <a:ext cx="4038600" cy="4525963"/>
          </a:xfrm>
        </p:spPr>
        <p:txBody>
          <a:bodyPr/>
          <a:lstStyle>
            <a:lvl1pPr marL="461963" indent="-461963">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11"/>
          </p:nvPr>
        </p:nvSpPr>
        <p:spPr>
          <a:xfrm>
            <a:off x="0" y="6486957"/>
            <a:ext cx="75438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7" name="Slide Number Placeholder 6"/>
          <p:cNvSpPr>
            <a:spLocks noGrp="1"/>
          </p:cNvSpPr>
          <p:nvPr>
            <p:ph type="sldNum" sz="quarter" idx="12"/>
          </p:nvPr>
        </p:nvSpPr>
        <p:spPr>
          <a:xfrm>
            <a:off x="8000999" y="6492875"/>
            <a:ext cx="11393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597822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p>
        </p:txBody>
      </p:sp>
      <p:sp>
        <p:nvSpPr>
          <p:cNvPr id="8" name="Footer Placeholder 7"/>
          <p:cNvSpPr>
            <a:spLocks noGrp="1"/>
          </p:cNvSpPr>
          <p:nvPr>
            <p:ph type="ftr" sz="quarter" idx="11"/>
          </p:nvPr>
        </p:nvSpPr>
        <p:spPr>
          <a:xfrm>
            <a:off x="0" y="6486957"/>
            <a:ext cx="75438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9" name="Slide Number Placeholder 8"/>
          <p:cNvSpPr>
            <a:spLocks noGrp="1"/>
          </p:cNvSpPr>
          <p:nvPr>
            <p:ph type="sldNum" sz="quarter" idx="12"/>
          </p:nvPr>
        </p:nvSpPr>
        <p:spPr>
          <a:xfrm>
            <a:off x="8000999" y="6492875"/>
            <a:ext cx="11393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11124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a:xfrm>
            <a:off x="0" y="6486957"/>
            <a:ext cx="75438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5" name="Slide Number Placeholder 4"/>
          <p:cNvSpPr>
            <a:spLocks noGrp="1"/>
          </p:cNvSpPr>
          <p:nvPr>
            <p:ph type="sldNum" sz="quarter" idx="12"/>
          </p:nvPr>
        </p:nvSpPr>
        <p:spPr>
          <a:xfrm>
            <a:off x="8000999" y="6492875"/>
            <a:ext cx="11393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3908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0" y="6486957"/>
            <a:ext cx="75438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4" name="Slide Number Placeholder 3"/>
          <p:cNvSpPr>
            <a:spLocks noGrp="1"/>
          </p:cNvSpPr>
          <p:nvPr>
            <p:ph type="sldNum" sz="quarter" idx="12"/>
          </p:nvPr>
        </p:nvSpPr>
        <p:spPr>
          <a:xfrm>
            <a:off x="8000999" y="6492875"/>
            <a:ext cx="11393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3383833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75438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7" name="Slide Number Placeholder 6"/>
          <p:cNvSpPr>
            <a:spLocks noGrp="1"/>
          </p:cNvSpPr>
          <p:nvPr>
            <p:ph type="sldNum" sz="quarter" idx="12"/>
          </p:nvPr>
        </p:nvSpPr>
        <p:spPr>
          <a:xfrm>
            <a:off x="8000999" y="6492875"/>
            <a:ext cx="11393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201137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75438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7" name="Slide Number Placeholder 6"/>
          <p:cNvSpPr>
            <a:spLocks noGrp="1"/>
          </p:cNvSpPr>
          <p:nvPr>
            <p:ph type="sldNum" sz="quarter" idx="12"/>
          </p:nvPr>
        </p:nvSpPr>
        <p:spPr>
          <a:xfrm>
            <a:off x="8000999" y="6492875"/>
            <a:ext cx="11393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248357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5438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6" name="Slide Number Placeholder 5"/>
          <p:cNvSpPr>
            <a:spLocks noGrp="1"/>
          </p:cNvSpPr>
          <p:nvPr>
            <p:ph type="sldNum" sz="quarter" idx="12"/>
          </p:nvPr>
        </p:nvSpPr>
        <p:spPr>
          <a:xfrm>
            <a:off x="8000999" y="6492875"/>
            <a:ext cx="11393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414676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5438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6" name="Slide Number Placeholder 5"/>
          <p:cNvSpPr>
            <a:spLocks noGrp="1"/>
          </p:cNvSpPr>
          <p:nvPr>
            <p:ph type="sldNum" sz="quarter" idx="12"/>
          </p:nvPr>
        </p:nvSpPr>
        <p:spPr>
          <a:xfrm>
            <a:off x="8000999" y="6492875"/>
            <a:ext cx="11393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676550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878" y="0"/>
            <a:ext cx="9152878" cy="1524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7526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9" name="Straight Connector 8"/>
          <p:cNvCxnSpPr/>
          <p:nvPr userDrawn="1"/>
        </p:nvCxnSpPr>
        <p:spPr>
          <a:xfrm>
            <a:off x="0" y="1524000"/>
            <a:ext cx="9144000" cy="0"/>
          </a:xfrm>
          <a:prstGeom prst="line">
            <a:avLst/>
          </a:prstGeom>
          <a:ln w="44450"/>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Slide Number Placeholder 2"/>
          <p:cNvSpPr txBox="1">
            <a:spLocks noGrp="1"/>
          </p:cNvSpPr>
          <p:nvPr userDrawn="1"/>
        </p:nvSpPr>
        <p:spPr bwMode="auto">
          <a:xfrm>
            <a:off x="6797675" y="6507163"/>
            <a:ext cx="2193925" cy="350837"/>
          </a:xfrm>
          <a:prstGeom prst="rect">
            <a:avLst/>
          </a:prstGeom>
          <a:noFill/>
          <a:ln>
            <a:miter lim="800000"/>
            <a:headEnd/>
            <a:tailEnd/>
          </a:ln>
        </p:spPr>
        <p:txBody>
          <a:bodyPr anchor="b"/>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hangingPunct="1">
              <a:defRPr/>
            </a:pPr>
            <a:r>
              <a:rPr lang="en-US" altLang="zh-CN" sz="1000" dirty="0" smtClean="0">
                <a:latin typeface="Times New Roman" charset="0"/>
                <a:ea typeface="宋体" charset="-122"/>
              </a:rPr>
              <a:t>4-</a:t>
            </a:r>
            <a:fld id="{904A1C09-83D9-4225-B389-16680B713356}" type="slidenum">
              <a:rPr lang="en-US" altLang="zh-CN" sz="1000" smtClean="0">
                <a:latin typeface="Times New Roman" charset="0"/>
                <a:ea typeface="宋体" charset="-122"/>
              </a:rPr>
              <a:pPr algn="r" eaLnBrk="1" hangingPunct="1">
                <a:defRPr/>
              </a:pPr>
              <a:t>‹#›</a:t>
            </a:fld>
            <a:endParaRPr lang="en-US" altLang="zh-CN" sz="1000" dirty="0" smtClean="0">
              <a:latin typeface="Times New Roman" charset="0"/>
              <a:ea typeface="宋体" charset="-122"/>
            </a:endParaRPr>
          </a:p>
        </p:txBody>
      </p:sp>
    </p:spTree>
    <p:extLst>
      <p:ext uri="{BB962C8B-B14F-4D97-AF65-F5344CB8AC3E}">
        <p14:creationId xmlns:p14="http://schemas.microsoft.com/office/powerpoint/2010/main" val="1446804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3"/>
          <p:cNvSpPr>
            <a:spLocks noGrp="1" noChangeArrowheads="1"/>
          </p:cNvSpPr>
          <p:nvPr>
            <p:ph type="ctrTitle"/>
          </p:nvPr>
        </p:nvSpPr>
        <p:spPr>
          <a:xfrm>
            <a:off x="5562600" y="685800"/>
            <a:ext cx="2971800" cy="2895600"/>
          </a:xfrm>
        </p:spPr>
        <p:txBody>
          <a:bodyPr>
            <a:normAutofit fontScale="90000"/>
          </a:bodyPr>
          <a:lstStyle/>
          <a:p>
            <a:pPr>
              <a:defRPr/>
            </a:pPr>
            <a:r>
              <a:rPr lang="en-US" dirty="0" smtClean="0"/>
              <a:t>Managing in the </a:t>
            </a:r>
            <a:br>
              <a:rPr lang="en-US" dirty="0" smtClean="0"/>
            </a:br>
            <a:r>
              <a:rPr lang="en-US" dirty="0" smtClean="0"/>
              <a:t>Global Environment</a:t>
            </a:r>
            <a:br>
              <a:rPr lang="en-US" dirty="0" smtClean="0"/>
            </a:br>
            <a:endParaRPr lang="en-US" dirty="0"/>
          </a:p>
        </p:txBody>
      </p:sp>
      <p:sp>
        <p:nvSpPr>
          <p:cNvPr id="119812" name="Rectangle 4"/>
          <p:cNvSpPr>
            <a:spLocks noGrp="1" noChangeArrowheads="1"/>
          </p:cNvSpPr>
          <p:nvPr>
            <p:ph type="subTitle" idx="1"/>
          </p:nvPr>
        </p:nvSpPr>
        <p:spPr>
          <a:xfrm>
            <a:off x="5715000" y="3886200"/>
            <a:ext cx="2819400" cy="838200"/>
          </a:xfrm>
        </p:spPr>
        <p:txBody>
          <a:bodyPr/>
          <a:lstStyle/>
          <a:p>
            <a:pPr>
              <a:defRPr/>
            </a:pPr>
            <a:r>
              <a:rPr lang="en-US" sz="3600" dirty="0" smtClean="0"/>
              <a:t>Chapter Four</a:t>
            </a:r>
            <a:endParaRPr lang="en-US" sz="3600" dirty="0"/>
          </a:p>
        </p:txBody>
      </p:sp>
    </p:spTree>
    <p:extLst>
      <p:ext uri="{BB962C8B-B14F-4D97-AF65-F5344CB8AC3E}">
        <p14:creationId xmlns:p14="http://schemas.microsoft.com/office/powerpoint/2010/main" val="1364119897"/>
      </p:ext>
    </p:extLst>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pPr>
              <a:defRPr/>
            </a:pPr>
            <a:r>
              <a:rPr lang="en-US" dirty="0"/>
              <a:t>Learning Objectives</a:t>
            </a:r>
          </a:p>
        </p:txBody>
      </p:sp>
      <p:sp>
        <p:nvSpPr>
          <p:cNvPr id="120835" name="Rectangle 3"/>
          <p:cNvSpPr>
            <a:spLocks noGrp="1" noChangeArrowheads="1"/>
          </p:cNvSpPr>
          <p:nvPr>
            <p:ph idx="1"/>
          </p:nvPr>
        </p:nvSpPr>
        <p:spPr/>
        <p:txBody>
          <a:bodyPr/>
          <a:lstStyle/>
          <a:p>
            <a:pPr marL="914400" indent="-914400">
              <a:buFont typeface="Arial" charset="0"/>
              <a:buNone/>
              <a:defRPr/>
            </a:pPr>
            <a:r>
              <a:rPr lang="en-US" sz="2800" b="1" dirty="0" smtClean="0">
                <a:solidFill>
                  <a:schemeClr val="tx2">
                    <a:lumMod val="60000"/>
                    <a:lumOff val="40000"/>
                  </a:schemeClr>
                </a:solidFill>
              </a:rPr>
              <a:t>LO4-1</a:t>
            </a:r>
            <a:r>
              <a:rPr lang="en-US" sz="2800" b="0" dirty="0" smtClean="0">
                <a:solidFill>
                  <a:schemeClr val="tx1"/>
                </a:solidFill>
              </a:rPr>
              <a:t> Explain </a:t>
            </a:r>
            <a:r>
              <a:rPr lang="en-US" sz="2800" b="0" dirty="0">
                <a:solidFill>
                  <a:schemeClr val="tx1"/>
                </a:solidFill>
              </a:rPr>
              <a:t>why the ability to perceive, interpret, and respond appropriately to the organizational environment is crucial for managerial </a:t>
            </a:r>
            <a:r>
              <a:rPr lang="en-US" sz="2800" b="0" dirty="0" smtClean="0">
                <a:solidFill>
                  <a:schemeClr val="tx1"/>
                </a:solidFill>
              </a:rPr>
              <a:t>success</a:t>
            </a:r>
          </a:p>
          <a:p>
            <a:pPr marL="914400" indent="-914400">
              <a:buFont typeface="Arial" charset="0"/>
              <a:buNone/>
              <a:defRPr/>
            </a:pPr>
            <a:r>
              <a:rPr lang="en-US" sz="2800" b="1" dirty="0" smtClean="0">
                <a:solidFill>
                  <a:schemeClr val="tx2">
                    <a:lumMod val="60000"/>
                    <a:lumOff val="40000"/>
                  </a:schemeClr>
                </a:solidFill>
              </a:rPr>
              <a:t>LO4-2</a:t>
            </a:r>
            <a:r>
              <a:rPr lang="en-US" sz="2800" b="0" dirty="0" smtClean="0">
                <a:solidFill>
                  <a:schemeClr val="tx1"/>
                </a:solidFill>
              </a:rPr>
              <a:t> Differentiate between the global task and global general environments</a:t>
            </a:r>
            <a:endParaRPr lang="en-US" sz="2800" b="0" dirty="0">
              <a:solidFill>
                <a:schemeClr val="tx1"/>
              </a:solidFill>
            </a:endParaRPr>
          </a:p>
          <a:p>
            <a:pPr marL="914400" indent="-914400">
              <a:buFont typeface="Arial" charset="0"/>
              <a:buNone/>
              <a:defRPr/>
            </a:pPr>
            <a:r>
              <a:rPr lang="en-US" sz="2800" b="1" dirty="0" smtClean="0">
                <a:solidFill>
                  <a:schemeClr val="tx2">
                    <a:lumMod val="60000"/>
                    <a:lumOff val="40000"/>
                  </a:schemeClr>
                </a:solidFill>
              </a:rPr>
              <a:t>LO4-3</a:t>
            </a:r>
            <a:r>
              <a:rPr lang="en-US" sz="2800" b="0" dirty="0" smtClean="0">
                <a:solidFill>
                  <a:schemeClr val="tx1"/>
                </a:solidFill>
              </a:rPr>
              <a:t> Identify </a:t>
            </a:r>
            <a:r>
              <a:rPr lang="en-US" sz="2800" b="0" dirty="0">
                <a:solidFill>
                  <a:schemeClr val="tx1"/>
                </a:solidFill>
              </a:rPr>
              <a:t>the main forces in </a:t>
            </a:r>
            <a:r>
              <a:rPr lang="en-US" sz="2800" b="0" dirty="0" smtClean="0">
                <a:solidFill>
                  <a:schemeClr val="tx1"/>
                </a:solidFill>
              </a:rPr>
              <a:t>both the </a:t>
            </a:r>
            <a:r>
              <a:rPr lang="en-US" sz="2800" b="0" dirty="0">
                <a:solidFill>
                  <a:schemeClr val="tx1"/>
                </a:solidFill>
              </a:rPr>
              <a:t>global task and general environments, and describe the challenges that each force presents to managers</a:t>
            </a:r>
          </a:p>
        </p:txBody>
      </p:sp>
    </p:spTree>
    <p:extLst>
      <p:ext uri="{BB962C8B-B14F-4D97-AF65-F5344CB8AC3E}">
        <p14:creationId xmlns:p14="http://schemas.microsoft.com/office/powerpoint/2010/main" val="2989287118"/>
      </p:ext>
    </p:extLst>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pPr>
              <a:defRPr/>
            </a:pPr>
            <a:r>
              <a:rPr lang="en-US" dirty="0"/>
              <a:t>Learning Objectives</a:t>
            </a:r>
          </a:p>
        </p:txBody>
      </p:sp>
      <p:sp>
        <p:nvSpPr>
          <p:cNvPr id="121859" name="Rectangle 3"/>
          <p:cNvSpPr>
            <a:spLocks noGrp="1" noChangeArrowheads="1"/>
          </p:cNvSpPr>
          <p:nvPr>
            <p:ph idx="1"/>
          </p:nvPr>
        </p:nvSpPr>
        <p:spPr/>
        <p:txBody>
          <a:bodyPr/>
          <a:lstStyle/>
          <a:p>
            <a:pPr marL="914400" indent="-914400">
              <a:buFont typeface="Arial" charset="0"/>
              <a:buNone/>
              <a:defRPr/>
            </a:pPr>
            <a:r>
              <a:rPr lang="en-US" sz="2800" b="1" dirty="0" smtClean="0">
                <a:solidFill>
                  <a:schemeClr val="tx2">
                    <a:lumMod val="60000"/>
                    <a:lumOff val="40000"/>
                  </a:schemeClr>
                </a:solidFill>
              </a:rPr>
              <a:t>LO4-4 </a:t>
            </a:r>
            <a:r>
              <a:rPr lang="en-US" sz="2800" b="0" dirty="0" smtClean="0">
                <a:solidFill>
                  <a:schemeClr val="tx1"/>
                </a:solidFill>
              </a:rPr>
              <a:t>Explain </a:t>
            </a:r>
            <a:r>
              <a:rPr lang="en-US" sz="2800" b="0" dirty="0">
                <a:solidFill>
                  <a:schemeClr val="tx1"/>
                </a:solidFill>
              </a:rPr>
              <a:t>why the global environment is becoming more open and competitive and identify the forces behind the process of globalization that increase the opportunities, complexities, challenges, and threats that managers face</a:t>
            </a:r>
          </a:p>
          <a:p>
            <a:pPr marL="914400" indent="-914400">
              <a:buFont typeface="Arial" charset="0"/>
              <a:buNone/>
              <a:defRPr/>
            </a:pPr>
            <a:r>
              <a:rPr lang="en-US" sz="2800" b="1" dirty="0" smtClean="0">
                <a:solidFill>
                  <a:schemeClr val="tx2">
                    <a:lumMod val="60000"/>
                    <a:lumOff val="40000"/>
                  </a:schemeClr>
                </a:solidFill>
              </a:rPr>
              <a:t>LO4-5</a:t>
            </a:r>
            <a:r>
              <a:rPr lang="en-US" sz="2800" b="0" dirty="0" smtClean="0">
                <a:solidFill>
                  <a:schemeClr val="tx1"/>
                </a:solidFill>
              </a:rPr>
              <a:t> Discuss </a:t>
            </a:r>
            <a:r>
              <a:rPr lang="en-US" sz="2800" b="0" dirty="0">
                <a:solidFill>
                  <a:schemeClr val="tx1"/>
                </a:solidFill>
              </a:rPr>
              <a:t>why national cultures differ and why it is important that managers be sensitive to the effects of falling trade barriers and regional trade associations on the political and social systems of nations around the world</a:t>
            </a:r>
          </a:p>
        </p:txBody>
      </p:sp>
    </p:spTree>
    <p:extLst>
      <p:ext uri="{BB962C8B-B14F-4D97-AF65-F5344CB8AC3E}">
        <p14:creationId xmlns:p14="http://schemas.microsoft.com/office/powerpoint/2010/main" val="1489312685"/>
      </p:ext>
    </p:extLst>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pPr>
              <a:defRPr/>
            </a:pPr>
            <a:r>
              <a:rPr lang="en-US" dirty="0" smtClean="0"/>
              <a:t>What is the Global Environment?</a:t>
            </a:r>
            <a:endParaRPr lang="en-US" dirty="0"/>
          </a:p>
        </p:txBody>
      </p:sp>
      <p:sp>
        <p:nvSpPr>
          <p:cNvPr id="122883" name="Rectangle 3"/>
          <p:cNvSpPr>
            <a:spLocks noGrp="1" noChangeArrowheads="1"/>
          </p:cNvSpPr>
          <p:nvPr>
            <p:ph sz="half" idx="1"/>
          </p:nvPr>
        </p:nvSpPr>
        <p:spPr/>
        <p:txBody>
          <a:bodyPr>
            <a:normAutofit/>
          </a:bodyPr>
          <a:lstStyle/>
          <a:p>
            <a:pPr>
              <a:defRPr/>
            </a:pPr>
            <a:r>
              <a:rPr lang="en-US" b="1" dirty="0">
                <a:solidFill>
                  <a:schemeClr val="accent6">
                    <a:lumMod val="75000"/>
                  </a:schemeClr>
                </a:solidFill>
              </a:rPr>
              <a:t>Global Organizations </a:t>
            </a:r>
          </a:p>
          <a:p>
            <a:pPr lvl="1">
              <a:defRPr/>
            </a:pPr>
            <a:r>
              <a:rPr lang="en-US" dirty="0"/>
              <a:t>Organizations that operate and compete in more than one country</a:t>
            </a:r>
          </a:p>
          <a:p>
            <a:pPr lvl="1">
              <a:defRPr/>
            </a:pPr>
            <a:r>
              <a:rPr lang="en-US" dirty="0"/>
              <a:t>Uncertain and </a:t>
            </a:r>
            <a:r>
              <a:rPr lang="en-US" dirty="0" smtClean="0"/>
              <a:t>unpredictable</a:t>
            </a:r>
          </a:p>
          <a:p>
            <a:pPr lvl="1">
              <a:defRPr/>
            </a:pPr>
            <a:endParaRPr lang="en-US" dirty="0"/>
          </a:p>
        </p:txBody>
      </p:sp>
      <p:sp>
        <p:nvSpPr>
          <p:cNvPr id="4" name="Content Placeholder 3"/>
          <p:cNvSpPr>
            <a:spLocks noGrp="1"/>
          </p:cNvSpPr>
          <p:nvPr>
            <p:ph sz="half" idx="2"/>
          </p:nvPr>
        </p:nvSpPr>
        <p:spPr/>
        <p:txBody>
          <a:bodyPr>
            <a:normAutofit/>
          </a:bodyPr>
          <a:lstStyle/>
          <a:p>
            <a:pPr>
              <a:defRPr/>
            </a:pPr>
            <a:r>
              <a:rPr lang="en-US" b="1" dirty="0" smtClean="0">
                <a:solidFill>
                  <a:schemeClr val="accent6">
                    <a:lumMod val="75000"/>
                  </a:schemeClr>
                </a:solidFill>
              </a:rPr>
              <a:t>Global Environment </a:t>
            </a:r>
          </a:p>
          <a:p>
            <a:pPr lvl="1">
              <a:defRPr/>
            </a:pPr>
            <a:r>
              <a:rPr lang="en-US" dirty="0" smtClean="0"/>
              <a:t>Set of global forces and conditions that operate beyond an organization’s boundaries but affect a manager’s ability to acquire and utilize resources</a:t>
            </a:r>
          </a:p>
          <a:p>
            <a:pPr>
              <a:defRPr/>
            </a:pPr>
            <a:endParaRPr lang="en-US" dirty="0"/>
          </a:p>
        </p:txBody>
      </p:sp>
    </p:spTree>
    <p:extLst>
      <p:ext uri="{BB962C8B-B14F-4D97-AF65-F5344CB8AC3E}">
        <p14:creationId xmlns:p14="http://schemas.microsoft.com/office/powerpoint/2010/main" val="648969222"/>
      </p:ext>
    </p:extLst>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8" name="Rectangle 6"/>
          <p:cNvSpPr>
            <a:spLocks noGrp="1" noChangeArrowheads="1"/>
          </p:cNvSpPr>
          <p:nvPr>
            <p:ph type="title"/>
          </p:nvPr>
        </p:nvSpPr>
        <p:spPr/>
        <p:txBody>
          <a:bodyPr/>
          <a:lstStyle/>
          <a:p>
            <a:pPr>
              <a:defRPr/>
            </a:pPr>
            <a:r>
              <a:rPr lang="en-US" dirty="0" smtClean="0"/>
              <a:t>Forces in the Global Environment</a:t>
            </a:r>
            <a:endParaRPr lang="en-US" dirty="0"/>
          </a:p>
        </p:txBody>
      </p:sp>
      <p:sp>
        <p:nvSpPr>
          <p:cNvPr id="17412" name="Text Box 3"/>
          <p:cNvSpPr txBox="1">
            <a:spLocks noChangeArrowheads="1"/>
          </p:cNvSpPr>
          <p:nvPr/>
        </p:nvSpPr>
        <p:spPr bwMode="auto">
          <a:xfrm>
            <a:off x="-32657" y="1645444"/>
            <a:ext cx="16589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4.1</a:t>
            </a:r>
          </a:p>
        </p:txBody>
      </p:sp>
      <p:pic>
        <p:nvPicPr>
          <p:cNvPr id="17413" name="Picture 8" descr="jon30247_04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3600" y="1713222"/>
            <a:ext cx="4876800" cy="4863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755998"/>
      </p:ext>
    </p:ext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pPr>
              <a:defRPr/>
            </a:pPr>
            <a:r>
              <a:rPr lang="en-US" dirty="0"/>
              <a:t>What is the Global Environment?</a:t>
            </a:r>
          </a:p>
        </p:txBody>
      </p:sp>
      <p:sp>
        <p:nvSpPr>
          <p:cNvPr id="124931" name="Rectangle 3"/>
          <p:cNvSpPr>
            <a:spLocks noGrp="1" noChangeArrowheads="1"/>
          </p:cNvSpPr>
          <p:nvPr>
            <p:ph idx="1"/>
          </p:nvPr>
        </p:nvSpPr>
        <p:spPr/>
        <p:txBody>
          <a:bodyPr/>
          <a:lstStyle/>
          <a:p>
            <a:pPr>
              <a:defRPr/>
            </a:pPr>
            <a:r>
              <a:rPr lang="en-US" b="1" dirty="0">
                <a:solidFill>
                  <a:schemeClr val="accent6">
                    <a:lumMod val="75000"/>
                  </a:schemeClr>
                </a:solidFill>
              </a:rPr>
              <a:t>Task Environment </a:t>
            </a:r>
          </a:p>
          <a:p>
            <a:pPr lvl="1">
              <a:defRPr/>
            </a:pPr>
            <a:r>
              <a:rPr lang="en-US" dirty="0"/>
              <a:t>Set of forces and conditions that originate with suppliers, distributors, customers, and competitors and affect an organization’s ability to obtain inputs and dispose of its outputs because they influence managers </a:t>
            </a:r>
            <a:r>
              <a:rPr lang="en-US" dirty="0" smtClean="0"/>
              <a:t>daily</a:t>
            </a:r>
            <a:endParaRPr lang="en-US" dirty="0"/>
          </a:p>
        </p:txBody>
      </p:sp>
    </p:spTree>
    <p:extLst>
      <p:ext uri="{BB962C8B-B14F-4D97-AF65-F5344CB8AC3E}">
        <p14:creationId xmlns:p14="http://schemas.microsoft.com/office/powerpoint/2010/main" val="1235690832"/>
      </p:ext>
    </p:ext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6" name="Rectangle 6"/>
          <p:cNvSpPr>
            <a:spLocks noGrp="1" noChangeArrowheads="1"/>
          </p:cNvSpPr>
          <p:nvPr>
            <p:ph type="title"/>
          </p:nvPr>
        </p:nvSpPr>
        <p:spPr/>
        <p:txBody>
          <a:bodyPr/>
          <a:lstStyle/>
          <a:p>
            <a:pPr>
              <a:defRPr/>
            </a:pPr>
            <a:r>
              <a:rPr lang="en-US" dirty="0"/>
              <a:t>What is the Global Environment?</a:t>
            </a:r>
          </a:p>
        </p:txBody>
      </p:sp>
      <p:sp>
        <p:nvSpPr>
          <p:cNvPr id="179207" name="Rectangle 7"/>
          <p:cNvSpPr>
            <a:spLocks noGrp="1" noChangeArrowheads="1"/>
          </p:cNvSpPr>
          <p:nvPr>
            <p:ph idx="1"/>
          </p:nvPr>
        </p:nvSpPr>
        <p:spPr/>
        <p:txBody>
          <a:bodyPr/>
          <a:lstStyle/>
          <a:p>
            <a:pPr>
              <a:defRPr/>
            </a:pPr>
            <a:r>
              <a:rPr lang="en-US" b="1" dirty="0">
                <a:solidFill>
                  <a:schemeClr val="accent6">
                    <a:lumMod val="75000"/>
                  </a:schemeClr>
                </a:solidFill>
              </a:rPr>
              <a:t>General environment </a:t>
            </a:r>
          </a:p>
          <a:p>
            <a:pPr lvl="1">
              <a:defRPr/>
            </a:pPr>
            <a:r>
              <a:rPr lang="en-US" dirty="0"/>
              <a:t>the wide-ranging global, economic, technological, socio-cultural, demographic, political, and legal forces that affect an organization and its task environment</a:t>
            </a:r>
          </a:p>
        </p:txBody>
      </p:sp>
      <p:pic>
        <p:nvPicPr>
          <p:cNvPr id="6"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7200" y="4114800"/>
            <a:ext cx="3406416" cy="229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0905387"/>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8" name="Rectangle 4"/>
          <p:cNvSpPr>
            <a:spLocks noGrp="1" noChangeArrowheads="1"/>
          </p:cNvSpPr>
          <p:nvPr>
            <p:ph type="title"/>
          </p:nvPr>
        </p:nvSpPr>
        <p:spPr/>
        <p:txBody>
          <a:bodyPr/>
          <a:lstStyle/>
          <a:p>
            <a:pPr>
              <a:defRPr/>
            </a:pPr>
            <a:r>
              <a:rPr lang="en-US" dirty="0"/>
              <a:t>The Task Environment</a:t>
            </a:r>
          </a:p>
        </p:txBody>
      </p:sp>
      <p:sp>
        <p:nvSpPr>
          <p:cNvPr id="129029" name="Rectangle 5"/>
          <p:cNvSpPr>
            <a:spLocks noGrp="1" noChangeArrowheads="1"/>
          </p:cNvSpPr>
          <p:nvPr>
            <p:ph idx="1"/>
          </p:nvPr>
        </p:nvSpPr>
        <p:spPr/>
        <p:txBody>
          <a:bodyPr/>
          <a:lstStyle/>
          <a:p>
            <a:pPr>
              <a:defRPr/>
            </a:pPr>
            <a:r>
              <a:rPr lang="en-US" b="1" dirty="0">
                <a:solidFill>
                  <a:schemeClr val="accent6">
                    <a:lumMod val="75000"/>
                  </a:schemeClr>
                </a:solidFill>
              </a:rPr>
              <a:t>Suppliers</a:t>
            </a:r>
          </a:p>
          <a:p>
            <a:pPr lvl="1">
              <a:defRPr/>
            </a:pPr>
            <a:r>
              <a:rPr lang="en-US" dirty="0"/>
              <a:t>Individuals and organizations that provide an organization with the input resources that it needs to produce goods and services</a:t>
            </a:r>
          </a:p>
          <a:p>
            <a:pPr marL="990600" lvl="2" indent="-190500">
              <a:defRPr/>
            </a:pPr>
            <a:r>
              <a:rPr lang="en-US" sz="2600" dirty="0"/>
              <a:t>Raw materials, component parts, labor (employees)</a:t>
            </a:r>
          </a:p>
          <a:p>
            <a:pPr lvl="1">
              <a:defRPr/>
            </a:pPr>
            <a:endParaRPr lang="en-US" dirty="0"/>
          </a:p>
        </p:txBody>
      </p:sp>
    </p:spTree>
    <p:extLst>
      <p:ext uri="{BB962C8B-B14F-4D97-AF65-F5344CB8AC3E}">
        <p14:creationId xmlns:p14="http://schemas.microsoft.com/office/powerpoint/2010/main" val="4133169084"/>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7" name="Rectangle 5"/>
          <p:cNvSpPr>
            <a:spLocks noGrp="1" noChangeArrowheads="1"/>
          </p:cNvSpPr>
          <p:nvPr>
            <p:ph type="title"/>
          </p:nvPr>
        </p:nvSpPr>
        <p:spPr/>
        <p:txBody>
          <a:bodyPr/>
          <a:lstStyle/>
          <a:p>
            <a:pPr>
              <a:defRPr/>
            </a:pPr>
            <a:r>
              <a:rPr lang="en-US" dirty="0"/>
              <a:t>Global Outsourcing</a:t>
            </a:r>
          </a:p>
        </p:txBody>
      </p:sp>
      <p:sp>
        <p:nvSpPr>
          <p:cNvPr id="131078" name="Rectangle 6"/>
          <p:cNvSpPr>
            <a:spLocks noGrp="1" noChangeArrowheads="1"/>
          </p:cNvSpPr>
          <p:nvPr>
            <p:ph sz="half" idx="1"/>
          </p:nvPr>
        </p:nvSpPr>
        <p:spPr/>
        <p:txBody>
          <a:bodyPr>
            <a:normAutofit/>
          </a:bodyPr>
          <a:lstStyle/>
          <a:p>
            <a:pPr>
              <a:defRPr/>
            </a:pPr>
            <a:r>
              <a:rPr lang="en-US" b="1" dirty="0">
                <a:solidFill>
                  <a:schemeClr val="accent6">
                    <a:lumMod val="75000"/>
                  </a:schemeClr>
                </a:solidFill>
              </a:rPr>
              <a:t>Global Outsourcing </a:t>
            </a:r>
          </a:p>
          <a:p>
            <a:pPr lvl="1"/>
            <a:r>
              <a:rPr lang="en-US" dirty="0"/>
              <a:t>The purchase </a:t>
            </a:r>
            <a:r>
              <a:rPr lang="en-US" dirty="0" smtClean="0"/>
              <a:t>or production </a:t>
            </a:r>
            <a:r>
              <a:rPr lang="en-US" dirty="0"/>
              <a:t>of </a:t>
            </a:r>
            <a:r>
              <a:rPr lang="en-US" dirty="0" smtClean="0"/>
              <a:t>inputs or </a:t>
            </a:r>
            <a:r>
              <a:rPr lang="en-US" dirty="0"/>
              <a:t>final products </a:t>
            </a:r>
            <a:r>
              <a:rPr lang="en-US" dirty="0" smtClean="0"/>
              <a:t>from overseas </a:t>
            </a:r>
            <a:r>
              <a:rPr lang="en-US" dirty="0"/>
              <a:t>suppliers </a:t>
            </a:r>
            <a:r>
              <a:rPr lang="en-US" dirty="0" smtClean="0"/>
              <a:t>to lower </a:t>
            </a:r>
            <a:r>
              <a:rPr lang="en-US" dirty="0"/>
              <a:t>costs and </a:t>
            </a:r>
            <a:r>
              <a:rPr lang="en-US" dirty="0" smtClean="0"/>
              <a:t>improve product </a:t>
            </a:r>
            <a:r>
              <a:rPr lang="en-US" dirty="0"/>
              <a:t>quality </a:t>
            </a:r>
            <a:r>
              <a:rPr lang="en-US" dirty="0" smtClean="0"/>
              <a:t>or design</a:t>
            </a:r>
            <a:r>
              <a:rPr lang="en-US" dirty="0"/>
              <a:t>.</a:t>
            </a:r>
          </a:p>
        </p:txBody>
      </p:sp>
      <p:pic>
        <p:nvPicPr>
          <p:cNvPr id="9" name="Content Placeholder 8"/>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995330" y="2362200"/>
            <a:ext cx="3390900"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1753"/>
      </p:ext>
    </p:extLst>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2" name="Rectangle 4"/>
          <p:cNvSpPr>
            <a:spLocks noGrp="1" noChangeArrowheads="1"/>
          </p:cNvSpPr>
          <p:nvPr>
            <p:ph type="title"/>
          </p:nvPr>
        </p:nvSpPr>
        <p:spPr/>
        <p:txBody>
          <a:bodyPr/>
          <a:lstStyle/>
          <a:p>
            <a:pPr>
              <a:defRPr/>
            </a:pPr>
            <a:r>
              <a:rPr lang="en-US" dirty="0"/>
              <a:t>The Task Environment</a:t>
            </a:r>
          </a:p>
        </p:txBody>
      </p:sp>
      <p:sp>
        <p:nvSpPr>
          <p:cNvPr id="135173" name="Rectangle 5"/>
          <p:cNvSpPr>
            <a:spLocks noGrp="1" noChangeArrowheads="1"/>
          </p:cNvSpPr>
          <p:nvPr>
            <p:ph sz="half" idx="1"/>
          </p:nvPr>
        </p:nvSpPr>
        <p:spPr/>
        <p:txBody>
          <a:bodyPr/>
          <a:lstStyle/>
          <a:p>
            <a:pPr>
              <a:defRPr/>
            </a:pPr>
            <a:r>
              <a:rPr lang="en-US" b="1" dirty="0">
                <a:solidFill>
                  <a:schemeClr val="accent6">
                    <a:lumMod val="75000"/>
                  </a:schemeClr>
                </a:solidFill>
              </a:rPr>
              <a:t>Barriers to Entry</a:t>
            </a:r>
          </a:p>
          <a:p>
            <a:pPr lvl="1">
              <a:defRPr/>
            </a:pPr>
            <a:r>
              <a:rPr lang="en-US" dirty="0"/>
              <a:t>Factors that make it difficult and costly for the organization to enter a particular task environment or industry</a:t>
            </a:r>
          </a:p>
        </p:txBody>
      </p:sp>
      <p:pic>
        <p:nvPicPr>
          <p:cNvPr id="8"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5144192" y="2319785"/>
            <a:ext cx="3046615" cy="3391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6504259"/>
      </p:ext>
    </p:extLst>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a:defRPr/>
            </a:pPr>
            <a:r>
              <a:rPr lang="en-US" dirty="0"/>
              <a:t>Barriers to Entry</a:t>
            </a:r>
          </a:p>
        </p:txBody>
      </p:sp>
      <p:sp>
        <p:nvSpPr>
          <p:cNvPr id="136195" name="Rectangle 3"/>
          <p:cNvSpPr>
            <a:spLocks noGrp="1" noChangeArrowheads="1"/>
          </p:cNvSpPr>
          <p:nvPr>
            <p:ph idx="1"/>
          </p:nvPr>
        </p:nvSpPr>
        <p:spPr/>
        <p:txBody>
          <a:bodyPr/>
          <a:lstStyle/>
          <a:p>
            <a:pPr>
              <a:lnSpc>
                <a:spcPct val="90000"/>
              </a:lnSpc>
              <a:defRPr/>
            </a:pPr>
            <a:r>
              <a:rPr lang="en-US" b="1" dirty="0">
                <a:solidFill>
                  <a:schemeClr val="accent6">
                    <a:lumMod val="75000"/>
                  </a:schemeClr>
                </a:solidFill>
              </a:rPr>
              <a:t>Economies of scale</a:t>
            </a:r>
          </a:p>
          <a:p>
            <a:pPr lvl="1">
              <a:lnSpc>
                <a:spcPct val="90000"/>
              </a:lnSpc>
              <a:defRPr/>
            </a:pPr>
            <a:r>
              <a:rPr lang="en-US" dirty="0"/>
              <a:t>Cost advantages associated with large </a:t>
            </a:r>
            <a:r>
              <a:rPr lang="en-US" dirty="0" smtClean="0"/>
              <a:t>operations</a:t>
            </a:r>
          </a:p>
          <a:p>
            <a:pPr lvl="1">
              <a:lnSpc>
                <a:spcPct val="90000"/>
              </a:lnSpc>
              <a:defRPr/>
            </a:pPr>
            <a:endParaRPr lang="en-US" sz="400" dirty="0"/>
          </a:p>
          <a:p>
            <a:pPr>
              <a:lnSpc>
                <a:spcPct val="90000"/>
              </a:lnSpc>
              <a:defRPr/>
            </a:pPr>
            <a:r>
              <a:rPr lang="en-US" b="1" dirty="0">
                <a:solidFill>
                  <a:schemeClr val="accent6">
                    <a:lumMod val="75000"/>
                  </a:schemeClr>
                </a:solidFill>
              </a:rPr>
              <a:t>Brand loyalty</a:t>
            </a:r>
          </a:p>
          <a:p>
            <a:pPr lvl="1">
              <a:lnSpc>
                <a:spcPct val="90000"/>
              </a:lnSpc>
              <a:defRPr/>
            </a:pPr>
            <a:r>
              <a:rPr lang="en-US" dirty="0"/>
              <a:t>Customers’ preference for the products of organizations currently existing in the task </a:t>
            </a:r>
            <a:r>
              <a:rPr lang="en-US" dirty="0" smtClean="0"/>
              <a:t>environment</a:t>
            </a:r>
          </a:p>
          <a:p>
            <a:pPr lvl="1">
              <a:lnSpc>
                <a:spcPct val="90000"/>
              </a:lnSpc>
              <a:defRPr/>
            </a:pPr>
            <a:endParaRPr lang="en-US" sz="400" dirty="0"/>
          </a:p>
          <a:p>
            <a:pPr>
              <a:lnSpc>
                <a:spcPct val="90000"/>
              </a:lnSpc>
              <a:defRPr/>
            </a:pPr>
            <a:r>
              <a:rPr lang="en-US" b="1" dirty="0">
                <a:solidFill>
                  <a:schemeClr val="accent6">
                    <a:lumMod val="75000"/>
                  </a:schemeClr>
                </a:solidFill>
              </a:rPr>
              <a:t>Government regulations</a:t>
            </a:r>
          </a:p>
        </p:txBody>
      </p:sp>
    </p:spTree>
    <p:extLst>
      <p:ext uri="{BB962C8B-B14F-4D97-AF65-F5344CB8AC3E}">
        <p14:creationId xmlns:p14="http://schemas.microsoft.com/office/powerpoint/2010/main" val="13077060"/>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pPr>
              <a:defRPr/>
            </a:pPr>
            <a:r>
              <a:rPr lang="en-US" dirty="0" smtClean="0"/>
              <a:t>Barriers to Entry and Competition</a:t>
            </a:r>
            <a:endParaRPr lang="en-US" dirty="0"/>
          </a:p>
        </p:txBody>
      </p:sp>
      <p:sp>
        <p:nvSpPr>
          <p:cNvPr id="29700" name="Text Box 3"/>
          <p:cNvSpPr txBox="1">
            <a:spLocks noChangeArrowheads="1"/>
          </p:cNvSpPr>
          <p:nvPr/>
        </p:nvSpPr>
        <p:spPr bwMode="auto">
          <a:xfrm>
            <a:off x="-17417" y="1676400"/>
            <a:ext cx="1219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spcBef>
                <a:spcPct val="50000"/>
              </a:spcBef>
            </a:pPr>
            <a:r>
              <a:rPr lang="en-US" altLang="en-US" dirty="0"/>
              <a:t>Figure 4.2</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3907" y="2043113"/>
            <a:ext cx="7596187" cy="44677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5793446"/>
      </p:ext>
    </p:extLst>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43" name="Rectangle 7"/>
          <p:cNvSpPr>
            <a:spLocks noGrp="1" noChangeArrowheads="1"/>
          </p:cNvSpPr>
          <p:nvPr>
            <p:ph type="title"/>
          </p:nvPr>
        </p:nvSpPr>
        <p:spPr/>
        <p:txBody>
          <a:bodyPr/>
          <a:lstStyle/>
          <a:p>
            <a:pPr>
              <a:defRPr/>
            </a:pPr>
            <a:r>
              <a:rPr lang="en-US" dirty="0"/>
              <a:t>The General Environment</a:t>
            </a:r>
          </a:p>
        </p:txBody>
      </p:sp>
      <p:sp>
        <p:nvSpPr>
          <p:cNvPr id="142344" name="Rectangle 8"/>
          <p:cNvSpPr>
            <a:spLocks noGrp="1" noChangeArrowheads="1"/>
          </p:cNvSpPr>
          <p:nvPr>
            <p:ph idx="1"/>
          </p:nvPr>
        </p:nvSpPr>
        <p:spPr/>
        <p:txBody>
          <a:bodyPr/>
          <a:lstStyle/>
          <a:p>
            <a:pPr>
              <a:defRPr/>
            </a:pPr>
            <a:r>
              <a:rPr lang="en-US" b="1" dirty="0">
                <a:solidFill>
                  <a:schemeClr val="accent6">
                    <a:lumMod val="75000"/>
                  </a:schemeClr>
                </a:solidFill>
              </a:rPr>
              <a:t>Technological Forces</a:t>
            </a:r>
          </a:p>
          <a:p>
            <a:pPr lvl="1">
              <a:defRPr/>
            </a:pPr>
            <a:r>
              <a:rPr lang="en-US" dirty="0"/>
              <a:t>Outcomes of changes in the technology that managers use to design, produce, or distribute goods and </a:t>
            </a:r>
            <a:r>
              <a:rPr lang="en-US" dirty="0" smtClean="0"/>
              <a:t>services</a:t>
            </a:r>
          </a:p>
          <a:p>
            <a:pPr lvl="1">
              <a:defRPr/>
            </a:pPr>
            <a:endParaRPr lang="en-US" sz="500" dirty="0" smtClean="0"/>
          </a:p>
          <a:p>
            <a:pPr>
              <a:defRPr/>
            </a:pPr>
            <a:r>
              <a:rPr lang="en-US" b="1" dirty="0" smtClean="0">
                <a:solidFill>
                  <a:schemeClr val="accent6">
                    <a:lumMod val="75000"/>
                  </a:schemeClr>
                </a:solidFill>
              </a:rPr>
              <a:t>Sociocultural Forces</a:t>
            </a:r>
          </a:p>
          <a:p>
            <a:pPr lvl="1">
              <a:defRPr/>
            </a:pPr>
            <a:r>
              <a:rPr lang="en-US" dirty="0" smtClean="0"/>
              <a:t>Pressures emanating from the social structure of a country or society or from the national culture</a:t>
            </a:r>
          </a:p>
          <a:p>
            <a:pPr lvl="1">
              <a:defRPr/>
            </a:pPr>
            <a:endParaRPr lang="en-US" dirty="0"/>
          </a:p>
        </p:txBody>
      </p:sp>
    </p:spTree>
    <p:extLst>
      <p:ext uri="{BB962C8B-B14F-4D97-AF65-F5344CB8AC3E}">
        <p14:creationId xmlns:p14="http://schemas.microsoft.com/office/powerpoint/2010/main" val="2589397445"/>
      </p:ext>
    </p:extLst>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lstStyle/>
          <a:p>
            <a:pPr>
              <a:defRPr/>
            </a:pPr>
            <a:r>
              <a:rPr lang="en-US" sz="3600" dirty="0"/>
              <a:t>The Process of Globalization</a:t>
            </a:r>
          </a:p>
        </p:txBody>
      </p:sp>
      <p:sp>
        <p:nvSpPr>
          <p:cNvPr id="183299" name="Rectangle 3"/>
          <p:cNvSpPr>
            <a:spLocks noGrp="1" noChangeArrowheads="1"/>
          </p:cNvSpPr>
          <p:nvPr>
            <p:ph idx="1"/>
          </p:nvPr>
        </p:nvSpPr>
        <p:spPr/>
        <p:txBody>
          <a:bodyPr/>
          <a:lstStyle/>
          <a:p>
            <a:pPr>
              <a:defRPr/>
            </a:pPr>
            <a:r>
              <a:rPr lang="en-US" b="1" dirty="0">
                <a:solidFill>
                  <a:schemeClr val="accent6">
                    <a:lumMod val="75000"/>
                  </a:schemeClr>
                </a:solidFill>
              </a:rPr>
              <a:t>Globalization</a:t>
            </a:r>
            <a:r>
              <a:rPr lang="en-US" dirty="0"/>
              <a:t> </a:t>
            </a:r>
          </a:p>
          <a:p>
            <a:pPr lvl="1">
              <a:defRPr/>
            </a:pPr>
            <a:r>
              <a:rPr lang="en-US" dirty="0"/>
              <a:t>the set of specific and general forces that work together to integrate and connect economic, political, and social systems across countries, cultures, or geographical regions so that nations become increasingly interdependent and similar</a:t>
            </a:r>
          </a:p>
        </p:txBody>
      </p:sp>
    </p:spTree>
    <p:extLst>
      <p:ext uri="{BB962C8B-B14F-4D97-AF65-F5344CB8AC3E}">
        <p14:creationId xmlns:p14="http://schemas.microsoft.com/office/powerpoint/2010/main" val="3175424039"/>
      </p:ext>
    </p:ext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normAutofit fontScale="90000"/>
          </a:bodyPr>
          <a:lstStyle/>
          <a:p>
            <a:r>
              <a:rPr lang="en-US" dirty="0" smtClean="0"/>
              <a:t>Hofstede’s Model of </a:t>
            </a:r>
            <a:br>
              <a:rPr lang="en-US" dirty="0" smtClean="0"/>
            </a:br>
            <a:r>
              <a:rPr lang="en-US" dirty="0" smtClean="0"/>
              <a:t>National Culture</a:t>
            </a:r>
            <a:endParaRPr lang="en-US" dirty="0"/>
          </a:p>
        </p:txBody>
      </p:sp>
      <p:sp>
        <p:nvSpPr>
          <p:cNvPr id="45060" name="Text Box 3"/>
          <p:cNvSpPr txBox="1">
            <a:spLocks noChangeArrowheads="1"/>
          </p:cNvSpPr>
          <p:nvPr/>
        </p:nvSpPr>
        <p:spPr bwMode="auto">
          <a:xfrm>
            <a:off x="0" y="1586481"/>
            <a:ext cx="12176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spcBef>
                <a:spcPct val="50000"/>
              </a:spcBef>
            </a:pPr>
            <a:r>
              <a:rPr lang="en-US" altLang="en-US" dirty="0"/>
              <a:t>Figure 4.4</a:t>
            </a:r>
          </a:p>
        </p:txBody>
      </p:sp>
      <p:pic>
        <p:nvPicPr>
          <p:cNvPr id="45061" name="Picture 8" descr="jon30247_040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8181" y="2133600"/>
            <a:ext cx="8047638"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8123486"/>
      </p:ext>
    </p:extLst>
  </p:cSld>
  <p:clrMapOvr>
    <a:masterClrMapping/>
  </p:clrMapOvr>
  <p:transition>
    <p:rand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TotalTime>
  <Words>497</Words>
  <Application>Microsoft Office PowerPoint</Application>
  <PresentationFormat>On-screen Show (4:3)</PresentationFormat>
  <Paragraphs>56</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Managing in the  Global Environment </vt:lpstr>
      <vt:lpstr>Learning Objectives</vt:lpstr>
      <vt:lpstr>Learning Objectives</vt:lpstr>
      <vt:lpstr>What is the Global Environment?</vt:lpstr>
      <vt:lpstr>Forces in the Global Environment</vt:lpstr>
      <vt:lpstr>What is the Global Environment?</vt:lpstr>
      <vt:lpstr>What is the Global Environment?</vt:lpstr>
      <vt:lpstr>The Task Environment</vt:lpstr>
      <vt:lpstr>Global Outsourcing</vt:lpstr>
      <vt:lpstr>The Task Environment</vt:lpstr>
      <vt:lpstr>Barriers to Entry</vt:lpstr>
      <vt:lpstr>Barriers to Entry and Competition</vt:lpstr>
      <vt:lpstr>The General Environment</vt:lpstr>
      <vt:lpstr>The Process of Globalization</vt:lpstr>
      <vt:lpstr>Hofstede’s Model of  National Culture</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Bcox</dc:creator>
  <cp:lastModifiedBy>Kumar Suruli</cp:lastModifiedBy>
  <cp:revision>25</cp:revision>
  <dcterms:created xsi:type="dcterms:W3CDTF">2013-09-21T16:09:57Z</dcterms:created>
  <dcterms:modified xsi:type="dcterms:W3CDTF">2014-01-24T11:01:26Z</dcterms:modified>
</cp:coreProperties>
</file>