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2" r:id="rId5"/>
    <p:sldId id="266" r:id="rId6"/>
    <p:sldId id="267" r:id="rId7"/>
    <p:sldId id="269" r:id="rId8"/>
    <p:sldId id="275" r:id="rId9"/>
    <p:sldId id="285" r:id="rId10"/>
    <p:sldId id="286" r:id="rId11"/>
    <p:sldId id="288" r:id="rId12"/>
    <p:sldId id="290" r:id="rId13"/>
    <p:sldId id="291" r:id="rId14"/>
    <p:sldId id="294" r:id="rId15"/>
    <p:sldId id="29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86716" autoAdjust="0"/>
  </p:normalViewPr>
  <p:slideViewPr>
    <p:cSldViewPr>
      <p:cViewPr>
        <p:scale>
          <a:sx n="50" d="100"/>
          <a:sy n="50" d="100"/>
        </p:scale>
        <p:origin x="-2256" y="-642"/>
      </p:cViewPr>
      <p:guideLst>
        <p:guide orient="horz" pos="2160"/>
        <p:guide pos="2880"/>
      </p:guideLst>
    </p:cSldViewPr>
  </p:slideViewPr>
  <p:notesTextViewPr>
    <p:cViewPr>
      <p:scale>
        <a:sx n="1" d="1"/>
        <a:sy n="1" d="1"/>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1/30/2014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AC15BB4-45BE-4971-856F-403F9A4C8360}" type="slidenum">
              <a:rPr lang="en-AU"/>
              <a:pPr>
                <a:defRPr/>
              </a:pPr>
              <a:t>4</a:t>
            </a:fld>
            <a:endParaRPr lang="en-AU" dirty="0"/>
          </a:p>
        </p:txBody>
      </p:sp>
      <p:sp>
        <p:nvSpPr>
          <p:cNvPr id="5632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lvl="2"/>
            <a:r>
              <a:rPr lang="en-US" altLang="en-US" dirty="0" smtClean="0"/>
              <a:t>Decisions in response to opportunities</a:t>
            </a:r>
            <a:r>
              <a:rPr lang="en-US" altLang="en-US" dirty="0" smtClean="0">
                <a:cs typeface="Tahoma" pitchFamily="34" charset="0"/>
              </a:rPr>
              <a:t>—occurs when </a:t>
            </a:r>
            <a:r>
              <a:rPr lang="en-US" altLang="en-US" dirty="0" smtClean="0"/>
              <a:t>managers respond to ways to improve organizational performance.</a:t>
            </a:r>
          </a:p>
          <a:p>
            <a:pPr lvl="2"/>
            <a:r>
              <a:rPr lang="en-US" altLang="en-US" dirty="0" smtClean="0"/>
              <a:t>Decisions in response to threats</a:t>
            </a:r>
            <a:r>
              <a:rPr lang="en-US" altLang="en-US" dirty="0" smtClean="0">
                <a:cs typeface="Tahoma" pitchFamily="34" charset="0"/>
              </a:rPr>
              <a:t>—</a:t>
            </a:r>
            <a:r>
              <a:rPr lang="en-US" altLang="en-US" dirty="0" smtClean="0"/>
              <a:t>occurs when managers are impacted by adverse events to the organization.</a:t>
            </a:r>
          </a:p>
          <a:p>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5888A5F-036D-47D3-9013-18FFE728E75E}" type="slidenum">
              <a:rPr lang="en-AU"/>
              <a:pPr>
                <a:defRPr/>
              </a:pPr>
              <a:t>6</a:t>
            </a:fld>
            <a:endParaRPr lang="en-AU" dirty="0"/>
          </a:p>
        </p:txBody>
      </p:sp>
      <p:sp>
        <p:nvSpPr>
          <p:cNvPr id="6041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r>
              <a:rPr lang="en-US" altLang="en-US" b="1" dirty="0" smtClean="0"/>
              <a:t>Optimum decision</a:t>
            </a:r>
          </a:p>
          <a:p>
            <a:pPr lvl="1"/>
            <a:r>
              <a:rPr lang="en-US" altLang="en-US" dirty="0" smtClean="0"/>
              <a:t>The most appropriate decision in light of what managers believe to be the most desirable future consequences for their organization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6C1C2C7-A15A-4248-BC19-8118E0E8C276}" type="slidenum">
              <a:rPr lang="en-AU"/>
              <a:pPr>
                <a:defRPr/>
              </a:pPr>
              <a:t>7</a:t>
            </a:fld>
            <a:endParaRPr lang="en-AU" dirty="0"/>
          </a:p>
        </p:txBody>
      </p:sp>
      <p:sp>
        <p:nvSpPr>
          <p:cNvPr id="6144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r>
              <a:rPr lang="en-US" altLang="en-US" b="1" dirty="0" smtClean="0"/>
              <a:t>Bounded rationality</a:t>
            </a:r>
          </a:p>
          <a:p>
            <a:pPr lvl="1"/>
            <a:r>
              <a:rPr lang="en-US" altLang="en-US" dirty="0" smtClean="0"/>
              <a:t>Cognitive limitations that constrain one’s ability to interpret, process, and act on information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4BBA635-35A2-4068-A104-931F3F7A9CC4}" type="slidenum">
              <a:rPr lang="en-AU"/>
              <a:pPr>
                <a:defRPr/>
              </a:pPr>
              <a:t>9</a:t>
            </a:fld>
            <a:endParaRPr lang="en-AU" dirty="0"/>
          </a:p>
        </p:txBody>
      </p:sp>
      <p:sp>
        <p:nvSpPr>
          <p:cNvPr id="7168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B069502-70C4-467D-9434-5D1903A4ABA3}" type="slidenum">
              <a:rPr lang="en-AU"/>
              <a:pPr>
                <a:defRPr/>
              </a:pPr>
              <a:t>10</a:t>
            </a:fld>
            <a:endParaRPr lang="en-AU" dirty="0"/>
          </a:p>
        </p:txBody>
      </p:sp>
      <p:sp>
        <p:nvSpPr>
          <p:cNvPr id="72707"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smtClean="0"/>
              <a:t>Personal Mastery</a:t>
            </a:r>
          </a:p>
          <a:p>
            <a:pPr lvl="1"/>
            <a:r>
              <a:rPr lang="en-US" altLang="en-US" dirty="0" smtClean="0"/>
              <a:t>Managers empower employees and allow them to create and explore.</a:t>
            </a:r>
          </a:p>
          <a:p>
            <a:r>
              <a:rPr lang="en-US" altLang="en-US" b="1" dirty="0" smtClean="0"/>
              <a:t>Mental Models</a:t>
            </a:r>
          </a:p>
          <a:p>
            <a:pPr lvl="1"/>
            <a:r>
              <a:rPr lang="en-US" altLang="en-US" dirty="0" smtClean="0"/>
              <a:t>Challenge employees to find new, better methods to perform a task.</a:t>
            </a:r>
          </a:p>
          <a:p>
            <a:r>
              <a:rPr lang="en-US" altLang="en-US" b="1" dirty="0" smtClean="0"/>
              <a:t>Team Learning</a:t>
            </a:r>
          </a:p>
          <a:p>
            <a:pPr lvl="1"/>
            <a:r>
              <a:rPr lang="en-US" altLang="en-US" dirty="0" smtClean="0"/>
              <a:t>Is more important than individual learning since most decisions are made in groups.</a:t>
            </a:r>
          </a:p>
          <a:p>
            <a:r>
              <a:rPr lang="en-US" altLang="en-US" b="1" dirty="0" smtClean="0"/>
              <a:t>Build a Shared Vision</a:t>
            </a:r>
          </a:p>
          <a:p>
            <a:pPr lvl="1"/>
            <a:r>
              <a:rPr lang="en-US" altLang="en-US" dirty="0" smtClean="0"/>
              <a:t>People share a common mental model of the firm to evaluate opportunities.</a:t>
            </a:r>
          </a:p>
          <a:p>
            <a:r>
              <a:rPr lang="en-US" altLang="en-US" b="1" dirty="0" smtClean="0"/>
              <a:t>Systems Thinking</a:t>
            </a:r>
          </a:p>
          <a:p>
            <a:pPr lvl="1"/>
            <a:r>
              <a:rPr lang="en-US" altLang="en-US" dirty="0" smtClean="0"/>
              <a:t>Knowing and understanding how actions in one area of the firm will impact other areas of the firm.</a:t>
            </a:r>
          </a:p>
          <a:p>
            <a:pPr lvl="1"/>
            <a:endParaRPr lang="en-US" altLang="en-US" dirty="0" smtClean="0"/>
          </a:p>
        </p:txBody>
      </p:sp>
      <p:sp>
        <p:nvSpPr>
          <p:cNvPr id="4" name="Slide Number Placeholder 3"/>
          <p:cNvSpPr>
            <a:spLocks noGrp="1"/>
          </p:cNvSpPr>
          <p:nvPr>
            <p:ph type="sldNum" sz="quarter" idx="5"/>
          </p:nvPr>
        </p:nvSpPr>
        <p:spPr/>
        <p:txBody>
          <a:bodyPr/>
          <a:lstStyle/>
          <a:p>
            <a:pPr>
              <a:defRPr/>
            </a:pPr>
            <a:fld id="{F46607E7-E8B2-446D-A5F8-6465E7C380B0}" type="slidenum">
              <a:rPr lang="en-US" smtClean="0"/>
              <a:pPr>
                <a:defRPr/>
              </a:pPr>
              <a:t>11</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C676CC9-F224-427A-AC1E-86C3F4955B99}" type="slidenum">
              <a:rPr lang="en-AU"/>
              <a:pPr>
                <a:defRPr/>
              </a:pPr>
              <a:t>12</a:t>
            </a:fld>
            <a:endParaRPr lang="en-AU" dirty="0"/>
          </a:p>
        </p:txBody>
      </p:sp>
      <p:sp>
        <p:nvSpPr>
          <p:cNvPr id="7680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68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E65E537-3EF3-4BBE-8A28-97E659660910}" type="slidenum">
              <a:rPr lang="en-AU"/>
              <a:pPr>
                <a:defRPr/>
              </a:pPr>
              <a:t>13</a:t>
            </a:fld>
            <a:endParaRPr lang="en-AU" dirty="0"/>
          </a:p>
        </p:txBody>
      </p:sp>
      <p:sp>
        <p:nvSpPr>
          <p:cNvPr id="77827"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78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81534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305799" y="6492875"/>
            <a:ext cx="8345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81534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305799" y="6492875"/>
            <a:ext cx="8345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81534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305799" y="6492875"/>
            <a:ext cx="8345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81534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9" name="Slide Number Placeholder 8"/>
          <p:cNvSpPr>
            <a:spLocks noGrp="1"/>
          </p:cNvSpPr>
          <p:nvPr>
            <p:ph type="sldNum" sz="quarter" idx="12"/>
          </p:nvPr>
        </p:nvSpPr>
        <p:spPr>
          <a:xfrm>
            <a:off x="8305799" y="6492875"/>
            <a:ext cx="8345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81534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5" name="Slide Number Placeholder 4"/>
          <p:cNvSpPr>
            <a:spLocks noGrp="1"/>
          </p:cNvSpPr>
          <p:nvPr>
            <p:ph type="sldNum" sz="quarter" idx="12"/>
          </p:nvPr>
        </p:nvSpPr>
        <p:spPr>
          <a:xfrm>
            <a:off x="8305799" y="6492875"/>
            <a:ext cx="8345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81534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4" name="Slide Number Placeholder 3"/>
          <p:cNvSpPr>
            <a:spLocks noGrp="1"/>
          </p:cNvSpPr>
          <p:nvPr>
            <p:ph type="sldNum" sz="quarter" idx="12"/>
          </p:nvPr>
        </p:nvSpPr>
        <p:spPr>
          <a:xfrm>
            <a:off x="8305799" y="6492875"/>
            <a:ext cx="8345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81534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305799" y="6492875"/>
            <a:ext cx="8345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81534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305799" y="6492875"/>
            <a:ext cx="8345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81534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305799" y="6492875"/>
            <a:ext cx="8345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81534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305799" y="6492875"/>
            <a:ext cx="8345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5-</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ctrTitle"/>
          </p:nvPr>
        </p:nvSpPr>
        <p:spPr>
          <a:xfrm>
            <a:off x="4876800" y="685800"/>
            <a:ext cx="4038600" cy="2971800"/>
          </a:xfrm>
        </p:spPr>
        <p:txBody>
          <a:bodyPr>
            <a:normAutofit fontScale="90000"/>
          </a:bodyPr>
          <a:lstStyle/>
          <a:p>
            <a:pPr>
              <a:defRPr/>
            </a:pPr>
            <a:r>
              <a:rPr lang="en-US" dirty="0" smtClean="0"/>
              <a:t>Decision Making, Learning, Creativity, and Entrepreneurship</a:t>
            </a:r>
            <a:endParaRPr lang="en-US" dirty="0"/>
          </a:p>
        </p:txBody>
      </p:sp>
      <p:sp>
        <p:nvSpPr>
          <p:cNvPr id="119812" name="Rectangle 4"/>
          <p:cNvSpPr>
            <a:spLocks noGrp="1" noChangeArrowheads="1"/>
          </p:cNvSpPr>
          <p:nvPr>
            <p:ph type="subTitle" idx="1"/>
          </p:nvPr>
        </p:nvSpPr>
        <p:spPr>
          <a:xfrm>
            <a:off x="5715000" y="3886200"/>
            <a:ext cx="2819400" cy="838200"/>
          </a:xfrm>
        </p:spPr>
        <p:txBody>
          <a:bodyPr/>
          <a:lstStyle/>
          <a:p>
            <a:pPr>
              <a:defRPr/>
            </a:pPr>
            <a:r>
              <a:rPr lang="en-US" dirty="0" smtClean="0"/>
              <a:t>Chapter Five</a:t>
            </a:r>
            <a:endParaRPr lang="en-US" dirty="0"/>
          </a:p>
        </p:txBody>
      </p:sp>
    </p:spTree>
    <p:extLst>
      <p:ext uri="{BB962C8B-B14F-4D97-AF65-F5344CB8AC3E}">
        <p14:creationId xmlns:p14="http://schemas.microsoft.com/office/powerpoint/2010/main" val="547399503"/>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40" name="Rectangle 8"/>
          <p:cNvSpPr>
            <a:spLocks noGrp="1" noChangeArrowheads="1"/>
          </p:cNvSpPr>
          <p:nvPr>
            <p:ph type="title"/>
          </p:nvPr>
        </p:nvSpPr>
        <p:spPr/>
        <p:txBody>
          <a:bodyPr/>
          <a:lstStyle/>
          <a:p>
            <a:pPr>
              <a:defRPr/>
            </a:pPr>
            <a:r>
              <a:rPr lang="en-US" dirty="0"/>
              <a:t>Learning Objectives</a:t>
            </a:r>
          </a:p>
        </p:txBody>
      </p:sp>
      <p:sp>
        <p:nvSpPr>
          <p:cNvPr id="120841" name="Rectangle 9"/>
          <p:cNvSpPr>
            <a:spLocks noGrp="1" noChangeArrowheads="1"/>
          </p:cNvSpPr>
          <p:nvPr>
            <p:ph idx="1"/>
          </p:nvPr>
        </p:nvSpPr>
        <p:spPr/>
        <p:txBody>
          <a:bodyPr>
            <a:noAutofit/>
          </a:bodyPr>
          <a:lstStyle/>
          <a:p>
            <a:pPr marL="852488" indent="-852488">
              <a:buFont typeface="Arial" charset="0"/>
              <a:buNone/>
              <a:defRPr/>
            </a:pPr>
            <a:r>
              <a:rPr lang="en-US" sz="2600" b="1" dirty="0" smtClean="0">
                <a:solidFill>
                  <a:schemeClr val="tx2">
                    <a:lumMod val="60000"/>
                    <a:lumOff val="40000"/>
                  </a:schemeClr>
                </a:solidFill>
              </a:rPr>
              <a:t>LO5-1</a:t>
            </a:r>
            <a:r>
              <a:rPr lang="en-US" sz="2600" b="0" dirty="0" smtClean="0">
                <a:solidFill>
                  <a:schemeClr val="tx1"/>
                </a:solidFill>
              </a:rPr>
              <a:t> Understand </a:t>
            </a:r>
            <a:r>
              <a:rPr lang="en-US" sz="2600" b="0" dirty="0">
                <a:solidFill>
                  <a:schemeClr val="tx1"/>
                </a:solidFill>
              </a:rPr>
              <a:t>the nature of </a:t>
            </a:r>
            <a:r>
              <a:rPr lang="en-US" sz="2600" b="0" dirty="0" smtClean="0">
                <a:solidFill>
                  <a:schemeClr val="tx1"/>
                </a:solidFill>
              </a:rPr>
              <a:t>managerial decision </a:t>
            </a:r>
            <a:r>
              <a:rPr lang="en-US" sz="2600" b="0" dirty="0">
                <a:solidFill>
                  <a:schemeClr val="tx1"/>
                </a:solidFill>
              </a:rPr>
              <a:t>making, differentiate </a:t>
            </a:r>
            <a:r>
              <a:rPr lang="en-US" sz="2600" b="0" dirty="0" smtClean="0">
                <a:solidFill>
                  <a:schemeClr val="tx1"/>
                </a:solidFill>
              </a:rPr>
              <a:t>between programmed </a:t>
            </a:r>
            <a:r>
              <a:rPr lang="en-US" sz="2600" b="0" dirty="0">
                <a:solidFill>
                  <a:schemeClr val="tx1"/>
                </a:solidFill>
              </a:rPr>
              <a:t>and </a:t>
            </a:r>
            <a:r>
              <a:rPr lang="en-US" sz="2600" b="0" dirty="0" smtClean="0">
                <a:solidFill>
                  <a:schemeClr val="tx1"/>
                </a:solidFill>
              </a:rPr>
              <a:t>nonprogrammed decisions</a:t>
            </a:r>
            <a:r>
              <a:rPr lang="en-US" sz="2600" b="0" dirty="0">
                <a:solidFill>
                  <a:schemeClr val="tx1"/>
                </a:solidFill>
              </a:rPr>
              <a:t>, and explain </a:t>
            </a:r>
            <a:r>
              <a:rPr lang="en-US" sz="2600" b="0" dirty="0" smtClean="0">
                <a:solidFill>
                  <a:schemeClr val="tx1"/>
                </a:solidFill>
              </a:rPr>
              <a:t>why nonprogrammed </a:t>
            </a:r>
            <a:r>
              <a:rPr lang="en-US" sz="2600" b="0" dirty="0">
                <a:solidFill>
                  <a:schemeClr val="tx1"/>
                </a:solidFill>
              </a:rPr>
              <a:t>decision making is </a:t>
            </a:r>
            <a:r>
              <a:rPr lang="en-US" sz="2600" b="0" dirty="0" smtClean="0">
                <a:solidFill>
                  <a:schemeClr val="tx1"/>
                </a:solidFill>
              </a:rPr>
              <a:t>a complex</a:t>
            </a:r>
            <a:r>
              <a:rPr lang="en-US" sz="2600" b="0" dirty="0">
                <a:solidFill>
                  <a:schemeClr val="tx1"/>
                </a:solidFill>
              </a:rPr>
              <a:t>, uncertain process</a:t>
            </a:r>
            <a:r>
              <a:rPr lang="en-US" sz="2600" b="0" dirty="0" smtClean="0">
                <a:solidFill>
                  <a:schemeClr val="tx1"/>
                </a:solidFill>
              </a:rPr>
              <a:t>.</a:t>
            </a:r>
          </a:p>
          <a:p>
            <a:pPr marL="852488" indent="-852488">
              <a:buNone/>
            </a:pPr>
            <a:r>
              <a:rPr lang="en-US" sz="2600" b="1" dirty="0" smtClean="0">
                <a:solidFill>
                  <a:schemeClr val="tx2">
                    <a:lumMod val="60000"/>
                    <a:lumOff val="40000"/>
                  </a:schemeClr>
                </a:solidFill>
              </a:rPr>
              <a:t>LO5-2</a:t>
            </a:r>
            <a:r>
              <a:rPr lang="en-US" sz="2600" b="0" dirty="0" smtClean="0">
                <a:solidFill>
                  <a:schemeClr val="tx1"/>
                </a:solidFill>
              </a:rPr>
              <a:t> Describe </a:t>
            </a:r>
            <a:r>
              <a:rPr lang="en-US" sz="2600" b="0" dirty="0">
                <a:solidFill>
                  <a:schemeClr val="tx1"/>
                </a:solidFill>
              </a:rPr>
              <a:t>the six steps that managers should take to make the best </a:t>
            </a:r>
            <a:r>
              <a:rPr lang="en-US" sz="2600" b="0" dirty="0" smtClean="0">
                <a:solidFill>
                  <a:schemeClr val="tx1"/>
                </a:solidFill>
              </a:rPr>
              <a:t>decisions, </a:t>
            </a:r>
            <a:r>
              <a:rPr lang="en-US" sz="2600" dirty="0" smtClean="0"/>
              <a:t>and explain </a:t>
            </a:r>
            <a:r>
              <a:rPr lang="en-US" sz="2600" dirty="0"/>
              <a:t>how cognitive biases can </a:t>
            </a:r>
            <a:r>
              <a:rPr lang="en-US" sz="2600" dirty="0" smtClean="0"/>
              <a:t>lead managers </a:t>
            </a:r>
            <a:r>
              <a:rPr lang="en-US" sz="2600" dirty="0"/>
              <a:t>to make poor decisions.</a:t>
            </a:r>
            <a:endParaRPr lang="en-US" sz="2600" b="0" dirty="0" smtClean="0">
              <a:solidFill>
                <a:schemeClr val="tx1"/>
              </a:solidFill>
            </a:endParaRPr>
          </a:p>
          <a:p>
            <a:pPr marL="852488" indent="-852488">
              <a:buFont typeface="Arial" charset="0"/>
              <a:buNone/>
              <a:defRPr/>
            </a:pPr>
            <a:r>
              <a:rPr lang="en-US" sz="2600" b="1" dirty="0" smtClean="0">
                <a:solidFill>
                  <a:schemeClr val="tx2">
                    <a:lumMod val="60000"/>
                    <a:lumOff val="40000"/>
                  </a:schemeClr>
                </a:solidFill>
              </a:rPr>
              <a:t>LO5-3</a:t>
            </a:r>
            <a:r>
              <a:rPr lang="en-US" sz="2600" b="0" dirty="0" smtClean="0">
                <a:solidFill>
                  <a:schemeClr val="tx1"/>
                </a:solidFill>
              </a:rPr>
              <a:t> Identify </a:t>
            </a:r>
            <a:r>
              <a:rPr lang="en-US" sz="2600" b="0" dirty="0">
                <a:solidFill>
                  <a:schemeClr val="tx1"/>
                </a:solidFill>
              </a:rPr>
              <a:t>the advantages and disadvantages of group decision making, and describe techniques that can improve it</a:t>
            </a:r>
          </a:p>
        </p:txBody>
      </p:sp>
    </p:spTree>
    <p:extLst>
      <p:ext uri="{BB962C8B-B14F-4D97-AF65-F5344CB8AC3E}">
        <p14:creationId xmlns:p14="http://schemas.microsoft.com/office/powerpoint/2010/main" val="149982049"/>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4"/>
          <p:cNvSpPr>
            <a:spLocks noGrp="1" noChangeArrowheads="1"/>
          </p:cNvSpPr>
          <p:nvPr>
            <p:ph type="title"/>
          </p:nvPr>
        </p:nvSpPr>
        <p:spPr/>
        <p:txBody>
          <a:bodyPr/>
          <a:lstStyle/>
          <a:p>
            <a:pPr>
              <a:defRPr/>
            </a:pPr>
            <a:r>
              <a:rPr lang="en-US" dirty="0"/>
              <a:t>Learning Objectives</a:t>
            </a:r>
          </a:p>
        </p:txBody>
      </p:sp>
      <p:sp>
        <p:nvSpPr>
          <p:cNvPr id="121861" name="Rectangle 5"/>
          <p:cNvSpPr>
            <a:spLocks noGrp="1" noChangeArrowheads="1"/>
          </p:cNvSpPr>
          <p:nvPr>
            <p:ph idx="1"/>
          </p:nvPr>
        </p:nvSpPr>
        <p:spPr/>
        <p:txBody>
          <a:bodyPr/>
          <a:lstStyle/>
          <a:p>
            <a:pPr marL="914400" indent="-914400">
              <a:buFont typeface="Arial" charset="0"/>
              <a:buNone/>
              <a:tabLst>
                <a:tab pos="914400" algn="l"/>
              </a:tabLst>
              <a:defRPr/>
            </a:pPr>
            <a:r>
              <a:rPr lang="en-US" sz="2800" b="1" dirty="0" smtClean="0">
                <a:solidFill>
                  <a:schemeClr val="tx2">
                    <a:lumMod val="60000"/>
                    <a:lumOff val="40000"/>
                  </a:schemeClr>
                </a:solidFill>
              </a:rPr>
              <a:t>LO5-4</a:t>
            </a:r>
            <a:r>
              <a:rPr lang="en-US" sz="2800" b="0" dirty="0" smtClean="0">
                <a:solidFill>
                  <a:schemeClr val="tx1"/>
                </a:solidFill>
              </a:rPr>
              <a:t> Explain </a:t>
            </a:r>
            <a:r>
              <a:rPr lang="en-US" sz="2800" b="0" dirty="0">
                <a:solidFill>
                  <a:schemeClr val="tx1"/>
                </a:solidFill>
              </a:rPr>
              <a:t>the role that organizational learning and creativity play in helping managers to improve their decisions.</a:t>
            </a:r>
          </a:p>
          <a:p>
            <a:pPr marL="914400" indent="-914400">
              <a:buFont typeface="Arial" charset="0"/>
              <a:buNone/>
              <a:tabLst>
                <a:tab pos="914400" algn="l"/>
              </a:tabLst>
              <a:defRPr/>
            </a:pPr>
            <a:r>
              <a:rPr lang="en-US" sz="2800" b="1" dirty="0" smtClean="0">
                <a:solidFill>
                  <a:schemeClr val="tx2">
                    <a:lumMod val="60000"/>
                    <a:lumOff val="40000"/>
                  </a:schemeClr>
                </a:solidFill>
              </a:rPr>
              <a:t>LO5-5</a:t>
            </a:r>
            <a:r>
              <a:rPr lang="en-US" sz="2800" b="0" dirty="0" smtClean="0">
                <a:solidFill>
                  <a:schemeClr val="tx1"/>
                </a:solidFill>
              </a:rPr>
              <a:t> Describe </a:t>
            </a:r>
            <a:r>
              <a:rPr lang="en-US" sz="2800" b="0" dirty="0">
                <a:solidFill>
                  <a:schemeClr val="tx1"/>
                </a:solidFill>
              </a:rPr>
              <a:t>how managers can encourage and promote entrepreneurship to create a learning organization, and differentiate between entrepreneurs and intrapreneurs</a:t>
            </a:r>
          </a:p>
        </p:txBody>
      </p:sp>
    </p:spTree>
    <p:extLst>
      <p:ext uri="{BB962C8B-B14F-4D97-AF65-F5344CB8AC3E}">
        <p14:creationId xmlns:p14="http://schemas.microsoft.com/office/powerpoint/2010/main" val="406873637"/>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5" name="Rectangle 5"/>
          <p:cNvSpPr>
            <a:spLocks noGrp="1" noChangeArrowheads="1"/>
          </p:cNvSpPr>
          <p:nvPr>
            <p:ph type="title"/>
          </p:nvPr>
        </p:nvSpPr>
        <p:spPr/>
        <p:txBody>
          <a:bodyPr>
            <a:normAutofit fontScale="90000"/>
          </a:bodyPr>
          <a:lstStyle/>
          <a:p>
            <a:pPr>
              <a:defRPr/>
            </a:pPr>
            <a:r>
              <a:rPr lang="en-US" dirty="0" smtClean="0"/>
              <a:t>The Nature of Managerial Decision Making</a:t>
            </a:r>
            <a:endParaRPr lang="en-US" dirty="0"/>
          </a:p>
        </p:txBody>
      </p:sp>
      <p:sp>
        <p:nvSpPr>
          <p:cNvPr id="122886" name="Rectangle 6"/>
          <p:cNvSpPr>
            <a:spLocks noGrp="1" noChangeArrowheads="1"/>
          </p:cNvSpPr>
          <p:nvPr>
            <p:ph idx="1"/>
          </p:nvPr>
        </p:nvSpPr>
        <p:spPr/>
        <p:txBody>
          <a:bodyPr/>
          <a:lstStyle/>
          <a:p>
            <a:pPr>
              <a:defRPr/>
            </a:pPr>
            <a:r>
              <a:rPr lang="en-US" b="1" dirty="0" smtClean="0">
                <a:solidFill>
                  <a:schemeClr val="accent6">
                    <a:lumMod val="75000"/>
                  </a:schemeClr>
                </a:solidFill>
              </a:rPr>
              <a:t>Decision Making</a:t>
            </a:r>
          </a:p>
          <a:p>
            <a:pPr lvl="1">
              <a:defRPr/>
            </a:pPr>
            <a:r>
              <a:rPr lang="en-US" dirty="0" smtClean="0"/>
              <a:t>The process by which managers respond to opportunities and threats by analyzing options, and making determinations about specific organizational goals and courses of action</a:t>
            </a:r>
            <a:endParaRPr lang="en-US" dirty="0"/>
          </a:p>
        </p:txBody>
      </p:sp>
      <p:pic>
        <p:nvPicPr>
          <p:cNvPr id="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7700" y="4343400"/>
            <a:ext cx="30861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1150684"/>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7" name="Rectangle 5"/>
          <p:cNvSpPr>
            <a:spLocks noGrp="1" noChangeArrowheads="1"/>
          </p:cNvSpPr>
          <p:nvPr>
            <p:ph type="title"/>
          </p:nvPr>
        </p:nvSpPr>
        <p:spPr/>
        <p:txBody>
          <a:bodyPr/>
          <a:lstStyle/>
          <a:p>
            <a:pPr>
              <a:defRPr/>
            </a:pPr>
            <a:r>
              <a:rPr lang="en-US" dirty="0"/>
              <a:t>Decision Making</a:t>
            </a:r>
          </a:p>
        </p:txBody>
      </p:sp>
      <p:sp>
        <p:nvSpPr>
          <p:cNvPr id="131078" name="Rectangle 6"/>
          <p:cNvSpPr>
            <a:spLocks noGrp="1" noChangeArrowheads="1"/>
          </p:cNvSpPr>
          <p:nvPr>
            <p:ph sz="half" idx="1"/>
          </p:nvPr>
        </p:nvSpPr>
        <p:spPr/>
        <p:txBody>
          <a:bodyPr/>
          <a:lstStyle/>
          <a:p>
            <a:pPr>
              <a:defRPr/>
            </a:pPr>
            <a:r>
              <a:rPr lang="en-US" b="1" dirty="0">
                <a:solidFill>
                  <a:schemeClr val="accent6">
                    <a:lumMod val="75000"/>
                  </a:schemeClr>
                </a:solidFill>
              </a:rPr>
              <a:t>Intuition </a:t>
            </a:r>
          </a:p>
          <a:p>
            <a:pPr lvl="1">
              <a:defRPr/>
            </a:pPr>
            <a:r>
              <a:rPr lang="en-US" dirty="0"/>
              <a:t>feelings, beliefs, and hunches that come readily to mind, require little effort and information gathering and result in on-the-spot decisions</a:t>
            </a:r>
          </a:p>
        </p:txBody>
      </p:sp>
      <p:sp>
        <p:nvSpPr>
          <p:cNvPr id="5" name="Content Placeholder 4"/>
          <p:cNvSpPr>
            <a:spLocks noGrp="1"/>
          </p:cNvSpPr>
          <p:nvPr>
            <p:ph sz="half" idx="2"/>
          </p:nvPr>
        </p:nvSpPr>
        <p:spPr/>
        <p:txBody>
          <a:bodyPr/>
          <a:lstStyle/>
          <a:p>
            <a:pPr>
              <a:defRPr/>
            </a:pPr>
            <a:r>
              <a:rPr lang="en-US" b="1" dirty="0" smtClean="0">
                <a:solidFill>
                  <a:schemeClr val="accent6">
                    <a:lumMod val="75000"/>
                  </a:schemeClr>
                </a:solidFill>
              </a:rPr>
              <a:t>Reasoned judgment </a:t>
            </a:r>
          </a:p>
          <a:p>
            <a:pPr lvl="1">
              <a:defRPr/>
            </a:pPr>
            <a:r>
              <a:rPr lang="en-US" dirty="0" smtClean="0"/>
              <a:t>decisions that take time and effort to make and result from careful information gathering, generation of alternatives, and evaluation of alternatives</a:t>
            </a:r>
          </a:p>
          <a:p>
            <a:pPr>
              <a:defRPr/>
            </a:pPr>
            <a:endParaRPr lang="en-US" dirty="0"/>
          </a:p>
        </p:txBody>
      </p:sp>
    </p:spTree>
    <p:extLst>
      <p:ext uri="{BB962C8B-B14F-4D97-AF65-F5344CB8AC3E}">
        <p14:creationId xmlns:p14="http://schemas.microsoft.com/office/powerpoint/2010/main" val="552360890"/>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Rectangle 4"/>
          <p:cNvSpPr>
            <a:spLocks noGrp="1" noChangeArrowheads="1"/>
          </p:cNvSpPr>
          <p:nvPr>
            <p:ph type="title"/>
          </p:nvPr>
        </p:nvSpPr>
        <p:spPr/>
        <p:txBody>
          <a:bodyPr/>
          <a:lstStyle/>
          <a:p>
            <a:pPr>
              <a:defRPr/>
            </a:pPr>
            <a:r>
              <a:rPr lang="en-US" dirty="0"/>
              <a:t>The Classical Model</a:t>
            </a:r>
          </a:p>
        </p:txBody>
      </p:sp>
      <p:sp>
        <p:nvSpPr>
          <p:cNvPr id="133125" name="Rectangle 5"/>
          <p:cNvSpPr>
            <a:spLocks noGrp="1" noChangeArrowheads="1"/>
          </p:cNvSpPr>
          <p:nvPr>
            <p:ph idx="1"/>
          </p:nvPr>
        </p:nvSpPr>
        <p:spPr/>
        <p:txBody>
          <a:bodyPr/>
          <a:lstStyle/>
          <a:p>
            <a:pPr>
              <a:defRPr/>
            </a:pPr>
            <a:r>
              <a:rPr lang="en-US" b="1" dirty="0">
                <a:solidFill>
                  <a:schemeClr val="accent6">
                    <a:lumMod val="75000"/>
                  </a:schemeClr>
                </a:solidFill>
              </a:rPr>
              <a:t>Classical Model of Decision Making</a:t>
            </a:r>
          </a:p>
          <a:p>
            <a:pPr lvl="1">
              <a:defRPr/>
            </a:pPr>
            <a:r>
              <a:rPr lang="en-US" dirty="0"/>
              <a:t>A prescriptive model of decision making that assumes the decision maker can identify and evaluate all possible alternatives and their consequences and rationally choose the most appropriate course of action</a:t>
            </a:r>
          </a:p>
        </p:txBody>
      </p:sp>
    </p:spTree>
    <p:extLst>
      <p:ext uri="{BB962C8B-B14F-4D97-AF65-F5344CB8AC3E}">
        <p14:creationId xmlns:p14="http://schemas.microsoft.com/office/powerpoint/2010/main" val="3443803513"/>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Rectangle 4"/>
          <p:cNvSpPr>
            <a:spLocks noGrp="1" noChangeArrowheads="1"/>
          </p:cNvSpPr>
          <p:nvPr>
            <p:ph type="title"/>
          </p:nvPr>
        </p:nvSpPr>
        <p:spPr/>
        <p:txBody>
          <a:bodyPr/>
          <a:lstStyle/>
          <a:p>
            <a:pPr>
              <a:defRPr/>
            </a:pPr>
            <a:r>
              <a:rPr lang="en-US" dirty="0"/>
              <a:t>The Administrative Model</a:t>
            </a:r>
          </a:p>
        </p:txBody>
      </p:sp>
      <p:sp>
        <p:nvSpPr>
          <p:cNvPr id="136197" name="Rectangle 5"/>
          <p:cNvSpPr>
            <a:spLocks noGrp="1" noChangeArrowheads="1"/>
          </p:cNvSpPr>
          <p:nvPr>
            <p:ph idx="1"/>
          </p:nvPr>
        </p:nvSpPr>
        <p:spPr/>
        <p:txBody>
          <a:bodyPr/>
          <a:lstStyle/>
          <a:p>
            <a:pPr>
              <a:defRPr/>
            </a:pPr>
            <a:r>
              <a:rPr lang="en-US" b="1" dirty="0">
                <a:solidFill>
                  <a:schemeClr val="accent6">
                    <a:lumMod val="75000"/>
                  </a:schemeClr>
                </a:solidFill>
              </a:rPr>
              <a:t>Administrative Model of Decision Making</a:t>
            </a:r>
          </a:p>
          <a:p>
            <a:pPr lvl="1">
              <a:defRPr/>
            </a:pPr>
            <a:r>
              <a:rPr lang="en-US" dirty="0" smtClean="0"/>
              <a:t>An </a:t>
            </a:r>
            <a:r>
              <a:rPr lang="en-US" dirty="0"/>
              <a:t>approach to decision making that explains why decision making is inherently uncertain and risky and why managers usually make satisfactory rather than optimum </a:t>
            </a:r>
            <a:r>
              <a:rPr lang="en-US" dirty="0" smtClean="0"/>
              <a:t>decisions</a:t>
            </a:r>
          </a:p>
          <a:p>
            <a:pPr lvl="1">
              <a:defRPr/>
            </a:pPr>
            <a:r>
              <a:rPr lang="en-US" dirty="0" smtClean="0"/>
              <a:t>Bounded rationality, incomplete information</a:t>
            </a:r>
            <a:endParaRPr lang="en-US" dirty="0"/>
          </a:p>
        </p:txBody>
      </p:sp>
    </p:spTree>
    <p:extLst>
      <p:ext uri="{BB962C8B-B14F-4D97-AF65-F5344CB8AC3E}">
        <p14:creationId xmlns:p14="http://schemas.microsoft.com/office/powerpoint/2010/main" val="847338319"/>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pPr>
              <a:defRPr/>
            </a:pPr>
            <a:r>
              <a:rPr lang="en-US" dirty="0" smtClean="0"/>
              <a:t>Six Steps in Decision Making</a:t>
            </a:r>
            <a:endParaRPr lang="en-US" dirty="0"/>
          </a:p>
        </p:txBody>
      </p:sp>
      <p:sp>
        <p:nvSpPr>
          <p:cNvPr id="30724" name="Text Box 3"/>
          <p:cNvSpPr txBox="1">
            <a:spLocks noChangeArrowheads="1"/>
          </p:cNvSpPr>
          <p:nvPr/>
        </p:nvSpPr>
        <p:spPr bwMode="auto">
          <a:xfrm>
            <a:off x="26126" y="1569244"/>
            <a:ext cx="1220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5.4</a:t>
            </a:r>
          </a:p>
        </p:txBody>
      </p:sp>
      <p:pic>
        <p:nvPicPr>
          <p:cNvPr id="30725" name="Picture 7" descr="jon30247_050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935956"/>
            <a:ext cx="7467600"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9226699"/>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6" name="Rectangle 4"/>
          <p:cNvSpPr>
            <a:spLocks noGrp="1" noChangeArrowheads="1"/>
          </p:cNvSpPr>
          <p:nvPr>
            <p:ph type="title"/>
          </p:nvPr>
        </p:nvSpPr>
        <p:spPr/>
        <p:txBody>
          <a:bodyPr/>
          <a:lstStyle/>
          <a:p>
            <a:pPr>
              <a:defRPr/>
            </a:pPr>
            <a:r>
              <a:rPr lang="en-US" dirty="0"/>
              <a:t>Group Decision Making</a:t>
            </a:r>
          </a:p>
        </p:txBody>
      </p:sp>
      <p:sp>
        <p:nvSpPr>
          <p:cNvPr id="166917" name="Rectangle 5"/>
          <p:cNvSpPr>
            <a:spLocks noGrp="1" noChangeArrowheads="1"/>
          </p:cNvSpPr>
          <p:nvPr>
            <p:ph idx="1"/>
          </p:nvPr>
        </p:nvSpPr>
        <p:spPr/>
        <p:txBody>
          <a:bodyPr/>
          <a:lstStyle/>
          <a:p>
            <a:pPr>
              <a:defRPr/>
            </a:pPr>
            <a:r>
              <a:rPr lang="en-US" b="1" dirty="0">
                <a:solidFill>
                  <a:schemeClr val="accent6">
                    <a:lumMod val="75000"/>
                  </a:schemeClr>
                </a:solidFill>
              </a:rPr>
              <a:t>Groupthink</a:t>
            </a:r>
          </a:p>
          <a:p>
            <a:pPr lvl="1">
              <a:defRPr/>
            </a:pPr>
            <a:r>
              <a:rPr lang="en-US" dirty="0"/>
              <a:t>A pattern of faulty and biased decision making that occurs in groups whose members strive for agreement among themselves at the expense of accurately assessing information relevant to a decision</a:t>
            </a:r>
          </a:p>
        </p:txBody>
      </p:sp>
    </p:spTree>
    <p:extLst>
      <p:ext uri="{BB962C8B-B14F-4D97-AF65-F5344CB8AC3E}">
        <p14:creationId xmlns:p14="http://schemas.microsoft.com/office/powerpoint/2010/main" val="1591912324"/>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Grp="1" noChangeArrowheads="1"/>
          </p:cNvSpPr>
          <p:nvPr>
            <p:ph type="title"/>
          </p:nvPr>
        </p:nvSpPr>
        <p:spPr/>
        <p:txBody>
          <a:bodyPr/>
          <a:lstStyle/>
          <a:p>
            <a:pPr>
              <a:defRPr/>
            </a:pPr>
            <a:r>
              <a:rPr lang="en-US" dirty="0"/>
              <a:t>Group Decision Making</a:t>
            </a:r>
          </a:p>
        </p:txBody>
      </p:sp>
      <p:sp>
        <p:nvSpPr>
          <p:cNvPr id="168965" name="Rectangle 5"/>
          <p:cNvSpPr>
            <a:spLocks noGrp="1" noChangeArrowheads="1"/>
          </p:cNvSpPr>
          <p:nvPr>
            <p:ph idx="1"/>
          </p:nvPr>
        </p:nvSpPr>
        <p:spPr/>
        <p:txBody>
          <a:bodyPr>
            <a:normAutofit/>
          </a:bodyPr>
          <a:lstStyle/>
          <a:p>
            <a:pPr>
              <a:defRPr/>
            </a:pPr>
            <a:r>
              <a:rPr lang="en-US" b="1" dirty="0">
                <a:solidFill>
                  <a:schemeClr val="accent6">
                    <a:lumMod val="75000"/>
                  </a:schemeClr>
                </a:solidFill>
              </a:rPr>
              <a:t>Devil’s Advocacy</a:t>
            </a:r>
          </a:p>
          <a:p>
            <a:pPr lvl="1"/>
            <a:r>
              <a:rPr lang="en-US" dirty="0"/>
              <a:t>Critical analysis of </a:t>
            </a:r>
            <a:r>
              <a:rPr lang="en-US" dirty="0" smtClean="0"/>
              <a:t>a preferred alternative, made </a:t>
            </a:r>
            <a:r>
              <a:rPr lang="en-US" dirty="0"/>
              <a:t>in response </a:t>
            </a:r>
            <a:r>
              <a:rPr lang="en-US" dirty="0" smtClean="0"/>
              <a:t>to challenges </a:t>
            </a:r>
            <a:r>
              <a:rPr lang="en-US" dirty="0"/>
              <a:t>raised </a:t>
            </a:r>
            <a:r>
              <a:rPr lang="en-US" dirty="0" smtClean="0"/>
              <a:t>by a </a:t>
            </a:r>
            <a:r>
              <a:rPr lang="en-US" dirty="0"/>
              <a:t>group member </a:t>
            </a:r>
            <a:r>
              <a:rPr lang="en-US" dirty="0" smtClean="0"/>
              <a:t>who, playing </a:t>
            </a:r>
            <a:r>
              <a:rPr lang="en-US" dirty="0"/>
              <a:t>the role of </a:t>
            </a:r>
            <a:r>
              <a:rPr lang="en-US" dirty="0" smtClean="0"/>
              <a:t>devil’s advocate</a:t>
            </a:r>
            <a:r>
              <a:rPr lang="en-US" dirty="0"/>
              <a:t>, </a:t>
            </a:r>
            <a:r>
              <a:rPr lang="en-US" dirty="0" smtClean="0"/>
              <a:t>defends unpopular </a:t>
            </a:r>
            <a:r>
              <a:rPr lang="en-US" dirty="0"/>
              <a:t>or </a:t>
            </a:r>
            <a:r>
              <a:rPr lang="en-US" dirty="0" smtClean="0"/>
              <a:t>opposing alternatives </a:t>
            </a:r>
            <a:r>
              <a:rPr lang="en-US" dirty="0"/>
              <a:t>for the </a:t>
            </a:r>
            <a:r>
              <a:rPr lang="en-US" dirty="0" smtClean="0"/>
              <a:t>sake of </a:t>
            </a:r>
            <a:r>
              <a:rPr lang="en-US" dirty="0"/>
              <a:t>argument.</a:t>
            </a:r>
          </a:p>
        </p:txBody>
      </p:sp>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0999" y="4343400"/>
            <a:ext cx="3345411" cy="212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8855383"/>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normAutofit fontScale="90000"/>
          </a:bodyPr>
          <a:lstStyle/>
          <a:p>
            <a:pPr>
              <a:defRPr/>
            </a:pPr>
            <a:r>
              <a:rPr lang="en-US" dirty="0" smtClean="0"/>
              <a:t>Senge’s Principles for Creating a Learning Organization</a:t>
            </a:r>
            <a:endParaRPr lang="en-US" dirty="0"/>
          </a:p>
        </p:txBody>
      </p:sp>
      <p:sp>
        <p:nvSpPr>
          <p:cNvPr id="44036" name="Text Box 3"/>
          <p:cNvSpPr txBox="1">
            <a:spLocks noChangeArrowheads="1"/>
          </p:cNvSpPr>
          <p:nvPr/>
        </p:nvSpPr>
        <p:spPr bwMode="auto">
          <a:xfrm>
            <a:off x="28303" y="1690688"/>
            <a:ext cx="1219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5.6</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0588" y="2362200"/>
            <a:ext cx="7362825" cy="357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8116143"/>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9" name="Rectangle 5"/>
          <p:cNvSpPr>
            <a:spLocks noGrp="1" noChangeArrowheads="1"/>
          </p:cNvSpPr>
          <p:nvPr>
            <p:ph type="title"/>
          </p:nvPr>
        </p:nvSpPr>
        <p:spPr/>
        <p:txBody>
          <a:bodyPr>
            <a:normAutofit fontScale="90000"/>
          </a:bodyPr>
          <a:lstStyle/>
          <a:p>
            <a:pPr>
              <a:defRPr/>
            </a:pPr>
            <a:r>
              <a:rPr lang="en-US" dirty="0"/>
              <a:t>Organizational Learning and Creativity</a:t>
            </a:r>
          </a:p>
        </p:txBody>
      </p:sp>
      <p:sp>
        <p:nvSpPr>
          <p:cNvPr id="180230" name="Rectangle 6"/>
          <p:cNvSpPr>
            <a:spLocks noGrp="1" noChangeArrowheads="1"/>
          </p:cNvSpPr>
          <p:nvPr>
            <p:ph sz="half" idx="1"/>
          </p:nvPr>
        </p:nvSpPr>
        <p:spPr/>
        <p:txBody>
          <a:bodyPr>
            <a:normAutofit/>
          </a:bodyPr>
          <a:lstStyle/>
          <a:p>
            <a:pPr>
              <a:defRPr/>
            </a:pPr>
            <a:r>
              <a:rPr lang="en-US" b="1" dirty="0">
                <a:solidFill>
                  <a:schemeClr val="accent6">
                    <a:lumMod val="75000"/>
                  </a:schemeClr>
                </a:solidFill>
              </a:rPr>
              <a:t>Creativity</a:t>
            </a:r>
          </a:p>
          <a:p>
            <a:pPr lvl="1">
              <a:defRPr/>
            </a:pPr>
            <a:r>
              <a:rPr lang="en-US" dirty="0"/>
              <a:t>A decision maker’s ability to discover original and novel ideas that lead to feasible alternative courses of </a:t>
            </a:r>
            <a:r>
              <a:rPr lang="en-US" dirty="0" smtClean="0"/>
              <a:t>action</a:t>
            </a:r>
          </a:p>
        </p:txBody>
      </p:sp>
      <p:pic>
        <p:nvPicPr>
          <p:cNvPr id="9" name="Picture 6"/>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5105400" y="2362200"/>
            <a:ext cx="3352800" cy="320749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7014246"/>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6" name="Rectangle 4"/>
          <p:cNvSpPr>
            <a:spLocks noGrp="1" noChangeArrowheads="1"/>
          </p:cNvSpPr>
          <p:nvPr>
            <p:ph type="title"/>
          </p:nvPr>
        </p:nvSpPr>
        <p:spPr/>
        <p:txBody>
          <a:bodyPr/>
          <a:lstStyle/>
          <a:p>
            <a:pPr>
              <a:defRPr/>
            </a:pPr>
            <a:r>
              <a:rPr lang="en-US" dirty="0" smtClean="0"/>
              <a:t>Promoting </a:t>
            </a:r>
            <a:r>
              <a:rPr lang="en-US" dirty="0"/>
              <a:t>Group Creativity</a:t>
            </a:r>
          </a:p>
        </p:txBody>
      </p:sp>
      <p:sp>
        <p:nvSpPr>
          <p:cNvPr id="182277" name="Rectangle 5"/>
          <p:cNvSpPr>
            <a:spLocks noGrp="1" noChangeArrowheads="1"/>
          </p:cNvSpPr>
          <p:nvPr>
            <p:ph idx="1"/>
          </p:nvPr>
        </p:nvSpPr>
        <p:spPr/>
        <p:txBody>
          <a:bodyPr/>
          <a:lstStyle/>
          <a:p>
            <a:pPr>
              <a:defRPr/>
            </a:pPr>
            <a:r>
              <a:rPr lang="en-US" b="1" dirty="0">
                <a:solidFill>
                  <a:schemeClr val="accent6">
                    <a:lumMod val="75000"/>
                  </a:schemeClr>
                </a:solidFill>
              </a:rPr>
              <a:t>Brainstorming</a:t>
            </a:r>
          </a:p>
          <a:p>
            <a:pPr lvl="1">
              <a:defRPr/>
            </a:pPr>
            <a:r>
              <a:rPr lang="en-US" dirty="0"/>
              <a:t>Managers meet face-to-face to generate and debate many alternatives. </a:t>
            </a:r>
          </a:p>
          <a:p>
            <a:pPr lvl="1">
              <a:defRPr/>
            </a:pPr>
            <a:r>
              <a:rPr lang="en-US" dirty="0"/>
              <a:t>Group members are not allowed to evaluate alternatives until all alternatives are listed.</a:t>
            </a:r>
          </a:p>
          <a:p>
            <a:pPr lvl="1">
              <a:defRPr/>
            </a:pPr>
            <a:r>
              <a:rPr lang="en-US" dirty="0"/>
              <a:t>When all are listed, then the pros and cons of each are discussed and a short list created.</a:t>
            </a:r>
          </a:p>
        </p:txBody>
      </p:sp>
    </p:spTree>
    <p:extLst>
      <p:ext uri="{BB962C8B-B14F-4D97-AF65-F5344CB8AC3E}">
        <p14:creationId xmlns:p14="http://schemas.microsoft.com/office/powerpoint/2010/main" val="681630463"/>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a:defRPr/>
            </a:pPr>
            <a:r>
              <a:rPr lang="en-US" dirty="0"/>
              <a:t>Entrepreneurship and Creativity</a:t>
            </a:r>
          </a:p>
        </p:txBody>
      </p:sp>
      <p:sp>
        <p:nvSpPr>
          <p:cNvPr id="193539" name="Rectangle 3"/>
          <p:cNvSpPr>
            <a:spLocks noGrp="1" noChangeArrowheads="1"/>
          </p:cNvSpPr>
          <p:nvPr>
            <p:ph idx="1"/>
          </p:nvPr>
        </p:nvSpPr>
        <p:spPr/>
        <p:txBody>
          <a:bodyPr>
            <a:normAutofit/>
          </a:bodyPr>
          <a:lstStyle/>
          <a:p>
            <a:pPr>
              <a:defRPr/>
            </a:pPr>
            <a:r>
              <a:rPr lang="en-US" b="1" dirty="0">
                <a:solidFill>
                  <a:schemeClr val="accent6">
                    <a:lumMod val="75000"/>
                  </a:schemeClr>
                </a:solidFill>
              </a:rPr>
              <a:t>Entrepreneurs </a:t>
            </a:r>
            <a:endParaRPr lang="en-US" b="1" dirty="0" smtClean="0">
              <a:solidFill>
                <a:schemeClr val="accent6">
                  <a:lumMod val="75000"/>
                </a:schemeClr>
              </a:solidFill>
            </a:endParaRPr>
          </a:p>
          <a:p>
            <a:pPr lvl="1">
              <a:defRPr/>
            </a:pPr>
            <a:r>
              <a:rPr lang="en-US" dirty="0" smtClean="0"/>
              <a:t>an </a:t>
            </a:r>
            <a:r>
              <a:rPr lang="en-US" dirty="0"/>
              <a:t>individual who notices opportunities and decides how to mobilize the resources necessary to produce new and </a:t>
            </a:r>
            <a:r>
              <a:rPr lang="en-US" dirty="0" smtClean="0"/>
              <a:t>improved </a:t>
            </a:r>
            <a:r>
              <a:rPr lang="en-US" dirty="0"/>
              <a:t>goods and </a:t>
            </a:r>
            <a:r>
              <a:rPr lang="en-US" dirty="0" smtClean="0"/>
              <a:t>services</a:t>
            </a:r>
          </a:p>
          <a:p>
            <a:pPr>
              <a:defRPr/>
            </a:pPr>
            <a:r>
              <a:rPr lang="en-US" b="1" dirty="0">
                <a:solidFill>
                  <a:schemeClr val="accent6">
                    <a:lumMod val="75000"/>
                  </a:schemeClr>
                </a:solidFill>
              </a:rPr>
              <a:t>Social entrepreneurs </a:t>
            </a:r>
          </a:p>
          <a:p>
            <a:pPr lvl="1"/>
            <a:r>
              <a:rPr lang="en-US" dirty="0"/>
              <a:t>An individual </a:t>
            </a:r>
            <a:r>
              <a:rPr lang="en-US" dirty="0" smtClean="0"/>
              <a:t>who pursues initiatives and </a:t>
            </a:r>
            <a:r>
              <a:rPr lang="en-US" dirty="0"/>
              <a:t>opportunities </a:t>
            </a:r>
            <a:r>
              <a:rPr lang="en-US" dirty="0" smtClean="0"/>
              <a:t>and mobilizes </a:t>
            </a:r>
            <a:r>
              <a:rPr lang="en-US" dirty="0"/>
              <a:t>resources </a:t>
            </a:r>
            <a:r>
              <a:rPr lang="en-US" dirty="0" smtClean="0"/>
              <a:t>to address </a:t>
            </a:r>
            <a:r>
              <a:rPr lang="en-US" dirty="0"/>
              <a:t>social </a:t>
            </a:r>
            <a:r>
              <a:rPr lang="en-US" dirty="0" smtClean="0"/>
              <a:t>problems and </a:t>
            </a:r>
            <a:r>
              <a:rPr lang="en-US" dirty="0"/>
              <a:t>needs in order </a:t>
            </a:r>
            <a:r>
              <a:rPr lang="en-US" dirty="0" smtClean="0"/>
              <a:t>to improve </a:t>
            </a:r>
            <a:r>
              <a:rPr lang="en-US" dirty="0"/>
              <a:t>society and </a:t>
            </a:r>
            <a:r>
              <a:rPr lang="en-US" dirty="0" smtClean="0"/>
              <a:t>wellbeing through creative solutions</a:t>
            </a:r>
            <a:r>
              <a:rPr lang="en-US" dirty="0"/>
              <a:t>.</a:t>
            </a:r>
          </a:p>
        </p:txBody>
      </p:sp>
    </p:spTree>
    <p:extLst>
      <p:ext uri="{BB962C8B-B14F-4D97-AF65-F5344CB8AC3E}">
        <p14:creationId xmlns:p14="http://schemas.microsoft.com/office/powerpoint/2010/main" val="3884446675"/>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67" name="Rectangle 7"/>
          <p:cNvSpPr>
            <a:spLocks noGrp="1" noChangeArrowheads="1"/>
          </p:cNvSpPr>
          <p:nvPr>
            <p:ph type="title"/>
          </p:nvPr>
        </p:nvSpPr>
        <p:spPr/>
        <p:txBody>
          <a:bodyPr/>
          <a:lstStyle/>
          <a:p>
            <a:r>
              <a:rPr lang="en-US" dirty="0" smtClean="0"/>
              <a:t>Entrepreneurship and Creativity</a:t>
            </a:r>
            <a:endParaRPr lang="en-US" dirty="0"/>
          </a:p>
        </p:txBody>
      </p:sp>
      <p:sp>
        <p:nvSpPr>
          <p:cNvPr id="194568" name="Rectangle 8"/>
          <p:cNvSpPr>
            <a:spLocks noGrp="1" noChangeArrowheads="1"/>
          </p:cNvSpPr>
          <p:nvPr>
            <p:ph sz="half" idx="1"/>
          </p:nvPr>
        </p:nvSpPr>
        <p:spPr/>
        <p:txBody>
          <a:bodyPr/>
          <a:lstStyle/>
          <a:p>
            <a:r>
              <a:rPr lang="en-US" b="1" dirty="0" smtClean="0">
                <a:solidFill>
                  <a:schemeClr val="accent6">
                    <a:lumMod val="75000"/>
                  </a:schemeClr>
                </a:solidFill>
              </a:rPr>
              <a:t>Entrepreneurship</a:t>
            </a:r>
            <a:r>
              <a:rPr lang="en-US" dirty="0" smtClean="0"/>
              <a:t> </a:t>
            </a:r>
          </a:p>
          <a:p>
            <a:pPr lvl="1"/>
            <a:r>
              <a:rPr lang="en-US" dirty="0" smtClean="0"/>
              <a:t>Mobilization of resources to take advantage of an opportunity to provide customers with new and improved goods and services</a:t>
            </a:r>
          </a:p>
          <a:p>
            <a:endParaRPr lang="en-US" dirty="0"/>
          </a:p>
        </p:txBody>
      </p:sp>
      <p:pic>
        <p:nvPicPr>
          <p:cNvPr id="8"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838700" y="2808573"/>
            <a:ext cx="3657600" cy="2414016"/>
          </a:xfrm>
        </p:spPr>
      </p:pic>
    </p:spTree>
    <p:extLst>
      <p:ext uri="{BB962C8B-B14F-4D97-AF65-F5344CB8AC3E}">
        <p14:creationId xmlns:p14="http://schemas.microsoft.com/office/powerpoint/2010/main" val="1510675750"/>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585</TotalTime>
  <Words>689</Words>
  <Application>Microsoft Office PowerPoint</Application>
  <PresentationFormat>On-screen Show (4:3)</PresentationFormat>
  <Paragraphs>74</Paragraphs>
  <Slides>15</Slides>
  <Notes>8</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Decision Making, Learning, Creativity, and Entrepreneurship</vt:lpstr>
      <vt:lpstr>Learning Objectives</vt:lpstr>
      <vt:lpstr>Learning Objectives</vt:lpstr>
      <vt:lpstr>The Nature of Managerial Decision Making</vt:lpstr>
      <vt:lpstr>Decision Making</vt:lpstr>
      <vt:lpstr>The Classical Model</vt:lpstr>
      <vt:lpstr>The Administrative Model</vt:lpstr>
      <vt:lpstr>Six Steps in Decision Making</vt:lpstr>
      <vt:lpstr>Group Decision Making</vt:lpstr>
      <vt:lpstr>Group Decision Making</vt:lpstr>
      <vt:lpstr>Senge’s Principles for Creating a Learning Organization</vt:lpstr>
      <vt:lpstr>Organizational Learning and Creativity</vt:lpstr>
      <vt:lpstr>Promoting Group Creativity</vt:lpstr>
      <vt:lpstr>Entrepreneurship and Creativity</vt:lpstr>
      <vt:lpstr>Entrepreneurship and Creativity</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Balaji Venkatrao</cp:lastModifiedBy>
  <cp:revision>23</cp:revision>
  <dcterms:created xsi:type="dcterms:W3CDTF">2013-09-21T16:09:57Z</dcterms:created>
  <dcterms:modified xsi:type="dcterms:W3CDTF">2014-01-30T11:26:33Z</dcterms:modified>
</cp:coreProperties>
</file>