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9" r:id="rId2"/>
    <p:sldId id="260" r:id="rId3"/>
    <p:sldId id="261" r:id="rId4"/>
    <p:sldId id="263" r:id="rId5"/>
    <p:sldId id="269" r:id="rId6"/>
    <p:sldId id="270" r:id="rId7"/>
    <p:sldId id="273" r:id="rId8"/>
    <p:sldId id="275" r:id="rId9"/>
    <p:sldId id="278" r:id="rId10"/>
    <p:sldId id="279" r:id="rId11"/>
    <p:sldId id="285" r:id="rId12"/>
    <p:sldId id="287" r:id="rId13"/>
    <p:sldId id="289" r:id="rId14"/>
    <p:sldId id="293" r:id="rId15"/>
    <p:sldId id="294"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49" autoAdjust="0"/>
    <p:restoredTop sz="94660"/>
  </p:normalViewPr>
  <p:slideViewPr>
    <p:cSldViewPr>
      <p:cViewPr>
        <p:scale>
          <a:sx n="50" d="100"/>
          <a:sy n="50" d="100"/>
        </p:scale>
        <p:origin x="-2244" y="-81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9BBDF1-37F7-46CC-9E8E-5068CD3C4B7C}" type="datetimeFigureOut">
              <a:rPr lang="en-US" smtClean="0"/>
              <a:pPr/>
              <a:t>1/24/2014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5A989E-695A-4EE6-B6F3-8337164E047F}" type="slidenum">
              <a:rPr lang="en-US" smtClean="0"/>
              <a:pPr/>
              <a:t>‹#›</a:t>
            </a:fld>
            <a:endParaRPr lang="en-US" dirty="0"/>
          </a:p>
        </p:txBody>
      </p:sp>
    </p:spTree>
    <p:extLst>
      <p:ext uri="{BB962C8B-B14F-4D97-AF65-F5344CB8AC3E}">
        <p14:creationId xmlns:p14="http://schemas.microsoft.com/office/powerpoint/2010/main" val="2899607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C763B73-52A2-42DB-A74B-15BF1C0C1447}" type="slidenum">
              <a:rPr lang="en-AU"/>
              <a:pPr>
                <a:defRPr/>
              </a:pPr>
              <a:t>3</a:t>
            </a:fld>
            <a:endParaRPr lang="en-AU" dirty="0"/>
          </a:p>
        </p:txBody>
      </p:sp>
      <p:sp>
        <p:nvSpPr>
          <p:cNvPr id="54275"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42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9FE2B9E-7F24-4C1C-8021-EAAD78224503}" type="slidenum">
              <a:rPr lang="en-AU"/>
              <a:pPr>
                <a:defRPr/>
              </a:pPr>
              <a:t>4</a:t>
            </a:fld>
            <a:endParaRPr lang="en-AU" dirty="0"/>
          </a:p>
        </p:txBody>
      </p:sp>
      <p:sp>
        <p:nvSpPr>
          <p:cNvPr id="56323"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63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73644A9-5728-4F90-9A0E-BC95A4745A90}" type="slidenum">
              <a:rPr lang="en-AU"/>
              <a:pPr>
                <a:defRPr/>
              </a:pPr>
              <a:t>5</a:t>
            </a:fld>
            <a:endParaRPr lang="en-AU" dirty="0"/>
          </a:p>
        </p:txBody>
      </p:sp>
      <p:sp>
        <p:nvSpPr>
          <p:cNvPr id="58371"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8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84343EE-F2B0-4557-94F4-BCD5DEB3398F}" type="slidenum">
              <a:rPr lang="en-AU"/>
              <a:pPr>
                <a:defRPr/>
              </a:pPr>
              <a:t>6</a:t>
            </a:fld>
            <a:endParaRPr lang="en-AU" dirty="0"/>
          </a:p>
        </p:txBody>
      </p:sp>
      <p:sp>
        <p:nvSpPr>
          <p:cNvPr id="59395"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93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 y="0"/>
            <a:ext cx="9174480" cy="6858000"/>
          </a:xfrm>
          <a:prstGeom prst="rect">
            <a:avLst/>
          </a:prstGeom>
        </p:spPr>
      </p:pic>
      <p:sp>
        <p:nvSpPr>
          <p:cNvPr id="2" name="Title 1"/>
          <p:cNvSpPr>
            <a:spLocks noGrp="1"/>
          </p:cNvSpPr>
          <p:nvPr>
            <p:ph type="ctrTitle"/>
          </p:nvPr>
        </p:nvSpPr>
        <p:spPr>
          <a:xfrm>
            <a:off x="5410200" y="838200"/>
            <a:ext cx="3429000" cy="2590800"/>
          </a:xfrm>
        </p:spPr>
        <p:txBody>
          <a:bodyPr/>
          <a:lstStyle>
            <a:lvl1pPr>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486400" y="3810000"/>
            <a:ext cx="3352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5800" y="762000"/>
            <a:ext cx="4114800" cy="5147472"/>
          </a:xfrm>
          <a:prstGeom prst="rect">
            <a:avLst/>
          </a:prstGeom>
        </p:spPr>
      </p:pic>
      <p:sp>
        <p:nvSpPr>
          <p:cNvPr id="8" name="Rectangle 1"/>
          <p:cNvSpPr>
            <a:spLocks noChangeArrowheads="1"/>
          </p:cNvSpPr>
          <p:nvPr userDrawn="1"/>
        </p:nvSpPr>
        <p:spPr bwMode="auto">
          <a:xfrm>
            <a:off x="161925" y="6592888"/>
            <a:ext cx="8839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9933"/>
              </a:buClr>
              <a:buFont typeface="Wingdings" charset="2"/>
              <a:buChar char="Ø"/>
              <a:defRPr sz="3200">
                <a:solidFill>
                  <a:schemeClr val="tx1"/>
                </a:solidFill>
                <a:latin typeface="Arial" charset="0"/>
                <a:ea typeface="ＭＳ Ｐゴシック" charset="-128"/>
              </a:defRPr>
            </a:lvl1pPr>
            <a:lvl2pPr marL="742950" indent="-285750" eaLnBrk="0" hangingPunct="0">
              <a:spcBef>
                <a:spcPct val="20000"/>
              </a:spcBef>
              <a:buClr>
                <a:srgbClr val="FF9933"/>
              </a:buClr>
              <a:buFont typeface="Wingdings" charset="2"/>
              <a:buChar char="Ø"/>
              <a:defRPr sz="2800">
                <a:solidFill>
                  <a:schemeClr val="tx1"/>
                </a:solidFill>
                <a:latin typeface="Arial" charset="0"/>
                <a:ea typeface="ＭＳ Ｐゴシック" charset="-128"/>
              </a:defRPr>
            </a:lvl2pPr>
            <a:lvl3pPr marL="1143000" indent="-228600" eaLnBrk="0" hangingPunct="0">
              <a:spcBef>
                <a:spcPct val="20000"/>
              </a:spcBef>
              <a:buClr>
                <a:srgbClr val="FF9933"/>
              </a:buClr>
              <a:buFont typeface="Wingdings" charset="2"/>
              <a:buChar char="Ø"/>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ClrTx/>
              <a:buFontTx/>
              <a:buNone/>
            </a:pPr>
            <a:r>
              <a:rPr lang="en-IN" altLang="en-US" sz="1000" dirty="0">
                <a:solidFill>
                  <a:schemeClr val="bg1"/>
                </a:solidFill>
                <a:latin typeface="Times New Roman" charset="0"/>
                <a:cs typeface="Times New Roman" charset="0"/>
              </a:rPr>
              <a:t>Copyright © 2015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3554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525963"/>
          </a:xfrm>
        </p:spPr>
        <p:txBody>
          <a:bodyPr/>
          <a:lstStyle>
            <a:lvl1pPr marL="461963" indent="-461963">
              <a:buClr>
                <a:srgbClr val="006699"/>
              </a:buClr>
              <a:buSzPct val="125000"/>
              <a:buFont typeface="Wingdings" panose="05000000000000000000" pitchFamily="2" charset="2"/>
              <a:buChar char="ª"/>
              <a:defRPr/>
            </a:lvl1pPr>
            <a:lvl2pPr marL="798513" indent="-341313">
              <a:buClr>
                <a:srgbClr val="006666"/>
              </a:buClr>
              <a:buFont typeface="Wingdings 3" panose="05040102010807070707" pitchFamily="18" charset="2"/>
              <a:buChar char="9"/>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458199" y="6492875"/>
            <a:ext cx="682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22808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458199" y="6492875"/>
            <a:ext cx="682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643567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52600"/>
            <a:ext cx="4038600" cy="4525963"/>
          </a:xfrm>
        </p:spPr>
        <p:txBody>
          <a:bodyPr/>
          <a:lstStyle>
            <a:lvl1pPr marL="400050" indent="-400050">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752600"/>
            <a:ext cx="4038600" cy="4525963"/>
          </a:xfrm>
        </p:spPr>
        <p:txBody>
          <a:bodyPr/>
          <a:lstStyle>
            <a:lvl1pPr marL="461963" indent="-461963">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458199" y="6492875"/>
            <a:ext cx="682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597822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9" name="Slide Number Placeholder 8"/>
          <p:cNvSpPr>
            <a:spLocks noGrp="1"/>
          </p:cNvSpPr>
          <p:nvPr>
            <p:ph type="sldNum" sz="quarter" idx="12"/>
          </p:nvPr>
        </p:nvSpPr>
        <p:spPr>
          <a:xfrm>
            <a:off x="8458199" y="6492875"/>
            <a:ext cx="682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1112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5" name="Slide Number Placeholder 4"/>
          <p:cNvSpPr>
            <a:spLocks noGrp="1"/>
          </p:cNvSpPr>
          <p:nvPr>
            <p:ph type="sldNum" sz="quarter" idx="12"/>
          </p:nvPr>
        </p:nvSpPr>
        <p:spPr>
          <a:xfrm>
            <a:off x="8458199" y="6492875"/>
            <a:ext cx="682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39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4" name="Slide Number Placeholder 3"/>
          <p:cNvSpPr>
            <a:spLocks noGrp="1"/>
          </p:cNvSpPr>
          <p:nvPr>
            <p:ph type="sldNum" sz="quarter" idx="12"/>
          </p:nvPr>
        </p:nvSpPr>
        <p:spPr>
          <a:xfrm>
            <a:off x="8458199" y="6492875"/>
            <a:ext cx="682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338383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458199" y="6492875"/>
            <a:ext cx="682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20113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458199" y="6492875"/>
            <a:ext cx="682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248357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458199" y="6492875"/>
            <a:ext cx="682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414676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458199" y="6492875"/>
            <a:ext cx="682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676550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878" y="0"/>
            <a:ext cx="9152878" cy="1524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9" name="Straight Connector 8"/>
          <p:cNvCxnSpPr/>
          <p:nvPr userDrawn="1"/>
        </p:nvCxnSpPr>
        <p:spPr>
          <a:xfrm>
            <a:off x="0" y="1524000"/>
            <a:ext cx="9144000" cy="0"/>
          </a:xfrm>
          <a:prstGeom prst="line">
            <a:avLst/>
          </a:prstGeom>
          <a:ln w="4445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Slide Number Placeholder 2"/>
          <p:cNvSpPr txBox="1">
            <a:spLocks noGrp="1"/>
          </p:cNvSpPr>
          <p:nvPr userDrawn="1"/>
        </p:nvSpPr>
        <p:spPr bwMode="auto">
          <a:xfrm>
            <a:off x="6797675" y="6507163"/>
            <a:ext cx="2193925" cy="350837"/>
          </a:xfrm>
          <a:prstGeom prst="rect">
            <a:avLst/>
          </a:prstGeom>
          <a:noFill/>
          <a:ln>
            <a:miter lim="800000"/>
            <a:headEnd/>
            <a:tailEnd/>
          </a:ln>
        </p:spPr>
        <p:txBody>
          <a:bodyPr anchor="b"/>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defRPr/>
            </a:pPr>
            <a:r>
              <a:rPr lang="en-US" altLang="zh-CN" sz="1000" dirty="0" smtClean="0">
                <a:latin typeface="Times New Roman" charset="0"/>
                <a:ea typeface="宋体" charset="-122"/>
              </a:rPr>
              <a:t>6-</a:t>
            </a:r>
            <a:fld id="{904A1C09-83D9-4225-B389-16680B713356}" type="slidenum">
              <a:rPr lang="en-US" altLang="zh-CN" sz="1000" smtClean="0">
                <a:latin typeface="Times New Roman" charset="0"/>
                <a:ea typeface="宋体" charset="-122"/>
              </a:rPr>
              <a:pPr algn="r" eaLnBrk="1" hangingPunct="1">
                <a:defRPr/>
              </a:pPr>
              <a:t>‹#›</a:t>
            </a:fld>
            <a:endParaRPr lang="en-US" altLang="zh-CN" sz="1000" dirty="0" smtClean="0">
              <a:latin typeface="Times New Roman" charset="0"/>
              <a:ea typeface="宋体" charset="-122"/>
            </a:endParaRPr>
          </a:p>
        </p:txBody>
      </p:sp>
    </p:spTree>
    <p:extLst>
      <p:ext uri="{BB962C8B-B14F-4D97-AF65-F5344CB8AC3E}">
        <p14:creationId xmlns:p14="http://schemas.microsoft.com/office/powerpoint/2010/main" val="1446804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type="ctrTitle"/>
          </p:nvPr>
        </p:nvSpPr>
        <p:spPr>
          <a:xfrm>
            <a:off x="5562600" y="685800"/>
            <a:ext cx="2971800" cy="3124200"/>
          </a:xfrm>
        </p:spPr>
        <p:txBody>
          <a:bodyPr>
            <a:normAutofit fontScale="90000"/>
          </a:bodyPr>
          <a:lstStyle/>
          <a:p>
            <a:pPr>
              <a:defRPr/>
            </a:pPr>
            <a:r>
              <a:rPr lang="en-US" dirty="0" smtClean="0"/>
              <a:t>Planning, Strategy, and Competitive Advantage</a:t>
            </a:r>
            <a:endParaRPr lang="en-US" dirty="0"/>
          </a:p>
        </p:txBody>
      </p:sp>
      <p:sp>
        <p:nvSpPr>
          <p:cNvPr id="119812" name="Rectangle 4"/>
          <p:cNvSpPr>
            <a:spLocks noGrp="1" noChangeArrowheads="1"/>
          </p:cNvSpPr>
          <p:nvPr>
            <p:ph type="subTitle" idx="1"/>
          </p:nvPr>
        </p:nvSpPr>
        <p:spPr>
          <a:xfrm>
            <a:off x="5715000" y="3962400"/>
            <a:ext cx="2819400" cy="762000"/>
          </a:xfrm>
        </p:spPr>
        <p:txBody>
          <a:bodyPr/>
          <a:lstStyle/>
          <a:p>
            <a:pPr>
              <a:defRPr/>
            </a:pPr>
            <a:r>
              <a:rPr lang="en-US" dirty="0" smtClean="0"/>
              <a:t>Chapter Six</a:t>
            </a:r>
            <a:endParaRPr lang="en-US" dirty="0"/>
          </a:p>
        </p:txBody>
      </p:sp>
    </p:spTree>
    <p:extLst>
      <p:ext uri="{BB962C8B-B14F-4D97-AF65-F5344CB8AC3E}">
        <p14:creationId xmlns:p14="http://schemas.microsoft.com/office/powerpoint/2010/main" val="3011161688"/>
      </p:ext>
    </p:extLst>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8" name="Rectangle 6"/>
          <p:cNvSpPr>
            <a:spLocks noGrp="1" noChangeArrowheads="1"/>
          </p:cNvSpPr>
          <p:nvPr>
            <p:ph type="title"/>
          </p:nvPr>
        </p:nvSpPr>
        <p:spPr/>
        <p:txBody>
          <a:bodyPr/>
          <a:lstStyle/>
          <a:p>
            <a:pPr>
              <a:defRPr/>
            </a:pPr>
            <a:r>
              <a:rPr lang="en-US" dirty="0"/>
              <a:t>Learning Objectives</a:t>
            </a:r>
          </a:p>
        </p:txBody>
      </p:sp>
      <p:sp>
        <p:nvSpPr>
          <p:cNvPr id="120839" name="Rectangle 7"/>
          <p:cNvSpPr>
            <a:spLocks noGrp="1" noChangeArrowheads="1"/>
          </p:cNvSpPr>
          <p:nvPr>
            <p:ph idx="1"/>
          </p:nvPr>
        </p:nvSpPr>
        <p:spPr/>
        <p:txBody>
          <a:bodyPr>
            <a:normAutofit fontScale="92500" lnSpcReduction="20000"/>
          </a:bodyPr>
          <a:lstStyle/>
          <a:p>
            <a:pPr marL="862013" indent="-862013">
              <a:lnSpc>
                <a:spcPct val="90000"/>
              </a:lnSpc>
              <a:buFont typeface="Arial" charset="0"/>
              <a:buNone/>
              <a:defRPr/>
            </a:pPr>
            <a:r>
              <a:rPr lang="en-US" sz="2800" b="1" dirty="0" smtClean="0">
                <a:solidFill>
                  <a:schemeClr val="tx2">
                    <a:lumMod val="60000"/>
                    <a:lumOff val="40000"/>
                  </a:schemeClr>
                </a:solidFill>
              </a:rPr>
              <a:t>LO6-1</a:t>
            </a:r>
            <a:r>
              <a:rPr lang="en-US" sz="2800" b="0" dirty="0" smtClean="0">
                <a:solidFill>
                  <a:schemeClr val="tx1"/>
                </a:solidFill>
              </a:rPr>
              <a:t> Identify </a:t>
            </a:r>
            <a:r>
              <a:rPr lang="en-US" sz="2800" b="0" dirty="0">
                <a:solidFill>
                  <a:schemeClr val="tx1"/>
                </a:solidFill>
              </a:rPr>
              <a:t>the three main steps of the planning process and explain the relationship between planning and strategy</a:t>
            </a:r>
          </a:p>
          <a:p>
            <a:pPr marL="862013" indent="-862013">
              <a:lnSpc>
                <a:spcPct val="90000"/>
              </a:lnSpc>
              <a:buFont typeface="Arial" charset="0"/>
              <a:buNone/>
              <a:defRPr/>
            </a:pPr>
            <a:r>
              <a:rPr lang="en-US" sz="2800" b="1" dirty="0" smtClean="0">
                <a:solidFill>
                  <a:schemeClr val="tx2">
                    <a:lumMod val="60000"/>
                    <a:lumOff val="40000"/>
                  </a:schemeClr>
                </a:solidFill>
              </a:rPr>
              <a:t>LO6-2</a:t>
            </a:r>
            <a:r>
              <a:rPr lang="en-US" sz="2800" b="0" dirty="0" smtClean="0">
                <a:solidFill>
                  <a:schemeClr val="tx1"/>
                </a:solidFill>
              </a:rPr>
              <a:t> Differentiate </a:t>
            </a:r>
            <a:r>
              <a:rPr lang="en-US" sz="2800" b="0" dirty="0">
                <a:solidFill>
                  <a:schemeClr val="tx1"/>
                </a:solidFill>
              </a:rPr>
              <a:t>between the main types of business-level strategies and explain how they give an organization a competitive advantage that may lead to superior </a:t>
            </a:r>
            <a:r>
              <a:rPr lang="en-US" sz="2800" b="0" dirty="0" smtClean="0">
                <a:solidFill>
                  <a:schemeClr val="tx1"/>
                </a:solidFill>
              </a:rPr>
              <a:t>performance</a:t>
            </a:r>
          </a:p>
          <a:p>
            <a:pPr marL="862013" indent="-862013">
              <a:lnSpc>
                <a:spcPct val="90000"/>
              </a:lnSpc>
              <a:buFont typeface="Arial" charset="0"/>
              <a:buNone/>
              <a:defRPr/>
            </a:pPr>
            <a:r>
              <a:rPr lang="en-US" sz="2800" b="1" dirty="0" smtClean="0">
                <a:solidFill>
                  <a:schemeClr val="tx2">
                    <a:lumMod val="60000"/>
                    <a:lumOff val="40000"/>
                  </a:schemeClr>
                </a:solidFill>
              </a:rPr>
              <a:t>LO6-3</a:t>
            </a:r>
            <a:r>
              <a:rPr lang="en-US" sz="2800" b="0" dirty="0" smtClean="0">
                <a:solidFill>
                  <a:schemeClr val="tx1"/>
                </a:solidFill>
              </a:rPr>
              <a:t> Differentiate between the main types of corporate-level strategies and explain how they are used to strengthen a company’s business-level strategy and competitive advantage</a:t>
            </a:r>
          </a:p>
          <a:p>
            <a:pPr marL="862013" indent="-862013">
              <a:lnSpc>
                <a:spcPct val="90000"/>
              </a:lnSpc>
              <a:buFont typeface="Arial" charset="0"/>
              <a:buNone/>
              <a:defRPr/>
            </a:pPr>
            <a:r>
              <a:rPr lang="en-US" sz="2800" b="1" dirty="0" smtClean="0">
                <a:solidFill>
                  <a:schemeClr val="tx2">
                    <a:lumMod val="60000"/>
                    <a:lumOff val="40000"/>
                  </a:schemeClr>
                </a:solidFill>
              </a:rPr>
              <a:t>LO6-4</a:t>
            </a:r>
            <a:r>
              <a:rPr lang="en-US" sz="2800" b="0" dirty="0" smtClean="0">
                <a:solidFill>
                  <a:schemeClr val="tx1"/>
                </a:solidFill>
              </a:rPr>
              <a:t> Describe the vital role managers play in implementing strategies to achieve an organization’s mission and goals.</a:t>
            </a:r>
          </a:p>
          <a:p>
            <a:pPr marL="533400" indent="-533400">
              <a:lnSpc>
                <a:spcPct val="90000"/>
              </a:lnSpc>
              <a:buFontTx/>
              <a:buAutoNum type="arabicPeriod"/>
              <a:defRPr/>
            </a:pPr>
            <a:endParaRPr lang="en-US" sz="2800" b="0" dirty="0" smtClean="0">
              <a:solidFill>
                <a:schemeClr val="tx1"/>
              </a:solidFill>
            </a:endParaRPr>
          </a:p>
          <a:p>
            <a:pPr marL="533400" indent="-533400">
              <a:lnSpc>
                <a:spcPct val="90000"/>
              </a:lnSpc>
              <a:buFontTx/>
              <a:buAutoNum type="arabicPeriod"/>
              <a:defRPr/>
            </a:pPr>
            <a:endParaRPr lang="en-US" sz="2800" dirty="0"/>
          </a:p>
          <a:p>
            <a:pPr marL="801688" lvl="1" indent="-457200">
              <a:lnSpc>
                <a:spcPct val="90000"/>
              </a:lnSpc>
              <a:defRPr/>
            </a:pPr>
            <a:endParaRPr lang="en-US" sz="2400" dirty="0"/>
          </a:p>
        </p:txBody>
      </p:sp>
    </p:spTree>
    <p:extLst>
      <p:ext uri="{BB962C8B-B14F-4D97-AF65-F5344CB8AC3E}">
        <p14:creationId xmlns:p14="http://schemas.microsoft.com/office/powerpoint/2010/main" val="1397691521"/>
      </p:ext>
    </p:extLst>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4"/>
          <p:cNvSpPr>
            <a:spLocks noGrp="1" noChangeArrowheads="1"/>
          </p:cNvSpPr>
          <p:nvPr>
            <p:ph type="title"/>
          </p:nvPr>
        </p:nvSpPr>
        <p:spPr/>
        <p:txBody>
          <a:bodyPr/>
          <a:lstStyle/>
          <a:p>
            <a:r>
              <a:rPr lang="en-US" dirty="0" smtClean="0"/>
              <a:t>Planning and Strategy</a:t>
            </a:r>
            <a:endParaRPr lang="en-US" dirty="0"/>
          </a:p>
        </p:txBody>
      </p:sp>
      <p:sp>
        <p:nvSpPr>
          <p:cNvPr id="122885" name="Rectangle 5"/>
          <p:cNvSpPr>
            <a:spLocks noGrp="1" noChangeArrowheads="1"/>
          </p:cNvSpPr>
          <p:nvPr>
            <p:ph sz="half" idx="1"/>
          </p:nvPr>
        </p:nvSpPr>
        <p:spPr/>
        <p:txBody>
          <a:bodyPr/>
          <a:lstStyle/>
          <a:p>
            <a:r>
              <a:rPr lang="en-US" b="1" dirty="0" smtClean="0">
                <a:solidFill>
                  <a:schemeClr val="accent6">
                    <a:lumMod val="75000"/>
                  </a:schemeClr>
                </a:solidFill>
              </a:rPr>
              <a:t>Planning</a:t>
            </a:r>
          </a:p>
          <a:p>
            <a:pPr lvl="1"/>
            <a:r>
              <a:rPr lang="en-US" dirty="0" smtClean="0"/>
              <a:t>Identifying and selecting appropriate goals and courses of action for an organization</a:t>
            </a:r>
            <a:endParaRPr lang="en-US" dirty="0"/>
          </a:p>
        </p:txBody>
      </p:sp>
      <p:sp>
        <p:nvSpPr>
          <p:cNvPr id="5" name="Content Placeholder 4"/>
          <p:cNvSpPr>
            <a:spLocks noGrp="1"/>
          </p:cNvSpPr>
          <p:nvPr>
            <p:ph sz="half" idx="2"/>
          </p:nvPr>
        </p:nvSpPr>
        <p:spPr/>
        <p:txBody>
          <a:bodyPr/>
          <a:lstStyle/>
          <a:p>
            <a:r>
              <a:rPr lang="en-US" b="1" dirty="0" smtClean="0">
                <a:solidFill>
                  <a:schemeClr val="accent6">
                    <a:lumMod val="75000"/>
                  </a:schemeClr>
                </a:solidFill>
              </a:rPr>
              <a:t>Strategy</a:t>
            </a:r>
          </a:p>
          <a:p>
            <a:pPr lvl="1"/>
            <a:r>
              <a:rPr lang="en-US" dirty="0" smtClean="0"/>
              <a:t>A cluster of decisions about what goals to pursue, what actions to take, and how to use resources to achieve goals</a:t>
            </a:r>
          </a:p>
          <a:p>
            <a:endParaRPr lang="en-US" dirty="0"/>
          </a:p>
        </p:txBody>
      </p:sp>
    </p:spTree>
    <p:extLst>
      <p:ext uri="{BB962C8B-B14F-4D97-AF65-F5344CB8AC3E}">
        <p14:creationId xmlns:p14="http://schemas.microsoft.com/office/powerpoint/2010/main" val="344882152"/>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5"/>
          <p:cNvSpPr>
            <a:spLocks noGrp="1" noChangeArrowheads="1"/>
          </p:cNvSpPr>
          <p:nvPr>
            <p:ph type="title"/>
          </p:nvPr>
        </p:nvSpPr>
        <p:spPr/>
        <p:txBody>
          <a:bodyPr/>
          <a:lstStyle/>
          <a:p>
            <a:pPr>
              <a:defRPr/>
            </a:pPr>
            <a:r>
              <a:rPr lang="en-US" dirty="0"/>
              <a:t>Planning and Strategy</a:t>
            </a:r>
          </a:p>
        </p:txBody>
      </p:sp>
      <p:sp>
        <p:nvSpPr>
          <p:cNvPr id="126982" name="Rectangle 6"/>
          <p:cNvSpPr>
            <a:spLocks noGrp="1" noChangeArrowheads="1"/>
          </p:cNvSpPr>
          <p:nvPr>
            <p:ph idx="1"/>
          </p:nvPr>
        </p:nvSpPr>
        <p:spPr/>
        <p:txBody>
          <a:bodyPr/>
          <a:lstStyle/>
          <a:p>
            <a:pPr>
              <a:defRPr/>
            </a:pPr>
            <a:r>
              <a:rPr lang="en-US" b="1" dirty="0">
                <a:solidFill>
                  <a:schemeClr val="accent6">
                    <a:lumMod val="75000"/>
                  </a:schemeClr>
                </a:solidFill>
              </a:rPr>
              <a:t>Mission Statement</a:t>
            </a:r>
          </a:p>
          <a:p>
            <a:pPr lvl="1">
              <a:defRPr/>
            </a:pPr>
            <a:r>
              <a:rPr lang="en-US" dirty="0"/>
              <a:t>A broad declaration of an organization’s purpose that identifies the organization’s products and customers and distinguishes the organization from its competitors</a:t>
            </a: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4724307" y="3886200"/>
            <a:ext cx="3444968" cy="229711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3416244"/>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2" name="Rectangle 4"/>
          <p:cNvSpPr>
            <a:spLocks noGrp="1" noChangeArrowheads="1"/>
          </p:cNvSpPr>
          <p:nvPr>
            <p:ph type="title"/>
          </p:nvPr>
        </p:nvSpPr>
        <p:spPr/>
        <p:txBody>
          <a:bodyPr/>
          <a:lstStyle/>
          <a:p>
            <a:pPr>
              <a:defRPr/>
            </a:pPr>
            <a:r>
              <a:rPr lang="en-US" dirty="0"/>
              <a:t>Levels and Types of Planning</a:t>
            </a:r>
          </a:p>
        </p:txBody>
      </p:sp>
      <p:sp>
        <p:nvSpPr>
          <p:cNvPr id="135173" name="Rectangle 5"/>
          <p:cNvSpPr>
            <a:spLocks noGrp="1" noChangeArrowheads="1"/>
          </p:cNvSpPr>
          <p:nvPr>
            <p:ph idx="1"/>
          </p:nvPr>
        </p:nvSpPr>
        <p:spPr/>
        <p:txBody>
          <a:bodyPr>
            <a:normAutofit/>
          </a:bodyPr>
          <a:lstStyle/>
          <a:p>
            <a:pPr>
              <a:defRPr/>
            </a:pPr>
            <a:r>
              <a:rPr lang="en-US" b="1" dirty="0">
                <a:solidFill>
                  <a:schemeClr val="accent6">
                    <a:lumMod val="75000"/>
                  </a:schemeClr>
                </a:solidFill>
              </a:rPr>
              <a:t>Business-Level Plan</a:t>
            </a:r>
          </a:p>
          <a:p>
            <a:pPr lvl="1">
              <a:defRPr/>
            </a:pPr>
            <a:r>
              <a:rPr lang="en-US" dirty="0"/>
              <a:t>Divisional managers’ decisions pertaining to divisions long-term goals overall strategy, and structure</a:t>
            </a:r>
          </a:p>
          <a:p>
            <a:pPr>
              <a:defRPr/>
            </a:pPr>
            <a:r>
              <a:rPr lang="en-US" b="1" dirty="0">
                <a:solidFill>
                  <a:schemeClr val="accent6">
                    <a:lumMod val="75000"/>
                  </a:schemeClr>
                </a:solidFill>
              </a:rPr>
              <a:t>Business-Level Strategy</a:t>
            </a:r>
          </a:p>
          <a:p>
            <a:pPr lvl="1"/>
            <a:r>
              <a:rPr lang="en-US" dirty="0"/>
              <a:t>outlines the specific methods a division, business unit, or organization will </a:t>
            </a:r>
            <a:r>
              <a:rPr lang="en-US" dirty="0" smtClean="0"/>
              <a:t>use to </a:t>
            </a:r>
            <a:r>
              <a:rPr lang="en-US" dirty="0"/>
              <a:t>compete effectively against its rivals in an industry</a:t>
            </a:r>
          </a:p>
        </p:txBody>
      </p:sp>
    </p:spTree>
    <p:extLst>
      <p:ext uri="{BB962C8B-B14F-4D97-AF65-F5344CB8AC3E}">
        <p14:creationId xmlns:p14="http://schemas.microsoft.com/office/powerpoint/2010/main" val="3844069833"/>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6" name="Rectangle 6"/>
          <p:cNvSpPr>
            <a:spLocks noGrp="1" noChangeArrowheads="1"/>
          </p:cNvSpPr>
          <p:nvPr>
            <p:ph type="title"/>
          </p:nvPr>
        </p:nvSpPr>
        <p:spPr/>
        <p:txBody>
          <a:bodyPr/>
          <a:lstStyle/>
          <a:p>
            <a:pPr>
              <a:defRPr/>
            </a:pPr>
            <a:r>
              <a:rPr lang="en-US" dirty="0"/>
              <a:t>Levels and Types of Planning</a:t>
            </a:r>
          </a:p>
        </p:txBody>
      </p:sp>
      <p:sp>
        <p:nvSpPr>
          <p:cNvPr id="138247" name="Rectangle 7"/>
          <p:cNvSpPr>
            <a:spLocks noGrp="1" noChangeArrowheads="1"/>
          </p:cNvSpPr>
          <p:nvPr>
            <p:ph idx="1"/>
          </p:nvPr>
        </p:nvSpPr>
        <p:spPr/>
        <p:txBody>
          <a:bodyPr>
            <a:normAutofit/>
          </a:bodyPr>
          <a:lstStyle/>
          <a:p>
            <a:pPr>
              <a:defRPr/>
            </a:pPr>
            <a:r>
              <a:rPr lang="en-US" b="1" dirty="0">
                <a:solidFill>
                  <a:schemeClr val="accent6">
                    <a:lumMod val="75000"/>
                  </a:schemeClr>
                </a:solidFill>
              </a:rPr>
              <a:t>Functional-Level Plan</a:t>
            </a:r>
          </a:p>
          <a:p>
            <a:pPr lvl="1">
              <a:defRPr/>
            </a:pPr>
            <a:r>
              <a:rPr lang="en-US" dirty="0"/>
              <a:t>Functional managers’ decisions pertaining to the goals that they propose to pursue to help the division attain its business-level goals</a:t>
            </a:r>
          </a:p>
          <a:p>
            <a:r>
              <a:rPr lang="en-US" b="1" dirty="0" smtClean="0">
                <a:solidFill>
                  <a:schemeClr val="accent6">
                    <a:lumMod val="75000"/>
                  </a:schemeClr>
                </a:solidFill>
              </a:rPr>
              <a:t>Functional-level strategy </a:t>
            </a:r>
          </a:p>
          <a:p>
            <a:pPr lvl="1"/>
            <a:r>
              <a:rPr lang="en-US" dirty="0" smtClean="0"/>
              <a:t>A </a:t>
            </a:r>
            <a:r>
              <a:rPr lang="en-US" dirty="0"/>
              <a:t>plan </a:t>
            </a:r>
            <a:r>
              <a:rPr lang="en-US" dirty="0" smtClean="0"/>
              <a:t>of action </a:t>
            </a:r>
            <a:r>
              <a:rPr lang="en-US" dirty="0"/>
              <a:t>to improve </a:t>
            </a:r>
            <a:r>
              <a:rPr lang="en-US" dirty="0" smtClean="0"/>
              <a:t>the ability </a:t>
            </a:r>
            <a:r>
              <a:rPr lang="en-US" dirty="0"/>
              <a:t>of each of </a:t>
            </a:r>
            <a:r>
              <a:rPr lang="en-US" dirty="0" smtClean="0"/>
              <a:t>an organization’s functions to </a:t>
            </a:r>
            <a:r>
              <a:rPr lang="en-US" dirty="0"/>
              <a:t>perform its </a:t>
            </a:r>
            <a:r>
              <a:rPr lang="en-US" dirty="0" smtClean="0"/>
              <a:t>task-specific activities </a:t>
            </a:r>
            <a:r>
              <a:rPr lang="en-US" dirty="0"/>
              <a:t>in </a:t>
            </a:r>
            <a:r>
              <a:rPr lang="en-US" dirty="0" smtClean="0"/>
              <a:t>ways that </a:t>
            </a:r>
            <a:r>
              <a:rPr lang="en-US" dirty="0"/>
              <a:t>add value to </a:t>
            </a:r>
            <a:r>
              <a:rPr lang="en-US" dirty="0" smtClean="0"/>
              <a:t>an organization’s </a:t>
            </a:r>
            <a:r>
              <a:rPr lang="en-US" dirty="0"/>
              <a:t>goods </a:t>
            </a:r>
            <a:r>
              <a:rPr lang="en-US" dirty="0" smtClean="0"/>
              <a:t>and services</a:t>
            </a:r>
            <a:r>
              <a:rPr lang="en-US" dirty="0"/>
              <a:t>.</a:t>
            </a:r>
          </a:p>
        </p:txBody>
      </p:sp>
    </p:spTree>
    <p:extLst>
      <p:ext uri="{BB962C8B-B14F-4D97-AF65-F5344CB8AC3E}">
        <p14:creationId xmlns:p14="http://schemas.microsoft.com/office/powerpoint/2010/main" val="2009711463"/>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pPr>
              <a:defRPr/>
            </a:pPr>
            <a:r>
              <a:rPr lang="en-US" dirty="0" smtClean="0"/>
              <a:t>Standing Plans</a:t>
            </a:r>
            <a:endParaRPr lang="en-US" dirty="0"/>
          </a:p>
        </p:txBody>
      </p:sp>
      <p:sp>
        <p:nvSpPr>
          <p:cNvPr id="189443" name="Rectangle 3"/>
          <p:cNvSpPr>
            <a:spLocks noGrp="1" noChangeArrowheads="1"/>
          </p:cNvSpPr>
          <p:nvPr>
            <p:ph idx="1"/>
          </p:nvPr>
        </p:nvSpPr>
        <p:spPr/>
        <p:txBody>
          <a:bodyPr/>
          <a:lstStyle/>
          <a:p>
            <a:pPr>
              <a:defRPr/>
            </a:pPr>
            <a:r>
              <a:rPr lang="en-US" b="1" dirty="0" smtClean="0">
                <a:solidFill>
                  <a:schemeClr val="accent6">
                    <a:lumMod val="75000"/>
                  </a:schemeClr>
                </a:solidFill>
              </a:rPr>
              <a:t>Policies</a:t>
            </a:r>
            <a:r>
              <a:rPr lang="en-US" dirty="0" smtClean="0">
                <a:solidFill>
                  <a:schemeClr val="accent6">
                    <a:lumMod val="75000"/>
                  </a:schemeClr>
                </a:solidFill>
              </a:rPr>
              <a:t> </a:t>
            </a:r>
          </a:p>
          <a:p>
            <a:pPr lvl="1">
              <a:defRPr/>
            </a:pPr>
            <a:r>
              <a:rPr lang="en-US" dirty="0" smtClean="0"/>
              <a:t>general guides to action.</a:t>
            </a:r>
          </a:p>
          <a:p>
            <a:pPr>
              <a:defRPr/>
            </a:pPr>
            <a:r>
              <a:rPr lang="en-US" b="1" dirty="0" smtClean="0">
                <a:solidFill>
                  <a:schemeClr val="accent6">
                    <a:lumMod val="75000"/>
                  </a:schemeClr>
                </a:solidFill>
              </a:rPr>
              <a:t>Rules</a:t>
            </a:r>
            <a:r>
              <a:rPr lang="en-US" b="1" dirty="0" smtClean="0"/>
              <a:t> </a:t>
            </a:r>
          </a:p>
          <a:p>
            <a:pPr lvl="1">
              <a:defRPr/>
            </a:pPr>
            <a:r>
              <a:rPr lang="en-US" dirty="0" smtClean="0"/>
              <a:t>formal written specific guides to action.</a:t>
            </a:r>
          </a:p>
          <a:p>
            <a:pPr>
              <a:defRPr/>
            </a:pPr>
            <a:r>
              <a:rPr lang="en-US" b="1" dirty="0" smtClean="0">
                <a:solidFill>
                  <a:schemeClr val="accent6">
                    <a:lumMod val="75000"/>
                  </a:schemeClr>
                </a:solidFill>
              </a:rPr>
              <a:t>Standard operating procedures (SOP) </a:t>
            </a:r>
          </a:p>
          <a:p>
            <a:pPr lvl="1">
              <a:defRPr/>
            </a:pPr>
            <a:r>
              <a:rPr lang="en-US" dirty="0" smtClean="0"/>
              <a:t>specify an exact series of actions to follow</a:t>
            </a:r>
            <a:endParaRPr lang="en-US" dirty="0"/>
          </a:p>
        </p:txBody>
      </p:sp>
    </p:spTree>
    <p:extLst>
      <p:ext uri="{BB962C8B-B14F-4D97-AF65-F5344CB8AC3E}">
        <p14:creationId xmlns:p14="http://schemas.microsoft.com/office/powerpoint/2010/main" val="497718975"/>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pPr>
              <a:defRPr/>
            </a:pPr>
            <a:r>
              <a:rPr lang="en-US" dirty="0" smtClean="0"/>
              <a:t>Three Mission Statements</a:t>
            </a:r>
            <a:endParaRPr lang="en-US" dirty="0"/>
          </a:p>
        </p:txBody>
      </p:sp>
      <p:sp>
        <p:nvSpPr>
          <p:cNvPr id="29700" name="Text Box 6"/>
          <p:cNvSpPr txBox="1">
            <a:spLocks noChangeArrowheads="1"/>
          </p:cNvSpPr>
          <p:nvPr/>
        </p:nvSpPr>
        <p:spPr bwMode="auto">
          <a:xfrm>
            <a:off x="23949" y="1571420"/>
            <a:ext cx="1447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6.4</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7137" y="2119312"/>
            <a:ext cx="7409727" cy="43124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4628280"/>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normAutofit fontScale="90000"/>
          </a:bodyPr>
          <a:lstStyle/>
          <a:p>
            <a:pPr>
              <a:defRPr/>
            </a:pPr>
            <a:r>
              <a:rPr lang="en-US" dirty="0" smtClean="0"/>
              <a:t>Determining the Organization’s </a:t>
            </a:r>
            <a:br>
              <a:rPr lang="en-US" dirty="0" smtClean="0"/>
            </a:br>
            <a:r>
              <a:rPr lang="en-US" dirty="0" smtClean="0"/>
              <a:t>Mission and Goals</a:t>
            </a:r>
            <a:endParaRPr lang="en-US" dirty="0"/>
          </a:p>
        </p:txBody>
      </p:sp>
      <p:sp>
        <p:nvSpPr>
          <p:cNvPr id="191491" name="Rectangle 3"/>
          <p:cNvSpPr>
            <a:spLocks noGrp="1" noChangeArrowheads="1"/>
          </p:cNvSpPr>
          <p:nvPr>
            <p:ph idx="1"/>
          </p:nvPr>
        </p:nvSpPr>
        <p:spPr/>
        <p:txBody>
          <a:bodyPr/>
          <a:lstStyle/>
          <a:p>
            <a:pPr>
              <a:defRPr/>
            </a:pPr>
            <a:r>
              <a:rPr lang="en-US" b="1" dirty="0" smtClean="0">
                <a:solidFill>
                  <a:schemeClr val="accent6">
                    <a:lumMod val="75000"/>
                  </a:schemeClr>
                </a:solidFill>
              </a:rPr>
              <a:t>Strategic leadership </a:t>
            </a:r>
          </a:p>
          <a:p>
            <a:pPr lvl="1">
              <a:defRPr/>
            </a:pPr>
            <a:r>
              <a:rPr lang="en-US" dirty="0" smtClean="0"/>
              <a:t>the ability of the CEO and top managers to convey a compelling vision of what they want the organization to achieve to their subordinates</a:t>
            </a:r>
            <a:endParaRPr lang="en-US" dirty="0"/>
          </a:p>
        </p:txBody>
      </p:sp>
      <p:pic>
        <p:nvPicPr>
          <p:cNvPr id="7"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3810000"/>
            <a:ext cx="36576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8159234"/>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r>
              <a:rPr lang="en-US" dirty="0" smtClean="0"/>
              <a:t>Planning and Strategy Formulation</a:t>
            </a:r>
            <a:endParaRPr lang="en-US" dirty="0"/>
          </a:p>
        </p:txBody>
      </p:sp>
      <p:sp>
        <p:nvSpPr>
          <p:cNvPr id="33795" name="Text Box 3"/>
          <p:cNvSpPr txBox="1">
            <a:spLocks noChangeArrowheads="1"/>
          </p:cNvSpPr>
          <p:nvPr/>
        </p:nvSpPr>
        <p:spPr bwMode="auto">
          <a:xfrm>
            <a:off x="76200" y="1676400"/>
            <a:ext cx="1219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ct val="50000"/>
              </a:spcBef>
            </a:pPr>
            <a:r>
              <a:rPr lang="en-US" altLang="en-US" dirty="0"/>
              <a:t>Figure 6.5</a:t>
            </a:r>
          </a:p>
        </p:txBody>
      </p:sp>
      <p:pic>
        <p:nvPicPr>
          <p:cNvPr id="33796" name="Picture 7" descr="jon30247_060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2209800"/>
            <a:ext cx="7772400" cy="383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6292510"/>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normAutofit fontScale="90000"/>
          </a:bodyPr>
          <a:lstStyle/>
          <a:p>
            <a:r>
              <a:rPr lang="en-US" dirty="0" smtClean="0"/>
              <a:t>Formulating Corporate-Level Strategies</a:t>
            </a:r>
            <a:endParaRPr lang="en-US" dirty="0"/>
          </a:p>
        </p:txBody>
      </p:sp>
      <p:sp>
        <p:nvSpPr>
          <p:cNvPr id="194563" name="Rectangle 3"/>
          <p:cNvSpPr>
            <a:spLocks noGrp="1" noChangeArrowheads="1"/>
          </p:cNvSpPr>
          <p:nvPr>
            <p:ph sz="half" idx="1"/>
          </p:nvPr>
        </p:nvSpPr>
        <p:spPr/>
        <p:txBody>
          <a:bodyPr/>
          <a:lstStyle/>
          <a:p>
            <a:r>
              <a:rPr lang="en-US" b="1" dirty="0" smtClean="0">
                <a:solidFill>
                  <a:schemeClr val="accent6">
                    <a:lumMod val="75000"/>
                  </a:schemeClr>
                </a:solidFill>
              </a:rPr>
              <a:t>Concentration on a Single Industry </a:t>
            </a:r>
          </a:p>
          <a:p>
            <a:pPr lvl="1"/>
            <a:r>
              <a:rPr lang="en-US" dirty="0" smtClean="0"/>
              <a:t>reinvesting a company’s profits to strengthen its competitive position in its current industry</a:t>
            </a:r>
            <a:endParaRPr lang="en-US" dirty="0"/>
          </a:p>
        </p:txBody>
      </p:sp>
      <p:pic>
        <p:nvPicPr>
          <p:cNvPr id="13" name="Picture 7"/>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2514600"/>
            <a:ext cx="3160756" cy="3160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1924437"/>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r>
              <a:rPr lang="en-US" dirty="0" smtClean="0"/>
              <a:t>Stages in a Vertical Value Chain</a:t>
            </a:r>
            <a:endParaRPr lang="en-US" dirty="0"/>
          </a:p>
        </p:txBody>
      </p:sp>
      <p:sp>
        <p:nvSpPr>
          <p:cNvPr id="40963" name="Text Box 3"/>
          <p:cNvSpPr txBox="1">
            <a:spLocks noChangeArrowheads="1"/>
          </p:cNvSpPr>
          <p:nvPr/>
        </p:nvSpPr>
        <p:spPr bwMode="auto">
          <a:xfrm>
            <a:off x="0" y="1690688"/>
            <a:ext cx="12207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ct val="50000"/>
              </a:spcBef>
            </a:pPr>
            <a:r>
              <a:rPr lang="en-US" altLang="en-US" dirty="0"/>
              <a:t>Figure 6.6</a:t>
            </a:r>
          </a:p>
        </p:txBody>
      </p:sp>
      <p:pic>
        <p:nvPicPr>
          <p:cNvPr id="40964" name="Picture 7" descr="jon30247_060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0394" y="2209800"/>
            <a:ext cx="8001000"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9426817"/>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pPr>
              <a:defRPr/>
            </a:pPr>
            <a:r>
              <a:rPr lang="en-US" dirty="0" smtClean="0"/>
              <a:t>Diversification</a:t>
            </a:r>
            <a:endParaRPr lang="en-US" dirty="0"/>
          </a:p>
        </p:txBody>
      </p:sp>
      <p:sp>
        <p:nvSpPr>
          <p:cNvPr id="195587" name="Rectangle 3"/>
          <p:cNvSpPr>
            <a:spLocks noGrp="1" noChangeArrowheads="1"/>
          </p:cNvSpPr>
          <p:nvPr>
            <p:ph idx="1"/>
          </p:nvPr>
        </p:nvSpPr>
        <p:spPr/>
        <p:txBody>
          <a:bodyPr/>
          <a:lstStyle/>
          <a:p>
            <a:pPr>
              <a:defRPr/>
            </a:pPr>
            <a:r>
              <a:rPr lang="en-US" b="1" dirty="0" smtClean="0">
                <a:solidFill>
                  <a:schemeClr val="accent6">
                    <a:lumMod val="75000"/>
                  </a:schemeClr>
                </a:solidFill>
              </a:rPr>
              <a:t>Diversification </a:t>
            </a:r>
          </a:p>
          <a:p>
            <a:pPr lvl="1">
              <a:defRPr/>
            </a:pPr>
            <a:r>
              <a:rPr lang="en-US" dirty="0" smtClean="0"/>
              <a:t>expanding a company’s business operations into a new industry in order to produce new kinds of valuable goods or services</a:t>
            </a:r>
            <a:endParaRPr lang="en-US" dirty="0"/>
          </a:p>
        </p:txBody>
      </p:sp>
    </p:spTree>
    <p:extLst>
      <p:ext uri="{BB962C8B-B14F-4D97-AF65-F5344CB8AC3E}">
        <p14:creationId xmlns:p14="http://schemas.microsoft.com/office/powerpoint/2010/main" val="1410255298"/>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normAutofit fontScale="90000"/>
          </a:bodyPr>
          <a:lstStyle/>
          <a:p>
            <a:r>
              <a:rPr lang="en-US" dirty="0" smtClean="0"/>
              <a:t>Four Ways of Expanding Internationally</a:t>
            </a:r>
            <a:endParaRPr lang="en-US" dirty="0"/>
          </a:p>
        </p:txBody>
      </p:sp>
      <p:sp>
        <p:nvSpPr>
          <p:cNvPr id="47107" name="Text Box 6"/>
          <p:cNvSpPr txBox="1">
            <a:spLocks noChangeArrowheads="1"/>
          </p:cNvSpPr>
          <p:nvPr/>
        </p:nvSpPr>
        <p:spPr bwMode="auto">
          <a:xfrm>
            <a:off x="0" y="1752600"/>
            <a:ext cx="137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6.7</a:t>
            </a:r>
          </a:p>
        </p:txBody>
      </p:sp>
      <p:pic>
        <p:nvPicPr>
          <p:cNvPr id="47108" name="Picture 7" descr="jon30247_06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2743200"/>
            <a:ext cx="8359775"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391586"/>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8" name="Rectangle 4"/>
          <p:cNvSpPr>
            <a:spLocks noGrp="1" noChangeArrowheads="1"/>
          </p:cNvSpPr>
          <p:nvPr>
            <p:ph type="title"/>
          </p:nvPr>
        </p:nvSpPr>
        <p:spPr/>
        <p:txBody>
          <a:bodyPr/>
          <a:lstStyle/>
          <a:p>
            <a:pPr>
              <a:defRPr/>
            </a:pPr>
            <a:r>
              <a:rPr lang="en-US" dirty="0"/>
              <a:t>International Expansion</a:t>
            </a:r>
          </a:p>
        </p:txBody>
      </p:sp>
      <p:sp>
        <p:nvSpPr>
          <p:cNvPr id="169989" name="Rectangle 5"/>
          <p:cNvSpPr>
            <a:spLocks noGrp="1" noChangeArrowheads="1"/>
          </p:cNvSpPr>
          <p:nvPr>
            <p:ph idx="1"/>
          </p:nvPr>
        </p:nvSpPr>
        <p:spPr/>
        <p:txBody>
          <a:bodyPr/>
          <a:lstStyle/>
          <a:p>
            <a:pPr>
              <a:defRPr/>
            </a:pPr>
            <a:r>
              <a:rPr lang="en-US" b="1" dirty="0">
                <a:solidFill>
                  <a:schemeClr val="accent6">
                    <a:lumMod val="75000"/>
                  </a:schemeClr>
                </a:solidFill>
              </a:rPr>
              <a:t>Exporting</a:t>
            </a:r>
            <a:r>
              <a:rPr lang="en-US" dirty="0"/>
              <a:t> </a:t>
            </a:r>
          </a:p>
          <a:p>
            <a:pPr lvl="1">
              <a:defRPr/>
            </a:pPr>
            <a:r>
              <a:rPr lang="en-US" dirty="0"/>
              <a:t>making products at home and selling them abroad</a:t>
            </a:r>
          </a:p>
          <a:p>
            <a:pPr>
              <a:defRPr/>
            </a:pPr>
            <a:r>
              <a:rPr lang="en-US" b="1" dirty="0">
                <a:solidFill>
                  <a:schemeClr val="accent6">
                    <a:lumMod val="75000"/>
                  </a:schemeClr>
                </a:solidFill>
              </a:rPr>
              <a:t>Importing </a:t>
            </a:r>
          </a:p>
          <a:p>
            <a:pPr lvl="1">
              <a:defRPr/>
            </a:pPr>
            <a:r>
              <a:rPr lang="en-US" dirty="0"/>
              <a:t>selling at home products that are made abroad</a:t>
            </a:r>
          </a:p>
        </p:txBody>
      </p:sp>
    </p:spTree>
    <p:extLst>
      <p:ext uri="{BB962C8B-B14F-4D97-AF65-F5344CB8AC3E}">
        <p14:creationId xmlns:p14="http://schemas.microsoft.com/office/powerpoint/2010/main" val="3234306727"/>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TotalTime>
  <Words>421</Words>
  <Application>Microsoft Office PowerPoint</Application>
  <PresentationFormat>On-screen Show (4:3)</PresentationFormat>
  <Paragraphs>59</Paragraphs>
  <Slides>15</Slides>
  <Notes>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Planning, Strategy, and Competitive Advantage</vt:lpstr>
      <vt:lpstr>Learning Objectives</vt:lpstr>
      <vt:lpstr>Planning and Strategy</vt:lpstr>
      <vt:lpstr>Planning and Strategy</vt:lpstr>
      <vt:lpstr>Levels and Types of Planning</vt:lpstr>
      <vt:lpstr>Levels and Types of Planning</vt:lpstr>
      <vt:lpstr>Standing Plans</vt:lpstr>
      <vt:lpstr>Three Mission Statements</vt:lpstr>
      <vt:lpstr>Determining the Organization’s  Mission and Goals</vt:lpstr>
      <vt:lpstr>Planning and Strategy Formulation</vt:lpstr>
      <vt:lpstr>Formulating Corporate-Level Strategies</vt:lpstr>
      <vt:lpstr>Stages in a Vertical Value Chain</vt:lpstr>
      <vt:lpstr>Diversification</vt:lpstr>
      <vt:lpstr>Four Ways of Expanding Internationally</vt:lpstr>
      <vt:lpstr>International Expansion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Bcox</dc:creator>
  <cp:lastModifiedBy>Kumar Suruli</cp:lastModifiedBy>
  <cp:revision>22</cp:revision>
  <dcterms:created xsi:type="dcterms:W3CDTF">2013-09-21T16:09:57Z</dcterms:created>
  <dcterms:modified xsi:type="dcterms:W3CDTF">2014-01-24T11:07:46Z</dcterms:modified>
</cp:coreProperties>
</file>