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5" r:id="rId6"/>
    <p:sldId id="269" r:id="rId7"/>
    <p:sldId id="276" r:id="rId8"/>
    <p:sldId id="280" r:id="rId9"/>
    <p:sldId id="282" r:id="rId10"/>
    <p:sldId id="286" r:id="rId11"/>
    <p:sldId id="287" r:id="rId12"/>
    <p:sldId id="288" r:id="rId13"/>
    <p:sldId id="289" r:id="rId14"/>
    <p:sldId id="294" r:id="rId15"/>
    <p:sldId id="29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56"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1/30/2014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marL="609600" indent="-609600">
              <a:buFont typeface="Wingdings" pitchFamily="2" charset="2"/>
              <a:buAutoNum type="arabicPeriod"/>
              <a:defRPr/>
            </a:pPr>
            <a:r>
              <a:rPr lang="en-US" dirty="0" smtClean="0"/>
              <a:t>Establish standards, goals, or targets against which performance is to be evaluated</a:t>
            </a:r>
          </a:p>
          <a:p>
            <a:pPr marL="1119188" lvl="1" indent="-609600">
              <a:defRPr/>
            </a:pPr>
            <a:r>
              <a:rPr lang="en-US" sz="2500" dirty="0" smtClean="0"/>
              <a:t>Standards must be consistent with the organization’s strategy</a:t>
            </a:r>
          </a:p>
          <a:p>
            <a:pPr marL="609600" indent="-609600">
              <a:buFontTx/>
              <a:buAutoNum type="arabicPeriod" startAt="2"/>
              <a:defRPr/>
            </a:pPr>
            <a:r>
              <a:rPr lang="en-US" dirty="0" smtClean="0"/>
              <a:t>Measure actual performance</a:t>
            </a:r>
          </a:p>
          <a:p>
            <a:pPr marL="1104900" lvl="1" indent="-533400">
              <a:defRPr/>
            </a:pPr>
            <a:r>
              <a:rPr lang="en-US" dirty="0" smtClean="0"/>
              <a:t>Managers can measure outputs resulting from worker behavior or they can measure the behavior themselves.</a:t>
            </a:r>
          </a:p>
          <a:p>
            <a:pPr marL="609600" indent="-609600">
              <a:buFontTx/>
              <a:buAutoNum type="arabicPeriod" startAt="3"/>
              <a:defRPr/>
            </a:pPr>
            <a:r>
              <a:rPr lang="en-US" dirty="0" smtClean="0"/>
              <a:t>Compare actual performance against chosen standards</a:t>
            </a:r>
          </a:p>
          <a:p>
            <a:pPr marL="1042988" lvl="1" indent="-533400">
              <a:defRPr/>
            </a:pPr>
            <a:r>
              <a:rPr lang="en-US" sz="2900" dirty="0" smtClean="0"/>
              <a:t>Managers must decide if performance actually deviates, often, several problems combine creating low performance</a:t>
            </a:r>
            <a:endParaRPr lang="en-US" dirty="0" smtClean="0"/>
          </a:p>
          <a:p>
            <a:pPr marL="609600" indent="-609600">
              <a:lnSpc>
                <a:spcPct val="90000"/>
              </a:lnSpc>
              <a:buFontTx/>
              <a:buAutoNum type="arabicPeriod" startAt="4"/>
              <a:defRPr/>
            </a:pPr>
            <a:r>
              <a:rPr lang="en-US" dirty="0" smtClean="0"/>
              <a:t>Evaluate the result and initiate corrective action if the situation is not being achieved</a:t>
            </a:r>
          </a:p>
          <a:p>
            <a:pPr marL="1042988" lvl="1" indent="-533400">
              <a:lnSpc>
                <a:spcPct val="90000"/>
              </a:lnSpc>
              <a:defRPr/>
            </a:pPr>
            <a:r>
              <a:rPr lang="en-US" sz="2900" dirty="0" smtClean="0"/>
              <a:t>Standards have been set too high or too low.</a:t>
            </a:r>
          </a:p>
          <a:p>
            <a:pPr marL="1042988" lvl="1" indent="-533400">
              <a:lnSpc>
                <a:spcPct val="90000"/>
              </a:lnSpc>
              <a:defRPr/>
            </a:pPr>
            <a:r>
              <a:rPr lang="en-US" sz="2900" dirty="0" smtClean="0"/>
              <a:t>Workers may need additional training or equipment.</a:t>
            </a:r>
          </a:p>
          <a:p>
            <a:pPr marL="1312863" lvl="2" indent="-457200">
              <a:lnSpc>
                <a:spcPct val="90000"/>
              </a:lnSpc>
              <a:defRPr/>
            </a:pPr>
            <a:r>
              <a:rPr lang="en-US" dirty="0" smtClean="0"/>
              <a:t>This step is often hard since the environment is constantly changing.</a:t>
            </a:r>
          </a:p>
          <a:p>
            <a:pPr>
              <a:defRPr/>
            </a:pPr>
            <a:endParaRPr lang="en-US" dirty="0"/>
          </a:p>
        </p:txBody>
      </p:sp>
      <p:sp>
        <p:nvSpPr>
          <p:cNvPr id="4" name="Slide Number Placeholder 3"/>
          <p:cNvSpPr>
            <a:spLocks noGrp="1"/>
          </p:cNvSpPr>
          <p:nvPr>
            <p:ph type="sldNum" sz="quarter" idx="5"/>
          </p:nvPr>
        </p:nvSpPr>
        <p:spPr/>
        <p:txBody>
          <a:bodyPr/>
          <a:lstStyle/>
          <a:p>
            <a:pPr>
              <a:defRPr/>
            </a:pPr>
            <a:fld id="{1CA87043-9899-4D87-B55F-5AECD3A22762}" type="slidenum">
              <a:rPr lang="en-US" smtClean="0"/>
              <a:pPr>
                <a:defRPr/>
              </a:pPr>
              <a:t>6</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BB9D22B-9244-4157-A3BB-CD6BE0B85848}" type="slidenum">
              <a:rPr lang="en-AU"/>
              <a:pPr>
                <a:defRPr/>
              </a:pPr>
              <a:t>7</a:t>
            </a:fld>
            <a:endParaRPr lang="en-AU" dirty="0"/>
          </a:p>
        </p:txBody>
      </p:sp>
      <p:sp>
        <p:nvSpPr>
          <p:cNvPr id="6553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dirty="0" smtClean="0"/>
              <a:t>Managers are evaluated by how well they meet goals for controlling costs, generating revenues, or maximizing profits while staying within their budgets.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CF4FFB4-0D63-4B32-BBA9-D6090DBA842D}" type="slidenum">
              <a:rPr lang="en-AU"/>
              <a:pPr>
                <a:defRPr/>
              </a:pPr>
              <a:t>8</a:t>
            </a:fld>
            <a:endParaRPr lang="en-AU" dirty="0"/>
          </a:p>
        </p:txBody>
      </p:sp>
      <p:sp>
        <p:nvSpPr>
          <p:cNvPr id="6861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lnSpc>
                <a:spcPct val="80000"/>
              </a:lnSpc>
            </a:pPr>
            <a:r>
              <a:rPr lang="en-US" altLang="en-US" sz="900" dirty="0" smtClean="0"/>
              <a:t>Specific goals are set at each level of the firm.</a:t>
            </a:r>
          </a:p>
          <a:p>
            <a:pPr lvl="2">
              <a:lnSpc>
                <a:spcPct val="80000"/>
              </a:lnSpc>
            </a:pPr>
            <a:r>
              <a:rPr lang="en-US" altLang="en-US" sz="900" dirty="0" smtClean="0"/>
              <a:t>Goal setting is participatory with manager and worker</a:t>
            </a:r>
          </a:p>
          <a:p>
            <a:pPr lvl="2">
              <a:lnSpc>
                <a:spcPct val="80000"/>
              </a:lnSpc>
            </a:pPr>
            <a:r>
              <a:rPr lang="en-US" altLang="en-US" sz="900" dirty="0" smtClean="0"/>
              <a:t>Periodic reviews of subordinates’ progress toward goals are held (pay raises and promotions are tied to goal attainment).</a:t>
            </a:r>
          </a:p>
          <a:p>
            <a:pPr lvl="2">
              <a:lnSpc>
                <a:spcPct val="80000"/>
              </a:lnSpc>
            </a:pPr>
            <a:r>
              <a:rPr lang="en-US" altLang="en-US" sz="900" dirty="0" smtClean="0"/>
              <a:t>Teams are also measured in this way with goals and performance measured for the team.</a:t>
            </a:r>
          </a:p>
          <a:p>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F8032BE-E02A-4E90-911B-436951FF6E75}" type="slidenum">
              <a:rPr lang="en-AU"/>
              <a:pPr>
                <a:defRPr/>
              </a:pPr>
              <a:t>9</a:t>
            </a:fld>
            <a:endParaRPr lang="en-AU" dirty="0"/>
          </a:p>
        </p:txBody>
      </p:sp>
      <p:sp>
        <p:nvSpPr>
          <p:cNvPr id="6963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r>
              <a:rPr lang="en-US" altLang="en-US" dirty="0" smtClean="0"/>
              <a:t>Rules and SOPs tell the worker what to do (standardized actions) so outcomes are predictable.</a:t>
            </a:r>
          </a:p>
          <a:p>
            <a:pPr lvl="2"/>
            <a:r>
              <a:rPr lang="en-US" altLang="en-US" dirty="0" smtClean="0"/>
              <a:t>There is still a need for output control to correct mistakes.</a:t>
            </a:r>
          </a:p>
          <a:p>
            <a:pPr lvl="2"/>
            <a:r>
              <a:rPr lang="en-US" altLang="en-US" dirty="0" smtClean="0"/>
              <a:t>Bureaucratic control is best used for routine problems in stable environments.</a:t>
            </a:r>
          </a:p>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b="1" dirty="0" smtClean="0"/>
              <a:t>Entrepreneur Success</a:t>
            </a:r>
            <a:r>
              <a:rPr lang="en-US" altLang="en-US" dirty="0" smtClean="0"/>
              <a:t> </a:t>
            </a:r>
          </a:p>
          <a:p>
            <a:r>
              <a:rPr lang="en-US" altLang="en-US" dirty="0" smtClean="0"/>
              <a:t>An entrepreneur must hire managers who can create an operating and control system that will let a new venture survive and prosper</a:t>
            </a:r>
          </a:p>
          <a:p>
            <a:endParaRPr lang="en-US" altLang="en-US" dirty="0" smtClean="0"/>
          </a:p>
        </p:txBody>
      </p:sp>
      <p:sp>
        <p:nvSpPr>
          <p:cNvPr id="4" name="Slide Number Placeholder 3"/>
          <p:cNvSpPr>
            <a:spLocks noGrp="1"/>
          </p:cNvSpPr>
          <p:nvPr>
            <p:ph type="sldNum" sz="quarter" idx="5"/>
          </p:nvPr>
        </p:nvSpPr>
        <p:spPr/>
        <p:txBody>
          <a:bodyPr/>
          <a:lstStyle/>
          <a:p>
            <a:pPr>
              <a:defRPr/>
            </a:pPr>
            <a:fld id="{91190AB0-2882-46CA-BC4F-5DAAF167D25E}" type="slidenum">
              <a:rPr lang="en-US" smtClean="0"/>
              <a:pPr>
                <a:defRPr/>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8-</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ctrTitle"/>
          </p:nvPr>
        </p:nvSpPr>
        <p:spPr>
          <a:xfrm>
            <a:off x="5029200" y="685800"/>
            <a:ext cx="3810000" cy="2743200"/>
          </a:xfrm>
        </p:spPr>
        <p:txBody>
          <a:bodyPr>
            <a:normAutofit fontScale="90000"/>
          </a:bodyPr>
          <a:lstStyle/>
          <a:p>
            <a:pPr>
              <a:defRPr/>
            </a:pPr>
            <a:r>
              <a:rPr lang="en-US" dirty="0" smtClean="0"/>
              <a:t>Control, </a:t>
            </a:r>
            <a:r>
              <a:rPr lang="en-US" dirty="0" smtClean="0"/>
              <a:t>Change, </a:t>
            </a:r>
            <a:r>
              <a:rPr lang="en-US" dirty="0" smtClean="0"/>
              <a:t>and </a:t>
            </a:r>
            <a:br>
              <a:rPr lang="en-US" dirty="0" smtClean="0"/>
            </a:br>
            <a:r>
              <a:rPr lang="en-US" dirty="0" smtClean="0"/>
              <a:t>Entrepreneurship</a:t>
            </a:r>
            <a:endParaRPr lang="en-US" dirty="0"/>
          </a:p>
        </p:txBody>
      </p:sp>
      <p:sp>
        <p:nvSpPr>
          <p:cNvPr id="119812" name="Rectangle 4"/>
          <p:cNvSpPr>
            <a:spLocks noGrp="1" noChangeArrowheads="1"/>
          </p:cNvSpPr>
          <p:nvPr>
            <p:ph type="subTitle" idx="1"/>
          </p:nvPr>
        </p:nvSpPr>
        <p:spPr>
          <a:xfrm>
            <a:off x="5410200" y="3962400"/>
            <a:ext cx="3276600" cy="762000"/>
          </a:xfrm>
        </p:spPr>
        <p:txBody>
          <a:bodyPr/>
          <a:lstStyle/>
          <a:p>
            <a:pPr>
              <a:defRPr/>
            </a:pPr>
            <a:r>
              <a:rPr lang="en-US" sz="4000" dirty="0" smtClean="0"/>
              <a:t>Chapter Eight</a:t>
            </a:r>
            <a:endParaRPr lang="en-US" sz="4000" dirty="0"/>
          </a:p>
        </p:txBody>
      </p:sp>
    </p:spTree>
    <p:extLst>
      <p:ext uri="{BB962C8B-B14F-4D97-AF65-F5344CB8AC3E}">
        <p14:creationId xmlns:p14="http://schemas.microsoft.com/office/powerpoint/2010/main" val="2943241710"/>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7" name="Rectangle 5"/>
          <p:cNvSpPr>
            <a:spLocks noGrp="1" noChangeArrowheads="1"/>
          </p:cNvSpPr>
          <p:nvPr>
            <p:ph type="title"/>
          </p:nvPr>
        </p:nvSpPr>
        <p:spPr/>
        <p:txBody>
          <a:bodyPr/>
          <a:lstStyle/>
          <a:p>
            <a:pPr>
              <a:defRPr/>
            </a:pPr>
            <a:r>
              <a:rPr lang="en-US" dirty="0"/>
              <a:t>Learning Objectives</a:t>
            </a:r>
          </a:p>
        </p:txBody>
      </p:sp>
      <p:sp>
        <p:nvSpPr>
          <p:cNvPr id="120838" name="Rectangle 6"/>
          <p:cNvSpPr>
            <a:spLocks noGrp="1" noChangeArrowheads="1"/>
          </p:cNvSpPr>
          <p:nvPr>
            <p:ph idx="1"/>
          </p:nvPr>
        </p:nvSpPr>
        <p:spPr/>
        <p:txBody>
          <a:bodyPr>
            <a:normAutofit fontScale="92500" lnSpcReduction="10000"/>
          </a:bodyPr>
          <a:lstStyle/>
          <a:p>
            <a:pPr marL="1031875" indent="-1031875">
              <a:buFont typeface="Arial" charset="0"/>
              <a:buNone/>
              <a:defRPr/>
            </a:pPr>
            <a:r>
              <a:rPr lang="en-US" b="1" dirty="0" smtClean="0">
                <a:solidFill>
                  <a:schemeClr val="tx2">
                    <a:lumMod val="60000"/>
                    <a:lumOff val="40000"/>
                  </a:schemeClr>
                </a:solidFill>
              </a:rPr>
              <a:t>LO8-1</a:t>
            </a:r>
            <a:r>
              <a:rPr lang="en-US" b="0" dirty="0" smtClean="0">
                <a:solidFill>
                  <a:schemeClr val="tx1"/>
                </a:solidFill>
              </a:rPr>
              <a:t> Define </a:t>
            </a:r>
            <a:r>
              <a:rPr lang="en-US" b="0" dirty="0">
                <a:solidFill>
                  <a:schemeClr val="tx1"/>
                </a:solidFill>
              </a:rPr>
              <a:t>organizational control, and identify the main output and behavior controls managers use to coordinate and motivate </a:t>
            </a:r>
            <a:r>
              <a:rPr lang="en-US" b="0" dirty="0" smtClean="0">
                <a:solidFill>
                  <a:schemeClr val="tx1"/>
                </a:solidFill>
              </a:rPr>
              <a:t>employees</a:t>
            </a:r>
          </a:p>
          <a:p>
            <a:pPr marL="1031875" indent="-1031875">
              <a:buNone/>
            </a:pPr>
            <a:r>
              <a:rPr lang="en-US" b="1" dirty="0" smtClean="0">
                <a:solidFill>
                  <a:schemeClr val="tx2">
                    <a:lumMod val="60000"/>
                    <a:lumOff val="40000"/>
                  </a:schemeClr>
                </a:solidFill>
              </a:rPr>
              <a:t>LO8-2</a:t>
            </a:r>
            <a:r>
              <a:rPr lang="en-US" dirty="0" smtClean="0"/>
              <a:t> Describe </a:t>
            </a:r>
            <a:r>
              <a:rPr lang="en-US" dirty="0"/>
              <a:t>the four steps in the </a:t>
            </a:r>
            <a:r>
              <a:rPr lang="en-US" dirty="0" smtClean="0"/>
              <a:t>control process </a:t>
            </a:r>
            <a:r>
              <a:rPr lang="en-US" dirty="0"/>
              <a:t>and the way it operates over time.</a:t>
            </a:r>
          </a:p>
          <a:p>
            <a:pPr marL="1031875" indent="-1031875">
              <a:buNone/>
            </a:pPr>
            <a:r>
              <a:rPr lang="en-US" b="1" dirty="0" smtClean="0">
                <a:solidFill>
                  <a:schemeClr val="tx2">
                    <a:lumMod val="60000"/>
                    <a:lumOff val="40000"/>
                  </a:schemeClr>
                </a:solidFill>
              </a:rPr>
              <a:t>LO8-3 </a:t>
            </a:r>
            <a:r>
              <a:rPr lang="en-US" dirty="0" smtClean="0"/>
              <a:t>Identify </a:t>
            </a:r>
            <a:r>
              <a:rPr lang="en-US" dirty="0"/>
              <a:t>the main output </a:t>
            </a:r>
            <a:r>
              <a:rPr lang="en-US" dirty="0" smtClean="0"/>
              <a:t>controls, and </a:t>
            </a:r>
            <a:r>
              <a:rPr lang="en-US" dirty="0"/>
              <a:t>discuss their advantages </a:t>
            </a:r>
            <a:r>
              <a:rPr lang="en-US" dirty="0" smtClean="0"/>
              <a:t>and disadvantages </a:t>
            </a:r>
            <a:r>
              <a:rPr lang="en-US" dirty="0"/>
              <a:t>as means of </a:t>
            </a:r>
            <a:r>
              <a:rPr lang="en-US" dirty="0" smtClean="0"/>
              <a:t>coordinating and </a:t>
            </a:r>
            <a:r>
              <a:rPr lang="en-US" dirty="0"/>
              <a:t>motivating employees.</a:t>
            </a:r>
            <a:endParaRPr lang="en-US" b="0" dirty="0">
              <a:solidFill>
                <a:schemeClr val="tx1"/>
              </a:solidFill>
            </a:endParaRPr>
          </a:p>
          <a:p>
            <a:pPr marL="533400" indent="-533400">
              <a:defRPr/>
            </a:pPr>
            <a:endParaRPr lang="en-US" dirty="0"/>
          </a:p>
        </p:txBody>
      </p:sp>
    </p:spTree>
    <p:extLst>
      <p:ext uri="{BB962C8B-B14F-4D97-AF65-F5344CB8AC3E}">
        <p14:creationId xmlns:p14="http://schemas.microsoft.com/office/powerpoint/2010/main" val="1081656830"/>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p:txBody>
          <a:bodyPr/>
          <a:lstStyle/>
          <a:p>
            <a:pPr>
              <a:defRPr/>
            </a:pPr>
            <a:r>
              <a:rPr lang="en-US" dirty="0"/>
              <a:t>Learning Objectives</a:t>
            </a:r>
          </a:p>
        </p:txBody>
      </p:sp>
      <p:sp>
        <p:nvSpPr>
          <p:cNvPr id="122885" name="Rectangle 5"/>
          <p:cNvSpPr>
            <a:spLocks noGrp="1" noChangeArrowheads="1"/>
          </p:cNvSpPr>
          <p:nvPr>
            <p:ph idx="1"/>
          </p:nvPr>
        </p:nvSpPr>
        <p:spPr/>
        <p:txBody>
          <a:bodyPr>
            <a:normAutofit/>
          </a:bodyPr>
          <a:lstStyle/>
          <a:p>
            <a:pPr marL="1031875" indent="-1031875">
              <a:buNone/>
              <a:defRPr/>
            </a:pPr>
            <a:r>
              <a:rPr lang="en-US" sz="3000" b="1" dirty="0" smtClean="0">
                <a:solidFill>
                  <a:schemeClr val="tx2">
                    <a:lumMod val="60000"/>
                    <a:lumOff val="40000"/>
                  </a:schemeClr>
                </a:solidFill>
              </a:rPr>
              <a:t>LO8-4</a:t>
            </a:r>
            <a:r>
              <a:rPr lang="en-US" sz="3000" dirty="0" smtClean="0"/>
              <a:t> Explain how clan control  or organizational culture creates an effective organizational architecture</a:t>
            </a:r>
            <a:endParaRPr lang="en-US" sz="3000" b="1" dirty="0" smtClean="0">
              <a:solidFill>
                <a:schemeClr val="tx2">
                  <a:lumMod val="60000"/>
                  <a:lumOff val="40000"/>
                </a:schemeClr>
              </a:solidFill>
            </a:endParaRPr>
          </a:p>
          <a:p>
            <a:pPr marL="1031875" indent="-1031875">
              <a:buFont typeface="Arial" charset="0"/>
              <a:buNone/>
              <a:defRPr/>
            </a:pPr>
            <a:r>
              <a:rPr lang="en-US" sz="3000" b="1" dirty="0" smtClean="0">
                <a:solidFill>
                  <a:schemeClr val="tx2">
                    <a:lumMod val="60000"/>
                    <a:lumOff val="40000"/>
                  </a:schemeClr>
                </a:solidFill>
              </a:rPr>
              <a:t>LO8-5</a:t>
            </a:r>
            <a:r>
              <a:rPr lang="en-US" sz="3000" b="0" dirty="0" smtClean="0">
                <a:solidFill>
                  <a:schemeClr val="tx1"/>
                </a:solidFill>
              </a:rPr>
              <a:t> Discuss the relationship between organizational control and change, and explain why managing change is a vital management task</a:t>
            </a:r>
          </a:p>
          <a:p>
            <a:pPr marL="1031875" indent="-1031875">
              <a:buFont typeface="Arial" charset="0"/>
              <a:buNone/>
              <a:defRPr/>
            </a:pPr>
            <a:r>
              <a:rPr lang="en-US" sz="3000" b="1" dirty="0" smtClean="0">
                <a:solidFill>
                  <a:schemeClr val="tx2">
                    <a:lumMod val="60000"/>
                    <a:lumOff val="40000"/>
                  </a:schemeClr>
                </a:solidFill>
              </a:rPr>
              <a:t>LO8-6 </a:t>
            </a:r>
            <a:r>
              <a:rPr lang="en-US" sz="3000" b="0" dirty="0" smtClean="0">
                <a:solidFill>
                  <a:schemeClr val="tx1"/>
                </a:solidFill>
              </a:rPr>
              <a:t>Understand </a:t>
            </a:r>
            <a:r>
              <a:rPr lang="en-US" sz="3000" b="0" dirty="0">
                <a:solidFill>
                  <a:schemeClr val="tx1"/>
                </a:solidFill>
              </a:rPr>
              <a:t>the role of entrepreneurship in the control and change process</a:t>
            </a:r>
          </a:p>
        </p:txBody>
      </p:sp>
    </p:spTree>
    <p:extLst>
      <p:ext uri="{BB962C8B-B14F-4D97-AF65-F5344CB8AC3E}">
        <p14:creationId xmlns:p14="http://schemas.microsoft.com/office/powerpoint/2010/main" val="1030576726"/>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a:defRPr/>
            </a:pPr>
            <a:r>
              <a:rPr lang="en-US" dirty="0" smtClean="0"/>
              <a:t>What is Organizational Control?</a:t>
            </a:r>
            <a:endParaRPr lang="en-US" dirty="0"/>
          </a:p>
        </p:txBody>
      </p:sp>
      <p:sp>
        <p:nvSpPr>
          <p:cNvPr id="123907" name="Rectangle 3"/>
          <p:cNvSpPr>
            <a:spLocks noGrp="1" noChangeArrowheads="1"/>
          </p:cNvSpPr>
          <p:nvPr>
            <p:ph idx="1"/>
          </p:nvPr>
        </p:nvSpPr>
        <p:spPr/>
        <p:txBody>
          <a:bodyPr/>
          <a:lstStyle/>
          <a:p>
            <a:pPr>
              <a:defRPr/>
            </a:pPr>
            <a:r>
              <a:rPr lang="en-US" b="1" dirty="0" smtClean="0">
                <a:solidFill>
                  <a:schemeClr val="accent6">
                    <a:lumMod val="75000"/>
                  </a:schemeClr>
                </a:solidFill>
              </a:rPr>
              <a:t>Controlling</a:t>
            </a:r>
            <a:r>
              <a:rPr lang="en-US" dirty="0" smtClean="0"/>
              <a:t> </a:t>
            </a:r>
          </a:p>
          <a:p>
            <a:pPr lvl="1">
              <a:defRPr/>
            </a:pPr>
            <a:r>
              <a:rPr lang="en-US" dirty="0" smtClean="0"/>
              <a:t>Process where managers monitor and regulate how efficiently and effectively an organization and its members are performing the activities necessary to </a:t>
            </a:r>
            <a:br>
              <a:rPr lang="en-US" dirty="0" smtClean="0"/>
            </a:br>
            <a:r>
              <a:rPr lang="en-US" dirty="0" smtClean="0"/>
              <a:t>achieve organizational </a:t>
            </a:r>
            <a:br>
              <a:rPr lang="en-US" dirty="0" smtClean="0"/>
            </a:br>
            <a:r>
              <a:rPr lang="en-US" dirty="0" smtClean="0"/>
              <a:t>goals</a:t>
            </a:r>
            <a:endParaRPr lang="en-US" dirty="0"/>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3897606"/>
            <a:ext cx="3429000" cy="244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654623"/>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a:defRPr/>
            </a:pPr>
            <a:r>
              <a:rPr lang="en-US" dirty="0" smtClean="0"/>
              <a:t>Three Types of Control</a:t>
            </a:r>
            <a:endParaRPr lang="en-US" dirty="0"/>
          </a:p>
        </p:txBody>
      </p:sp>
      <p:sp>
        <p:nvSpPr>
          <p:cNvPr id="19460" name="Text Box 3"/>
          <p:cNvSpPr txBox="1">
            <a:spLocks noChangeArrowheads="1"/>
          </p:cNvSpPr>
          <p:nvPr/>
        </p:nvSpPr>
        <p:spPr bwMode="auto">
          <a:xfrm>
            <a:off x="0" y="1676400"/>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8.1</a:t>
            </a:r>
          </a:p>
        </p:txBody>
      </p:sp>
      <p:pic>
        <p:nvPicPr>
          <p:cNvPr id="19461" name="Picture 6" descr="jon30247_08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 y="2209800"/>
            <a:ext cx="7696200"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0169"/>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normAutofit fontScale="90000"/>
          </a:bodyPr>
          <a:lstStyle/>
          <a:p>
            <a:pPr>
              <a:defRPr/>
            </a:pPr>
            <a:r>
              <a:rPr lang="en-US" dirty="0" smtClean="0"/>
              <a:t>Four Steps in Organizational Control</a:t>
            </a:r>
            <a:endParaRPr lang="en-US" dirty="0"/>
          </a:p>
        </p:txBody>
      </p:sp>
      <p:sp>
        <p:nvSpPr>
          <p:cNvPr id="23556" name="Text Box 3"/>
          <p:cNvSpPr txBox="1">
            <a:spLocks noChangeArrowheads="1"/>
          </p:cNvSpPr>
          <p:nvPr/>
        </p:nvSpPr>
        <p:spPr bwMode="auto">
          <a:xfrm>
            <a:off x="26557" y="1752600"/>
            <a:ext cx="1220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8.2</a:t>
            </a:r>
          </a:p>
        </p:txBody>
      </p:sp>
      <p:pic>
        <p:nvPicPr>
          <p:cNvPr id="23557" name="Picture 6" descr="jon30247_08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2286000"/>
            <a:ext cx="7620000" cy="346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0738365"/>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4" name="Rectangle 4"/>
          <p:cNvSpPr>
            <a:spLocks noGrp="1" noChangeArrowheads="1"/>
          </p:cNvSpPr>
          <p:nvPr>
            <p:ph type="title"/>
          </p:nvPr>
        </p:nvSpPr>
        <p:spPr/>
        <p:txBody>
          <a:bodyPr/>
          <a:lstStyle/>
          <a:p>
            <a:pPr>
              <a:defRPr/>
            </a:pPr>
            <a:r>
              <a:rPr lang="en-US" dirty="0" smtClean="0"/>
              <a:t>Operating Budgets</a:t>
            </a:r>
            <a:endParaRPr lang="en-US" dirty="0"/>
          </a:p>
        </p:txBody>
      </p:sp>
      <p:sp>
        <p:nvSpPr>
          <p:cNvPr id="158725" name="Rectangle 5"/>
          <p:cNvSpPr>
            <a:spLocks noGrp="1" noChangeArrowheads="1"/>
          </p:cNvSpPr>
          <p:nvPr>
            <p:ph idx="1"/>
          </p:nvPr>
        </p:nvSpPr>
        <p:spPr/>
        <p:txBody>
          <a:bodyPr/>
          <a:lstStyle/>
          <a:p>
            <a:pPr>
              <a:defRPr/>
            </a:pPr>
            <a:r>
              <a:rPr lang="en-US" b="1" dirty="0" smtClean="0">
                <a:solidFill>
                  <a:schemeClr val="accent6">
                    <a:lumMod val="75000"/>
                  </a:schemeClr>
                </a:solidFill>
              </a:rPr>
              <a:t>Operating Budget</a:t>
            </a:r>
          </a:p>
          <a:p>
            <a:pPr lvl="1">
              <a:defRPr/>
            </a:pPr>
            <a:r>
              <a:rPr lang="en-US" dirty="0" smtClean="0"/>
              <a:t>A blueprint that states how managers</a:t>
            </a:r>
            <a:br>
              <a:rPr lang="en-US" dirty="0" smtClean="0"/>
            </a:br>
            <a:r>
              <a:rPr lang="en-US" dirty="0" smtClean="0"/>
              <a:t>intend to allocate and use the </a:t>
            </a:r>
            <a:br>
              <a:rPr lang="en-US" dirty="0" smtClean="0"/>
            </a:br>
            <a:r>
              <a:rPr lang="en-US" dirty="0" smtClean="0"/>
              <a:t>resources they control to attain organizational goals effectively and efficiently</a:t>
            </a:r>
          </a:p>
          <a:p>
            <a:pPr lvl="1">
              <a:defRPr/>
            </a:pPr>
            <a:endParaRPr lang="en-US" sz="800" dirty="0" smtClean="0"/>
          </a:p>
          <a:p>
            <a:r>
              <a:rPr lang="en-US" sz="2800" dirty="0" smtClean="0"/>
              <a:t>Lower-level managers are evaluated </a:t>
            </a:r>
            <a:r>
              <a:rPr lang="en-US" sz="2800" dirty="0"/>
              <a:t>for their ability to stay within the budget and to make the best </a:t>
            </a:r>
            <a:r>
              <a:rPr lang="en-US" sz="2800" dirty="0" smtClean="0"/>
              <a:t>use of </a:t>
            </a:r>
            <a:r>
              <a:rPr lang="en-US" sz="2800" dirty="0">
                <a:solidFill>
                  <a:schemeClr val="tx2">
                    <a:lumMod val="60000"/>
                    <a:lumOff val="40000"/>
                  </a:schemeClr>
                </a:solidFill>
              </a:rPr>
              <a:t>available resources</a:t>
            </a:r>
          </a:p>
        </p:txBody>
      </p:sp>
    </p:spTree>
    <p:extLst>
      <p:ext uri="{BB962C8B-B14F-4D97-AF65-F5344CB8AC3E}">
        <p14:creationId xmlns:p14="http://schemas.microsoft.com/office/powerpoint/2010/main" val="1009954950"/>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a:defRPr/>
            </a:pPr>
            <a:r>
              <a:rPr lang="en-US" dirty="0" smtClean="0"/>
              <a:t>Management by Objectives </a:t>
            </a:r>
            <a:endParaRPr lang="en-US" dirty="0"/>
          </a:p>
        </p:txBody>
      </p:sp>
      <p:sp>
        <p:nvSpPr>
          <p:cNvPr id="165891" name="Rectangle 3"/>
          <p:cNvSpPr>
            <a:spLocks noGrp="1" noChangeArrowheads="1"/>
          </p:cNvSpPr>
          <p:nvPr>
            <p:ph idx="1"/>
          </p:nvPr>
        </p:nvSpPr>
        <p:spPr/>
        <p:txBody>
          <a:bodyPr/>
          <a:lstStyle/>
          <a:p>
            <a:pPr>
              <a:defRPr/>
            </a:pPr>
            <a:r>
              <a:rPr lang="en-US" b="1" dirty="0" smtClean="0">
                <a:solidFill>
                  <a:schemeClr val="accent6">
                    <a:lumMod val="75000"/>
                  </a:schemeClr>
                </a:solidFill>
              </a:rPr>
              <a:t>Management by Objectives (MBO)</a:t>
            </a:r>
          </a:p>
          <a:p>
            <a:pPr lvl="1">
              <a:defRPr/>
            </a:pPr>
            <a:r>
              <a:rPr lang="en-US" dirty="0" smtClean="0"/>
              <a:t>A goal-setting process in which managers and subordinates negotiate specific goals and objectives for the subordinate to achieve and then periodically  evaluate their attainment of those goals</a:t>
            </a:r>
            <a:endParaRPr lang="en-US" dirty="0"/>
          </a:p>
        </p:txBody>
      </p:sp>
    </p:spTree>
    <p:extLst>
      <p:ext uri="{BB962C8B-B14F-4D97-AF65-F5344CB8AC3E}">
        <p14:creationId xmlns:p14="http://schemas.microsoft.com/office/powerpoint/2010/main" val="1786970457"/>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p:txBody>
          <a:bodyPr/>
          <a:lstStyle/>
          <a:p>
            <a:r>
              <a:rPr lang="en-US" dirty="0" smtClean="0"/>
              <a:t> Bureaucratic Control</a:t>
            </a:r>
            <a:endParaRPr lang="en-US" dirty="0"/>
          </a:p>
        </p:txBody>
      </p:sp>
      <p:sp>
        <p:nvSpPr>
          <p:cNvPr id="168965" name="Rectangle 5"/>
          <p:cNvSpPr>
            <a:spLocks noGrp="1" noChangeArrowheads="1"/>
          </p:cNvSpPr>
          <p:nvPr>
            <p:ph sz="half" idx="1"/>
          </p:nvPr>
        </p:nvSpPr>
        <p:spPr/>
        <p:txBody>
          <a:bodyPr/>
          <a:lstStyle/>
          <a:p>
            <a:r>
              <a:rPr lang="en-US" b="1" dirty="0" smtClean="0">
                <a:solidFill>
                  <a:schemeClr val="accent6">
                    <a:lumMod val="75000"/>
                  </a:schemeClr>
                </a:solidFill>
              </a:rPr>
              <a:t>Bureaucratic Control</a:t>
            </a:r>
          </a:p>
          <a:p>
            <a:pPr lvl="1"/>
            <a:r>
              <a:rPr lang="en-US" dirty="0" smtClean="0"/>
              <a:t>Control of behavior by means of a comprehensive system of rules and standard operating procedures.</a:t>
            </a:r>
            <a:endParaRPr lang="en-US" dirty="0"/>
          </a:p>
        </p:txBody>
      </p:sp>
      <p:pic>
        <p:nvPicPr>
          <p:cNvPr id="13" name="Picture 6"/>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804365" y="2667000"/>
            <a:ext cx="3789871" cy="274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603937"/>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a:defRPr/>
            </a:pPr>
            <a:r>
              <a:rPr lang="en-US" sz="4000" dirty="0" smtClean="0"/>
              <a:t>Adaptive vs. Inert Culture</a:t>
            </a:r>
            <a:endParaRPr lang="en-US" sz="4000" dirty="0"/>
          </a:p>
        </p:txBody>
      </p:sp>
      <p:sp>
        <p:nvSpPr>
          <p:cNvPr id="177155" name="Rectangle 3"/>
          <p:cNvSpPr>
            <a:spLocks noGrp="1" noChangeArrowheads="1"/>
          </p:cNvSpPr>
          <p:nvPr>
            <p:ph sz="half" idx="1"/>
          </p:nvPr>
        </p:nvSpPr>
        <p:spPr/>
        <p:txBody>
          <a:bodyPr/>
          <a:lstStyle/>
          <a:p>
            <a:pPr>
              <a:defRPr/>
            </a:pPr>
            <a:r>
              <a:rPr lang="en-US" b="1" dirty="0" smtClean="0">
                <a:solidFill>
                  <a:schemeClr val="accent6">
                    <a:lumMod val="75000"/>
                  </a:schemeClr>
                </a:solidFill>
              </a:rPr>
              <a:t>Adaptive Culture </a:t>
            </a:r>
          </a:p>
          <a:p>
            <a:pPr lvl="1">
              <a:defRPr/>
            </a:pPr>
            <a:r>
              <a:rPr lang="en-US" dirty="0" smtClean="0"/>
              <a:t>Culture whose values and norms help an organization to build momentum and to grow and change as needed to achieve its goals and be effective</a:t>
            </a:r>
          </a:p>
        </p:txBody>
      </p:sp>
      <p:sp>
        <p:nvSpPr>
          <p:cNvPr id="8" name="Content Placeholder 7"/>
          <p:cNvSpPr>
            <a:spLocks noGrp="1"/>
          </p:cNvSpPr>
          <p:nvPr>
            <p:ph sz="half" idx="2"/>
          </p:nvPr>
        </p:nvSpPr>
        <p:spPr/>
        <p:txBody>
          <a:bodyPr/>
          <a:lstStyle/>
          <a:p>
            <a:pPr>
              <a:defRPr/>
            </a:pPr>
            <a:r>
              <a:rPr lang="en-US" b="1" dirty="0" smtClean="0">
                <a:solidFill>
                  <a:schemeClr val="accent6">
                    <a:lumMod val="75000"/>
                  </a:schemeClr>
                </a:solidFill>
              </a:rPr>
              <a:t>Inert Culture </a:t>
            </a:r>
          </a:p>
          <a:p>
            <a:pPr lvl="1">
              <a:defRPr/>
            </a:pPr>
            <a:r>
              <a:rPr lang="en-US" dirty="0" smtClean="0"/>
              <a:t>Culture that leads to values and norms that fail to motivate or inspire employees</a:t>
            </a:r>
          </a:p>
          <a:p>
            <a:pPr lvl="1">
              <a:defRPr/>
            </a:pPr>
            <a:r>
              <a:rPr lang="en-US" dirty="0" smtClean="0"/>
              <a:t>Leads to stagnation and often failure over time</a:t>
            </a:r>
          </a:p>
          <a:p>
            <a:pPr lvl="1">
              <a:defRPr/>
            </a:pPr>
            <a:endParaRPr lang="en-US" dirty="0" smtClean="0"/>
          </a:p>
          <a:p>
            <a:pPr>
              <a:defRPr/>
            </a:pPr>
            <a:endParaRPr lang="en-US" dirty="0">
              <a:solidFill>
                <a:schemeClr val="accent6">
                  <a:lumMod val="75000"/>
                </a:schemeClr>
              </a:solidFill>
            </a:endParaRPr>
          </a:p>
        </p:txBody>
      </p:sp>
    </p:spTree>
    <p:extLst>
      <p:ext uri="{BB962C8B-B14F-4D97-AF65-F5344CB8AC3E}">
        <p14:creationId xmlns:p14="http://schemas.microsoft.com/office/powerpoint/2010/main" val="1298696007"/>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en-US" dirty="0" smtClean="0"/>
              <a:t>Organizational Control and Change</a:t>
            </a:r>
            <a:endParaRPr lang="en-US" dirty="0"/>
          </a:p>
        </p:txBody>
      </p:sp>
      <p:sp>
        <p:nvSpPr>
          <p:cNvPr id="41988" name="Text Box 6"/>
          <p:cNvSpPr txBox="1">
            <a:spLocks noChangeArrowheads="1"/>
          </p:cNvSpPr>
          <p:nvPr/>
        </p:nvSpPr>
        <p:spPr bwMode="auto">
          <a:xfrm>
            <a:off x="34834" y="1721643"/>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8.5</a:t>
            </a:r>
          </a:p>
        </p:txBody>
      </p:sp>
      <p:pic>
        <p:nvPicPr>
          <p:cNvPr id="4198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2066585"/>
            <a:ext cx="7162800" cy="433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611667"/>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8" name="Rectangle 4"/>
          <p:cNvSpPr>
            <a:spLocks noGrp="1" noChangeArrowheads="1"/>
          </p:cNvSpPr>
          <p:nvPr>
            <p:ph type="title"/>
          </p:nvPr>
        </p:nvSpPr>
        <p:spPr/>
        <p:txBody>
          <a:bodyPr/>
          <a:lstStyle/>
          <a:p>
            <a:pPr>
              <a:defRPr/>
            </a:pPr>
            <a:r>
              <a:rPr lang="en-US" dirty="0" smtClean="0"/>
              <a:t>Organization Change</a:t>
            </a:r>
            <a:endParaRPr lang="en-US" dirty="0"/>
          </a:p>
        </p:txBody>
      </p:sp>
      <p:sp>
        <p:nvSpPr>
          <p:cNvPr id="180229" name="Rectangle 5"/>
          <p:cNvSpPr>
            <a:spLocks noGrp="1" noChangeArrowheads="1"/>
          </p:cNvSpPr>
          <p:nvPr>
            <p:ph idx="1"/>
          </p:nvPr>
        </p:nvSpPr>
        <p:spPr/>
        <p:txBody>
          <a:bodyPr/>
          <a:lstStyle/>
          <a:p>
            <a:pPr>
              <a:defRPr/>
            </a:pPr>
            <a:r>
              <a:rPr lang="en-US" b="1" dirty="0" smtClean="0">
                <a:solidFill>
                  <a:schemeClr val="accent6">
                    <a:lumMod val="75000"/>
                  </a:schemeClr>
                </a:solidFill>
              </a:rPr>
              <a:t>Organization Change </a:t>
            </a:r>
          </a:p>
          <a:p>
            <a:pPr lvl="1">
              <a:defRPr/>
            </a:pPr>
            <a:r>
              <a:rPr lang="en-US" dirty="0" smtClean="0"/>
              <a:t>Movement of an organization away from its present state and toward some desired future state to increase its efficiency and effectiveness</a:t>
            </a:r>
            <a:endParaRPr lang="en-US" dirty="0"/>
          </a:p>
        </p:txBody>
      </p:sp>
    </p:spTree>
    <p:extLst>
      <p:ext uri="{BB962C8B-B14F-4D97-AF65-F5344CB8AC3E}">
        <p14:creationId xmlns:p14="http://schemas.microsoft.com/office/powerpoint/2010/main" val="1194686864"/>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228600"/>
            <a:ext cx="8229600" cy="1143000"/>
          </a:xfrm>
        </p:spPr>
        <p:txBody>
          <a:bodyPr>
            <a:normAutofit fontScale="90000"/>
          </a:bodyPr>
          <a:lstStyle/>
          <a:p>
            <a:pPr>
              <a:defRPr/>
            </a:pPr>
            <a:r>
              <a:rPr lang="en-US" dirty="0" smtClean="0"/>
              <a:t>Four Steps in the </a:t>
            </a:r>
            <a:br>
              <a:rPr lang="en-US" dirty="0" smtClean="0"/>
            </a:br>
            <a:r>
              <a:rPr lang="en-US" dirty="0" smtClean="0"/>
              <a:t>Organizational Change Process</a:t>
            </a:r>
            <a:endParaRPr lang="en-US" dirty="0"/>
          </a:p>
        </p:txBody>
      </p:sp>
      <p:sp>
        <p:nvSpPr>
          <p:cNvPr id="44036" name="Text Box 3"/>
          <p:cNvSpPr txBox="1">
            <a:spLocks noChangeArrowheads="1"/>
          </p:cNvSpPr>
          <p:nvPr/>
        </p:nvSpPr>
        <p:spPr bwMode="auto">
          <a:xfrm>
            <a:off x="23949" y="1676400"/>
            <a:ext cx="12207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8.6</a:t>
            </a:r>
          </a:p>
        </p:txBody>
      </p:sp>
      <p:pic>
        <p:nvPicPr>
          <p:cNvPr id="44037" name="Picture 6" descr="jon30247_080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563813"/>
            <a:ext cx="8662988"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473230"/>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7396" name="Rectangle 4"/>
          <p:cNvSpPr>
            <a:spLocks noGrp="1" noChangeArrowheads="1"/>
          </p:cNvSpPr>
          <p:nvPr>
            <p:ph type="title"/>
          </p:nvPr>
        </p:nvSpPr>
        <p:spPr/>
        <p:txBody>
          <a:bodyPr/>
          <a:lstStyle/>
          <a:p>
            <a:pPr>
              <a:defRPr/>
            </a:pPr>
            <a:r>
              <a:rPr lang="en-US" dirty="0" smtClean="0"/>
              <a:t>Organization Change</a:t>
            </a:r>
            <a:endParaRPr lang="en-US" dirty="0"/>
          </a:p>
        </p:txBody>
      </p:sp>
      <p:sp>
        <p:nvSpPr>
          <p:cNvPr id="187397" name="Rectangle 5"/>
          <p:cNvSpPr>
            <a:spLocks noGrp="1" noChangeArrowheads="1"/>
          </p:cNvSpPr>
          <p:nvPr>
            <p:ph sz="half" idx="1"/>
          </p:nvPr>
        </p:nvSpPr>
        <p:spPr/>
        <p:txBody>
          <a:bodyPr/>
          <a:lstStyle/>
          <a:p>
            <a:pPr>
              <a:defRPr/>
            </a:pPr>
            <a:r>
              <a:rPr lang="en-US" b="1" dirty="0" smtClean="0">
                <a:solidFill>
                  <a:schemeClr val="accent6">
                    <a:lumMod val="75000"/>
                  </a:schemeClr>
                </a:solidFill>
              </a:rPr>
              <a:t>Benchmarking</a:t>
            </a:r>
            <a:r>
              <a:rPr lang="en-US" dirty="0" smtClean="0">
                <a:solidFill>
                  <a:schemeClr val="accent6">
                    <a:lumMod val="75000"/>
                  </a:schemeClr>
                </a:solidFill>
              </a:rPr>
              <a:t> </a:t>
            </a:r>
          </a:p>
          <a:p>
            <a:pPr lvl="1">
              <a:defRPr/>
            </a:pPr>
            <a:r>
              <a:rPr lang="en-US" dirty="0" smtClean="0"/>
              <a:t>Process of comparing one company’s performance on specific dimensions with the performance of other high performance organizations </a:t>
            </a:r>
            <a:endParaRPr lang="en-US" dirty="0"/>
          </a:p>
        </p:txBody>
      </p:sp>
      <p:pic>
        <p:nvPicPr>
          <p:cNvPr id="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838700" y="2817717"/>
            <a:ext cx="3657600" cy="239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90789"/>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57200" y="228600"/>
            <a:ext cx="8229600" cy="1143000"/>
          </a:xfrm>
        </p:spPr>
        <p:txBody>
          <a:bodyPr>
            <a:normAutofit fontScale="90000"/>
          </a:bodyPr>
          <a:lstStyle/>
          <a:p>
            <a:pPr>
              <a:defRPr/>
            </a:pPr>
            <a:r>
              <a:rPr lang="en-US" dirty="0"/>
              <a:t>Entrepreneurship, Control, </a:t>
            </a:r>
            <a:r>
              <a:rPr lang="en-US" dirty="0" smtClean="0"/>
              <a:t/>
            </a:r>
            <a:br>
              <a:rPr lang="en-US" dirty="0" smtClean="0"/>
            </a:br>
            <a:r>
              <a:rPr lang="en-US" dirty="0" smtClean="0"/>
              <a:t>and </a:t>
            </a:r>
            <a:r>
              <a:rPr lang="en-US" dirty="0"/>
              <a:t>Change</a:t>
            </a:r>
          </a:p>
        </p:txBody>
      </p:sp>
      <p:sp>
        <p:nvSpPr>
          <p:cNvPr id="188419" name="Rectangle 3"/>
          <p:cNvSpPr>
            <a:spLocks noGrp="1" noChangeArrowheads="1"/>
          </p:cNvSpPr>
          <p:nvPr>
            <p:ph idx="1"/>
          </p:nvPr>
        </p:nvSpPr>
        <p:spPr/>
        <p:txBody>
          <a:bodyPr/>
          <a:lstStyle/>
          <a:p>
            <a:pPr>
              <a:defRPr/>
            </a:pPr>
            <a:r>
              <a:rPr lang="en-US" b="1" dirty="0">
                <a:solidFill>
                  <a:schemeClr val="accent6">
                    <a:lumMod val="75000"/>
                  </a:schemeClr>
                </a:solidFill>
              </a:rPr>
              <a:t>Entrepreneurs </a:t>
            </a:r>
          </a:p>
          <a:p>
            <a:pPr lvl="1">
              <a:defRPr/>
            </a:pPr>
            <a:r>
              <a:rPr lang="en-US" dirty="0"/>
              <a:t>People who notice opportunities and take responsibility for mobilizing the resources necessary to produce new and improved goods and services</a:t>
            </a:r>
          </a:p>
        </p:txBody>
      </p:sp>
    </p:spTree>
    <p:extLst>
      <p:ext uri="{BB962C8B-B14F-4D97-AF65-F5344CB8AC3E}">
        <p14:creationId xmlns:p14="http://schemas.microsoft.com/office/powerpoint/2010/main" val="4075410713"/>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618</Words>
  <Application>Microsoft Office PowerPoint</Application>
  <PresentationFormat>On-screen Show (4:3)</PresentationFormat>
  <Paragraphs>72</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Control, Change, and  Entrepreneurship</vt:lpstr>
      <vt:lpstr>Learning Objectives</vt:lpstr>
      <vt:lpstr>Learning Objectives</vt:lpstr>
      <vt:lpstr>What is Organizational Control?</vt:lpstr>
      <vt:lpstr>Three Types of Control</vt:lpstr>
      <vt:lpstr>Four Steps in Organizational Control</vt:lpstr>
      <vt:lpstr>Operating Budgets</vt:lpstr>
      <vt:lpstr>Management by Objectives </vt:lpstr>
      <vt:lpstr> Bureaucratic Control</vt:lpstr>
      <vt:lpstr>Adaptive vs. Inert Culture</vt:lpstr>
      <vt:lpstr>Organizational Control and Change</vt:lpstr>
      <vt:lpstr>Organization Change</vt:lpstr>
      <vt:lpstr>Four Steps in the  Organizational Change Process</vt:lpstr>
      <vt:lpstr>Organization Change</vt:lpstr>
      <vt:lpstr>Entrepreneurship, Control,  and Change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Balaji Venkatrao</cp:lastModifiedBy>
  <cp:revision>23</cp:revision>
  <dcterms:created xsi:type="dcterms:W3CDTF">2013-09-21T16:09:57Z</dcterms:created>
  <dcterms:modified xsi:type="dcterms:W3CDTF">2014-01-30T11:27:28Z</dcterms:modified>
</cp:coreProperties>
</file>