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9" r:id="rId2"/>
    <p:sldId id="260" r:id="rId3"/>
    <p:sldId id="261" r:id="rId4"/>
    <p:sldId id="265" r:id="rId5"/>
    <p:sldId id="266" r:id="rId6"/>
    <p:sldId id="269" r:id="rId7"/>
    <p:sldId id="271" r:id="rId8"/>
    <p:sldId id="275" r:id="rId9"/>
    <p:sldId id="277" r:id="rId10"/>
    <p:sldId id="281" r:id="rId11"/>
    <p:sldId id="282" r:id="rId12"/>
    <p:sldId id="285" r:id="rId13"/>
    <p:sldId id="290" r:id="rId14"/>
    <p:sldId id="294" r:id="rId15"/>
    <p:sldId id="29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49" autoAdjust="0"/>
    <p:restoredTop sz="94660"/>
  </p:normalViewPr>
  <p:slideViewPr>
    <p:cSldViewPr>
      <p:cViewPr>
        <p:scale>
          <a:sx n="50" d="100"/>
          <a:sy n="50" d="100"/>
        </p:scale>
        <p:origin x="-2244" y="-81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9BBDF1-37F7-46CC-9E8E-5068CD3C4B7C}" type="datetimeFigureOut">
              <a:rPr lang="en-US" smtClean="0"/>
              <a:pPr/>
              <a:t>1/24/2014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5A989E-695A-4EE6-B6F3-8337164E047F}" type="slidenum">
              <a:rPr lang="en-US" smtClean="0"/>
              <a:pPr/>
              <a:t>‹#›</a:t>
            </a:fld>
            <a:endParaRPr lang="en-US" dirty="0"/>
          </a:p>
        </p:txBody>
      </p:sp>
    </p:spTree>
    <p:extLst>
      <p:ext uri="{BB962C8B-B14F-4D97-AF65-F5344CB8AC3E}">
        <p14:creationId xmlns:p14="http://schemas.microsoft.com/office/powerpoint/2010/main" val="2899607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D1E99F2-F631-4987-B492-93B83DDC38E7}" type="slidenum">
              <a:rPr lang="en-AU"/>
              <a:pPr>
                <a:defRPr/>
              </a:pPr>
              <a:t>3</a:t>
            </a:fld>
            <a:endParaRPr lang="en-AU" dirty="0"/>
          </a:p>
        </p:txBody>
      </p:sp>
      <p:sp>
        <p:nvSpPr>
          <p:cNvPr id="55299"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7C64F94-FC6B-479A-BAD6-F3706DACD29D}" type="slidenum">
              <a:rPr lang="en-AU"/>
              <a:pPr>
                <a:defRPr/>
              </a:pPr>
              <a:t>5</a:t>
            </a:fld>
            <a:endParaRPr lang="en-AU" dirty="0"/>
          </a:p>
        </p:txBody>
      </p:sp>
      <p:sp>
        <p:nvSpPr>
          <p:cNvPr id="58371"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C37961A-5C1B-407A-909D-6D01E9292D98}" type="slidenum">
              <a:rPr lang="en-AU"/>
              <a:pPr>
                <a:defRPr/>
              </a:pPr>
              <a:t>9</a:t>
            </a:fld>
            <a:endParaRPr lang="en-AU" dirty="0"/>
          </a:p>
        </p:txBody>
      </p:sp>
      <p:sp>
        <p:nvSpPr>
          <p:cNvPr id="63491"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34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lvl="1"/>
            <a:r>
              <a:rPr lang="en-US" altLang="en-US" dirty="0" smtClean="0"/>
              <a:t>A relative outcome to input ratio comparison to oneself or to another person (referent) perceived as similar to oneself. </a:t>
            </a:r>
          </a:p>
          <a:p>
            <a:pPr lvl="1"/>
            <a:r>
              <a:rPr lang="en-US" altLang="en-US" dirty="0" smtClean="0"/>
              <a:t>Equity exists when a person perceives that their outcome/input ratio to be equal to the referent’s ratio.</a:t>
            </a:r>
          </a:p>
          <a:p>
            <a:pPr lvl="2"/>
            <a:r>
              <a:rPr lang="en-US" altLang="en-US" dirty="0" smtClean="0"/>
              <a:t>If the referent receives more outcomes, they should also give more inputs to achieve equity.</a:t>
            </a:r>
          </a:p>
          <a:p>
            <a:endParaRPr lang="en-US" alt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462D4D9-D464-428B-8DAF-A9796BA2F50B}" type="slidenum">
              <a:rPr lang="en-AU"/>
              <a:pPr>
                <a:defRPr/>
              </a:pPr>
              <a:t>10</a:t>
            </a:fld>
            <a:endParaRPr lang="en-AU" dirty="0"/>
          </a:p>
        </p:txBody>
      </p:sp>
      <p:sp>
        <p:nvSpPr>
          <p:cNvPr id="65539"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55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r>
              <a:rPr lang="en-US" altLang="en-US" dirty="0" smtClean="0"/>
              <a:t>Considers how managers can ensure that workers focus their inputs in the direction of high performance and the achievement of organizational goals.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DAB2A7B-BBB6-4F16-8514-7C52FF5866B2}" type="slidenum">
              <a:rPr lang="en-AU"/>
              <a:pPr>
                <a:defRPr/>
              </a:pPr>
              <a:t>11</a:t>
            </a:fld>
            <a:endParaRPr lang="en-AU" dirty="0"/>
          </a:p>
        </p:txBody>
      </p:sp>
      <p:sp>
        <p:nvSpPr>
          <p:cNvPr id="66563"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65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9121BD0-F6AD-485B-BE25-934794D54F12}" type="slidenum">
              <a:rPr lang="en-AU"/>
              <a:pPr>
                <a:defRPr/>
              </a:pPr>
              <a:t>12</a:t>
            </a:fld>
            <a:endParaRPr lang="en-AU" dirty="0"/>
          </a:p>
        </p:txBody>
      </p:sp>
      <p:sp>
        <p:nvSpPr>
          <p:cNvPr id="69635"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r>
              <a:rPr lang="en-US" altLang="en-US" dirty="0" smtClean="0"/>
              <a:t>Linking specific behaviors to the attainment of specific outcomes can motivate high performance and prevent behaviors that detract from organizational effectiveness.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3BF6C20-5BBD-4EC1-810F-BCC546B70422}" type="slidenum">
              <a:rPr lang="en-AU"/>
              <a:pPr>
                <a:defRPr/>
              </a:pPr>
              <a:t>13</a:t>
            </a:fld>
            <a:endParaRPr lang="en-AU" dirty="0"/>
          </a:p>
        </p:txBody>
      </p:sp>
      <p:sp>
        <p:nvSpPr>
          <p:cNvPr id="74755"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47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lvl="2"/>
            <a:r>
              <a:rPr lang="en-US" altLang="en-US" dirty="0" smtClean="0"/>
              <a:t>People are motivated to imitate models who are highly competent, expert, receive attractive reinforcers, and are friendly or approachable.</a:t>
            </a:r>
          </a:p>
          <a:p>
            <a:endParaRPr lang="en-US" alt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BED7404-9136-4A38-B05F-6EEE4521D92E}" type="slidenum">
              <a:rPr lang="en-AU"/>
              <a:pPr>
                <a:defRPr/>
              </a:pPr>
              <a:t>14</a:t>
            </a:fld>
            <a:endParaRPr lang="en-AU" dirty="0"/>
          </a:p>
        </p:txBody>
      </p:sp>
      <p:sp>
        <p:nvSpPr>
          <p:cNvPr id="78851"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88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 y="0"/>
            <a:ext cx="9174480" cy="6858000"/>
          </a:xfrm>
          <a:prstGeom prst="rect">
            <a:avLst/>
          </a:prstGeom>
        </p:spPr>
      </p:pic>
      <p:sp>
        <p:nvSpPr>
          <p:cNvPr id="2" name="Title 1"/>
          <p:cNvSpPr>
            <a:spLocks noGrp="1"/>
          </p:cNvSpPr>
          <p:nvPr>
            <p:ph type="ctrTitle"/>
          </p:nvPr>
        </p:nvSpPr>
        <p:spPr>
          <a:xfrm>
            <a:off x="5410200" y="838200"/>
            <a:ext cx="3429000" cy="2590800"/>
          </a:xfrm>
        </p:spPr>
        <p:txBody>
          <a:bodyPr/>
          <a:lstStyle>
            <a:lvl1pPr>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486400" y="3810000"/>
            <a:ext cx="3352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800" y="762000"/>
            <a:ext cx="4114800" cy="5147472"/>
          </a:xfrm>
          <a:prstGeom prst="rect">
            <a:avLst/>
          </a:prstGeom>
        </p:spPr>
      </p:pic>
      <p:sp>
        <p:nvSpPr>
          <p:cNvPr id="8" name="Rectangle 1"/>
          <p:cNvSpPr>
            <a:spLocks noChangeArrowheads="1"/>
          </p:cNvSpPr>
          <p:nvPr userDrawn="1"/>
        </p:nvSpPr>
        <p:spPr bwMode="auto">
          <a:xfrm>
            <a:off x="161925" y="6592888"/>
            <a:ext cx="8839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9933"/>
              </a:buClr>
              <a:buFont typeface="Wingdings" charset="2"/>
              <a:buChar char="Ø"/>
              <a:defRPr sz="3200">
                <a:solidFill>
                  <a:schemeClr val="tx1"/>
                </a:solidFill>
                <a:latin typeface="Arial" charset="0"/>
                <a:ea typeface="ＭＳ Ｐゴシック" charset="-128"/>
              </a:defRPr>
            </a:lvl1pPr>
            <a:lvl2pPr marL="742950" indent="-285750" eaLnBrk="0" hangingPunct="0">
              <a:spcBef>
                <a:spcPct val="20000"/>
              </a:spcBef>
              <a:buClr>
                <a:srgbClr val="FF9933"/>
              </a:buClr>
              <a:buFont typeface="Wingdings" charset="2"/>
              <a:buChar char="Ø"/>
              <a:defRPr sz="2800">
                <a:solidFill>
                  <a:schemeClr val="tx1"/>
                </a:solidFill>
                <a:latin typeface="Arial" charset="0"/>
                <a:ea typeface="ＭＳ Ｐゴシック" charset="-128"/>
              </a:defRPr>
            </a:lvl2pPr>
            <a:lvl3pPr marL="1143000" indent="-228600" eaLnBrk="0" hangingPunct="0">
              <a:spcBef>
                <a:spcPct val="20000"/>
              </a:spcBef>
              <a:buClr>
                <a:srgbClr val="FF9933"/>
              </a:buClr>
              <a:buFont typeface="Wingdings" charset="2"/>
              <a:buChar char="Ø"/>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ClrTx/>
              <a:buFontTx/>
              <a:buNone/>
            </a:pPr>
            <a:r>
              <a:rPr lang="en-IN" altLang="en-US" sz="1000" dirty="0">
                <a:solidFill>
                  <a:schemeClr val="bg1"/>
                </a:solidFill>
                <a:latin typeface="Times New Roman" charset="0"/>
                <a:cs typeface="Times New Roman" charset="0"/>
              </a:rPr>
              <a:t>Copyright © 2015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3554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525963"/>
          </a:xfrm>
        </p:spPr>
        <p:txBody>
          <a:bodyPr/>
          <a:lstStyle>
            <a:lvl1pPr marL="461963" indent="-461963">
              <a:buClr>
                <a:srgbClr val="006699"/>
              </a:buClr>
              <a:buSzPct val="125000"/>
              <a:buFont typeface="Wingdings" panose="05000000000000000000" pitchFamily="2" charset="2"/>
              <a:buChar char="ª"/>
              <a:defRPr/>
            </a:lvl1pPr>
            <a:lvl2pPr marL="798513" indent="-341313">
              <a:buClr>
                <a:srgbClr val="006666"/>
              </a:buClr>
              <a:buFont typeface="Wingdings 3" panose="05040102010807070707" pitchFamily="18" charset="2"/>
              <a:buChar char="9"/>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22808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643567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52600"/>
            <a:ext cx="4038600" cy="4525963"/>
          </a:xfrm>
        </p:spPr>
        <p:txBody>
          <a:bodyPr/>
          <a:lstStyle>
            <a:lvl1pPr marL="400050" indent="-400050">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752600"/>
            <a:ext cx="4038600" cy="4525963"/>
          </a:xfrm>
        </p:spPr>
        <p:txBody>
          <a:bodyPr/>
          <a:lstStyle>
            <a:lvl1pPr marL="461963" indent="-461963">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597822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9" name="Slide Number Placeholder 8"/>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1112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5" name="Slide Number Placeholder 4"/>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39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4" name="Slide Number Placeholder 3"/>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338383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20113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24835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41467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676550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878" y="0"/>
            <a:ext cx="9152878" cy="1524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8"/>
          <p:cNvCxnSpPr/>
          <p:nvPr userDrawn="1"/>
        </p:nvCxnSpPr>
        <p:spPr>
          <a:xfrm>
            <a:off x="0" y="1524000"/>
            <a:ext cx="9144000" cy="0"/>
          </a:xfrm>
          <a:prstGeom prst="line">
            <a:avLst/>
          </a:prstGeom>
          <a:ln w="4445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Slide Number Placeholder 2"/>
          <p:cNvSpPr txBox="1">
            <a:spLocks noGrp="1"/>
          </p:cNvSpPr>
          <p:nvPr userDrawn="1"/>
        </p:nvSpPr>
        <p:spPr bwMode="auto">
          <a:xfrm>
            <a:off x="6797675" y="6507163"/>
            <a:ext cx="2193925" cy="350837"/>
          </a:xfrm>
          <a:prstGeom prst="rect">
            <a:avLst/>
          </a:prstGeom>
          <a:noFill/>
          <a:ln>
            <a:miter lim="800000"/>
            <a:headEnd/>
            <a:tailEnd/>
          </a:ln>
        </p:spPr>
        <p:txBody>
          <a:bodyPr anchor="b"/>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defRPr/>
            </a:pPr>
            <a:r>
              <a:rPr lang="en-US" altLang="zh-CN" sz="1000" dirty="0" smtClean="0">
                <a:latin typeface="Times New Roman" charset="0"/>
                <a:ea typeface="宋体" charset="-122"/>
              </a:rPr>
              <a:t>9-</a:t>
            </a:r>
            <a:fld id="{904A1C09-83D9-4225-B389-16680B713356}" type="slidenum">
              <a:rPr lang="en-US" altLang="zh-CN" sz="1000" smtClean="0">
                <a:latin typeface="Times New Roman" charset="0"/>
                <a:ea typeface="宋体" charset="-122"/>
              </a:rPr>
              <a:pPr algn="r" eaLnBrk="1" hangingPunct="1">
                <a:defRPr/>
              </a:pPr>
              <a:t>‹#›</a:t>
            </a:fld>
            <a:endParaRPr lang="en-US" altLang="zh-CN" sz="1000" dirty="0" smtClean="0">
              <a:latin typeface="Times New Roman" charset="0"/>
              <a:ea typeface="宋体" charset="-122"/>
            </a:endParaRPr>
          </a:p>
        </p:txBody>
      </p:sp>
    </p:spTree>
    <p:extLst>
      <p:ext uri="{BB962C8B-B14F-4D97-AF65-F5344CB8AC3E}">
        <p14:creationId xmlns:p14="http://schemas.microsoft.com/office/powerpoint/2010/main" val="1446804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type="ctrTitle"/>
          </p:nvPr>
        </p:nvSpPr>
        <p:spPr/>
        <p:txBody>
          <a:bodyPr/>
          <a:lstStyle/>
          <a:p>
            <a:pPr>
              <a:defRPr/>
            </a:pPr>
            <a:r>
              <a:rPr lang="en-US" dirty="0" smtClean="0"/>
              <a:t>Motivation</a:t>
            </a:r>
            <a:endParaRPr lang="en-US" dirty="0"/>
          </a:p>
        </p:txBody>
      </p:sp>
      <p:sp>
        <p:nvSpPr>
          <p:cNvPr id="119812" name="Rectangle 4"/>
          <p:cNvSpPr>
            <a:spLocks noGrp="1" noChangeArrowheads="1"/>
          </p:cNvSpPr>
          <p:nvPr>
            <p:ph type="subTitle" idx="1"/>
          </p:nvPr>
        </p:nvSpPr>
        <p:spPr/>
        <p:txBody>
          <a:bodyPr/>
          <a:lstStyle/>
          <a:p>
            <a:pPr>
              <a:defRPr/>
            </a:pPr>
            <a:r>
              <a:rPr lang="en-US" sz="4000" dirty="0" smtClean="0"/>
              <a:t>Chapter Nine</a:t>
            </a:r>
            <a:endParaRPr lang="en-US" sz="4000" dirty="0"/>
          </a:p>
        </p:txBody>
      </p:sp>
    </p:spTree>
    <p:extLst>
      <p:ext uri="{BB962C8B-B14F-4D97-AF65-F5344CB8AC3E}">
        <p14:creationId xmlns:p14="http://schemas.microsoft.com/office/powerpoint/2010/main" val="3129628627"/>
      </p:ext>
    </p:extLst>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7" name="Rectangle 5"/>
          <p:cNvSpPr>
            <a:spLocks noGrp="1" noChangeArrowheads="1"/>
          </p:cNvSpPr>
          <p:nvPr>
            <p:ph type="title"/>
          </p:nvPr>
        </p:nvSpPr>
        <p:spPr/>
        <p:txBody>
          <a:bodyPr/>
          <a:lstStyle/>
          <a:p>
            <a:pPr>
              <a:defRPr/>
            </a:pPr>
            <a:r>
              <a:rPr lang="en-US" dirty="0"/>
              <a:t>Learning Objectives</a:t>
            </a:r>
          </a:p>
        </p:txBody>
      </p:sp>
      <p:sp>
        <p:nvSpPr>
          <p:cNvPr id="120838" name="Rectangle 6"/>
          <p:cNvSpPr>
            <a:spLocks noGrp="1" noChangeArrowheads="1"/>
          </p:cNvSpPr>
          <p:nvPr>
            <p:ph idx="1"/>
          </p:nvPr>
        </p:nvSpPr>
        <p:spPr/>
        <p:txBody>
          <a:bodyPr>
            <a:normAutofit fontScale="70000" lnSpcReduction="20000"/>
          </a:bodyPr>
          <a:lstStyle/>
          <a:p>
            <a:pPr marL="796925" indent="-796925">
              <a:buFont typeface="Arial" charset="0"/>
              <a:buNone/>
              <a:tabLst>
                <a:tab pos="571500" algn="l"/>
              </a:tabLst>
              <a:defRPr/>
            </a:pPr>
            <a:r>
              <a:rPr lang="en-US" sz="3400" b="1" dirty="0" smtClean="0">
                <a:solidFill>
                  <a:schemeClr val="tx2">
                    <a:lumMod val="60000"/>
                    <a:lumOff val="40000"/>
                  </a:schemeClr>
                </a:solidFill>
              </a:rPr>
              <a:t>LO9-1</a:t>
            </a:r>
            <a:r>
              <a:rPr lang="en-US" sz="3400" b="0" dirty="0" smtClean="0">
                <a:solidFill>
                  <a:schemeClr val="tx1"/>
                </a:solidFill>
              </a:rPr>
              <a:t> Explain </a:t>
            </a:r>
            <a:r>
              <a:rPr lang="en-US" sz="3400" b="0" dirty="0">
                <a:solidFill>
                  <a:schemeClr val="tx1"/>
                </a:solidFill>
              </a:rPr>
              <a:t>what motivation is and why managers need to be concerned about it</a:t>
            </a:r>
          </a:p>
          <a:p>
            <a:pPr marL="796925" indent="-796925">
              <a:buFont typeface="Arial" charset="0"/>
              <a:buNone/>
              <a:tabLst>
                <a:tab pos="571500" algn="l"/>
              </a:tabLst>
              <a:defRPr/>
            </a:pPr>
            <a:r>
              <a:rPr lang="en-US" sz="3400" b="1" dirty="0" smtClean="0">
                <a:solidFill>
                  <a:schemeClr val="tx2">
                    <a:lumMod val="60000"/>
                    <a:lumOff val="40000"/>
                  </a:schemeClr>
                </a:solidFill>
              </a:rPr>
              <a:t>LO9-2</a:t>
            </a:r>
            <a:r>
              <a:rPr lang="en-US" sz="3400" b="0" dirty="0" smtClean="0">
                <a:solidFill>
                  <a:schemeClr val="tx1"/>
                </a:solidFill>
              </a:rPr>
              <a:t> Describe </a:t>
            </a:r>
            <a:r>
              <a:rPr lang="en-US" sz="3400" b="0" dirty="0">
                <a:solidFill>
                  <a:schemeClr val="tx1"/>
                </a:solidFill>
              </a:rPr>
              <a:t>from the perspectives of expectancy theory and equity theory what managers should do to have a highly motivated workforce</a:t>
            </a:r>
          </a:p>
          <a:p>
            <a:pPr marL="796925" indent="-796925">
              <a:buFont typeface="Arial" charset="0"/>
              <a:buNone/>
              <a:tabLst>
                <a:tab pos="571500" algn="l"/>
              </a:tabLst>
              <a:defRPr/>
            </a:pPr>
            <a:r>
              <a:rPr lang="en-US" sz="3400" b="1" dirty="0" smtClean="0">
                <a:solidFill>
                  <a:schemeClr val="tx2">
                    <a:lumMod val="60000"/>
                    <a:lumOff val="40000"/>
                  </a:schemeClr>
                </a:solidFill>
              </a:rPr>
              <a:t>LO9-3</a:t>
            </a:r>
            <a:r>
              <a:rPr lang="en-US" sz="3400" b="0" dirty="0" smtClean="0">
                <a:solidFill>
                  <a:schemeClr val="tx1"/>
                </a:solidFill>
              </a:rPr>
              <a:t> Explain </a:t>
            </a:r>
            <a:r>
              <a:rPr lang="en-US" sz="3400" b="0" dirty="0">
                <a:solidFill>
                  <a:schemeClr val="tx1"/>
                </a:solidFill>
              </a:rPr>
              <a:t>how goals and needs motivate people and what kinds of goals are especially likely to result in high </a:t>
            </a:r>
            <a:r>
              <a:rPr lang="en-US" sz="3400" b="0" dirty="0" smtClean="0">
                <a:solidFill>
                  <a:schemeClr val="tx1"/>
                </a:solidFill>
              </a:rPr>
              <a:t>performance</a:t>
            </a:r>
          </a:p>
          <a:p>
            <a:pPr marL="796925" indent="-796925">
              <a:buFont typeface="Arial" charset="0"/>
              <a:buNone/>
              <a:tabLst>
                <a:tab pos="571500" algn="l"/>
              </a:tabLst>
              <a:defRPr/>
            </a:pPr>
            <a:r>
              <a:rPr lang="en-US" sz="3400" b="1" dirty="0" smtClean="0">
                <a:solidFill>
                  <a:schemeClr val="tx2">
                    <a:lumMod val="60000"/>
                    <a:lumOff val="40000"/>
                  </a:schemeClr>
                </a:solidFill>
              </a:rPr>
              <a:t>LO9-4</a:t>
            </a:r>
            <a:r>
              <a:rPr lang="en-US" sz="3400" b="0" dirty="0" smtClean="0">
                <a:solidFill>
                  <a:schemeClr val="tx1"/>
                </a:solidFill>
              </a:rPr>
              <a:t> Identify the motivation lessons that managers can learn from operant conditioning theory and social learning theory</a:t>
            </a:r>
          </a:p>
          <a:p>
            <a:pPr marL="796925" indent="-796925">
              <a:buFont typeface="Arial" charset="0"/>
              <a:buNone/>
              <a:tabLst>
                <a:tab pos="571500" algn="l"/>
              </a:tabLst>
              <a:defRPr/>
            </a:pPr>
            <a:r>
              <a:rPr lang="en-US" sz="3400" b="1" dirty="0" smtClean="0">
                <a:solidFill>
                  <a:schemeClr val="tx2">
                    <a:lumMod val="60000"/>
                    <a:lumOff val="40000"/>
                  </a:schemeClr>
                </a:solidFill>
              </a:rPr>
              <a:t>LO9-5</a:t>
            </a:r>
            <a:r>
              <a:rPr lang="en-US" sz="3400" b="0" dirty="0" smtClean="0">
                <a:solidFill>
                  <a:schemeClr val="tx1"/>
                </a:solidFill>
              </a:rPr>
              <a:t> Explain why and how managers can use pay as a major motivation tool</a:t>
            </a:r>
          </a:p>
          <a:p>
            <a:pPr marL="609600" indent="-609600">
              <a:buFontTx/>
              <a:buAutoNum type="arabicPeriod"/>
              <a:defRPr/>
            </a:pPr>
            <a:endParaRPr lang="en-US" sz="2400" b="0" dirty="0">
              <a:solidFill>
                <a:schemeClr val="tx1"/>
              </a:solidFill>
            </a:endParaRPr>
          </a:p>
        </p:txBody>
      </p:sp>
    </p:spTree>
    <p:extLst>
      <p:ext uri="{BB962C8B-B14F-4D97-AF65-F5344CB8AC3E}">
        <p14:creationId xmlns:p14="http://schemas.microsoft.com/office/powerpoint/2010/main" val="289844160"/>
      </p:ext>
    </p:ext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5" name="Rectangle 5"/>
          <p:cNvSpPr>
            <a:spLocks noGrp="1" noChangeArrowheads="1"/>
          </p:cNvSpPr>
          <p:nvPr>
            <p:ph type="title"/>
          </p:nvPr>
        </p:nvSpPr>
        <p:spPr/>
        <p:txBody>
          <a:bodyPr/>
          <a:lstStyle/>
          <a:p>
            <a:pPr>
              <a:defRPr/>
            </a:pPr>
            <a:r>
              <a:rPr lang="en-US" dirty="0"/>
              <a:t>The Nature of Motivation</a:t>
            </a:r>
          </a:p>
        </p:txBody>
      </p:sp>
      <p:sp>
        <p:nvSpPr>
          <p:cNvPr id="122886" name="Rectangle 6"/>
          <p:cNvSpPr>
            <a:spLocks noGrp="1" noChangeArrowheads="1"/>
          </p:cNvSpPr>
          <p:nvPr>
            <p:ph idx="1"/>
          </p:nvPr>
        </p:nvSpPr>
        <p:spPr/>
        <p:txBody>
          <a:bodyPr/>
          <a:lstStyle/>
          <a:p>
            <a:pPr>
              <a:defRPr/>
            </a:pPr>
            <a:r>
              <a:rPr lang="en-US" b="1" dirty="0">
                <a:solidFill>
                  <a:schemeClr val="accent6">
                    <a:lumMod val="75000"/>
                  </a:schemeClr>
                </a:solidFill>
              </a:rPr>
              <a:t>Motivation</a:t>
            </a:r>
          </a:p>
          <a:p>
            <a:pPr lvl="1">
              <a:defRPr/>
            </a:pPr>
            <a:r>
              <a:rPr lang="en-US" dirty="0"/>
              <a:t>The psychological forces that determine the direction of a person’s behavior in an organization, a person’s level of effort, and a person’s level of </a:t>
            </a:r>
            <a:r>
              <a:rPr lang="en-US" dirty="0" smtClean="0"/>
              <a:t/>
            </a:r>
            <a:br>
              <a:rPr lang="en-US" dirty="0" smtClean="0"/>
            </a:br>
            <a:r>
              <a:rPr lang="en-US" dirty="0" smtClean="0"/>
              <a:t>persistence</a:t>
            </a:r>
            <a:endParaRPr lang="en-US" dirty="0"/>
          </a:p>
          <a:p>
            <a:pPr lvl="1">
              <a:defRPr/>
            </a:pPr>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3818709"/>
            <a:ext cx="343411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9380991"/>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a:defRPr/>
            </a:pPr>
            <a:r>
              <a:rPr lang="en-US" dirty="0"/>
              <a:t>The Motivation Equation</a:t>
            </a:r>
          </a:p>
        </p:txBody>
      </p:sp>
      <p:pic>
        <p:nvPicPr>
          <p:cNvPr id="1946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1676400"/>
            <a:ext cx="7391400" cy="478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ext Box 3"/>
          <p:cNvSpPr txBox="1">
            <a:spLocks noChangeArrowheads="1"/>
          </p:cNvSpPr>
          <p:nvPr/>
        </p:nvSpPr>
        <p:spPr bwMode="auto">
          <a:xfrm>
            <a:off x="15240" y="1676400"/>
            <a:ext cx="1701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9.1</a:t>
            </a:r>
          </a:p>
        </p:txBody>
      </p:sp>
    </p:spTree>
    <p:extLst>
      <p:ext uri="{BB962C8B-B14F-4D97-AF65-F5344CB8AC3E}">
        <p14:creationId xmlns:p14="http://schemas.microsoft.com/office/powerpoint/2010/main" val="1791449763"/>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7" name="Rectangle 5"/>
          <p:cNvSpPr>
            <a:spLocks noGrp="1" noChangeArrowheads="1"/>
          </p:cNvSpPr>
          <p:nvPr>
            <p:ph type="title"/>
          </p:nvPr>
        </p:nvSpPr>
        <p:spPr/>
        <p:txBody>
          <a:bodyPr/>
          <a:lstStyle/>
          <a:p>
            <a:r>
              <a:rPr lang="en-US" dirty="0" smtClean="0"/>
              <a:t>Expectancy Theory</a:t>
            </a:r>
            <a:endParaRPr lang="en-US" dirty="0"/>
          </a:p>
        </p:txBody>
      </p:sp>
      <p:sp>
        <p:nvSpPr>
          <p:cNvPr id="131078" name="Rectangle 6"/>
          <p:cNvSpPr>
            <a:spLocks noGrp="1" noChangeArrowheads="1"/>
          </p:cNvSpPr>
          <p:nvPr>
            <p:ph idx="1"/>
          </p:nvPr>
        </p:nvSpPr>
        <p:spPr/>
        <p:txBody>
          <a:bodyPr/>
          <a:lstStyle/>
          <a:p>
            <a:r>
              <a:rPr lang="en-US" b="1" dirty="0" smtClean="0">
                <a:solidFill>
                  <a:schemeClr val="accent6">
                    <a:lumMod val="75000"/>
                  </a:schemeClr>
                </a:solidFill>
              </a:rPr>
              <a:t>Expectancy theory </a:t>
            </a:r>
          </a:p>
          <a:p>
            <a:pPr lvl="1"/>
            <a:r>
              <a:rPr lang="en-US" dirty="0" smtClean="0"/>
              <a:t>The theory that motivation will be high when workers believe that high levels of effort lead to high performance and high performance leads to the attainment of desired outcomes.</a:t>
            </a:r>
            <a:endParaRPr lang="en-US" dirty="0"/>
          </a:p>
        </p:txBody>
      </p:sp>
    </p:spTree>
    <p:extLst>
      <p:ext uri="{BB962C8B-B14F-4D97-AF65-F5344CB8AC3E}">
        <p14:creationId xmlns:p14="http://schemas.microsoft.com/office/powerpoint/2010/main" val="39570934"/>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3"/>
          <p:cNvSpPr>
            <a:spLocks noGrp="1" noChangeArrowheads="1"/>
          </p:cNvSpPr>
          <p:nvPr>
            <p:ph type="title"/>
          </p:nvPr>
        </p:nvSpPr>
        <p:spPr/>
        <p:txBody>
          <a:bodyPr>
            <a:normAutofit fontScale="90000"/>
          </a:bodyPr>
          <a:lstStyle/>
          <a:p>
            <a:r>
              <a:rPr lang="en-US" dirty="0" smtClean="0"/>
              <a:t>Expectancy, Instrumentality, </a:t>
            </a:r>
            <a:br>
              <a:rPr lang="en-US" dirty="0" smtClean="0"/>
            </a:br>
            <a:r>
              <a:rPr lang="en-US" dirty="0" smtClean="0"/>
              <a:t>and Valence</a:t>
            </a:r>
            <a:endParaRPr lang="en-US" dirty="0"/>
          </a:p>
        </p:txBody>
      </p:sp>
      <p:sp>
        <p:nvSpPr>
          <p:cNvPr id="23555" name="Text Box 4"/>
          <p:cNvSpPr txBox="1">
            <a:spLocks noChangeArrowheads="1"/>
          </p:cNvSpPr>
          <p:nvPr/>
        </p:nvSpPr>
        <p:spPr bwMode="auto">
          <a:xfrm>
            <a:off x="37011" y="1738041"/>
            <a:ext cx="1219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ct val="50000"/>
              </a:spcBef>
            </a:pPr>
            <a:r>
              <a:rPr lang="en-US" altLang="en-US" dirty="0"/>
              <a:t>Figure 9.2</a:t>
            </a:r>
          </a:p>
        </p:txBody>
      </p:sp>
      <p:sp>
        <p:nvSpPr>
          <p:cNvPr id="23556" name="Rectangle 6"/>
          <p:cNvSpPr>
            <a:spLocks noChangeArrowheads="1"/>
          </p:cNvSpPr>
          <p:nvPr/>
        </p:nvSpPr>
        <p:spPr bwMode="auto">
          <a:xfrm>
            <a:off x="1524000" y="3429000"/>
            <a:ext cx="304800" cy="2819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pic>
        <p:nvPicPr>
          <p:cNvPr id="23557" name="Picture 8" descr="jon30247_090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2658" y="2199552"/>
            <a:ext cx="6878684" cy="414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7786889"/>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4" name="Rectangle 4"/>
          <p:cNvSpPr>
            <a:spLocks noGrp="1" noChangeArrowheads="1"/>
          </p:cNvSpPr>
          <p:nvPr>
            <p:ph type="title"/>
          </p:nvPr>
        </p:nvSpPr>
        <p:spPr/>
        <p:txBody>
          <a:bodyPr/>
          <a:lstStyle/>
          <a:p>
            <a:r>
              <a:rPr lang="en-US" dirty="0" smtClean="0"/>
              <a:t>Need Theories</a:t>
            </a:r>
            <a:endParaRPr lang="en-US" dirty="0"/>
          </a:p>
        </p:txBody>
      </p:sp>
      <p:sp>
        <p:nvSpPr>
          <p:cNvPr id="189445" name="Rectangle 5"/>
          <p:cNvSpPr>
            <a:spLocks noGrp="1" noChangeArrowheads="1"/>
          </p:cNvSpPr>
          <p:nvPr>
            <p:ph idx="1"/>
          </p:nvPr>
        </p:nvSpPr>
        <p:spPr/>
        <p:txBody>
          <a:bodyPr/>
          <a:lstStyle/>
          <a:p>
            <a:r>
              <a:rPr lang="en-US" b="1" dirty="0" smtClean="0">
                <a:solidFill>
                  <a:schemeClr val="accent6">
                    <a:lumMod val="75000"/>
                  </a:schemeClr>
                </a:solidFill>
              </a:rPr>
              <a:t>Need Theories</a:t>
            </a:r>
          </a:p>
          <a:p>
            <a:pPr lvl="1"/>
            <a:r>
              <a:rPr lang="en-US" dirty="0" smtClean="0"/>
              <a:t>Theories of motivation that focus on what needs people are trying to satisfy at work and what outcomes will satisfy those needs</a:t>
            </a:r>
          </a:p>
          <a:p>
            <a:pPr lvl="1"/>
            <a:r>
              <a:rPr lang="en-US" dirty="0" smtClean="0"/>
              <a:t>Basis premise is that people are motivated to obtain outcomes at work to satisfy their needs</a:t>
            </a:r>
          </a:p>
          <a:p>
            <a:endParaRPr lang="en-US" dirty="0"/>
          </a:p>
        </p:txBody>
      </p:sp>
    </p:spTree>
    <p:extLst>
      <p:ext uri="{BB962C8B-B14F-4D97-AF65-F5344CB8AC3E}">
        <p14:creationId xmlns:p14="http://schemas.microsoft.com/office/powerpoint/2010/main" val="798911856"/>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9" name="Rectangle 5"/>
          <p:cNvSpPr>
            <a:spLocks noGrp="1" noChangeArrowheads="1"/>
          </p:cNvSpPr>
          <p:nvPr>
            <p:ph type="title"/>
          </p:nvPr>
        </p:nvSpPr>
        <p:spPr>
          <a:xfrm>
            <a:off x="457200" y="228600"/>
            <a:ext cx="8229600" cy="1143000"/>
          </a:xfrm>
        </p:spPr>
        <p:txBody>
          <a:bodyPr>
            <a:noAutofit/>
          </a:bodyPr>
          <a:lstStyle/>
          <a:p>
            <a:r>
              <a:rPr lang="en-US" sz="4000" dirty="0" smtClean="0"/>
              <a:t>McClelland’s Needs for Achievement, Affiliation, and Power</a:t>
            </a:r>
            <a:endParaRPr lang="en-US" sz="4000" dirty="0"/>
          </a:p>
        </p:txBody>
      </p:sp>
      <p:sp>
        <p:nvSpPr>
          <p:cNvPr id="144390" name="Rectangle 6"/>
          <p:cNvSpPr>
            <a:spLocks noGrp="1" noChangeArrowheads="1"/>
          </p:cNvSpPr>
          <p:nvPr>
            <p:ph sz="half" idx="1"/>
          </p:nvPr>
        </p:nvSpPr>
        <p:spPr/>
        <p:txBody>
          <a:bodyPr/>
          <a:lstStyle/>
          <a:p>
            <a:r>
              <a:rPr lang="en-US" b="1" dirty="0" smtClean="0">
                <a:solidFill>
                  <a:schemeClr val="accent6">
                    <a:lumMod val="75000"/>
                  </a:schemeClr>
                </a:solidFill>
              </a:rPr>
              <a:t>Need for Achievement</a:t>
            </a:r>
          </a:p>
          <a:p>
            <a:pPr lvl="1"/>
            <a:r>
              <a:rPr lang="en-US" dirty="0" smtClean="0"/>
              <a:t>A strong desire to perform challenging tasks well and meet personal standards for excellence</a:t>
            </a:r>
          </a:p>
          <a:p>
            <a:pPr lvl="1"/>
            <a:endParaRPr lang="en-US" dirty="0"/>
          </a:p>
        </p:txBody>
      </p:sp>
      <p:pic>
        <p:nvPicPr>
          <p:cNvPr id="13"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2743200"/>
            <a:ext cx="4008516" cy="266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3672090"/>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a:defRPr/>
            </a:pPr>
            <a:r>
              <a:rPr lang="en-US" dirty="0"/>
              <a:t>Equity Theory</a:t>
            </a:r>
          </a:p>
        </p:txBody>
      </p:sp>
      <p:sp>
        <p:nvSpPr>
          <p:cNvPr id="147459" name="Rectangle 3"/>
          <p:cNvSpPr>
            <a:spLocks noGrp="1" noChangeArrowheads="1"/>
          </p:cNvSpPr>
          <p:nvPr>
            <p:ph idx="1"/>
          </p:nvPr>
        </p:nvSpPr>
        <p:spPr/>
        <p:txBody>
          <a:bodyPr>
            <a:normAutofit/>
          </a:bodyPr>
          <a:lstStyle/>
          <a:p>
            <a:pPr>
              <a:defRPr/>
            </a:pPr>
            <a:r>
              <a:rPr lang="en-US" b="1" dirty="0">
                <a:solidFill>
                  <a:schemeClr val="accent6">
                    <a:lumMod val="75000"/>
                  </a:schemeClr>
                </a:solidFill>
              </a:rPr>
              <a:t>Equity Theory </a:t>
            </a:r>
          </a:p>
          <a:p>
            <a:pPr lvl="1"/>
            <a:r>
              <a:rPr lang="en-US" dirty="0" smtClean="0"/>
              <a:t>A theory </a:t>
            </a:r>
            <a:r>
              <a:rPr lang="en-US" dirty="0"/>
              <a:t>of </a:t>
            </a:r>
            <a:r>
              <a:rPr lang="en-US" dirty="0" smtClean="0"/>
              <a:t>motivation that </a:t>
            </a:r>
            <a:r>
              <a:rPr lang="en-US" dirty="0"/>
              <a:t>focuses on </a:t>
            </a:r>
            <a:r>
              <a:rPr lang="en-US" dirty="0" smtClean="0"/>
              <a:t>people’s perceptions </a:t>
            </a:r>
            <a:r>
              <a:rPr lang="en-US" dirty="0"/>
              <a:t>of </a:t>
            </a:r>
            <a:r>
              <a:rPr lang="en-US" dirty="0" smtClean="0"/>
              <a:t>the fairness </a:t>
            </a:r>
            <a:r>
              <a:rPr lang="en-US" dirty="0"/>
              <a:t>of their </a:t>
            </a:r>
            <a:r>
              <a:rPr lang="en-US" dirty="0" smtClean="0"/>
              <a:t>work outcomes </a:t>
            </a:r>
            <a:r>
              <a:rPr lang="en-US" dirty="0"/>
              <a:t>relative </a:t>
            </a:r>
            <a:r>
              <a:rPr lang="en-US" dirty="0" smtClean="0"/>
              <a:t>to their </a:t>
            </a:r>
            <a:r>
              <a:rPr lang="en-US" dirty="0"/>
              <a:t>work inputs.</a:t>
            </a:r>
          </a:p>
        </p:txBody>
      </p:sp>
    </p:spTree>
    <p:extLst>
      <p:ext uri="{BB962C8B-B14F-4D97-AF65-F5344CB8AC3E}">
        <p14:creationId xmlns:p14="http://schemas.microsoft.com/office/powerpoint/2010/main" val="3364116093"/>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pPr>
              <a:defRPr/>
            </a:pPr>
            <a:r>
              <a:rPr lang="en-US" dirty="0"/>
              <a:t>Goal Setting Theory</a:t>
            </a:r>
          </a:p>
        </p:txBody>
      </p:sp>
      <p:sp>
        <p:nvSpPr>
          <p:cNvPr id="155651" name="Rectangle 3"/>
          <p:cNvSpPr>
            <a:spLocks noGrp="1" noChangeArrowheads="1"/>
          </p:cNvSpPr>
          <p:nvPr>
            <p:ph idx="1"/>
          </p:nvPr>
        </p:nvSpPr>
        <p:spPr/>
        <p:txBody>
          <a:bodyPr/>
          <a:lstStyle/>
          <a:p>
            <a:pPr>
              <a:lnSpc>
                <a:spcPct val="90000"/>
              </a:lnSpc>
              <a:defRPr/>
            </a:pPr>
            <a:r>
              <a:rPr lang="en-US" b="1" dirty="0">
                <a:solidFill>
                  <a:schemeClr val="accent6">
                    <a:lumMod val="75000"/>
                  </a:schemeClr>
                </a:solidFill>
              </a:rPr>
              <a:t>Goal Setting Theory </a:t>
            </a:r>
          </a:p>
          <a:p>
            <a:pPr lvl="1">
              <a:lnSpc>
                <a:spcPct val="90000"/>
              </a:lnSpc>
              <a:defRPr/>
            </a:pPr>
            <a:r>
              <a:rPr lang="en-US" dirty="0"/>
              <a:t>Focuses on identifying the types of goals that are effective in producing high levels of </a:t>
            </a:r>
            <a:r>
              <a:rPr lang="en-US" dirty="0" smtClean="0"/>
              <a:t>motivation and performance </a:t>
            </a:r>
            <a:r>
              <a:rPr lang="en-US" dirty="0"/>
              <a:t>and explaining why goals have these effects</a:t>
            </a:r>
          </a:p>
          <a:p>
            <a:pPr>
              <a:lnSpc>
                <a:spcPct val="90000"/>
              </a:lnSpc>
              <a:defRPr/>
            </a:pPr>
            <a:endParaRPr lang="en-US" dirty="0"/>
          </a:p>
        </p:txBody>
      </p:sp>
      <p:pic>
        <p:nvPicPr>
          <p:cNvPr id="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2400" y="3947160"/>
            <a:ext cx="3429000" cy="2281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5035984"/>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00" name="Rectangle 4"/>
          <p:cNvSpPr>
            <a:spLocks noGrp="1" noChangeArrowheads="1"/>
          </p:cNvSpPr>
          <p:nvPr>
            <p:ph type="title"/>
          </p:nvPr>
        </p:nvSpPr>
        <p:spPr/>
        <p:txBody>
          <a:bodyPr/>
          <a:lstStyle/>
          <a:p>
            <a:pPr>
              <a:defRPr/>
            </a:pPr>
            <a:r>
              <a:rPr lang="en-US" dirty="0"/>
              <a:t>Learning Theories</a:t>
            </a:r>
          </a:p>
        </p:txBody>
      </p:sp>
      <p:sp>
        <p:nvSpPr>
          <p:cNvPr id="157701" name="Rectangle 5"/>
          <p:cNvSpPr>
            <a:spLocks noGrp="1" noChangeArrowheads="1"/>
          </p:cNvSpPr>
          <p:nvPr>
            <p:ph idx="1"/>
          </p:nvPr>
        </p:nvSpPr>
        <p:spPr/>
        <p:txBody>
          <a:bodyPr/>
          <a:lstStyle/>
          <a:p>
            <a:pPr>
              <a:defRPr/>
            </a:pPr>
            <a:r>
              <a:rPr lang="en-US" b="1" dirty="0">
                <a:solidFill>
                  <a:schemeClr val="accent6">
                    <a:lumMod val="75000"/>
                  </a:schemeClr>
                </a:solidFill>
              </a:rPr>
              <a:t>Learning Theories </a:t>
            </a:r>
          </a:p>
          <a:p>
            <a:pPr lvl="1">
              <a:defRPr/>
            </a:pPr>
            <a:r>
              <a:rPr lang="en-US" dirty="0"/>
              <a:t>Theories that focus on increasing employee motivation and performance by linking </a:t>
            </a:r>
            <a:r>
              <a:rPr lang="en-US" dirty="0" smtClean="0"/>
              <a:t>the outcomes </a:t>
            </a:r>
            <a:r>
              <a:rPr lang="en-US" dirty="0"/>
              <a:t>that employees receive to the performance of desired behaviors and the attainment of goals</a:t>
            </a:r>
          </a:p>
        </p:txBody>
      </p:sp>
    </p:spTree>
    <p:extLst>
      <p:ext uri="{BB962C8B-B14F-4D97-AF65-F5344CB8AC3E}">
        <p14:creationId xmlns:p14="http://schemas.microsoft.com/office/powerpoint/2010/main" val="441784951"/>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4" name="Rectangle 4"/>
          <p:cNvSpPr>
            <a:spLocks noGrp="1" noChangeArrowheads="1"/>
          </p:cNvSpPr>
          <p:nvPr>
            <p:ph type="title"/>
          </p:nvPr>
        </p:nvSpPr>
        <p:spPr/>
        <p:txBody>
          <a:bodyPr/>
          <a:lstStyle/>
          <a:p>
            <a:pPr>
              <a:defRPr/>
            </a:pPr>
            <a:r>
              <a:rPr lang="en-US" dirty="0"/>
              <a:t>Operant Conditioning Theory</a:t>
            </a:r>
          </a:p>
        </p:txBody>
      </p:sp>
      <p:sp>
        <p:nvSpPr>
          <p:cNvPr id="163845" name="Rectangle 5"/>
          <p:cNvSpPr>
            <a:spLocks noGrp="1" noChangeArrowheads="1"/>
          </p:cNvSpPr>
          <p:nvPr>
            <p:ph idx="1"/>
          </p:nvPr>
        </p:nvSpPr>
        <p:spPr/>
        <p:txBody>
          <a:bodyPr/>
          <a:lstStyle/>
          <a:p>
            <a:pPr>
              <a:defRPr/>
            </a:pPr>
            <a:r>
              <a:rPr lang="en-US" b="1" dirty="0">
                <a:solidFill>
                  <a:schemeClr val="accent6">
                    <a:lumMod val="75000"/>
                  </a:schemeClr>
                </a:solidFill>
              </a:rPr>
              <a:t>Operant Conditioning</a:t>
            </a:r>
          </a:p>
          <a:p>
            <a:pPr lvl="1">
              <a:defRPr/>
            </a:pPr>
            <a:r>
              <a:rPr lang="en-US" dirty="0"/>
              <a:t>People learn to perform behaviors that lead to desired consequences and learn not to perform behaviors that lead to undesired consequences.</a:t>
            </a:r>
          </a:p>
          <a:p>
            <a:pPr lvl="1">
              <a:defRPr/>
            </a:pPr>
            <a:endParaRPr lang="en-US" dirty="0"/>
          </a:p>
        </p:txBody>
      </p:sp>
    </p:spTree>
    <p:extLst>
      <p:ext uri="{BB962C8B-B14F-4D97-AF65-F5344CB8AC3E}">
        <p14:creationId xmlns:p14="http://schemas.microsoft.com/office/powerpoint/2010/main" val="1431913934"/>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4" name="Rectangle 4"/>
          <p:cNvSpPr>
            <a:spLocks noGrp="1" noChangeArrowheads="1"/>
          </p:cNvSpPr>
          <p:nvPr>
            <p:ph type="title"/>
          </p:nvPr>
        </p:nvSpPr>
        <p:spPr/>
        <p:txBody>
          <a:bodyPr/>
          <a:lstStyle/>
          <a:p>
            <a:pPr>
              <a:defRPr/>
            </a:pPr>
            <a:r>
              <a:rPr lang="en-US" dirty="0"/>
              <a:t>Social Learning Theory</a:t>
            </a:r>
          </a:p>
        </p:txBody>
      </p:sp>
      <p:sp>
        <p:nvSpPr>
          <p:cNvPr id="174085" name="Rectangle 5"/>
          <p:cNvSpPr>
            <a:spLocks noGrp="1" noChangeArrowheads="1"/>
          </p:cNvSpPr>
          <p:nvPr>
            <p:ph idx="1"/>
          </p:nvPr>
        </p:nvSpPr>
        <p:spPr/>
        <p:txBody>
          <a:bodyPr/>
          <a:lstStyle/>
          <a:p>
            <a:pPr>
              <a:lnSpc>
                <a:spcPct val="90000"/>
              </a:lnSpc>
              <a:defRPr/>
            </a:pPr>
            <a:r>
              <a:rPr lang="en-US" b="1" dirty="0">
                <a:solidFill>
                  <a:schemeClr val="accent6">
                    <a:lumMod val="75000"/>
                  </a:schemeClr>
                </a:solidFill>
              </a:rPr>
              <a:t>Vicarious Learning </a:t>
            </a:r>
          </a:p>
          <a:p>
            <a:pPr lvl="1">
              <a:lnSpc>
                <a:spcPct val="90000"/>
              </a:lnSpc>
              <a:defRPr/>
            </a:pPr>
            <a:r>
              <a:rPr lang="en-US" dirty="0"/>
              <a:t>Learning that occurs when a learner is motivated to perform a behavior by watching another person perform and be reinforced for doing so</a:t>
            </a:r>
          </a:p>
          <a:p>
            <a:pPr lvl="1">
              <a:lnSpc>
                <a:spcPct val="90000"/>
              </a:lnSpc>
              <a:defRPr/>
            </a:pPr>
            <a:r>
              <a:rPr lang="en-US" dirty="0"/>
              <a:t>Also called </a:t>
            </a:r>
            <a:r>
              <a:rPr lang="en-US" dirty="0" smtClean="0"/>
              <a:t>Observational </a:t>
            </a:r>
            <a:r>
              <a:rPr lang="en-US" dirty="0"/>
              <a:t>Learning</a:t>
            </a:r>
          </a:p>
          <a:p>
            <a:pPr lvl="1">
              <a:lnSpc>
                <a:spcPct val="90000"/>
              </a:lnSpc>
              <a:defRPr/>
            </a:pPr>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4187551"/>
            <a:ext cx="2900362" cy="1930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8058967"/>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3" name="Rectangle 5"/>
          <p:cNvSpPr>
            <a:spLocks noGrp="1" noChangeArrowheads="1"/>
          </p:cNvSpPr>
          <p:nvPr>
            <p:ph type="title"/>
          </p:nvPr>
        </p:nvSpPr>
        <p:spPr/>
        <p:txBody>
          <a:bodyPr/>
          <a:lstStyle/>
          <a:p>
            <a:pPr>
              <a:defRPr/>
            </a:pPr>
            <a:r>
              <a:rPr lang="en-US" dirty="0"/>
              <a:t>Merit Pay and Performance</a:t>
            </a:r>
          </a:p>
        </p:txBody>
      </p:sp>
      <p:sp>
        <p:nvSpPr>
          <p:cNvPr id="181254" name="Rectangle 6"/>
          <p:cNvSpPr>
            <a:spLocks noGrp="1" noChangeArrowheads="1"/>
          </p:cNvSpPr>
          <p:nvPr>
            <p:ph sz="half" idx="1"/>
          </p:nvPr>
        </p:nvSpPr>
        <p:spPr/>
        <p:txBody>
          <a:bodyPr/>
          <a:lstStyle/>
          <a:p>
            <a:pPr>
              <a:defRPr/>
            </a:pPr>
            <a:r>
              <a:rPr lang="en-US" b="1" dirty="0">
                <a:solidFill>
                  <a:schemeClr val="accent6">
                    <a:lumMod val="75000"/>
                  </a:schemeClr>
                </a:solidFill>
              </a:rPr>
              <a:t>Merit Pay Plan</a:t>
            </a:r>
          </a:p>
          <a:p>
            <a:pPr lvl="1"/>
            <a:r>
              <a:rPr lang="en-US" dirty="0"/>
              <a:t>A compensation </a:t>
            </a:r>
            <a:r>
              <a:rPr lang="en-US" dirty="0" smtClean="0"/>
              <a:t>plan that </a:t>
            </a:r>
            <a:r>
              <a:rPr lang="en-US" dirty="0"/>
              <a:t>bases pay </a:t>
            </a:r>
            <a:r>
              <a:rPr lang="en-US" dirty="0" smtClean="0"/>
              <a:t>on performance</a:t>
            </a:r>
            <a:endParaRPr lang="en-US" dirty="0"/>
          </a:p>
        </p:txBody>
      </p:sp>
      <p:pic>
        <p:nvPicPr>
          <p:cNvPr id="7" name="Content Placeholder 6"/>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2320346"/>
            <a:ext cx="3356164" cy="3318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158124"/>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300" name="Rectangle 4"/>
          <p:cNvSpPr>
            <a:spLocks noGrp="1" noChangeArrowheads="1"/>
          </p:cNvSpPr>
          <p:nvPr>
            <p:ph type="title"/>
          </p:nvPr>
        </p:nvSpPr>
        <p:spPr/>
        <p:txBody>
          <a:bodyPr/>
          <a:lstStyle/>
          <a:p>
            <a:pPr>
              <a:defRPr/>
            </a:pPr>
            <a:r>
              <a:rPr lang="en-US" dirty="0"/>
              <a:t>Salary Increase or Bonus? </a:t>
            </a:r>
          </a:p>
        </p:txBody>
      </p:sp>
      <p:sp>
        <p:nvSpPr>
          <p:cNvPr id="183301" name="Rectangle 5"/>
          <p:cNvSpPr>
            <a:spLocks noGrp="1" noChangeArrowheads="1"/>
          </p:cNvSpPr>
          <p:nvPr>
            <p:ph idx="1"/>
          </p:nvPr>
        </p:nvSpPr>
        <p:spPr/>
        <p:txBody>
          <a:bodyPr/>
          <a:lstStyle/>
          <a:p>
            <a:pPr>
              <a:defRPr/>
            </a:pPr>
            <a:r>
              <a:rPr lang="en-US" b="1" dirty="0">
                <a:solidFill>
                  <a:schemeClr val="accent6">
                    <a:lumMod val="75000"/>
                  </a:schemeClr>
                </a:solidFill>
              </a:rPr>
              <a:t>Employee Stock Option</a:t>
            </a:r>
          </a:p>
          <a:p>
            <a:pPr lvl="1">
              <a:defRPr/>
            </a:pPr>
            <a:r>
              <a:rPr lang="en-US" dirty="0"/>
              <a:t>A financial instrument that entitles the bearer to buy shares of an organization’s stock at a certain price during a certain period of time or under certain conditions.</a:t>
            </a:r>
          </a:p>
        </p:txBody>
      </p:sp>
    </p:spTree>
    <p:extLst>
      <p:ext uri="{BB962C8B-B14F-4D97-AF65-F5344CB8AC3E}">
        <p14:creationId xmlns:p14="http://schemas.microsoft.com/office/powerpoint/2010/main" val="4012869931"/>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TotalTime>
  <Words>568</Words>
  <Application>Microsoft Office PowerPoint</Application>
  <PresentationFormat>On-screen Show (4:3)</PresentationFormat>
  <Paragraphs>61</Paragraphs>
  <Slides>15</Slides>
  <Notes>8</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Motivation</vt:lpstr>
      <vt:lpstr>Learning Objectives</vt:lpstr>
      <vt:lpstr>The Nature of Motivation</vt:lpstr>
      <vt:lpstr>The Motivation Equation</vt:lpstr>
      <vt:lpstr>Expectancy Theory</vt:lpstr>
      <vt:lpstr>Expectancy, Instrumentality,  and Valence</vt:lpstr>
      <vt:lpstr>Need Theories</vt:lpstr>
      <vt:lpstr>McClelland’s Needs for Achievement, Affiliation, and Power</vt:lpstr>
      <vt:lpstr>Equity Theory</vt:lpstr>
      <vt:lpstr>Goal Setting Theory</vt:lpstr>
      <vt:lpstr>Learning Theories</vt:lpstr>
      <vt:lpstr>Operant Conditioning Theory</vt:lpstr>
      <vt:lpstr>Social Learning Theory</vt:lpstr>
      <vt:lpstr>Merit Pay and Performance</vt:lpstr>
      <vt:lpstr>Salary Increase or Bonus?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Bcox</dc:creator>
  <cp:lastModifiedBy>Kumar Suruli</cp:lastModifiedBy>
  <cp:revision>25</cp:revision>
  <dcterms:created xsi:type="dcterms:W3CDTF">2013-09-21T16:09:57Z</dcterms:created>
  <dcterms:modified xsi:type="dcterms:W3CDTF">2014-01-24T11:21:15Z</dcterms:modified>
</cp:coreProperties>
</file>