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3" r:id="rId6"/>
    <p:sldId id="268" r:id="rId7"/>
    <p:sldId id="270" r:id="rId8"/>
    <p:sldId id="271" r:id="rId9"/>
    <p:sldId id="273" r:id="rId10"/>
    <p:sldId id="275" r:id="rId11"/>
    <p:sldId id="278" r:id="rId12"/>
    <p:sldId id="280" r:id="rId13"/>
    <p:sldId id="284" r:id="rId14"/>
    <p:sldId id="288" r:id="rId15"/>
    <p:sldId id="29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7B580DE-0113-4D21-9F7E-700CA3F57B85}" type="slidenum">
              <a:rPr lang="en-AU"/>
              <a:pPr>
                <a:defRPr/>
              </a:pPr>
              <a:t>4</a:t>
            </a:fld>
            <a:endParaRPr lang="en-AU" dirty="0"/>
          </a:p>
        </p:txBody>
      </p:sp>
      <p:sp>
        <p:nvSpPr>
          <p:cNvPr id="5529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Effective leadership increases the firm’s ability to meet new challenges.</a:t>
            </a:r>
          </a:p>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E5469CA-982D-4F34-9627-550DDDE02390}" type="slidenum">
              <a:rPr lang="en-AU"/>
              <a:pPr>
                <a:defRPr/>
              </a:pPr>
              <a:t>7</a:t>
            </a:fld>
            <a:endParaRPr lang="en-AU" dirty="0"/>
          </a:p>
        </p:txBody>
      </p:sp>
      <p:sp>
        <p:nvSpPr>
          <p:cNvPr id="6041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Legitimate Power</a:t>
            </a:r>
          </a:p>
          <a:p>
            <a:pPr lvl="1"/>
            <a:r>
              <a:rPr lang="en-US" altLang="en-US" dirty="0" smtClean="0"/>
              <a:t>The authority that a manager has by virtue of his or her position in the firm.</a:t>
            </a:r>
          </a:p>
          <a:p>
            <a:pPr lvl="2"/>
            <a:r>
              <a:rPr lang="en-US" altLang="en-US" dirty="0" smtClean="0"/>
              <a:t>Example: the power to hire or fire employees.</a:t>
            </a:r>
          </a:p>
          <a:p>
            <a:r>
              <a:rPr lang="en-US" altLang="en-US" dirty="0" smtClean="0"/>
              <a:t>Reward Power</a:t>
            </a:r>
          </a:p>
          <a:p>
            <a:pPr lvl="1"/>
            <a:r>
              <a:rPr lang="en-US" altLang="en-US" dirty="0" smtClean="0"/>
              <a:t>The ability of a manager to give or withhold tangible and intangible rewards.</a:t>
            </a:r>
          </a:p>
          <a:p>
            <a:pPr lvl="2"/>
            <a:r>
              <a:rPr lang="en-US" altLang="en-US" dirty="0" smtClean="0"/>
              <a:t>Example: awarding pay raises or providing verbal praise for good performance.</a:t>
            </a:r>
          </a:p>
          <a:p>
            <a:pPr lvl="1"/>
            <a:r>
              <a:rPr lang="en-US" altLang="en-US" dirty="0" smtClean="0"/>
              <a:t>Effective managers use reward power to signal to employees that they are doing a good job.</a:t>
            </a:r>
          </a:p>
          <a:p>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74F5118-913C-4A84-82DD-69715D377CBE}" type="slidenum">
              <a:rPr lang="en-AU"/>
              <a:pPr>
                <a:defRPr/>
              </a:pPr>
              <a:t>8</a:t>
            </a:fld>
            <a:endParaRPr lang="en-AU" dirty="0"/>
          </a:p>
        </p:txBody>
      </p:sp>
      <p:sp>
        <p:nvSpPr>
          <p:cNvPr id="6144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Coercive Power</a:t>
            </a:r>
          </a:p>
          <a:p>
            <a:pPr lvl="1"/>
            <a:r>
              <a:rPr lang="en-US" altLang="en-US" dirty="0" smtClean="0"/>
              <a:t>The ability of a manager to punish others.</a:t>
            </a:r>
          </a:p>
          <a:p>
            <a:pPr lvl="2"/>
            <a:r>
              <a:rPr lang="en-US" altLang="en-US" dirty="0" smtClean="0"/>
              <a:t>Examples: verbal reprimand, pay cuts, and dismissal</a:t>
            </a:r>
          </a:p>
          <a:p>
            <a:pPr lvl="2"/>
            <a:r>
              <a:rPr lang="en-US" altLang="en-US" dirty="0" smtClean="0"/>
              <a:t>Limited in effectiveness and application; can have serious negative side effects.</a:t>
            </a:r>
          </a:p>
          <a:p>
            <a:r>
              <a:rPr lang="en-US" altLang="en-US" dirty="0" smtClean="0"/>
              <a:t>Expert Power</a:t>
            </a:r>
          </a:p>
          <a:p>
            <a:pPr lvl="1"/>
            <a:r>
              <a:rPr lang="en-US" altLang="en-US" dirty="0" smtClean="0"/>
              <a:t>Power that is based on special knowledge, skills, and expertise that the leader possesses.</a:t>
            </a:r>
          </a:p>
          <a:p>
            <a:pPr lvl="2"/>
            <a:r>
              <a:rPr lang="en-US" altLang="en-US" dirty="0" smtClean="0"/>
              <a:t>First-line and middle managers have the most expert power; most often consists of technical ability.</a:t>
            </a:r>
          </a:p>
          <a:p>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ED3C2F2-EE39-47B3-8D3C-BF47D7139851}" type="slidenum">
              <a:rPr lang="en-AU"/>
              <a:pPr>
                <a:defRPr/>
              </a:pPr>
              <a:t>9</a:t>
            </a:fld>
            <a:endParaRPr lang="en-AU" dirty="0"/>
          </a:p>
        </p:txBody>
      </p:sp>
      <p:sp>
        <p:nvSpPr>
          <p:cNvPr id="6349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p>
            <a:pPr>
              <a:defRPr/>
            </a:pPr>
            <a:fld id="{E4B40B7A-4AFC-41F3-83AC-2854AC994EB8}" type="slidenum">
              <a:rPr lang="en-US" smtClean="0"/>
              <a:pPr>
                <a:defRPr/>
              </a:pPr>
              <a:t>10</a:t>
            </a:fld>
            <a:endParaRPr lang="en-US" dirty="0" smtClean="0"/>
          </a:p>
        </p:txBody>
      </p:sp>
      <p:sp>
        <p:nvSpPr>
          <p:cNvPr id="6451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1" eaLnBrk="1" hangingPunct="1"/>
            <a:r>
              <a:rPr lang="en-US" altLang="en-US" dirty="0" smtClean="0"/>
              <a:t>Research shows that certain personal characteristics do appear to be connected to effective leadership.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2883305-80D6-4D83-9E10-76F0E8AB0349}" type="slidenum">
              <a:rPr lang="en-AU"/>
              <a:pPr>
                <a:defRPr/>
              </a:pPr>
              <a:t>11</a:t>
            </a:fld>
            <a:endParaRPr lang="en-AU" dirty="0"/>
          </a:p>
        </p:txBody>
      </p:sp>
      <p:sp>
        <p:nvSpPr>
          <p:cNvPr id="6758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r>
              <a:rPr lang="en-US" altLang="en-US" dirty="0" smtClean="0"/>
              <a:t>Behavioral Model</a:t>
            </a:r>
          </a:p>
          <a:p>
            <a:pPr lvl="2"/>
            <a:r>
              <a:rPr lang="en-US" altLang="en-US" dirty="0" smtClean="0"/>
              <a:t>Consideration: employee-centered leadership behavior indicating that a manager trusts, respects, and cares about subordinates</a:t>
            </a:r>
          </a:p>
          <a:p>
            <a:pPr lvl="2"/>
            <a:r>
              <a:rPr lang="en-US" altLang="en-US" dirty="0" smtClean="0"/>
              <a:t>Initiating structure: job-oriented leadership behavior that managers engage in to ensure that work gets done, subordinates perform their jobs acceptably, and the organization is efficient and effective.</a:t>
            </a:r>
          </a:p>
          <a:p>
            <a:pPr lvl="2"/>
            <a:r>
              <a:rPr lang="en-US" altLang="en-US" dirty="0" smtClean="0"/>
              <a:t>Both behaviors are independent; managers can be high or low on both behaviors.</a:t>
            </a:r>
          </a:p>
          <a:p>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D81268C-AC0A-4292-9560-3818C62C660E}" type="slidenum">
              <a:rPr lang="en-AU"/>
              <a:pPr>
                <a:defRPr/>
              </a:pPr>
              <a:t>12</a:t>
            </a:fld>
            <a:endParaRPr lang="en-AU" dirty="0"/>
          </a:p>
        </p:txBody>
      </p:sp>
      <p:sp>
        <p:nvSpPr>
          <p:cNvPr id="6963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5194E32-552D-49B4-9F64-CCF7615A78BD}" type="slidenum">
              <a:rPr lang="en-AU"/>
              <a:pPr>
                <a:defRPr/>
              </a:pPr>
              <a:t>14</a:t>
            </a:fld>
            <a:endParaRPr lang="en-AU" dirty="0"/>
          </a:p>
        </p:txBody>
      </p:sp>
      <p:sp>
        <p:nvSpPr>
          <p:cNvPr id="7475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1BCCE6F-D04F-473E-A016-53B8878DD5E7}" type="slidenum">
              <a:rPr lang="en-AU"/>
              <a:pPr>
                <a:defRPr/>
              </a:pPr>
              <a:t>15</a:t>
            </a:fld>
            <a:endParaRPr lang="en-AU" dirty="0"/>
          </a:p>
        </p:txBody>
      </p:sp>
      <p:sp>
        <p:nvSpPr>
          <p:cNvPr id="7577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57200" indent="-45720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9" name="Slide Number Placeholder 8"/>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5" name="Slide Number Placeholder 4"/>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4" name="Slide Number Placeholder 3"/>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848600" cy="365125"/>
          </a:xfrm>
          <a:prstGeom prst="rect">
            <a:avLst/>
          </a:prstGeom>
        </p:spPr>
        <p:txBody>
          <a:bodyPr/>
          <a:lstStyle/>
          <a:p>
            <a:r>
              <a:rPr lang="en-US" dirty="0" smtClean="0"/>
              <a:t>© 2014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153399" y="6492875"/>
            <a:ext cx="9869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10-</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ctrTitle"/>
          </p:nvPr>
        </p:nvSpPr>
        <p:spPr>
          <a:xfrm>
            <a:off x="5562600" y="685800"/>
            <a:ext cx="2971800" cy="2895600"/>
          </a:xfrm>
        </p:spPr>
        <p:txBody>
          <a:bodyPr/>
          <a:lstStyle/>
          <a:p>
            <a:pPr>
              <a:defRPr/>
            </a:pPr>
            <a:r>
              <a:rPr lang="en-US" dirty="0" smtClean="0"/>
              <a:t>Leaders and </a:t>
            </a:r>
            <a:br>
              <a:rPr lang="en-US" dirty="0" smtClean="0"/>
            </a:br>
            <a:r>
              <a:rPr lang="en-US" dirty="0" smtClean="0"/>
              <a:t>Leadership</a:t>
            </a:r>
            <a:endParaRPr lang="en-US" dirty="0"/>
          </a:p>
        </p:txBody>
      </p:sp>
      <p:sp>
        <p:nvSpPr>
          <p:cNvPr id="125956" name="Rectangle 4"/>
          <p:cNvSpPr>
            <a:spLocks noGrp="1" noChangeArrowheads="1"/>
          </p:cNvSpPr>
          <p:nvPr>
            <p:ph type="subTitle" idx="1"/>
          </p:nvPr>
        </p:nvSpPr>
        <p:spPr>
          <a:xfrm>
            <a:off x="5715000" y="3733800"/>
            <a:ext cx="2819400" cy="990600"/>
          </a:xfrm>
        </p:spPr>
        <p:txBody>
          <a:bodyPr/>
          <a:lstStyle/>
          <a:p>
            <a:pPr>
              <a:defRPr/>
            </a:pPr>
            <a:r>
              <a:rPr lang="en-US" sz="4000" dirty="0" smtClean="0"/>
              <a:t>Chapter Ten</a:t>
            </a:r>
            <a:endParaRPr lang="en-US" sz="4000" dirty="0"/>
          </a:p>
        </p:txBody>
      </p:sp>
    </p:spTree>
    <p:extLst>
      <p:ext uri="{BB962C8B-B14F-4D97-AF65-F5344CB8AC3E}">
        <p14:creationId xmlns:p14="http://schemas.microsoft.com/office/powerpoint/2010/main" val="203537508"/>
      </p:ext>
    </p:extLst>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p:txBody>
          <a:bodyPr/>
          <a:lstStyle/>
          <a:p>
            <a:pPr>
              <a:defRPr/>
            </a:pPr>
            <a:r>
              <a:rPr lang="en-US" dirty="0"/>
              <a:t>Learning Objectives</a:t>
            </a:r>
          </a:p>
        </p:txBody>
      </p:sp>
      <p:sp>
        <p:nvSpPr>
          <p:cNvPr id="126982" name="Rectangle 6"/>
          <p:cNvSpPr>
            <a:spLocks noGrp="1" noChangeArrowheads="1"/>
          </p:cNvSpPr>
          <p:nvPr>
            <p:ph idx="1"/>
          </p:nvPr>
        </p:nvSpPr>
        <p:spPr/>
        <p:txBody>
          <a:bodyPr>
            <a:normAutofit/>
          </a:bodyPr>
          <a:lstStyle/>
          <a:p>
            <a:pPr marL="1201738" indent="-1201738">
              <a:buFont typeface="Arial" charset="0"/>
              <a:buNone/>
              <a:defRPr/>
            </a:pPr>
            <a:r>
              <a:rPr lang="en-US" sz="3000" b="1" dirty="0" smtClean="0">
                <a:solidFill>
                  <a:schemeClr val="tx2">
                    <a:lumMod val="60000"/>
                    <a:lumOff val="40000"/>
                  </a:schemeClr>
                </a:solidFill>
              </a:rPr>
              <a:t>LO10-1 </a:t>
            </a:r>
            <a:r>
              <a:rPr lang="en-US" sz="3000" dirty="0"/>
              <a:t>Explain what leadership is, when </a:t>
            </a:r>
            <a:r>
              <a:rPr lang="en-US" sz="3000" dirty="0" smtClean="0"/>
              <a:t>leaders are </a:t>
            </a:r>
            <a:r>
              <a:rPr lang="en-US" sz="3000" dirty="0"/>
              <a:t>effective and ineffective, and </a:t>
            </a:r>
            <a:r>
              <a:rPr lang="en-US" sz="3000" dirty="0" smtClean="0"/>
              <a:t>the sources </a:t>
            </a:r>
            <a:r>
              <a:rPr lang="en-US" sz="3000" dirty="0"/>
              <a:t>of power that enable managers </a:t>
            </a:r>
            <a:r>
              <a:rPr lang="en-US" sz="3000" dirty="0" smtClean="0"/>
              <a:t>to be </a:t>
            </a:r>
            <a:r>
              <a:rPr lang="en-US" sz="3000" dirty="0"/>
              <a:t>effective leaders</a:t>
            </a:r>
            <a:r>
              <a:rPr lang="en-US" sz="3000" dirty="0" smtClean="0"/>
              <a:t>.</a:t>
            </a:r>
          </a:p>
          <a:p>
            <a:pPr marL="1201738" indent="-1201738">
              <a:buFont typeface="Arial" charset="0"/>
              <a:buNone/>
              <a:defRPr/>
            </a:pPr>
            <a:r>
              <a:rPr lang="en-US" sz="3000" b="1" dirty="0" smtClean="0">
                <a:solidFill>
                  <a:schemeClr val="tx2">
                    <a:lumMod val="60000"/>
                    <a:lumOff val="40000"/>
                  </a:schemeClr>
                </a:solidFill>
              </a:rPr>
              <a:t>LO10-2</a:t>
            </a:r>
            <a:r>
              <a:rPr lang="en-US" sz="3000" b="0" dirty="0" smtClean="0">
                <a:solidFill>
                  <a:schemeClr val="tx1"/>
                </a:solidFill>
              </a:rPr>
              <a:t> Identify </a:t>
            </a:r>
            <a:r>
              <a:rPr lang="en-US" sz="3000" b="0" dirty="0">
                <a:solidFill>
                  <a:schemeClr val="tx1"/>
                </a:solidFill>
              </a:rPr>
              <a:t>the traits that show the strongest relationship to leadership, the behaviors leaders engage in, and the limitations of the trait and behavioral models of leadership</a:t>
            </a:r>
          </a:p>
        </p:txBody>
      </p:sp>
    </p:spTree>
    <p:extLst>
      <p:ext uri="{BB962C8B-B14F-4D97-AF65-F5344CB8AC3E}">
        <p14:creationId xmlns:p14="http://schemas.microsoft.com/office/powerpoint/2010/main" val="706626513"/>
      </p:ext>
    </p:extLst>
  </p:cSld>
  <p:clrMapOvr>
    <a:masterClrMapping/>
  </p:clrMapOvr>
  <p:transition>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a:defRPr/>
            </a:pPr>
            <a:r>
              <a:rPr lang="en-US" dirty="0"/>
              <a:t>Learning </a:t>
            </a:r>
            <a:r>
              <a:rPr lang="en-US" dirty="0" smtClean="0"/>
              <a:t>Objectives (cont.)</a:t>
            </a:r>
            <a:endParaRPr lang="en-US" dirty="0"/>
          </a:p>
        </p:txBody>
      </p:sp>
      <p:sp>
        <p:nvSpPr>
          <p:cNvPr id="186371" name="Rectangle 3"/>
          <p:cNvSpPr>
            <a:spLocks noGrp="1" noChangeArrowheads="1"/>
          </p:cNvSpPr>
          <p:nvPr>
            <p:ph idx="1"/>
          </p:nvPr>
        </p:nvSpPr>
        <p:spPr/>
        <p:txBody>
          <a:bodyPr>
            <a:normAutofit/>
          </a:bodyPr>
          <a:lstStyle/>
          <a:p>
            <a:pPr marL="1201738" indent="-1201738">
              <a:lnSpc>
                <a:spcPct val="90000"/>
              </a:lnSpc>
              <a:buFont typeface="Arial" charset="0"/>
              <a:buNone/>
              <a:defRPr/>
            </a:pPr>
            <a:r>
              <a:rPr lang="en-US" sz="2800" b="1" dirty="0" smtClean="0">
                <a:solidFill>
                  <a:schemeClr val="tx2">
                    <a:lumMod val="60000"/>
                    <a:lumOff val="40000"/>
                  </a:schemeClr>
                </a:solidFill>
              </a:rPr>
              <a:t>LO10-3</a:t>
            </a:r>
            <a:r>
              <a:rPr lang="en-US" sz="2800" b="0" dirty="0" smtClean="0">
                <a:solidFill>
                  <a:schemeClr val="tx1"/>
                </a:solidFill>
              </a:rPr>
              <a:t> Explain </a:t>
            </a:r>
            <a:r>
              <a:rPr lang="en-US" sz="2800" b="0" dirty="0">
                <a:solidFill>
                  <a:schemeClr val="tx1"/>
                </a:solidFill>
              </a:rPr>
              <a:t>how contingency models of leadership enhance our understanding of effective leadership and management in organizations</a:t>
            </a:r>
          </a:p>
          <a:p>
            <a:pPr marL="1201738" indent="-1201738">
              <a:lnSpc>
                <a:spcPct val="90000"/>
              </a:lnSpc>
              <a:buFont typeface="Arial" charset="0"/>
              <a:buNone/>
              <a:defRPr/>
            </a:pPr>
            <a:r>
              <a:rPr lang="en-US" sz="2800" b="1" dirty="0" smtClean="0">
                <a:solidFill>
                  <a:schemeClr val="tx2">
                    <a:lumMod val="60000"/>
                    <a:lumOff val="40000"/>
                  </a:schemeClr>
                </a:solidFill>
              </a:rPr>
              <a:t>LO10-4</a:t>
            </a:r>
            <a:r>
              <a:rPr lang="en-US" sz="2800" b="0" dirty="0" smtClean="0">
                <a:solidFill>
                  <a:schemeClr val="tx1"/>
                </a:solidFill>
              </a:rPr>
              <a:t> Describe </a:t>
            </a:r>
            <a:r>
              <a:rPr lang="en-US" sz="2800" b="0" dirty="0">
                <a:solidFill>
                  <a:schemeClr val="tx1"/>
                </a:solidFill>
              </a:rPr>
              <a:t>what transformational leadership is, and explain how managers can engage in it</a:t>
            </a:r>
          </a:p>
          <a:p>
            <a:pPr marL="1201738" indent="-1201738">
              <a:buFont typeface="Arial" charset="0"/>
              <a:buNone/>
              <a:defRPr/>
            </a:pPr>
            <a:r>
              <a:rPr lang="en-US" sz="2800" b="1" dirty="0" smtClean="0">
                <a:solidFill>
                  <a:schemeClr val="tx2">
                    <a:lumMod val="60000"/>
                    <a:lumOff val="40000"/>
                  </a:schemeClr>
                </a:solidFill>
              </a:rPr>
              <a:t>LO10-5</a:t>
            </a:r>
            <a:r>
              <a:rPr lang="en-US" sz="2800" b="0" dirty="0" smtClean="0">
                <a:solidFill>
                  <a:schemeClr val="tx1"/>
                </a:solidFill>
              </a:rPr>
              <a:t> Characterize </a:t>
            </a:r>
            <a:r>
              <a:rPr lang="en-US" sz="2800" b="0" dirty="0">
                <a:solidFill>
                  <a:schemeClr val="tx1"/>
                </a:solidFill>
              </a:rPr>
              <a:t>the relationship between gender and </a:t>
            </a:r>
            <a:r>
              <a:rPr lang="en-US" sz="2800" b="0" dirty="0" smtClean="0">
                <a:solidFill>
                  <a:schemeClr val="tx1"/>
                </a:solidFill>
              </a:rPr>
              <a:t>leadership and explain how emotional intelligence may contribute to leadership effectiveness.</a:t>
            </a:r>
            <a:endParaRPr lang="en-US" sz="2800" b="0" dirty="0">
              <a:solidFill>
                <a:schemeClr val="tx1"/>
              </a:solidFill>
            </a:endParaRPr>
          </a:p>
        </p:txBody>
      </p:sp>
    </p:spTree>
    <p:extLst>
      <p:ext uri="{BB962C8B-B14F-4D97-AF65-F5344CB8AC3E}">
        <p14:creationId xmlns:p14="http://schemas.microsoft.com/office/powerpoint/2010/main" val="4013357028"/>
      </p:ext>
    </p:extLst>
  </p:cSld>
  <p:clrMapOvr>
    <a:masterClrMapping/>
  </p:clrMapOvr>
  <p:transition>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smtClean="0"/>
              <a:t>The Nature of Leadership</a:t>
            </a:r>
            <a:endParaRPr lang="en-US" dirty="0"/>
          </a:p>
        </p:txBody>
      </p:sp>
      <p:sp>
        <p:nvSpPr>
          <p:cNvPr id="129027" name="Rectangle 3"/>
          <p:cNvSpPr>
            <a:spLocks noGrp="1" noChangeArrowheads="1"/>
          </p:cNvSpPr>
          <p:nvPr>
            <p:ph idx="1"/>
          </p:nvPr>
        </p:nvSpPr>
        <p:spPr/>
        <p:txBody>
          <a:bodyPr/>
          <a:lstStyle/>
          <a:p>
            <a:r>
              <a:rPr lang="en-US" b="1" dirty="0" smtClean="0">
                <a:solidFill>
                  <a:schemeClr val="accent6">
                    <a:lumMod val="75000"/>
                  </a:schemeClr>
                </a:solidFill>
              </a:rPr>
              <a:t>Leadership</a:t>
            </a:r>
          </a:p>
          <a:p>
            <a:pPr lvl="1"/>
            <a:r>
              <a:rPr lang="en-US" dirty="0" smtClean="0"/>
              <a:t>The process by which a person exerts influence over other people and inspires, motivates and directs their activities to help achieve group or organizational goals</a:t>
            </a:r>
            <a:endParaRPr lang="en-US" dirty="0"/>
          </a:p>
        </p:txBody>
      </p:sp>
    </p:spTree>
    <p:extLst>
      <p:ext uri="{BB962C8B-B14F-4D97-AF65-F5344CB8AC3E}">
        <p14:creationId xmlns:p14="http://schemas.microsoft.com/office/powerpoint/2010/main" val="2798078458"/>
      </p:ext>
    </p:extLst>
  </p:cSld>
  <p:clrMapOvr>
    <a:masterClrMapping/>
  </p:clrMapOvr>
  <p:transition>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4"/>
          <p:cNvSpPr>
            <a:spLocks noGrp="1" noChangeArrowheads="1"/>
          </p:cNvSpPr>
          <p:nvPr>
            <p:ph type="title"/>
          </p:nvPr>
        </p:nvSpPr>
        <p:spPr/>
        <p:txBody>
          <a:bodyPr/>
          <a:lstStyle/>
          <a:p>
            <a:pPr>
              <a:defRPr/>
            </a:pPr>
            <a:r>
              <a:rPr lang="en-US" dirty="0"/>
              <a:t>The Nature of Leadership</a:t>
            </a:r>
          </a:p>
        </p:txBody>
      </p:sp>
      <p:sp>
        <p:nvSpPr>
          <p:cNvPr id="187397" name="Rectangle 5"/>
          <p:cNvSpPr>
            <a:spLocks noGrp="1" noChangeArrowheads="1"/>
          </p:cNvSpPr>
          <p:nvPr>
            <p:ph sz="half" idx="1"/>
          </p:nvPr>
        </p:nvSpPr>
        <p:spPr/>
        <p:txBody>
          <a:bodyPr/>
          <a:lstStyle/>
          <a:p>
            <a:pPr>
              <a:defRPr/>
            </a:pPr>
            <a:r>
              <a:rPr lang="en-US" sz="3200" b="1" dirty="0">
                <a:solidFill>
                  <a:schemeClr val="accent6">
                    <a:lumMod val="75000"/>
                  </a:schemeClr>
                </a:solidFill>
              </a:rPr>
              <a:t>Leader</a:t>
            </a:r>
          </a:p>
          <a:p>
            <a:pPr lvl="1">
              <a:defRPr/>
            </a:pPr>
            <a:r>
              <a:rPr lang="en-US" sz="2800" dirty="0"/>
              <a:t>An individual who is able to exert influence over other people to help achieve group or organizational goals</a:t>
            </a:r>
          </a:p>
          <a:p>
            <a:pPr>
              <a:defRPr/>
            </a:pPr>
            <a:endParaRPr lang="en-US" dirty="0">
              <a:solidFill>
                <a:schemeClr val="accent6">
                  <a:lumMod val="75000"/>
                </a:schemeClr>
              </a:solidFill>
            </a:endParaRPr>
          </a:p>
        </p:txBody>
      </p:sp>
      <p:pic>
        <p:nvPicPr>
          <p:cNvPr id="8" name="Picture 1"/>
          <p:cNvPicPr>
            <a:picLocks noGrp="1" noChangeAspect="1" noChangeArrowheads="1"/>
          </p:cNvPicPr>
          <p:nvPr>
            <p:ph sz="half" idx="2"/>
          </p:nvPr>
        </p:nvPicPr>
        <p:blipFill>
          <a:blip r:embed="rId2" cstate="print"/>
          <a:srcRect/>
          <a:stretch>
            <a:fillRect/>
          </a:stretch>
        </p:blipFill>
        <p:spPr>
          <a:xfrm>
            <a:off x="5460492" y="2186781"/>
            <a:ext cx="2414016" cy="3657600"/>
          </a:xfrm>
          <a:noFill/>
        </p:spPr>
      </p:pic>
    </p:spTree>
    <p:extLst>
      <p:ext uri="{BB962C8B-B14F-4D97-AF65-F5344CB8AC3E}">
        <p14:creationId xmlns:p14="http://schemas.microsoft.com/office/powerpoint/2010/main" val="94073540"/>
      </p:ext>
    </p:extLst>
  </p:cSld>
  <p:clrMapOvr>
    <a:masterClrMapping/>
  </p:clrMapOvr>
  <p:transition>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type="title"/>
          </p:nvPr>
        </p:nvSpPr>
        <p:spPr/>
        <p:txBody>
          <a:bodyPr/>
          <a:lstStyle/>
          <a:p>
            <a:pPr>
              <a:defRPr/>
            </a:pPr>
            <a:r>
              <a:rPr lang="en-US" dirty="0" smtClean="0"/>
              <a:t>Sources of Managerial Power</a:t>
            </a:r>
            <a:endParaRPr lang="en-US" dirty="0"/>
          </a:p>
        </p:txBody>
      </p:sp>
      <p:pic>
        <p:nvPicPr>
          <p:cNvPr id="22532" name="Picture 6" descr="jon30247_1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751013"/>
            <a:ext cx="6096000" cy="480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4"/>
          <p:cNvSpPr txBox="1">
            <a:spLocks noChangeArrowheads="1"/>
          </p:cNvSpPr>
          <p:nvPr/>
        </p:nvSpPr>
        <p:spPr bwMode="auto">
          <a:xfrm>
            <a:off x="13063" y="1744482"/>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10.1</a:t>
            </a:r>
          </a:p>
        </p:txBody>
      </p:sp>
    </p:spTree>
    <p:extLst>
      <p:ext uri="{BB962C8B-B14F-4D97-AF65-F5344CB8AC3E}">
        <p14:creationId xmlns:p14="http://schemas.microsoft.com/office/powerpoint/2010/main" val="1605827702"/>
      </p:ext>
    </p:extLst>
  </p:cSld>
  <p:clrMapOvr>
    <a:masterClrMapping/>
  </p:clrMapOvr>
  <p:transition>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4" name="Rectangle 6"/>
          <p:cNvSpPr>
            <a:spLocks noGrp="1" noChangeArrowheads="1"/>
          </p:cNvSpPr>
          <p:nvPr>
            <p:ph type="title"/>
          </p:nvPr>
        </p:nvSpPr>
        <p:spPr/>
        <p:txBody>
          <a:bodyPr/>
          <a:lstStyle/>
          <a:p>
            <a:pPr>
              <a:defRPr/>
            </a:pPr>
            <a:r>
              <a:rPr lang="en-US" dirty="0"/>
              <a:t>Power: The Key to Leadership</a:t>
            </a:r>
          </a:p>
        </p:txBody>
      </p:sp>
      <p:sp>
        <p:nvSpPr>
          <p:cNvPr id="140295" name="Rectangle 7"/>
          <p:cNvSpPr>
            <a:spLocks noGrp="1" noChangeArrowheads="1"/>
          </p:cNvSpPr>
          <p:nvPr>
            <p:ph idx="1"/>
          </p:nvPr>
        </p:nvSpPr>
        <p:spPr/>
        <p:txBody>
          <a:bodyPr/>
          <a:lstStyle/>
          <a:p>
            <a:pPr>
              <a:defRPr/>
            </a:pPr>
            <a:r>
              <a:rPr lang="en-US" b="1" dirty="0">
                <a:solidFill>
                  <a:schemeClr val="accent6">
                    <a:lumMod val="75000"/>
                  </a:schemeClr>
                </a:solidFill>
              </a:rPr>
              <a:t>Legitimate Power</a:t>
            </a:r>
          </a:p>
          <a:p>
            <a:pPr lvl="1">
              <a:defRPr/>
            </a:pPr>
            <a:r>
              <a:rPr lang="en-US" dirty="0"/>
              <a:t>The authority that a manager has by virtue of his or her position in an organizational hierarchy</a:t>
            </a:r>
          </a:p>
          <a:p>
            <a:pPr>
              <a:defRPr/>
            </a:pPr>
            <a:r>
              <a:rPr lang="en-US" b="1" dirty="0">
                <a:solidFill>
                  <a:schemeClr val="accent6">
                    <a:lumMod val="75000"/>
                  </a:schemeClr>
                </a:solidFill>
              </a:rPr>
              <a:t>Reward Power</a:t>
            </a:r>
          </a:p>
          <a:p>
            <a:pPr lvl="1">
              <a:defRPr/>
            </a:pPr>
            <a:r>
              <a:rPr lang="en-US" dirty="0"/>
              <a:t>The ability of a manager to give or withhold tangible and intangible </a:t>
            </a:r>
            <a:r>
              <a:rPr lang="en-US" dirty="0" smtClean="0"/>
              <a:t/>
            </a:r>
            <a:br>
              <a:rPr lang="en-US" dirty="0" smtClean="0"/>
            </a:br>
            <a:r>
              <a:rPr lang="en-US" dirty="0" smtClean="0"/>
              <a:t>rewards</a:t>
            </a:r>
            <a:endParaRPr lang="en-US" dirty="0"/>
          </a:p>
          <a:p>
            <a:pPr>
              <a:defRPr/>
            </a:pPr>
            <a:endParaRPr lang="en-US" dirty="0"/>
          </a:p>
        </p:txBody>
      </p:sp>
      <p:pic>
        <p:nvPicPr>
          <p:cNvPr id="7" name="Picture 4"/>
          <p:cNvPicPr>
            <a:picLocks noChangeAspect="1" noChangeArrowheads="1"/>
          </p:cNvPicPr>
          <p:nvPr/>
        </p:nvPicPr>
        <p:blipFill>
          <a:blip r:embed="rId3" cstate="print"/>
          <a:srcRect/>
          <a:stretch>
            <a:fillRect/>
          </a:stretch>
        </p:blipFill>
        <p:spPr bwMode="auto">
          <a:xfrm>
            <a:off x="5410200" y="4494944"/>
            <a:ext cx="2879725" cy="1909031"/>
          </a:xfrm>
          <a:prstGeom prst="rect">
            <a:avLst/>
          </a:prstGeom>
          <a:noFill/>
          <a:ln w="9525">
            <a:noFill/>
            <a:miter lim="800000"/>
            <a:headEnd/>
            <a:tailEnd/>
          </a:ln>
        </p:spPr>
      </p:pic>
    </p:spTree>
    <p:extLst>
      <p:ext uri="{BB962C8B-B14F-4D97-AF65-F5344CB8AC3E}">
        <p14:creationId xmlns:p14="http://schemas.microsoft.com/office/powerpoint/2010/main" val="1979464947"/>
      </p:ext>
    </p:extLst>
  </p:cSld>
  <p:clrMapOvr>
    <a:masterClrMapping/>
  </p:clrMapOvr>
  <p:transition>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dirty="0" smtClean="0"/>
              <a:t>Power: The Key to Leadership</a:t>
            </a:r>
            <a:endParaRPr lang="en-US" dirty="0"/>
          </a:p>
        </p:txBody>
      </p:sp>
      <p:sp>
        <p:nvSpPr>
          <p:cNvPr id="144387" name="Rectangle 3"/>
          <p:cNvSpPr>
            <a:spLocks noGrp="1" noChangeArrowheads="1"/>
          </p:cNvSpPr>
          <p:nvPr>
            <p:ph idx="1"/>
          </p:nvPr>
        </p:nvSpPr>
        <p:spPr/>
        <p:txBody>
          <a:bodyPr/>
          <a:lstStyle/>
          <a:p>
            <a:r>
              <a:rPr lang="en-US" b="1" dirty="0" smtClean="0">
                <a:solidFill>
                  <a:schemeClr val="accent6">
                    <a:lumMod val="75000"/>
                  </a:schemeClr>
                </a:solidFill>
              </a:rPr>
              <a:t>Coercive Power</a:t>
            </a:r>
          </a:p>
          <a:p>
            <a:pPr lvl="1"/>
            <a:r>
              <a:rPr lang="en-US" dirty="0" smtClean="0"/>
              <a:t>The ability of a manager to punish others</a:t>
            </a:r>
          </a:p>
          <a:p>
            <a:r>
              <a:rPr lang="en-US" b="1" dirty="0" smtClean="0">
                <a:solidFill>
                  <a:schemeClr val="accent6">
                    <a:lumMod val="75000"/>
                  </a:schemeClr>
                </a:solidFill>
              </a:rPr>
              <a:t>Expert Power</a:t>
            </a:r>
          </a:p>
          <a:p>
            <a:pPr lvl="1"/>
            <a:r>
              <a:rPr lang="en-US" dirty="0" smtClean="0"/>
              <a:t>Power that is based on special knowledge, skills, and expertise that a leader possesses</a:t>
            </a:r>
            <a:endParaRPr lang="en-US" dirty="0"/>
          </a:p>
        </p:txBody>
      </p:sp>
    </p:spTree>
    <p:extLst>
      <p:ext uri="{BB962C8B-B14F-4D97-AF65-F5344CB8AC3E}">
        <p14:creationId xmlns:p14="http://schemas.microsoft.com/office/powerpoint/2010/main" val="380401753"/>
      </p:ext>
    </p:extLst>
  </p:cSld>
  <p:clrMapOvr>
    <a:masterClrMapping/>
  </p:clrMapOvr>
  <p:transition>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228600"/>
            <a:ext cx="8229600" cy="1143000"/>
          </a:xfrm>
        </p:spPr>
        <p:txBody>
          <a:bodyPr>
            <a:normAutofit fontScale="90000"/>
          </a:bodyPr>
          <a:lstStyle/>
          <a:p>
            <a:pPr>
              <a:defRPr/>
            </a:pPr>
            <a:r>
              <a:rPr lang="en-US" dirty="0"/>
              <a:t>Empowerment: An Ingredient in Modern Management</a:t>
            </a:r>
          </a:p>
        </p:txBody>
      </p:sp>
      <p:sp>
        <p:nvSpPr>
          <p:cNvPr id="148483" name="Rectangle 3"/>
          <p:cNvSpPr>
            <a:spLocks noGrp="1" noChangeArrowheads="1"/>
          </p:cNvSpPr>
          <p:nvPr>
            <p:ph idx="1"/>
          </p:nvPr>
        </p:nvSpPr>
        <p:spPr/>
        <p:txBody>
          <a:bodyPr/>
          <a:lstStyle/>
          <a:p>
            <a:pPr>
              <a:defRPr/>
            </a:pPr>
            <a:r>
              <a:rPr lang="en-US" b="1" dirty="0">
                <a:solidFill>
                  <a:schemeClr val="accent6">
                    <a:lumMod val="75000"/>
                  </a:schemeClr>
                </a:solidFill>
              </a:rPr>
              <a:t>Empowerment</a:t>
            </a:r>
          </a:p>
          <a:p>
            <a:pPr lvl="1"/>
            <a:r>
              <a:rPr lang="en-US" dirty="0"/>
              <a:t>the process of </a:t>
            </a:r>
            <a:r>
              <a:rPr lang="en-US" dirty="0" smtClean="0"/>
              <a:t>giving employees </a:t>
            </a:r>
            <a:r>
              <a:rPr lang="en-US" dirty="0"/>
              <a:t>at all levels the authority to make decisions, be responsible for </a:t>
            </a:r>
            <a:r>
              <a:rPr lang="en-US" dirty="0" smtClean="0"/>
              <a:t>their outcomes</a:t>
            </a:r>
            <a:r>
              <a:rPr lang="en-US" dirty="0"/>
              <a:t>, improve quality, and cut costs</a:t>
            </a:r>
          </a:p>
        </p:txBody>
      </p:sp>
    </p:spTree>
    <p:extLst>
      <p:ext uri="{BB962C8B-B14F-4D97-AF65-F5344CB8AC3E}">
        <p14:creationId xmlns:p14="http://schemas.microsoft.com/office/powerpoint/2010/main" val="952330042"/>
      </p:ext>
    </p:extLst>
  </p:cSld>
  <p:clrMapOvr>
    <a:masterClrMapping/>
  </p:clrMapOvr>
  <p:transition>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a:defRPr/>
            </a:pPr>
            <a:r>
              <a:rPr lang="en-US" dirty="0" smtClean="0"/>
              <a:t>Leadership Models</a:t>
            </a:r>
          </a:p>
        </p:txBody>
      </p:sp>
      <p:sp>
        <p:nvSpPr>
          <p:cNvPr id="16388" name="Rectangle 3"/>
          <p:cNvSpPr>
            <a:spLocks noGrp="1" noChangeArrowheads="1"/>
          </p:cNvSpPr>
          <p:nvPr>
            <p:ph idx="1"/>
          </p:nvPr>
        </p:nvSpPr>
        <p:spPr/>
        <p:txBody>
          <a:bodyPr/>
          <a:lstStyle/>
          <a:p>
            <a:pPr>
              <a:defRPr/>
            </a:pPr>
            <a:r>
              <a:rPr lang="en-US" b="1" dirty="0" smtClean="0">
                <a:solidFill>
                  <a:schemeClr val="accent6">
                    <a:lumMod val="75000"/>
                  </a:schemeClr>
                </a:solidFill>
              </a:rPr>
              <a:t>Trait Model</a:t>
            </a:r>
          </a:p>
          <a:p>
            <a:pPr lvl="1">
              <a:defRPr/>
            </a:pPr>
            <a:r>
              <a:rPr lang="en-US" dirty="0" smtClean="0"/>
              <a:t>Focused on identifying personal characteristics that cause effective leadership.</a:t>
            </a:r>
          </a:p>
          <a:p>
            <a:pPr lvl="1">
              <a:defRPr/>
            </a:pPr>
            <a:r>
              <a:rPr lang="en-US" dirty="0" smtClean="0"/>
              <a:t>Many “traits” are the result of skills and knowledge and effective leaders do not necessarily possess all of these traits.</a:t>
            </a:r>
          </a:p>
        </p:txBody>
      </p:sp>
    </p:spTree>
    <p:extLst>
      <p:ext uri="{BB962C8B-B14F-4D97-AF65-F5344CB8AC3E}">
        <p14:creationId xmlns:p14="http://schemas.microsoft.com/office/powerpoint/2010/main" val="1081479296"/>
      </p:ext>
    </p:extLst>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5"/>
          <p:cNvSpPr>
            <a:spLocks noGrp="1" noChangeArrowheads="1"/>
          </p:cNvSpPr>
          <p:nvPr>
            <p:ph type="title"/>
          </p:nvPr>
        </p:nvSpPr>
        <p:spPr/>
        <p:txBody>
          <a:bodyPr/>
          <a:lstStyle/>
          <a:p>
            <a:pPr>
              <a:defRPr/>
            </a:pPr>
            <a:r>
              <a:rPr lang="en-US" dirty="0" smtClean="0"/>
              <a:t>The Behavior Model</a:t>
            </a:r>
            <a:endParaRPr lang="en-US" dirty="0"/>
          </a:p>
        </p:txBody>
      </p:sp>
      <p:sp>
        <p:nvSpPr>
          <p:cNvPr id="156678" name="Rectangle 6"/>
          <p:cNvSpPr>
            <a:spLocks noGrp="1" noChangeArrowheads="1"/>
          </p:cNvSpPr>
          <p:nvPr>
            <p:ph sz="half" idx="1"/>
          </p:nvPr>
        </p:nvSpPr>
        <p:spPr/>
        <p:txBody>
          <a:bodyPr/>
          <a:lstStyle/>
          <a:p>
            <a:pPr>
              <a:defRPr/>
            </a:pPr>
            <a:r>
              <a:rPr lang="en-US" b="1" dirty="0" smtClean="0">
                <a:solidFill>
                  <a:schemeClr val="accent6">
                    <a:lumMod val="75000"/>
                  </a:schemeClr>
                </a:solidFill>
              </a:rPr>
              <a:t>Consideration</a:t>
            </a:r>
          </a:p>
          <a:p>
            <a:pPr lvl="1">
              <a:defRPr/>
            </a:pPr>
            <a:r>
              <a:rPr lang="en-US" dirty="0" smtClean="0"/>
              <a:t>behavior indicating that a manager trusts, respects, and cares about subordinates</a:t>
            </a:r>
            <a:endParaRPr lang="en-US" dirty="0"/>
          </a:p>
        </p:txBody>
      </p:sp>
      <p:sp>
        <p:nvSpPr>
          <p:cNvPr id="5" name="Content Placeholder 4"/>
          <p:cNvSpPr>
            <a:spLocks noGrp="1"/>
          </p:cNvSpPr>
          <p:nvPr>
            <p:ph sz="half" idx="2"/>
          </p:nvPr>
        </p:nvSpPr>
        <p:spPr/>
        <p:txBody>
          <a:bodyPr/>
          <a:lstStyle/>
          <a:p>
            <a:pPr>
              <a:defRPr/>
            </a:pPr>
            <a:r>
              <a:rPr lang="en-US" b="1" dirty="0" smtClean="0">
                <a:solidFill>
                  <a:schemeClr val="accent6">
                    <a:lumMod val="75000"/>
                  </a:schemeClr>
                </a:solidFill>
              </a:rPr>
              <a:t>Initiating structure</a:t>
            </a:r>
          </a:p>
          <a:p>
            <a:pPr lvl="1">
              <a:defRPr/>
            </a:pPr>
            <a:r>
              <a:rPr lang="en-US" dirty="0" smtClean="0"/>
              <a:t>behavior that managers engage in to ensure that work gets done, subordinates perform their jobs acceptably, and the organization is efficient and effective</a:t>
            </a:r>
          </a:p>
          <a:p>
            <a:pPr>
              <a:defRPr/>
            </a:pPr>
            <a:endParaRPr lang="en-US" dirty="0">
              <a:solidFill>
                <a:schemeClr val="accent6">
                  <a:lumMod val="75000"/>
                </a:schemeClr>
              </a:solidFill>
            </a:endParaRPr>
          </a:p>
        </p:txBody>
      </p:sp>
    </p:spTree>
    <p:extLst>
      <p:ext uri="{BB962C8B-B14F-4D97-AF65-F5344CB8AC3E}">
        <p14:creationId xmlns:p14="http://schemas.microsoft.com/office/powerpoint/2010/main" val="2021788074"/>
      </p:ext>
    </p:extLst>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2" name="Rectangle 4"/>
          <p:cNvSpPr>
            <a:spLocks noGrp="1" noChangeArrowheads="1"/>
          </p:cNvSpPr>
          <p:nvPr>
            <p:ph type="title"/>
          </p:nvPr>
        </p:nvSpPr>
        <p:spPr/>
        <p:txBody>
          <a:bodyPr/>
          <a:lstStyle/>
          <a:p>
            <a:pPr>
              <a:defRPr/>
            </a:pPr>
            <a:r>
              <a:rPr lang="en-US" dirty="0"/>
              <a:t>Contingency Models of Leadership </a:t>
            </a:r>
          </a:p>
        </p:txBody>
      </p:sp>
      <p:sp>
        <p:nvSpPr>
          <p:cNvPr id="160773" name="Rectangle 5"/>
          <p:cNvSpPr>
            <a:spLocks noGrp="1" noChangeArrowheads="1"/>
          </p:cNvSpPr>
          <p:nvPr>
            <p:ph idx="1"/>
          </p:nvPr>
        </p:nvSpPr>
        <p:spPr/>
        <p:txBody>
          <a:bodyPr/>
          <a:lstStyle/>
          <a:p>
            <a:pPr>
              <a:defRPr/>
            </a:pPr>
            <a:r>
              <a:rPr lang="en-US" b="1" dirty="0">
                <a:solidFill>
                  <a:schemeClr val="accent6">
                    <a:lumMod val="75000"/>
                  </a:schemeClr>
                </a:solidFill>
              </a:rPr>
              <a:t>Fiedler’s Model</a:t>
            </a:r>
          </a:p>
          <a:p>
            <a:pPr lvl="1">
              <a:defRPr/>
            </a:pPr>
            <a:r>
              <a:rPr lang="en-US" dirty="0"/>
              <a:t>Personal characteristics can influence leader effectiveness  </a:t>
            </a:r>
          </a:p>
          <a:p>
            <a:pPr lvl="1">
              <a:defRPr/>
            </a:pPr>
            <a:r>
              <a:rPr lang="en-US" dirty="0"/>
              <a:t>Leader style is the manager’s characteristic approach to leadership</a:t>
            </a:r>
          </a:p>
        </p:txBody>
      </p:sp>
    </p:spTree>
    <p:extLst>
      <p:ext uri="{BB962C8B-B14F-4D97-AF65-F5344CB8AC3E}">
        <p14:creationId xmlns:p14="http://schemas.microsoft.com/office/powerpoint/2010/main" val="3056187353"/>
      </p:ext>
    </p:extLst>
  </p:cSld>
  <p:clrMapOvr>
    <a:masterClrMapping/>
  </p:clrMapOvr>
  <p:transition>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normAutofit fontScale="90000"/>
          </a:bodyPr>
          <a:lstStyle/>
          <a:p>
            <a:pPr>
              <a:defRPr/>
            </a:pPr>
            <a:r>
              <a:rPr lang="en-US" dirty="0" smtClean="0"/>
              <a:t>Fiedler’s Contingency Theory of Leadership</a:t>
            </a:r>
            <a:endParaRPr lang="en-US" dirty="0"/>
          </a:p>
        </p:txBody>
      </p:sp>
      <p:sp>
        <p:nvSpPr>
          <p:cNvPr id="38916" name="Text Box 3"/>
          <p:cNvSpPr txBox="1">
            <a:spLocks noChangeArrowheads="1"/>
          </p:cNvSpPr>
          <p:nvPr/>
        </p:nvSpPr>
        <p:spPr bwMode="auto">
          <a:xfrm>
            <a:off x="76200" y="1676400"/>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10.2</a:t>
            </a:r>
          </a:p>
        </p:txBody>
      </p:sp>
      <p:pic>
        <p:nvPicPr>
          <p:cNvPr id="38917" name="Picture 6" descr="jon30247_10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438400"/>
            <a:ext cx="8753475"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409883"/>
      </p:ext>
    </p:extLst>
  </p:cSld>
  <p:clrMapOvr>
    <a:masterClrMapping/>
  </p:clrMapOvr>
  <p:transition>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1" name="Rectangle 5"/>
          <p:cNvSpPr>
            <a:spLocks noGrp="1" noChangeArrowheads="1"/>
          </p:cNvSpPr>
          <p:nvPr>
            <p:ph type="title"/>
          </p:nvPr>
        </p:nvSpPr>
        <p:spPr/>
        <p:txBody>
          <a:bodyPr/>
          <a:lstStyle/>
          <a:p>
            <a:pPr>
              <a:defRPr/>
            </a:pPr>
            <a:r>
              <a:rPr lang="en-US" dirty="0"/>
              <a:t>The Leader Substitutes Model</a:t>
            </a:r>
          </a:p>
        </p:txBody>
      </p:sp>
      <p:sp>
        <p:nvSpPr>
          <p:cNvPr id="173062" name="Rectangle 6"/>
          <p:cNvSpPr>
            <a:spLocks noGrp="1" noChangeArrowheads="1"/>
          </p:cNvSpPr>
          <p:nvPr>
            <p:ph idx="1"/>
          </p:nvPr>
        </p:nvSpPr>
        <p:spPr/>
        <p:txBody>
          <a:bodyPr/>
          <a:lstStyle/>
          <a:p>
            <a:pPr>
              <a:defRPr/>
            </a:pPr>
            <a:r>
              <a:rPr lang="en-US" b="1" dirty="0">
                <a:solidFill>
                  <a:schemeClr val="accent6">
                    <a:lumMod val="75000"/>
                  </a:schemeClr>
                </a:solidFill>
              </a:rPr>
              <a:t>Leadership Substitute</a:t>
            </a:r>
          </a:p>
          <a:p>
            <a:pPr lvl="1">
              <a:defRPr/>
            </a:pPr>
            <a:r>
              <a:rPr lang="en-US" dirty="0"/>
              <a:t>A characteristic of a subordinate or characteristic of a situation or context that acts in place of the influence of a leader and makes leadership  unnecessary</a:t>
            </a:r>
          </a:p>
        </p:txBody>
      </p:sp>
      <p:pic>
        <p:nvPicPr>
          <p:cNvPr id="7" name="Picture 6"/>
          <p:cNvPicPr>
            <a:picLocks noChangeAspect="1" noChangeArrowheads="1"/>
          </p:cNvPicPr>
          <p:nvPr/>
        </p:nvPicPr>
        <p:blipFill>
          <a:blip r:embed="rId3" cstate="print"/>
          <a:srcRect/>
          <a:stretch>
            <a:fillRect/>
          </a:stretch>
        </p:blipFill>
        <p:spPr bwMode="auto">
          <a:xfrm>
            <a:off x="4535488" y="4038600"/>
            <a:ext cx="3465512" cy="2298700"/>
          </a:xfrm>
          <a:prstGeom prst="rect">
            <a:avLst/>
          </a:prstGeom>
          <a:noFill/>
          <a:ln w="9525">
            <a:noFill/>
            <a:miter lim="800000"/>
            <a:headEnd/>
            <a:tailEnd/>
          </a:ln>
        </p:spPr>
      </p:pic>
    </p:spTree>
    <p:extLst>
      <p:ext uri="{BB962C8B-B14F-4D97-AF65-F5344CB8AC3E}">
        <p14:creationId xmlns:p14="http://schemas.microsoft.com/office/powerpoint/2010/main" val="1185856257"/>
      </p:ext>
    </p:extLst>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Rectangle 4"/>
          <p:cNvSpPr>
            <a:spLocks noGrp="1" noChangeArrowheads="1"/>
          </p:cNvSpPr>
          <p:nvPr>
            <p:ph type="title"/>
          </p:nvPr>
        </p:nvSpPr>
        <p:spPr/>
        <p:txBody>
          <a:bodyPr/>
          <a:lstStyle/>
          <a:p>
            <a:pPr>
              <a:defRPr/>
            </a:pPr>
            <a:r>
              <a:rPr lang="en-US" dirty="0"/>
              <a:t>Transformational Leadership</a:t>
            </a:r>
          </a:p>
        </p:txBody>
      </p:sp>
      <p:sp>
        <p:nvSpPr>
          <p:cNvPr id="175109" name="Rectangle 5"/>
          <p:cNvSpPr>
            <a:spLocks noGrp="1" noChangeArrowheads="1"/>
          </p:cNvSpPr>
          <p:nvPr>
            <p:ph idx="1"/>
          </p:nvPr>
        </p:nvSpPr>
        <p:spPr/>
        <p:txBody>
          <a:bodyPr/>
          <a:lstStyle/>
          <a:p>
            <a:pPr>
              <a:defRPr/>
            </a:pPr>
            <a:r>
              <a:rPr lang="en-US" b="1" dirty="0" smtClean="0">
                <a:solidFill>
                  <a:schemeClr val="accent6">
                    <a:lumMod val="75000"/>
                  </a:schemeClr>
                </a:solidFill>
              </a:rPr>
              <a:t>Transformational leadership</a:t>
            </a:r>
            <a:endParaRPr lang="en-US" b="1" dirty="0">
              <a:solidFill>
                <a:schemeClr val="accent6">
                  <a:lumMod val="75000"/>
                </a:schemeClr>
              </a:solidFill>
            </a:endParaRPr>
          </a:p>
          <a:p>
            <a:pPr lvl="1">
              <a:defRPr/>
            </a:pPr>
            <a:r>
              <a:rPr lang="en-US" dirty="0"/>
              <a:t>Makes subordinates aware of the importance of  their jobs and performance to the organization by providing feedback to the worker</a:t>
            </a:r>
          </a:p>
          <a:p>
            <a:pPr lvl="1">
              <a:defRPr/>
            </a:pPr>
            <a:r>
              <a:rPr lang="en-US" dirty="0"/>
              <a:t>Makes subordinates aware of their own needs for personal growth and development</a:t>
            </a:r>
          </a:p>
          <a:p>
            <a:pPr lvl="1">
              <a:defRPr/>
            </a:pPr>
            <a:r>
              <a:rPr lang="en-US" dirty="0"/>
              <a:t>Motivates workers to work for the good of the organization, not just themselves</a:t>
            </a:r>
          </a:p>
        </p:txBody>
      </p:sp>
    </p:spTree>
    <p:extLst>
      <p:ext uri="{BB962C8B-B14F-4D97-AF65-F5344CB8AC3E}">
        <p14:creationId xmlns:p14="http://schemas.microsoft.com/office/powerpoint/2010/main" val="4267287170"/>
      </p:ext>
    </p:extLst>
  </p:cSld>
  <p:clrMapOvr>
    <a:masterClrMapping/>
  </p:clrMapOvr>
  <p:transition>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720</Words>
  <Application>Microsoft Office PowerPoint</Application>
  <PresentationFormat>On-screen Show (4:3)</PresentationFormat>
  <Paragraphs>82</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Leaders and  Leadership</vt:lpstr>
      <vt:lpstr>Learning Objectives</vt:lpstr>
      <vt:lpstr>Learning Objectives (cont.)</vt:lpstr>
      <vt:lpstr>The Nature of Leadership</vt:lpstr>
      <vt:lpstr>The Nature of Leadership</vt:lpstr>
      <vt:lpstr>Sources of Managerial Power</vt:lpstr>
      <vt:lpstr>Power: The Key to Leadership</vt:lpstr>
      <vt:lpstr>Power: The Key to Leadership</vt:lpstr>
      <vt:lpstr>Empowerment: An Ingredient in Modern Management</vt:lpstr>
      <vt:lpstr>Leadership Models</vt:lpstr>
      <vt:lpstr>The Behavior Model</vt:lpstr>
      <vt:lpstr>Contingency Models of Leadership </vt:lpstr>
      <vt:lpstr>Fiedler’s Contingency Theory of Leadership</vt:lpstr>
      <vt:lpstr>The Leader Substitutes Model</vt:lpstr>
      <vt:lpstr>Transformational Leadership</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23</cp:revision>
  <dcterms:created xsi:type="dcterms:W3CDTF">2013-09-21T16:09:57Z</dcterms:created>
  <dcterms:modified xsi:type="dcterms:W3CDTF">2014-01-24T11:22:43Z</dcterms:modified>
</cp:coreProperties>
</file>