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9" r:id="rId2"/>
    <p:sldId id="260" r:id="rId3"/>
    <p:sldId id="261" r:id="rId4"/>
    <p:sldId id="262" r:id="rId5"/>
    <p:sldId id="266" r:id="rId6"/>
    <p:sldId id="267" r:id="rId7"/>
    <p:sldId id="269" r:id="rId8"/>
    <p:sldId id="276" r:id="rId9"/>
    <p:sldId id="278" r:id="rId10"/>
    <p:sldId id="283" r:id="rId11"/>
    <p:sldId id="287" r:id="rId12"/>
    <p:sldId id="288" r:id="rId13"/>
    <p:sldId id="290" r:id="rId14"/>
    <p:sldId id="292" r:id="rId15"/>
    <p:sldId id="29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49" autoAdjust="0"/>
    <p:restoredTop sz="94660"/>
  </p:normalViewPr>
  <p:slideViewPr>
    <p:cSldViewPr>
      <p:cViewPr>
        <p:scale>
          <a:sx n="50" d="100"/>
          <a:sy n="50" d="100"/>
        </p:scale>
        <p:origin x="-2244" y="-81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9BBDF1-37F7-46CC-9E8E-5068CD3C4B7C}" type="datetimeFigureOut">
              <a:rPr lang="en-US" smtClean="0"/>
              <a:pPr/>
              <a:t>1/24/2014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5A989E-695A-4EE6-B6F3-8337164E047F}" type="slidenum">
              <a:rPr lang="en-US" smtClean="0"/>
              <a:pPr/>
              <a:t>‹#›</a:t>
            </a:fld>
            <a:endParaRPr lang="en-US" dirty="0"/>
          </a:p>
        </p:txBody>
      </p:sp>
    </p:spTree>
    <p:extLst>
      <p:ext uri="{BB962C8B-B14F-4D97-AF65-F5344CB8AC3E}">
        <p14:creationId xmlns:p14="http://schemas.microsoft.com/office/powerpoint/2010/main" val="2899607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DB50F44-C9D4-44D8-ADA8-B729C8B18ACC}" type="slidenum">
              <a:rPr lang="en-AU"/>
              <a:pPr>
                <a:defRPr/>
              </a:pPr>
              <a:t>4</a:t>
            </a:fld>
            <a:endParaRPr lang="en-AU" dirty="0"/>
          </a:p>
        </p:txBody>
      </p:sp>
      <p:sp>
        <p:nvSpPr>
          <p:cNvPr id="55299"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r>
              <a:rPr lang="en-US" altLang="en-US" dirty="0" smtClean="0"/>
              <a:t>Two characteristics that distinguish teams from groups are the </a:t>
            </a:r>
            <a:r>
              <a:rPr lang="en-US" altLang="en-US" i="1" dirty="0" smtClean="0"/>
              <a:t>intensity</a:t>
            </a:r>
            <a:r>
              <a:rPr lang="en-US" altLang="en-US" dirty="0" smtClean="0"/>
              <a:t> with which team members work together and the presence of a </a:t>
            </a:r>
            <a:r>
              <a:rPr lang="en-US" altLang="en-US" i="1" dirty="0" smtClean="0"/>
              <a:t>specific overriding team goal or objective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11735CA-92FF-49B0-8BD9-61AB1716C04B}" type="slidenum">
              <a:rPr lang="en-AU"/>
              <a:pPr>
                <a:defRPr/>
              </a:pPr>
              <a:t>6</a:t>
            </a:fld>
            <a:endParaRPr lang="en-AU" dirty="0"/>
          </a:p>
        </p:txBody>
      </p:sp>
      <p:sp>
        <p:nvSpPr>
          <p:cNvPr id="56323"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63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lvl="2"/>
            <a:r>
              <a:rPr lang="en-US" altLang="en-US" dirty="0" smtClean="0"/>
              <a:t>Managers should empower the team and make it accountable for the innovation process.</a:t>
            </a:r>
          </a:p>
          <a:p>
            <a:r>
              <a:rPr lang="en-US" altLang="en-US" dirty="0" smtClean="0"/>
              <a:t>Individuals rarely possess the wide variety of skills needed for successful innovation.</a:t>
            </a:r>
          </a:p>
          <a:p>
            <a:endParaRPr lang="en-US" altLang="en-US" dirty="0" smtClean="0"/>
          </a:p>
          <a:p>
            <a:r>
              <a:rPr lang="en-US" altLang="en-US" dirty="0" smtClean="0"/>
              <a:t>Team members can uncover each other’s flaws and balance each other’s strengths and weaknesses</a:t>
            </a:r>
          </a:p>
          <a:p>
            <a:endParaRPr lang="en-US" alt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Keys to effective self managed teams:</a:t>
            </a:r>
          </a:p>
          <a:p>
            <a:r>
              <a:rPr lang="en-US" altLang="en-US" dirty="0" smtClean="0"/>
              <a:t>Give the team enough responsibility and autonomy to be self-managing.</a:t>
            </a:r>
          </a:p>
          <a:p>
            <a:r>
              <a:rPr lang="en-US" altLang="en-US" dirty="0" smtClean="0"/>
              <a:t>The team’s task should be complex enough to include many different steps.</a:t>
            </a:r>
          </a:p>
          <a:p>
            <a:r>
              <a:rPr lang="en-US" altLang="en-US" dirty="0" smtClean="0"/>
              <a:t>Select members carefully for their diversity, skills, and enthusiasm.</a:t>
            </a:r>
          </a:p>
          <a:p>
            <a:r>
              <a:rPr lang="en-US" altLang="en-US" dirty="0" smtClean="0"/>
              <a:t>Keys to effective self managed teams:</a:t>
            </a:r>
          </a:p>
          <a:p>
            <a:r>
              <a:rPr lang="en-US" altLang="en-US" dirty="0" smtClean="0"/>
              <a:t>Managers should guide and coach, not supervise.</a:t>
            </a:r>
          </a:p>
          <a:p>
            <a:r>
              <a:rPr lang="en-US" altLang="en-US" dirty="0" smtClean="0"/>
              <a:t>Determine training needs and be sure it is provided.</a:t>
            </a:r>
          </a:p>
          <a:p>
            <a:endParaRPr lang="en-US" altLang="en-US" dirty="0" smtClean="0"/>
          </a:p>
        </p:txBody>
      </p:sp>
      <p:sp>
        <p:nvSpPr>
          <p:cNvPr id="4" name="Slide Number Placeholder 3"/>
          <p:cNvSpPr>
            <a:spLocks noGrp="1"/>
          </p:cNvSpPr>
          <p:nvPr>
            <p:ph type="sldNum" sz="quarter" idx="5"/>
          </p:nvPr>
        </p:nvSpPr>
        <p:spPr/>
        <p:txBody>
          <a:bodyPr/>
          <a:lstStyle/>
          <a:p>
            <a:pPr>
              <a:defRPr/>
            </a:pPr>
            <a:fld id="{F628A52E-8B9C-4DBF-9A93-7567A0DF1A17}" type="slidenum">
              <a:rPr lang="en-US" smtClean="0"/>
              <a:pPr>
                <a:defRPr/>
              </a:pPr>
              <a:t>8</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438B789-9DF9-422D-8390-AFCD5C7D0ED9}" type="slidenum">
              <a:rPr lang="en-AU"/>
              <a:pPr>
                <a:defRPr/>
              </a:pPr>
              <a:t>10</a:t>
            </a:fld>
            <a:endParaRPr lang="en-AU" dirty="0"/>
          </a:p>
        </p:txBody>
      </p:sp>
      <p:sp>
        <p:nvSpPr>
          <p:cNvPr id="63491"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34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lvl="2"/>
            <a:r>
              <a:rPr lang="en-US" altLang="en-US" dirty="0" smtClean="0"/>
              <a:t>In cross-functional teams, members are expected to perform roles in their specialty.</a:t>
            </a:r>
          </a:p>
          <a:p>
            <a:pPr lvl="2"/>
            <a:r>
              <a:rPr lang="en-US" altLang="en-US" dirty="0" smtClean="0"/>
              <a:t>Managers should clearly describe expected roles to group members when they are assigned to the group.</a:t>
            </a:r>
          </a:p>
          <a:p>
            <a:pPr lvl="2"/>
            <a:r>
              <a:rPr lang="en-US" altLang="en-US" dirty="0" smtClean="0"/>
              <a:t>Role-making occurs as workers take on more responsibility in their roles as group members.</a:t>
            </a:r>
          </a:p>
          <a:p>
            <a:pPr lvl="2"/>
            <a:r>
              <a:rPr lang="en-US" altLang="en-US" dirty="0" smtClean="0"/>
              <a:t>Self-managed teams may assign the roles to members themselves.</a:t>
            </a:r>
          </a:p>
          <a:p>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90000"/>
              </a:lnSpc>
            </a:pPr>
            <a:r>
              <a:rPr lang="en-US" altLang="en-US" dirty="0" smtClean="0"/>
              <a:t>Conformity and Deviance</a:t>
            </a:r>
          </a:p>
          <a:p>
            <a:pPr>
              <a:lnSpc>
                <a:spcPct val="90000"/>
              </a:lnSpc>
            </a:pPr>
            <a:r>
              <a:rPr lang="en-US" altLang="en-US" dirty="0" smtClean="0"/>
              <a:t>Members conform to norms to obtain rewards, imitate respected members, and because they feel the behavior is right.</a:t>
            </a:r>
          </a:p>
          <a:p>
            <a:pPr>
              <a:lnSpc>
                <a:spcPct val="90000"/>
              </a:lnSpc>
            </a:pPr>
            <a:r>
              <a:rPr lang="en-US" altLang="en-US" dirty="0" smtClean="0"/>
              <a:t>Conformity and deviance must be balanced for high performance from the group.</a:t>
            </a:r>
          </a:p>
          <a:p>
            <a:pPr>
              <a:lnSpc>
                <a:spcPct val="90000"/>
              </a:lnSpc>
            </a:pPr>
            <a:r>
              <a:rPr lang="en-US" altLang="en-US" dirty="0" smtClean="0"/>
              <a:t>Deviance allows for new ideas in the group.</a:t>
            </a:r>
          </a:p>
          <a:p>
            <a:endParaRPr lang="en-US" altLang="en-US" dirty="0" smtClean="0"/>
          </a:p>
        </p:txBody>
      </p:sp>
      <p:sp>
        <p:nvSpPr>
          <p:cNvPr id="4" name="Slide Number Placeholder 3"/>
          <p:cNvSpPr>
            <a:spLocks noGrp="1"/>
          </p:cNvSpPr>
          <p:nvPr>
            <p:ph type="sldNum" sz="quarter" idx="5"/>
          </p:nvPr>
        </p:nvSpPr>
        <p:spPr/>
        <p:txBody>
          <a:bodyPr/>
          <a:lstStyle/>
          <a:p>
            <a:pPr>
              <a:defRPr/>
            </a:pPr>
            <a:fld id="{546B1B64-E572-4824-9E92-DAF11EFB8257}" type="slidenum">
              <a:rPr lang="en-US" smtClean="0"/>
              <a:pPr>
                <a:defRPr/>
              </a:pPr>
              <a:t>13</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840632A-9AAA-46A7-8C72-B89DA28D5BA7}" type="slidenum">
              <a:rPr lang="en-AU"/>
              <a:pPr>
                <a:defRPr/>
              </a:pPr>
              <a:t>15</a:t>
            </a:fld>
            <a:endParaRPr lang="en-AU" dirty="0"/>
          </a:p>
        </p:txBody>
      </p:sp>
      <p:sp>
        <p:nvSpPr>
          <p:cNvPr id="72707"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 y="0"/>
            <a:ext cx="9174480" cy="6858000"/>
          </a:xfrm>
          <a:prstGeom prst="rect">
            <a:avLst/>
          </a:prstGeom>
        </p:spPr>
      </p:pic>
      <p:sp>
        <p:nvSpPr>
          <p:cNvPr id="2" name="Title 1"/>
          <p:cNvSpPr>
            <a:spLocks noGrp="1"/>
          </p:cNvSpPr>
          <p:nvPr>
            <p:ph type="ctrTitle"/>
          </p:nvPr>
        </p:nvSpPr>
        <p:spPr>
          <a:xfrm>
            <a:off x="5410200" y="838200"/>
            <a:ext cx="3429000" cy="2590800"/>
          </a:xfrm>
        </p:spPr>
        <p:txBody>
          <a:bodyPr/>
          <a:lstStyle>
            <a:lvl1pPr>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486400" y="3810000"/>
            <a:ext cx="3352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5800" y="762000"/>
            <a:ext cx="4114800" cy="5147472"/>
          </a:xfrm>
          <a:prstGeom prst="rect">
            <a:avLst/>
          </a:prstGeom>
        </p:spPr>
      </p:pic>
      <p:sp>
        <p:nvSpPr>
          <p:cNvPr id="8" name="Rectangle 1"/>
          <p:cNvSpPr>
            <a:spLocks noChangeArrowheads="1"/>
          </p:cNvSpPr>
          <p:nvPr userDrawn="1"/>
        </p:nvSpPr>
        <p:spPr bwMode="auto">
          <a:xfrm>
            <a:off x="161925" y="6592888"/>
            <a:ext cx="8839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9933"/>
              </a:buClr>
              <a:buFont typeface="Wingdings" charset="2"/>
              <a:buChar char="Ø"/>
              <a:defRPr sz="3200">
                <a:solidFill>
                  <a:schemeClr val="tx1"/>
                </a:solidFill>
                <a:latin typeface="Arial" charset="0"/>
                <a:ea typeface="ＭＳ Ｐゴシック" charset="-128"/>
              </a:defRPr>
            </a:lvl1pPr>
            <a:lvl2pPr marL="742950" indent="-285750" eaLnBrk="0" hangingPunct="0">
              <a:spcBef>
                <a:spcPct val="20000"/>
              </a:spcBef>
              <a:buClr>
                <a:srgbClr val="FF9933"/>
              </a:buClr>
              <a:buFont typeface="Wingdings" charset="2"/>
              <a:buChar char="Ø"/>
              <a:defRPr sz="2800">
                <a:solidFill>
                  <a:schemeClr val="tx1"/>
                </a:solidFill>
                <a:latin typeface="Arial" charset="0"/>
                <a:ea typeface="ＭＳ Ｐゴシック" charset="-128"/>
              </a:defRPr>
            </a:lvl2pPr>
            <a:lvl3pPr marL="1143000" indent="-228600" eaLnBrk="0" hangingPunct="0">
              <a:spcBef>
                <a:spcPct val="20000"/>
              </a:spcBef>
              <a:buClr>
                <a:srgbClr val="FF9933"/>
              </a:buClr>
              <a:buFont typeface="Wingdings" charset="2"/>
              <a:buChar char="Ø"/>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ClrTx/>
              <a:buFontTx/>
              <a:buNone/>
            </a:pPr>
            <a:r>
              <a:rPr lang="en-IN" altLang="en-US" sz="1000" dirty="0">
                <a:solidFill>
                  <a:schemeClr val="bg1"/>
                </a:solidFill>
                <a:latin typeface="Times New Roman" charset="0"/>
                <a:cs typeface="Times New Roman" charset="0"/>
              </a:rPr>
              <a:t>Copyright © 2015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3554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525963"/>
          </a:xfrm>
        </p:spPr>
        <p:txBody>
          <a:bodyPr/>
          <a:lstStyle>
            <a:lvl1pPr marL="461963" indent="-461963">
              <a:buClr>
                <a:srgbClr val="006699"/>
              </a:buClr>
              <a:buSzPct val="125000"/>
              <a:buFont typeface="Wingdings" panose="05000000000000000000" pitchFamily="2" charset="2"/>
              <a:buChar char="ª"/>
              <a:defRPr/>
            </a:lvl1pPr>
            <a:lvl2pPr marL="798513" indent="-341313">
              <a:buClr>
                <a:srgbClr val="006666"/>
              </a:buClr>
              <a:buFont typeface="Wingdings 3" panose="05040102010807070707" pitchFamily="18" charset="2"/>
              <a:buChar char="9"/>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22808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643567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52600"/>
            <a:ext cx="4038600" cy="4525963"/>
          </a:xfrm>
        </p:spPr>
        <p:txBody>
          <a:bodyPr/>
          <a:lstStyle>
            <a:lvl1pPr marL="400050" indent="-400050">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752600"/>
            <a:ext cx="4038600" cy="4525963"/>
          </a:xfrm>
        </p:spPr>
        <p:txBody>
          <a:bodyPr/>
          <a:lstStyle>
            <a:lvl1pPr marL="461963" indent="-461963">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597822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9" name="Slide Number Placeholder 8"/>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1112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5" name="Slide Number Placeholder 4"/>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39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4" name="Slide Number Placeholder 3"/>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338383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20113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248357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414676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676550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878" y="0"/>
            <a:ext cx="9152878" cy="1524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9" name="Straight Connector 8"/>
          <p:cNvCxnSpPr/>
          <p:nvPr userDrawn="1"/>
        </p:nvCxnSpPr>
        <p:spPr>
          <a:xfrm>
            <a:off x="0" y="1524000"/>
            <a:ext cx="9144000" cy="0"/>
          </a:xfrm>
          <a:prstGeom prst="line">
            <a:avLst/>
          </a:prstGeom>
          <a:ln w="4445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Slide Number Placeholder 2"/>
          <p:cNvSpPr txBox="1">
            <a:spLocks noGrp="1"/>
          </p:cNvSpPr>
          <p:nvPr userDrawn="1"/>
        </p:nvSpPr>
        <p:spPr bwMode="auto">
          <a:xfrm>
            <a:off x="6797675" y="6507163"/>
            <a:ext cx="2193925" cy="350837"/>
          </a:xfrm>
          <a:prstGeom prst="rect">
            <a:avLst/>
          </a:prstGeom>
          <a:noFill/>
          <a:ln>
            <a:miter lim="800000"/>
            <a:headEnd/>
            <a:tailEnd/>
          </a:ln>
        </p:spPr>
        <p:txBody>
          <a:bodyPr anchor="b"/>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defRPr/>
            </a:pPr>
            <a:r>
              <a:rPr lang="en-US" altLang="zh-CN" sz="1000" dirty="0" smtClean="0">
                <a:latin typeface="Times New Roman" charset="0"/>
                <a:ea typeface="宋体" charset="-122"/>
              </a:rPr>
              <a:t>11-</a:t>
            </a:r>
            <a:fld id="{904A1C09-83D9-4225-B389-16680B713356}" type="slidenum">
              <a:rPr lang="en-US" altLang="zh-CN" sz="1000" smtClean="0">
                <a:latin typeface="Times New Roman" charset="0"/>
                <a:ea typeface="宋体" charset="-122"/>
              </a:rPr>
              <a:pPr algn="r" eaLnBrk="1" hangingPunct="1">
                <a:defRPr/>
              </a:pPr>
              <a:t>‹#›</a:t>
            </a:fld>
            <a:endParaRPr lang="en-US" altLang="zh-CN" sz="1000" dirty="0" smtClean="0">
              <a:latin typeface="Times New Roman" charset="0"/>
              <a:ea typeface="宋体" charset="-122"/>
            </a:endParaRPr>
          </a:p>
        </p:txBody>
      </p:sp>
    </p:spTree>
    <p:extLst>
      <p:ext uri="{BB962C8B-B14F-4D97-AF65-F5344CB8AC3E}">
        <p14:creationId xmlns:p14="http://schemas.microsoft.com/office/powerpoint/2010/main" val="1446804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Grp="1" noChangeArrowheads="1"/>
          </p:cNvSpPr>
          <p:nvPr>
            <p:ph type="ctrTitle"/>
          </p:nvPr>
        </p:nvSpPr>
        <p:spPr>
          <a:xfrm>
            <a:off x="5334000" y="685800"/>
            <a:ext cx="3429000" cy="2895600"/>
          </a:xfrm>
        </p:spPr>
        <p:txBody>
          <a:bodyPr/>
          <a:lstStyle/>
          <a:p>
            <a:pPr>
              <a:defRPr/>
            </a:pPr>
            <a:r>
              <a:rPr lang="en-US" dirty="0" smtClean="0"/>
              <a:t>Effective Team Management</a:t>
            </a:r>
            <a:endParaRPr lang="en-US" dirty="0"/>
          </a:p>
        </p:txBody>
      </p:sp>
      <p:sp>
        <p:nvSpPr>
          <p:cNvPr id="128004" name="Rectangle 4"/>
          <p:cNvSpPr>
            <a:spLocks noGrp="1" noChangeArrowheads="1"/>
          </p:cNvSpPr>
          <p:nvPr>
            <p:ph type="subTitle" idx="1"/>
          </p:nvPr>
        </p:nvSpPr>
        <p:spPr>
          <a:xfrm>
            <a:off x="5715000" y="3657600"/>
            <a:ext cx="2819400" cy="1066800"/>
          </a:xfrm>
        </p:spPr>
        <p:txBody>
          <a:bodyPr>
            <a:normAutofit fontScale="92500" lnSpcReduction="20000"/>
          </a:bodyPr>
          <a:lstStyle/>
          <a:p>
            <a:pPr>
              <a:defRPr/>
            </a:pPr>
            <a:r>
              <a:rPr lang="en-US" sz="4000" dirty="0" smtClean="0"/>
              <a:t>Chapter Eleven</a:t>
            </a:r>
            <a:endParaRPr lang="en-US" sz="4000" dirty="0"/>
          </a:p>
        </p:txBody>
      </p:sp>
    </p:spTree>
    <p:extLst>
      <p:ext uri="{BB962C8B-B14F-4D97-AF65-F5344CB8AC3E}">
        <p14:creationId xmlns:p14="http://schemas.microsoft.com/office/powerpoint/2010/main" val="2901897309"/>
      </p:ext>
    </p:extLst>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9" name="Rectangle 5"/>
          <p:cNvSpPr>
            <a:spLocks noGrp="1" noChangeArrowheads="1"/>
          </p:cNvSpPr>
          <p:nvPr>
            <p:ph type="title"/>
          </p:nvPr>
        </p:nvSpPr>
        <p:spPr/>
        <p:txBody>
          <a:bodyPr/>
          <a:lstStyle/>
          <a:p>
            <a:pPr>
              <a:defRPr/>
            </a:pPr>
            <a:r>
              <a:rPr lang="en-US" dirty="0"/>
              <a:t>Learning Objectives</a:t>
            </a:r>
          </a:p>
        </p:txBody>
      </p:sp>
      <p:sp>
        <p:nvSpPr>
          <p:cNvPr id="129030" name="Rectangle 6"/>
          <p:cNvSpPr>
            <a:spLocks noGrp="1" noChangeArrowheads="1"/>
          </p:cNvSpPr>
          <p:nvPr>
            <p:ph idx="1"/>
          </p:nvPr>
        </p:nvSpPr>
        <p:spPr/>
        <p:txBody>
          <a:bodyPr/>
          <a:lstStyle/>
          <a:p>
            <a:pPr marL="1149350" indent="-1149350">
              <a:buFont typeface="Arial" charset="0"/>
              <a:buNone/>
              <a:defRPr/>
            </a:pPr>
            <a:r>
              <a:rPr lang="en-US" sz="2800" b="1" dirty="0" smtClean="0">
                <a:solidFill>
                  <a:schemeClr val="tx2">
                    <a:lumMod val="60000"/>
                    <a:lumOff val="40000"/>
                  </a:schemeClr>
                </a:solidFill>
              </a:rPr>
              <a:t>LO11-1</a:t>
            </a:r>
            <a:r>
              <a:rPr lang="en-US" sz="2800" b="0" dirty="0" smtClean="0">
                <a:solidFill>
                  <a:schemeClr val="tx1"/>
                </a:solidFill>
              </a:rPr>
              <a:t> Explain </a:t>
            </a:r>
            <a:r>
              <a:rPr lang="en-US" sz="2800" b="0" dirty="0">
                <a:solidFill>
                  <a:schemeClr val="tx1"/>
                </a:solidFill>
              </a:rPr>
              <a:t>why groups and teams are key contributors to organizational effectiveness.</a:t>
            </a:r>
          </a:p>
          <a:p>
            <a:pPr marL="1149350" indent="-1149350">
              <a:buFont typeface="Arial" charset="0"/>
              <a:buNone/>
              <a:defRPr/>
            </a:pPr>
            <a:r>
              <a:rPr lang="en-US" sz="2800" b="1" dirty="0" smtClean="0">
                <a:solidFill>
                  <a:schemeClr val="tx2">
                    <a:lumMod val="60000"/>
                    <a:lumOff val="40000"/>
                  </a:schemeClr>
                </a:solidFill>
              </a:rPr>
              <a:t>LO11-2</a:t>
            </a:r>
            <a:r>
              <a:rPr lang="en-US" sz="2800" b="0" dirty="0" smtClean="0">
                <a:solidFill>
                  <a:schemeClr val="tx1"/>
                </a:solidFill>
              </a:rPr>
              <a:t> Identify </a:t>
            </a:r>
            <a:r>
              <a:rPr lang="en-US" sz="2800" b="0" dirty="0">
                <a:solidFill>
                  <a:schemeClr val="tx1"/>
                </a:solidFill>
              </a:rPr>
              <a:t>the different types of groups and teams that help managers and organizations achieve their goals.</a:t>
            </a:r>
          </a:p>
          <a:p>
            <a:pPr marL="1149350" indent="-1149350">
              <a:buFont typeface="Arial" charset="0"/>
              <a:buNone/>
              <a:defRPr/>
            </a:pPr>
            <a:r>
              <a:rPr lang="en-US" sz="2800" b="1" dirty="0" smtClean="0">
                <a:solidFill>
                  <a:schemeClr val="tx2">
                    <a:lumMod val="60000"/>
                    <a:lumOff val="40000"/>
                  </a:schemeClr>
                </a:solidFill>
              </a:rPr>
              <a:t>LO11-3</a:t>
            </a:r>
            <a:r>
              <a:rPr lang="en-US" sz="2800" b="0" dirty="0" smtClean="0">
                <a:solidFill>
                  <a:schemeClr val="tx1"/>
                </a:solidFill>
              </a:rPr>
              <a:t> Explain </a:t>
            </a:r>
            <a:r>
              <a:rPr lang="en-US" sz="2800" b="0" dirty="0">
                <a:solidFill>
                  <a:schemeClr val="tx1"/>
                </a:solidFill>
              </a:rPr>
              <a:t>how different elements of group dynamics influence the functioning and effectiveness of groups and teams.</a:t>
            </a:r>
          </a:p>
        </p:txBody>
      </p:sp>
    </p:spTree>
    <p:extLst>
      <p:ext uri="{BB962C8B-B14F-4D97-AF65-F5344CB8AC3E}">
        <p14:creationId xmlns:p14="http://schemas.microsoft.com/office/powerpoint/2010/main" val="2999089101"/>
      </p:ext>
    </p:extLst>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pPr>
              <a:defRPr/>
            </a:pPr>
            <a:r>
              <a:rPr lang="en-US" dirty="0" smtClean="0"/>
              <a:t>Learning Objectives</a:t>
            </a:r>
            <a:endParaRPr lang="en-US" dirty="0"/>
          </a:p>
        </p:txBody>
      </p:sp>
      <p:sp>
        <p:nvSpPr>
          <p:cNvPr id="189443" name="Rectangle 3"/>
          <p:cNvSpPr>
            <a:spLocks noGrp="1" noChangeArrowheads="1"/>
          </p:cNvSpPr>
          <p:nvPr>
            <p:ph idx="1"/>
          </p:nvPr>
        </p:nvSpPr>
        <p:spPr/>
        <p:txBody>
          <a:bodyPr/>
          <a:lstStyle/>
          <a:p>
            <a:pPr marL="1149350" indent="-1149350">
              <a:buFont typeface="Arial" charset="0"/>
              <a:buNone/>
              <a:defRPr/>
            </a:pPr>
            <a:r>
              <a:rPr lang="en-US" sz="2800" b="1" dirty="0" smtClean="0">
                <a:solidFill>
                  <a:schemeClr val="tx2">
                    <a:lumMod val="60000"/>
                    <a:lumOff val="40000"/>
                  </a:schemeClr>
                </a:solidFill>
              </a:rPr>
              <a:t>LO11-4</a:t>
            </a:r>
            <a:r>
              <a:rPr lang="en-US" sz="2800" b="0" dirty="0" smtClean="0">
                <a:solidFill>
                  <a:schemeClr val="tx1"/>
                </a:solidFill>
              </a:rPr>
              <a:t> Explain why it is important for groups and teams to have a balance of conformity and deviance and a moderate level of cohesiveness.</a:t>
            </a:r>
          </a:p>
          <a:p>
            <a:pPr marL="1149350" indent="-1149350">
              <a:buFont typeface="Arial" charset="0"/>
              <a:buNone/>
              <a:defRPr/>
            </a:pPr>
            <a:r>
              <a:rPr lang="en-US" sz="2800" b="1" dirty="0" smtClean="0">
                <a:solidFill>
                  <a:schemeClr val="tx2">
                    <a:lumMod val="60000"/>
                    <a:lumOff val="40000"/>
                  </a:schemeClr>
                </a:solidFill>
              </a:rPr>
              <a:t>LO11-5</a:t>
            </a:r>
            <a:r>
              <a:rPr lang="en-US" sz="2800" b="0" dirty="0" smtClean="0">
                <a:solidFill>
                  <a:schemeClr val="tx1"/>
                </a:solidFill>
              </a:rPr>
              <a:t> Describe how managers can motivate group members to achieve organizational goals and reduce social loafing in groups and teams.</a:t>
            </a:r>
            <a:endParaRPr lang="en-US" sz="2800" b="0" dirty="0">
              <a:solidFill>
                <a:schemeClr val="tx1"/>
              </a:solidFill>
            </a:endParaRPr>
          </a:p>
        </p:txBody>
      </p:sp>
    </p:spTree>
    <p:extLst>
      <p:ext uri="{BB962C8B-B14F-4D97-AF65-F5344CB8AC3E}">
        <p14:creationId xmlns:p14="http://schemas.microsoft.com/office/powerpoint/2010/main" val="3459908952"/>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8" name="Rectangle 6"/>
          <p:cNvSpPr>
            <a:spLocks noGrp="1" noChangeArrowheads="1"/>
          </p:cNvSpPr>
          <p:nvPr>
            <p:ph type="title"/>
          </p:nvPr>
        </p:nvSpPr>
        <p:spPr>
          <a:xfrm>
            <a:off x="457200" y="228600"/>
            <a:ext cx="8229600" cy="1143000"/>
          </a:xfrm>
        </p:spPr>
        <p:txBody>
          <a:bodyPr>
            <a:normAutofit fontScale="90000"/>
          </a:bodyPr>
          <a:lstStyle/>
          <a:p>
            <a:pPr>
              <a:defRPr/>
            </a:pPr>
            <a:r>
              <a:rPr lang="en-US" dirty="0" smtClean="0"/>
              <a:t>Groups, Teams and </a:t>
            </a:r>
            <a:br>
              <a:rPr lang="en-US" dirty="0" smtClean="0"/>
            </a:br>
            <a:r>
              <a:rPr lang="en-US" dirty="0" smtClean="0"/>
              <a:t>Organizational Effectiveness</a:t>
            </a:r>
            <a:endParaRPr lang="en-US" dirty="0"/>
          </a:p>
        </p:txBody>
      </p:sp>
      <p:sp>
        <p:nvSpPr>
          <p:cNvPr id="131079" name="Rectangle 7"/>
          <p:cNvSpPr>
            <a:spLocks noGrp="1" noChangeArrowheads="1"/>
          </p:cNvSpPr>
          <p:nvPr>
            <p:ph sz="half" idx="1"/>
          </p:nvPr>
        </p:nvSpPr>
        <p:spPr/>
        <p:txBody>
          <a:bodyPr/>
          <a:lstStyle/>
          <a:p>
            <a:pPr>
              <a:defRPr/>
            </a:pPr>
            <a:r>
              <a:rPr lang="en-US" b="1" dirty="0" smtClean="0">
                <a:solidFill>
                  <a:schemeClr val="accent6">
                    <a:lumMod val="75000"/>
                  </a:schemeClr>
                </a:solidFill>
              </a:rPr>
              <a:t>Group</a:t>
            </a:r>
          </a:p>
          <a:p>
            <a:pPr lvl="1">
              <a:defRPr/>
            </a:pPr>
            <a:r>
              <a:rPr lang="en-US" dirty="0" smtClean="0"/>
              <a:t>Two or more people who interact with each other to accomplish certain goals or meet certain needs</a:t>
            </a:r>
            <a:endParaRPr lang="en-US" dirty="0"/>
          </a:p>
        </p:txBody>
      </p:sp>
      <p:sp>
        <p:nvSpPr>
          <p:cNvPr id="6" name="Content Placeholder 5"/>
          <p:cNvSpPr>
            <a:spLocks noGrp="1"/>
          </p:cNvSpPr>
          <p:nvPr>
            <p:ph sz="half" idx="2"/>
          </p:nvPr>
        </p:nvSpPr>
        <p:spPr/>
        <p:txBody>
          <a:bodyPr/>
          <a:lstStyle/>
          <a:p>
            <a:pPr>
              <a:defRPr/>
            </a:pPr>
            <a:r>
              <a:rPr lang="en-US" b="1" dirty="0" smtClean="0">
                <a:solidFill>
                  <a:schemeClr val="accent6">
                    <a:lumMod val="75000"/>
                  </a:schemeClr>
                </a:solidFill>
              </a:rPr>
              <a:t>Team</a:t>
            </a:r>
          </a:p>
          <a:p>
            <a:pPr lvl="1">
              <a:defRPr/>
            </a:pPr>
            <a:r>
              <a:rPr lang="en-US" dirty="0" smtClean="0"/>
              <a:t>A group whose members work intensely with each other to achieve a specific, common goal or objective </a:t>
            </a:r>
          </a:p>
        </p:txBody>
      </p:sp>
    </p:spTree>
    <p:extLst>
      <p:ext uri="{BB962C8B-B14F-4D97-AF65-F5344CB8AC3E}">
        <p14:creationId xmlns:p14="http://schemas.microsoft.com/office/powerpoint/2010/main" val="2507248801"/>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57200" y="228600"/>
            <a:ext cx="8229600" cy="1143000"/>
          </a:xfrm>
        </p:spPr>
        <p:txBody>
          <a:bodyPr>
            <a:normAutofit fontScale="90000"/>
          </a:bodyPr>
          <a:lstStyle/>
          <a:p>
            <a:pPr>
              <a:defRPr/>
            </a:pPr>
            <a:r>
              <a:rPr lang="en-US" dirty="0" smtClean="0"/>
              <a:t>Groups’ and Teams’ Contributions to Organizational Effectiveness</a:t>
            </a:r>
            <a:endParaRPr lang="en-US" dirty="0"/>
          </a:p>
        </p:txBody>
      </p:sp>
      <p:sp>
        <p:nvSpPr>
          <p:cNvPr id="21508" name="Text Box 3"/>
          <p:cNvSpPr txBox="1">
            <a:spLocks noChangeArrowheads="1"/>
          </p:cNvSpPr>
          <p:nvPr/>
        </p:nvSpPr>
        <p:spPr bwMode="auto">
          <a:xfrm>
            <a:off x="13063" y="1676400"/>
            <a:ext cx="1447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11.1</a:t>
            </a:r>
          </a:p>
        </p:txBody>
      </p:sp>
      <p:pic>
        <p:nvPicPr>
          <p:cNvPr id="21509" name="Picture 6" descr="jon30247_11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700" y="2192383"/>
            <a:ext cx="7848600"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4337942"/>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0" name="Rectangle 4"/>
          <p:cNvSpPr>
            <a:spLocks noGrp="1" noChangeArrowheads="1"/>
          </p:cNvSpPr>
          <p:nvPr>
            <p:ph type="title"/>
          </p:nvPr>
        </p:nvSpPr>
        <p:spPr/>
        <p:txBody>
          <a:bodyPr/>
          <a:lstStyle/>
          <a:p>
            <a:pPr>
              <a:defRPr/>
            </a:pPr>
            <a:r>
              <a:rPr lang="en-US" dirty="0"/>
              <a:t>Teams and Innovation</a:t>
            </a:r>
          </a:p>
        </p:txBody>
      </p:sp>
      <p:sp>
        <p:nvSpPr>
          <p:cNvPr id="142341" name="Rectangle 5"/>
          <p:cNvSpPr>
            <a:spLocks noGrp="1" noChangeArrowheads="1"/>
          </p:cNvSpPr>
          <p:nvPr>
            <p:ph idx="1"/>
          </p:nvPr>
        </p:nvSpPr>
        <p:spPr/>
        <p:txBody>
          <a:bodyPr>
            <a:normAutofit/>
          </a:bodyPr>
          <a:lstStyle/>
          <a:p>
            <a:pPr>
              <a:defRPr/>
            </a:pPr>
            <a:r>
              <a:rPr lang="en-US" b="1" dirty="0">
                <a:solidFill>
                  <a:schemeClr val="accent6">
                    <a:lumMod val="75000"/>
                  </a:schemeClr>
                </a:solidFill>
              </a:rPr>
              <a:t>Innovation</a:t>
            </a:r>
          </a:p>
          <a:p>
            <a:pPr lvl="1"/>
            <a:r>
              <a:rPr lang="en-US" dirty="0"/>
              <a:t>the creative development of new products, new technologies, new </a:t>
            </a:r>
            <a:r>
              <a:rPr lang="en-US" dirty="0" smtClean="0"/>
              <a:t>services, or </a:t>
            </a:r>
            <a:r>
              <a:rPr lang="en-US" dirty="0"/>
              <a:t>even new organizational </a:t>
            </a:r>
            <a:r>
              <a:rPr lang="en-US" dirty="0" smtClean="0"/>
              <a:t>structures</a:t>
            </a:r>
          </a:p>
          <a:p>
            <a:r>
              <a:rPr lang="en-US" dirty="0"/>
              <a:t>To speed innovation</a:t>
            </a:r>
            <a:r>
              <a:rPr lang="en-US" dirty="0" smtClean="0"/>
              <a:t>, managers need </a:t>
            </a:r>
            <a:r>
              <a:rPr lang="en-US" dirty="0"/>
              <a:t>to form teams in which each member brings some </a:t>
            </a:r>
            <a:r>
              <a:rPr lang="en-US" dirty="0" smtClean="0">
                <a:solidFill>
                  <a:schemeClr val="tx2">
                    <a:lumMod val="60000"/>
                    <a:lumOff val="40000"/>
                  </a:schemeClr>
                </a:solidFill>
              </a:rPr>
              <a:t>unique resource </a:t>
            </a:r>
            <a:r>
              <a:rPr lang="en-US" dirty="0"/>
              <a:t>to the </a:t>
            </a:r>
            <a:r>
              <a:rPr lang="en-US" dirty="0" smtClean="0"/>
              <a:t>team</a:t>
            </a:r>
            <a:endParaRPr lang="en-US" dirty="0"/>
          </a:p>
        </p:txBody>
      </p:sp>
    </p:spTree>
    <p:extLst>
      <p:ext uri="{BB962C8B-B14F-4D97-AF65-F5344CB8AC3E}">
        <p14:creationId xmlns:p14="http://schemas.microsoft.com/office/powerpoint/2010/main" val="2348777361"/>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lstStyle/>
          <a:p>
            <a:pPr>
              <a:defRPr/>
            </a:pPr>
            <a:r>
              <a:rPr lang="en-US" dirty="0" smtClean="0"/>
              <a:t>Types of Groups and Teams</a:t>
            </a:r>
            <a:endParaRPr lang="en-US" dirty="0"/>
          </a:p>
        </p:txBody>
      </p:sp>
      <p:pic>
        <p:nvPicPr>
          <p:cNvPr id="24580" name="Picture 4" descr="jon30247_110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2286000"/>
            <a:ext cx="8258175"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 Box 5"/>
          <p:cNvSpPr txBox="1">
            <a:spLocks noChangeArrowheads="1"/>
          </p:cNvSpPr>
          <p:nvPr/>
        </p:nvSpPr>
        <p:spPr bwMode="auto">
          <a:xfrm>
            <a:off x="152400" y="1815737"/>
            <a:ext cx="1447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11.2</a:t>
            </a:r>
          </a:p>
        </p:txBody>
      </p:sp>
    </p:spTree>
    <p:extLst>
      <p:ext uri="{BB962C8B-B14F-4D97-AF65-F5344CB8AC3E}">
        <p14:creationId xmlns:p14="http://schemas.microsoft.com/office/powerpoint/2010/main" val="3546035531"/>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3" name="Rectangle 5"/>
          <p:cNvSpPr>
            <a:spLocks noGrp="1" noChangeArrowheads="1"/>
          </p:cNvSpPr>
          <p:nvPr>
            <p:ph type="title"/>
          </p:nvPr>
        </p:nvSpPr>
        <p:spPr/>
        <p:txBody>
          <a:bodyPr/>
          <a:lstStyle/>
          <a:p>
            <a:pPr>
              <a:defRPr/>
            </a:pPr>
            <a:r>
              <a:rPr lang="en-US" dirty="0" smtClean="0"/>
              <a:t>Types of Groups and Teams</a:t>
            </a:r>
            <a:endParaRPr lang="en-US" dirty="0"/>
          </a:p>
        </p:txBody>
      </p:sp>
      <p:sp>
        <p:nvSpPr>
          <p:cNvPr id="155654" name="Rectangle 6"/>
          <p:cNvSpPr>
            <a:spLocks noGrp="1" noChangeArrowheads="1"/>
          </p:cNvSpPr>
          <p:nvPr>
            <p:ph idx="1"/>
          </p:nvPr>
        </p:nvSpPr>
        <p:spPr/>
        <p:txBody>
          <a:bodyPr/>
          <a:lstStyle/>
          <a:p>
            <a:pPr>
              <a:defRPr/>
            </a:pPr>
            <a:r>
              <a:rPr lang="en-US" b="1" dirty="0">
                <a:solidFill>
                  <a:schemeClr val="accent6">
                    <a:lumMod val="75000"/>
                  </a:schemeClr>
                </a:solidFill>
              </a:rPr>
              <a:t>Self-Managed Work Team  </a:t>
            </a:r>
          </a:p>
          <a:p>
            <a:pPr lvl="1">
              <a:defRPr/>
            </a:pPr>
            <a:r>
              <a:rPr lang="en-US" dirty="0"/>
              <a:t>A group of employees who supervise their own activities and monitor the quality of the goods and services they provide</a:t>
            </a:r>
          </a:p>
        </p:txBody>
      </p:sp>
    </p:spTree>
    <p:extLst>
      <p:ext uri="{BB962C8B-B14F-4D97-AF65-F5344CB8AC3E}">
        <p14:creationId xmlns:p14="http://schemas.microsoft.com/office/powerpoint/2010/main" val="502172271"/>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9" name="Rectangle 5"/>
          <p:cNvSpPr>
            <a:spLocks noGrp="1" noChangeArrowheads="1"/>
          </p:cNvSpPr>
          <p:nvPr>
            <p:ph type="title"/>
          </p:nvPr>
        </p:nvSpPr>
        <p:spPr/>
        <p:txBody>
          <a:bodyPr/>
          <a:lstStyle/>
          <a:p>
            <a:pPr>
              <a:defRPr/>
            </a:pPr>
            <a:r>
              <a:rPr lang="en-US" dirty="0" smtClean="0"/>
              <a:t>Types of Groups and Teams</a:t>
            </a:r>
            <a:endParaRPr lang="en-US" dirty="0"/>
          </a:p>
        </p:txBody>
      </p:sp>
      <p:sp>
        <p:nvSpPr>
          <p:cNvPr id="6" name="Content Placeholder 5"/>
          <p:cNvSpPr>
            <a:spLocks noGrp="1"/>
          </p:cNvSpPr>
          <p:nvPr>
            <p:ph sz="half" idx="2"/>
          </p:nvPr>
        </p:nvSpPr>
        <p:spPr/>
        <p:txBody>
          <a:bodyPr/>
          <a:lstStyle/>
          <a:p>
            <a:pPr>
              <a:defRPr/>
            </a:pPr>
            <a:r>
              <a:rPr lang="en-US" sz="3200" b="1" dirty="0" smtClean="0">
                <a:solidFill>
                  <a:schemeClr val="accent6">
                    <a:lumMod val="75000"/>
                  </a:schemeClr>
                </a:solidFill>
              </a:rPr>
              <a:t>Friendship Groups </a:t>
            </a:r>
          </a:p>
          <a:p>
            <a:pPr lvl="1">
              <a:defRPr/>
            </a:pPr>
            <a:r>
              <a:rPr lang="en-US" sz="2800" dirty="0" smtClean="0"/>
              <a:t>An informal group composed of employees who enjoy one another’s company and socialize with one another</a:t>
            </a:r>
          </a:p>
          <a:p>
            <a:pPr>
              <a:defRPr/>
            </a:pPr>
            <a:endParaRPr lang="en-US" dirty="0">
              <a:solidFill>
                <a:schemeClr val="accent6">
                  <a:lumMod val="75000"/>
                </a:schemeClr>
              </a:solidFill>
            </a:endParaRPr>
          </a:p>
        </p:txBody>
      </p:sp>
      <p:pic>
        <p:nvPicPr>
          <p:cNvPr id="8" name="Picture 2"/>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497329" y="2590800"/>
            <a:ext cx="4118012"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2194699"/>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9" name="Rectangle 5"/>
          <p:cNvSpPr>
            <a:spLocks noGrp="1" noChangeArrowheads="1"/>
          </p:cNvSpPr>
          <p:nvPr>
            <p:ph type="title"/>
          </p:nvPr>
        </p:nvSpPr>
        <p:spPr/>
        <p:txBody>
          <a:bodyPr/>
          <a:lstStyle/>
          <a:p>
            <a:pPr>
              <a:defRPr/>
            </a:pPr>
            <a:r>
              <a:rPr lang="en-US" dirty="0"/>
              <a:t>Group Roles</a:t>
            </a:r>
          </a:p>
        </p:txBody>
      </p:sp>
      <p:sp>
        <p:nvSpPr>
          <p:cNvPr id="164870" name="Rectangle 6"/>
          <p:cNvSpPr>
            <a:spLocks noGrp="1" noChangeArrowheads="1"/>
          </p:cNvSpPr>
          <p:nvPr>
            <p:ph sz="half" idx="1"/>
          </p:nvPr>
        </p:nvSpPr>
        <p:spPr/>
        <p:txBody>
          <a:bodyPr/>
          <a:lstStyle/>
          <a:p>
            <a:pPr>
              <a:defRPr/>
            </a:pPr>
            <a:r>
              <a:rPr lang="en-US" b="1" dirty="0">
                <a:solidFill>
                  <a:schemeClr val="accent6">
                    <a:lumMod val="75000"/>
                  </a:schemeClr>
                </a:solidFill>
              </a:rPr>
              <a:t>Group </a:t>
            </a:r>
            <a:r>
              <a:rPr lang="en-US" b="1" dirty="0" smtClean="0">
                <a:solidFill>
                  <a:schemeClr val="accent6">
                    <a:lumMod val="75000"/>
                  </a:schemeClr>
                </a:solidFill>
              </a:rPr>
              <a:t>Role </a:t>
            </a:r>
            <a:endParaRPr lang="en-US" b="1" dirty="0">
              <a:solidFill>
                <a:schemeClr val="accent6">
                  <a:lumMod val="75000"/>
                </a:schemeClr>
              </a:solidFill>
            </a:endParaRPr>
          </a:p>
          <a:p>
            <a:pPr lvl="1">
              <a:defRPr/>
            </a:pPr>
            <a:r>
              <a:rPr lang="en-US" dirty="0"/>
              <a:t>A</a:t>
            </a:r>
            <a:r>
              <a:rPr lang="en-US" dirty="0" smtClean="0"/>
              <a:t> </a:t>
            </a:r>
            <a:r>
              <a:rPr lang="en-US" dirty="0"/>
              <a:t>set of behaviors and tasks that a group member is expected to perform because of his </a:t>
            </a:r>
            <a:r>
              <a:rPr lang="en-US" dirty="0" smtClean="0"/>
              <a:t>position </a:t>
            </a:r>
            <a:r>
              <a:rPr lang="en-US" dirty="0"/>
              <a:t>in the </a:t>
            </a:r>
            <a:r>
              <a:rPr lang="en-US" dirty="0" smtClean="0"/>
              <a:t>group</a:t>
            </a:r>
            <a:endParaRPr lang="en-US" dirty="0"/>
          </a:p>
        </p:txBody>
      </p:sp>
      <p:sp>
        <p:nvSpPr>
          <p:cNvPr id="5" name="Content Placeholder 4"/>
          <p:cNvSpPr>
            <a:spLocks noGrp="1"/>
          </p:cNvSpPr>
          <p:nvPr>
            <p:ph sz="half" idx="2"/>
          </p:nvPr>
        </p:nvSpPr>
        <p:spPr/>
        <p:txBody>
          <a:bodyPr/>
          <a:lstStyle/>
          <a:p>
            <a:pPr>
              <a:defRPr/>
            </a:pPr>
            <a:r>
              <a:rPr lang="en-US" b="1" dirty="0" smtClean="0">
                <a:solidFill>
                  <a:schemeClr val="accent6">
                    <a:lumMod val="75000"/>
                  </a:schemeClr>
                </a:solidFill>
              </a:rPr>
              <a:t>Role making </a:t>
            </a:r>
          </a:p>
          <a:p>
            <a:pPr lvl="1">
              <a:defRPr/>
            </a:pPr>
            <a:r>
              <a:rPr lang="en-US" dirty="0" smtClean="0"/>
              <a:t>taking the initiative to modify an assigned role by assuming additional responsibilities</a:t>
            </a:r>
          </a:p>
          <a:p>
            <a:pPr>
              <a:defRPr/>
            </a:pPr>
            <a:endParaRPr lang="en-US" dirty="0">
              <a:solidFill>
                <a:schemeClr val="accent6">
                  <a:lumMod val="75000"/>
                </a:schemeClr>
              </a:solidFill>
            </a:endParaRPr>
          </a:p>
        </p:txBody>
      </p:sp>
    </p:spTree>
    <p:extLst>
      <p:ext uri="{BB962C8B-B14F-4D97-AF65-F5344CB8AC3E}">
        <p14:creationId xmlns:p14="http://schemas.microsoft.com/office/powerpoint/2010/main" val="2020148508"/>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pPr>
              <a:defRPr/>
            </a:pPr>
            <a:r>
              <a:rPr lang="en-US" sz="3600" dirty="0"/>
              <a:t>The Stages of Group Development</a:t>
            </a:r>
          </a:p>
        </p:txBody>
      </p:sp>
      <p:sp>
        <p:nvSpPr>
          <p:cNvPr id="43011" name="Text Box 3"/>
          <p:cNvSpPr txBox="1">
            <a:spLocks noChangeArrowheads="1"/>
          </p:cNvSpPr>
          <p:nvPr/>
        </p:nvSpPr>
        <p:spPr bwMode="auto">
          <a:xfrm>
            <a:off x="122101" y="1752600"/>
            <a:ext cx="16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11.3</a:t>
            </a:r>
          </a:p>
        </p:txBody>
      </p:sp>
      <p:pic>
        <p:nvPicPr>
          <p:cNvPr id="43012" name="Picture 13" descr="jon30247_110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6050" y="2743200"/>
            <a:ext cx="88519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1321896"/>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6" name="Rectangle 6"/>
          <p:cNvSpPr>
            <a:spLocks noGrp="1" noChangeArrowheads="1"/>
          </p:cNvSpPr>
          <p:nvPr>
            <p:ph type="title"/>
          </p:nvPr>
        </p:nvSpPr>
        <p:spPr/>
        <p:txBody>
          <a:bodyPr/>
          <a:lstStyle/>
          <a:p>
            <a:pPr>
              <a:defRPr/>
            </a:pPr>
            <a:r>
              <a:rPr lang="en-US" dirty="0"/>
              <a:t>Group Norms</a:t>
            </a:r>
          </a:p>
        </p:txBody>
      </p:sp>
      <p:sp>
        <p:nvSpPr>
          <p:cNvPr id="174087" name="Rectangle 7"/>
          <p:cNvSpPr>
            <a:spLocks noGrp="1" noChangeArrowheads="1"/>
          </p:cNvSpPr>
          <p:nvPr>
            <p:ph idx="1"/>
          </p:nvPr>
        </p:nvSpPr>
        <p:spPr/>
        <p:txBody>
          <a:bodyPr/>
          <a:lstStyle/>
          <a:p>
            <a:pPr>
              <a:defRPr/>
            </a:pPr>
            <a:r>
              <a:rPr lang="en-US" b="1" dirty="0">
                <a:solidFill>
                  <a:schemeClr val="accent6">
                    <a:lumMod val="75000"/>
                  </a:schemeClr>
                </a:solidFill>
              </a:rPr>
              <a:t>Group Norms </a:t>
            </a:r>
          </a:p>
          <a:p>
            <a:pPr lvl="1">
              <a:defRPr/>
            </a:pPr>
            <a:r>
              <a:rPr lang="en-US" dirty="0"/>
              <a:t>Shared guidelines or rules for behavior that most group members follow</a:t>
            </a:r>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8600" y="3635375"/>
            <a:ext cx="3602038"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585785"/>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jon69447_140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6291" y="1676400"/>
            <a:ext cx="5171418" cy="4800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Text Box 3"/>
          <p:cNvSpPr txBox="1">
            <a:spLocks noChangeArrowheads="1"/>
          </p:cNvSpPr>
          <p:nvPr/>
        </p:nvSpPr>
        <p:spPr bwMode="auto">
          <a:xfrm>
            <a:off x="76200" y="1676400"/>
            <a:ext cx="137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11.4</a:t>
            </a:r>
          </a:p>
        </p:txBody>
      </p:sp>
      <p:sp>
        <p:nvSpPr>
          <p:cNvPr id="3" name="Title 2"/>
          <p:cNvSpPr>
            <a:spLocks noGrp="1"/>
          </p:cNvSpPr>
          <p:nvPr>
            <p:ph type="title"/>
          </p:nvPr>
        </p:nvSpPr>
        <p:spPr>
          <a:xfrm>
            <a:off x="457200" y="228600"/>
            <a:ext cx="8229600" cy="1143000"/>
          </a:xfrm>
        </p:spPr>
        <p:txBody>
          <a:bodyPr>
            <a:normAutofit fontScale="90000"/>
          </a:bodyPr>
          <a:lstStyle/>
          <a:p>
            <a:r>
              <a:rPr lang="en-US" altLang="en-US" dirty="0"/>
              <a:t>Balancing Conformity and </a:t>
            </a:r>
            <a:r>
              <a:rPr lang="en-US" altLang="en-US" dirty="0" smtClean="0"/>
              <a:t/>
            </a:r>
            <a:br>
              <a:rPr lang="en-US" altLang="en-US" dirty="0" smtClean="0"/>
            </a:br>
            <a:r>
              <a:rPr lang="en-US" altLang="en-US" dirty="0" smtClean="0"/>
              <a:t>Deviance </a:t>
            </a:r>
            <a:r>
              <a:rPr lang="en-US" altLang="en-US" dirty="0"/>
              <a:t>in </a:t>
            </a:r>
            <a:r>
              <a:rPr lang="en-US" altLang="en-US" dirty="0" smtClean="0"/>
              <a:t>Groups</a:t>
            </a:r>
            <a:endParaRPr lang="en-US" dirty="0"/>
          </a:p>
        </p:txBody>
      </p:sp>
    </p:spTree>
    <p:extLst>
      <p:ext uri="{BB962C8B-B14F-4D97-AF65-F5344CB8AC3E}">
        <p14:creationId xmlns:p14="http://schemas.microsoft.com/office/powerpoint/2010/main" val="1928762262"/>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3" name="Rectangle 3"/>
          <p:cNvSpPr>
            <a:spLocks noGrp="1" noChangeArrowheads="1"/>
          </p:cNvSpPr>
          <p:nvPr>
            <p:ph type="title"/>
          </p:nvPr>
        </p:nvSpPr>
        <p:spPr/>
        <p:txBody>
          <a:bodyPr>
            <a:normAutofit fontScale="90000"/>
          </a:bodyPr>
          <a:lstStyle/>
          <a:p>
            <a:pPr>
              <a:defRPr/>
            </a:pPr>
            <a:r>
              <a:rPr lang="en-US" dirty="0" smtClean="0"/>
              <a:t>Sources and Consequences of </a:t>
            </a:r>
            <a:br>
              <a:rPr lang="en-US" dirty="0" smtClean="0"/>
            </a:br>
            <a:r>
              <a:rPr lang="en-US" dirty="0" smtClean="0"/>
              <a:t>Group Cohesiveness</a:t>
            </a:r>
            <a:endParaRPr lang="en-US" dirty="0"/>
          </a:p>
        </p:txBody>
      </p:sp>
      <p:sp>
        <p:nvSpPr>
          <p:cNvPr id="48132" name="Text Box 4"/>
          <p:cNvSpPr txBox="1">
            <a:spLocks noChangeArrowheads="1"/>
          </p:cNvSpPr>
          <p:nvPr/>
        </p:nvSpPr>
        <p:spPr bwMode="auto">
          <a:xfrm>
            <a:off x="0" y="1675333"/>
            <a:ext cx="16113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11.5</a:t>
            </a:r>
          </a:p>
        </p:txBody>
      </p:sp>
      <p:pic>
        <p:nvPicPr>
          <p:cNvPr id="48133" name="Picture 6" descr="jon30247_110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2042046"/>
            <a:ext cx="7620000" cy="437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4455032"/>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2" name="Rectangle 4"/>
          <p:cNvSpPr>
            <a:spLocks noGrp="1" noChangeArrowheads="1"/>
          </p:cNvSpPr>
          <p:nvPr>
            <p:ph type="title"/>
          </p:nvPr>
        </p:nvSpPr>
        <p:spPr>
          <a:xfrm>
            <a:off x="457200" y="228600"/>
            <a:ext cx="8229600" cy="1143000"/>
          </a:xfrm>
        </p:spPr>
        <p:txBody>
          <a:bodyPr>
            <a:normAutofit fontScale="90000"/>
          </a:bodyPr>
          <a:lstStyle/>
          <a:p>
            <a:r>
              <a:rPr lang="en-US" dirty="0" smtClean="0"/>
              <a:t>Managing Groups and Teams </a:t>
            </a:r>
            <a:br>
              <a:rPr lang="en-US" dirty="0" smtClean="0"/>
            </a:br>
            <a:r>
              <a:rPr lang="en-US" dirty="0" smtClean="0"/>
              <a:t>for High Performance</a:t>
            </a:r>
            <a:endParaRPr lang="en-US" dirty="0"/>
          </a:p>
        </p:txBody>
      </p:sp>
      <p:sp>
        <p:nvSpPr>
          <p:cNvPr id="186373" name="Rectangle 5"/>
          <p:cNvSpPr>
            <a:spLocks noGrp="1" noChangeArrowheads="1"/>
          </p:cNvSpPr>
          <p:nvPr>
            <p:ph sz="half" idx="1"/>
          </p:nvPr>
        </p:nvSpPr>
        <p:spPr/>
        <p:txBody>
          <a:bodyPr/>
          <a:lstStyle/>
          <a:p>
            <a:r>
              <a:rPr lang="en-US" b="1" dirty="0" smtClean="0">
                <a:solidFill>
                  <a:schemeClr val="accent6">
                    <a:lumMod val="75000"/>
                  </a:schemeClr>
                </a:solidFill>
              </a:rPr>
              <a:t>Social loafing</a:t>
            </a:r>
          </a:p>
          <a:p>
            <a:pPr lvl="1"/>
            <a:r>
              <a:rPr lang="en-US" dirty="0" smtClean="0"/>
              <a:t>The tendency of individuals to put forth less effort when they work in groups than when they work alone</a:t>
            </a:r>
            <a:endParaRPr lang="en-US" dirty="0"/>
          </a:p>
        </p:txBody>
      </p:sp>
      <p:pic>
        <p:nvPicPr>
          <p:cNvPr id="13" name="Picture 2"/>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5334000" y="2018585"/>
            <a:ext cx="2819399" cy="4222221"/>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4108610"/>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319</TotalTime>
  <Words>598</Words>
  <Application>Microsoft Office PowerPoint</Application>
  <PresentationFormat>On-screen Show (4:3)</PresentationFormat>
  <Paragraphs>71</Paragraphs>
  <Slides>15</Slides>
  <Notes>6</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Effective Team Management</vt:lpstr>
      <vt:lpstr>Learning Objectives</vt:lpstr>
      <vt:lpstr>Learning Objectives</vt:lpstr>
      <vt:lpstr>Groups, Teams and  Organizational Effectiveness</vt:lpstr>
      <vt:lpstr>Groups’ and Teams’ Contributions to Organizational Effectiveness</vt:lpstr>
      <vt:lpstr>Teams and Innovation</vt:lpstr>
      <vt:lpstr>Types of Groups and Teams</vt:lpstr>
      <vt:lpstr>Types of Groups and Teams</vt:lpstr>
      <vt:lpstr>Types of Groups and Teams</vt:lpstr>
      <vt:lpstr>Group Roles</vt:lpstr>
      <vt:lpstr>The Stages of Group Development</vt:lpstr>
      <vt:lpstr>Group Norms</vt:lpstr>
      <vt:lpstr>Balancing Conformity and  Deviance in Groups</vt:lpstr>
      <vt:lpstr>Sources and Consequences of  Group Cohesiveness</vt:lpstr>
      <vt:lpstr>Managing Groups and Teams  for High Performance</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Bcox</dc:creator>
  <cp:lastModifiedBy>Kumar Suruli</cp:lastModifiedBy>
  <cp:revision>32</cp:revision>
  <dcterms:created xsi:type="dcterms:W3CDTF">2013-09-21T16:09:57Z</dcterms:created>
  <dcterms:modified xsi:type="dcterms:W3CDTF">2014-01-24T11:24:21Z</dcterms:modified>
</cp:coreProperties>
</file>