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9" r:id="rId2"/>
    <p:sldId id="260" r:id="rId3"/>
    <p:sldId id="261" r:id="rId4"/>
    <p:sldId id="262" r:id="rId5"/>
    <p:sldId id="264" r:id="rId6"/>
    <p:sldId id="268" r:id="rId7"/>
    <p:sldId id="270" r:id="rId8"/>
    <p:sldId id="272" r:id="rId9"/>
    <p:sldId id="276" r:id="rId10"/>
    <p:sldId id="280" r:id="rId11"/>
    <p:sldId id="281" r:id="rId12"/>
    <p:sldId id="284" r:id="rId13"/>
    <p:sldId id="285" r:id="rId14"/>
    <p:sldId id="295" r:id="rId15"/>
    <p:sldId id="29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49" autoAdjust="0"/>
    <p:restoredTop sz="85486" autoAdjust="0"/>
  </p:normalViewPr>
  <p:slideViewPr>
    <p:cSldViewPr>
      <p:cViewPr>
        <p:scale>
          <a:sx n="50" d="100"/>
          <a:sy n="50" d="100"/>
        </p:scale>
        <p:origin x="-2244" y="-61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9BBDF1-37F7-46CC-9E8E-5068CD3C4B7C}" type="datetimeFigureOut">
              <a:rPr lang="en-US" smtClean="0"/>
              <a:pPr/>
              <a:t>1/24/2014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5A989E-695A-4EE6-B6F3-8337164E047F}" type="slidenum">
              <a:rPr lang="en-US" smtClean="0"/>
              <a:pPr/>
              <a:t>‹#›</a:t>
            </a:fld>
            <a:endParaRPr lang="en-US" dirty="0"/>
          </a:p>
        </p:txBody>
      </p:sp>
    </p:spTree>
    <p:extLst>
      <p:ext uri="{BB962C8B-B14F-4D97-AF65-F5344CB8AC3E}">
        <p14:creationId xmlns:p14="http://schemas.microsoft.com/office/powerpoint/2010/main" val="2899607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p:txBody>
          <a:bodyPr/>
          <a:lstStyle/>
          <a:p>
            <a:pPr>
              <a:defRPr/>
            </a:pPr>
            <a:fld id="{6B31E5C1-A754-4128-BA79-946B760D47CA}" type="slidenum">
              <a:rPr lang="en-US" smtClean="0"/>
              <a:pPr>
                <a:defRPr/>
              </a:pPr>
              <a:t>4</a:t>
            </a:fld>
            <a:endParaRPr lang="en-US" dirty="0" smtClean="0"/>
          </a:p>
        </p:txBody>
      </p:sp>
      <p:sp>
        <p:nvSpPr>
          <p:cNvPr id="56323"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632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eaLnBrk="1" hangingPunct="1"/>
            <a:r>
              <a:rPr lang="en-US" altLang="en-US" dirty="0" smtClean="0"/>
              <a:t>HRM activities</a:t>
            </a:r>
          </a:p>
          <a:p>
            <a:pPr lvl="1" eaLnBrk="1" hangingPunct="1"/>
            <a:r>
              <a:rPr lang="en-US" altLang="en-US" dirty="0" smtClean="0"/>
              <a:t>Recruitment and selection</a:t>
            </a:r>
          </a:p>
          <a:p>
            <a:pPr lvl="1" eaLnBrk="1" hangingPunct="1"/>
            <a:r>
              <a:rPr lang="en-US" altLang="en-US" dirty="0" smtClean="0"/>
              <a:t>Training and development</a:t>
            </a:r>
          </a:p>
          <a:p>
            <a:pPr lvl="1" eaLnBrk="1" hangingPunct="1"/>
            <a:r>
              <a:rPr lang="en-US" altLang="en-US" dirty="0" smtClean="0"/>
              <a:t>Performance appraisal and feedback</a:t>
            </a:r>
          </a:p>
          <a:p>
            <a:pPr lvl="1" eaLnBrk="1" hangingPunct="1"/>
            <a:r>
              <a:rPr lang="en-US" altLang="en-US" dirty="0" smtClean="0"/>
              <a:t>Pay and benefits</a:t>
            </a:r>
          </a:p>
          <a:p>
            <a:pPr lvl="1" eaLnBrk="1" hangingPunct="1"/>
            <a:r>
              <a:rPr lang="en-US" altLang="en-US" dirty="0" smtClean="0"/>
              <a:t>Labor relations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lnSpcReduction="10000"/>
          </a:bodyPr>
          <a:lstStyle/>
          <a:p>
            <a:pPr eaLnBrk="1" hangingPunct="1">
              <a:defRPr/>
            </a:pPr>
            <a:r>
              <a:rPr lang="en-US" b="1" dirty="0" smtClean="0"/>
              <a:t>Recruitment and Selection</a:t>
            </a:r>
          </a:p>
          <a:p>
            <a:pPr lvl="1" eaLnBrk="1" hangingPunct="1">
              <a:defRPr/>
            </a:pPr>
            <a:r>
              <a:rPr lang="en-US" dirty="0" smtClean="0"/>
              <a:t>Used to attract and hire new employees who have the abilities, skills, and experiences that will help an organization achieve its goals. </a:t>
            </a:r>
          </a:p>
          <a:p>
            <a:pPr eaLnBrk="1" hangingPunct="1">
              <a:defRPr/>
            </a:pPr>
            <a:r>
              <a:rPr lang="en-US" b="1" dirty="0" smtClean="0"/>
              <a:t>Training and Development</a:t>
            </a:r>
          </a:p>
          <a:p>
            <a:pPr lvl="1" eaLnBrk="1" hangingPunct="1">
              <a:defRPr/>
            </a:pPr>
            <a:r>
              <a:rPr lang="en-US" dirty="0" smtClean="0"/>
              <a:t>Ensures that organizational members develop the skills and abilities that will enable them to perform their jobs effectively in the present and the future</a:t>
            </a:r>
          </a:p>
          <a:p>
            <a:pPr lvl="1" eaLnBrk="1" hangingPunct="1">
              <a:defRPr/>
            </a:pPr>
            <a:r>
              <a:rPr lang="en-US" dirty="0" smtClean="0"/>
              <a:t>Changes in technology and the environment require that organizational members learn new techniques and ways of working</a:t>
            </a:r>
          </a:p>
          <a:p>
            <a:pPr eaLnBrk="1" hangingPunct="1">
              <a:defRPr/>
            </a:pPr>
            <a:r>
              <a:rPr lang="en-US" b="1" dirty="0" smtClean="0"/>
              <a:t>Performance Appraisal and Feedback</a:t>
            </a:r>
          </a:p>
          <a:p>
            <a:pPr lvl="1" eaLnBrk="1" hangingPunct="1">
              <a:defRPr/>
            </a:pPr>
            <a:r>
              <a:rPr lang="en-US" dirty="0" smtClean="0"/>
              <a:t>Provides managers with the information they need to make good human resources decisions about how to train, motivate, and reward organizational members </a:t>
            </a:r>
          </a:p>
          <a:p>
            <a:pPr lvl="1" eaLnBrk="1" hangingPunct="1">
              <a:defRPr/>
            </a:pPr>
            <a:r>
              <a:rPr lang="en-US" dirty="0" smtClean="0"/>
              <a:t>Feedback from performance appraisal serves a developmental purpose for members of an organization</a:t>
            </a:r>
          </a:p>
          <a:p>
            <a:pPr eaLnBrk="1" hangingPunct="1">
              <a:defRPr/>
            </a:pPr>
            <a:r>
              <a:rPr lang="en-US" b="1" dirty="0" smtClean="0"/>
              <a:t>Pay and Benefits</a:t>
            </a:r>
          </a:p>
          <a:p>
            <a:pPr lvl="1" eaLnBrk="1" hangingPunct="1">
              <a:defRPr/>
            </a:pPr>
            <a:r>
              <a:rPr lang="en-US" dirty="0" smtClean="0"/>
              <a:t>Rewarding high performing organizational members with raises, bonuses and recognition. </a:t>
            </a:r>
          </a:p>
          <a:p>
            <a:pPr lvl="2" eaLnBrk="1" hangingPunct="1">
              <a:defRPr/>
            </a:pPr>
            <a:r>
              <a:rPr lang="en-US" dirty="0" smtClean="0"/>
              <a:t>Increased pay provides additional incentive. </a:t>
            </a:r>
          </a:p>
          <a:p>
            <a:pPr lvl="2" eaLnBrk="1" hangingPunct="1">
              <a:defRPr/>
            </a:pPr>
            <a:r>
              <a:rPr lang="en-US" dirty="0" smtClean="0"/>
              <a:t>Benefits, such as health insurance, reward membership in firm.</a:t>
            </a:r>
          </a:p>
          <a:p>
            <a:pPr eaLnBrk="1" hangingPunct="1">
              <a:defRPr/>
            </a:pPr>
            <a:r>
              <a:rPr lang="en-US" b="1" dirty="0" smtClean="0"/>
              <a:t>Labor relations</a:t>
            </a:r>
          </a:p>
          <a:p>
            <a:pPr lvl="1" eaLnBrk="1" hangingPunct="1">
              <a:defRPr/>
            </a:pPr>
            <a:r>
              <a:rPr lang="en-US" dirty="0" smtClean="0"/>
              <a:t>Steps that managers take to develop and maintain good working relationships with the labor unions that may represent their employees’ interests</a:t>
            </a:r>
          </a:p>
          <a:p>
            <a:pPr lvl="1" eaLnBrk="1" hangingPunct="1">
              <a:defRPr/>
            </a:pPr>
            <a:endParaRPr lang="en-US" dirty="0" smtClean="0"/>
          </a:p>
        </p:txBody>
      </p:sp>
      <p:sp>
        <p:nvSpPr>
          <p:cNvPr id="47108" name="Slide Number Placeholder 3"/>
          <p:cNvSpPr>
            <a:spLocks noGrp="1"/>
          </p:cNvSpPr>
          <p:nvPr>
            <p:ph type="sldNum" sz="quarter" idx="5"/>
          </p:nvPr>
        </p:nvSpPr>
        <p:spPr/>
        <p:txBody>
          <a:bodyPr/>
          <a:lstStyle/>
          <a:p>
            <a:pPr>
              <a:defRPr/>
            </a:pPr>
            <a:fld id="{C379CDA5-06D5-46E9-B70D-984F46513D1B}" type="slidenum">
              <a:rPr lang="en-US" smtClean="0"/>
              <a:pPr>
                <a:defRPr/>
              </a:pPr>
              <a:t>5</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p:txBody>
          <a:bodyPr/>
          <a:lstStyle/>
          <a:p>
            <a:pPr>
              <a:defRPr/>
            </a:pPr>
            <a:fld id="{037D55BD-F01E-4CE0-A2F8-A345D72972E7}" type="slidenum">
              <a:rPr lang="en-US" smtClean="0"/>
              <a:pPr>
                <a:defRPr/>
              </a:pPr>
              <a:t>7</a:t>
            </a:fld>
            <a:endParaRPr lang="en-US" dirty="0" smtClean="0"/>
          </a:p>
        </p:txBody>
      </p:sp>
      <p:sp>
        <p:nvSpPr>
          <p:cNvPr id="60419"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eaLnBrk="1" hangingPunct="1"/>
            <a:r>
              <a:rPr lang="en-US" altLang="en-US" b="1" dirty="0" smtClean="0"/>
              <a:t>Demand forecasts</a:t>
            </a:r>
          </a:p>
          <a:p>
            <a:pPr lvl="1" eaLnBrk="1" hangingPunct="1"/>
            <a:r>
              <a:rPr lang="en-US" altLang="en-US" dirty="0" smtClean="0"/>
              <a:t>Estimates the qualifications and numbers of employees the firm will need given its goals strategies.</a:t>
            </a:r>
          </a:p>
          <a:p>
            <a:pPr eaLnBrk="1" hangingPunct="1"/>
            <a:r>
              <a:rPr lang="en-US" altLang="en-US" b="1" dirty="0" smtClean="0"/>
              <a:t>Supply forecasts</a:t>
            </a:r>
          </a:p>
          <a:p>
            <a:pPr lvl="1" eaLnBrk="1" hangingPunct="1"/>
            <a:r>
              <a:rPr lang="en-US" altLang="en-US" dirty="0" smtClean="0"/>
              <a:t>Estimates the availability and qualifications of current employees now and in the future, as well as the supply of qualified workers in the external labor market.</a:t>
            </a:r>
          </a:p>
          <a:p>
            <a:pPr eaLnBrk="1" hangingPunct="1"/>
            <a:endParaRPr lang="en-US" alt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20000"/>
          </a:bodyPr>
          <a:lstStyle/>
          <a:p>
            <a:pPr eaLnBrk="1" hangingPunct="1">
              <a:defRPr/>
            </a:pPr>
            <a:r>
              <a:rPr lang="en-US" b="1" dirty="0" smtClean="0"/>
              <a:t>Background Information</a:t>
            </a:r>
          </a:p>
          <a:p>
            <a:pPr lvl="1" eaLnBrk="1" hangingPunct="1">
              <a:defRPr/>
            </a:pPr>
            <a:r>
              <a:rPr lang="en-US" dirty="0" smtClean="0"/>
              <a:t>Helpful to screen out applicants who are lacking key qualifications</a:t>
            </a:r>
          </a:p>
          <a:p>
            <a:pPr lvl="1" eaLnBrk="1" hangingPunct="1">
              <a:defRPr/>
            </a:pPr>
            <a:r>
              <a:rPr lang="en-US" dirty="0" smtClean="0"/>
              <a:t>Determine which qualified applicants are more promising than others</a:t>
            </a:r>
          </a:p>
          <a:p>
            <a:pPr eaLnBrk="1" hangingPunct="1">
              <a:defRPr/>
            </a:pPr>
            <a:r>
              <a:rPr lang="en-US" b="1" dirty="0" smtClean="0"/>
              <a:t>Interviews</a:t>
            </a:r>
          </a:p>
          <a:p>
            <a:pPr lvl="1" eaLnBrk="1" hangingPunct="1">
              <a:defRPr/>
            </a:pPr>
            <a:r>
              <a:rPr lang="en-US" dirty="0" smtClean="0"/>
              <a:t>Structured interviews where managers ask each applicant the same job-related questions.</a:t>
            </a:r>
          </a:p>
          <a:p>
            <a:pPr lvl="1" eaLnBrk="1" hangingPunct="1">
              <a:defRPr/>
            </a:pPr>
            <a:r>
              <a:rPr lang="en-US" dirty="0" smtClean="0"/>
              <a:t>Unstructured interviews that resemble normal conversations.</a:t>
            </a:r>
          </a:p>
          <a:p>
            <a:pPr lvl="1" eaLnBrk="1" hangingPunct="1">
              <a:defRPr/>
            </a:pPr>
            <a:r>
              <a:rPr lang="en-US" dirty="0" smtClean="0"/>
              <a:t>Usually structured interviews preferred; bias is possible in unstructured interviews.</a:t>
            </a:r>
          </a:p>
          <a:p>
            <a:pPr eaLnBrk="1" hangingPunct="1">
              <a:defRPr/>
            </a:pPr>
            <a:r>
              <a:rPr lang="en-US" b="1" dirty="0" smtClean="0"/>
              <a:t>Paper-and-Pencil Tests</a:t>
            </a:r>
          </a:p>
          <a:p>
            <a:pPr lvl="1" eaLnBrk="1" hangingPunct="1">
              <a:defRPr/>
            </a:pPr>
            <a:r>
              <a:rPr lang="en-US" dirty="0" smtClean="0"/>
              <a:t>Ability tests assess the extent to which applicants possess the  skills necessary  job performance</a:t>
            </a:r>
          </a:p>
          <a:p>
            <a:pPr lvl="1" eaLnBrk="1" hangingPunct="1">
              <a:defRPr/>
            </a:pPr>
            <a:r>
              <a:rPr lang="en-US" dirty="0" smtClean="0"/>
              <a:t>Managers must have sound evidence that the tests are good predictors of performance</a:t>
            </a:r>
          </a:p>
          <a:p>
            <a:pPr eaLnBrk="1" hangingPunct="1">
              <a:defRPr/>
            </a:pPr>
            <a:r>
              <a:rPr lang="en-US" b="1" dirty="0" smtClean="0"/>
              <a:t>Physical ability tests</a:t>
            </a:r>
            <a:r>
              <a:rPr lang="en-US" dirty="0" smtClean="0"/>
              <a:t> </a:t>
            </a:r>
          </a:p>
          <a:p>
            <a:pPr lvl="1" eaLnBrk="1" hangingPunct="1">
              <a:defRPr/>
            </a:pPr>
            <a:r>
              <a:rPr lang="en-US" dirty="0" smtClean="0"/>
              <a:t>Measures of dexterity, strength, and stamina for physically demanding jobs</a:t>
            </a:r>
          </a:p>
          <a:p>
            <a:pPr lvl="1" eaLnBrk="1" hangingPunct="1">
              <a:defRPr/>
            </a:pPr>
            <a:r>
              <a:rPr lang="en-US" dirty="0" smtClean="0"/>
              <a:t>Measures must be job related to avoid discrimination.</a:t>
            </a:r>
          </a:p>
          <a:p>
            <a:pPr eaLnBrk="1" hangingPunct="1">
              <a:defRPr/>
            </a:pPr>
            <a:r>
              <a:rPr lang="en-US" b="1" dirty="0" smtClean="0"/>
              <a:t>Performance tests</a:t>
            </a:r>
            <a:r>
              <a:rPr lang="en-US" dirty="0" smtClean="0"/>
              <a:t> </a:t>
            </a:r>
          </a:p>
          <a:p>
            <a:pPr lvl="1" eaLnBrk="1" hangingPunct="1">
              <a:defRPr/>
            </a:pPr>
            <a:r>
              <a:rPr lang="en-US" dirty="0" smtClean="0"/>
              <a:t>Tests that measure an applicant’s current ability to perform the job or part of the job such as requiring an applicant to take typing speed test.</a:t>
            </a:r>
          </a:p>
          <a:p>
            <a:pPr lvl="1" eaLnBrk="1" hangingPunct="1">
              <a:defRPr/>
            </a:pPr>
            <a:r>
              <a:rPr lang="en-US" dirty="0" smtClean="0"/>
              <a:t>Assessment centers are facilities where managerial candidates are assessed on job-related activities over a period of a few days.</a:t>
            </a:r>
          </a:p>
          <a:p>
            <a:pPr eaLnBrk="1" hangingPunct="1">
              <a:defRPr/>
            </a:pPr>
            <a:r>
              <a:rPr lang="en-US" b="1" dirty="0" smtClean="0"/>
              <a:t>References</a:t>
            </a:r>
          </a:p>
          <a:p>
            <a:pPr lvl="1" eaLnBrk="1" hangingPunct="1">
              <a:defRPr/>
            </a:pPr>
            <a:r>
              <a:rPr lang="en-US" dirty="0" smtClean="0"/>
              <a:t>Knowledgeable sources who know the applicants’ skills, abilities, and other personal characteristics</a:t>
            </a:r>
          </a:p>
          <a:p>
            <a:pPr lvl="1" eaLnBrk="1" hangingPunct="1">
              <a:defRPr/>
            </a:pPr>
            <a:r>
              <a:rPr lang="en-US" dirty="0" smtClean="0"/>
              <a:t>Many former employers are reluctant to provide negative information</a:t>
            </a:r>
          </a:p>
          <a:p>
            <a:pPr>
              <a:defRPr/>
            </a:pPr>
            <a:endParaRPr lang="en-US" dirty="0"/>
          </a:p>
        </p:txBody>
      </p:sp>
      <p:sp>
        <p:nvSpPr>
          <p:cNvPr id="54276" name="Slide Number Placeholder 3"/>
          <p:cNvSpPr>
            <a:spLocks noGrp="1"/>
          </p:cNvSpPr>
          <p:nvPr>
            <p:ph type="sldNum" sz="quarter" idx="5"/>
          </p:nvPr>
        </p:nvSpPr>
        <p:spPr/>
        <p:txBody>
          <a:bodyPr/>
          <a:lstStyle/>
          <a:p>
            <a:pPr>
              <a:defRPr/>
            </a:pPr>
            <a:fld id="{0C4366FE-0DAF-4071-B238-7D060ABDA4BC}" type="slidenum">
              <a:rPr lang="en-US" smtClean="0"/>
              <a:pPr>
                <a:defRPr/>
              </a:pPr>
              <a:t>9</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p:txBody>
          <a:bodyPr/>
          <a:lstStyle/>
          <a:p>
            <a:pPr>
              <a:defRPr/>
            </a:pPr>
            <a:fld id="{434DF01D-2B06-40DF-9F37-4CBD2A34C885}" type="slidenum">
              <a:rPr lang="en-US" smtClean="0"/>
              <a:pPr>
                <a:defRPr/>
              </a:pPr>
              <a:t>10</a:t>
            </a:fld>
            <a:endParaRPr lang="en-US" dirty="0" smtClean="0"/>
          </a:p>
        </p:txBody>
      </p:sp>
      <p:sp>
        <p:nvSpPr>
          <p:cNvPr id="67587"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eaLnBrk="1" hangingPunct="1"/>
            <a:endParaRPr lang="en-US" alt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20000"/>
          </a:bodyPr>
          <a:lstStyle/>
          <a:p>
            <a:pPr eaLnBrk="1" hangingPunct="1">
              <a:lnSpc>
                <a:spcPct val="80000"/>
              </a:lnSpc>
              <a:defRPr/>
            </a:pPr>
            <a:r>
              <a:rPr lang="en-US" b="1" dirty="0" smtClean="0"/>
              <a:t>Classroom Instruction</a:t>
            </a:r>
          </a:p>
          <a:p>
            <a:pPr lvl="1" eaLnBrk="1" hangingPunct="1">
              <a:lnSpc>
                <a:spcPct val="80000"/>
              </a:lnSpc>
              <a:defRPr/>
            </a:pPr>
            <a:r>
              <a:rPr lang="en-US" dirty="0" smtClean="0"/>
              <a:t>Employees acquire skills in a classroom setting</a:t>
            </a:r>
            <a:r>
              <a:rPr lang="en-US" sz="2400" dirty="0" smtClean="0"/>
              <a:t>.</a:t>
            </a:r>
          </a:p>
          <a:p>
            <a:pPr lvl="2" eaLnBrk="1" hangingPunct="1">
              <a:lnSpc>
                <a:spcPct val="80000"/>
              </a:lnSpc>
              <a:defRPr/>
            </a:pPr>
            <a:r>
              <a:rPr lang="en-US" sz="2400" dirty="0" smtClean="0"/>
              <a:t>Includes use of videos, role-playing, and simulations.</a:t>
            </a:r>
          </a:p>
          <a:p>
            <a:pPr eaLnBrk="1" hangingPunct="1">
              <a:lnSpc>
                <a:spcPct val="80000"/>
              </a:lnSpc>
              <a:defRPr/>
            </a:pPr>
            <a:r>
              <a:rPr lang="en-US" b="1" dirty="0" smtClean="0"/>
              <a:t>On-the-Job Training</a:t>
            </a:r>
          </a:p>
          <a:p>
            <a:pPr lvl="1" eaLnBrk="1" hangingPunct="1">
              <a:lnSpc>
                <a:spcPct val="80000"/>
              </a:lnSpc>
              <a:defRPr/>
            </a:pPr>
            <a:r>
              <a:rPr lang="en-US" dirty="0" smtClean="0"/>
              <a:t>Employee learning occurs in the work setting as new worker does the job.</a:t>
            </a:r>
          </a:p>
          <a:p>
            <a:pPr lvl="2" eaLnBrk="1" hangingPunct="1">
              <a:lnSpc>
                <a:spcPct val="80000"/>
              </a:lnSpc>
              <a:defRPr/>
            </a:pPr>
            <a:r>
              <a:rPr lang="en-US" sz="2400" dirty="0" smtClean="0"/>
              <a:t>Training is given by co-workers and can be done continuously to update the skills of current employees.</a:t>
            </a:r>
          </a:p>
          <a:p>
            <a:pPr eaLnBrk="1" hangingPunct="1">
              <a:lnSpc>
                <a:spcPct val="80000"/>
              </a:lnSpc>
              <a:defRPr/>
            </a:pPr>
            <a:r>
              <a:rPr lang="en-US" b="1" dirty="0" smtClean="0"/>
              <a:t>Varied Work Experiences</a:t>
            </a:r>
          </a:p>
          <a:p>
            <a:pPr lvl="1" eaLnBrk="1" hangingPunct="1">
              <a:lnSpc>
                <a:spcPct val="80000"/>
              </a:lnSpc>
              <a:defRPr/>
            </a:pPr>
            <a:r>
              <a:rPr lang="en-US" dirty="0" smtClean="0"/>
              <a:t>Top managers have need to and must build expertise in many areas.</a:t>
            </a:r>
          </a:p>
          <a:p>
            <a:pPr lvl="2" eaLnBrk="1" hangingPunct="1">
              <a:lnSpc>
                <a:spcPct val="80000"/>
              </a:lnSpc>
              <a:defRPr/>
            </a:pPr>
            <a:r>
              <a:rPr lang="en-US" sz="2400" dirty="0" smtClean="0"/>
              <a:t>Employees identified as possible top managers are assigned different tasks and a variety of positions in an organization.</a:t>
            </a:r>
          </a:p>
          <a:p>
            <a:pPr eaLnBrk="1" hangingPunct="1">
              <a:lnSpc>
                <a:spcPct val="80000"/>
              </a:lnSpc>
              <a:defRPr/>
            </a:pPr>
            <a:r>
              <a:rPr lang="en-US" b="1" dirty="0" smtClean="0"/>
              <a:t>Formal Education</a:t>
            </a:r>
          </a:p>
          <a:p>
            <a:pPr lvl="1" eaLnBrk="1" hangingPunct="1">
              <a:lnSpc>
                <a:spcPct val="80000"/>
              </a:lnSpc>
              <a:defRPr/>
            </a:pPr>
            <a:r>
              <a:rPr lang="en-US" dirty="0" smtClean="0"/>
              <a:t>Tuition reimbursement is common for managers taking classes for MBA or job-related degrees.</a:t>
            </a:r>
          </a:p>
          <a:p>
            <a:pPr lvl="2" eaLnBrk="1" hangingPunct="1">
              <a:lnSpc>
                <a:spcPct val="80000"/>
              </a:lnSpc>
              <a:defRPr/>
            </a:pPr>
            <a:r>
              <a:rPr lang="en-US" sz="2400" dirty="0" smtClean="0"/>
              <a:t>Long-distance learning can also be used to reduce travel and other expenses for managerial training.</a:t>
            </a:r>
          </a:p>
          <a:p>
            <a:pPr lvl="2" eaLnBrk="1" hangingPunct="1">
              <a:lnSpc>
                <a:spcPct val="80000"/>
              </a:lnSpc>
              <a:defRPr/>
            </a:pPr>
            <a:endParaRPr lang="en-US" sz="2400" dirty="0" smtClean="0"/>
          </a:p>
        </p:txBody>
      </p:sp>
      <p:sp>
        <p:nvSpPr>
          <p:cNvPr id="58372" name="Slide Number Placeholder 3"/>
          <p:cNvSpPr>
            <a:spLocks noGrp="1"/>
          </p:cNvSpPr>
          <p:nvPr>
            <p:ph type="sldNum" sz="quarter" idx="5"/>
          </p:nvPr>
        </p:nvSpPr>
        <p:spPr/>
        <p:txBody>
          <a:bodyPr/>
          <a:lstStyle/>
          <a:p>
            <a:pPr>
              <a:defRPr/>
            </a:pPr>
            <a:fld id="{1FECCC2E-DC70-429B-AB8E-27A2E3AAE8DF}" type="slidenum">
              <a:rPr lang="en-US" smtClean="0"/>
              <a:pPr>
                <a:defRPr/>
              </a:pPr>
              <a:t>12</a:t>
            </a:fld>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p>
            <a:pPr>
              <a:defRPr/>
            </a:pPr>
            <a:fld id="{BBA56824-F209-43E1-8385-A5970037BC1B}" type="slidenum">
              <a:rPr lang="en-US" smtClean="0"/>
              <a:pPr>
                <a:defRPr/>
              </a:pPr>
              <a:t>13</a:t>
            </a:fld>
            <a:endParaRPr lang="en-US" dirty="0" smtClean="0"/>
          </a:p>
        </p:txBody>
      </p:sp>
      <p:sp>
        <p:nvSpPr>
          <p:cNvPr id="71683"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eaLnBrk="1" hangingPunct="1"/>
            <a:r>
              <a:rPr lang="en-US" altLang="en-US" sz="2800" b="1" dirty="0" smtClean="0"/>
              <a:t>Performance Feedback</a:t>
            </a:r>
          </a:p>
          <a:p>
            <a:pPr lvl="1" eaLnBrk="1" hangingPunct="1"/>
            <a:r>
              <a:rPr lang="en-US" altLang="en-US" sz="2400" dirty="0" smtClean="0"/>
              <a:t>The process through which managers share performance appraisal information, give subordinates an opportunity to reflect on their own performance, and develop with subordinates, plans for the future.</a:t>
            </a:r>
          </a:p>
          <a:p>
            <a:pPr eaLnBrk="1" hangingPunct="1"/>
            <a:endParaRPr lang="en-US" altLang="en-US" b="1" dirty="0" smtClean="0"/>
          </a:p>
          <a:p>
            <a:pPr eaLnBrk="1" hangingPunct="1"/>
            <a:r>
              <a:rPr lang="en-US" altLang="en-US" b="1" dirty="0" smtClean="0"/>
              <a:t>Trait Appraisals</a:t>
            </a:r>
          </a:p>
          <a:p>
            <a:pPr lvl="1" eaLnBrk="1" hangingPunct="1"/>
            <a:r>
              <a:rPr lang="en-US" altLang="en-US" dirty="0" smtClean="0"/>
              <a:t>Assessing subordinates on personal characteristics that are relevant to job performance.</a:t>
            </a:r>
          </a:p>
          <a:p>
            <a:pPr lvl="1" eaLnBrk="1" hangingPunct="1"/>
            <a:r>
              <a:rPr lang="en-US" altLang="en-US" dirty="0" smtClean="0"/>
              <a:t>Disadvantages of trait appraisals</a:t>
            </a:r>
          </a:p>
          <a:p>
            <a:pPr lvl="2" eaLnBrk="1" hangingPunct="1"/>
            <a:r>
              <a:rPr lang="en-US" altLang="en-US" sz="2400" dirty="0" smtClean="0"/>
              <a:t>Employees with a particular trait may choose not to use that particular trait on the job.</a:t>
            </a:r>
          </a:p>
          <a:p>
            <a:pPr lvl="2" eaLnBrk="1" hangingPunct="1"/>
            <a:r>
              <a:rPr lang="en-US" altLang="en-US" sz="2400" dirty="0" smtClean="0"/>
              <a:t>Traits and performance are not always obviously linked</a:t>
            </a:r>
          </a:p>
          <a:p>
            <a:pPr lvl="2" eaLnBrk="1" hangingPunct="1"/>
            <a:r>
              <a:rPr lang="en-US" altLang="en-US" sz="2400" dirty="0" smtClean="0"/>
              <a:t> It is difficult to give feedback on traits.</a:t>
            </a:r>
          </a:p>
          <a:p>
            <a:pPr eaLnBrk="1" hangingPunct="1">
              <a:lnSpc>
                <a:spcPct val="90000"/>
              </a:lnSpc>
            </a:pPr>
            <a:r>
              <a:rPr lang="en-US" altLang="en-US" b="1" dirty="0" smtClean="0"/>
              <a:t>Behavior Appraisals</a:t>
            </a:r>
          </a:p>
          <a:p>
            <a:pPr lvl="1" eaLnBrk="1" hangingPunct="1">
              <a:lnSpc>
                <a:spcPct val="90000"/>
              </a:lnSpc>
            </a:pPr>
            <a:r>
              <a:rPr lang="en-US" altLang="en-US" dirty="0" smtClean="0"/>
              <a:t>Assesses how workers perform their jobs—the actual actions and behaviors that exhibit on the job.</a:t>
            </a:r>
          </a:p>
          <a:p>
            <a:pPr lvl="1" eaLnBrk="1" hangingPunct="1">
              <a:lnSpc>
                <a:spcPct val="90000"/>
              </a:lnSpc>
            </a:pPr>
            <a:r>
              <a:rPr lang="en-US" altLang="en-US" dirty="0" smtClean="0"/>
              <a:t>Focuses on what a worker does right and wrong and provides good feedback for employees to change their behaviors.</a:t>
            </a:r>
          </a:p>
          <a:p>
            <a:pPr eaLnBrk="1" hangingPunct="1">
              <a:lnSpc>
                <a:spcPct val="90000"/>
              </a:lnSpc>
            </a:pPr>
            <a:r>
              <a:rPr lang="en-US" altLang="en-US" b="1" dirty="0" smtClean="0"/>
              <a:t>Results appraisals</a:t>
            </a:r>
          </a:p>
          <a:p>
            <a:pPr lvl="1" eaLnBrk="1" hangingPunct="1">
              <a:lnSpc>
                <a:spcPct val="90000"/>
              </a:lnSpc>
            </a:pPr>
            <a:r>
              <a:rPr lang="en-US" altLang="en-US" dirty="0" smtClean="0"/>
              <a:t>Managers appraise performance by the results or the actual outcomes of work behaviors</a:t>
            </a:r>
          </a:p>
          <a:p>
            <a:pPr eaLnBrk="1" hangingPunct="1">
              <a:lnSpc>
                <a:spcPct val="90000"/>
              </a:lnSpc>
            </a:pPr>
            <a:r>
              <a:rPr lang="en-US" altLang="en-US" b="1" dirty="0" smtClean="0"/>
              <a:t>Objective appraisals</a:t>
            </a:r>
          </a:p>
          <a:p>
            <a:pPr lvl="1" eaLnBrk="1" hangingPunct="1">
              <a:lnSpc>
                <a:spcPct val="90000"/>
              </a:lnSpc>
            </a:pPr>
            <a:r>
              <a:rPr lang="en-US" altLang="en-US" dirty="0" smtClean="0"/>
              <a:t>Assesses performance based on facts (e.g., sales figures).</a:t>
            </a:r>
          </a:p>
          <a:p>
            <a:pPr eaLnBrk="1" hangingPunct="1">
              <a:lnSpc>
                <a:spcPct val="90000"/>
              </a:lnSpc>
            </a:pPr>
            <a:r>
              <a:rPr lang="en-US" altLang="en-US" b="1" dirty="0" smtClean="0"/>
              <a:t>Subjective appraisals</a:t>
            </a:r>
          </a:p>
          <a:p>
            <a:pPr lvl="1" eaLnBrk="1" hangingPunct="1">
              <a:lnSpc>
                <a:spcPct val="90000"/>
              </a:lnSpc>
            </a:pPr>
            <a:r>
              <a:rPr lang="en-US" altLang="en-US" dirty="0" smtClean="0"/>
              <a:t>Assessments based on a manager’s perceptions of traits, behavior, or results.</a:t>
            </a:r>
          </a:p>
          <a:p>
            <a:pPr lvl="2" eaLnBrk="1" hangingPunct="1">
              <a:lnSpc>
                <a:spcPct val="90000"/>
              </a:lnSpc>
            </a:pPr>
            <a:r>
              <a:rPr lang="en-US" altLang="en-US" sz="2400" dirty="0" smtClean="0"/>
              <a:t>Graphic rating scales</a:t>
            </a:r>
          </a:p>
          <a:p>
            <a:pPr lvl="2" eaLnBrk="1" hangingPunct="1">
              <a:lnSpc>
                <a:spcPct val="90000"/>
              </a:lnSpc>
            </a:pPr>
            <a:r>
              <a:rPr lang="en-US" altLang="en-US" sz="2400" dirty="0" smtClean="0"/>
              <a:t>Behaviorally anchored rating scales (BARS)</a:t>
            </a:r>
          </a:p>
          <a:p>
            <a:pPr lvl="2" eaLnBrk="1" hangingPunct="1">
              <a:lnSpc>
                <a:spcPct val="90000"/>
              </a:lnSpc>
            </a:pPr>
            <a:r>
              <a:rPr lang="en-US" altLang="en-US" sz="2400" dirty="0" smtClean="0"/>
              <a:t>Behavior observation scales (BOS)</a:t>
            </a:r>
          </a:p>
          <a:p>
            <a:pPr lvl="2" eaLnBrk="1" hangingPunct="1">
              <a:lnSpc>
                <a:spcPct val="90000"/>
              </a:lnSpc>
            </a:pPr>
            <a:r>
              <a:rPr lang="en-US" altLang="en-US" sz="2400" dirty="0" smtClean="0"/>
              <a:t>Forced ranking systems</a:t>
            </a:r>
          </a:p>
          <a:p>
            <a:pPr eaLnBrk="1" hangingPunct="1"/>
            <a:endParaRPr lang="en-US" alt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p:txBody>
          <a:bodyPr/>
          <a:lstStyle/>
          <a:p>
            <a:pPr>
              <a:defRPr/>
            </a:pPr>
            <a:fld id="{B3E4AA0B-16F8-478E-8043-8FFED30D705A}" type="slidenum">
              <a:rPr lang="en-US" smtClean="0"/>
              <a:pPr>
                <a:defRPr/>
              </a:pPr>
              <a:t>14</a:t>
            </a:fld>
            <a:endParaRPr lang="en-US" dirty="0" smtClean="0"/>
          </a:p>
        </p:txBody>
      </p:sp>
      <p:sp>
        <p:nvSpPr>
          <p:cNvPr id="80899"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8090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eaLnBrk="1" hangingPunct="1"/>
            <a:r>
              <a:rPr lang="en-US" altLang="en-US" dirty="0" smtClean="0"/>
              <a:t>Laws regulating areas of employment.</a:t>
            </a:r>
          </a:p>
          <a:p>
            <a:pPr lvl="1" eaLnBrk="1" hangingPunct="1"/>
            <a:r>
              <a:rPr lang="en-US" altLang="en-US" dirty="0" smtClean="0"/>
              <a:t>Fair Labor Standards Act (1938) prohibits child labor, sets a minimum wage and maximum working hours.</a:t>
            </a:r>
          </a:p>
          <a:p>
            <a:pPr lvl="1" eaLnBrk="1" hangingPunct="1"/>
            <a:r>
              <a:rPr lang="en-US" altLang="en-US" dirty="0" smtClean="0"/>
              <a:t>Equal Pay Act (1963) men and women doing equal work will get equal pay.</a:t>
            </a:r>
          </a:p>
          <a:p>
            <a:pPr lvl="1" eaLnBrk="1" hangingPunct="1"/>
            <a:r>
              <a:rPr lang="en-US" altLang="en-US" dirty="0" smtClean="0"/>
              <a:t>Work Place Safety (1970) OSHA mandates procedures for safe working conditions.</a:t>
            </a:r>
          </a:p>
          <a:p>
            <a:pPr eaLnBrk="1" hangingPunct="1"/>
            <a:endParaRPr lang="en-US" altLang="en-US" dirty="0" smtClean="0"/>
          </a:p>
          <a:p>
            <a:pPr eaLnBrk="1" hangingPunct="1"/>
            <a:endParaRPr lang="en-US" alt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p:txBody>
          <a:bodyPr/>
          <a:lstStyle/>
          <a:p>
            <a:pPr>
              <a:defRPr/>
            </a:pPr>
            <a:fld id="{57A391BB-33B6-433E-BEBB-1C642AFC315A}" type="slidenum">
              <a:rPr lang="en-US" smtClean="0"/>
              <a:pPr>
                <a:defRPr/>
              </a:pPr>
              <a:t>15</a:t>
            </a:fld>
            <a:endParaRPr lang="en-US" dirty="0" smtClean="0"/>
          </a:p>
        </p:txBody>
      </p:sp>
      <p:sp>
        <p:nvSpPr>
          <p:cNvPr id="82947"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eaLnBrk="1" hangingPunct="1"/>
            <a:endParaRPr lang="en-US"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 y="0"/>
            <a:ext cx="9174480" cy="6858000"/>
          </a:xfrm>
          <a:prstGeom prst="rect">
            <a:avLst/>
          </a:prstGeom>
        </p:spPr>
      </p:pic>
      <p:sp>
        <p:nvSpPr>
          <p:cNvPr id="2" name="Title 1"/>
          <p:cNvSpPr>
            <a:spLocks noGrp="1"/>
          </p:cNvSpPr>
          <p:nvPr>
            <p:ph type="ctrTitle"/>
          </p:nvPr>
        </p:nvSpPr>
        <p:spPr>
          <a:xfrm>
            <a:off x="5410200" y="838200"/>
            <a:ext cx="3429000" cy="2590800"/>
          </a:xfrm>
        </p:spPr>
        <p:txBody>
          <a:bodyPr/>
          <a:lstStyle>
            <a:lvl1pPr>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486400" y="3810000"/>
            <a:ext cx="3352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5800" y="762000"/>
            <a:ext cx="4114800" cy="5147472"/>
          </a:xfrm>
          <a:prstGeom prst="rect">
            <a:avLst/>
          </a:prstGeom>
        </p:spPr>
      </p:pic>
      <p:sp>
        <p:nvSpPr>
          <p:cNvPr id="8" name="Rectangle 1"/>
          <p:cNvSpPr>
            <a:spLocks noChangeArrowheads="1"/>
          </p:cNvSpPr>
          <p:nvPr userDrawn="1"/>
        </p:nvSpPr>
        <p:spPr bwMode="auto">
          <a:xfrm>
            <a:off x="161925" y="6592888"/>
            <a:ext cx="8839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9933"/>
              </a:buClr>
              <a:buFont typeface="Wingdings" charset="2"/>
              <a:buChar char="Ø"/>
              <a:defRPr sz="3200">
                <a:solidFill>
                  <a:schemeClr val="tx1"/>
                </a:solidFill>
                <a:latin typeface="Arial" charset="0"/>
                <a:ea typeface="ＭＳ Ｐゴシック" charset="-128"/>
              </a:defRPr>
            </a:lvl1pPr>
            <a:lvl2pPr marL="742950" indent="-285750" eaLnBrk="0" hangingPunct="0">
              <a:spcBef>
                <a:spcPct val="20000"/>
              </a:spcBef>
              <a:buClr>
                <a:srgbClr val="FF9933"/>
              </a:buClr>
              <a:buFont typeface="Wingdings" charset="2"/>
              <a:buChar char="Ø"/>
              <a:defRPr sz="2800">
                <a:solidFill>
                  <a:schemeClr val="tx1"/>
                </a:solidFill>
                <a:latin typeface="Arial" charset="0"/>
                <a:ea typeface="ＭＳ Ｐゴシック" charset="-128"/>
              </a:defRPr>
            </a:lvl2pPr>
            <a:lvl3pPr marL="1143000" indent="-228600" eaLnBrk="0" hangingPunct="0">
              <a:spcBef>
                <a:spcPct val="20000"/>
              </a:spcBef>
              <a:buClr>
                <a:srgbClr val="FF9933"/>
              </a:buClr>
              <a:buFont typeface="Wingdings" charset="2"/>
              <a:buChar char="Ø"/>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ClrTx/>
              <a:buFontTx/>
              <a:buNone/>
            </a:pPr>
            <a:r>
              <a:rPr lang="en-IN" altLang="en-US" sz="1000" dirty="0">
                <a:solidFill>
                  <a:schemeClr val="bg1"/>
                </a:solidFill>
                <a:latin typeface="Times New Roman" charset="0"/>
                <a:cs typeface="Times New Roman" charset="0"/>
              </a:rPr>
              <a:t>Copyright © 2015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3554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525963"/>
          </a:xfrm>
        </p:spPr>
        <p:txBody>
          <a:bodyPr/>
          <a:lstStyle>
            <a:lvl1pPr marL="461963" indent="-461963">
              <a:buClr>
                <a:srgbClr val="006699"/>
              </a:buClr>
              <a:buSzPct val="125000"/>
              <a:buFont typeface="Wingdings" panose="05000000000000000000" pitchFamily="2" charset="2"/>
              <a:buChar char="ª"/>
              <a:defRPr/>
            </a:lvl1pPr>
            <a:lvl2pPr marL="798513" indent="-341313">
              <a:buClr>
                <a:srgbClr val="006666"/>
              </a:buClr>
              <a:buFont typeface="Wingdings 3" panose="05040102010807070707" pitchFamily="18" charset="2"/>
              <a:buChar char="9"/>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22808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643567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52600"/>
            <a:ext cx="4038600" cy="4525963"/>
          </a:xfrm>
        </p:spPr>
        <p:txBody>
          <a:bodyPr/>
          <a:lstStyle>
            <a:lvl1pPr marL="400050" indent="-400050">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752600"/>
            <a:ext cx="4038600" cy="4525963"/>
          </a:xfrm>
        </p:spPr>
        <p:txBody>
          <a:bodyPr/>
          <a:lstStyle>
            <a:lvl1pPr marL="461963" indent="-461963">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597822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9" name="Slide Number Placeholder 8"/>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1112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5" name="Slide Number Placeholder 4"/>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39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4" name="Slide Number Placeholder 3"/>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338383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20113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248357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414676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676550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534400" cy="1295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8862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0600" y="1600200"/>
            <a:ext cx="38862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a:defRPr dirty="0"/>
            </a:lvl1pPr>
          </a:lstStyle>
          <a:p>
            <a:pPr>
              <a:defRPr/>
            </a:pPr>
            <a:endParaRPr lang="en-US" dirty="0"/>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a:defRPr dirty="0"/>
            </a:lvl1pPr>
          </a:lstStyle>
          <a:p>
            <a:pPr>
              <a:defRPr/>
            </a:pPr>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Rectangle 6"/>
          <p:cNvSpPr>
            <a:spLocks noGrp="1" noChangeArrowheads="1"/>
          </p:cNvSpPr>
          <p:nvPr>
            <p:ph type="sldNum" sz="quarter" idx="12"/>
          </p:nvPr>
        </p:nvSpPr>
        <p:spPr>
          <a:xfrm>
            <a:off x="8153399" y="6492875"/>
            <a:ext cx="986901" cy="365125"/>
          </a:xfrm>
          <a:prstGeom prst="rect">
            <a:avLst/>
          </a:prstGeom>
        </p:spPr>
        <p:txBody>
          <a:bodyPr/>
          <a:lstStyle>
            <a:lvl1pPr>
              <a:defRPr dirty="0"/>
            </a:lvl1pPr>
          </a:lstStyle>
          <a:p>
            <a:pPr>
              <a:defRPr/>
            </a:pPr>
            <a:r>
              <a:rPr lang="en-US" dirty="0"/>
              <a:t>12-</a:t>
            </a:r>
            <a:fld id="{1AD0D1BF-35EA-46DD-8CD9-5E66D40E13E9}" type="slidenum">
              <a:rPr lang="en-US"/>
              <a:pPr>
                <a:defRPr/>
              </a:pPr>
              <a:t>‹#›</a:t>
            </a:fld>
            <a:endParaRPr lang="en-US" dirty="0"/>
          </a:p>
        </p:txBody>
      </p:sp>
    </p:spTree>
    <p:extLst>
      <p:ext uri="{BB962C8B-B14F-4D97-AF65-F5344CB8AC3E}">
        <p14:creationId xmlns:p14="http://schemas.microsoft.com/office/powerpoint/2010/main" val="3519930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878" y="0"/>
            <a:ext cx="9152878" cy="1524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9" name="Straight Connector 8"/>
          <p:cNvCxnSpPr/>
          <p:nvPr userDrawn="1"/>
        </p:nvCxnSpPr>
        <p:spPr>
          <a:xfrm>
            <a:off x="0" y="1524000"/>
            <a:ext cx="9144000" cy="0"/>
          </a:xfrm>
          <a:prstGeom prst="line">
            <a:avLst/>
          </a:prstGeom>
          <a:ln w="4445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Slide Number Placeholder 2"/>
          <p:cNvSpPr txBox="1">
            <a:spLocks noGrp="1"/>
          </p:cNvSpPr>
          <p:nvPr userDrawn="1"/>
        </p:nvSpPr>
        <p:spPr bwMode="auto">
          <a:xfrm>
            <a:off x="6797675" y="6507163"/>
            <a:ext cx="2193925" cy="350837"/>
          </a:xfrm>
          <a:prstGeom prst="rect">
            <a:avLst/>
          </a:prstGeom>
          <a:noFill/>
          <a:ln>
            <a:miter lim="800000"/>
            <a:headEnd/>
            <a:tailEnd/>
          </a:ln>
        </p:spPr>
        <p:txBody>
          <a:bodyPr anchor="b"/>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defRPr/>
            </a:pPr>
            <a:r>
              <a:rPr lang="en-US" altLang="zh-CN" sz="1000" dirty="0" smtClean="0">
                <a:latin typeface="Times New Roman" charset="0"/>
                <a:ea typeface="宋体" charset="-122"/>
              </a:rPr>
              <a:t>12-</a:t>
            </a:r>
            <a:fld id="{904A1C09-83D9-4225-B389-16680B713356}" type="slidenum">
              <a:rPr lang="en-US" altLang="zh-CN" sz="1000" smtClean="0">
                <a:latin typeface="Times New Roman" charset="0"/>
                <a:ea typeface="宋体" charset="-122"/>
              </a:rPr>
              <a:pPr algn="r" eaLnBrk="1" hangingPunct="1">
                <a:defRPr/>
              </a:pPr>
              <a:t>‹#›</a:t>
            </a:fld>
            <a:endParaRPr lang="en-US" altLang="zh-CN" sz="1000" dirty="0" smtClean="0">
              <a:latin typeface="Times New Roman" charset="0"/>
              <a:ea typeface="宋体" charset="-122"/>
            </a:endParaRPr>
          </a:p>
        </p:txBody>
      </p:sp>
    </p:spTree>
    <p:extLst>
      <p:ext uri="{BB962C8B-B14F-4D97-AF65-F5344CB8AC3E}">
        <p14:creationId xmlns:p14="http://schemas.microsoft.com/office/powerpoint/2010/main" val="1446804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57800" y="685800"/>
            <a:ext cx="3581400" cy="3048000"/>
          </a:xfrm>
        </p:spPr>
        <p:txBody>
          <a:bodyPr/>
          <a:lstStyle/>
          <a:p>
            <a:pPr>
              <a:defRPr/>
            </a:pPr>
            <a:r>
              <a:rPr lang="en-IN" sz="4000" dirty="0"/>
              <a:t>Building and Managing Human Resources</a:t>
            </a:r>
            <a:endParaRPr lang="en-US" sz="4000" dirty="0" smtClean="0"/>
          </a:p>
        </p:txBody>
      </p:sp>
      <p:sp>
        <p:nvSpPr>
          <p:cNvPr id="3" name="Subtitle 2"/>
          <p:cNvSpPr>
            <a:spLocks noGrp="1"/>
          </p:cNvSpPr>
          <p:nvPr>
            <p:ph type="subTitle" idx="1"/>
          </p:nvPr>
        </p:nvSpPr>
        <p:spPr>
          <a:xfrm>
            <a:off x="5715000" y="4038600"/>
            <a:ext cx="2819400" cy="685800"/>
          </a:xfrm>
        </p:spPr>
        <p:txBody>
          <a:bodyPr rtlCol="0">
            <a:normAutofit/>
          </a:bodyPr>
          <a:lstStyle/>
          <a:p>
            <a:pPr eaLnBrk="1" fontAlgn="auto" hangingPunct="1">
              <a:spcAft>
                <a:spcPts val="0"/>
              </a:spcAft>
              <a:buClr>
                <a:schemeClr val="accent2">
                  <a:lumMod val="50000"/>
                </a:schemeClr>
              </a:buClr>
              <a:buFont typeface="Arial" pitchFamily="34" charset="0"/>
              <a:buNone/>
              <a:defRPr/>
            </a:pPr>
            <a:r>
              <a:rPr lang="en-US" dirty="0" smtClean="0"/>
              <a:t>Chapter Twelve</a:t>
            </a:r>
          </a:p>
        </p:txBody>
      </p:sp>
    </p:spTree>
    <p:extLst>
      <p:ext uri="{BB962C8B-B14F-4D97-AF65-F5344CB8AC3E}">
        <p14:creationId xmlns:p14="http://schemas.microsoft.com/office/powerpoint/2010/main" val="785547513"/>
      </p:ext>
    </p:extLst>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a:defRPr/>
            </a:pPr>
            <a:r>
              <a:rPr lang="en-US" dirty="0" smtClean="0"/>
              <a:t>Learning Objectives</a:t>
            </a:r>
          </a:p>
        </p:txBody>
      </p:sp>
      <p:sp>
        <p:nvSpPr>
          <p:cNvPr id="5124" name="Rectangle 3"/>
          <p:cNvSpPr>
            <a:spLocks noGrp="1" noChangeArrowheads="1"/>
          </p:cNvSpPr>
          <p:nvPr>
            <p:ph idx="1"/>
          </p:nvPr>
        </p:nvSpPr>
        <p:spPr/>
        <p:txBody>
          <a:bodyPr/>
          <a:lstStyle/>
          <a:p>
            <a:pPr marL="1149350" indent="-1149350">
              <a:buFont typeface="Arial" charset="0"/>
              <a:buNone/>
              <a:defRPr/>
            </a:pPr>
            <a:r>
              <a:rPr lang="en-US" sz="2800" b="1" dirty="0" smtClean="0">
                <a:solidFill>
                  <a:schemeClr val="tx2">
                    <a:lumMod val="60000"/>
                    <a:lumOff val="40000"/>
                  </a:schemeClr>
                </a:solidFill>
              </a:rPr>
              <a:t>LO12-1</a:t>
            </a:r>
            <a:r>
              <a:rPr lang="en-US" sz="2800" b="0" dirty="0" smtClean="0">
                <a:solidFill>
                  <a:schemeClr val="tx1"/>
                </a:solidFill>
              </a:rPr>
              <a:t> Explain why strategic human resource management can help an organization gain a competitive advantage.</a:t>
            </a:r>
          </a:p>
          <a:p>
            <a:pPr marL="1149350" indent="-1149350">
              <a:buFont typeface="Arial" charset="0"/>
              <a:buNone/>
              <a:defRPr/>
            </a:pPr>
            <a:r>
              <a:rPr lang="en-US" sz="2800" b="1" dirty="0" smtClean="0">
                <a:solidFill>
                  <a:schemeClr val="tx2">
                    <a:lumMod val="60000"/>
                    <a:lumOff val="40000"/>
                  </a:schemeClr>
                </a:solidFill>
              </a:rPr>
              <a:t>LO12-2 </a:t>
            </a:r>
            <a:r>
              <a:rPr lang="en-US" sz="2800" b="0" dirty="0" smtClean="0">
                <a:solidFill>
                  <a:schemeClr val="tx1"/>
                </a:solidFill>
              </a:rPr>
              <a:t>Describe the steps managers take to recruit and select organizational members.</a:t>
            </a:r>
          </a:p>
          <a:p>
            <a:pPr marL="1149350" indent="-1149350">
              <a:buFont typeface="Arial" charset="0"/>
              <a:buNone/>
              <a:defRPr/>
            </a:pPr>
            <a:r>
              <a:rPr lang="en-US" sz="2800" b="1" dirty="0" smtClean="0">
                <a:solidFill>
                  <a:schemeClr val="tx2">
                    <a:lumMod val="60000"/>
                    <a:lumOff val="40000"/>
                  </a:schemeClr>
                </a:solidFill>
              </a:rPr>
              <a:t>LO12-3 </a:t>
            </a:r>
            <a:r>
              <a:rPr lang="en-US" sz="2800" b="0" dirty="0" smtClean="0">
                <a:solidFill>
                  <a:schemeClr val="tx1"/>
                </a:solidFill>
              </a:rPr>
              <a:t>Discuss the training and development options that ensure organization members can effectively perform their jobs.</a:t>
            </a:r>
          </a:p>
          <a:p>
            <a:pPr>
              <a:defRPr/>
            </a:pPr>
            <a:endParaRPr lang="en-US" sz="2400" b="0" dirty="0" smtClean="0">
              <a:solidFill>
                <a:schemeClr val="tx1"/>
              </a:solidFill>
            </a:endParaRPr>
          </a:p>
        </p:txBody>
      </p:sp>
    </p:spTree>
    <p:extLst>
      <p:ext uri="{BB962C8B-B14F-4D97-AF65-F5344CB8AC3E}">
        <p14:creationId xmlns:p14="http://schemas.microsoft.com/office/powerpoint/2010/main" val="217385631"/>
      </p:ext>
    </p:extLst>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a:defRPr/>
            </a:pPr>
            <a:r>
              <a:rPr lang="en-US" dirty="0" smtClean="0"/>
              <a:t>Learning Objectives (cont.)</a:t>
            </a:r>
          </a:p>
        </p:txBody>
      </p:sp>
      <p:sp>
        <p:nvSpPr>
          <p:cNvPr id="5124" name="Rectangle 3"/>
          <p:cNvSpPr>
            <a:spLocks noGrp="1" noChangeArrowheads="1"/>
          </p:cNvSpPr>
          <p:nvPr>
            <p:ph idx="1"/>
          </p:nvPr>
        </p:nvSpPr>
        <p:spPr/>
        <p:txBody>
          <a:bodyPr/>
          <a:lstStyle/>
          <a:p>
            <a:pPr marL="1149350" indent="-1149350">
              <a:buFont typeface="Arial" charset="0"/>
              <a:buNone/>
              <a:tabLst>
                <a:tab pos="1149350" algn="l"/>
              </a:tabLst>
              <a:defRPr/>
            </a:pPr>
            <a:r>
              <a:rPr lang="en-US" sz="2800" b="1" dirty="0" smtClean="0">
                <a:solidFill>
                  <a:schemeClr val="tx2">
                    <a:lumMod val="60000"/>
                    <a:lumOff val="40000"/>
                  </a:schemeClr>
                </a:solidFill>
              </a:rPr>
              <a:t>LO12-4</a:t>
            </a:r>
            <a:r>
              <a:rPr lang="en-US" sz="2800" b="0" dirty="0" smtClean="0">
                <a:solidFill>
                  <a:schemeClr val="tx1"/>
                </a:solidFill>
              </a:rPr>
              <a:t> Explain why performance appraisal and feedback is such a crucial activity, and list the choices managers must make in designing effective performance appraisal and feedback procedures. </a:t>
            </a:r>
          </a:p>
          <a:p>
            <a:pPr marL="1149350" indent="-1149350">
              <a:buFont typeface="Arial" charset="0"/>
              <a:buNone/>
              <a:tabLst>
                <a:tab pos="1149350" algn="l"/>
              </a:tabLst>
              <a:defRPr/>
            </a:pPr>
            <a:r>
              <a:rPr lang="en-US" sz="2800" b="1" dirty="0" smtClean="0">
                <a:solidFill>
                  <a:schemeClr val="tx2">
                    <a:lumMod val="60000"/>
                    <a:lumOff val="40000"/>
                  </a:schemeClr>
                </a:solidFill>
              </a:rPr>
              <a:t>LO12-5</a:t>
            </a:r>
            <a:r>
              <a:rPr lang="en-US" sz="2800" b="0" dirty="0" smtClean="0">
                <a:solidFill>
                  <a:schemeClr val="tx1"/>
                </a:solidFill>
              </a:rPr>
              <a:t> Explain the issues managers face in determining in determining levels of pay and benefits</a:t>
            </a:r>
          </a:p>
          <a:p>
            <a:pPr marL="1149350" indent="-1149350">
              <a:buFont typeface="Arial" charset="0"/>
              <a:buNone/>
              <a:tabLst>
                <a:tab pos="1149350" algn="l"/>
              </a:tabLst>
              <a:defRPr/>
            </a:pPr>
            <a:r>
              <a:rPr lang="en-US" sz="2800" b="1" dirty="0" smtClean="0">
                <a:solidFill>
                  <a:schemeClr val="tx2">
                    <a:lumMod val="60000"/>
                    <a:lumOff val="40000"/>
                  </a:schemeClr>
                </a:solidFill>
              </a:rPr>
              <a:t>LO12-6</a:t>
            </a:r>
            <a:r>
              <a:rPr lang="en-US" sz="2800" b="0" dirty="0" smtClean="0">
                <a:solidFill>
                  <a:schemeClr val="tx1"/>
                </a:solidFill>
              </a:rPr>
              <a:t> Understand the role that labor relations play in the effective management of human resources </a:t>
            </a:r>
          </a:p>
          <a:p>
            <a:pPr>
              <a:defRPr/>
            </a:pPr>
            <a:endParaRPr lang="en-US" dirty="0" smtClean="0"/>
          </a:p>
        </p:txBody>
      </p:sp>
    </p:spTree>
    <p:extLst>
      <p:ext uri="{BB962C8B-B14F-4D97-AF65-F5344CB8AC3E}">
        <p14:creationId xmlns:p14="http://schemas.microsoft.com/office/powerpoint/2010/main" val="3851942799"/>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457200" y="152400"/>
            <a:ext cx="8229600" cy="1143000"/>
          </a:xfrm>
        </p:spPr>
        <p:txBody>
          <a:bodyPr>
            <a:normAutofit fontScale="90000"/>
          </a:bodyPr>
          <a:lstStyle/>
          <a:p>
            <a:pPr>
              <a:defRPr/>
            </a:pPr>
            <a:r>
              <a:rPr lang="en-US" dirty="0" smtClean="0"/>
              <a:t>Strategic Human Resource Management</a:t>
            </a:r>
          </a:p>
        </p:txBody>
      </p:sp>
      <p:sp>
        <p:nvSpPr>
          <p:cNvPr id="6148" name="Rectangle 3"/>
          <p:cNvSpPr>
            <a:spLocks noGrp="1" noChangeArrowheads="1"/>
          </p:cNvSpPr>
          <p:nvPr>
            <p:ph idx="1"/>
          </p:nvPr>
        </p:nvSpPr>
        <p:spPr/>
        <p:txBody>
          <a:bodyPr/>
          <a:lstStyle/>
          <a:p>
            <a:pPr>
              <a:defRPr/>
            </a:pPr>
            <a:r>
              <a:rPr lang="en-US" b="1" dirty="0" smtClean="0">
                <a:solidFill>
                  <a:schemeClr val="accent6">
                    <a:lumMod val="75000"/>
                  </a:schemeClr>
                </a:solidFill>
              </a:rPr>
              <a:t>Human Resource Management (HRM)</a:t>
            </a:r>
          </a:p>
          <a:p>
            <a:pPr lvl="1">
              <a:defRPr/>
            </a:pPr>
            <a:r>
              <a:rPr lang="en-US" dirty="0" smtClean="0"/>
              <a:t>Activities that managers engage in to attract and retain employees and to ensure that they perform at a high </a:t>
            </a:r>
            <a:br>
              <a:rPr lang="en-US" dirty="0" smtClean="0"/>
            </a:br>
            <a:r>
              <a:rPr lang="en-US" dirty="0" smtClean="0"/>
              <a:t>level and contribute </a:t>
            </a:r>
            <a:br>
              <a:rPr lang="en-US" dirty="0" smtClean="0"/>
            </a:br>
            <a:r>
              <a:rPr lang="en-US" dirty="0" smtClean="0"/>
              <a:t>to the accomplishment </a:t>
            </a:r>
            <a:br>
              <a:rPr lang="en-US" dirty="0" smtClean="0"/>
            </a:br>
            <a:r>
              <a:rPr lang="en-US" dirty="0" smtClean="0"/>
              <a:t>of organizational goals.</a:t>
            </a:r>
          </a:p>
        </p:txBody>
      </p:sp>
      <p:pic>
        <p:nvPicPr>
          <p:cNvPr id="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3810000"/>
            <a:ext cx="332105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5077041"/>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6"/>
          <p:cNvSpPr>
            <a:spLocks noGrp="1"/>
          </p:cNvSpPr>
          <p:nvPr>
            <p:ph type="title"/>
          </p:nvPr>
        </p:nvSpPr>
        <p:spPr>
          <a:xfrm>
            <a:off x="457200" y="152400"/>
            <a:ext cx="8229600" cy="1143000"/>
          </a:xfrm>
        </p:spPr>
        <p:txBody>
          <a:bodyPr>
            <a:normAutofit fontScale="90000"/>
          </a:bodyPr>
          <a:lstStyle/>
          <a:p>
            <a:pPr>
              <a:defRPr/>
            </a:pPr>
            <a:r>
              <a:rPr lang="en-US" dirty="0" smtClean="0"/>
              <a:t>Components of a Human Resource Management System</a:t>
            </a:r>
          </a:p>
        </p:txBody>
      </p:sp>
      <p:sp>
        <p:nvSpPr>
          <p:cNvPr id="19460" name="Text Box 3"/>
          <p:cNvSpPr txBox="1">
            <a:spLocks noChangeArrowheads="1"/>
          </p:cNvSpPr>
          <p:nvPr/>
        </p:nvSpPr>
        <p:spPr bwMode="auto">
          <a:xfrm>
            <a:off x="34834" y="1752600"/>
            <a:ext cx="1828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12.1</a:t>
            </a:r>
          </a:p>
        </p:txBody>
      </p:sp>
      <p:pic>
        <p:nvPicPr>
          <p:cNvPr id="19461" name="Picture 5" descr="jon30433_120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24100" y="1752600"/>
            <a:ext cx="4495800" cy="46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9206543"/>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a:defRPr/>
            </a:pPr>
            <a:r>
              <a:rPr lang="en-US" dirty="0" smtClean="0"/>
              <a:t>Recruitment and Selection</a:t>
            </a:r>
          </a:p>
        </p:txBody>
      </p:sp>
      <p:sp>
        <p:nvSpPr>
          <p:cNvPr id="11268" name="Rectangle 3"/>
          <p:cNvSpPr>
            <a:spLocks noGrp="1" noChangeArrowheads="1"/>
          </p:cNvSpPr>
          <p:nvPr>
            <p:ph sz="half" idx="1"/>
          </p:nvPr>
        </p:nvSpPr>
        <p:spPr/>
        <p:txBody>
          <a:bodyPr/>
          <a:lstStyle/>
          <a:p>
            <a:pPr>
              <a:defRPr/>
            </a:pPr>
            <a:r>
              <a:rPr lang="en-US" b="1" dirty="0" smtClean="0">
                <a:solidFill>
                  <a:schemeClr val="accent6">
                    <a:lumMod val="75000"/>
                  </a:schemeClr>
                </a:solidFill>
              </a:rPr>
              <a:t>Recruitment</a:t>
            </a:r>
          </a:p>
          <a:p>
            <a:pPr lvl="1">
              <a:defRPr/>
            </a:pPr>
            <a:r>
              <a:rPr lang="en-US" dirty="0" smtClean="0"/>
              <a:t>Activities that managers engage in to develop a pool of candidates for open positions.</a:t>
            </a:r>
          </a:p>
        </p:txBody>
      </p:sp>
      <p:sp>
        <p:nvSpPr>
          <p:cNvPr id="8" name="Content Placeholder 7"/>
          <p:cNvSpPr>
            <a:spLocks noGrp="1"/>
          </p:cNvSpPr>
          <p:nvPr>
            <p:ph sz="half" idx="2"/>
          </p:nvPr>
        </p:nvSpPr>
        <p:spPr/>
        <p:txBody>
          <a:bodyPr/>
          <a:lstStyle/>
          <a:p>
            <a:pPr>
              <a:defRPr/>
            </a:pPr>
            <a:r>
              <a:rPr lang="en-US" b="1" dirty="0" smtClean="0">
                <a:solidFill>
                  <a:schemeClr val="accent6">
                    <a:lumMod val="75000"/>
                  </a:schemeClr>
                </a:solidFill>
              </a:rPr>
              <a:t>Selection</a:t>
            </a:r>
          </a:p>
          <a:p>
            <a:pPr lvl="1">
              <a:defRPr/>
            </a:pPr>
            <a:r>
              <a:rPr lang="en-US" dirty="0" smtClean="0"/>
              <a:t>The process that managers use to determine the relative qualifications of job applicants and their potential for performing well in a particular job.</a:t>
            </a:r>
          </a:p>
          <a:p>
            <a:pPr lvl="1">
              <a:defRPr/>
            </a:pPr>
            <a:endParaRPr lang="en-US" dirty="0" smtClean="0"/>
          </a:p>
          <a:p>
            <a:pPr>
              <a:defRPr/>
            </a:pPr>
            <a:endParaRPr lang="en-US" dirty="0"/>
          </a:p>
        </p:txBody>
      </p:sp>
    </p:spTree>
    <p:extLst>
      <p:ext uri="{BB962C8B-B14F-4D97-AF65-F5344CB8AC3E}">
        <p14:creationId xmlns:p14="http://schemas.microsoft.com/office/powerpoint/2010/main" val="708231900"/>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a:defRPr/>
            </a:pPr>
            <a:r>
              <a:rPr lang="en-US" dirty="0" smtClean="0"/>
              <a:t>Human Resource Planning</a:t>
            </a:r>
          </a:p>
        </p:txBody>
      </p:sp>
      <p:sp>
        <p:nvSpPr>
          <p:cNvPr id="13316" name="Rectangle 3"/>
          <p:cNvSpPr>
            <a:spLocks noGrp="1" noChangeArrowheads="1"/>
          </p:cNvSpPr>
          <p:nvPr>
            <p:ph idx="1"/>
          </p:nvPr>
        </p:nvSpPr>
        <p:spPr/>
        <p:txBody>
          <a:bodyPr/>
          <a:lstStyle/>
          <a:p>
            <a:pPr>
              <a:defRPr/>
            </a:pPr>
            <a:r>
              <a:rPr lang="en-US" b="1" dirty="0" smtClean="0">
                <a:solidFill>
                  <a:schemeClr val="accent6">
                    <a:lumMod val="75000"/>
                  </a:schemeClr>
                </a:solidFill>
              </a:rPr>
              <a:t>Human Resource Planning (HRP)</a:t>
            </a:r>
          </a:p>
          <a:p>
            <a:pPr lvl="1">
              <a:defRPr/>
            </a:pPr>
            <a:r>
              <a:rPr lang="en-US" dirty="0" smtClean="0"/>
              <a:t>Activities that managers engage in to forecast their current and future needs for human resources.</a:t>
            </a:r>
          </a:p>
          <a:p>
            <a:pPr lvl="1">
              <a:defRPr/>
            </a:pPr>
            <a:r>
              <a:rPr lang="en-US" dirty="0" smtClean="0"/>
              <a:t>Demand, supply </a:t>
            </a:r>
            <a:br>
              <a:rPr lang="en-US" dirty="0" smtClean="0"/>
            </a:br>
            <a:r>
              <a:rPr lang="en-US" dirty="0" smtClean="0"/>
              <a:t>forecast</a:t>
            </a:r>
          </a:p>
        </p:txBody>
      </p:sp>
      <p:pic>
        <p:nvPicPr>
          <p:cNvPr id="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3505200"/>
            <a:ext cx="3810000" cy="2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9747802"/>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r>
              <a:rPr lang="en-US" dirty="0" smtClean="0"/>
              <a:t>Job Analysis</a:t>
            </a:r>
          </a:p>
        </p:txBody>
      </p:sp>
      <p:sp>
        <p:nvSpPr>
          <p:cNvPr id="15364" name="Rectangle 3"/>
          <p:cNvSpPr>
            <a:spLocks noGrp="1" noChangeArrowheads="1"/>
          </p:cNvSpPr>
          <p:nvPr>
            <p:ph idx="1"/>
          </p:nvPr>
        </p:nvSpPr>
        <p:spPr/>
        <p:txBody>
          <a:bodyPr/>
          <a:lstStyle/>
          <a:p>
            <a:r>
              <a:rPr lang="en-US" b="1" dirty="0" smtClean="0">
                <a:solidFill>
                  <a:schemeClr val="accent6">
                    <a:lumMod val="75000"/>
                  </a:schemeClr>
                </a:solidFill>
              </a:rPr>
              <a:t>Job Analysis</a:t>
            </a:r>
          </a:p>
          <a:p>
            <a:pPr lvl="1"/>
            <a:r>
              <a:rPr lang="en-US" dirty="0" smtClean="0"/>
              <a:t>Identifying the tasks, duties and responsibilities that make up a job and the knowledge, skills, and abilities needed to perform the job.</a:t>
            </a:r>
          </a:p>
          <a:p>
            <a:pPr lvl="1"/>
            <a:r>
              <a:rPr lang="en-US" dirty="0" smtClean="0"/>
              <a:t>Should be done for each job in the organization.</a:t>
            </a:r>
          </a:p>
          <a:p>
            <a:endParaRPr lang="en-US" dirty="0" smtClean="0"/>
          </a:p>
        </p:txBody>
      </p:sp>
    </p:spTree>
    <p:extLst>
      <p:ext uri="{BB962C8B-B14F-4D97-AF65-F5344CB8AC3E}">
        <p14:creationId xmlns:p14="http://schemas.microsoft.com/office/powerpoint/2010/main" val="2633030768"/>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a:defRPr/>
            </a:pPr>
            <a:r>
              <a:rPr lang="en-US" dirty="0" smtClean="0"/>
              <a:t>Selection Tools</a:t>
            </a:r>
          </a:p>
        </p:txBody>
      </p:sp>
      <p:sp>
        <p:nvSpPr>
          <p:cNvPr id="31748" name="Text Box 3"/>
          <p:cNvSpPr txBox="1">
            <a:spLocks noChangeArrowheads="1"/>
          </p:cNvSpPr>
          <p:nvPr/>
        </p:nvSpPr>
        <p:spPr bwMode="auto">
          <a:xfrm>
            <a:off x="4354" y="1645443"/>
            <a:ext cx="18875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12.3</a:t>
            </a:r>
          </a:p>
        </p:txBody>
      </p:sp>
      <p:pic>
        <p:nvPicPr>
          <p:cNvPr id="31749" name="Picture 5" descr="jon30433_120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9731" y="1828800"/>
            <a:ext cx="5824538" cy="444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4796409"/>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pPr eaLnBrk="1" hangingPunct="1">
              <a:defRPr/>
            </a:pPr>
            <a:r>
              <a:rPr lang="en-US" dirty="0" smtClean="0"/>
              <a:t>Training and Development</a:t>
            </a:r>
          </a:p>
        </p:txBody>
      </p:sp>
      <p:sp>
        <p:nvSpPr>
          <p:cNvPr id="24580" name="Rectangle 3"/>
          <p:cNvSpPr>
            <a:spLocks noGrp="1" noChangeArrowheads="1"/>
          </p:cNvSpPr>
          <p:nvPr>
            <p:ph idx="1"/>
          </p:nvPr>
        </p:nvSpPr>
        <p:spPr/>
        <p:txBody>
          <a:bodyPr>
            <a:normAutofit/>
          </a:bodyPr>
          <a:lstStyle/>
          <a:p>
            <a:pPr eaLnBrk="1" hangingPunct="1">
              <a:lnSpc>
                <a:spcPct val="90000"/>
              </a:lnSpc>
              <a:defRPr/>
            </a:pPr>
            <a:r>
              <a:rPr lang="en-US" b="1" dirty="0" smtClean="0">
                <a:solidFill>
                  <a:schemeClr val="accent6">
                    <a:lumMod val="75000"/>
                  </a:schemeClr>
                </a:solidFill>
              </a:rPr>
              <a:t>Training</a:t>
            </a:r>
          </a:p>
          <a:p>
            <a:pPr lvl="1" eaLnBrk="1" hangingPunct="1">
              <a:lnSpc>
                <a:spcPct val="90000"/>
              </a:lnSpc>
              <a:defRPr/>
            </a:pPr>
            <a:r>
              <a:rPr lang="en-US" dirty="0" smtClean="0"/>
              <a:t>Teaching organizational members how to perform current jobs and helping them to acquire the knowledge and skills they need to be effective performers.</a:t>
            </a:r>
          </a:p>
          <a:p>
            <a:pPr lvl="1" eaLnBrk="1" hangingPunct="1">
              <a:lnSpc>
                <a:spcPct val="90000"/>
              </a:lnSpc>
              <a:defRPr/>
            </a:pPr>
            <a:endParaRPr lang="en-US" sz="500" dirty="0" smtClean="0"/>
          </a:p>
          <a:p>
            <a:pPr>
              <a:defRPr/>
            </a:pPr>
            <a:r>
              <a:rPr lang="en-US" b="1" dirty="0">
                <a:solidFill>
                  <a:schemeClr val="accent6">
                    <a:lumMod val="75000"/>
                  </a:schemeClr>
                </a:solidFill>
              </a:rPr>
              <a:t>Development</a:t>
            </a:r>
          </a:p>
          <a:p>
            <a:pPr lvl="1">
              <a:defRPr/>
            </a:pPr>
            <a:r>
              <a:rPr lang="en-US" dirty="0"/>
              <a:t>Building the knowledge and skills of organizational members to enable them to take on new responsibilities and challenges.</a:t>
            </a:r>
          </a:p>
          <a:p>
            <a:pPr lvl="1" eaLnBrk="1" hangingPunct="1">
              <a:lnSpc>
                <a:spcPct val="90000"/>
              </a:lnSpc>
              <a:defRPr/>
            </a:pPr>
            <a:endParaRPr lang="en-US" dirty="0" smtClean="0"/>
          </a:p>
        </p:txBody>
      </p:sp>
      <p:sp>
        <p:nvSpPr>
          <p:cNvPr id="5" name="Content Placeholder 4"/>
          <p:cNvSpPr>
            <a:spLocks noGrp="1"/>
          </p:cNvSpPr>
          <p:nvPr>
            <p:ph sz="half" idx="4294967295"/>
          </p:nvPr>
        </p:nvSpPr>
        <p:spPr>
          <a:xfrm>
            <a:off x="5105400" y="1752600"/>
            <a:ext cx="4038600" cy="4525963"/>
          </a:xfrm>
        </p:spPr>
        <p:txBody>
          <a:bodyPr/>
          <a:lstStyle/>
          <a:p>
            <a:pPr lvl="1" eaLnBrk="1" hangingPunct="1">
              <a:lnSpc>
                <a:spcPct val="90000"/>
              </a:lnSpc>
              <a:defRPr/>
            </a:pPr>
            <a:endParaRPr lang="en-US" dirty="0" smtClean="0"/>
          </a:p>
          <a:p>
            <a:pPr>
              <a:defRPr/>
            </a:pPr>
            <a:endParaRPr lang="en-US" dirty="0"/>
          </a:p>
        </p:txBody>
      </p:sp>
    </p:spTree>
    <p:extLst>
      <p:ext uri="{BB962C8B-B14F-4D97-AF65-F5344CB8AC3E}">
        <p14:creationId xmlns:p14="http://schemas.microsoft.com/office/powerpoint/2010/main" val="1483071133"/>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a:defRPr/>
            </a:pPr>
            <a:r>
              <a:rPr lang="en-US" dirty="0" smtClean="0"/>
              <a:t>Training and Development</a:t>
            </a:r>
          </a:p>
        </p:txBody>
      </p:sp>
      <p:sp>
        <p:nvSpPr>
          <p:cNvPr id="25604" name="Rectangle 3"/>
          <p:cNvSpPr>
            <a:spLocks noGrp="1" noChangeArrowheads="1"/>
          </p:cNvSpPr>
          <p:nvPr>
            <p:ph sz="half" idx="1"/>
          </p:nvPr>
        </p:nvSpPr>
        <p:spPr/>
        <p:txBody>
          <a:bodyPr/>
          <a:lstStyle/>
          <a:p>
            <a:pPr>
              <a:defRPr/>
            </a:pPr>
            <a:r>
              <a:rPr lang="en-US" b="1" dirty="0" smtClean="0">
                <a:solidFill>
                  <a:schemeClr val="accent6">
                    <a:lumMod val="75000"/>
                  </a:schemeClr>
                </a:solidFill>
              </a:rPr>
              <a:t>Needs Assessment</a:t>
            </a:r>
          </a:p>
          <a:p>
            <a:pPr lvl="1">
              <a:defRPr/>
            </a:pPr>
            <a:r>
              <a:rPr lang="en-US" dirty="0" smtClean="0"/>
              <a:t>An assessment of which employees need training or development and what </a:t>
            </a:r>
            <a:br>
              <a:rPr lang="en-US" dirty="0" smtClean="0"/>
            </a:br>
            <a:r>
              <a:rPr lang="en-US" dirty="0" smtClean="0"/>
              <a:t>type of skills or knowledge </a:t>
            </a:r>
            <a:br>
              <a:rPr lang="en-US" dirty="0" smtClean="0"/>
            </a:br>
            <a:r>
              <a:rPr lang="en-US" dirty="0" smtClean="0"/>
              <a:t>they need to acquire. </a:t>
            </a:r>
          </a:p>
        </p:txBody>
      </p:sp>
      <p:pic>
        <p:nvPicPr>
          <p:cNvPr id="8" name="Picture 6"/>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953000" y="2895600"/>
            <a:ext cx="3472350" cy="231286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7599882"/>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title"/>
          </p:nvPr>
        </p:nvSpPr>
        <p:spPr/>
        <p:txBody>
          <a:bodyPr/>
          <a:lstStyle/>
          <a:p>
            <a:pPr>
              <a:defRPr/>
            </a:pPr>
            <a:r>
              <a:rPr lang="en-US" dirty="0" smtClean="0"/>
              <a:t>Training and Development</a:t>
            </a:r>
          </a:p>
        </p:txBody>
      </p:sp>
      <p:sp>
        <p:nvSpPr>
          <p:cNvPr id="39940" name="Text Box 4"/>
          <p:cNvSpPr txBox="1">
            <a:spLocks noChangeArrowheads="1"/>
          </p:cNvSpPr>
          <p:nvPr/>
        </p:nvSpPr>
        <p:spPr bwMode="auto">
          <a:xfrm>
            <a:off x="34834" y="1676400"/>
            <a:ext cx="1749425"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36" tIns="51618" rIns="103236" bIns="51618">
            <a:spAutoFit/>
          </a:bodyPr>
          <a:lstStyle>
            <a:lvl1pPr defTabSz="1031875" eaLnBrk="0" hangingPunct="0">
              <a:defRPr>
                <a:solidFill>
                  <a:schemeClr val="tx1"/>
                </a:solidFill>
                <a:latin typeface="Arial" charset="0"/>
                <a:cs typeface="Arial" charset="0"/>
              </a:defRPr>
            </a:lvl1pPr>
            <a:lvl2pPr marL="742950" indent="-285750" defTabSz="1031875" eaLnBrk="0" hangingPunct="0">
              <a:defRPr>
                <a:solidFill>
                  <a:schemeClr val="tx1"/>
                </a:solidFill>
                <a:latin typeface="Arial" charset="0"/>
                <a:cs typeface="Arial" charset="0"/>
              </a:defRPr>
            </a:lvl2pPr>
            <a:lvl3pPr marL="1143000" indent="-228600" defTabSz="1031875" eaLnBrk="0" hangingPunct="0">
              <a:defRPr>
                <a:solidFill>
                  <a:schemeClr val="tx1"/>
                </a:solidFill>
                <a:latin typeface="Arial" charset="0"/>
                <a:cs typeface="Arial" charset="0"/>
              </a:defRPr>
            </a:lvl3pPr>
            <a:lvl4pPr marL="1600200" indent="-228600" defTabSz="1031875" eaLnBrk="0" hangingPunct="0">
              <a:defRPr>
                <a:solidFill>
                  <a:schemeClr val="tx1"/>
                </a:solidFill>
                <a:latin typeface="Arial" charset="0"/>
                <a:cs typeface="Arial" charset="0"/>
              </a:defRPr>
            </a:lvl4pPr>
            <a:lvl5pPr marL="2057400" indent="-228600" defTabSz="1031875" eaLnBrk="0" hangingPunct="0">
              <a:defRPr>
                <a:solidFill>
                  <a:schemeClr val="tx1"/>
                </a:solidFill>
                <a:latin typeface="Arial" charset="0"/>
                <a:cs typeface="Arial" charset="0"/>
              </a:defRPr>
            </a:lvl5pPr>
            <a:lvl6pPr marL="2514600" indent="-228600" defTabSz="1031875" eaLnBrk="0" fontAlgn="base" hangingPunct="0">
              <a:spcBef>
                <a:spcPct val="0"/>
              </a:spcBef>
              <a:spcAft>
                <a:spcPct val="0"/>
              </a:spcAft>
              <a:defRPr>
                <a:solidFill>
                  <a:schemeClr val="tx1"/>
                </a:solidFill>
                <a:latin typeface="Arial" charset="0"/>
                <a:cs typeface="Arial" charset="0"/>
              </a:defRPr>
            </a:lvl6pPr>
            <a:lvl7pPr marL="2971800" indent="-228600" defTabSz="1031875" eaLnBrk="0" fontAlgn="base" hangingPunct="0">
              <a:spcBef>
                <a:spcPct val="0"/>
              </a:spcBef>
              <a:spcAft>
                <a:spcPct val="0"/>
              </a:spcAft>
              <a:defRPr>
                <a:solidFill>
                  <a:schemeClr val="tx1"/>
                </a:solidFill>
                <a:latin typeface="Arial" charset="0"/>
                <a:cs typeface="Arial" charset="0"/>
              </a:defRPr>
            </a:lvl7pPr>
            <a:lvl8pPr marL="3429000" indent="-228600" defTabSz="1031875" eaLnBrk="0" fontAlgn="base" hangingPunct="0">
              <a:spcBef>
                <a:spcPct val="0"/>
              </a:spcBef>
              <a:spcAft>
                <a:spcPct val="0"/>
              </a:spcAft>
              <a:defRPr>
                <a:solidFill>
                  <a:schemeClr val="tx1"/>
                </a:solidFill>
                <a:latin typeface="Arial" charset="0"/>
                <a:cs typeface="Arial" charset="0"/>
              </a:defRPr>
            </a:lvl8pPr>
            <a:lvl9pPr marL="3886200" indent="-228600" defTabSz="1031875"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12.4</a:t>
            </a:r>
          </a:p>
        </p:txBody>
      </p:sp>
      <p:pic>
        <p:nvPicPr>
          <p:cNvPr id="39941" name="Picture 5" descr="jon30433_120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209800"/>
            <a:ext cx="8301038"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117264"/>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normAutofit fontScale="90000"/>
          </a:bodyPr>
          <a:lstStyle/>
          <a:p>
            <a:pPr>
              <a:defRPr/>
            </a:pPr>
            <a:r>
              <a:rPr lang="en-US" dirty="0" smtClean="0"/>
              <a:t>Performance Appraisal </a:t>
            </a:r>
            <a:br>
              <a:rPr lang="en-US" dirty="0" smtClean="0"/>
            </a:br>
            <a:r>
              <a:rPr lang="en-US" dirty="0" smtClean="0"/>
              <a:t>and Feedback</a:t>
            </a:r>
          </a:p>
        </p:txBody>
      </p:sp>
      <p:sp>
        <p:nvSpPr>
          <p:cNvPr id="27652" name="Rectangle 3"/>
          <p:cNvSpPr>
            <a:spLocks noGrp="1" noChangeArrowheads="1"/>
          </p:cNvSpPr>
          <p:nvPr>
            <p:ph idx="1"/>
          </p:nvPr>
        </p:nvSpPr>
        <p:spPr/>
        <p:txBody>
          <a:bodyPr/>
          <a:lstStyle/>
          <a:p>
            <a:pPr>
              <a:defRPr/>
            </a:pPr>
            <a:r>
              <a:rPr lang="en-US" b="1" dirty="0" smtClean="0">
                <a:solidFill>
                  <a:schemeClr val="accent6">
                    <a:lumMod val="75000"/>
                  </a:schemeClr>
                </a:solidFill>
              </a:rPr>
              <a:t>Performance Appraisal</a:t>
            </a:r>
          </a:p>
          <a:p>
            <a:pPr lvl="1">
              <a:defRPr/>
            </a:pPr>
            <a:r>
              <a:rPr lang="en-US" dirty="0" smtClean="0"/>
              <a:t>The evaluation of employees’ job performance and contributions to their organization.</a:t>
            </a:r>
          </a:p>
          <a:p>
            <a:pPr lvl="1">
              <a:defRPr/>
            </a:pPr>
            <a:r>
              <a:rPr lang="en-US" dirty="0" smtClean="0"/>
              <a:t>Traits, behaviors, results</a:t>
            </a:r>
          </a:p>
        </p:txBody>
      </p:sp>
      <p:pic>
        <p:nvPicPr>
          <p:cNvPr id="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495800" y="3996070"/>
            <a:ext cx="3200337" cy="2134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1778280"/>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p:txBody>
          <a:bodyPr/>
          <a:lstStyle/>
          <a:p>
            <a:pPr>
              <a:defRPr/>
            </a:pPr>
            <a:r>
              <a:rPr lang="en-US" dirty="0" smtClean="0"/>
              <a:t>Labor Relations</a:t>
            </a:r>
          </a:p>
        </p:txBody>
      </p:sp>
      <p:sp>
        <p:nvSpPr>
          <p:cNvPr id="38916" name="Rectangle 3"/>
          <p:cNvSpPr>
            <a:spLocks noGrp="1" noChangeArrowheads="1"/>
          </p:cNvSpPr>
          <p:nvPr>
            <p:ph idx="1"/>
          </p:nvPr>
        </p:nvSpPr>
        <p:spPr/>
        <p:txBody>
          <a:bodyPr/>
          <a:lstStyle/>
          <a:p>
            <a:pPr>
              <a:defRPr/>
            </a:pPr>
            <a:r>
              <a:rPr lang="en-US" b="1" dirty="0" smtClean="0">
                <a:solidFill>
                  <a:schemeClr val="accent6">
                    <a:lumMod val="75000"/>
                  </a:schemeClr>
                </a:solidFill>
              </a:rPr>
              <a:t>Labor Relations</a:t>
            </a:r>
          </a:p>
          <a:p>
            <a:pPr lvl="1">
              <a:defRPr/>
            </a:pPr>
            <a:r>
              <a:rPr lang="en-US" dirty="0" smtClean="0"/>
              <a:t>The activities managers engage in to ensure they have effective working relationships with the labor unions that represent their employees interests.</a:t>
            </a:r>
          </a:p>
        </p:txBody>
      </p:sp>
    </p:spTree>
    <p:extLst>
      <p:ext uri="{BB962C8B-B14F-4D97-AF65-F5344CB8AC3E}">
        <p14:creationId xmlns:p14="http://schemas.microsoft.com/office/powerpoint/2010/main" val="30135154"/>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p:txBody>
          <a:bodyPr/>
          <a:lstStyle/>
          <a:p>
            <a:pPr>
              <a:defRPr/>
            </a:pPr>
            <a:r>
              <a:rPr lang="en-US" dirty="0" smtClean="0"/>
              <a:t>Unions</a:t>
            </a:r>
          </a:p>
        </p:txBody>
      </p:sp>
      <p:sp>
        <p:nvSpPr>
          <p:cNvPr id="40964" name="Rectangle 3"/>
          <p:cNvSpPr>
            <a:spLocks noGrp="1" noChangeArrowheads="1"/>
          </p:cNvSpPr>
          <p:nvPr>
            <p:ph idx="1"/>
          </p:nvPr>
        </p:nvSpPr>
        <p:spPr/>
        <p:txBody>
          <a:bodyPr/>
          <a:lstStyle/>
          <a:p>
            <a:pPr>
              <a:defRPr/>
            </a:pPr>
            <a:r>
              <a:rPr lang="en-US" b="1" dirty="0" smtClean="0">
                <a:solidFill>
                  <a:schemeClr val="accent6">
                    <a:lumMod val="75000"/>
                  </a:schemeClr>
                </a:solidFill>
              </a:rPr>
              <a:t>Collective bargaining</a:t>
            </a:r>
          </a:p>
          <a:p>
            <a:pPr lvl="1">
              <a:defRPr/>
            </a:pPr>
            <a:r>
              <a:rPr lang="en-US" dirty="0" smtClean="0"/>
              <a:t>Negotiation between labor and management to resolve conflicts and disputes about issues such as working hours, wages, benefits, working conditions, and </a:t>
            </a:r>
            <a:br>
              <a:rPr lang="en-US" dirty="0" smtClean="0"/>
            </a:br>
            <a:r>
              <a:rPr lang="en-US" dirty="0" smtClean="0"/>
              <a:t>job security.</a:t>
            </a: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9600" y="3886200"/>
            <a:ext cx="3657600" cy="2433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5543271"/>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TotalTime>
  <Words>1207</Words>
  <Application>Microsoft Office PowerPoint</Application>
  <PresentationFormat>On-screen Show (4:3)</PresentationFormat>
  <Paragraphs>141</Paragraphs>
  <Slides>15</Slides>
  <Notes>9</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Building and Managing Human Resources</vt:lpstr>
      <vt:lpstr>Learning Objectives</vt:lpstr>
      <vt:lpstr>Learning Objectives (cont.)</vt:lpstr>
      <vt:lpstr>Strategic Human Resource Management</vt:lpstr>
      <vt:lpstr>Components of a Human Resource Management System</vt:lpstr>
      <vt:lpstr>Recruitment and Selection</vt:lpstr>
      <vt:lpstr>Human Resource Planning</vt:lpstr>
      <vt:lpstr>Job Analysis</vt:lpstr>
      <vt:lpstr>Selection Tools</vt:lpstr>
      <vt:lpstr>Training and Development</vt:lpstr>
      <vt:lpstr>Training and Development</vt:lpstr>
      <vt:lpstr>Training and Development</vt:lpstr>
      <vt:lpstr>Performance Appraisal  and Feedback</vt:lpstr>
      <vt:lpstr>Labor Relations</vt:lpstr>
      <vt:lpstr>Unions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Bcox</dc:creator>
  <cp:lastModifiedBy>Kumar Suruli</cp:lastModifiedBy>
  <cp:revision>28</cp:revision>
  <dcterms:created xsi:type="dcterms:W3CDTF">2013-09-21T16:09:57Z</dcterms:created>
  <dcterms:modified xsi:type="dcterms:W3CDTF">2014-01-24T11:26:44Z</dcterms:modified>
</cp:coreProperties>
</file>