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3" r:id="rId6"/>
    <p:sldId id="266" r:id="rId7"/>
    <p:sldId id="268" r:id="rId8"/>
    <p:sldId id="271" r:id="rId9"/>
    <p:sldId id="275" r:id="rId10"/>
    <p:sldId id="278" r:id="rId11"/>
    <p:sldId id="280" r:id="rId12"/>
    <p:sldId id="285" r:id="rId13"/>
    <p:sldId id="288" r:id="rId14"/>
    <p:sldId id="292" r:id="rId15"/>
    <p:sldId id="29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30F519D9-0487-4890-83A2-9C2519D52066}" type="slidenum">
              <a:rPr lang="en-AU"/>
              <a:pPr>
                <a:defRPr/>
              </a:pPr>
              <a:t>4</a:t>
            </a:fld>
            <a:endParaRPr lang="en-AU" dirty="0"/>
          </a:p>
        </p:txBody>
      </p:sp>
      <p:sp>
        <p:nvSpPr>
          <p:cNvPr id="5529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530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sz="1200" dirty="0"/>
              <a:t>2</a:t>
            </a:r>
          </a:p>
        </p:txBody>
      </p:sp>
      <p:sp>
        <p:nvSpPr>
          <p:cNvPr id="55301"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5302"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55303" name="Rectangle 6"/>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4" name="Rectangle 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0E37E6-4A28-4183-81FB-6402D7EC7EFE}" type="slidenum">
              <a:rPr lang="en-AU"/>
              <a:pPr>
                <a:defRPr/>
              </a:pPr>
              <a:t>9</a:t>
            </a:fld>
            <a:endParaRPr lang="en-AU" dirty="0"/>
          </a:p>
        </p:txBody>
      </p:sp>
      <p:sp>
        <p:nvSpPr>
          <p:cNvPr id="6041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96297ED5-7E20-45B3-9D8E-09052502B2E8}" type="slidenum">
              <a:rPr lang="en-AU"/>
              <a:pPr>
                <a:defRPr/>
              </a:pPr>
              <a:t>12</a:t>
            </a:fld>
            <a:endParaRPr lang="en-AU" dirty="0"/>
          </a:p>
        </p:txBody>
      </p:sp>
      <p:sp>
        <p:nvSpPr>
          <p:cNvPr id="6656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6656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sz="1200" dirty="0"/>
              <a:t>6</a:t>
            </a:r>
          </a:p>
        </p:txBody>
      </p:sp>
      <p:sp>
        <p:nvSpPr>
          <p:cNvPr id="6656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6656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66567" name="Rectangle 6"/>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8" name="Rectangle 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13-</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p:cNvSpPr>
            <a:spLocks noGrp="1" noChangeArrowheads="1"/>
          </p:cNvSpPr>
          <p:nvPr>
            <p:ph type="ctrTitle"/>
          </p:nvPr>
        </p:nvSpPr>
        <p:spPr>
          <a:xfrm>
            <a:off x="4953000" y="685800"/>
            <a:ext cx="3962400" cy="2514600"/>
          </a:xfrm>
        </p:spPr>
        <p:txBody>
          <a:bodyPr>
            <a:normAutofit fontScale="90000"/>
          </a:bodyPr>
          <a:lstStyle/>
          <a:p>
            <a:pPr>
              <a:defRPr/>
            </a:pPr>
            <a:r>
              <a:rPr lang="en-US" dirty="0" smtClean="0"/>
              <a:t>Communication and Information Technology Management</a:t>
            </a:r>
            <a:endParaRPr lang="en-US" dirty="0"/>
          </a:p>
        </p:txBody>
      </p:sp>
      <p:sp>
        <p:nvSpPr>
          <p:cNvPr id="128005" name="Rectangle 5"/>
          <p:cNvSpPr>
            <a:spLocks noGrp="1" noChangeArrowheads="1"/>
          </p:cNvSpPr>
          <p:nvPr>
            <p:ph type="subTitle" idx="1"/>
          </p:nvPr>
        </p:nvSpPr>
        <p:spPr>
          <a:xfrm>
            <a:off x="5715000" y="3505200"/>
            <a:ext cx="2819400" cy="1219200"/>
          </a:xfrm>
        </p:spPr>
        <p:txBody>
          <a:bodyPr>
            <a:normAutofit lnSpcReduction="10000"/>
          </a:bodyPr>
          <a:lstStyle/>
          <a:p>
            <a:pPr>
              <a:defRPr/>
            </a:pPr>
            <a:r>
              <a:rPr lang="en-US" sz="4000" dirty="0" smtClean="0"/>
              <a:t>Chapter Thirteen</a:t>
            </a:r>
            <a:endParaRPr lang="en-US" sz="4000" dirty="0"/>
          </a:p>
        </p:txBody>
      </p:sp>
    </p:spTree>
    <p:extLst>
      <p:ext uri="{BB962C8B-B14F-4D97-AF65-F5344CB8AC3E}">
        <p14:creationId xmlns:p14="http://schemas.microsoft.com/office/powerpoint/2010/main" val="3729059144"/>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p:txBody>
          <a:bodyPr/>
          <a:lstStyle/>
          <a:p>
            <a:pPr>
              <a:defRPr/>
            </a:pPr>
            <a:r>
              <a:rPr lang="en-US" dirty="0"/>
              <a:t>Learning Objectives</a:t>
            </a:r>
          </a:p>
        </p:txBody>
      </p:sp>
      <p:sp>
        <p:nvSpPr>
          <p:cNvPr id="129031" name="Rectangle 7"/>
          <p:cNvSpPr>
            <a:spLocks noGrp="1" noChangeArrowheads="1"/>
          </p:cNvSpPr>
          <p:nvPr>
            <p:ph idx="1"/>
          </p:nvPr>
        </p:nvSpPr>
        <p:spPr/>
        <p:txBody>
          <a:bodyPr/>
          <a:lstStyle/>
          <a:p>
            <a:pPr marL="1149350" indent="-1149350">
              <a:buFont typeface="Arial" charset="0"/>
              <a:buNone/>
              <a:defRPr/>
            </a:pPr>
            <a:r>
              <a:rPr lang="en-US" sz="2800" b="1" dirty="0" smtClean="0">
                <a:solidFill>
                  <a:schemeClr val="tx2">
                    <a:lumMod val="60000"/>
                    <a:lumOff val="40000"/>
                  </a:schemeClr>
                </a:solidFill>
              </a:rPr>
              <a:t>LO13-1</a:t>
            </a:r>
            <a:r>
              <a:rPr lang="en-US" sz="2800" b="0" dirty="0" smtClean="0">
                <a:solidFill>
                  <a:schemeClr val="tx1"/>
                </a:solidFill>
              </a:rPr>
              <a:t> Differentiate </a:t>
            </a:r>
            <a:r>
              <a:rPr lang="en-US" sz="2800" b="0" dirty="0">
                <a:solidFill>
                  <a:schemeClr val="tx1"/>
                </a:solidFill>
              </a:rPr>
              <a:t>between data and information, list the attributes of useful information, and describe three reasons why managers must have access to information to perform their tasks and roles effectively</a:t>
            </a:r>
          </a:p>
          <a:p>
            <a:pPr marL="1149350" indent="-1149350">
              <a:buFont typeface="Arial" charset="0"/>
              <a:buNone/>
              <a:defRPr/>
            </a:pPr>
            <a:r>
              <a:rPr lang="en-US" sz="2800" b="1" dirty="0" smtClean="0">
                <a:solidFill>
                  <a:schemeClr val="tx2">
                    <a:lumMod val="60000"/>
                    <a:lumOff val="40000"/>
                  </a:schemeClr>
                </a:solidFill>
              </a:rPr>
              <a:t>LO13-2</a:t>
            </a:r>
            <a:r>
              <a:rPr lang="en-US" sz="2800" b="0" dirty="0" smtClean="0">
                <a:solidFill>
                  <a:schemeClr val="tx1"/>
                </a:solidFill>
              </a:rPr>
              <a:t> Explain </a:t>
            </a:r>
            <a:r>
              <a:rPr lang="en-US" sz="2800" b="0" dirty="0">
                <a:solidFill>
                  <a:schemeClr val="tx1"/>
                </a:solidFill>
              </a:rPr>
              <a:t>why effective communication-the sharing of information-helps an organization gain a competitive advantage and describe the communication process</a:t>
            </a:r>
          </a:p>
        </p:txBody>
      </p:sp>
    </p:spTree>
    <p:extLst>
      <p:ext uri="{BB962C8B-B14F-4D97-AF65-F5344CB8AC3E}">
        <p14:creationId xmlns:p14="http://schemas.microsoft.com/office/powerpoint/2010/main" val="61820299"/>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p:txBody>
          <a:bodyPr/>
          <a:lstStyle/>
          <a:p>
            <a:pPr>
              <a:defRPr/>
            </a:pPr>
            <a:r>
              <a:rPr lang="en-US" dirty="0"/>
              <a:t>Learning Objectives</a:t>
            </a:r>
          </a:p>
        </p:txBody>
      </p:sp>
      <p:sp>
        <p:nvSpPr>
          <p:cNvPr id="130053" name="Rectangle 5"/>
          <p:cNvSpPr>
            <a:spLocks noGrp="1" noChangeArrowheads="1"/>
          </p:cNvSpPr>
          <p:nvPr>
            <p:ph idx="1"/>
          </p:nvPr>
        </p:nvSpPr>
        <p:spPr/>
        <p:txBody>
          <a:bodyPr/>
          <a:lstStyle/>
          <a:p>
            <a:pPr marL="1254125" indent="-1254125">
              <a:buFont typeface="Arial" charset="0"/>
              <a:buNone/>
              <a:defRPr/>
            </a:pPr>
            <a:r>
              <a:rPr lang="en-US" b="1" dirty="0" smtClean="0">
                <a:solidFill>
                  <a:schemeClr val="tx2">
                    <a:lumMod val="60000"/>
                    <a:lumOff val="40000"/>
                  </a:schemeClr>
                </a:solidFill>
              </a:rPr>
              <a:t>LO13-3</a:t>
            </a:r>
            <a:r>
              <a:rPr lang="en-US" b="0" dirty="0" smtClean="0">
                <a:solidFill>
                  <a:schemeClr val="tx1"/>
                </a:solidFill>
              </a:rPr>
              <a:t> Define </a:t>
            </a:r>
            <a:r>
              <a:rPr lang="en-US" b="0" dirty="0">
                <a:solidFill>
                  <a:schemeClr val="tx1"/>
                </a:solidFill>
              </a:rPr>
              <a:t>information richness, and describe the information richness of communication media available to managers</a:t>
            </a:r>
          </a:p>
          <a:p>
            <a:pPr marL="1254125" indent="-1254125">
              <a:buFont typeface="Arial" charset="0"/>
              <a:buNone/>
              <a:defRPr/>
            </a:pPr>
            <a:r>
              <a:rPr lang="en-US" b="1" dirty="0" smtClean="0">
                <a:solidFill>
                  <a:schemeClr val="tx2">
                    <a:lumMod val="60000"/>
                    <a:lumOff val="40000"/>
                  </a:schemeClr>
                </a:solidFill>
              </a:rPr>
              <a:t>LO13-4</a:t>
            </a:r>
            <a:r>
              <a:rPr lang="en-US" b="0" dirty="0" smtClean="0">
                <a:solidFill>
                  <a:schemeClr val="tx1"/>
                </a:solidFill>
              </a:rPr>
              <a:t> Differentiate </a:t>
            </a:r>
            <a:r>
              <a:rPr lang="en-US" b="0" dirty="0">
                <a:solidFill>
                  <a:schemeClr val="tx1"/>
                </a:solidFill>
              </a:rPr>
              <a:t>among four kinds of management information systems</a:t>
            </a:r>
          </a:p>
          <a:p>
            <a:pPr marL="877888" lvl="1" indent="-533400">
              <a:defRPr/>
            </a:pPr>
            <a:endParaRPr lang="en-US" dirty="0"/>
          </a:p>
        </p:txBody>
      </p:sp>
    </p:spTree>
    <p:extLst>
      <p:ext uri="{BB962C8B-B14F-4D97-AF65-F5344CB8AC3E}">
        <p14:creationId xmlns:p14="http://schemas.microsoft.com/office/powerpoint/2010/main" val="76356191"/>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a:defRPr/>
            </a:pPr>
            <a:r>
              <a:rPr lang="en-US" dirty="0" smtClean="0"/>
              <a:t>Information and the Manager’s Job</a:t>
            </a:r>
            <a:endParaRPr lang="en-US" dirty="0"/>
          </a:p>
        </p:txBody>
      </p:sp>
      <p:sp>
        <p:nvSpPr>
          <p:cNvPr id="131075" name="Rectangle 3"/>
          <p:cNvSpPr>
            <a:spLocks noGrp="1" noChangeArrowheads="1"/>
          </p:cNvSpPr>
          <p:nvPr>
            <p:ph sz="half" idx="1"/>
          </p:nvPr>
        </p:nvSpPr>
        <p:spPr/>
        <p:txBody>
          <a:bodyPr/>
          <a:lstStyle/>
          <a:p>
            <a:pPr>
              <a:defRPr/>
            </a:pPr>
            <a:r>
              <a:rPr lang="en-US" b="1" dirty="0" smtClean="0">
                <a:solidFill>
                  <a:schemeClr val="accent6">
                    <a:lumMod val="75000"/>
                  </a:schemeClr>
                </a:solidFill>
              </a:rPr>
              <a:t>Data</a:t>
            </a:r>
          </a:p>
          <a:p>
            <a:pPr lvl="1">
              <a:defRPr/>
            </a:pPr>
            <a:r>
              <a:rPr lang="en-US" dirty="0" smtClean="0"/>
              <a:t>Raw, unsummarized, and unanalyzed facts.</a:t>
            </a:r>
          </a:p>
        </p:txBody>
      </p:sp>
      <p:sp>
        <p:nvSpPr>
          <p:cNvPr id="7" name="Content Placeholder 6"/>
          <p:cNvSpPr>
            <a:spLocks noGrp="1"/>
          </p:cNvSpPr>
          <p:nvPr>
            <p:ph sz="half" idx="2"/>
          </p:nvPr>
        </p:nvSpPr>
        <p:spPr/>
        <p:txBody>
          <a:bodyPr/>
          <a:lstStyle/>
          <a:p>
            <a:pPr>
              <a:defRPr/>
            </a:pPr>
            <a:r>
              <a:rPr lang="en-US" b="1" dirty="0" smtClean="0">
                <a:solidFill>
                  <a:schemeClr val="accent6">
                    <a:lumMod val="75000"/>
                  </a:schemeClr>
                </a:solidFill>
              </a:rPr>
              <a:t>Information</a:t>
            </a:r>
          </a:p>
          <a:p>
            <a:pPr lvl="1">
              <a:defRPr/>
            </a:pPr>
            <a:r>
              <a:rPr lang="en-US" dirty="0" smtClean="0"/>
              <a:t>Data that is organized in a meaningful fashion</a:t>
            </a:r>
          </a:p>
          <a:p>
            <a:pPr>
              <a:defRPr/>
            </a:pPr>
            <a:endParaRPr lang="en-US" dirty="0"/>
          </a:p>
        </p:txBody>
      </p:sp>
    </p:spTree>
    <p:extLst>
      <p:ext uri="{BB962C8B-B14F-4D97-AF65-F5344CB8AC3E}">
        <p14:creationId xmlns:p14="http://schemas.microsoft.com/office/powerpoint/2010/main" val="3309500900"/>
      </p:ext>
    </p:extLst>
  </p:cSld>
  <p:clrMapOvr>
    <a:masterClrMapping/>
  </p:clrMapOvr>
  <p:transition spd="slow">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p:txBody>
          <a:bodyPr>
            <a:normAutofit fontScale="90000"/>
          </a:bodyPr>
          <a:lstStyle/>
          <a:p>
            <a:pPr>
              <a:defRPr/>
            </a:pPr>
            <a:r>
              <a:rPr lang="en-US" dirty="0" smtClean="0"/>
              <a:t>Factors Affecting the Usefulness </a:t>
            </a:r>
            <a:br>
              <a:rPr lang="en-US" dirty="0" smtClean="0"/>
            </a:br>
            <a:r>
              <a:rPr lang="en-US" dirty="0" smtClean="0"/>
              <a:t>of Information</a:t>
            </a:r>
            <a:endParaRPr lang="en-US" dirty="0"/>
          </a:p>
        </p:txBody>
      </p:sp>
      <p:sp>
        <p:nvSpPr>
          <p:cNvPr id="18436" name="Text Box 4"/>
          <p:cNvSpPr txBox="1">
            <a:spLocks noChangeArrowheads="1"/>
          </p:cNvSpPr>
          <p:nvPr/>
        </p:nvSpPr>
        <p:spPr bwMode="auto">
          <a:xfrm>
            <a:off x="0" y="1721644"/>
            <a:ext cx="17446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13.1</a:t>
            </a:r>
          </a:p>
        </p:txBody>
      </p:sp>
      <p:pic>
        <p:nvPicPr>
          <p:cNvPr id="18437" name="Picture 6" descr="jon30247_13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0379" y="1721644"/>
            <a:ext cx="5363243" cy="4679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652693"/>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Grp="1" noChangeArrowheads="1"/>
          </p:cNvSpPr>
          <p:nvPr>
            <p:ph type="title"/>
          </p:nvPr>
        </p:nvSpPr>
        <p:spPr/>
        <p:txBody>
          <a:bodyPr>
            <a:normAutofit fontScale="90000"/>
          </a:bodyPr>
          <a:lstStyle/>
          <a:p>
            <a:pPr>
              <a:defRPr/>
            </a:pPr>
            <a:r>
              <a:rPr lang="en-US" dirty="0"/>
              <a:t>Information Systems and Technology</a:t>
            </a:r>
          </a:p>
        </p:txBody>
      </p:sp>
      <p:sp>
        <p:nvSpPr>
          <p:cNvPr id="138245" name="Rectangle 5"/>
          <p:cNvSpPr>
            <a:spLocks noGrp="1" noChangeArrowheads="1"/>
          </p:cNvSpPr>
          <p:nvPr>
            <p:ph idx="1"/>
          </p:nvPr>
        </p:nvSpPr>
        <p:spPr/>
        <p:txBody>
          <a:bodyPr>
            <a:normAutofit/>
          </a:bodyPr>
          <a:lstStyle/>
          <a:p>
            <a:pPr>
              <a:defRPr/>
            </a:pPr>
            <a:r>
              <a:rPr lang="en-US" b="1" dirty="0">
                <a:solidFill>
                  <a:schemeClr val="accent6">
                    <a:lumMod val="75000"/>
                  </a:schemeClr>
                </a:solidFill>
              </a:rPr>
              <a:t>Information Technology </a:t>
            </a:r>
          </a:p>
          <a:p>
            <a:pPr lvl="1"/>
            <a:r>
              <a:rPr lang="en-US" dirty="0"/>
              <a:t>The set of methods </a:t>
            </a:r>
            <a:r>
              <a:rPr lang="en-US" dirty="0" smtClean="0"/>
              <a:t>or techniques </a:t>
            </a:r>
            <a:r>
              <a:rPr lang="en-US" dirty="0"/>
              <a:t>for </a:t>
            </a:r>
            <a:r>
              <a:rPr lang="en-US" dirty="0" smtClean="0"/>
              <a:t>acquiring, organizing</a:t>
            </a:r>
            <a:r>
              <a:rPr lang="en-US" dirty="0"/>
              <a:t>, </a:t>
            </a:r>
            <a:r>
              <a:rPr lang="en-US" dirty="0" smtClean="0"/>
              <a:t>storing, manipulating</a:t>
            </a:r>
            <a:r>
              <a:rPr lang="en-US" dirty="0"/>
              <a:t>, </a:t>
            </a:r>
            <a:r>
              <a:rPr lang="en-US" dirty="0" smtClean="0"/>
              <a:t>and transmitting </a:t>
            </a:r>
            <a:r>
              <a:rPr lang="en-US" dirty="0"/>
              <a:t>information</a:t>
            </a:r>
            <a:endParaRPr lang="en-US" sz="800" b="1" dirty="0" smtClean="0">
              <a:solidFill>
                <a:schemeClr val="accent6">
                  <a:lumMod val="75000"/>
                </a:schemeClr>
              </a:solidFill>
            </a:endParaRPr>
          </a:p>
          <a:p>
            <a:pPr>
              <a:defRPr/>
            </a:pPr>
            <a:r>
              <a:rPr lang="en-US" b="1" dirty="0" smtClean="0">
                <a:solidFill>
                  <a:schemeClr val="accent6">
                    <a:lumMod val="75000"/>
                  </a:schemeClr>
                </a:solidFill>
              </a:rPr>
              <a:t>Management </a:t>
            </a:r>
            <a:r>
              <a:rPr lang="en-US" b="1" dirty="0">
                <a:solidFill>
                  <a:schemeClr val="accent6">
                    <a:lumMod val="75000"/>
                  </a:schemeClr>
                </a:solidFill>
              </a:rPr>
              <a:t>Information System </a:t>
            </a:r>
          </a:p>
          <a:p>
            <a:pPr lvl="1"/>
            <a:r>
              <a:rPr lang="en-US" dirty="0"/>
              <a:t>A specific </a:t>
            </a:r>
            <a:r>
              <a:rPr lang="en-US" dirty="0" smtClean="0"/>
              <a:t>form of </a:t>
            </a:r>
            <a:r>
              <a:rPr lang="en-US" dirty="0"/>
              <a:t>IT that </a:t>
            </a:r>
            <a:r>
              <a:rPr lang="en-US" dirty="0" smtClean="0"/>
              <a:t>managers utilize </a:t>
            </a:r>
            <a:r>
              <a:rPr lang="en-US" dirty="0"/>
              <a:t>to </a:t>
            </a:r>
            <a:r>
              <a:rPr lang="en-US" dirty="0" smtClean="0"/>
              <a:t>generate the </a:t>
            </a:r>
            <a:r>
              <a:rPr lang="en-US" dirty="0"/>
              <a:t>specific, </a:t>
            </a:r>
            <a:r>
              <a:rPr lang="en-US" dirty="0" smtClean="0"/>
              <a:t>detailed information </a:t>
            </a:r>
            <a:r>
              <a:rPr lang="en-US" dirty="0"/>
              <a:t>they </a:t>
            </a:r>
            <a:r>
              <a:rPr lang="en-US" dirty="0" smtClean="0"/>
              <a:t>need to </a:t>
            </a:r>
            <a:r>
              <a:rPr lang="en-US" dirty="0"/>
              <a:t>perform their </a:t>
            </a:r>
            <a:r>
              <a:rPr lang="en-US" dirty="0" smtClean="0"/>
              <a:t>roles effectively</a:t>
            </a:r>
            <a:r>
              <a:rPr lang="en-US" dirty="0"/>
              <a:t>.</a:t>
            </a:r>
          </a:p>
        </p:txBody>
      </p:sp>
    </p:spTree>
    <p:extLst>
      <p:ext uri="{BB962C8B-B14F-4D97-AF65-F5344CB8AC3E}">
        <p14:creationId xmlns:p14="http://schemas.microsoft.com/office/powerpoint/2010/main" val="3260622958"/>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1" name="Rectangle 5"/>
          <p:cNvSpPr>
            <a:spLocks noGrp="1" noChangeArrowheads="1"/>
          </p:cNvSpPr>
          <p:nvPr>
            <p:ph type="title"/>
          </p:nvPr>
        </p:nvSpPr>
        <p:spPr/>
        <p:txBody>
          <a:bodyPr>
            <a:normAutofit fontScale="90000"/>
          </a:bodyPr>
          <a:lstStyle/>
          <a:p>
            <a:pPr>
              <a:defRPr/>
            </a:pPr>
            <a:r>
              <a:rPr lang="en-US" dirty="0"/>
              <a:t>Communication, Information </a:t>
            </a:r>
            <a:r>
              <a:rPr lang="en-US" dirty="0" smtClean="0"/>
              <a:t/>
            </a:r>
            <a:br>
              <a:rPr lang="en-US" dirty="0" smtClean="0"/>
            </a:br>
            <a:r>
              <a:rPr lang="en-US" dirty="0" smtClean="0"/>
              <a:t>and </a:t>
            </a:r>
            <a:r>
              <a:rPr lang="en-US" dirty="0"/>
              <a:t>Management</a:t>
            </a:r>
          </a:p>
        </p:txBody>
      </p:sp>
      <p:sp>
        <p:nvSpPr>
          <p:cNvPr id="142342" name="Rectangle 6"/>
          <p:cNvSpPr>
            <a:spLocks noGrp="1" noChangeArrowheads="1"/>
          </p:cNvSpPr>
          <p:nvPr>
            <p:ph sz="half" idx="1"/>
          </p:nvPr>
        </p:nvSpPr>
        <p:spPr/>
        <p:txBody>
          <a:bodyPr/>
          <a:lstStyle/>
          <a:p>
            <a:pPr>
              <a:defRPr/>
            </a:pPr>
            <a:r>
              <a:rPr lang="en-US" b="1" dirty="0">
                <a:solidFill>
                  <a:schemeClr val="accent6">
                    <a:lumMod val="75000"/>
                  </a:schemeClr>
                </a:solidFill>
              </a:rPr>
              <a:t>Communication</a:t>
            </a:r>
          </a:p>
          <a:p>
            <a:pPr lvl="1">
              <a:defRPr/>
            </a:pPr>
            <a:r>
              <a:rPr lang="en-US" dirty="0"/>
              <a:t>The sharing of information between two or more individuals or groups to reach a common understanding.</a:t>
            </a:r>
          </a:p>
        </p:txBody>
      </p:sp>
      <p:pic>
        <p:nvPicPr>
          <p:cNvPr id="8" name="Picture 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flipH="1">
            <a:off x="5105400" y="2819400"/>
            <a:ext cx="3543300" cy="263956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8723205"/>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a:defRPr/>
            </a:pPr>
            <a:r>
              <a:rPr lang="en-US" dirty="0" smtClean="0"/>
              <a:t>The Communication Process</a:t>
            </a:r>
            <a:endParaRPr lang="en-US" dirty="0"/>
          </a:p>
        </p:txBody>
      </p:sp>
      <p:sp>
        <p:nvSpPr>
          <p:cNvPr id="25604" name="Text Box 3"/>
          <p:cNvSpPr txBox="1">
            <a:spLocks noChangeArrowheads="1"/>
          </p:cNvSpPr>
          <p:nvPr/>
        </p:nvSpPr>
        <p:spPr bwMode="auto">
          <a:xfrm>
            <a:off x="6531" y="1728380"/>
            <a:ext cx="1806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13.2</a:t>
            </a:r>
          </a:p>
        </p:txBody>
      </p:sp>
      <p:pic>
        <p:nvPicPr>
          <p:cNvPr id="25605" name="Picture 5" descr="jon30247_13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057400"/>
            <a:ext cx="81153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70106"/>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a:defRPr/>
            </a:pPr>
            <a:r>
              <a:rPr lang="en-US" dirty="0"/>
              <a:t>Verbal &amp; Nonverbal Communication</a:t>
            </a:r>
          </a:p>
        </p:txBody>
      </p:sp>
      <p:sp>
        <p:nvSpPr>
          <p:cNvPr id="152579" name="Rectangle 3"/>
          <p:cNvSpPr>
            <a:spLocks noGrp="1" noChangeArrowheads="1"/>
          </p:cNvSpPr>
          <p:nvPr>
            <p:ph sz="half" idx="1"/>
          </p:nvPr>
        </p:nvSpPr>
        <p:spPr/>
        <p:txBody>
          <a:bodyPr/>
          <a:lstStyle/>
          <a:p>
            <a:pPr>
              <a:defRPr/>
            </a:pPr>
            <a:r>
              <a:rPr lang="en-US" b="1" dirty="0">
                <a:solidFill>
                  <a:schemeClr val="accent6">
                    <a:lumMod val="75000"/>
                  </a:schemeClr>
                </a:solidFill>
              </a:rPr>
              <a:t>Verbal Communication</a:t>
            </a:r>
          </a:p>
          <a:p>
            <a:pPr lvl="1">
              <a:defRPr/>
            </a:pPr>
            <a:r>
              <a:rPr lang="en-US" dirty="0"/>
              <a:t>The encoding of messages into words, either written or </a:t>
            </a:r>
            <a:r>
              <a:rPr lang="en-US" dirty="0" smtClean="0"/>
              <a:t>spoken</a:t>
            </a:r>
            <a:endParaRPr lang="en-US" dirty="0"/>
          </a:p>
        </p:txBody>
      </p:sp>
      <p:sp>
        <p:nvSpPr>
          <p:cNvPr id="5" name="Content Placeholder 4"/>
          <p:cNvSpPr>
            <a:spLocks noGrp="1"/>
          </p:cNvSpPr>
          <p:nvPr>
            <p:ph sz="half" idx="2"/>
          </p:nvPr>
        </p:nvSpPr>
        <p:spPr/>
        <p:txBody>
          <a:bodyPr/>
          <a:lstStyle/>
          <a:p>
            <a:pPr>
              <a:defRPr/>
            </a:pPr>
            <a:r>
              <a:rPr lang="en-US" b="1" dirty="0" smtClean="0">
                <a:solidFill>
                  <a:schemeClr val="accent6">
                    <a:lumMod val="75000"/>
                  </a:schemeClr>
                </a:solidFill>
              </a:rPr>
              <a:t>Nonverbal Communication</a:t>
            </a:r>
          </a:p>
          <a:p>
            <a:pPr lvl="1">
              <a:defRPr/>
            </a:pPr>
            <a:r>
              <a:rPr lang="en-US" dirty="0" smtClean="0"/>
              <a:t>The encoding of messages by means of facial expressions, body language, and styles of dress.</a:t>
            </a:r>
          </a:p>
          <a:p>
            <a:pPr>
              <a:defRPr/>
            </a:pPr>
            <a:endParaRPr lang="en-US" dirty="0"/>
          </a:p>
        </p:txBody>
      </p:sp>
    </p:spTree>
    <p:extLst>
      <p:ext uri="{BB962C8B-B14F-4D97-AF65-F5344CB8AC3E}">
        <p14:creationId xmlns:p14="http://schemas.microsoft.com/office/powerpoint/2010/main" val="3562097583"/>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Grp="1" noChangeArrowheads="1"/>
          </p:cNvSpPr>
          <p:nvPr>
            <p:ph type="title"/>
          </p:nvPr>
        </p:nvSpPr>
        <p:spPr/>
        <p:txBody>
          <a:bodyPr>
            <a:normAutofit fontScale="90000"/>
          </a:bodyPr>
          <a:lstStyle/>
          <a:p>
            <a:pPr>
              <a:defRPr/>
            </a:pPr>
            <a:r>
              <a:rPr lang="en-US" dirty="0" smtClean="0"/>
              <a:t>The Information Richness of Communication Media</a:t>
            </a:r>
            <a:endParaRPr lang="en-US" dirty="0"/>
          </a:p>
        </p:txBody>
      </p:sp>
      <p:sp>
        <p:nvSpPr>
          <p:cNvPr id="32772" name="Text Box 5"/>
          <p:cNvSpPr txBox="1">
            <a:spLocks noChangeArrowheads="1"/>
          </p:cNvSpPr>
          <p:nvPr/>
        </p:nvSpPr>
        <p:spPr bwMode="auto">
          <a:xfrm>
            <a:off x="0" y="1667668"/>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13.3</a:t>
            </a:r>
          </a:p>
        </p:txBody>
      </p:sp>
      <p:pic>
        <p:nvPicPr>
          <p:cNvPr id="32773" name="Picture 6" descr="jon30247_13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851025"/>
            <a:ext cx="51943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664839"/>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a:defRPr/>
            </a:pPr>
            <a:r>
              <a:rPr lang="en-US" dirty="0" smtClean="0"/>
              <a:t>Face-to-Face Communication</a:t>
            </a:r>
            <a:endParaRPr lang="en-US" dirty="0"/>
          </a:p>
        </p:txBody>
      </p:sp>
      <p:sp>
        <p:nvSpPr>
          <p:cNvPr id="159747" name="Rectangle 3"/>
          <p:cNvSpPr>
            <a:spLocks noGrp="1" noChangeArrowheads="1"/>
          </p:cNvSpPr>
          <p:nvPr>
            <p:ph idx="1"/>
          </p:nvPr>
        </p:nvSpPr>
        <p:spPr/>
        <p:txBody>
          <a:bodyPr/>
          <a:lstStyle/>
          <a:p>
            <a:pPr>
              <a:defRPr/>
            </a:pPr>
            <a:r>
              <a:rPr lang="en-US" b="1" dirty="0" smtClean="0">
                <a:solidFill>
                  <a:schemeClr val="accent6">
                    <a:lumMod val="75000"/>
                  </a:schemeClr>
                </a:solidFill>
              </a:rPr>
              <a:t>Management by Wandering Around </a:t>
            </a:r>
          </a:p>
          <a:p>
            <a:pPr lvl="1">
              <a:defRPr/>
            </a:pPr>
            <a:r>
              <a:rPr lang="en-US" dirty="0" smtClean="0"/>
              <a:t>Face-to-face communication technique in which a manager walks around a work area and talks informally with employees about issues and concerns</a:t>
            </a:r>
            <a:endParaRPr lang="en-US"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flipH="1">
            <a:off x="4267200" y="3886200"/>
            <a:ext cx="3276600" cy="225439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30264"/>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type="title"/>
          </p:nvPr>
        </p:nvSpPr>
        <p:spPr/>
        <p:txBody>
          <a:bodyPr/>
          <a:lstStyle/>
          <a:p>
            <a:r>
              <a:rPr lang="en-US" dirty="0" smtClean="0"/>
              <a:t>IT and the Product Life Cycle</a:t>
            </a:r>
            <a:endParaRPr lang="en-US" dirty="0"/>
          </a:p>
        </p:txBody>
      </p:sp>
      <p:sp>
        <p:nvSpPr>
          <p:cNvPr id="8" name="Content Placeholder 7"/>
          <p:cNvSpPr>
            <a:spLocks noGrp="1"/>
          </p:cNvSpPr>
          <p:nvPr>
            <p:ph sz="half" idx="1"/>
          </p:nvPr>
        </p:nvSpPr>
        <p:spPr/>
        <p:txBody>
          <a:bodyPr/>
          <a:lstStyle/>
          <a:p>
            <a:r>
              <a:rPr lang="en-US" b="1" dirty="0" smtClean="0">
                <a:solidFill>
                  <a:schemeClr val="accent6">
                    <a:lumMod val="75000"/>
                  </a:schemeClr>
                </a:solidFill>
              </a:rPr>
              <a:t>Product </a:t>
            </a:r>
            <a:r>
              <a:rPr lang="en-US" b="1" dirty="0">
                <a:solidFill>
                  <a:schemeClr val="accent6">
                    <a:lumMod val="75000"/>
                  </a:schemeClr>
                </a:solidFill>
              </a:rPr>
              <a:t>life cycle</a:t>
            </a:r>
          </a:p>
          <a:p>
            <a:pPr lvl="1"/>
            <a:r>
              <a:rPr lang="en-US" dirty="0"/>
              <a:t>The way demand for </a:t>
            </a:r>
            <a:r>
              <a:rPr lang="en-US" dirty="0" smtClean="0"/>
              <a:t>a product </a:t>
            </a:r>
            <a:r>
              <a:rPr lang="en-US" dirty="0"/>
              <a:t>changes in </a:t>
            </a:r>
            <a:r>
              <a:rPr lang="en-US" dirty="0" smtClean="0"/>
              <a:t>a predictable </a:t>
            </a:r>
            <a:r>
              <a:rPr lang="en-US" dirty="0"/>
              <a:t>pattern </a:t>
            </a:r>
            <a:r>
              <a:rPr lang="en-US" dirty="0" smtClean="0"/>
              <a:t>over time</a:t>
            </a:r>
            <a:r>
              <a:rPr lang="en-US" dirty="0"/>
              <a:t>.</a:t>
            </a:r>
          </a:p>
        </p:txBody>
      </p:sp>
      <p:pic>
        <p:nvPicPr>
          <p:cNvPr id="13"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509361"/>
            <a:ext cx="4038600" cy="3012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724400" y="2117187"/>
            <a:ext cx="1828800" cy="369332"/>
          </a:xfrm>
          <a:prstGeom prst="rect">
            <a:avLst/>
          </a:prstGeom>
          <a:noFill/>
        </p:spPr>
        <p:txBody>
          <a:bodyPr wrap="square" rtlCol="0">
            <a:spAutoFit/>
          </a:bodyPr>
          <a:lstStyle/>
          <a:p>
            <a:r>
              <a:rPr lang="en-US" dirty="0" smtClean="0"/>
              <a:t>Figure 13.4</a:t>
            </a:r>
            <a:endParaRPr lang="en-US" dirty="0"/>
          </a:p>
        </p:txBody>
      </p:sp>
    </p:spTree>
    <p:extLst>
      <p:ext uri="{BB962C8B-B14F-4D97-AF65-F5344CB8AC3E}">
        <p14:creationId xmlns:p14="http://schemas.microsoft.com/office/powerpoint/2010/main" val="1481109402"/>
      </p:ext>
    </p:extLst>
  </p:cSld>
  <p:clrMapOvr>
    <a:masterClrMapping/>
  </p:clrMapOvr>
  <p:transition spd="slow">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3"/>
          <p:cNvSpPr txBox="1">
            <a:spLocks noChangeArrowheads="1"/>
          </p:cNvSpPr>
          <p:nvPr/>
        </p:nvSpPr>
        <p:spPr bwMode="auto">
          <a:xfrm>
            <a:off x="0" y="1752600"/>
            <a:ext cx="16986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a:t>
            </a:r>
            <a:r>
              <a:rPr lang="en-US" altLang="en-US" dirty="0" smtClean="0"/>
              <a:t>13.5</a:t>
            </a:r>
            <a:endParaRPr lang="en-US" altLang="en-US" dirty="0"/>
          </a:p>
        </p:txBody>
      </p:sp>
      <p:sp>
        <p:nvSpPr>
          <p:cNvPr id="6" name="Title 5"/>
          <p:cNvSpPr>
            <a:spLocks noGrp="1"/>
          </p:cNvSpPr>
          <p:nvPr>
            <p:ph type="title"/>
          </p:nvPr>
        </p:nvSpPr>
        <p:spPr>
          <a:xfrm>
            <a:off x="457200" y="228600"/>
            <a:ext cx="8229600" cy="1143000"/>
          </a:xfrm>
        </p:spPr>
        <p:txBody>
          <a:bodyPr>
            <a:normAutofit fontScale="90000"/>
          </a:bodyPr>
          <a:lstStyle/>
          <a:p>
            <a:r>
              <a:rPr lang="en-US" dirty="0" smtClean="0"/>
              <a:t>A Four-Tier Information System </a:t>
            </a:r>
            <a:br>
              <a:rPr lang="en-US" dirty="0" smtClean="0"/>
            </a:br>
            <a:r>
              <a:rPr lang="en-US" dirty="0" smtClean="0"/>
              <a:t>with Cloud Computing</a:t>
            </a:r>
            <a:endParaRPr lang="en-US" dirty="0"/>
          </a:p>
        </p:txBody>
      </p:sp>
      <p:pic>
        <p:nvPicPr>
          <p:cNvPr id="7"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600200"/>
            <a:ext cx="49530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086179"/>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smtClean="0"/>
              <a:t>Four Computer-Based Management Information Systems</a:t>
            </a:r>
            <a:endParaRPr lang="en-US" dirty="0"/>
          </a:p>
        </p:txBody>
      </p:sp>
      <p:sp>
        <p:nvSpPr>
          <p:cNvPr id="47108" name="Text Box 4"/>
          <p:cNvSpPr txBox="1">
            <a:spLocks noChangeArrowheads="1"/>
          </p:cNvSpPr>
          <p:nvPr/>
        </p:nvSpPr>
        <p:spPr bwMode="auto">
          <a:xfrm>
            <a:off x="0" y="1676400"/>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a:t>
            </a:r>
            <a:r>
              <a:rPr lang="en-US" altLang="en-US" dirty="0" smtClean="0"/>
              <a:t>13.6</a:t>
            </a:r>
            <a:endParaRPr lang="en-US" alt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751" y="2428874"/>
            <a:ext cx="8066499" cy="2447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8333157"/>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a:defRPr/>
            </a:pPr>
            <a:r>
              <a:rPr lang="en-US" dirty="0" smtClean="0"/>
              <a:t>The Organizational Hierarchy</a:t>
            </a:r>
            <a:endParaRPr lang="en-US" dirty="0"/>
          </a:p>
        </p:txBody>
      </p:sp>
      <p:sp>
        <p:nvSpPr>
          <p:cNvPr id="194563" name="Rectangle 3"/>
          <p:cNvSpPr>
            <a:spLocks noGrp="1" noChangeArrowheads="1"/>
          </p:cNvSpPr>
          <p:nvPr>
            <p:ph sz="half" idx="1"/>
          </p:nvPr>
        </p:nvSpPr>
        <p:spPr/>
        <p:txBody>
          <a:bodyPr/>
          <a:lstStyle/>
          <a:p>
            <a:pPr>
              <a:defRPr/>
            </a:pPr>
            <a:r>
              <a:rPr lang="en-US" b="1" dirty="0" smtClean="0">
                <a:solidFill>
                  <a:schemeClr val="accent6">
                    <a:lumMod val="75000"/>
                  </a:schemeClr>
                </a:solidFill>
              </a:rPr>
              <a:t>Information distortion </a:t>
            </a:r>
          </a:p>
          <a:p>
            <a:pPr lvl="1">
              <a:defRPr/>
            </a:pPr>
            <a:r>
              <a:rPr lang="en-US" dirty="0" smtClean="0"/>
              <a:t>changes in meaning that occur as information passes through a series of senders and receivers</a:t>
            </a:r>
            <a:endParaRPr lang="en-US" dirty="0"/>
          </a:p>
        </p:txBody>
      </p:sp>
      <p:pic>
        <p:nvPicPr>
          <p:cNvPr id="8" name="Content Placeholder 8"/>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105400" y="2133600"/>
            <a:ext cx="2895600" cy="403647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1834924"/>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327</Words>
  <Application>Microsoft Office PowerPoint</Application>
  <PresentationFormat>On-screen Show (4:3)</PresentationFormat>
  <Paragraphs>51</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Communication and Information Technology Management</vt:lpstr>
      <vt:lpstr>Learning Objectives</vt:lpstr>
      <vt:lpstr>Learning Objectives</vt:lpstr>
      <vt:lpstr>Information and the Manager’s Job</vt:lpstr>
      <vt:lpstr>Factors Affecting the Usefulness  of Information</vt:lpstr>
      <vt:lpstr>Information Systems and Technology</vt:lpstr>
      <vt:lpstr>Communication, Information  and Management</vt:lpstr>
      <vt:lpstr>The Communication Process</vt:lpstr>
      <vt:lpstr>Verbal &amp; Nonverbal Communication</vt:lpstr>
      <vt:lpstr>The Information Richness of Communication Media</vt:lpstr>
      <vt:lpstr>Face-to-Face Communication</vt:lpstr>
      <vt:lpstr>IT and the Product Life Cycle</vt:lpstr>
      <vt:lpstr>A Four-Tier Information System  with Cloud Computing</vt:lpstr>
      <vt:lpstr>Four Computer-Based Management Information Systems</vt:lpstr>
      <vt:lpstr>The Organizational Hierarchy</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25</cp:revision>
  <dcterms:created xsi:type="dcterms:W3CDTF">2013-09-21T16:09:57Z</dcterms:created>
  <dcterms:modified xsi:type="dcterms:W3CDTF">2014-01-24T11:28:34Z</dcterms:modified>
</cp:coreProperties>
</file>