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3" r:id="rId6"/>
    <p:sldId id="264" r:id="rId7"/>
    <p:sldId id="266" r:id="rId8"/>
    <p:sldId id="267" r:id="rId9"/>
    <p:sldId id="271" r:id="rId10"/>
    <p:sldId id="273" r:id="rId11"/>
    <p:sldId id="278" r:id="rId12"/>
    <p:sldId id="279" r:id="rId13"/>
    <p:sldId id="284" r:id="rId14"/>
    <p:sldId id="287" r:id="rId15"/>
    <p:sldId id="29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7785E9A6-2462-406F-9282-7C3D79121C76}" type="slidenum">
              <a:rPr lang="en-AU"/>
              <a:pPr>
                <a:defRPr/>
              </a:pPr>
              <a:t>11</a:t>
            </a:fld>
            <a:endParaRPr lang="en-AU" dirty="0"/>
          </a:p>
        </p:txBody>
      </p:sp>
      <p:sp>
        <p:nvSpPr>
          <p:cNvPr id="5734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734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sz="1200" dirty="0"/>
              <a:t>16</a:t>
            </a:r>
          </a:p>
        </p:txBody>
      </p:sp>
      <p:sp>
        <p:nvSpPr>
          <p:cNvPr id="5734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735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7351" name="Rectangle 6"/>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52" name="Rectangle 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06DC332-4C40-4794-B9D8-4B2AE9A9C198}" type="slidenum">
              <a:rPr lang="en-AU"/>
              <a:pPr>
                <a:defRPr/>
              </a:pPr>
              <a:t>15</a:t>
            </a:fld>
            <a:endParaRPr lang="en-AU" dirty="0"/>
          </a:p>
        </p:txBody>
      </p:sp>
      <p:sp>
        <p:nvSpPr>
          <p:cNvPr id="67587"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14-</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p:cNvSpPr>
            <a:spLocks noGrp="1" noChangeArrowheads="1"/>
          </p:cNvSpPr>
          <p:nvPr>
            <p:ph type="ctrTitle"/>
          </p:nvPr>
        </p:nvSpPr>
        <p:spPr>
          <a:xfrm>
            <a:off x="4876800" y="533400"/>
            <a:ext cx="4114800" cy="2819400"/>
          </a:xfrm>
        </p:spPr>
        <p:txBody>
          <a:bodyPr>
            <a:noAutofit/>
          </a:bodyPr>
          <a:lstStyle/>
          <a:p>
            <a:pPr>
              <a:defRPr/>
            </a:pPr>
            <a:r>
              <a:rPr lang="en-US" sz="3600" dirty="0" smtClean="0"/>
              <a:t>Operations Management: </a:t>
            </a:r>
            <a:br>
              <a:rPr lang="en-US" sz="3600" dirty="0" smtClean="0"/>
            </a:br>
            <a:r>
              <a:rPr lang="en-US" sz="3600" dirty="0" smtClean="0"/>
              <a:t>Managing Vital Operations </a:t>
            </a:r>
            <a:br>
              <a:rPr lang="en-US" sz="3600" dirty="0" smtClean="0"/>
            </a:br>
            <a:r>
              <a:rPr lang="en-US" sz="3600" dirty="0" smtClean="0"/>
              <a:t>and Processes </a:t>
            </a:r>
            <a:endParaRPr lang="en-US" sz="3600" dirty="0"/>
          </a:p>
        </p:txBody>
      </p:sp>
      <p:sp>
        <p:nvSpPr>
          <p:cNvPr id="128005" name="Rectangle 5"/>
          <p:cNvSpPr>
            <a:spLocks noGrp="1" noChangeArrowheads="1"/>
          </p:cNvSpPr>
          <p:nvPr>
            <p:ph type="subTitle" idx="1"/>
          </p:nvPr>
        </p:nvSpPr>
        <p:spPr>
          <a:xfrm>
            <a:off x="5638800" y="3733800"/>
            <a:ext cx="2819400" cy="990600"/>
          </a:xfrm>
        </p:spPr>
        <p:txBody>
          <a:bodyPr>
            <a:normAutofit lnSpcReduction="10000"/>
          </a:bodyPr>
          <a:lstStyle/>
          <a:p>
            <a:pPr>
              <a:defRPr/>
            </a:pPr>
            <a:r>
              <a:rPr lang="en-US" dirty="0" smtClean="0"/>
              <a:t>Chapter Fourteen</a:t>
            </a:r>
            <a:endParaRPr lang="en-US" dirty="0"/>
          </a:p>
        </p:txBody>
      </p:sp>
    </p:spTree>
    <p:extLst>
      <p:ext uri="{BB962C8B-B14F-4D97-AF65-F5344CB8AC3E}">
        <p14:creationId xmlns:p14="http://schemas.microsoft.com/office/powerpoint/2010/main" val="2038826047"/>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9" name="Rectangle 5"/>
          <p:cNvSpPr>
            <a:spLocks noGrp="1" noChangeArrowheads="1"/>
          </p:cNvSpPr>
          <p:nvPr>
            <p:ph type="title"/>
          </p:nvPr>
        </p:nvSpPr>
        <p:spPr/>
        <p:txBody>
          <a:bodyPr/>
          <a:lstStyle/>
          <a:p>
            <a:pPr>
              <a:defRPr/>
            </a:pPr>
            <a:r>
              <a:rPr lang="en-US" dirty="0"/>
              <a:t>Learning Objectives</a:t>
            </a:r>
          </a:p>
        </p:txBody>
      </p:sp>
      <p:sp>
        <p:nvSpPr>
          <p:cNvPr id="129030" name="Rectangle 6"/>
          <p:cNvSpPr>
            <a:spLocks noGrp="1" noChangeArrowheads="1"/>
          </p:cNvSpPr>
          <p:nvPr>
            <p:ph idx="1"/>
          </p:nvPr>
        </p:nvSpPr>
        <p:spPr/>
        <p:txBody>
          <a:bodyPr/>
          <a:lstStyle/>
          <a:p>
            <a:pPr marL="1254125" indent="-1254125">
              <a:buFont typeface="Arial" charset="0"/>
              <a:buNone/>
              <a:defRPr/>
            </a:pPr>
            <a:r>
              <a:rPr lang="en-US" b="1" dirty="0" smtClean="0">
                <a:solidFill>
                  <a:schemeClr val="tx2">
                    <a:lumMod val="60000"/>
                    <a:lumOff val="40000"/>
                  </a:schemeClr>
                </a:solidFill>
              </a:rPr>
              <a:t>LO14-1</a:t>
            </a:r>
            <a:r>
              <a:rPr lang="en-US" b="0" dirty="0" smtClean="0">
                <a:solidFill>
                  <a:schemeClr val="tx1"/>
                </a:solidFill>
              </a:rPr>
              <a:t> Explain </a:t>
            </a:r>
            <a:r>
              <a:rPr lang="en-US" b="0" dirty="0">
                <a:solidFill>
                  <a:schemeClr val="tx1"/>
                </a:solidFill>
              </a:rPr>
              <a:t>the role of operations management in achieving superior quality, efficiency, and responsiveness to customers.</a:t>
            </a:r>
          </a:p>
          <a:p>
            <a:pPr marL="1254125" indent="-1254125">
              <a:buFont typeface="Arial" charset="0"/>
              <a:buNone/>
              <a:defRPr/>
            </a:pPr>
            <a:r>
              <a:rPr lang="en-US" b="1" dirty="0" smtClean="0">
                <a:solidFill>
                  <a:schemeClr val="tx2">
                    <a:lumMod val="60000"/>
                    <a:lumOff val="40000"/>
                  </a:schemeClr>
                </a:solidFill>
              </a:rPr>
              <a:t>LO14-2</a:t>
            </a:r>
            <a:r>
              <a:rPr lang="en-US" b="0" dirty="0" smtClean="0">
                <a:solidFill>
                  <a:schemeClr val="tx1"/>
                </a:solidFill>
              </a:rPr>
              <a:t> Describe </a:t>
            </a:r>
            <a:r>
              <a:rPr lang="en-US" b="0" dirty="0">
                <a:solidFill>
                  <a:schemeClr val="tx1"/>
                </a:solidFill>
              </a:rPr>
              <a:t>what customers want, and explain why it is so important for managers to be responsive to their needs.</a:t>
            </a:r>
          </a:p>
        </p:txBody>
      </p:sp>
    </p:spTree>
    <p:extLst>
      <p:ext uri="{BB962C8B-B14F-4D97-AF65-F5344CB8AC3E}">
        <p14:creationId xmlns:p14="http://schemas.microsoft.com/office/powerpoint/2010/main" val="120436005"/>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30" name="Rectangle 6"/>
          <p:cNvSpPr>
            <a:spLocks noGrp="1" noChangeArrowheads="1"/>
          </p:cNvSpPr>
          <p:nvPr>
            <p:ph type="title"/>
          </p:nvPr>
        </p:nvSpPr>
        <p:spPr/>
        <p:txBody>
          <a:bodyPr/>
          <a:lstStyle/>
          <a:p>
            <a:pPr>
              <a:defRPr/>
            </a:pPr>
            <a:r>
              <a:rPr lang="en-US" dirty="0"/>
              <a:t>Learning </a:t>
            </a:r>
            <a:r>
              <a:rPr lang="en-US" dirty="0" smtClean="0"/>
              <a:t>Objectives (cont.)</a:t>
            </a:r>
            <a:endParaRPr lang="en-US" dirty="0"/>
          </a:p>
        </p:txBody>
      </p:sp>
      <p:sp>
        <p:nvSpPr>
          <p:cNvPr id="180231" name="Rectangle 7"/>
          <p:cNvSpPr>
            <a:spLocks noGrp="1" noChangeArrowheads="1"/>
          </p:cNvSpPr>
          <p:nvPr>
            <p:ph idx="1"/>
          </p:nvPr>
        </p:nvSpPr>
        <p:spPr/>
        <p:txBody>
          <a:bodyPr/>
          <a:lstStyle/>
          <a:p>
            <a:pPr marL="1319213" indent="-1319213">
              <a:buFont typeface="Arial" charset="0"/>
              <a:buNone/>
              <a:defRPr/>
            </a:pPr>
            <a:r>
              <a:rPr lang="en-US" b="1" dirty="0" smtClean="0">
                <a:solidFill>
                  <a:schemeClr val="tx2">
                    <a:lumMod val="60000"/>
                    <a:lumOff val="40000"/>
                  </a:schemeClr>
                </a:solidFill>
              </a:rPr>
              <a:t>LO14-3</a:t>
            </a:r>
            <a:r>
              <a:rPr lang="en-US" b="0" dirty="0" smtClean="0">
                <a:solidFill>
                  <a:schemeClr val="tx1"/>
                </a:solidFill>
              </a:rPr>
              <a:t> Explain </a:t>
            </a:r>
            <a:r>
              <a:rPr lang="en-US" b="0" dirty="0">
                <a:solidFill>
                  <a:schemeClr val="tx1"/>
                </a:solidFill>
              </a:rPr>
              <a:t>why achieving superior quality in an organization’s operations and processes is so important.</a:t>
            </a:r>
          </a:p>
          <a:p>
            <a:pPr marL="1319213" indent="-1319213">
              <a:buFont typeface="Arial" charset="0"/>
              <a:buNone/>
              <a:defRPr/>
            </a:pPr>
            <a:r>
              <a:rPr lang="en-US" b="1" dirty="0" smtClean="0">
                <a:solidFill>
                  <a:schemeClr val="tx2">
                    <a:lumMod val="60000"/>
                    <a:lumOff val="40000"/>
                  </a:schemeClr>
                </a:solidFill>
              </a:rPr>
              <a:t>LO14-4 </a:t>
            </a:r>
            <a:r>
              <a:rPr lang="en-US" b="0" dirty="0" smtClean="0">
                <a:solidFill>
                  <a:schemeClr val="tx1"/>
                </a:solidFill>
              </a:rPr>
              <a:t>Explain </a:t>
            </a:r>
            <a:r>
              <a:rPr lang="en-US" b="0" dirty="0">
                <a:solidFill>
                  <a:schemeClr val="tx1"/>
                </a:solidFill>
              </a:rPr>
              <a:t>why achieving superior efficiency is so important.</a:t>
            </a:r>
          </a:p>
          <a:p>
            <a:pPr marL="609600" indent="-609600">
              <a:defRPr/>
            </a:pPr>
            <a:endParaRPr lang="en-US" dirty="0"/>
          </a:p>
        </p:txBody>
      </p:sp>
    </p:spTree>
    <p:extLst>
      <p:ext uri="{BB962C8B-B14F-4D97-AF65-F5344CB8AC3E}">
        <p14:creationId xmlns:p14="http://schemas.microsoft.com/office/powerpoint/2010/main" val="1742634954"/>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a:defRPr/>
            </a:pPr>
            <a:r>
              <a:rPr lang="en-US" dirty="0" smtClean="0"/>
              <a:t>Operations Management</a:t>
            </a:r>
            <a:endParaRPr lang="en-US" dirty="0"/>
          </a:p>
        </p:txBody>
      </p:sp>
      <p:sp>
        <p:nvSpPr>
          <p:cNvPr id="131075" name="Rectangle 3"/>
          <p:cNvSpPr>
            <a:spLocks noGrp="1" noChangeArrowheads="1"/>
          </p:cNvSpPr>
          <p:nvPr>
            <p:ph sz="half" idx="1"/>
          </p:nvPr>
        </p:nvSpPr>
        <p:spPr/>
        <p:txBody>
          <a:bodyPr/>
          <a:lstStyle/>
          <a:p>
            <a:pPr>
              <a:defRPr/>
            </a:pPr>
            <a:r>
              <a:rPr lang="en-US" b="1" dirty="0" smtClean="0">
                <a:solidFill>
                  <a:schemeClr val="accent6">
                    <a:lumMod val="75000"/>
                  </a:schemeClr>
                </a:solidFill>
              </a:rPr>
              <a:t>Operations Management </a:t>
            </a:r>
          </a:p>
          <a:p>
            <a:pPr lvl="1">
              <a:defRPr/>
            </a:pPr>
            <a:r>
              <a:rPr lang="en-US" dirty="0" smtClean="0"/>
              <a:t>The management of any aspect of the production system that transforms inputs into finished goods and services</a:t>
            </a:r>
            <a:endParaRPr lang="en-US" dirty="0"/>
          </a:p>
        </p:txBody>
      </p:sp>
      <p:pic>
        <p:nvPicPr>
          <p:cNvPr id="10"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840183" y="2209800"/>
            <a:ext cx="3701217" cy="3657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9782765"/>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ChangeArrowheads="1"/>
          </p:cNvSpPr>
          <p:nvPr>
            <p:ph type="title"/>
          </p:nvPr>
        </p:nvSpPr>
        <p:spPr/>
        <p:txBody>
          <a:bodyPr/>
          <a:lstStyle/>
          <a:p>
            <a:pPr>
              <a:defRPr/>
            </a:pPr>
            <a:r>
              <a:rPr lang="en-US" dirty="0" smtClean="0"/>
              <a:t>Operations Management</a:t>
            </a:r>
            <a:endParaRPr lang="en-US" dirty="0"/>
          </a:p>
        </p:txBody>
      </p:sp>
      <p:sp>
        <p:nvSpPr>
          <p:cNvPr id="132101" name="Rectangle 5"/>
          <p:cNvSpPr>
            <a:spLocks noGrp="1" noChangeArrowheads="1"/>
          </p:cNvSpPr>
          <p:nvPr>
            <p:ph idx="1"/>
          </p:nvPr>
        </p:nvSpPr>
        <p:spPr/>
        <p:txBody>
          <a:bodyPr/>
          <a:lstStyle/>
          <a:p>
            <a:pPr>
              <a:defRPr/>
            </a:pPr>
            <a:r>
              <a:rPr lang="en-US" b="1" dirty="0" smtClean="0">
                <a:solidFill>
                  <a:schemeClr val="accent6">
                    <a:lumMod val="75000"/>
                  </a:schemeClr>
                </a:solidFill>
              </a:rPr>
              <a:t>Production System</a:t>
            </a:r>
          </a:p>
          <a:p>
            <a:pPr lvl="1">
              <a:defRPr/>
            </a:pPr>
            <a:r>
              <a:rPr lang="en-US" dirty="0" smtClean="0"/>
              <a:t>The system that an organization uses to acquire inputs, convert inputs into outputs, and dispose of the outputs</a:t>
            </a:r>
            <a:endParaRPr lang="en-US" dirty="0"/>
          </a:p>
        </p:txBody>
      </p:sp>
    </p:spTree>
    <p:extLst>
      <p:ext uri="{BB962C8B-B14F-4D97-AF65-F5344CB8AC3E}">
        <p14:creationId xmlns:p14="http://schemas.microsoft.com/office/powerpoint/2010/main" val="1844421588"/>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p:cNvSpPr>
            <a:spLocks noGrp="1" noChangeArrowheads="1"/>
          </p:cNvSpPr>
          <p:nvPr>
            <p:ph type="title"/>
          </p:nvPr>
        </p:nvSpPr>
        <p:spPr/>
        <p:txBody>
          <a:bodyPr/>
          <a:lstStyle/>
          <a:p>
            <a:pPr>
              <a:defRPr/>
            </a:pPr>
            <a:r>
              <a:rPr lang="en-US" dirty="0" smtClean="0"/>
              <a:t>Operations Management</a:t>
            </a:r>
            <a:endParaRPr lang="en-US" dirty="0"/>
          </a:p>
        </p:txBody>
      </p:sp>
      <p:sp>
        <p:nvSpPr>
          <p:cNvPr id="133125" name="Rectangle 5"/>
          <p:cNvSpPr>
            <a:spLocks noGrp="1" noChangeArrowheads="1"/>
          </p:cNvSpPr>
          <p:nvPr>
            <p:ph idx="1"/>
          </p:nvPr>
        </p:nvSpPr>
        <p:spPr/>
        <p:txBody>
          <a:bodyPr/>
          <a:lstStyle/>
          <a:p>
            <a:pPr>
              <a:defRPr/>
            </a:pPr>
            <a:r>
              <a:rPr lang="en-US" b="1" dirty="0" smtClean="0">
                <a:solidFill>
                  <a:schemeClr val="accent6">
                    <a:lumMod val="75000"/>
                  </a:schemeClr>
                </a:solidFill>
              </a:rPr>
              <a:t>Operations Manager </a:t>
            </a:r>
          </a:p>
          <a:p>
            <a:pPr lvl="1">
              <a:defRPr/>
            </a:pPr>
            <a:r>
              <a:rPr lang="en-US" dirty="0" smtClean="0"/>
              <a:t>Manager who is responsible for managing an organization’s production system and for determining where operating improvements might be made</a:t>
            </a:r>
            <a:endParaRPr lang="en-US" dirty="0"/>
          </a:p>
        </p:txBody>
      </p:sp>
    </p:spTree>
    <p:extLst>
      <p:ext uri="{BB962C8B-B14F-4D97-AF65-F5344CB8AC3E}">
        <p14:creationId xmlns:p14="http://schemas.microsoft.com/office/powerpoint/2010/main" val="3406015855"/>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a:defRPr/>
            </a:pPr>
            <a:r>
              <a:rPr lang="en-US" dirty="0"/>
              <a:t>Operations Management</a:t>
            </a:r>
          </a:p>
        </p:txBody>
      </p:sp>
      <p:sp>
        <p:nvSpPr>
          <p:cNvPr id="136195" name="Rectangle 3"/>
          <p:cNvSpPr>
            <a:spLocks noGrp="1" noChangeArrowheads="1"/>
          </p:cNvSpPr>
          <p:nvPr>
            <p:ph idx="1"/>
          </p:nvPr>
        </p:nvSpPr>
        <p:spPr/>
        <p:txBody>
          <a:bodyPr/>
          <a:lstStyle/>
          <a:p>
            <a:pPr>
              <a:lnSpc>
                <a:spcPct val="90000"/>
              </a:lnSpc>
              <a:defRPr/>
            </a:pPr>
            <a:r>
              <a:rPr lang="en-US" b="1" dirty="0">
                <a:solidFill>
                  <a:schemeClr val="accent6">
                    <a:lumMod val="75000"/>
                  </a:schemeClr>
                </a:solidFill>
              </a:rPr>
              <a:t>Quality </a:t>
            </a:r>
          </a:p>
          <a:p>
            <a:pPr lvl="1">
              <a:lnSpc>
                <a:spcPct val="90000"/>
              </a:lnSpc>
              <a:defRPr/>
            </a:pPr>
            <a:r>
              <a:rPr lang="en-US" dirty="0"/>
              <a:t>goods and services that are reliable, dependable, or  psychologically satisfying</a:t>
            </a:r>
          </a:p>
          <a:p>
            <a:pPr>
              <a:lnSpc>
                <a:spcPct val="90000"/>
              </a:lnSpc>
              <a:defRPr/>
            </a:pPr>
            <a:r>
              <a:rPr lang="en-US" b="1" dirty="0">
                <a:solidFill>
                  <a:schemeClr val="accent6">
                    <a:lumMod val="75000"/>
                  </a:schemeClr>
                </a:solidFill>
              </a:rPr>
              <a:t>Efficiency</a:t>
            </a:r>
            <a:r>
              <a:rPr lang="en-US" dirty="0"/>
              <a:t> </a:t>
            </a:r>
          </a:p>
          <a:p>
            <a:pPr lvl="1">
              <a:lnSpc>
                <a:spcPct val="90000"/>
              </a:lnSpc>
              <a:defRPr/>
            </a:pPr>
            <a:r>
              <a:rPr lang="en-US" dirty="0"/>
              <a:t>amount of inputs required to produce a given output</a:t>
            </a:r>
          </a:p>
          <a:p>
            <a:pPr>
              <a:lnSpc>
                <a:spcPct val="90000"/>
              </a:lnSpc>
              <a:defRPr/>
            </a:pPr>
            <a:r>
              <a:rPr lang="en-US" b="1" dirty="0">
                <a:solidFill>
                  <a:schemeClr val="accent6">
                    <a:lumMod val="75000"/>
                  </a:schemeClr>
                </a:solidFill>
              </a:rPr>
              <a:t>Responsiveness to customers </a:t>
            </a:r>
          </a:p>
          <a:p>
            <a:pPr lvl="1">
              <a:lnSpc>
                <a:spcPct val="90000"/>
              </a:lnSpc>
              <a:defRPr/>
            </a:pPr>
            <a:r>
              <a:rPr lang="en-US" dirty="0"/>
              <a:t>action taken to meet the demands and needs of customers</a:t>
            </a:r>
          </a:p>
        </p:txBody>
      </p:sp>
    </p:spTree>
    <p:extLst>
      <p:ext uri="{BB962C8B-B14F-4D97-AF65-F5344CB8AC3E}">
        <p14:creationId xmlns:p14="http://schemas.microsoft.com/office/powerpoint/2010/main" val="964548996"/>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title"/>
          </p:nvPr>
        </p:nvSpPr>
        <p:spPr>
          <a:xfrm>
            <a:off x="457200" y="228600"/>
            <a:ext cx="8229600" cy="1143000"/>
          </a:xfrm>
        </p:spPr>
        <p:txBody>
          <a:bodyPr>
            <a:normAutofit fontScale="90000"/>
          </a:bodyPr>
          <a:lstStyle/>
          <a:p>
            <a:pPr>
              <a:defRPr/>
            </a:pPr>
            <a:r>
              <a:rPr lang="en-US" dirty="0"/>
              <a:t>The Purpose of </a:t>
            </a:r>
            <a:r>
              <a:rPr lang="en-US" dirty="0" smtClean="0"/>
              <a:t/>
            </a:r>
            <a:br>
              <a:rPr lang="en-US" dirty="0" smtClean="0"/>
            </a:br>
            <a:r>
              <a:rPr lang="en-US" dirty="0" smtClean="0"/>
              <a:t>Operations </a:t>
            </a:r>
            <a:r>
              <a:rPr lang="en-US" dirty="0"/>
              <a:t>Management</a:t>
            </a:r>
          </a:p>
        </p:txBody>
      </p:sp>
      <p:pic>
        <p:nvPicPr>
          <p:cNvPr id="21508" name="Picture 6" descr="jon30247_14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981200"/>
            <a:ext cx="691515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5"/>
          <p:cNvSpPr txBox="1">
            <a:spLocks noChangeArrowheads="1"/>
          </p:cNvSpPr>
          <p:nvPr/>
        </p:nvSpPr>
        <p:spPr bwMode="auto">
          <a:xfrm>
            <a:off x="17417" y="1797843"/>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14.1</a:t>
            </a:r>
          </a:p>
        </p:txBody>
      </p:sp>
    </p:spTree>
    <p:extLst>
      <p:ext uri="{BB962C8B-B14F-4D97-AF65-F5344CB8AC3E}">
        <p14:creationId xmlns:p14="http://schemas.microsoft.com/office/powerpoint/2010/main" val="2395027742"/>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Customer Relationship Management</a:t>
            </a:r>
            <a:endParaRPr lang="en-US" dirty="0"/>
          </a:p>
        </p:txBody>
      </p:sp>
      <p:sp>
        <p:nvSpPr>
          <p:cNvPr id="7" name="Content Placeholder 6"/>
          <p:cNvSpPr>
            <a:spLocks noGrp="1"/>
          </p:cNvSpPr>
          <p:nvPr>
            <p:ph idx="1"/>
          </p:nvPr>
        </p:nvSpPr>
        <p:spPr/>
        <p:txBody>
          <a:bodyPr/>
          <a:lstStyle/>
          <a:p>
            <a:pPr>
              <a:defRPr/>
            </a:pPr>
            <a:r>
              <a:rPr lang="en-US" b="1" dirty="0" smtClean="0">
                <a:solidFill>
                  <a:schemeClr val="accent6">
                    <a:lumMod val="75000"/>
                  </a:schemeClr>
                </a:solidFill>
              </a:rPr>
              <a:t>Customer relationship management (CRM)</a:t>
            </a:r>
          </a:p>
          <a:p>
            <a:pPr lvl="1">
              <a:defRPr/>
            </a:pPr>
            <a:r>
              <a:rPr lang="en-US" dirty="0" smtClean="0"/>
              <a:t>technique that uses IT to develop an ongoing relationship with customers to maximize the value an organization can deliver to them over time</a:t>
            </a:r>
            <a:endParaRPr lang="en-US" dirty="0"/>
          </a:p>
        </p:txBody>
      </p:sp>
    </p:spTree>
    <p:extLst>
      <p:ext uri="{BB962C8B-B14F-4D97-AF65-F5344CB8AC3E}">
        <p14:creationId xmlns:p14="http://schemas.microsoft.com/office/powerpoint/2010/main" val="1545085627"/>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smtClean="0"/>
              <a:t>Impact of Increased Quality on </a:t>
            </a:r>
            <a:br>
              <a:rPr lang="en-US" dirty="0" smtClean="0"/>
            </a:br>
            <a:r>
              <a:rPr lang="en-US" dirty="0" smtClean="0"/>
              <a:t>Organizational Performance</a:t>
            </a:r>
            <a:endParaRPr lang="en-US" dirty="0"/>
          </a:p>
        </p:txBody>
      </p:sp>
      <p:sp>
        <p:nvSpPr>
          <p:cNvPr id="27652" name="Text Box 3"/>
          <p:cNvSpPr txBox="1">
            <a:spLocks noChangeArrowheads="1"/>
          </p:cNvSpPr>
          <p:nvPr/>
        </p:nvSpPr>
        <p:spPr bwMode="auto">
          <a:xfrm>
            <a:off x="0" y="1676400"/>
            <a:ext cx="17795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14.2</a:t>
            </a:r>
          </a:p>
        </p:txBody>
      </p:sp>
      <p:pic>
        <p:nvPicPr>
          <p:cNvPr id="2765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86000"/>
            <a:ext cx="8628063"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947492"/>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a:xfrm>
            <a:off x="457200" y="228600"/>
            <a:ext cx="8229600" cy="1143000"/>
          </a:xfrm>
        </p:spPr>
        <p:txBody>
          <a:bodyPr>
            <a:normAutofit fontScale="90000"/>
          </a:bodyPr>
          <a:lstStyle/>
          <a:p>
            <a:pPr>
              <a:defRPr/>
            </a:pPr>
            <a:r>
              <a:rPr lang="en-US" dirty="0" smtClean="0"/>
              <a:t>Facilities Layout, Flexible Manufacturing, and Efficiency</a:t>
            </a:r>
            <a:endParaRPr lang="en-US" dirty="0"/>
          </a:p>
        </p:txBody>
      </p:sp>
      <p:sp>
        <p:nvSpPr>
          <p:cNvPr id="153605" name="Rectangle 5"/>
          <p:cNvSpPr>
            <a:spLocks noGrp="1" noChangeArrowheads="1"/>
          </p:cNvSpPr>
          <p:nvPr>
            <p:ph idx="1"/>
          </p:nvPr>
        </p:nvSpPr>
        <p:spPr/>
        <p:txBody>
          <a:bodyPr/>
          <a:lstStyle/>
          <a:p>
            <a:pPr>
              <a:defRPr/>
            </a:pPr>
            <a:r>
              <a:rPr lang="en-US" b="1" dirty="0" smtClean="0">
                <a:solidFill>
                  <a:schemeClr val="accent6">
                    <a:lumMod val="75000"/>
                  </a:schemeClr>
                </a:solidFill>
              </a:rPr>
              <a:t>Flexible Manufacturing</a:t>
            </a:r>
          </a:p>
          <a:p>
            <a:pPr lvl="1">
              <a:defRPr/>
            </a:pPr>
            <a:r>
              <a:rPr lang="en-US" dirty="0" smtClean="0"/>
              <a:t>Operations management techniques that attempt to reduce the setup costs associated with a production system.</a:t>
            </a:r>
            <a:endParaRPr lang="en-US" dirty="0"/>
          </a:p>
        </p:txBody>
      </p:sp>
    </p:spTree>
    <p:extLst>
      <p:ext uri="{BB962C8B-B14F-4D97-AF65-F5344CB8AC3E}">
        <p14:creationId xmlns:p14="http://schemas.microsoft.com/office/powerpoint/2010/main" val="4241901143"/>
      </p:ext>
    </p:extLst>
  </p:cSld>
  <p:clrMapOvr>
    <a:masterClrMapping/>
  </p:clrMapOvr>
  <p:transition spd="slow">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152400" y="1721643"/>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14.3</a:t>
            </a:r>
          </a:p>
        </p:txBody>
      </p:sp>
      <p:pic>
        <p:nvPicPr>
          <p:cNvPr id="33795" name="Picture 7" descr="jon30247_14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 y="2177559"/>
            <a:ext cx="7848600" cy="401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5" name="Rectangle 9"/>
          <p:cNvSpPr>
            <a:spLocks noGrp="1" noChangeArrowheads="1"/>
          </p:cNvSpPr>
          <p:nvPr>
            <p:ph type="title"/>
          </p:nvPr>
        </p:nvSpPr>
        <p:spPr/>
        <p:txBody>
          <a:bodyPr/>
          <a:lstStyle/>
          <a:p>
            <a:pPr>
              <a:defRPr/>
            </a:pPr>
            <a:r>
              <a:rPr lang="en-US" dirty="0" smtClean="0"/>
              <a:t>Three Facilities Layouts</a:t>
            </a:r>
            <a:endParaRPr lang="en-US" dirty="0"/>
          </a:p>
        </p:txBody>
      </p:sp>
    </p:spTree>
    <p:extLst>
      <p:ext uri="{BB962C8B-B14F-4D97-AF65-F5344CB8AC3E}">
        <p14:creationId xmlns:p14="http://schemas.microsoft.com/office/powerpoint/2010/main" val="92318324"/>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a:defRPr/>
            </a:pPr>
            <a:r>
              <a:rPr lang="en-US" dirty="0" smtClean="0"/>
              <a:t>Changing a Facilities Layout</a:t>
            </a:r>
            <a:endParaRPr lang="en-US" dirty="0"/>
          </a:p>
        </p:txBody>
      </p:sp>
      <p:sp>
        <p:nvSpPr>
          <p:cNvPr id="38915" name="Text Box 4"/>
          <p:cNvSpPr txBox="1">
            <a:spLocks noChangeArrowheads="1"/>
          </p:cNvSpPr>
          <p:nvPr/>
        </p:nvSpPr>
        <p:spPr bwMode="auto">
          <a:xfrm>
            <a:off x="0" y="1676400"/>
            <a:ext cx="1876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14.4</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846" y="2043112"/>
            <a:ext cx="7244309" cy="4357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223611"/>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dirty="0" smtClean="0"/>
              <a:t>Just-in-Time Inventory </a:t>
            </a:r>
            <a:br>
              <a:rPr lang="en-US" dirty="0" smtClean="0"/>
            </a:br>
            <a:r>
              <a:rPr lang="en-US" dirty="0" smtClean="0"/>
              <a:t>and Efficiency</a:t>
            </a:r>
            <a:endParaRPr lang="en-US" dirty="0"/>
          </a:p>
        </p:txBody>
      </p:sp>
      <p:sp>
        <p:nvSpPr>
          <p:cNvPr id="3" name="Content Placeholder 2"/>
          <p:cNvSpPr>
            <a:spLocks noGrp="1"/>
          </p:cNvSpPr>
          <p:nvPr>
            <p:ph sz="half" idx="1"/>
          </p:nvPr>
        </p:nvSpPr>
        <p:spPr/>
        <p:txBody>
          <a:bodyPr/>
          <a:lstStyle/>
          <a:p>
            <a:pPr>
              <a:defRPr/>
            </a:pPr>
            <a:r>
              <a:rPr lang="en-US" b="1" dirty="0" smtClean="0">
                <a:solidFill>
                  <a:schemeClr val="accent6">
                    <a:lumMod val="75000"/>
                  </a:schemeClr>
                </a:solidFill>
              </a:rPr>
              <a:t>Inventory</a:t>
            </a:r>
          </a:p>
          <a:p>
            <a:pPr lvl="1">
              <a:defRPr/>
            </a:pPr>
            <a:r>
              <a:rPr lang="en-US" dirty="0" smtClean="0"/>
              <a:t>the stock of raw materials, inputs, and component parts that an organization has on hand at a particular time</a:t>
            </a:r>
            <a:endParaRPr lang="en-US" dirty="0"/>
          </a:p>
        </p:txBody>
      </p:sp>
      <p:pic>
        <p:nvPicPr>
          <p:cNvPr id="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2362200"/>
            <a:ext cx="3657600" cy="241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3521425"/>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4"/>
          <p:cNvSpPr>
            <a:spLocks noGrp="1" noChangeArrowheads="1"/>
          </p:cNvSpPr>
          <p:nvPr>
            <p:ph type="title"/>
          </p:nvPr>
        </p:nvSpPr>
        <p:spPr>
          <a:xfrm>
            <a:off x="457200" y="228600"/>
            <a:ext cx="8229600" cy="1143000"/>
          </a:xfrm>
        </p:spPr>
        <p:txBody>
          <a:bodyPr>
            <a:normAutofit fontScale="90000"/>
          </a:bodyPr>
          <a:lstStyle/>
          <a:p>
            <a:pPr>
              <a:defRPr/>
            </a:pPr>
            <a:r>
              <a:rPr lang="en-US" dirty="0"/>
              <a:t>Process Reengineering </a:t>
            </a:r>
            <a:r>
              <a:rPr lang="en-US" dirty="0" smtClean="0"/>
              <a:t/>
            </a:r>
            <a:br>
              <a:rPr lang="en-US" dirty="0" smtClean="0"/>
            </a:br>
            <a:r>
              <a:rPr lang="en-US" dirty="0" smtClean="0"/>
              <a:t>and </a:t>
            </a:r>
            <a:r>
              <a:rPr lang="en-US" dirty="0"/>
              <a:t>Efficiency</a:t>
            </a:r>
          </a:p>
        </p:txBody>
      </p:sp>
      <p:sp>
        <p:nvSpPr>
          <p:cNvPr id="176133" name="Rectangle 5"/>
          <p:cNvSpPr>
            <a:spLocks noGrp="1" noChangeArrowheads="1"/>
          </p:cNvSpPr>
          <p:nvPr>
            <p:ph idx="1"/>
          </p:nvPr>
        </p:nvSpPr>
        <p:spPr/>
        <p:txBody>
          <a:bodyPr/>
          <a:lstStyle/>
          <a:p>
            <a:pPr>
              <a:defRPr/>
            </a:pPr>
            <a:r>
              <a:rPr lang="en-US" b="1" dirty="0">
                <a:solidFill>
                  <a:schemeClr val="accent6">
                    <a:lumMod val="75000"/>
                  </a:schemeClr>
                </a:solidFill>
              </a:rPr>
              <a:t>Process Reengineering</a:t>
            </a:r>
          </a:p>
          <a:p>
            <a:pPr lvl="1">
              <a:defRPr/>
            </a:pPr>
            <a:r>
              <a:rPr lang="en-US" dirty="0"/>
              <a:t>The fundamental rethinking and radical redesign of the business process to achieve dramatic improvement in critical measures of performance such as cost, quality, service, and speed</a:t>
            </a:r>
          </a:p>
        </p:txBody>
      </p:sp>
    </p:spTree>
    <p:extLst>
      <p:ext uri="{BB962C8B-B14F-4D97-AF65-F5344CB8AC3E}">
        <p14:creationId xmlns:p14="http://schemas.microsoft.com/office/powerpoint/2010/main" val="715784510"/>
      </p:ext>
    </p:extLst>
  </p:cSld>
  <p:clrMapOvr>
    <a:masterClrMapping/>
  </p:clrMapOvr>
  <p:transition spd="slow">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326</Words>
  <Application>Microsoft Office PowerPoint</Application>
  <PresentationFormat>On-screen Show (4:3)</PresentationFormat>
  <Paragraphs>47</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Operations Management:  Managing Vital Operations  and Processes </vt:lpstr>
      <vt:lpstr>Learning Objectives</vt:lpstr>
      <vt:lpstr>Learning Objectives (cont.)</vt:lpstr>
      <vt:lpstr>Operations Management</vt:lpstr>
      <vt:lpstr>Operations Management</vt:lpstr>
      <vt:lpstr>Operations Management</vt:lpstr>
      <vt:lpstr>Operations Management</vt:lpstr>
      <vt:lpstr>The Purpose of  Operations Management</vt:lpstr>
      <vt:lpstr>Customer Relationship Management</vt:lpstr>
      <vt:lpstr>Impact of Increased Quality on  Organizational Performance</vt:lpstr>
      <vt:lpstr>Facilities Layout, Flexible Manufacturing, and Efficiency</vt:lpstr>
      <vt:lpstr>Three Facilities Layouts</vt:lpstr>
      <vt:lpstr>Changing a Facilities Layout</vt:lpstr>
      <vt:lpstr>Just-in-Time Inventory  and Efficiency</vt:lpstr>
      <vt:lpstr>Process Reengineering  and Efficiency</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25</cp:revision>
  <dcterms:created xsi:type="dcterms:W3CDTF">2013-09-21T16:09:57Z</dcterms:created>
  <dcterms:modified xsi:type="dcterms:W3CDTF">2014-01-24T11:30:21Z</dcterms:modified>
</cp:coreProperties>
</file>