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756" r:id="rId1"/>
  </p:sldMasterIdLst>
  <p:notesMasterIdLst>
    <p:notesMasterId r:id="rId17"/>
  </p:notesMasterIdLst>
  <p:handoutMasterIdLst>
    <p:handoutMasterId r:id="rId18"/>
  </p:handoutMasterIdLst>
  <p:sldIdLst>
    <p:sldId id="336" r:id="rId2"/>
    <p:sldId id="367" r:id="rId3"/>
    <p:sldId id="273" r:id="rId4"/>
    <p:sldId id="337" r:id="rId5"/>
    <p:sldId id="339" r:id="rId6"/>
    <p:sldId id="341" r:id="rId7"/>
    <p:sldId id="344" r:id="rId8"/>
    <p:sldId id="347" r:id="rId9"/>
    <p:sldId id="352" r:id="rId10"/>
    <p:sldId id="353" r:id="rId11"/>
    <p:sldId id="266" r:id="rId12"/>
    <p:sldId id="363" r:id="rId13"/>
    <p:sldId id="366" r:id="rId14"/>
    <p:sldId id="270" r:id="rId15"/>
    <p:sldId id="269" r:id="rId16"/>
  </p:sldIdLst>
  <p:sldSz cx="9144000" cy="6858000" type="screen4x3"/>
  <p:notesSz cx="6858000" cy="9144000"/>
  <p:kinsoku lang="ja-JP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864">
          <p15:clr>
            <a:srgbClr val="A4A3A4"/>
          </p15:clr>
        </p15:guide>
        <p15:guide id="2" pos="576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03B2C"/>
    <a:srgbClr val="FFCCFF"/>
    <a:srgbClr val="FF99FF"/>
    <a:srgbClr val="701A5C"/>
    <a:srgbClr val="4EA68F"/>
    <a:srgbClr val="FBD589"/>
    <a:srgbClr val="FAB252"/>
    <a:srgbClr val="CC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018" autoAdjust="0"/>
    <p:restoredTop sz="94595" autoAdjust="0"/>
  </p:normalViewPr>
  <p:slideViewPr>
    <p:cSldViewPr>
      <p:cViewPr>
        <p:scale>
          <a:sx n="50" d="100"/>
          <a:sy n="50" d="100"/>
        </p:scale>
        <p:origin x="-2058" y="-456"/>
      </p:cViewPr>
      <p:guideLst>
        <p:guide orient="horz" pos="864"/>
        <p:guide pos="57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4164"/>
    </p:cViewPr>
  </p:sorterViewPr>
  <p:notesViewPr>
    <p:cSldViewPr>
      <p:cViewPr varScale="1">
        <p:scale>
          <a:sx n="53" d="100"/>
          <a:sy n="53" d="100"/>
        </p:scale>
        <p:origin x="-1926" y="-10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4DDD7D6-5482-4C94-92B5-CF1A61CD53B8}" type="doc">
      <dgm:prSet loTypeId="urn:microsoft.com/office/officeart/2005/8/layout/hChevron3" loCatId="process" qsTypeId="urn:microsoft.com/office/officeart/2005/8/quickstyle/simple5" qsCatId="simple" csTypeId="urn:microsoft.com/office/officeart/2005/8/colors/colorful4" csCatId="colorful" phldr="1"/>
      <dgm:spPr/>
    </dgm:pt>
    <dgm:pt modelId="{AEC7494E-A625-48F3-B84F-AFD39984B612}">
      <dgm:prSet phldrT="[Text]" custT="1"/>
      <dgm:spPr>
        <a:solidFill>
          <a:schemeClr val="bg2">
            <a:lumMod val="90000"/>
          </a:schemeClr>
        </a:solidFill>
      </dgm:spPr>
      <dgm:t>
        <a:bodyPr/>
        <a:lstStyle/>
        <a:p>
          <a:r>
            <a:rPr lang="en-US" sz="2000" dirty="0" smtClean="0">
              <a:solidFill>
                <a:schemeClr val="tx1"/>
              </a:solidFill>
            </a:rPr>
            <a:t>Workstation 1</a:t>
          </a:r>
          <a:endParaRPr lang="en-US" sz="2000" dirty="0">
            <a:solidFill>
              <a:schemeClr val="tx1"/>
            </a:solidFill>
          </a:endParaRPr>
        </a:p>
      </dgm:t>
    </dgm:pt>
    <dgm:pt modelId="{887904F1-2D61-43DC-BE5D-AAAF09615F50}" type="parTrans" cxnId="{4DEA67AC-81BC-436B-8E4E-ED92C12713BC}">
      <dgm:prSet/>
      <dgm:spPr/>
      <dgm:t>
        <a:bodyPr/>
        <a:lstStyle/>
        <a:p>
          <a:endParaRPr lang="en-US"/>
        </a:p>
      </dgm:t>
    </dgm:pt>
    <dgm:pt modelId="{63FFC282-8496-412D-8D67-4B4BCC329D18}" type="sibTrans" cxnId="{4DEA67AC-81BC-436B-8E4E-ED92C12713BC}">
      <dgm:prSet/>
      <dgm:spPr/>
      <dgm:t>
        <a:bodyPr/>
        <a:lstStyle/>
        <a:p>
          <a:endParaRPr lang="en-US"/>
        </a:p>
      </dgm:t>
    </dgm:pt>
    <dgm:pt modelId="{24B80159-8E7D-4F13-8E22-CC2453A30094}">
      <dgm:prSet phldrT="[Text]" custT="1"/>
      <dgm:spPr>
        <a:solidFill>
          <a:schemeClr val="bg2">
            <a:lumMod val="75000"/>
          </a:schemeClr>
        </a:solidFill>
      </dgm:spPr>
      <dgm:t>
        <a:bodyPr/>
        <a:lstStyle/>
        <a:p>
          <a:r>
            <a:rPr lang="en-US" sz="2000" dirty="0" smtClean="0">
              <a:solidFill>
                <a:schemeClr val="tx1"/>
              </a:solidFill>
            </a:rPr>
            <a:t>Workstation</a:t>
          </a:r>
          <a:r>
            <a:rPr lang="en-US" sz="2500" dirty="0" smtClean="0">
              <a:solidFill>
                <a:schemeClr val="tx1"/>
              </a:solidFill>
            </a:rPr>
            <a:t> 2</a:t>
          </a:r>
          <a:endParaRPr lang="en-US" sz="2500" dirty="0">
            <a:solidFill>
              <a:schemeClr val="tx1"/>
            </a:solidFill>
          </a:endParaRPr>
        </a:p>
      </dgm:t>
    </dgm:pt>
    <dgm:pt modelId="{1A2B043B-92A1-4427-9BC4-02B1CAD8B3DE}" type="parTrans" cxnId="{BF66425C-05FD-4581-B161-0E3CACF6A498}">
      <dgm:prSet/>
      <dgm:spPr/>
      <dgm:t>
        <a:bodyPr/>
        <a:lstStyle/>
        <a:p>
          <a:endParaRPr lang="en-US"/>
        </a:p>
      </dgm:t>
    </dgm:pt>
    <dgm:pt modelId="{43D329A2-E35B-4C17-A6AC-5CE3D7017136}" type="sibTrans" cxnId="{BF66425C-05FD-4581-B161-0E3CACF6A498}">
      <dgm:prSet/>
      <dgm:spPr/>
      <dgm:t>
        <a:bodyPr/>
        <a:lstStyle/>
        <a:p>
          <a:endParaRPr lang="en-US"/>
        </a:p>
      </dgm:t>
    </dgm:pt>
    <dgm:pt modelId="{F5E2B961-D00A-4956-BDB6-9F5AB962D2C2}">
      <dgm:prSet phldrT="[Text]" custT="1"/>
      <dgm:spPr>
        <a:solidFill>
          <a:schemeClr val="bg2">
            <a:lumMod val="50000"/>
          </a:schemeClr>
        </a:solidFill>
      </dgm:spPr>
      <dgm:t>
        <a:bodyPr/>
        <a:lstStyle/>
        <a:p>
          <a:r>
            <a:rPr lang="en-US" sz="2000" dirty="0" smtClean="0">
              <a:solidFill>
                <a:schemeClr val="tx1">
                  <a:lumMod val="95000"/>
                  <a:lumOff val="5000"/>
                </a:schemeClr>
              </a:solidFill>
            </a:rPr>
            <a:t>Output</a:t>
          </a:r>
          <a:endParaRPr lang="en-US" sz="2000" dirty="0">
            <a:solidFill>
              <a:schemeClr val="tx1">
                <a:lumMod val="95000"/>
                <a:lumOff val="5000"/>
              </a:schemeClr>
            </a:solidFill>
          </a:endParaRPr>
        </a:p>
      </dgm:t>
    </dgm:pt>
    <dgm:pt modelId="{B536A38D-5CB4-472C-9788-40E79F1CC2CC}" type="parTrans" cxnId="{360FA5F1-2AAB-4DC3-8EB4-9D31B10CCF8A}">
      <dgm:prSet/>
      <dgm:spPr/>
      <dgm:t>
        <a:bodyPr/>
        <a:lstStyle/>
        <a:p>
          <a:endParaRPr lang="en-US"/>
        </a:p>
      </dgm:t>
    </dgm:pt>
    <dgm:pt modelId="{FA002725-EB0F-4FBD-9E17-0FDE74E5922A}" type="sibTrans" cxnId="{360FA5F1-2AAB-4DC3-8EB4-9D31B10CCF8A}">
      <dgm:prSet/>
      <dgm:spPr/>
      <dgm:t>
        <a:bodyPr/>
        <a:lstStyle/>
        <a:p>
          <a:endParaRPr lang="en-US"/>
        </a:p>
      </dgm:t>
    </dgm:pt>
    <dgm:pt modelId="{FB5797BD-E6FC-4880-A640-EA243D4B6FD2}" type="pres">
      <dgm:prSet presAssocID="{44DDD7D6-5482-4C94-92B5-CF1A61CD53B8}" presName="Name0" presStyleCnt="0">
        <dgm:presLayoutVars>
          <dgm:dir/>
          <dgm:resizeHandles val="exact"/>
        </dgm:presLayoutVars>
      </dgm:prSet>
      <dgm:spPr/>
    </dgm:pt>
    <dgm:pt modelId="{9B3DFACB-2BF0-48B8-90E1-92366D26AD50}" type="pres">
      <dgm:prSet presAssocID="{AEC7494E-A625-48F3-B84F-AFD39984B612}" presName="parTxOnly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C64B69C-C678-4CE0-964B-089B79A81D78}" type="pres">
      <dgm:prSet presAssocID="{63FFC282-8496-412D-8D67-4B4BCC329D18}" presName="parSpace" presStyleCnt="0"/>
      <dgm:spPr/>
    </dgm:pt>
    <dgm:pt modelId="{EF21C6B9-EB07-48C5-95FA-3B7F28DEDF01}" type="pres">
      <dgm:prSet presAssocID="{24B80159-8E7D-4F13-8E22-CC2453A30094}" presName="parTxOnly" presStyleLbl="node1" presStyleIdx="1" presStyleCnt="3" custScaleX="13109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2B3F23C-8ECD-4D5A-AED3-73D9F284FE6F}" type="pres">
      <dgm:prSet presAssocID="{43D329A2-E35B-4C17-A6AC-5CE3D7017136}" presName="parSpace" presStyleCnt="0"/>
      <dgm:spPr/>
    </dgm:pt>
    <dgm:pt modelId="{61C54189-AB55-4261-8529-54911CE3373D}" type="pres">
      <dgm:prSet presAssocID="{F5E2B961-D00A-4956-BDB6-9F5AB962D2C2}" presName="parTxOnly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DEA67AC-81BC-436B-8E4E-ED92C12713BC}" srcId="{44DDD7D6-5482-4C94-92B5-CF1A61CD53B8}" destId="{AEC7494E-A625-48F3-B84F-AFD39984B612}" srcOrd="0" destOrd="0" parTransId="{887904F1-2D61-43DC-BE5D-AAAF09615F50}" sibTransId="{63FFC282-8496-412D-8D67-4B4BCC329D18}"/>
    <dgm:cxn modelId="{360FA5F1-2AAB-4DC3-8EB4-9D31B10CCF8A}" srcId="{44DDD7D6-5482-4C94-92B5-CF1A61CD53B8}" destId="{F5E2B961-D00A-4956-BDB6-9F5AB962D2C2}" srcOrd="2" destOrd="0" parTransId="{B536A38D-5CB4-472C-9788-40E79F1CC2CC}" sibTransId="{FA002725-EB0F-4FBD-9E17-0FDE74E5922A}"/>
    <dgm:cxn modelId="{8314FA8B-E8FF-424A-B88D-7D3DF79D6373}" type="presOf" srcId="{F5E2B961-D00A-4956-BDB6-9F5AB962D2C2}" destId="{61C54189-AB55-4261-8529-54911CE3373D}" srcOrd="0" destOrd="0" presId="urn:microsoft.com/office/officeart/2005/8/layout/hChevron3"/>
    <dgm:cxn modelId="{B7FE3390-75C8-4F7C-800A-52CBD5DC5FEA}" type="presOf" srcId="{44DDD7D6-5482-4C94-92B5-CF1A61CD53B8}" destId="{FB5797BD-E6FC-4880-A640-EA243D4B6FD2}" srcOrd="0" destOrd="0" presId="urn:microsoft.com/office/officeart/2005/8/layout/hChevron3"/>
    <dgm:cxn modelId="{1967462A-6109-4C44-8171-9CBC8E111846}" type="presOf" srcId="{AEC7494E-A625-48F3-B84F-AFD39984B612}" destId="{9B3DFACB-2BF0-48B8-90E1-92366D26AD50}" srcOrd="0" destOrd="0" presId="urn:microsoft.com/office/officeart/2005/8/layout/hChevron3"/>
    <dgm:cxn modelId="{BF66425C-05FD-4581-B161-0E3CACF6A498}" srcId="{44DDD7D6-5482-4C94-92B5-CF1A61CD53B8}" destId="{24B80159-8E7D-4F13-8E22-CC2453A30094}" srcOrd="1" destOrd="0" parTransId="{1A2B043B-92A1-4427-9BC4-02B1CAD8B3DE}" sibTransId="{43D329A2-E35B-4C17-A6AC-5CE3D7017136}"/>
    <dgm:cxn modelId="{2377A2EC-49EC-4B01-9A9C-3EE7E42151D4}" type="presOf" srcId="{24B80159-8E7D-4F13-8E22-CC2453A30094}" destId="{EF21C6B9-EB07-48C5-95FA-3B7F28DEDF01}" srcOrd="0" destOrd="0" presId="urn:microsoft.com/office/officeart/2005/8/layout/hChevron3"/>
    <dgm:cxn modelId="{B9EB1C81-C452-47FA-9F8E-E210259852E1}" type="presParOf" srcId="{FB5797BD-E6FC-4880-A640-EA243D4B6FD2}" destId="{9B3DFACB-2BF0-48B8-90E1-92366D26AD50}" srcOrd="0" destOrd="0" presId="urn:microsoft.com/office/officeart/2005/8/layout/hChevron3"/>
    <dgm:cxn modelId="{91CC86A2-64B7-413D-BA5B-4A6541BED16B}" type="presParOf" srcId="{FB5797BD-E6FC-4880-A640-EA243D4B6FD2}" destId="{2C64B69C-C678-4CE0-964B-089B79A81D78}" srcOrd="1" destOrd="0" presId="urn:microsoft.com/office/officeart/2005/8/layout/hChevron3"/>
    <dgm:cxn modelId="{77DB2DA1-8BBA-45DE-A9CB-2EBE0B9C2E4E}" type="presParOf" srcId="{FB5797BD-E6FC-4880-A640-EA243D4B6FD2}" destId="{EF21C6B9-EB07-48C5-95FA-3B7F28DEDF01}" srcOrd="2" destOrd="0" presId="urn:microsoft.com/office/officeart/2005/8/layout/hChevron3"/>
    <dgm:cxn modelId="{E5FAF4E8-7645-4728-9866-B4D04BF26042}" type="presParOf" srcId="{FB5797BD-E6FC-4880-A640-EA243D4B6FD2}" destId="{02B3F23C-8ECD-4D5A-AED3-73D9F284FE6F}" srcOrd="3" destOrd="0" presId="urn:microsoft.com/office/officeart/2005/8/layout/hChevron3"/>
    <dgm:cxn modelId="{A58599B7-4150-4421-BF74-F6170C40A51F}" type="presParOf" srcId="{FB5797BD-E6FC-4880-A640-EA243D4B6FD2}" destId="{61C54189-AB55-4261-8529-54911CE3373D}" srcOrd="4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B3DFACB-2BF0-48B8-90E1-92366D26AD50}">
      <dsp:nvSpPr>
        <dsp:cNvPr id="0" name=""/>
        <dsp:cNvSpPr/>
      </dsp:nvSpPr>
      <dsp:spPr>
        <a:xfrm>
          <a:off x="2384" y="292695"/>
          <a:ext cx="2092523" cy="837009"/>
        </a:xfrm>
        <a:prstGeom prst="homePlate">
          <a:avLst/>
        </a:prstGeom>
        <a:solidFill>
          <a:schemeClr val="bg2">
            <a:lumMod val="90000"/>
          </a:schemeClr>
        </a:solidFill>
        <a:ln>
          <a:noFill/>
        </a:ln>
        <a:effectLst>
          <a:outerShdw blurRad="95000" algn="tl" rotWithShape="0">
            <a:srgbClr val="000000">
              <a:alpha val="50000"/>
            </a:srgbClr>
          </a:outerShdw>
        </a:effectLst>
        <a:scene3d>
          <a:camera prst="orthographicFront"/>
          <a:lightRig rig="soft" dir="t">
            <a:rot lat="0" lon="0" rev="18000000"/>
          </a:lightRig>
        </a:scene3d>
        <a:sp3d prstMaterial="dkEdge">
          <a:bevelT w="73660" h="44450" prst="riblet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26670" bIns="533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solidFill>
                <a:schemeClr val="tx1"/>
              </a:solidFill>
            </a:rPr>
            <a:t>Workstation 1</a:t>
          </a:r>
          <a:endParaRPr lang="en-US" sz="2000" kern="1200" dirty="0">
            <a:solidFill>
              <a:schemeClr val="tx1"/>
            </a:solidFill>
          </a:endParaRPr>
        </a:p>
      </dsp:txBody>
      <dsp:txXfrm>
        <a:off x="2384" y="292695"/>
        <a:ext cx="1883271" cy="837009"/>
      </dsp:txXfrm>
    </dsp:sp>
    <dsp:sp modelId="{EF21C6B9-EB07-48C5-95FA-3B7F28DEDF01}">
      <dsp:nvSpPr>
        <dsp:cNvPr id="0" name=""/>
        <dsp:cNvSpPr/>
      </dsp:nvSpPr>
      <dsp:spPr>
        <a:xfrm>
          <a:off x="1676403" y="292695"/>
          <a:ext cx="2743193" cy="837009"/>
        </a:xfrm>
        <a:prstGeom prst="chevron">
          <a:avLst/>
        </a:prstGeom>
        <a:solidFill>
          <a:schemeClr val="bg2">
            <a:lumMod val="75000"/>
          </a:schemeClr>
        </a:solidFill>
        <a:ln>
          <a:noFill/>
        </a:ln>
        <a:effectLst>
          <a:outerShdw blurRad="95000" algn="tl" rotWithShape="0">
            <a:srgbClr val="000000">
              <a:alpha val="50000"/>
            </a:srgbClr>
          </a:outerShdw>
        </a:effectLst>
        <a:scene3d>
          <a:camera prst="orthographicFront"/>
          <a:lightRig rig="soft" dir="t">
            <a:rot lat="0" lon="0" rev="18000000"/>
          </a:lightRig>
        </a:scene3d>
        <a:sp3d prstMaterial="dkEdge">
          <a:bevelT w="73660" h="44450" prst="riblet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0010" tIns="53340" rIns="26670" bIns="533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solidFill>
                <a:schemeClr val="tx1"/>
              </a:solidFill>
            </a:rPr>
            <a:t>Workstation</a:t>
          </a:r>
          <a:r>
            <a:rPr lang="en-US" sz="2500" kern="1200" dirty="0" smtClean="0">
              <a:solidFill>
                <a:schemeClr val="tx1"/>
              </a:solidFill>
            </a:rPr>
            <a:t> 2</a:t>
          </a:r>
          <a:endParaRPr lang="en-US" sz="2500" kern="1200" dirty="0">
            <a:solidFill>
              <a:schemeClr val="tx1"/>
            </a:solidFill>
          </a:endParaRPr>
        </a:p>
      </dsp:txBody>
      <dsp:txXfrm>
        <a:off x="2094908" y="292695"/>
        <a:ext cx="1906184" cy="837009"/>
      </dsp:txXfrm>
    </dsp:sp>
    <dsp:sp modelId="{61C54189-AB55-4261-8529-54911CE3373D}">
      <dsp:nvSpPr>
        <dsp:cNvPr id="0" name=""/>
        <dsp:cNvSpPr/>
      </dsp:nvSpPr>
      <dsp:spPr>
        <a:xfrm>
          <a:off x="4001092" y="292695"/>
          <a:ext cx="2092523" cy="837009"/>
        </a:xfrm>
        <a:prstGeom prst="chevron">
          <a:avLst/>
        </a:prstGeom>
        <a:solidFill>
          <a:schemeClr val="bg2">
            <a:lumMod val="50000"/>
          </a:schemeClr>
        </a:solidFill>
        <a:ln>
          <a:noFill/>
        </a:ln>
        <a:effectLst>
          <a:outerShdw blurRad="95000" algn="tl" rotWithShape="0">
            <a:srgbClr val="000000">
              <a:alpha val="50000"/>
            </a:srgbClr>
          </a:outerShdw>
        </a:effectLst>
        <a:scene3d>
          <a:camera prst="orthographicFront"/>
          <a:lightRig rig="soft" dir="t">
            <a:rot lat="0" lon="0" rev="18000000"/>
          </a:lightRig>
        </a:scene3d>
        <a:sp3d prstMaterial="dkEdge">
          <a:bevelT w="73660" h="44450" prst="riblet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0010" tIns="53340" rIns="26670" bIns="533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solidFill>
                <a:schemeClr val="tx1">
                  <a:lumMod val="95000"/>
                  <a:lumOff val="5000"/>
                </a:schemeClr>
              </a:solidFill>
            </a:rPr>
            <a:t>Output</a:t>
          </a:r>
          <a:endParaRPr lang="en-US" sz="2000" kern="1200" dirty="0">
            <a:solidFill>
              <a:schemeClr val="tx1">
                <a:lumMod val="95000"/>
                <a:lumOff val="5000"/>
              </a:schemeClr>
            </a:solidFill>
          </a:endParaRPr>
        </a:p>
      </dsp:txBody>
      <dsp:txXfrm>
        <a:off x="4419597" y="292695"/>
        <a:ext cx="1255514" cy="83700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 b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 b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 b="0">
                <a:latin typeface="Times New Roman" pitchFamily="18" charset="0"/>
              </a:defRPr>
            </a:lvl1pPr>
          </a:lstStyle>
          <a:p>
            <a:pPr>
              <a:defRPr/>
            </a:pPr>
            <a:r>
              <a:rPr lang="en-US" dirty="0"/>
              <a:t>Scheduling</a:t>
            </a:r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 b="0">
                <a:latin typeface="Times New Roman" pitchFamily="18" charset="0"/>
              </a:defRPr>
            </a:lvl1pPr>
          </a:lstStyle>
          <a:p>
            <a:pPr>
              <a:defRPr/>
            </a:pPr>
            <a:fld id="{EF4D310D-3C17-4295-AC3A-87496D95763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54508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 b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 b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301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301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4301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 b="0">
                <a:latin typeface="Times New Roman" pitchFamily="18" charset="0"/>
              </a:defRPr>
            </a:lvl1pPr>
          </a:lstStyle>
          <a:p>
            <a:pPr>
              <a:defRPr/>
            </a:pPr>
            <a:r>
              <a:rPr lang="en-US" dirty="0"/>
              <a:t>Scheduling</a:t>
            </a:r>
          </a:p>
        </p:txBody>
      </p:sp>
      <p:sp>
        <p:nvSpPr>
          <p:cNvPr id="4301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 b="0">
                <a:latin typeface="Times New Roman" pitchFamily="18" charset="0"/>
              </a:defRPr>
            </a:lvl1pPr>
          </a:lstStyle>
          <a:p>
            <a:pPr>
              <a:defRPr/>
            </a:pPr>
            <a:fld id="{8B88846C-9560-456A-B640-CB124F73616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8583680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Scheduling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B88846C-9560-456A-B640-CB124F736163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09957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en-US" dirty="0" smtClean="0"/>
              <a:t>Scheduling</a:t>
            </a:r>
          </a:p>
        </p:txBody>
      </p:sp>
      <p:sp>
        <p:nvSpPr>
          <p:cNvPr id="4813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9DDF15B-3F26-4D46-9584-AD6E61E24E5B}" type="slidenum">
              <a:rPr lang="en-US" smtClean="0"/>
              <a:pPr/>
              <a:t>11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8319290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en-US" dirty="0" smtClean="0"/>
              <a:t>Scheduling</a:t>
            </a:r>
          </a:p>
        </p:txBody>
      </p:sp>
      <p:sp>
        <p:nvSpPr>
          <p:cNvPr id="5222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E2A2BE6-9AF5-483D-ABBE-3281968D0F8C}" type="slidenum">
              <a:rPr lang="en-US" smtClean="0"/>
              <a:pPr/>
              <a:t>14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9245995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en-US" dirty="0" smtClean="0"/>
              <a:t>Scheduling</a:t>
            </a:r>
          </a:p>
        </p:txBody>
      </p:sp>
      <p:sp>
        <p:nvSpPr>
          <p:cNvPr id="5325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0DF935E-B5DC-451E-B9AF-D65B4A24B41E}" type="slidenum">
              <a:rPr lang="en-US" smtClean="0"/>
              <a:pPr/>
              <a:t>15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6734590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179614" y="0"/>
            <a:ext cx="8964386" cy="56388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5731323" y="2743200"/>
            <a:ext cx="3124200" cy="2057400"/>
          </a:xfrm>
        </p:spPr>
        <p:txBody>
          <a:bodyPr>
            <a:noAutofit/>
          </a:bodyPr>
          <a:lstStyle>
            <a:lvl1pPr marL="0" indent="0" algn="ctr">
              <a:buNone/>
              <a:defRPr sz="2400" b="0" spc="100" baseline="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 dirty="0"/>
          </a:p>
        </p:txBody>
      </p:sp>
      <p:sp>
        <p:nvSpPr>
          <p:cNvPr id="28" name="Title 27"/>
          <p:cNvSpPr>
            <a:spLocks noGrp="1"/>
          </p:cNvSpPr>
          <p:nvPr>
            <p:ph type="ctrTitle"/>
          </p:nvPr>
        </p:nvSpPr>
        <p:spPr>
          <a:xfrm>
            <a:off x="5714989" y="609600"/>
            <a:ext cx="3124200" cy="1905000"/>
          </a:xfrm>
          <a:noFill/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3200" b="1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chemeClr val="tx2">
                    <a:lumMod val="20000"/>
                    <a:lumOff val="80000"/>
                  </a:schemeClr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11/20/2010</a:t>
            </a:r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>
          <a:xfrm>
            <a:off x="1077686" y="6203667"/>
            <a:ext cx="5170713" cy="384048"/>
          </a:xfrm>
        </p:spPr>
        <p:txBody>
          <a:bodyPr/>
          <a:lstStyle>
            <a:lvl1pPr algn="ctr">
              <a:defRPr b="0"/>
            </a:lvl1pPr>
          </a:lstStyle>
          <a:p>
            <a:r>
              <a:rPr lang="en-US" dirty="0" smtClean="0"/>
              <a:t>Copyright ©2015 McGraw-Hill Higher Education. All Rights Reserved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79614" y="5638800"/>
            <a:ext cx="8964386" cy="228600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3" name="Picture 2" descr="C:\Users\vimalraj.gopi\Desktop\Picture1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038" y="236538"/>
            <a:ext cx="4200525" cy="5354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515384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3048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US" dirty="0" smtClean="0"/>
              <a:t>11/20/2010</a:t>
            </a:r>
            <a:endParaRPr lang="en-US" dirty="0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kumimoji="0" lang="en-US" dirty="0" smtClean="0"/>
              <a:t>Instructor Slides</a:t>
            </a:r>
            <a:endParaRPr kumimoji="0" lang="en-US" dirty="0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TextBox 5"/>
          <p:cNvSpPr txBox="1"/>
          <p:nvPr userDrawn="1"/>
        </p:nvSpPr>
        <p:spPr>
          <a:xfrm>
            <a:off x="8305800" y="6245423"/>
            <a:ext cx="7405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0" dirty="0" smtClean="0">
                <a:solidFill>
                  <a:schemeClr val="tx2"/>
                </a:solidFill>
              </a:rPr>
              <a:t>16-</a:t>
            </a:r>
            <a:fld id="{78C8B78F-49AC-44F6-AA95-D2AF30A24F9D}" type="slidenum">
              <a:rPr lang="en-US" sz="1400" b="0" smtClean="0">
                <a:solidFill>
                  <a:schemeClr val="tx2"/>
                </a:solidFill>
              </a:rPr>
              <a:t>‹#›</a:t>
            </a:fld>
            <a:endParaRPr lang="en-US" sz="1400" b="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21329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11/20/2010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 dirty="0" smtClean="0"/>
              <a:t>Instructor Slides</a:t>
            </a:r>
            <a:endParaRPr kumimoji="0" lang="en-US" dirty="0"/>
          </a:p>
        </p:txBody>
      </p:sp>
      <p:sp>
        <p:nvSpPr>
          <p:cNvPr id="6" name="Content Placeholder 8"/>
          <p:cNvSpPr>
            <a:spLocks noGrp="1"/>
          </p:cNvSpPr>
          <p:nvPr>
            <p:ph idx="1"/>
          </p:nvPr>
        </p:nvSpPr>
        <p:spPr>
          <a:xfrm>
            <a:off x="3048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 dirty="0"/>
          </a:p>
        </p:txBody>
      </p:sp>
      <p:sp>
        <p:nvSpPr>
          <p:cNvPr id="7" name="TextBox 6"/>
          <p:cNvSpPr txBox="1"/>
          <p:nvPr userDrawn="1"/>
        </p:nvSpPr>
        <p:spPr>
          <a:xfrm>
            <a:off x="8305800" y="6245423"/>
            <a:ext cx="7405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0" dirty="0" smtClean="0">
                <a:solidFill>
                  <a:schemeClr val="tx2"/>
                </a:solidFill>
              </a:rPr>
              <a:t>16-</a:t>
            </a:r>
            <a:fld id="{78C8B78F-49AC-44F6-AA95-D2AF30A24F9D}" type="slidenum">
              <a:rPr lang="en-US" sz="1400" b="0" smtClean="0">
                <a:solidFill>
                  <a:schemeClr val="tx2"/>
                </a:solidFill>
              </a:rPr>
              <a:t>‹#›</a:t>
            </a:fld>
            <a:endParaRPr lang="en-US" sz="1400" b="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95428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11/20/2010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Instructor Slides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3600" b="1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 userDrawn="1"/>
        </p:nvSpPr>
        <p:spPr>
          <a:xfrm>
            <a:off x="8305800" y="6245423"/>
            <a:ext cx="7405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0" dirty="0" smtClean="0">
                <a:solidFill>
                  <a:schemeClr val="tx2"/>
                </a:solidFill>
              </a:rPr>
              <a:t>16-</a:t>
            </a:r>
            <a:fld id="{78C8B78F-49AC-44F6-AA95-D2AF30A24F9D}" type="slidenum">
              <a:rPr lang="en-US" sz="1400" b="0" smtClean="0">
                <a:solidFill>
                  <a:schemeClr val="tx2"/>
                </a:solidFill>
              </a:rPr>
              <a:t>‹#›</a:t>
            </a:fld>
            <a:endParaRPr lang="en-US" sz="1400" b="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08059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11/20/2010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Instructor Slides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half" idx="1"/>
          </p:nvPr>
        </p:nvSpPr>
        <p:spPr>
          <a:xfrm>
            <a:off x="324852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494516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TextBox 6"/>
          <p:cNvSpPr txBox="1"/>
          <p:nvPr userDrawn="1"/>
        </p:nvSpPr>
        <p:spPr>
          <a:xfrm>
            <a:off x="8305800" y="6245423"/>
            <a:ext cx="7405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0" dirty="0" smtClean="0">
                <a:solidFill>
                  <a:schemeClr val="tx2"/>
                </a:solidFill>
              </a:rPr>
              <a:t>16-</a:t>
            </a:r>
            <a:fld id="{78C8B78F-49AC-44F6-AA95-D2AF30A24F9D}" type="slidenum">
              <a:rPr lang="en-US" sz="1400" b="0" smtClean="0">
                <a:solidFill>
                  <a:schemeClr val="tx2"/>
                </a:solidFill>
              </a:rPr>
              <a:t>‹#›</a:t>
            </a:fld>
            <a:endParaRPr lang="en-US" sz="1400" b="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0067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 dirty="0" smtClean="0"/>
              <a:t>Instructor Slides</a:t>
            </a:r>
            <a:endParaRPr kumimoji="0"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11/20/2010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3212" y="1437909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2" name="Content Placeholder 31"/>
          <p:cNvSpPr>
            <a:spLocks noGrp="1"/>
          </p:cNvSpPr>
          <p:nvPr>
            <p:ph sz="half" idx="2"/>
          </p:nvPr>
        </p:nvSpPr>
        <p:spPr>
          <a:xfrm>
            <a:off x="3048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34" name="Content Placeholder 33"/>
          <p:cNvSpPr>
            <a:spLocks noGrp="1"/>
          </p:cNvSpPr>
          <p:nvPr>
            <p:ph sz="quarter" idx="4"/>
          </p:nvPr>
        </p:nvSpPr>
        <p:spPr>
          <a:xfrm>
            <a:off x="4463732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4320" y="223592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idx="3"/>
          </p:nvPr>
        </p:nvSpPr>
        <p:spPr>
          <a:xfrm>
            <a:off x="4463732" y="1398130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cxnSp>
        <p:nvCxnSpPr>
          <p:cNvPr id="10" name="Straight Connector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 userDrawn="1"/>
        </p:nvSpPr>
        <p:spPr>
          <a:xfrm>
            <a:off x="8305800" y="6245423"/>
            <a:ext cx="7405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0" dirty="0" smtClean="0">
                <a:solidFill>
                  <a:schemeClr val="tx2"/>
                </a:solidFill>
              </a:rPr>
              <a:t>16-</a:t>
            </a:r>
            <a:fld id="{78C8B78F-49AC-44F6-AA95-D2AF30A24F9D}" type="slidenum">
              <a:rPr lang="en-US" sz="1400" b="0" smtClean="0">
                <a:solidFill>
                  <a:schemeClr val="tx2"/>
                </a:solidFill>
              </a:rPr>
              <a:t>‹#›</a:t>
            </a:fld>
            <a:endParaRPr lang="en-US" sz="1400" b="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93557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11/20/2010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 dirty="0" smtClean="0"/>
              <a:t>Instructor Slides</a:t>
            </a:r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TextBox 4"/>
          <p:cNvSpPr txBox="1"/>
          <p:nvPr userDrawn="1"/>
        </p:nvSpPr>
        <p:spPr>
          <a:xfrm>
            <a:off x="8305800" y="6245423"/>
            <a:ext cx="7405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0" dirty="0" smtClean="0">
                <a:solidFill>
                  <a:schemeClr val="tx2"/>
                </a:solidFill>
              </a:rPr>
              <a:t>16-</a:t>
            </a:r>
            <a:fld id="{78C8B78F-49AC-44F6-AA95-D2AF30A24F9D}" type="slidenum">
              <a:rPr lang="en-US" sz="1400" b="0" smtClean="0">
                <a:solidFill>
                  <a:schemeClr val="tx2"/>
                </a:solidFill>
              </a:rPr>
              <a:t>‹#›</a:t>
            </a:fld>
            <a:endParaRPr lang="en-US" sz="1400" b="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48913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11/20/2010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 dirty="0" smtClean="0"/>
              <a:t>Instructor Slides</a:t>
            </a:r>
            <a:endParaRPr kumimoji="0" lang="en-US" dirty="0"/>
          </a:p>
        </p:txBody>
      </p:sp>
      <p:sp>
        <p:nvSpPr>
          <p:cNvPr id="5" name="TextBox 4"/>
          <p:cNvSpPr txBox="1"/>
          <p:nvPr userDrawn="1"/>
        </p:nvSpPr>
        <p:spPr>
          <a:xfrm>
            <a:off x="8305800" y="6245423"/>
            <a:ext cx="7405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0" dirty="0" smtClean="0">
                <a:solidFill>
                  <a:schemeClr val="tx2"/>
                </a:solidFill>
              </a:rPr>
              <a:t>16-</a:t>
            </a:r>
            <a:fld id="{78C8B78F-49AC-44F6-AA95-D2AF30A24F9D}" type="slidenum">
              <a:rPr lang="en-US" sz="1400" b="0" smtClean="0">
                <a:solidFill>
                  <a:schemeClr val="tx2"/>
                </a:solidFill>
              </a:rPr>
              <a:t>‹#›</a:t>
            </a:fld>
            <a:endParaRPr lang="en-US" sz="1400" b="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92202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11/20/2010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 dirty="0" smtClean="0"/>
              <a:t>Instructor Slides</a:t>
            </a:r>
            <a:endParaRPr kumimoji="0" lang="en-US" dirty="0"/>
          </a:p>
        </p:txBody>
      </p:sp>
      <p:sp>
        <p:nvSpPr>
          <p:cNvPr id="5" name="TextBox 4"/>
          <p:cNvSpPr txBox="1"/>
          <p:nvPr userDrawn="1"/>
        </p:nvSpPr>
        <p:spPr>
          <a:xfrm>
            <a:off x="8305800" y="6245423"/>
            <a:ext cx="7405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0" dirty="0" smtClean="0">
                <a:solidFill>
                  <a:schemeClr val="tx2"/>
                </a:solidFill>
              </a:rPr>
              <a:t>16-</a:t>
            </a:r>
            <a:fld id="{78C8B78F-49AC-44F6-AA95-D2AF30A24F9D}" type="slidenum">
              <a:rPr lang="en-US" sz="1400" b="0" smtClean="0">
                <a:solidFill>
                  <a:schemeClr val="tx2"/>
                </a:solidFill>
              </a:rPr>
              <a:t>‹#›</a:t>
            </a:fld>
            <a:endParaRPr lang="en-US" sz="1400" b="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54357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11/20/2010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 dirty="0" smtClean="0"/>
              <a:t>Instructor Slides</a:t>
            </a:r>
            <a:endParaRPr kumimoji="0" lang="en-US" dirty="0"/>
          </a:p>
        </p:txBody>
      </p:sp>
      <p:sp>
        <p:nvSpPr>
          <p:cNvPr id="5" name="TextBox 4"/>
          <p:cNvSpPr txBox="1"/>
          <p:nvPr userDrawn="1"/>
        </p:nvSpPr>
        <p:spPr>
          <a:xfrm>
            <a:off x="8305800" y="6245423"/>
            <a:ext cx="7405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0" dirty="0" smtClean="0">
                <a:solidFill>
                  <a:schemeClr val="tx2"/>
                </a:solidFill>
              </a:rPr>
              <a:t>16-</a:t>
            </a:r>
            <a:fld id="{78C8B78F-49AC-44F6-AA95-D2AF30A24F9D}" type="slidenum">
              <a:rPr lang="en-US" sz="1400" b="0" smtClean="0">
                <a:solidFill>
                  <a:schemeClr val="tx2"/>
                </a:solidFill>
              </a:rPr>
              <a:t>‹#›</a:t>
            </a:fld>
            <a:endParaRPr lang="en-US" sz="1400" b="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30526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11/20/2010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 dirty="0" smtClean="0"/>
              <a:t>Instructor Slides</a:t>
            </a:r>
            <a:endParaRPr kumimoji="0" lang="en-US" dirty="0"/>
          </a:p>
        </p:txBody>
      </p:sp>
      <p:sp>
        <p:nvSpPr>
          <p:cNvPr id="4" name="TextBox 3"/>
          <p:cNvSpPr txBox="1"/>
          <p:nvPr userDrawn="1"/>
        </p:nvSpPr>
        <p:spPr>
          <a:xfrm>
            <a:off x="8305800" y="6245423"/>
            <a:ext cx="7405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0" dirty="0" smtClean="0">
                <a:solidFill>
                  <a:schemeClr val="tx2"/>
                </a:solidFill>
              </a:rPr>
              <a:t>16-</a:t>
            </a:r>
            <a:fld id="{78C8B78F-49AC-44F6-AA95-D2AF30A24F9D}" type="slidenum">
              <a:rPr lang="en-US" sz="1400" b="0" smtClean="0">
                <a:solidFill>
                  <a:schemeClr val="tx2"/>
                </a:solidFill>
              </a:rPr>
              <a:t>‹#›</a:t>
            </a:fld>
            <a:endParaRPr lang="en-US" sz="1400" b="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362165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Content Placeholder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1" name="Title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US" dirty="0" smtClean="0"/>
              <a:t>11/20/2010</a:t>
            </a:r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 dirty="0" smtClean="0"/>
              <a:t>Instructor Slides</a:t>
            </a:r>
            <a:endParaRPr lang="en-US" dirty="0"/>
          </a:p>
        </p:txBody>
      </p:sp>
      <p:sp>
        <p:nvSpPr>
          <p:cNvPr id="7" name="TextBox 6"/>
          <p:cNvSpPr txBox="1"/>
          <p:nvPr userDrawn="1"/>
        </p:nvSpPr>
        <p:spPr>
          <a:xfrm>
            <a:off x="8305800" y="6245423"/>
            <a:ext cx="7405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0" dirty="0" smtClean="0">
                <a:solidFill>
                  <a:schemeClr val="tx2"/>
                </a:solidFill>
              </a:rPr>
              <a:t>16-</a:t>
            </a:r>
            <a:fld id="{78C8B78F-49AC-44F6-AA95-D2AF30A24F9D}" type="slidenum">
              <a:rPr lang="en-US" sz="1400" b="0" smtClean="0">
                <a:solidFill>
                  <a:schemeClr val="tx2"/>
                </a:solidFill>
              </a:rPr>
              <a:t>‹#›</a:t>
            </a:fld>
            <a:endParaRPr lang="en-US" sz="1400" b="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35808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en-US" dirty="0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11/20/2010</a:t>
            </a:r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kumimoji="0" lang="en-US" dirty="0" smtClean="0"/>
              <a:t>Instructor Slides</a:t>
            </a:r>
            <a:endParaRPr kumimoji="0" lang="en-US" dirty="0"/>
          </a:p>
        </p:txBody>
      </p:sp>
      <p:sp>
        <p:nvSpPr>
          <p:cNvPr id="7" name="TextBox 6"/>
          <p:cNvSpPr txBox="1"/>
          <p:nvPr userDrawn="1"/>
        </p:nvSpPr>
        <p:spPr>
          <a:xfrm>
            <a:off x="8305800" y="6245423"/>
            <a:ext cx="7405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0" dirty="0" smtClean="0">
                <a:solidFill>
                  <a:schemeClr val="tx2"/>
                </a:solidFill>
              </a:rPr>
              <a:t>16-</a:t>
            </a:r>
            <a:fld id="{78C8B78F-49AC-44F6-AA95-D2AF30A24F9D}" type="slidenum">
              <a:rPr lang="en-US" sz="1400" b="0" smtClean="0">
                <a:solidFill>
                  <a:schemeClr val="tx2"/>
                </a:solidFill>
              </a:rPr>
              <a:t>‹#›</a:t>
            </a:fld>
            <a:endParaRPr lang="en-US" sz="1400" b="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619703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11/20/2010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 dirty="0" smtClean="0"/>
              <a:t>Instructor Slides</a:t>
            </a:r>
            <a:endParaRPr kumimoji="0" lang="en-US" dirty="0"/>
          </a:p>
        </p:txBody>
      </p:sp>
      <p:sp>
        <p:nvSpPr>
          <p:cNvPr id="6" name="TextBox 5"/>
          <p:cNvSpPr txBox="1"/>
          <p:nvPr userDrawn="1"/>
        </p:nvSpPr>
        <p:spPr>
          <a:xfrm>
            <a:off x="8305800" y="6245423"/>
            <a:ext cx="7405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0" dirty="0" smtClean="0">
                <a:solidFill>
                  <a:schemeClr val="tx2"/>
                </a:solidFill>
              </a:rPr>
              <a:t>16-</a:t>
            </a:r>
            <a:fld id="{78C8B78F-49AC-44F6-AA95-D2AF30A24F9D}" type="slidenum">
              <a:rPr lang="en-US" sz="1400" b="0" smtClean="0">
                <a:solidFill>
                  <a:schemeClr val="tx2"/>
                </a:solidFill>
              </a:rPr>
              <a:t>‹#›</a:t>
            </a:fld>
            <a:endParaRPr lang="en-US" sz="1400" b="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60393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11/20/2010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 dirty="0" smtClean="0"/>
              <a:t>Instructor Slides</a:t>
            </a:r>
            <a:endParaRPr kumimoji="0" lang="en-US" dirty="0"/>
          </a:p>
        </p:txBody>
      </p:sp>
      <p:sp>
        <p:nvSpPr>
          <p:cNvPr id="6" name="TextBox 5"/>
          <p:cNvSpPr txBox="1"/>
          <p:nvPr userDrawn="1"/>
        </p:nvSpPr>
        <p:spPr>
          <a:xfrm>
            <a:off x="8305800" y="6245423"/>
            <a:ext cx="7405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0" dirty="0" smtClean="0">
                <a:solidFill>
                  <a:schemeClr val="tx2"/>
                </a:solidFill>
              </a:rPr>
              <a:t>16-</a:t>
            </a:r>
            <a:fld id="{78C8B78F-49AC-44F6-AA95-D2AF30A24F9D}" type="slidenum">
              <a:rPr lang="en-US" sz="1400" b="0" smtClean="0">
                <a:solidFill>
                  <a:schemeClr val="tx2"/>
                </a:solidFill>
              </a:rPr>
              <a:t>‹#›</a:t>
            </a:fld>
            <a:endParaRPr lang="en-US" sz="1400" b="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86733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336884" y="1481688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 dirty="0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11/20/2010</a:t>
            </a:r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Instructor Slides</a:t>
            </a:r>
            <a:endParaRPr lang="en-US" dirty="0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324852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sp>
        <p:nvSpPr>
          <p:cNvPr id="8" name="Rectangle 7"/>
          <p:cNvSpPr/>
          <p:nvPr/>
        </p:nvSpPr>
        <p:spPr>
          <a:xfrm rot="16200000">
            <a:off x="-3342707" y="3323253"/>
            <a:ext cx="6860515" cy="175100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accent3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accent3">
                  <a:lumMod val="40000"/>
                  <a:lumOff val="60000"/>
                  <a:shade val="100000"/>
                  <a:satMod val="11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Rectangle 1"/>
          <p:cNvSpPr/>
          <p:nvPr/>
        </p:nvSpPr>
        <p:spPr>
          <a:xfrm>
            <a:off x="0" y="6674947"/>
            <a:ext cx="9144000" cy="183057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accent3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accent3">
                  <a:lumMod val="40000"/>
                  <a:lumOff val="60000"/>
                  <a:shade val="100000"/>
                  <a:satMod val="11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8344" y="21280"/>
            <a:ext cx="1154176" cy="968095"/>
          </a:xfrm>
          <a:prstGeom prst="rect">
            <a:avLst/>
          </a:prstGeom>
          <a:effectLst>
            <a:reflection endPos="0" dist="50800" dir="5400000" sy="-100000" algn="bl" rotWithShape="0"/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14800220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  <p:sldLayoutId id="2147483768" r:id="rId12"/>
    <p:sldLayoutId id="2147483769" r:id="rId13"/>
    <p:sldLayoutId id="2147483770" r:id="rId14"/>
    <p:sldLayoutId id="2147483771" r:id="rId15"/>
  </p:sldLayoutIdLst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lang="en-US" sz="3200" b="1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chemeClr val="tx1">
              <a:lumMod val="95000"/>
              <a:lumOff val="5000"/>
            </a:schemeClr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85000"/>
        <a:buFont typeface="Wingdings 2"/>
        <a:buChar char=""/>
        <a:defRPr kumimoji="0" sz="2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tx2"/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tx2"/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tx2"/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tx2"/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marL="0" indent="0" eaLnBrk="1" hangingPunct="1">
              <a:buFontTx/>
              <a:buNone/>
            </a:pPr>
            <a:r>
              <a:rPr lang="en-US" dirty="0" smtClean="0"/>
              <a:t>Scheduling</a:t>
            </a:r>
          </a:p>
        </p:txBody>
      </p:sp>
      <p:sp>
        <p:nvSpPr>
          <p:cNvPr id="6146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solidFill>
                  <a:srgbClr val="C04F46"/>
                </a:solidFill>
              </a:rPr>
              <a:t>Chapter 16</a:t>
            </a:r>
          </a:p>
        </p:txBody>
      </p:sp>
      <p:sp>
        <p:nvSpPr>
          <p:cNvPr id="5" name="Rectangle 4"/>
          <p:cNvSpPr/>
          <p:nvPr/>
        </p:nvSpPr>
        <p:spPr>
          <a:xfrm>
            <a:off x="457200" y="6230779"/>
            <a:ext cx="827461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000" b="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Copyright © 2015 McGraw-Hill Education. All rights reserved. No reproduction or distribution without the prior written consent of McGraw-Hill Education.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036638" indent="-1036638" eaLnBrk="1" hangingPunct="1">
              <a:buNone/>
            </a:pPr>
            <a:r>
              <a:rPr lang="en-US" sz="2000" dirty="0" smtClean="0"/>
              <a:t>You should be able to:</a:t>
            </a:r>
          </a:p>
          <a:p>
            <a:pPr marL="1036638" lvl="1" indent="-1036638">
              <a:buNone/>
            </a:pPr>
            <a:r>
              <a:rPr lang="en-US" sz="1800" dirty="0" smtClean="0"/>
              <a:t>LO 16.1	Explain what scheduling involves and the importance of good scheduling</a:t>
            </a:r>
          </a:p>
          <a:p>
            <a:pPr marL="1036638" lvl="1" indent="-1036638">
              <a:buNone/>
            </a:pPr>
            <a:r>
              <a:rPr lang="en-US" sz="1800" dirty="0" smtClean="0"/>
              <a:t>LO 16.2	Compare product and service scheduling hierarchies</a:t>
            </a:r>
          </a:p>
          <a:p>
            <a:pPr marL="1036638" lvl="1" indent="-1036638">
              <a:buNone/>
            </a:pPr>
            <a:r>
              <a:rPr lang="en-US" sz="1800" dirty="0" smtClean="0"/>
              <a:t>LO 16.3	Describe scheduling needs in high-volume systems</a:t>
            </a:r>
          </a:p>
          <a:p>
            <a:pPr marL="1036638" lvl="1" indent="-1036638">
              <a:buNone/>
            </a:pPr>
            <a:r>
              <a:rPr lang="en-US" sz="1800" dirty="0" smtClean="0"/>
              <a:t>LO 16.4	Describe scheduling needs in intermediate-volume systems</a:t>
            </a:r>
          </a:p>
          <a:p>
            <a:pPr marL="1036638" lvl="1" indent="-1036638">
              <a:buNone/>
            </a:pPr>
            <a:r>
              <a:rPr lang="en-US" sz="1800" dirty="0" smtClean="0"/>
              <a:t>LO 16.5	Describe scheduling needs in job shops</a:t>
            </a:r>
          </a:p>
          <a:p>
            <a:pPr marL="1036638" lvl="1" indent="-1036638">
              <a:buNone/>
            </a:pPr>
            <a:r>
              <a:rPr lang="en-US" sz="1800" dirty="0" smtClean="0"/>
              <a:t>LO 16.6	Use and interpret Gantt charts</a:t>
            </a:r>
          </a:p>
          <a:p>
            <a:pPr marL="1036638" lvl="1" indent="-1036638">
              <a:buNone/>
            </a:pPr>
            <a:r>
              <a:rPr lang="en-US" sz="1800" dirty="0" smtClean="0"/>
              <a:t>LO 16.7	Use the assignment method for loading</a:t>
            </a:r>
          </a:p>
          <a:p>
            <a:pPr marL="1036638" lvl="1" indent="-1036638">
              <a:buNone/>
            </a:pPr>
            <a:r>
              <a:rPr lang="en-US" sz="1800" dirty="0" smtClean="0"/>
              <a:t>LO 16.8	Give examples of commonly used priority rules</a:t>
            </a:r>
          </a:p>
          <a:p>
            <a:pPr marL="1036638" lvl="1" indent="-1036638">
              <a:buNone/>
            </a:pPr>
            <a:r>
              <a:rPr lang="en-US" sz="1800" dirty="0" smtClean="0"/>
              <a:t>LO 16.9	Discuss the Theory of Constraints and that approach to scheduling</a:t>
            </a:r>
          </a:p>
          <a:p>
            <a:pPr marL="1036638" lvl="1" indent="-1036638">
              <a:buNone/>
            </a:pPr>
            <a:r>
              <a:rPr lang="en-US" sz="1800" dirty="0" smtClean="0"/>
              <a:t>LO 16.10	Summarize some of the unique problems encountered in service systems, and describe some of the approaches used for scheduling service systems</a:t>
            </a:r>
          </a:p>
        </p:txBody>
      </p:sp>
      <p:sp>
        <p:nvSpPr>
          <p:cNvPr id="61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Chapter 16: Learning Objectives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4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dirty="0" smtClean="0"/>
              <a:t>Scheduling 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spcBef>
                <a:spcPts val="600"/>
              </a:spcBef>
            </a:pPr>
            <a:r>
              <a:rPr lang="en-US" sz="2400" b="0" dirty="0" smtClean="0">
                <a:solidFill>
                  <a:srgbClr val="303B2C"/>
                </a:solidFill>
              </a:rPr>
              <a:t>Scheduling: </a:t>
            </a:r>
          </a:p>
          <a:p>
            <a:pPr lvl="1">
              <a:spcBef>
                <a:spcPts val="600"/>
              </a:spcBef>
            </a:pPr>
            <a:r>
              <a:rPr lang="en-US" sz="2200" b="0" dirty="0" smtClean="0">
                <a:solidFill>
                  <a:srgbClr val="303B2C"/>
                </a:solidFill>
              </a:rPr>
              <a:t>Establishing the timing of the use of equipment, facilities and human activities in an organization</a:t>
            </a:r>
          </a:p>
          <a:p>
            <a:pPr eaLnBrk="1" hangingPunct="1">
              <a:spcBef>
                <a:spcPts val="600"/>
              </a:spcBef>
            </a:pPr>
            <a:r>
              <a:rPr lang="en-US" sz="2400" b="0" dirty="0" smtClean="0">
                <a:solidFill>
                  <a:srgbClr val="303B2C"/>
                </a:solidFill>
              </a:rPr>
              <a:t>Effective scheduling can yield</a:t>
            </a:r>
          </a:p>
          <a:p>
            <a:pPr lvl="2" eaLnBrk="1" hangingPunct="1">
              <a:spcBef>
                <a:spcPts val="600"/>
              </a:spcBef>
            </a:pPr>
            <a:r>
              <a:rPr lang="en-US" sz="2000" dirty="0" smtClean="0">
                <a:solidFill>
                  <a:srgbClr val="303B2C"/>
                </a:solidFill>
              </a:rPr>
              <a:t>Cost savings</a:t>
            </a:r>
          </a:p>
          <a:p>
            <a:pPr lvl="2" eaLnBrk="1" hangingPunct="1">
              <a:spcBef>
                <a:spcPts val="600"/>
              </a:spcBef>
            </a:pPr>
            <a:r>
              <a:rPr lang="en-US" sz="2000" dirty="0" smtClean="0">
                <a:solidFill>
                  <a:srgbClr val="303B2C"/>
                </a:solidFill>
              </a:rPr>
              <a:t>Increases in productivity</a:t>
            </a:r>
          </a:p>
          <a:p>
            <a:pPr lvl="2" eaLnBrk="1" hangingPunct="1">
              <a:spcBef>
                <a:spcPts val="600"/>
              </a:spcBef>
            </a:pPr>
            <a:r>
              <a:rPr lang="en-US" sz="2000" dirty="0" smtClean="0">
                <a:solidFill>
                  <a:srgbClr val="303B2C"/>
                </a:solidFill>
              </a:rPr>
              <a:t>Other benefits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6200" y="6248400"/>
            <a:ext cx="1066800" cy="5334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>
                <a:solidFill>
                  <a:schemeClr val="tx1"/>
                </a:solidFill>
              </a:rPr>
              <a:t>LO 16.1</a:t>
            </a:r>
            <a:endParaRPr lang="en-US" sz="16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8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89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89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389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389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389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15" grpId="0" build="p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Scheduling Hierarchies</a:t>
            </a:r>
          </a:p>
        </p:txBody>
      </p:sp>
      <p:pic>
        <p:nvPicPr>
          <p:cNvPr id="4" name="Picture 3" descr="ste25251_16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57400" y="1828800"/>
            <a:ext cx="4933890" cy="3770376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76200" y="6248400"/>
            <a:ext cx="1066800" cy="5334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>
                <a:solidFill>
                  <a:schemeClr val="tx1"/>
                </a:solidFill>
              </a:rPr>
              <a:t>LO 16.2</a:t>
            </a:r>
            <a:endParaRPr lang="en-US" sz="16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b="1" dirty="0" smtClean="0"/>
              <a:t>Flow System</a:t>
            </a:r>
          </a:p>
          <a:p>
            <a:pPr lvl="1"/>
            <a:r>
              <a:rPr lang="en-US" dirty="0" smtClean="0"/>
              <a:t>High-volume system in which all jobs follow the same sequence</a:t>
            </a:r>
          </a:p>
          <a:p>
            <a:pPr lvl="1" eaLnBrk="1" hangingPunct="1"/>
            <a:r>
              <a:rPr lang="en-US" b="1" dirty="0" smtClean="0"/>
              <a:t>Flow system scheduling</a:t>
            </a:r>
          </a:p>
          <a:p>
            <a:pPr lvl="2" eaLnBrk="1" hangingPunct="1"/>
            <a:r>
              <a:rPr lang="en-US" dirty="0" smtClean="0"/>
              <a:t>Scheduling for flow systems</a:t>
            </a:r>
          </a:p>
          <a:p>
            <a:pPr lvl="2" eaLnBrk="1" hangingPunct="1"/>
            <a:r>
              <a:rPr lang="en-US" dirty="0" smtClean="0"/>
              <a:t>The goal is to achieve a smooth rate of flow of goods or customers through the system in order to get high utilization of labor and equipment</a:t>
            </a:r>
          </a:p>
        </p:txBody>
      </p:sp>
      <p:sp>
        <p:nvSpPr>
          <p:cNvPr id="102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High Volume Systems</a:t>
            </a:r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4124534409"/>
              </p:ext>
            </p:extLst>
          </p:nvPr>
        </p:nvGraphicFramePr>
        <p:xfrm>
          <a:off x="1905000" y="4978400"/>
          <a:ext cx="6096000" cy="1422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Rounded Rectangle 4"/>
          <p:cNvSpPr/>
          <p:nvPr/>
        </p:nvSpPr>
        <p:spPr>
          <a:xfrm>
            <a:off x="76200" y="6248400"/>
            <a:ext cx="1066800" cy="5334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>
                <a:solidFill>
                  <a:schemeClr val="tx1"/>
                </a:solidFill>
              </a:rPr>
              <a:t>LO 16.3</a:t>
            </a:r>
            <a:endParaRPr lang="en-US" sz="16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371600"/>
            <a:ext cx="8229600" cy="4572000"/>
          </a:xfrm>
        </p:spPr>
        <p:txBody>
          <a:bodyPr>
            <a:normAutofit/>
          </a:bodyPr>
          <a:lstStyle/>
          <a:p>
            <a:r>
              <a:rPr lang="en-US" b="0" dirty="0" smtClean="0"/>
              <a:t>Outputs fall between the standardized type of output of high-volume systems and the make-to-order output of job shops</a:t>
            </a:r>
          </a:p>
          <a:p>
            <a:pPr eaLnBrk="1" hangingPunct="1">
              <a:defRPr/>
            </a:pPr>
            <a:r>
              <a:rPr lang="en-US" b="0" dirty="0" smtClean="0"/>
              <a:t>Output </a:t>
            </a:r>
            <a:r>
              <a:rPr lang="en-US" b="0" dirty="0"/>
              <a:t>rates are insufficient to warrant continuous production</a:t>
            </a:r>
          </a:p>
          <a:p>
            <a:pPr lvl="1" eaLnBrk="1" hangingPunct="1">
              <a:defRPr/>
            </a:pPr>
            <a:r>
              <a:rPr lang="en-US" dirty="0"/>
              <a:t>Rather, it is more economical </a:t>
            </a:r>
          </a:p>
          <a:p>
            <a:pPr marL="627063" lvl="1" indent="-282575" eaLnBrk="1" hangingPunct="1">
              <a:buFontTx/>
              <a:buNone/>
              <a:defRPr/>
            </a:pPr>
            <a:r>
              <a:rPr lang="en-US" dirty="0"/>
              <a:t>	to produce </a:t>
            </a:r>
            <a:r>
              <a:rPr lang="en-US" i="1" dirty="0"/>
              <a:t>intermittently</a:t>
            </a:r>
          </a:p>
          <a:p>
            <a:pPr lvl="2" eaLnBrk="1" hangingPunct="1">
              <a:defRPr/>
            </a:pPr>
            <a:r>
              <a:rPr lang="en-US" dirty="0"/>
              <a:t>Work centers periodically </a:t>
            </a:r>
          </a:p>
          <a:p>
            <a:pPr lvl="2" eaLnBrk="1" hangingPunct="1">
              <a:buFontTx/>
              <a:buNone/>
              <a:defRPr/>
            </a:pPr>
            <a:r>
              <a:rPr lang="en-US" dirty="0"/>
              <a:t>	shift from one product to </a:t>
            </a:r>
          </a:p>
          <a:p>
            <a:pPr lvl="2" eaLnBrk="1" hangingPunct="1">
              <a:buFontTx/>
              <a:buNone/>
              <a:defRPr/>
            </a:pPr>
            <a:r>
              <a:rPr lang="en-US" dirty="0"/>
              <a:t>	another</a:t>
            </a:r>
          </a:p>
        </p:txBody>
      </p:sp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324852" y="0"/>
            <a:ext cx="8229600" cy="1219200"/>
          </a:xfrm>
        </p:spPr>
        <p:txBody>
          <a:bodyPr/>
          <a:lstStyle/>
          <a:p>
            <a:pPr eaLnBrk="1" hangingPunct="1"/>
            <a:r>
              <a:rPr lang="en-US" dirty="0" smtClean="0"/>
              <a:t>Intermediate-Volume Systems</a:t>
            </a:r>
          </a:p>
        </p:txBody>
      </p:sp>
      <p:pic>
        <p:nvPicPr>
          <p:cNvPr id="145410" name="Picture 2" descr="C:\Documents and Settings\Administrator\Local Settings\Temporary Internet Files\Content.IE5\U90LILML\MPj04033940000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5000" y="2971800"/>
            <a:ext cx="3429000" cy="3429000"/>
          </a:xfrm>
          <a:prstGeom prst="rect">
            <a:avLst/>
          </a:prstGeom>
          <a:noFill/>
          <a:effectLst>
            <a:softEdge rad="317500"/>
          </a:effectLst>
        </p:spPr>
      </p:pic>
      <p:sp>
        <p:nvSpPr>
          <p:cNvPr id="5" name="Rounded Rectangle 4"/>
          <p:cNvSpPr/>
          <p:nvPr/>
        </p:nvSpPr>
        <p:spPr>
          <a:xfrm>
            <a:off x="76200" y="6248400"/>
            <a:ext cx="1066800" cy="5334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>
                <a:solidFill>
                  <a:schemeClr val="tx1"/>
                </a:solidFill>
              </a:rPr>
              <a:t>LO 16.4</a:t>
            </a:r>
            <a:endParaRPr lang="en-US" sz="16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b="1" dirty="0" smtClean="0"/>
              <a:t>Job shop scheduling</a:t>
            </a:r>
          </a:p>
          <a:p>
            <a:pPr lvl="1" eaLnBrk="1" hangingPunct="1"/>
            <a:r>
              <a:rPr lang="en-US" dirty="0" smtClean="0"/>
              <a:t>Scheduling for low-volume systems with many variations in requirements</a:t>
            </a:r>
          </a:p>
          <a:p>
            <a:pPr lvl="2" eaLnBrk="1" hangingPunct="1"/>
            <a:r>
              <a:rPr lang="en-US" dirty="0" smtClean="0"/>
              <a:t>Make-to-order products</a:t>
            </a:r>
          </a:p>
          <a:p>
            <a:pPr lvl="2" eaLnBrk="1" hangingPunct="1"/>
            <a:r>
              <a:rPr lang="en-US" dirty="0" smtClean="0"/>
              <a:t>Processing requirements</a:t>
            </a:r>
          </a:p>
          <a:p>
            <a:pPr lvl="2" eaLnBrk="1" hangingPunct="1"/>
            <a:r>
              <a:rPr lang="en-US" dirty="0" smtClean="0"/>
              <a:t>Material requirements</a:t>
            </a:r>
          </a:p>
          <a:p>
            <a:pPr lvl="2" eaLnBrk="1" hangingPunct="1"/>
            <a:r>
              <a:rPr lang="en-US" dirty="0" smtClean="0"/>
              <a:t>Processing time</a:t>
            </a:r>
          </a:p>
          <a:p>
            <a:pPr lvl="2" eaLnBrk="1" hangingPunct="1"/>
            <a:r>
              <a:rPr lang="en-US" dirty="0" smtClean="0"/>
              <a:t>Processing sequence and setups</a:t>
            </a:r>
          </a:p>
          <a:p>
            <a:pPr lvl="1" eaLnBrk="1" hangingPunct="1"/>
            <a:r>
              <a:rPr lang="en-US" dirty="0" smtClean="0"/>
              <a:t>A complex scheduling environment</a:t>
            </a:r>
          </a:p>
          <a:p>
            <a:pPr lvl="2" eaLnBrk="1" hangingPunct="1"/>
            <a:r>
              <a:rPr lang="en-US" dirty="0" smtClean="0"/>
              <a:t>It is impossible to establish firm schedules until actual job orders are received</a:t>
            </a:r>
          </a:p>
        </p:txBody>
      </p:sp>
      <p:sp>
        <p:nvSpPr>
          <p:cNvPr id="153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Low-Volume Systems</a:t>
            </a:r>
          </a:p>
        </p:txBody>
      </p:sp>
      <p:pic>
        <p:nvPicPr>
          <p:cNvPr id="147458" name="Picture 2" descr="C:\Documents and Settings\Administrator\Local Settings\Temporary Internet Files\Content.IE5\8ZYP65WF\MPj04012840000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10200" y="2337733"/>
            <a:ext cx="3581400" cy="2386667"/>
          </a:xfrm>
          <a:prstGeom prst="rect">
            <a:avLst/>
          </a:prstGeom>
          <a:noFill/>
          <a:effectLst>
            <a:softEdge rad="317500"/>
          </a:effectLst>
        </p:spPr>
      </p:pic>
      <p:sp>
        <p:nvSpPr>
          <p:cNvPr id="5" name="Rounded Rectangle 4"/>
          <p:cNvSpPr/>
          <p:nvPr/>
        </p:nvSpPr>
        <p:spPr>
          <a:xfrm>
            <a:off x="76200" y="6248400"/>
            <a:ext cx="1066800" cy="5334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>
                <a:solidFill>
                  <a:schemeClr val="tx1"/>
                </a:solidFill>
              </a:rPr>
              <a:t>LO 16.5</a:t>
            </a:r>
            <a:endParaRPr lang="en-US" sz="16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Gantt Charts</a:t>
            </a:r>
          </a:p>
        </p:txBody>
      </p:sp>
      <p:sp>
        <p:nvSpPr>
          <p:cNvPr id="1741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b="1" dirty="0" smtClean="0"/>
              <a:t>Load chart</a:t>
            </a:r>
          </a:p>
          <a:p>
            <a:pPr lvl="1" eaLnBrk="1" hangingPunct="1"/>
            <a:r>
              <a:rPr lang="en-US" dirty="0" smtClean="0"/>
              <a:t>A Gantt chart that shows the loading and idle times for a group of machines or list of departments</a:t>
            </a:r>
          </a:p>
        </p:txBody>
      </p:sp>
      <p:pic>
        <p:nvPicPr>
          <p:cNvPr id="5" name="Picture 4" descr="ste25251_160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66800" y="3200400"/>
            <a:ext cx="6599162" cy="1609344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76200" y="6248400"/>
            <a:ext cx="1066800" cy="5334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>
                <a:solidFill>
                  <a:schemeClr val="tx1"/>
                </a:solidFill>
              </a:rPr>
              <a:t>LO 16.6</a:t>
            </a:r>
            <a:endParaRPr lang="en-US" sz="16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 eaLnBrk="1" hangingPunct="1">
              <a:buFontTx/>
              <a:buAutoNum type="arabicPeriod"/>
            </a:pPr>
            <a:r>
              <a:rPr lang="en-US" sz="2000" dirty="0" smtClean="0"/>
              <a:t>Row reduction: subtract the smallest number in each row from every number in the row</a:t>
            </a:r>
          </a:p>
          <a:p>
            <a:pPr marL="914400" lvl="1" indent="-400050" eaLnBrk="1" hangingPunct="1">
              <a:buFontTx/>
              <a:buAutoNum type="alphaLcPeriod"/>
            </a:pPr>
            <a:r>
              <a:rPr lang="en-US" sz="1600" dirty="0" smtClean="0"/>
              <a:t>Enter the result in a new table</a:t>
            </a:r>
          </a:p>
          <a:p>
            <a:pPr marL="457200" indent="-457200" eaLnBrk="1" hangingPunct="1">
              <a:buFontTx/>
              <a:buAutoNum type="arabicPeriod"/>
            </a:pPr>
            <a:r>
              <a:rPr lang="en-US" sz="2000" dirty="0" smtClean="0"/>
              <a:t>Column reduction: subtract the smallest number in each column from every number in the column</a:t>
            </a:r>
          </a:p>
          <a:p>
            <a:pPr marL="914400" lvl="1" indent="-400050" eaLnBrk="1" hangingPunct="1">
              <a:buFontTx/>
              <a:buAutoNum type="alphaLcPeriod"/>
            </a:pPr>
            <a:r>
              <a:rPr lang="en-US" sz="1600" dirty="0" smtClean="0"/>
              <a:t>Enter the result in a new table</a:t>
            </a:r>
          </a:p>
          <a:p>
            <a:pPr marL="457200" indent="-457200" eaLnBrk="1" hangingPunct="1">
              <a:buFontTx/>
              <a:buAutoNum type="arabicPeriod"/>
            </a:pPr>
            <a:r>
              <a:rPr lang="en-US" sz="2000" dirty="0" smtClean="0"/>
              <a:t>Test whether an optimum assignment can be made</a:t>
            </a:r>
          </a:p>
          <a:p>
            <a:pPr marL="914400" lvl="1" indent="-400050" eaLnBrk="1" hangingPunct="1">
              <a:buFontTx/>
              <a:buAutoNum type="alphaLcPeriod"/>
            </a:pPr>
            <a:r>
              <a:rPr lang="en-US" sz="1600" dirty="0" smtClean="0"/>
              <a:t>Determine the minimum number of lines needed to cross out all zeros</a:t>
            </a:r>
          </a:p>
          <a:p>
            <a:pPr marL="914400" lvl="1" indent="-400050" eaLnBrk="1" hangingPunct="1">
              <a:buFontTx/>
              <a:buAutoNum type="alphaLcPeriod"/>
            </a:pPr>
            <a:r>
              <a:rPr lang="en-US" sz="1600" dirty="0" smtClean="0"/>
              <a:t>If the number of lines equals the number of rows, an optimum assignment is possible. Go to step 6</a:t>
            </a:r>
          </a:p>
          <a:p>
            <a:pPr marL="914400" lvl="1" indent="-400050" eaLnBrk="1" hangingPunct="1">
              <a:buFontTx/>
              <a:buAutoNum type="alphaLcPeriod"/>
            </a:pPr>
            <a:r>
              <a:rPr lang="en-US" sz="1600" dirty="0" smtClean="0"/>
              <a:t>Else, go to step 4</a:t>
            </a:r>
          </a:p>
        </p:txBody>
      </p:sp>
      <p:sp>
        <p:nvSpPr>
          <p:cNvPr id="2457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Hungarian Method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6200" y="6248400"/>
            <a:ext cx="1066800" cy="5334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>
                <a:solidFill>
                  <a:schemeClr val="tx1"/>
                </a:solidFill>
              </a:rPr>
              <a:t>LO 16.7</a:t>
            </a:r>
            <a:endParaRPr lang="en-US" sz="16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 eaLnBrk="1" hangingPunct="1">
              <a:buFontTx/>
              <a:buAutoNum type="arabicPeriod" startAt="4"/>
            </a:pPr>
            <a:r>
              <a:rPr lang="en-US" sz="2000" dirty="0" smtClean="0"/>
              <a:t>If the number of lines is less than the number of rows, modify the table:</a:t>
            </a:r>
          </a:p>
          <a:p>
            <a:pPr marL="1028700" lvl="1" indent="-514350" eaLnBrk="1" hangingPunct="1">
              <a:buFontTx/>
              <a:buAutoNum type="alphaLcPeriod"/>
            </a:pPr>
            <a:r>
              <a:rPr lang="en-US" sz="1600" dirty="0" smtClean="0"/>
              <a:t>Subtract the smallest number from every uncovered number in the table</a:t>
            </a:r>
          </a:p>
          <a:p>
            <a:pPr marL="1028700" lvl="1" indent="-514350" eaLnBrk="1" hangingPunct="1">
              <a:buFontTx/>
              <a:buAutoNum type="alphaLcPeriod"/>
            </a:pPr>
            <a:r>
              <a:rPr lang="en-US" sz="1600" dirty="0" smtClean="0"/>
              <a:t>Add the smallest uncovered number to the numbers at intersections of cross-out lines</a:t>
            </a:r>
          </a:p>
          <a:p>
            <a:pPr marL="1028700" lvl="1" indent="-514350" eaLnBrk="1" hangingPunct="1">
              <a:buFontTx/>
              <a:buAutoNum type="alphaLcPeriod"/>
            </a:pPr>
            <a:r>
              <a:rPr lang="en-US" sz="1600" dirty="0" smtClean="0"/>
              <a:t>Numbers crossed out but not at intersections of cross-out lines carry over unchanged to the next table</a:t>
            </a:r>
          </a:p>
          <a:p>
            <a:pPr marL="457200" indent="-457200" eaLnBrk="1" hangingPunct="1">
              <a:buFontTx/>
              <a:buAutoNum type="arabicPeriod" startAt="4"/>
            </a:pPr>
            <a:r>
              <a:rPr lang="en-US" sz="2000" dirty="0" smtClean="0"/>
              <a:t>Repeat steps 3 and 4 until an optimal table is obtained</a:t>
            </a:r>
          </a:p>
          <a:p>
            <a:pPr marL="457200" indent="-457200" eaLnBrk="1" hangingPunct="1">
              <a:buFontTx/>
              <a:buAutoNum type="arabicPeriod" startAt="4"/>
            </a:pPr>
            <a:r>
              <a:rPr lang="en-US" sz="2000" dirty="0" smtClean="0"/>
              <a:t>Make the assignments</a:t>
            </a:r>
          </a:p>
          <a:p>
            <a:pPr marL="971550" lvl="1" indent="-457200" eaLnBrk="1" hangingPunct="1">
              <a:buFontTx/>
              <a:buAutoNum type="alphaLcPeriod"/>
            </a:pPr>
            <a:r>
              <a:rPr lang="en-US" sz="1600" dirty="0" smtClean="0"/>
              <a:t>Begin with rows or columns with only one zero</a:t>
            </a:r>
          </a:p>
          <a:p>
            <a:pPr marL="971550" lvl="1" indent="-457200" eaLnBrk="1" hangingPunct="1">
              <a:buFontTx/>
              <a:buAutoNum type="alphaLcPeriod"/>
            </a:pPr>
            <a:r>
              <a:rPr lang="en-US" sz="1600" dirty="0" smtClean="0"/>
              <a:t>Match items that have zeros, using only one match for each row and each column</a:t>
            </a:r>
          </a:p>
          <a:p>
            <a:pPr marL="971550" lvl="1" indent="-457200" eaLnBrk="1" hangingPunct="1">
              <a:buFontTx/>
              <a:buAutoNum type="alphaLcPeriod"/>
            </a:pPr>
            <a:r>
              <a:rPr lang="en-US" sz="1600" dirty="0" smtClean="0"/>
              <a:t>Eliminate both the row and the column after the match</a:t>
            </a:r>
          </a:p>
        </p:txBody>
      </p:sp>
      <p:sp>
        <p:nvSpPr>
          <p:cNvPr id="2560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Hungarian Method (contd.)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6200" y="6248400"/>
            <a:ext cx="1066800" cy="5334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>
                <a:solidFill>
                  <a:schemeClr val="tx1"/>
                </a:solidFill>
              </a:rPr>
              <a:t>LO 16.7</a:t>
            </a:r>
            <a:endParaRPr lang="en-US" sz="16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lIns="90488" tIns="44450" rIns="90488" bIns="44450" anchor="b"/>
          <a:lstStyle/>
          <a:p>
            <a:pPr eaLnBrk="1" hangingPunct="1"/>
            <a:r>
              <a:rPr lang="en-US" dirty="0" smtClean="0"/>
              <a:t>Priority Rules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/>
        <p:txBody>
          <a:bodyPr lIns="90488" tIns="44450" rIns="90488" bIns="44450">
            <a:normAutofit/>
          </a:bodyPr>
          <a:lstStyle/>
          <a:p>
            <a:pPr eaLnBrk="1" hangingPunct="1">
              <a:lnSpc>
                <a:spcPct val="90000"/>
              </a:lnSpc>
              <a:spcBef>
                <a:spcPct val="55000"/>
              </a:spcBef>
            </a:pPr>
            <a:r>
              <a:rPr lang="en-US" sz="2400" b="1" dirty="0" smtClean="0"/>
              <a:t>FCFS</a:t>
            </a:r>
            <a:r>
              <a:rPr lang="en-US" sz="2400" b="1" dirty="0" smtClean="0">
                <a:solidFill>
                  <a:srgbClr val="303B2C"/>
                </a:solidFill>
              </a:rPr>
              <a:t> </a:t>
            </a:r>
            <a:r>
              <a:rPr lang="en-US" sz="2400" dirty="0" smtClean="0">
                <a:solidFill>
                  <a:srgbClr val="303B2C"/>
                </a:solidFill>
              </a:rPr>
              <a:t>- </a:t>
            </a:r>
            <a:r>
              <a:rPr lang="en-US" sz="2400" b="0" dirty="0" smtClean="0">
                <a:solidFill>
                  <a:srgbClr val="303B2C"/>
                </a:solidFill>
              </a:rPr>
              <a:t>first come, first served</a:t>
            </a:r>
          </a:p>
          <a:p>
            <a:pPr eaLnBrk="1" hangingPunct="1">
              <a:lnSpc>
                <a:spcPct val="90000"/>
              </a:lnSpc>
              <a:spcBef>
                <a:spcPct val="55000"/>
              </a:spcBef>
            </a:pPr>
            <a:r>
              <a:rPr lang="en-US" sz="2400" b="1" dirty="0" smtClean="0"/>
              <a:t>SPT</a:t>
            </a:r>
            <a:r>
              <a:rPr lang="en-US" sz="2400" b="1" dirty="0" smtClean="0">
                <a:solidFill>
                  <a:srgbClr val="303B2C"/>
                </a:solidFill>
              </a:rPr>
              <a:t>	</a:t>
            </a:r>
            <a:r>
              <a:rPr lang="en-US" sz="2400" dirty="0" smtClean="0">
                <a:solidFill>
                  <a:srgbClr val="303B2C"/>
                </a:solidFill>
              </a:rPr>
              <a:t>- </a:t>
            </a:r>
            <a:r>
              <a:rPr lang="en-US" sz="2400" b="0" dirty="0" smtClean="0">
                <a:solidFill>
                  <a:srgbClr val="303B2C"/>
                </a:solidFill>
              </a:rPr>
              <a:t>shortest processing time</a:t>
            </a:r>
          </a:p>
          <a:p>
            <a:pPr eaLnBrk="1" hangingPunct="1">
              <a:lnSpc>
                <a:spcPct val="90000"/>
              </a:lnSpc>
              <a:spcBef>
                <a:spcPct val="55000"/>
              </a:spcBef>
            </a:pPr>
            <a:r>
              <a:rPr lang="en-US" sz="2400" b="1" dirty="0" smtClean="0"/>
              <a:t>EDD</a:t>
            </a:r>
            <a:r>
              <a:rPr lang="en-US" sz="2400" b="1" dirty="0" smtClean="0">
                <a:solidFill>
                  <a:srgbClr val="303B2C"/>
                </a:solidFill>
              </a:rPr>
              <a:t> </a:t>
            </a:r>
            <a:r>
              <a:rPr lang="en-US" sz="2400" dirty="0" smtClean="0">
                <a:solidFill>
                  <a:srgbClr val="303B2C"/>
                </a:solidFill>
              </a:rPr>
              <a:t>- </a:t>
            </a:r>
            <a:r>
              <a:rPr lang="en-US" sz="2400" b="0" dirty="0" smtClean="0">
                <a:solidFill>
                  <a:srgbClr val="303B2C"/>
                </a:solidFill>
              </a:rPr>
              <a:t>earliest due date</a:t>
            </a:r>
          </a:p>
          <a:p>
            <a:pPr eaLnBrk="1" hangingPunct="1">
              <a:lnSpc>
                <a:spcPct val="90000"/>
              </a:lnSpc>
              <a:spcBef>
                <a:spcPct val="55000"/>
              </a:spcBef>
            </a:pPr>
            <a:r>
              <a:rPr lang="en-US" sz="2400" b="1" dirty="0" smtClean="0"/>
              <a:t>CR</a:t>
            </a:r>
            <a:r>
              <a:rPr lang="en-US" sz="2400" dirty="0" smtClean="0">
                <a:solidFill>
                  <a:srgbClr val="303B2C"/>
                </a:solidFill>
              </a:rPr>
              <a:t> - </a:t>
            </a:r>
            <a:r>
              <a:rPr lang="en-US" sz="2400" b="0" dirty="0" smtClean="0">
                <a:solidFill>
                  <a:srgbClr val="303B2C"/>
                </a:solidFill>
              </a:rPr>
              <a:t>critical ratio</a:t>
            </a:r>
          </a:p>
          <a:p>
            <a:pPr eaLnBrk="1" hangingPunct="1">
              <a:lnSpc>
                <a:spcPct val="90000"/>
              </a:lnSpc>
              <a:spcBef>
                <a:spcPct val="55000"/>
              </a:spcBef>
            </a:pPr>
            <a:r>
              <a:rPr lang="en-US" sz="2400" b="1" dirty="0" smtClean="0"/>
              <a:t>S/O</a:t>
            </a:r>
            <a:r>
              <a:rPr lang="en-US" sz="2400" dirty="0" smtClean="0">
                <a:solidFill>
                  <a:srgbClr val="303B2C"/>
                </a:solidFill>
              </a:rPr>
              <a:t> - </a:t>
            </a:r>
            <a:r>
              <a:rPr lang="en-US" sz="2400" b="0" dirty="0" smtClean="0">
                <a:solidFill>
                  <a:srgbClr val="303B2C"/>
                </a:solidFill>
              </a:rPr>
              <a:t>slack per operation</a:t>
            </a:r>
          </a:p>
          <a:p>
            <a:pPr eaLnBrk="1" hangingPunct="1">
              <a:lnSpc>
                <a:spcPct val="90000"/>
              </a:lnSpc>
              <a:spcBef>
                <a:spcPct val="55000"/>
              </a:spcBef>
            </a:pPr>
            <a:r>
              <a:rPr lang="en-US" sz="2400" b="1" dirty="0" smtClean="0"/>
              <a:t>Rush</a:t>
            </a:r>
            <a:r>
              <a:rPr lang="en-US" sz="2400" dirty="0" smtClean="0">
                <a:solidFill>
                  <a:srgbClr val="303B2C"/>
                </a:solidFill>
              </a:rPr>
              <a:t> - </a:t>
            </a:r>
            <a:r>
              <a:rPr lang="en-US" sz="2400" b="0" dirty="0" smtClean="0">
                <a:solidFill>
                  <a:srgbClr val="303B2C"/>
                </a:solidFill>
              </a:rPr>
              <a:t>emergency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6200" y="6248400"/>
            <a:ext cx="1066800" cy="5334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>
                <a:solidFill>
                  <a:schemeClr val="tx1"/>
                </a:solidFill>
              </a:rPr>
              <a:t>LO 16.8</a:t>
            </a:r>
            <a:endParaRPr lang="en-US" sz="16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4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45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45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9" grpId="0" build="p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Theory of Constraints</a:t>
            </a:r>
          </a:p>
        </p:txBody>
      </p:sp>
      <p:sp>
        <p:nvSpPr>
          <p:cNvPr id="35844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sz="2400" dirty="0" smtClean="0"/>
              <a:t>Theory of constraints</a:t>
            </a:r>
          </a:p>
          <a:p>
            <a:pPr lvl="1"/>
            <a:r>
              <a:rPr lang="en-US" sz="2200" dirty="0" smtClean="0"/>
              <a:t>Production planning approach that emphasizes balancing flow throughout a system, and pursues a perpetual five-step improvement process centered around the system’s currently most restrictive constraint.</a:t>
            </a:r>
            <a:endParaRPr lang="en-US" sz="2200" b="0" dirty="0" smtClean="0"/>
          </a:p>
          <a:p>
            <a:pPr lvl="2" eaLnBrk="1" hangingPunct="1"/>
            <a:r>
              <a:rPr lang="en-US" sz="2000" dirty="0" smtClean="0"/>
              <a:t>Bottleneck operations limit system output</a:t>
            </a:r>
          </a:p>
          <a:p>
            <a:pPr lvl="3" eaLnBrk="1" hangingPunct="1"/>
            <a:r>
              <a:rPr lang="en-US" sz="1800" dirty="0" smtClean="0"/>
              <a:t>Therefore, schedule bottleneck operations in a way that minimizes their idle times</a:t>
            </a:r>
          </a:p>
          <a:p>
            <a:pPr lvl="2" eaLnBrk="1" hangingPunct="1"/>
            <a:r>
              <a:rPr lang="en-US" sz="2000" i="1" dirty="0" smtClean="0"/>
              <a:t>Drum-buffer-rope</a:t>
            </a:r>
          </a:p>
          <a:p>
            <a:pPr lvl="3" eaLnBrk="1" hangingPunct="1"/>
            <a:r>
              <a:rPr lang="en-US" sz="1800" dirty="0" smtClean="0"/>
              <a:t>Drum = the schedule</a:t>
            </a:r>
          </a:p>
          <a:p>
            <a:pPr lvl="3" eaLnBrk="1" hangingPunct="1"/>
            <a:r>
              <a:rPr lang="en-US" sz="1800" dirty="0" smtClean="0"/>
              <a:t>Buffer = potentially constraining resources outside of the bottleneck</a:t>
            </a:r>
          </a:p>
          <a:p>
            <a:pPr lvl="3" eaLnBrk="1" hangingPunct="1"/>
            <a:r>
              <a:rPr lang="en-US" sz="1800" dirty="0" smtClean="0"/>
              <a:t>Rope = represents synchronizing the sequence of operations to ensure effective use of the bottleneck operations</a:t>
            </a:r>
          </a:p>
        </p:txBody>
      </p:sp>
      <p:pic>
        <p:nvPicPr>
          <p:cNvPr id="4" name="Picture 2" descr="C:\Documents and Settings\Administrator\Local Settings\Temporary Internet Files\Content.IE5\8ZYP65WF\MPj04277340000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191000"/>
            <a:ext cx="1600200" cy="1600200"/>
          </a:xfrm>
          <a:prstGeom prst="rect">
            <a:avLst/>
          </a:prstGeom>
          <a:noFill/>
          <a:effectLst>
            <a:softEdge rad="317500"/>
          </a:effectLst>
        </p:spPr>
      </p:pic>
      <p:sp>
        <p:nvSpPr>
          <p:cNvPr id="5" name="Rounded Rectangle 4"/>
          <p:cNvSpPr/>
          <p:nvPr/>
        </p:nvSpPr>
        <p:spPr>
          <a:xfrm>
            <a:off x="76200" y="6248400"/>
            <a:ext cx="1066800" cy="5334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>
                <a:solidFill>
                  <a:schemeClr val="tx1"/>
                </a:solidFill>
              </a:rPr>
              <a:t>LO 16.9</a:t>
            </a:r>
            <a:endParaRPr lang="en-US" sz="16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Three important theory of constraints metrics:</a:t>
            </a:r>
          </a:p>
          <a:p>
            <a:pPr lvl="1" eaLnBrk="1" hangingPunct="1"/>
            <a:r>
              <a:rPr lang="en-US" b="1" dirty="0" smtClean="0"/>
              <a:t>Throughput</a:t>
            </a:r>
          </a:p>
          <a:p>
            <a:pPr lvl="2" eaLnBrk="1" hangingPunct="1"/>
            <a:r>
              <a:rPr lang="en-US" sz="2000" dirty="0" smtClean="0"/>
              <a:t>The rate at which the system generates money through sales</a:t>
            </a:r>
          </a:p>
          <a:p>
            <a:pPr lvl="1" eaLnBrk="1" hangingPunct="1"/>
            <a:r>
              <a:rPr lang="en-US" b="1" dirty="0" smtClean="0"/>
              <a:t>Inventory</a:t>
            </a:r>
          </a:p>
          <a:p>
            <a:pPr lvl="2" eaLnBrk="1" hangingPunct="1"/>
            <a:r>
              <a:rPr lang="en-US" sz="2000" dirty="0" smtClean="0"/>
              <a:t>Inventory represents money tied up in goods and materials used in a process</a:t>
            </a:r>
          </a:p>
          <a:p>
            <a:pPr lvl="1" eaLnBrk="1" hangingPunct="1"/>
            <a:r>
              <a:rPr lang="en-US" b="1" dirty="0" smtClean="0"/>
              <a:t>Operating expense</a:t>
            </a:r>
          </a:p>
          <a:p>
            <a:pPr lvl="2" eaLnBrk="1" hangingPunct="1"/>
            <a:r>
              <a:rPr lang="en-US" sz="2000" dirty="0" smtClean="0"/>
              <a:t>All the money the system spends to convert inventory into throughput: this includes utilities, scrap, depreciation, and so on</a:t>
            </a:r>
          </a:p>
        </p:txBody>
      </p:sp>
      <p:sp>
        <p:nvSpPr>
          <p:cNvPr id="389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Theory of Constraints: Metrics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6200" y="6248400"/>
            <a:ext cx="1066800" cy="5334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>
                <a:solidFill>
                  <a:schemeClr val="tx1"/>
                </a:solidFill>
              </a:rPr>
              <a:t>LO 16.9</a:t>
            </a:r>
            <a:endParaRPr lang="en-US" sz="16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1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143000"/>
            <a:ext cx="8229600" cy="4572000"/>
          </a:xfrm>
        </p:spPr>
        <p:txBody>
          <a:bodyPr lIns="90488" tIns="44450" rIns="90488" bIns="44450"/>
          <a:lstStyle/>
          <a:p>
            <a:pPr eaLnBrk="1" hangingPunct="1">
              <a:defRPr/>
            </a:pPr>
            <a:r>
              <a:rPr lang="en-US" b="0" dirty="0"/>
              <a:t>Service scheduling often presents challenges not found in manufacturing </a:t>
            </a:r>
          </a:p>
          <a:p>
            <a:pPr lvl="1" eaLnBrk="1" hangingPunct="1">
              <a:defRPr/>
            </a:pPr>
            <a:r>
              <a:rPr lang="en-US" dirty="0">
                <a:solidFill>
                  <a:srgbClr val="303B2C"/>
                </a:solidFill>
              </a:rPr>
              <a:t>These are primarily related to:</a:t>
            </a:r>
          </a:p>
          <a:p>
            <a:pPr marL="1234440" lvl="2" indent="-457200" eaLnBrk="1" hangingPunct="1">
              <a:buFont typeface="+mj-lt"/>
              <a:buAutoNum type="arabicPeriod"/>
              <a:defRPr/>
            </a:pPr>
            <a:r>
              <a:rPr lang="en-US" sz="2000" dirty="0">
                <a:solidFill>
                  <a:srgbClr val="303B2C"/>
                </a:solidFill>
              </a:rPr>
              <a:t>The inability to store or inventory services</a:t>
            </a:r>
          </a:p>
          <a:p>
            <a:pPr marL="1234440" lvl="2" indent="-457200" eaLnBrk="1" hangingPunct="1">
              <a:buFont typeface="+mj-lt"/>
              <a:buAutoNum type="arabicPeriod"/>
              <a:defRPr/>
            </a:pPr>
            <a:r>
              <a:rPr lang="en-US" sz="2000" dirty="0">
                <a:solidFill>
                  <a:srgbClr val="303B2C"/>
                </a:solidFill>
              </a:rPr>
              <a:t>The random nature of service requests</a:t>
            </a:r>
          </a:p>
          <a:p>
            <a:pPr eaLnBrk="1" hangingPunct="1">
              <a:defRPr/>
            </a:pPr>
            <a:r>
              <a:rPr lang="en-US" b="0" dirty="0"/>
              <a:t>Service scheduling may involve scheduling:</a:t>
            </a:r>
          </a:p>
          <a:p>
            <a:pPr marL="690563" lvl="1" indent="-346075" eaLnBrk="1" hangingPunct="1">
              <a:buSzPct val="75000"/>
              <a:buFont typeface="+mj-lt"/>
              <a:buAutoNum type="arabicPeriod"/>
              <a:defRPr/>
            </a:pPr>
            <a:r>
              <a:rPr lang="en-US" dirty="0">
                <a:solidFill>
                  <a:srgbClr val="303B2C"/>
                </a:solidFill>
              </a:rPr>
              <a:t>Customers</a:t>
            </a:r>
          </a:p>
          <a:p>
            <a:pPr marL="690563" lvl="1" indent="-346075" eaLnBrk="1" hangingPunct="1">
              <a:buSzPct val="75000"/>
              <a:buFont typeface="+mj-lt"/>
              <a:buAutoNum type="arabicPeriod"/>
              <a:defRPr/>
            </a:pPr>
            <a:r>
              <a:rPr lang="en-US" dirty="0">
                <a:solidFill>
                  <a:srgbClr val="303B2C"/>
                </a:solidFill>
              </a:rPr>
              <a:t>Workforce</a:t>
            </a:r>
          </a:p>
          <a:p>
            <a:pPr marL="690563" lvl="1" indent="-346075" eaLnBrk="1" hangingPunct="1">
              <a:buSzPct val="75000"/>
              <a:buFont typeface="+mj-lt"/>
              <a:buAutoNum type="arabicPeriod"/>
              <a:defRPr/>
            </a:pPr>
            <a:r>
              <a:rPr lang="en-US" dirty="0">
                <a:solidFill>
                  <a:srgbClr val="303B2C"/>
                </a:solidFill>
              </a:rPr>
              <a:t>Equipment</a:t>
            </a:r>
          </a:p>
        </p:txBody>
      </p:sp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>
          <a:xfrm>
            <a:off x="324852" y="215619"/>
            <a:ext cx="8229600" cy="794795"/>
          </a:xfrm>
          <a:noFill/>
        </p:spPr>
        <p:txBody>
          <a:bodyPr lIns="90488" tIns="44450" rIns="90488" bIns="44450" anchor="b"/>
          <a:lstStyle/>
          <a:p>
            <a:pPr eaLnBrk="1" hangingPunct="1"/>
            <a:r>
              <a:rPr lang="en-US" dirty="0" smtClean="0"/>
              <a:t>Service Operation Problems</a:t>
            </a:r>
          </a:p>
        </p:txBody>
      </p:sp>
      <p:pic>
        <p:nvPicPr>
          <p:cNvPr id="32786" name="Picture 18" descr="C:\Documents and Settings\Administrator\Local Settings\Temporary Internet Files\Content.IE5\U90LILML\MCj02330800000[1]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36247" y="3429000"/>
            <a:ext cx="2831553" cy="2895600"/>
          </a:xfrm>
          <a:prstGeom prst="rect">
            <a:avLst/>
          </a:prstGeom>
          <a:noFill/>
          <a:effectLst>
            <a:softEdge rad="317500"/>
          </a:effectLst>
        </p:spPr>
      </p:pic>
      <p:sp>
        <p:nvSpPr>
          <p:cNvPr id="5" name="Rounded Rectangle 4"/>
          <p:cNvSpPr/>
          <p:nvPr/>
        </p:nvSpPr>
        <p:spPr>
          <a:xfrm>
            <a:off x="76200" y="6248400"/>
            <a:ext cx="1066800" cy="5334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>
                <a:solidFill>
                  <a:schemeClr val="tx1"/>
                </a:solidFill>
              </a:rPr>
              <a:t>LO 16.10</a:t>
            </a:r>
            <a:endParaRPr lang="en-US" sz="16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2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2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2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327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327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27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327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1" grpId="0" build="p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3" name="Rectangle 3"/>
          <p:cNvSpPr>
            <a:spLocks noGrp="1" noChangeArrowheads="1"/>
          </p:cNvSpPr>
          <p:nvPr>
            <p:ph idx="1"/>
          </p:nvPr>
        </p:nvSpPr>
        <p:spPr/>
        <p:txBody>
          <a:bodyPr lIns="90488" tIns="44450" rIns="90488" bIns="44450"/>
          <a:lstStyle/>
          <a:p>
            <a:pPr eaLnBrk="1" hangingPunct="1"/>
            <a:r>
              <a:rPr lang="en-US" sz="2400" dirty="0" smtClean="0">
                <a:solidFill>
                  <a:srgbClr val="303B2C"/>
                </a:solidFill>
              </a:rPr>
              <a:t>Scheduling customers: Demand Management</a:t>
            </a:r>
          </a:p>
          <a:p>
            <a:pPr lvl="1" eaLnBrk="1" hangingPunct="1"/>
            <a:r>
              <a:rPr lang="en-US" sz="2000" b="1" dirty="0" smtClean="0">
                <a:solidFill>
                  <a:srgbClr val="303B2C"/>
                </a:solidFill>
              </a:rPr>
              <a:t>Appointment systems</a:t>
            </a:r>
          </a:p>
          <a:p>
            <a:pPr lvl="2" eaLnBrk="1" hangingPunct="1">
              <a:buSzPct val="75000"/>
            </a:pPr>
            <a:r>
              <a:rPr lang="en-US" sz="2000" dirty="0" smtClean="0">
                <a:solidFill>
                  <a:srgbClr val="303B2C"/>
                </a:solidFill>
              </a:rPr>
              <a:t>Controls customer arrivals for service</a:t>
            </a:r>
          </a:p>
          <a:p>
            <a:pPr lvl="1" eaLnBrk="1" hangingPunct="1"/>
            <a:r>
              <a:rPr lang="en-US" sz="2000" b="1" dirty="0" smtClean="0">
                <a:solidFill>
                  <a:srgbClr val="303B2C"/>
                </a:solidFill>
              </a:rPr>
              <a:t>Reservation systems</a:t>
            </a:r>
          </a:p>
          <a:p>
            <a:pPr lvl="2" eaLnBrk="1" hangingPunct="1">
              <a:buSzPct val="75000"/>
            </a:pPr>
            <a:r>
              <a:rPr lang="en-US" sz="2000" dirty="0" smtClean="0">
                <a:solidFill>
                  <a:srgbClr val="303B2C"/>
                </a:solidFill>
              </a:rPr>
              <a:t>Enable service systems to formulate a fairly accurate estimate demand on the system for a given time period</a:t>
            </a:r>
          </a:p>
          <a:p>
            <a:pPr eaLnBrk="1" hangingPunct="1"/>
            <a:r>
              <a:rPr lang="en-US" sz="2400" dirty="0" smtClean="0">
                <a:solidFill>
                  <a:srgbClr val="303B2C"/>
                </a:solidFill>
              </a:rPr>
              <a:t>Scheduling the workforce: Capacity Management</a:t>
            </a:r>
            <a:endParaRPr lang="en-US" sz="2000" dirty="0" smtClean="0">
              <a:solidFill>
                <a:srgbClr val="303B2C"/>
              </a:solidFill>
            </a:endParaRPr>
          </a:p>
          <a:p>
            <a:pPr lvl="1" eaLnBrk="1" hangingPunct="1"/>
            <a:r>
              <a:rPr lang="en-US" sz="2000" b="1" dirty="0" smtClean="0">
                <a:solidFill>
                  <a:srgbClr val="303B2C"/>
                </a:solidFill>
              </a:rPr>
              <a:t>Cyclical Scheduling</a:t>
            </a:r>
          </a:p>
          <a:p>
            <a:pPr lvl="2" eaLnBrk="1" hangingPunct="1"/>
            <a:r>
              <a:rPr lang="en-US" sz="1800" dirty="0" smtClean="0">
                <a:solidFill>
                  <a:srgbClr val="303B2C"/>
                </a:solidFill>
              </a:rPr>
              <a:t>Employees are assigned to work shifts or time slots, and have days off, on a repeating basis</a:t>
            </a:r>
          </a:p>
        </p:txBody>
      </p:sp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lIns="90488" tIns="44450" rIns="90488" bIns="44450" anchor="b"/>
          <a:lstStyle/>
          <a:p>
            <a:pPr eaLnBrk="1" hangingPunct="1"/>
            <a:r>
              <a:rPr lang="en-US" dirty="0" smtClean="0"/>
              <a:t>Scheduling Service Operations </a:t>
            </a:r>
          </a:p>
        </p:txBody>
      </p:sp>
      <p:pic>
        <p:nvPicPr>
          <p:cNvPr id="30728" name="Picture 8" descr="C:\Documents and Settings\Administrator\Local Settings\Temporary Internet Files\Content.IE5\A5MFQPKZ\MPj03096360000[1]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86400" y="4629912"/>
            <a:ext cx="3657600" cy="2228088"/>
          </a:xfrm>
          <a:prstGeom prst="rect">
            <a:avLst/>
          </a:prstGeom>
          <a:noFill/>
          <a:effectLst>
            <a:softEdge rad="635000"/>
          </a:effectLst>
        </p:spPr>
      </p:pic>
      <p:sp>
        <p:nvSpPr>
          <p:cNvPr id="5" name="Rounded Rectangle 4"/>
          <p:cNvSpPr/>
          <p:nvPr/>
        </p:nvSpPr>
        <p:spPr>
          <a:xfrm>
            <a:off x="76200" y="6248400"/>
            <a:ext cx="1066800" cy="5334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>
                <a:solidFill>
                  <a:schemeClr val="tx1"/>
                </a:solidFill>
              </a:rPr>
              <a:t>LO 16.10</a:t>
            </a:r>
            <a:endParaRPr lang="en-US" sz="16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0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0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07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07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307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07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307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3" grpId="0" build="p" autoUpdateAnimBg="0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tevenson 11th Theme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per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aper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Stevenson 12th - Theme</Template>
  <TotalTime>1337</TotalTime>
  <Pages>1</Pages>
  <Words>721</Words>
  <Application>Microsoft Office PowerPoint</Application>
  <PresentationFormat>On-screen Show (4:3)</PresentationFormat>
  <Paragraphs>135</Paragraphs>
  <Slides>15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Stevenson 11th Theme</vt:lpstr>
      <vt:lpstr>Chapter 16</vt:lpstr>
      <vt:lpstr>Chapter 16: Learning Objectives</vt:lpstr>
      <vt:lpstr>Scheduling </vt:lpstr>
      <vt:lpstr>Scheduling Hierarchies</vt:lpstr>
      <vt:lpstr>High Volume Systems</vt:lpstr>
      <vt:lpstr>Intermediate-Volume Systems</vt:lpstr>
      <vt:lpstr>Low-Volume Systems</vt:lpstr>
      <vt:lpstr>Gantt Charts</vt:lpstr>
      <vt:lpstr>Hungarian Method</vt:lpstr>
      <vt:lpstr>Hungarian Method (contd.)</vt:lpstr>
      <vt:lpstr>Priority Rules</vt:lpstr>
      <vt:lpstr>Theory of Constraints</vt:lpstr>
      <vt:lpstr>Theory of Constraints: Metrics</vt:lpstr>
      <vt:lpstr>Service Operation Problems</vt:lpstr>
      <vt:lpstr>Scheduling Service Operations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PRODUCTIONS/OPERATIONS MANAGEMENT</dc:title>
  <dc:subject/>
  <dc:creator>Ralph Butler</dc:creator>
  <cp:keywords/>
  <dc:description/>
  <cp:lastModifiedBy>Vimalraj Gopi</cp:lastModifiedBy>
  <cp:revision>141</cp:revision>
  <cp:lastPrinted>1998-04-06T20:15:10Z</cp:lastPrinted>
  <dcterms:created xsi:type="dcterms:W3CDTF">1998-04-08T22:12:21Z</dcterms:created>
  <dcterms:modified xsi:type="dcterms:W3CDTF">2018-07-12T05:58:25Z</dcterms:modified>
</cp:coreProperties>
</file>