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2"/>
  </p:notes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7" r:id="rId10"/>
    <p:sldId id="278" r:id="rId11"/>
    <p:sldId id="272" r:id="rId12"/>
    <p:sldId id="273" r:id="rId13"/>
    <p:sldId id="279" r:id="rId14"/>
    <p:sldId id="288" r:id="rId15"/>
    <p:sldId id="280" r:id="rId16"/>
    <p:sldId id="281" r:id="rId17"/>
    <p:sldId id="289" r:id="rId18"/>
    <p:sldId id="284" r:id="rId19"/>
    <p:sldId id="290" r:id="rId20"/>
    <p:sldId id="283" r:id="rId21"/>
    <p:sldId id="291" r:id="rId22"/>
    <p:sldId id="285" r:id="rId23"/>
    <p:sldId id="292" r:id="rId24"/>
    <p:sldId id="282" r:id="rId25"/>
    <p:sldId id="294" r:id="rId26"/>
    <p:sldId id="297" r:id="rId27"/>
    <p:sldId id="295" r:id="rId28"/>
    <p:sldId id="296" r:id="rId29"/>
    <p:sldId id="286" r:id="rId30"/>
    <p:sldId id="287" r:id="rId3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55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6211485-6A82-49D1-9E38-07E32FB82B2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279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0" y="6597650"/>
            <a:ext cx="36639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de-DE" sz="1000" dirty="0">
                <a:latin typeface="Times" pitchFamily="18" charset="0"/>
                <a:cs typeface="+mn-cs"/>
              </a:rPr>
              <a:t>Dornbusch, Fischer, Startz, Canullo, Pettenati, </a:t>
            </a:r>
            <a:r>
              <a:rPr lang="it-IT" sz="1000" i="1" dirty="0">
                <a:latin typeface="Times" pitchFamily="18" charset="0"/>
                <a:cs typeface="+mn-cs"/>
              </a:rPr>
              <a:t>Macroeconomia</a:t>
            </a:r>
            <a:r>
              <a:rPr lang="it-IT" sz="1000" dirty="0">
                <a:latin typeface="Times" pitchFamily="18" charset="0"/>
                <a:cs typeface="+mn-cs"/>
              </a:rPr>
              <a:t> 11e</a:t>
            </a:r>
            <a:endParaRPr lang="de-DE" sz="1000" dirty="0">
              <a:latin typeface="Times" pitchFamily="18" charset="0"/>
              <a:cs typeface="+mn-cs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 userDrawn="1"/>
        </p:nvSpPr>
        <p:spPr bwMode="auto">
          <a:xfrm>
            <a:off x="5956300" y="6597650"/>
            <a:ext cx="26606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it-IT" sz="1000">
                <a:latin typeface="Times" pitchFamily="18" charset="0"/>
              </a:rPr>
              <a:t>Copyright © 2016 McGraw-Hill Education S.r.l.</a:t>
            </a:r>
          </a:p>
        </p:txBody>
      </p:sp>
      <p:pic>
        <p:nvPicPr>
          <p:cNvPr id="21511" name="Picture 10" descr="MHE-red-RGB-email-logo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8634413" y="6338888"/>
            <a:ext cx="5461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8" descr="large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178800" y="0"/>
            <a:ext cx="965200" cy="12954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Capitolo 16</a:t>
            </a:r>
            <a:endParaRPr lang="en-US" smtClean="0"/>
          </a:p>
        </p:txBody>
      </p:sp>
      <p:sp>
        <p:nvSpPr>
          <p:cNvPr id="1433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/>
          <a:p>
            <a:pPr eaLnBrk="1" hangingPunct="1"/>
            <a:r>
              <a:rPr lang="it-IT" smtClean="0"/>
              <a:t>Accumulazione di capitale,</a:t>
            </a:r>
          </a:p>
          <a:p>
            <a:pPr eaLnBrk="1" hangingPunct="1"/>
            <a:r>
              <a:rPr lang="it-IT" smtClean="0"/>
              <a:t>risparmio e progresso</a:t>
            </a:r>
          </a:p>
          <a:p>
            <a:pPr eaLnBrk="1" hangingPunct="1"/>
            <a:r>
              <a:rPr lang="it-IT" smtClean="0"/>
              <a:t>tecnologico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5"/>
          <p:cNvSpPr>
            <a:spLocks noChangeArrowheads="1"/>
          </p:cNvSpPr>
          <p:nvPr/>
        </p:nvSpPr>
        <p:spPr bwMode="auto">
          <a:xfrm>
            <a:off x="144463" y="139700"/>
            <a:ext cx="81724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La </a:t>
            </a:r>
            <a:r>
              <a:rPr lang="it-IT" sz="2400" b="1"/>
              <a:t>crescita</a:t>
            </a:r>
            <a:r>
              <a:rPr lang="it-IT" sz="2400"/>
              <a:t> economica di un Paese è misurata dal tasso di variazione percentuale del prodotto interno lordo pro capite a prezzi costanti. La crescita ha compiuto un grande balzo in avanti a partire dal 1820 in Europa e negli Stati Uniti.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12925"/>
            <a:ext cx="823595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2"/>
          <p:cNvSpPr>
            <a:spLocks noChangeArrowheads="1"/>
          </p:cNvSpPr>
          <p:nvPr/>
        </p:nvSpPr>
        <p:spPr bwMode="auto">
          <a:xfrm>
            <a:off x="611188" y="404813"/>
            <a:ext cx="7489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600" b="1"/>
              <a:t>Gli Stati Uniti e le economie emergenti…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8" y="1308100"/>
            <a:ext cx="90392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ttangolo 3"/>
          <p:cNvSpPr>
            <a:spLocks noChangeArrowheads="1"/>
          </p:cNvSpPr>
          <p:nvPr/>
        </p:nvSpPr>
        <p:spPr bwMode="auto">
          <a:xfrm>
            <a:off x="179388" y="404813"/>
            <a:ext cx="7921625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600" b="1"/>
              <a:t>	PIL dell’Italia rapportato a quello del Paese 	leader nel mondo: gli Stati Uniti. </a:t>
            </a:r>
          </a:p>
          <a:p>
            <a:r>
              <a:rPr lang="it-IT" sz="2600" b="1"/>
              <a:t>	</a:t>
            </a:r>
            <a:r>
              <a:rPr lang="it-IT" sz="2600"/>
              <a:t>Distacco, rincorsa e declino.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63" y="1871663"/>
            <a:ext cx="898207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ttangolo 2"/>
          <p:cNvSpPr>
            <a:spLocks noChangeArrowheads="1"/>
          </p:cNvSpPr>
          <p:nvPr/>
        </p:nvSpPr>
        <p:spPr bwMode="auto">
          <a:xfrm>
            <a:off x="250825" y="188913"/>
            <a:ext cx="74898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   	Il tasso medio di crescita del PIL in Italia è andato   	progressivamente calando nei 4 cicli dal 	dopoguerra alle recessioni 2008-09 e 2012-13.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325563"/>
            <a:ext cx="7161212" cy="515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ttangolo 2"/>
          <p:cNvSpPr>
            <a:spLocks noChangeArrowheads="1"/>
          </p:cNvSpPr>
          <p:nvPr/>
        </p:nvSpPr>
        <p:spPr bwMode="auto">
          <a:xfrm>
            <a:off x="250825" y="193675"/>
            <a:ext cx="748982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I paesi ricchi sono sempre più ricchi e quelli poveri sempre più poveri o è vero il contrario?</a:t>
            </a:r>
          </a:p>
          <a:p>
            <a:r>
              <a:rPr lang="it-IT" sz="2400"/>
              <a:t>I tassi di sviluppo del PIL variano ampiamente nello spazio e nel tempo. I processi di </a:t>
            </a:r>
            <a:r>
              <a:rPr lang="it-IT" sz="2400" b="1"/>
              <a:t>convergenza</a:t>
            </a:r>
            <a:r>
              <a:rPr lang="it-IT" sz="2400"/>
              <a:t> e di </a:t>
            </a:r>
            <a:r>
              <a:rPr lang="it-IT" sz="2400" b="1"/>
              <a:t>divergenza</a:t>
            </a:r>
            <a:r>
              <a:rPr lang="it-IT" sz="2400"/>
              <a:t> sono tutt’altro che consolidati.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3" y="2220913"/>
            <a:ext cx="905827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7643813" cy="792163"/>
          </a:xfrm>
        </p:spPr>
        <p:txBody>
          <a:bodyPr/>
          <a:lstStyle/>
          <a:p>
            <a:pPr eaLnBrk="1" hangingPunct="1"/>
            <a:r>
              <a:rPr lang="it-IT" sz="3200" b="1" smtClean="0"/>
              <a:t>Il modello di crescita Harrod-Domar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88" y="765175"/>
            <a:ext cx="8505825" cy="5832475"/>
          </a:xfrm>
          <a:ln>
            <a:solidFill>
              <a:schemeClr val="accent3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it-IT" sz="2400" dirty="0" smtClean="0"/>
              <a:t>Nasce come sviluppo della teoria keynesiana: Roy Harrod (1939), inglese e Edward Domar (1946), americano.</a:t>
            </a:r>
          </a:p>
          <a:p>
            <a:pPr eaLnBrk="1" hangingPunct="1">
              <a:defRPr/>
            </a:pPr>
            <a:r>
              <a:rPr lang="it-IT" sz="2400" dirty="0" smtClean="0"/>
              <a:t>Ipotesi di base</a:t>
            </a:r>
          </a:p>
          <a:p>
            <a:pPr lvl="1" eaLnBrk="1" hangingPunct="1">
              <a:defRPr/>
            </a:pPr>
            <a:r>
              <a:rPr lang="it-IT" sz="2400" dirty="0" smtClean="0"/>
              <a:t>funzione della produzione a coefficienti fissi; </a:t>
            </a:r>
          </a:p>
          <a:p>
            <a:pPr lvl="1" eaLnBrk="1" hangingPunct="1">
              <a:defRPr/>
            </a:pPr>
            <a:r>
              <a:rPr lang="it-IT" sz="2400" dirty="0" smtClean="0"/>
              <a:t>due fattori produttivi (K = capitale e N = lavoro) strettamente complementari e non sostituibili fra loro.</a:t>
            </a:r>
          </a:p>
          <a:p>
            <a:pPr eaLnBrk="1" hangingPunct="1">
              <a:buFontTx/>
              <a:buNone/>
              <a:defRPr/>
            </a:pPr>
            <a:r>
              <a:rPr lang="it-IT" sz="2400" dirty="0" smtClean="0"/>
              <a:t>	[1]</a:t>
            </a:r>
            <a:r>
              <a:rPr lang="it-IT" dirty="0" smtClean="0"/>
              <a:t>	</a:t>
            </a:r>
          </a:p>
          <a:p>
            <a:pPr>
              <a:buFontTx/>
              <a:buNone/>
              <a:defRPr/>
            </a:pPr>
            <a:r>
              <a:rPr lang="it-IT" dirty="0" smtClean="0"/>
              <a:t>	</a:t>
            </a:r>
            <a:r>
              <a:rPr lang="it-IT" sz="2400" dirty="0" smtClean="0"/>
              <a:t>[2] 	        </a:t>
            </a:r>
            <a:r>
              <a:rPr lang="it-IT" sz="2400" i="1" dirty="0" smtClean="0"/>
              <a:t>Y = </a:t>
            </a:r>
            <a:r>
              <a:rPr lang="it-IT" sz="24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dirty="0" err="1" smtClean="0"/>
              <a:t>N</a:t>
            </a:r>
            <a:r>
              <a:rPr lang="it-IT" sz="2400" i="1" dirty="0" smtClean="0"/>
              <a:t>  → </a:t>
            </a:r>
            <a:r>
              <a:rPr lang="it-IT" sz="2400" i="1" dirty="0" err="1" smtClean="0"/>
              <a:t>Y</a:t>
            </a:r>
            <a:r>
              <a:rPr lang="it-IT" sz="2400" i="1" baseline="-25000" dirty="0" err="1" smtClean="0"/>
              <a:t>F</a:t>
            </a:r>
            <a:r>
              <a:rPr lang="it-IT" sz="2400" i="1" dirty="0" err="1" smtClean="0"/>
              <a:t>=</a:t>
            </a:r>
            <a:r>
              <a:rPr lang="it-IT" sz="2400" i="1" dirty="0" smtClean="0"/>
              <a:t> </a:t>
            </a:r>
            <a:r>
              <a:rPr lang="it-IT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dirty="0" smtClean="0"/>
              <a:t> FL </a:t>
            </a:r>
          </a:p>
          <a:p>
            <a:pPr>
              <a:buFontTx/>
              <a:buNone/>
              <a:defRPr/>
            </a:pPr>
            <a:r>
              <a:rPr lang="it-IT" i="1" dirty="0" smtClean="0"/>
              <a:t>	</a:t>
            </a:r>
            <a:r>
              <a:rPr lang="it-IT" sz="2400" dirty="0" smtClean="0"/>
              <a:t>[3]           </a:t>
            </a:r>
            <a:r>
              <a:rPr lang="it-IT" sz="2400" i="1" dirty="0" smtClean="0"/>
              <a:t>Y = </a:t>
            </a:r>
            <a:r>
              <a:rPr lang="it-IT" sz="24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dirty="0" err="1" smtClean="0"/>
              <a:t>K</a:t>
            </a:r>
            <a:r>
              <a:rPr lang="it-IT" sz="2400" i="1" dirty="0" err="1" smtClean="0"/>
              <a:t>K</a:t>
            </a:r>
            <a:r>
              <a:rPr lang="it-IT" sz="2400" i="1" dirty="0" smtClean="0"/>
              <a:t> → Y</a:t>
            </a:r>
            <a:r>
              <a:rPr lang="it-IT" sz="2400" i="1" baseline="-25000" dirty="0" smtClean="0"/>
              <a:t>K</a:t>
            </a:r>
            <a:r>
              <a:rPr lang="it-IT" sz="2400" i="1" dirty="0" smtClean="0"/>
              <a:t> = </a:t>
            </a:r>
            <a:r>
              <a:rPr lang="it-IT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dirty="0" smtClean="0"/>
              <a:t>K</a:t>
            </a:r>
            <a:endParaRPr lang="it-IT" sz="2400" i="1" dirty="0" smtClean="0"/>
          </a:p>
          <a:p>
            <a:pPr>
              <a:defRPr/>
            </a:pPr>
            <a:r>
              <a:rPr lang="it-IT" sz="2400" dirty="0" smtClean="0"/>
              <a:t>dove </a:t>
            </a:r>
            <a:r>
              <a:rPr lang="it-IT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/>
              <a:t>e </a:t>
            </a:r>
            <a:r>
              <a:rPr lang="it-IT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dirty="0" smtClean="0"/>
              <a:t>K</a:t>
            </a:r>
            <a:r>
              <a:rPr lang="it-IT" sz="2400" i="1" dirty="0" smtClean="0"/>
              <a:t> </a:t>
            </a:r>
            <a:r>
              <a:rPr lang="it-IT" sz="2400" dirty="0" smtClean="0"/>
              <a:t>(produttività media e marginale rispettivamente del lavoro e del capitale) non variano al variare di </a:t>
            </a:r>
            <a:r>
              <a:rPr lang="it-IT" sz="2400" i="1" dirty="0" smtClean="0"/>
              <a:t>Y</a:t>
            </a:r>
            <a:r>
              <a:rPr lang="it-IT" sz="2400" dirty="0" smtClean="0"/>
              <a:t>. Indichiamo poi con </a:t>
            </a:r>
            <a:r>
              <a:rPr lang="it-IT" sz="2400" i="1" dirty="0" smtClean="0"/>
              <a:t>Y</a:t>
            </a:r>
            <a:r>
              <a:rPr lang="it-IT" sz="2400" i="1" baseline="-25000" dirty="0" smtClean="0"/>
              <a:t>F</a:t>
            </a:r>
            <a:r>
              <a:rPr lang="it-IT" sz="2400" i="1" dirty="0" smtClean="0"/>
              <a:t>  </a:t>
            </a:r>
            <a:r>
              <a:rPr lang="it-IT" sz="2400" dirty="0" smtClean="0"/>
              <a:t>e </a:t>
            </a:r>
            <a:r>
              <a:rPr lang="it-IT" sz="2400" i="1" dirty="0" smtClean="0"/>
              <a:t>Y</a:t>
            </a:r>
            <a:r>
              <a:rPr lang="it-IT" sz="2400" i="1" baseline="-25000" dirty="0" smtClean="0"/>
              <a:t>K</a:t>
            </a:r>
            <a:r>
              <a:rPr lang="it-IT" sz="2400" i="1" dirty="0" smtClean="0"/>
              <a:t>  </a:t>
            </a:r>
            <a:r>
              <a:rPr lang="it-IT" sz="2400" dirty="0" smtClean="0"/>
              <a:t>il prodotto di piena occupazione rispettivamente del lavoro e del capitale.</a:t>
            </a:r>
          </a:p>
          <a:p>
            <a:pPr eaLnBrk="1" hangingPunct="1">
              <a:buFontTx/>
              <a:buNone/>
              <a:defRPr/>
            </a:pPr>
            <a:r>
              <a:rPr lang="it-IT" sz="2400" dirty="0" smtClean="0"/>
              <a:t>        </a:t>
            </a:r>
          </a:p>
          <a:p>
            <a:pPr eaLnBrk="1" hangingPunct="1">
              <a:buFontTx/>
              <a:buNone/>
              <a:defRPr/>
            </a:pPr>
            <a:r>
              <a:rPr lang="it-IT" sz="2400" dirty="0" smtClean="0"/>
              <a:t>	</a:t>
            </a:r>
          </a:p>
        </p:txBody>
      </p:sp>
      <p:graphicFrame>
        <p:nvGraphicFramePr>
          <p:cNvPr id="1047" name="Object 23"/>
          <p:cNvGraphicFramePr>
            <a:graphicFrameLocks noChangeAspect="1"/>
          </p:cNvGraphicFramePr>
          <p:nvPr/>
        </p:nvGraphicFramePr>
        <p:xfrm>
          <a:off x="1763713" y="3500438"/>
          <a:ext cx="3240087" cy="461962"/>
        </p:xfrm>
        <a:graphic>
          <a:graphicData uri="http://schemas.openxmlformats.org/presentationml/2006/ole">
            <p:oleObj spid="_x0000_s1047" name="Equazione" r:id="rId3" imgW="16002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285875"/>
            <a:ext cx="8677275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472112"/>
          </a:xfrm>
        </p:spPr>
        <p:txBody>
          <a:bodyPr/>
          <a:lstStyle/>
          <a:p>
            <a:pPr eaLnBrk="1" hangingPunct="1"/>
            <a:r>
              <a:rPr lang="it-IT" sz="2400" smtClean="0"/>
              <a:t>Dall’equazione [2] si ottiene il seguente tasso di crescita del PIL reale:</a:t>
            </a:r>
          </a:p>
          <a:p>
            <a:pPr eaLnBrk="1" hangingPunct="1">
              <a:buFontTx/>
              <a:buNone/>
            </a:pPr>
            <a:r>
              <a:rPr lang="it-IT" sz="2600" smtClean="0"/>
              <a:t>	</a:t>
            </a:r>
            <a:r>
              <a:rPr lang="it-IT" sz="2400" smtClean="0"/>
              <a:t>[4]</a:t>
            </a:r>
            <a:r>
              <a:rPr lang="it-IT" sz="2600" smtClean="0"/>
              <a:t>  </a:t>
            </a:r>
          </a:p>
          <a:p>
            <a:pPr eaLnBrk="1" hangingPunct="1">
              <a:buFontTx/>
              <a:buNone/>
            </a:pPr>
            <a:r>
              <a:rPr lang="it-IT" sz="2600" smtClean="0"/>
              <a:t>	</a:t>
            </a:r>
            <a:r>
              <a:rPr lang="it-IT" sz="2400" smtClean="0"/>
              <a:t>dove  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it-IT" sz="2400" i="1" smtClean="0"/>
              <a:t>=Y/N </a:t>
            </a:r>
            <a:r>
              <a:rPr lang="it-IT" sz="2400" smtClean="0"/>
              <a:t>(produttività del lavoro) e </a:t>
            </a:r>
            <a:r>
              <a:rPr lang="it-IT" sz="2400" i="1" smtClean="0"/>
              <a:t>∆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a/a</a:t>
            </a:r>
            <a:r>
              <a:rPr lang="it-IT" sz="2400" i="1" smtClean="0"/>
              <a:t> = </a:t>
            </a:r>
            <a:r>
              <a:rPr lang="el-GR" sz="2400" i="1" smtClean="0"/>
              <a:t>λ</a:t>
            </a:r>
            <a:r>
              <a:rPr lang="it-IT" sz="2400" i="1" smtClean="0"/>
              <a:t>  </a:t>
            </a:r>
            <a:r>
              <a:rPr lang="it-IT" sz="2400" smtClean="0"/>
              <a:t>tasso di variazione di 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it-IT" sz="2400" smtClean="0"/>
              <a:t>dovuto al progresso tecnico </a:t>
            </a:r>
            <a:r>
              <a:rPr lang="it-IT" sz="2400" i="1" smtClean="0"/>
              <a:t>esogeno</a:t>
            </a:r>
            <a:r>
              <a:rPr lang="it-IT" sz="2400" smtClean="0"/>
              <a:t>.</a:t>
            </a:r>
            <a:r>
              <a:rPr lang="it-IT" sz="2400" i="1" smtClean="0"/>
              <a:t> </a:t>
            </a:r>
          </a:p>
          <a:p>
            <a:pPr eaLnBrk="1" hangingPunct="1">
              <a:buFontTx/>
              <a:buNone/>
            </a:pPr>
            <a:r>
              <a:rPr lang="it-IT" sz="2400" i="1" smtClean="0"/>
              <a:t>	∆N/N = ∆FL/FL = n  </a:t>
            </a:r>
            <a:r>
              <a:rPr lang="it-IT" sz="2400" smtClean="0"/>
              <a:t>è</a:t>
            </a:r>
            <a:r>
              <a:rPr lang="it-IT" sz="2400" i="1" smtClean="0"/>
              <a:t> </a:t>
            </a:r>
            <a:r>
              <a:rPr lang="it-IT" sz="2400" smtClean="0"/>
              <a:t>il</a:t>
            </a:r>
            <a:r>
              <a:rPr lang="it-IT" sz="2400" i="1" smtClean="0"/>
              <a:t> </a:t>
            </a:r>
            <a:r>
              <a:rPr lang="it-IT" sz="2400" smtClean="0"/>
              <a:t>tasso di variazione (</a:t>
            </a:r>
            <a:r>
              <a:rPr lang="it-IT" sz="2400" i="1" smtClean="0"/>
              <a:t>esogeno</a:t>
            </a:r>
            <a:r>
              <a:rPr lang="it-IT" sz="2400" smtClean="0"/>
              <a:t>)</a:t>
            </a:r>
            <a:r>
              <a:rPr lang="it-IT" sz="2400" i="1" smtClean="0"/>
              <a:t> </a:t>
            </a:r>
            <a:r>
              <a:rPr lang="it-IT" sz="2400" smtClean="0"/>
              <a:t>dell’occupazione e della forza lavoro .</a:t>
            </a:r>
          </a:p>
          <a:p>
            <a:pPr eaLnBrk="1" hangingPunct="1"/>
            <a:r>
              <a:rPr lang="it-IT" sz="2400" smtClean="0"/>
              <a:t>L’equazione [4] può quindi essere riscritta come segue:</a:t>
            </a:r>
          </a:p>
          <a:p>
            <a:pPr eaLnBrk="1" hangingPunct="1">
              <a:buFontTx/>
              <a:buNone/>
            </a:pPr>
            <a:r>
              <a:rPr lang="it-IT" sz="2400" smtClean="0"/>
              <a:t>	[4bis]  </a:t>
            </a:r>
            <a:r>
              <a:rPr lang="it-IT" sz="2400" i="1" smtClean="0"/>
              <a:t>G</a:t>
            </a:r>
            <a:r>
              <a:rPr lang="it-IT" sz="2400" i="1" baseline="-25000" smtClean="0"/>
              <a:t>n</a:t>
            </a:r>
            <a:r>
              <a:rPr lang="it-IT" sz="2400" i="1" smtClean="0"/>
              <a:t>= </a:t>
            </a:r>
            <a:r>
              <a:rPr lang="el-GR" sz="2400" i="1" smtClean="0"/>
              <a:t>λ</a:t>
            </a:r>
            <a:r>
              <a:rPr lang="it-IT" sz="2400" i="1" smtClean="0"/>
              <a:t> + n</a:t>
            </a:r>
            <a:endParaRPr lang="it-IT" sz="2400" b="1" smtClean="0"/>
          </a:p>
          <a:p>
            <a:pPr eaLnBrk="1" hangingPunct="1">
              <a:buFontTx/>
              <a:buNone/>
            </a:pPr>
            <a:r>
              <a:rPr lang="it-IT" sz="2400" b="1" i="1" smtClean="0"/>
              <a:t>	G</a:t>
            </a:r>
            <a:r>
              <a:rPr lang="it-IT" sz="2400" b="1" i="1" baseline="-25000" smtClean="0"/>
              <a:t>n</a:t>
            </a:r>
            <a:r>
              <a:rPr lang="it-IT" sz="2400" b="1" smtClean="0"/>
              <a:t> </a:t>
            </a:r>
            <a:r>
              <a:rPr lang="it-IT" sz="2400" smtClean="0"/>
              <a:t>può essere definito </a:t>
            </a:r>
            <a:r>
              <a:rPr lang="it-IT" sz="2400" b="1" smtClean="0"/>
              <a:t>tasso naturale di crescita. </a:t>
            </a:r>
            <a:r>
              <a:rPr lang="it-IT" sz="2400" smtClean="0"/>
              <a:t>Rappresenta il tasso di crescita del PIL necessario per mantenere pienamente occupata la forza di lavoro. </a:t>
            </a:r>
          </a:p>
          <a:p>
            <a:pPr eaLnBrk="1" hangingPunct="1">
              <a:buFontTx/>
              <a:buNone/>
            </a:pPr>
            <a:r>
              <a:rPr lang="it-IT" sz="2400" smtClean="0"/>
              <a:t>	</a:t>
            </a:r>
            <a:endParaRPr lang="it-IT" sz="2800" i="1" smtClean="0"/>
          </a:p>
          <a:p>
            <a:pPr eaLnBrk="1" hangingPunct="1">
              <a:buFontTx/>
              <a:buNone/>
            </a:pPr>
            <a:endParaRPr lang="el-GR" sz="2400" smtClean="0"/>
          </a:p>
        </p:txBody>
      </p:sp>
      <p:sp>
        <p:nvSpPr>
          <p:cNvPr id="30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7643813" cy="792163"/>
          </a:xfrm>
        </p:spPr>
        <p:txBody>
          <a:bodyPr/>
          <a:lstStyle/>
          <a:p>
            <a:pPr eaLnBrk="1" hangingPunct="1"/>
            <a:r>
              <a:rPr lang="it-IT" sz="3300" b="1" smtClean="0"/>
              <a:t>Il modello Harrod–Domar (cont.)</a:t>
            </a:r>
          </a:p>
        </p:txBody>
      </p:sp>
      <p:graphicFrame>
        <p:nvGraphicFramePr>
          <p:cNvPr id="3095" name="Object 23"/>
          <p:cNvGraphicFramePr>
            <a:graphicFrameLocks noChangeAspect="1"/>
          </p:cNvGraphicFramePr>
          <p:nvPr/>
        </p:nvGraphicFramePr>
        <p:xfrm>
          <a:off x="1835150" y="1895475"/>
          <a:ext cx="3529013" cy="417513"/>
        </p:xfrm>
        <a:graphic>
          <a:graphicData uri="http://schemas.openxmlformats.org/presentationml/2006/ole">
            <p:oleObj spid="_x0000_s3095" name="Equazione" r:id="rId3" imgW="1497950" imgH="17772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713787" cy="4525963"/>
          </a:xfrm>
        </p:spPr>
        <p:txBody>
          <a:bodyPr/>
          <a:lstStyle/>
          <a:p>
            <a:pPr eaLnBrk="1" hangingPunct="1"/>
            <a:r>
              <a:rPr lang="it-IT" sz="2400" smtClean="0"/>
              <a:t>Il modello è completato dalle seguenti equazioni:</a:t>
            </a:r>
            <a:endParaRPr lang="it-IT" sz="800" smtClean="0"/>
          </a:p>
          <a:p>
            <a:pPr eaLnBrk="1" hangingPunct="1">
              <a:buFontTx/>
              <a:buNone/>
            </a:pPr>
            <a:r>
              <a:rPr lang="it-IT" sz="2600" smtClean="0"/>
              <a:t>	</a:t>
            </a:r>
            <a:r>
              <a:rPr lang="it-IT" sz="2400" smtClean="0"/>
              <a:t>[5]  </a:t>
            </a:r>
            <a:r>
              <a:rPr lang="it-IT" sz="2400" i="1" smtClean="0"/>
              <a:t>I = S </a:t>
            </a:r>
            <a:r>
              <a:rPr lang="it-IT" sz="2400" smtClean="0"/>
              <a:t> 	 equilibrio fra investimento e risparmio</a:t>
            </a:r>
          </a:p>
          <a:p>
            <a:pPr eaLnBrk="1" hangingPunct="1">
              <a:buFontTx/>
              <a:buNone/>
            </a:pPr>
            <a:r>
              <a:rPr lang="it-IT" sz="2800" i="1" smtClean="0"/>
              <a:t>	</a:t>
            </a:r>
            <a:r>
              <a:rPr lang="it-IT" sz="2400" smtClean="0"/>
              <a:t>[6]  </a:t>
            </a:r>
            <a:r>
              <a:rPr lang="it-IT" sz="2400" i="1" smtClean="0"/>
              <a:t>I = ∆K + </a:t>
            </a:r>
            <a:r>
              <a:rPr lang="el-GR" sz="2400" i="1" smtClean="0"/>
              <a:t>δ</a:t>
            </a:r>
            <a:r>
              <a:rPr lang="it-IT" sz="2400" i="1" smtClean="0"/>
              <a:t>K  </a:t>
            </a:r>
            <a:r>
              <a:rPr lang="it-IT" sz="2400" smtClean="0"/>
              <a:t>invest. lordo = inv. netto + ammortamento</a:t>
            </a:r>
          </a:p>
          <a:p>
            <a:pPr eaLnBrk="1" hangingPunct="1">
              <a:buFontTx/>
              <a:buNone/>
            </a:pPr>
            <a:r>
              <a:rPr lang="it-IT" sz="2600" smtClean="0"/>
              <a:t>	</a:t>
            </a:r>
            <a:r>
              <a:rPr lang="it-IT" sz="2400" smtClean="0"/>
              <a:t>[7]  </a:t>
            </a:r>
            <a:r>
              <a:rPr lang="it-IT" sz="2400" i="1" smtClean="0"/>
              <a:t>S = sY = s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/>
              <a:t>K</a:t>
            </a:r>
            <a:r>
              <a:rPr lang="it-IT" sz="2400" i="1" smtClean="0"/>
              <a:t>K      </a:t>
            </a:r>
            <a:r>
              <a:rPr lang="it-IT" sz="2400" smtClean="0"/>
              <a:t>funzione del risparmio .</a:t>
            </a:r>
          </a:p>
          <a:p>
            <a:pPr eaLnBrk="1" hangingPunct="1">
              <a:buFontTx/>
              <a:buNone/>
            </a:pPr>
            <a:r>
              <a:rPr lang="it-IT" sz="2600" smtClean="0"/>
              <a:t>	</a:t>
            </a:r>
            <a:r>
              <a:rPr lang="it-IT" sz="2400" smtClean="0"/>
              <a:t>Sostituendo la [6] e la [7] nell’equazione [5] si ha: </a:t>
            </a:r>
          </a:p>
          <a:p>
            <a:pPr eaLnBrk="1" hangingPunct="1">
              <a:buFontTx/>
              <a:buNone/>
            </a:pPr>
            <a:r>
              <a:rPr lang="it-IT" sz="2400" smtClean="0"/>
              <a:t>	[8]  </a:t>
            </a:r>
            <a:r>
              <a:rPr lang="it-IT" sz="2400" i="1" smtClean="0"/>
              <a:t>∆K + </a:t>
            </a:r>
            <a:r>
              <a:rPr lang="el-GR" sz="2400" i="1" smtClean="0"/>
              <a:t>δ</a:t>
            </a:r>
            <a:r>
              <a:rPr lang="it-IT" sz="2400" i="1" smtClean="0"/>
              <a:t>K = s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/>
              <a:t>K</a:t>
            </a:r>
            <a:r>
              <a:rPr lang="it-IT" sz="2400" i="1" smtClean="0"/>
              <a:t>K  </a:t>
            </a:r>
            <a:r>
              <a:rPr lang="it-IT" sz="2400" smtClean="0"/>
              <a:t>→	 [8]bis 	 </a:t>
            </a:r>
            <a:r>
              <a:rPr lang="it-IT" sz="2400" i="1" smtClean="0"/>
              <a:t>∆K/K = s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/>
              <a:t>K</a:t>
            </a:r>
            <a:r>
              <a:rPr lang="it-IT" sz="2400" i="1" smtClean="0"/>
              <a:t> – </a:t>
            </a:r>
            <a:r>
              <a:rPr lang="el-GR" sz="2400" i="1" smtClean="0"/>
              <a:t>δ</a:t>
            </a:r>
            <a:r>
              <a:rPr lang="it-IT" sz="2400" i="1" smtClean="0"/>
              <a:t> = G</a:t>
            </a:r>
            <a:r>
              <a:rPr lang="it-IT" sz="2400" i="1" baseline="-25000" smtClean="0"/>
              <a:t>W</a:t>
            </a:r>
            <a:r>
              <a:rPr lang="it-IT" sz="2400" i="1" smtClean="0"/>
              <a:t> </a:t>
            </a:r>
          </a:p>
          <a:p>
            <a:pPr eaLnBrk="1" hangingPunct="1">
              <a:buFontTx/>
              <a:buNone/>
            </a:pPr>
            <a:r>
              <a:rPr lang="it-IT" sz="2400" i="1" smtClean="0"/>
              <a:t>	</a:t>
            </a:r>
            <a:r>
              <a:rPr lang="it-IT" sz="2400" smtClean="0"/>
              <a:t>dove G</a:t>
            </a:r>
            <a:r>
              <a:rPr lang="it-IT" sz="2400" baseline="-25000" smtClean="0"/>
              <a:t>W </a:t>
            </a:r>
            <a:r>
              <a:rPr lang="it-IT" sz="2400" smtClean="0"/>
              <a:t>è il </a:t>
            </a:r>
            <a:r>
              <a:rPr lang="it-IT" sz="2400" b="1" smtClean="0"/>
              <a:t>tasso di crescita garantito</a:t>
            </a:r>
            <a:r>
              <a:rPr lang="it-IT" sz="2400" smtClean="0"/>
              <a:t>, cioè il tasso di crescita del PIL necessario per tenere pienamente occupato il capitale.</a:t>
            </a:r>
            <a:endParaRPr lang="it-IT" sz="2400" b="1" smtClean="0"/>
          </a:p>
          <a:p>
            <a:pPr eaLnBrk="1" hangingPunct="1">
              <a:buFontTx/>
              <a:buNone/>
            </a:pPr>
            <a:r>
              <a:rPr lang="it-IT" sz="2800" i="1" smtClean="0"/>
              <a:t>     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643813" cy="633412"/>
          </a:xfrm>
        </p:spPr>
        <p:txBody>
          <a:bodyPr/>
          <a:lstStyle/>
          <a:p>
            <a:pPr eaLnBrk="1" hangingPunct="1"/>
            <a:r>
              <a:rPr lang="it-IT" sz="3200" b="1" smtClean="0"/>
              <a:t>Il modello Harrod–Domar (cont.)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7561262" cy="715962"/>
          </a:xfrm>
        </p:spPr>
        <p:txBody>
          <a:bodyPr/>
          <a:lstStyle/>
          <a:p>
            <a:pPr eaLnBrk="1" hangingPunct="1"/>
            <a:r>
              <a:rPr lang="it-IT" sz="3200" b="1" smtClean="0"/>
              <a:t>Il problema del disequilibrio dinamico</a:t>
            </a:r>
            <a:endParaRPr lang="it-IT" sz="3200" smtClean="0"/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52513"/>
            <a:ext cx="8686800" cy="5184775"/>
          </a:xfrm>
        </p:spPr>
        <p:txBody>
          <a:bodyPr/>
          <a:lstStyle/>
          <a:p>
            <a:pPr eaLnBrk="1" hangingPunct="1"/>
            <a:r>
              <a:rPr lang="it-IT" sz="2600" smtClean="0"/>
              <a:t>L’equilibrio dinamico del modello richiede l’uguaglianza del tasso naturale e del tasso garantito:</a:t>
            </a:r>
          </a:p>
          <a:p>
            <a:pPr eaLnBrk="1" hangingPunct="1">
              <a:buFontTx/>
              <a:buNone/>
            </a:pPr>
            <a:r>
              <a:rPr lang="it-IT" smtClean="0"/>
              <a:t>	</a:t>
            </a:r>
            <a:r>
              <a:rPr lang="it-IT" sz="2800" smtClean="0"/>
              <a:t>[4]	  </a:t>
            </a:r>
            <a:r>
              <a:rPr lang="it-IT" sz="2800" i="1" smtClean="0"/>
              <a:t>G</a:t>
            </a:r>
            <a:r>
              <a:rPr lang="it-IT" sz="2800" i="1" baseline="-25000" smtClean="0"/>
              <a:t>n</a:t>
            </a:r>
            <a:r>
              <a:rPr lang="it-IT" sz="2800" i="1" smtClean="0"/>
              <a:t> = λ + n      (tasso naturale di crescita)</a:t>
            </a:r>
          </a:p>
          <a:p>
            <a:pPr eaLnBrk="1" hangingPunct="1">
              <a:buFontTx/>
              <a:buNone/>
            </a:pPr>
            <a:r>
              <a:rPr lang="it-IT" sz="2800" smtClean="0"/>
              <a:t>    [8]	  </a:t>
            </a:r>
            <a:r>
              <a:rPr lang="it-IT" sz="2800" i="1" smtClean="0">
                <a:cs typeface="Arial" charset="0"/>
              </a:rPr>
              <a:t>G</a:t>
            </a:r>
            <a:r>
              <a:rPr lang="it-IT" sz="2800" i="1" baseline="-25000" smtClean="0">
                <a:cs typeface="Arial" charset="0"/>
              </a:rPr>
              <a:t>W</a:t>
            </a:r>
            <a:r>
              <a:rPr lang="it-IT" sz="2800" i="1" smtClean="0">
                <a:cs typeface="Arial" charset="0"/>
              </a:rPr>
              <a:t> = </a:t>
            </a:r>
            <a:r>
              <a:rPr lang="it-IT" sz="2800" i="1" smtClean="0"/>
              <a:t>s</a:t>
            </a:r>
            <a:r>
              <a:rPr lang="it-IT" sz="2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800" i="1" baseline="-25000" smtClean="0">
                <a:cs typeface="Arial" charset="0"/>
              </a:rPr>
              <a:t>K</a:t>
            </a:r>
            <a:r>
              <a:rPr lang="it-IT" sz="2800" baseline="-25000" smtClean="0">
                <a:cs typeface="Arial" charset="0"/>
              </a:rPr>
              <a:t> </a:t>
            </a:r>
            <a:r>
              <a:rPr lang="it-IT" sz="2800" i="1" smtClean="0"/>
              <a:t>– </a:t>
            </a:r>
            <a:r>
              <a:rPr lang="el-GR" sz="2800" i="1" smtClean="0"/>
              <a:t>δ</a:t>
            </a:r>
            <a:r>
              <a:rPr lang="it-IT" sz="2800" i="1" smtClean="0"/>
              <a:t> </a:t>
            </a:r>
            <a:r>
              <a:rPr lang="it-IT" sz="2800" smtClean="0"/>
              <a:t> </a:t>
            </a:r>
            <a:r>
              <a:rPr lang="it-IT" sz="2800" smtClean="0">
                <a:cs typeface="Arial" charset="0"/>
              </a:rPr>
              <a:t>(</a:t>
            </a:r>
            <a:r>
              <a:rPr lang="it-IT" sz="2800" i="1" smtClean="0">
                <a:cs typeface="Arial" charset="0"/>
              </a:rPr>
              <a:t>tasso di crescita garantito)</a:t>
            </a:r>
            <a:r>
              <a:rPr lang="it-IT" smtClean="0">
                <a:cs typeface="Arial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it-IT" smtClean="0">
                <a:cs typeface="Arial" charset="0"/>
              </a:rPr>
              <a:t>	</a:t>
            </a:r>
            <a:r>
              <a:rPr lang="it-IT" sz="2600" smtClean="0">
                <a:cs typeface="Arial" charset="0"/>
              </a:rPr>
              <a:t>Essendo </a:t>
            </a:r>
            <a:r>
              <a:rPr lang="it-IT" sz="2600" i="1" smtClean="0">
                <a:latin typeface="Symbol" pitchFamily="18" charset="2"/>
              </a:rPr>
              <a:t>l , </a:t>
            </a:r>
            <a:r>
              <a:rPr lang="it-IT" sz="2600" i="1" smtClean="0"/>
              <a:t>n , s </a:t>
            </a:r>
            <a:r>
              <a:rPr lang="it-IT" sz="2600" smtClean="0"/>
              <a:t>, </a:t>
            </a:r>
            <a:r>
              <a:rPr lang="it-IT" sz="2600" i="1" smtClean="0">
                <a:latin typeface="Times New Roman" pitchFamily="18" charset="0"/>
              </a:rPr>
              <a:t>a</a:t>
            </a:r>
            <a:r>
              <a:rPr lang="it-IT" sz="2600" i="1" baseline="-25000" smtClean="0">
                <a:cs typeface="Arial" charset="0"/>
              </a:rPr>
              <a:t>K</a:t>
            </a:r>
            <a:r>
              <a:rPr lang="it-IT" sz="2600" baseline="-25000" smtClean="0">
                <a:cs typeface="Arial" charset="0"/>
              </a:rPr>
              <a:t> </a:t>
            </a:r>
            <a:r>
              <a:rPr lang="it-IT" sz="2600" smtClean="0">
                <a:cs typeface="Arial" charset="0"/>
              </a:rPr>
              <a:t>,</a:t>
            </a:r>
            <a:r>
              <a:rPr lang="el-GR" sz="2600" i="1" smtClean="0"/>
              <a:t> δ</a:t>
            </a:r>
            <a:r>
              <a:rPr lang="it-IT" sz="2600" baseline="-25000" smtClean="0">
                <a:cs typeface="Arial" charset="0"/>
              </a:rPr>
              <a:t> </a:t>
            </a:r>
            <a:r>
              <a:rPr lang="it-IT" sz="2600" smtClean="0">
                <a:cs typeface="Arial" charset="0"/>
              </a:rPr>
              <a:t> esogeni e non modificabili, solo per caso si potrà avere equilibrio, ossia:</a:t>
            </a:r>
          </a:p>
          <a:p>
            <a:pPr eaLnBrk="1" hangingPunct="1">
              <a:buFontTx/>
              <a:buNone/>
            </a:pPr>
            <a:r>
              <a:rPr lang="it-IT" smtClean="0">
                <a:cs typeface="Arial" charset="0"/>
              </a:rPr>
              <a:t>	</a:t>
            </a:r>
            <a:r>
              <a:rPr lang="it-IT" sz="2800" smtClean="0">
                <a:cs typeface="Arial" charset="0"/>
              </a:rPr>
              <a:t>[9]    </a:t>
            </a:r>
            <a:r>
              <a:rPr lang="it-IT" sz="2800" i="1" smtClean="0"/>
              <a:t>G</a:t>
            </a:r>
            <a:r>
              <a:rPr lang="it-IT" sz="2800" i="1" baseline="-25000" smtClean="0"/>
              <a:t>n </a:t>
            </a:r>
            <a:r>
              <a:rPr lang="it-IT" sz="2800" i="1" smtClean="0">
                <a:cs typeface="Arial" charset="0"/>
                <a:sym typeface="Symbol" pitchFamily="18" charset="2"/>
              </a:rPr>
              <a:t>= </a:t>
            </a:r>
            <a:r>
              <a:rPr lang="it-IT" sz="2800" i="1" smtClean="0">
                <a:cs typeface="Arial" charset="0"/>
              </a:rPr>
              <a:t>G</a:t>
            </a:r>
            <a:r>
              <a:rPr lang="it-IT" sz="2800" i="1" baseline="-25000" smtClean="0">
                <a:cs typeface="Arial" charset="0"/>
              </a:rPr>
              <a:t>W             </a:t>
            </a:r>
            <a:r>
              <a:rPr lang="it-IT" sz="2800" smtClean="0"/>
              <a:t>(“equilibrio sul </a:t>
            </a:r>
            <a:r>
              <a:rPr lang="it-IT" sz="2800" i="1" smtClean="0"/>
              <a:t>filo del rasoio</a:t>
            </a:r>
            <a:r>
              <a:rPr lang="it-IT" sz="2800" smtClean="0"/>
              <a:t>”)</a:t>
            </a:r>
          </a:p>
          <a:p>
            <a:pPr eaLnBrk="1" hangingPunct="1"/>
            <a:r>
              <a:rPr lang="it-IT" sz="2600" smtClean="0"/>
              <a:t>Di norma si avranno due situazioni opposte di </a:t>
            </a:r>
            <a:r>
              <a:rPr lang="it-IT" sz="2600" b="1" i="1" smtClean="0"/>
              <a:t>disequilibrio dinamico</a:t>
            </a:r>
            <a:r>
              <a:rPr lang="it-IT" sz="2600" smtClean="0"/>
              <a:t>:</a:t>
            </a:r>
          </a:p>
          <a:p>
            <a:pPr eaLnBrk="1" hangingPunct="1">
              <a:buFontTx/>
              <a:buNone/>
            </a:pPr>
            <a:r>
              <a:rPr lang="it-IT" sz="2800" smtClean="0">
                <a:cs typeface="Arial" charset="0"/>
              </a:rPr>
              <a:t>	[10a]  </a:t>
            </a:r>
            <a:r>
              <a:rPr lang="it-IT" sz="2800" i="1" smtClean="0"/>
              <a:t>G</a:t>
            </a:r>
            <a:r>
              <a:rPr lang="it-IT" sz="2800" b="1" i="1" baseline="-25000" smtClean="0"/>
              <a:t>n </a:t>
            </a:r>
            <a:r>
              <a:rPr lang="it-IT" sz="2800" smtClean="0">
                <a:cs typeface="Arial" charset="0"/>
                <a:sym typeface="Symbol" pitchFamily="18" charset="2"/>
              </a:rPr>
              <a:t>&gt;</a:t>
            </a:r>
            <a:r>
              <a:rPr lang="it-IT" sz="2800" i="1" smtClean="0">
                <a:cs typeface="Arial" charset="0"/>
                <a:sym typeface="Symbol" pitchFamily="18" charset="2"/>
              </a:rPr>
              <a:t> </a:t>
            </a:r>
            <a:r>
              <a:rPr lang="it-IT" sz="2800" i="1" smtClean="0">
                <a:cs typeface="Arial" charset="0"/>
              </a:rPr>
              <a:t>G</a:t>
            </a:r>
            <a:r>
              <a:rPr lang="it-IT" sz="2800" b="1" i="1" baseline="-25000" smtClean="0">
                <a:cs typeface="Arial" charset="0"/>
              </a:rPr>
              <a:t>W        </a:t>
            </a:r>
            <a:r>
              <a:rPr lang="it-IT" sz="2800" smtClean="0">
                <a:cs typeface="Arial" charset="0"/>
              </a:rPr>
              <a:t>oppure</a:t>
            </a:r>
            <a:r>
              <a:rPr lang="it-IT" sz="2400" smtClean="0">
                <a:cs typeface="Arial" charset="0"/>
              </a:rPr>
              <a:t> </a:t>
            </a:r>
            <a:r>
              <a:rPr lang="it-IT" sz="2400" i="1" baseline="-25000" smtClean="0">
                <a:cs typeface="Arial" charset="0"/>
              </a:rPr>
              <a:t> 	</a:t>
            </a:r>
            <a:r>
              <a:rPr lang="it-IT" sz="2800" smtClean="0">
                <a:cs typeface="Arial" charset="0"/>
              </a:rPr>
              <a:t>[10b] </a:t>
            </a:r>
            <a:r>
              <a:rPr lang="it-IT" sz="2800" i="1" smtClean="0">
                <a:cs typeface="Arial" charset="0"/>
              </a:rPr>
              <a:t>G</a:t>
            </a:r>
            <a:r>
              <a:rPr lang="it-IT" sz="2800" i="1" baseline="-25000" smtClean="0">
                <a:cs typeface="Arial" charset="0"/>
              </a:rPr>
              <a:t>W </a:t>
            </a:r>
            <a:r>
              <a:rPr lang="it-IT" sz="2800" i="1" smtClean="0">
                <a:cs typeface="Arial" charset="0"/>
                <a:sym typeface="Symbol" pitchFamily="18" charset="2"/>
              </a:rPr>
              <a:t>&gt; </a:t>
            </a:r>
            <a:r>
              <a:rPr lang="it-IT" sz="2800" i="1" smtClean="0"/>
              <a:t>G</a:t>
            </a:r>
            <a:r>
              <a:rPr lang="it-IT" sz="2800" b="1" i="1" baseline="-25000" smtClean="0"/>
              <a:t>n</a:t>
            </a:r>
            <a:endParaRPr lang="it-IT" sz="2800" smtClean="0"/>
          </a:p>
          <a:p>
            <a:pPr eaLnBrk="1" hangingPunct="1">
              <a:buFontTx/>
              <a:buNone/>
            </a:pPr>
            <a:r>
              <a:rPr lang="it-IT" sz="240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458200" cy="5302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2600" smtClean="0"/>
              <a:t>Il primo caso, </a:t>
            </a:r>
            <a:r>
              <a:rPr lang="it-IT" sz="2400" i="1" smtClean="0"/>
              <a:t>G</a:t>
            </a:r>
            <a:r>
              <a:rPr lang="it-IT" sz="2400" b="1" i="1" baseline="-25000" smtClean="0"/>
              <a:t>n </a:t>
            </a:r>
            <a:r>
              <a:rPr lang="it-IT" sz="2400" smtClean="0">
                <a:cs typeface="Arial" charset="0"/>
                <a:sym typeface="Symbol" pitchFamily="18" charset="2"/>
              </a:rPr>
              <a:t>&gt;</a:t>
            </a:r>
            <a:r>
              <a:rPr lang="it-IT" sz="2400" i="1" smtClean="0">
                <a:cs typeface="Arial" charset="0"/>
                <a:sym typeface="Symbol" pitchFamily="18" charset="2"/>
              </a:rPr>
              <a:t> </a:t>
            </a:r>
            <a:r>
              <a:rPr lang="it-IT" sz="2400" i="1" smtClean="0">
                <a:cs typeface="Arial" charset="0"/>
              </a:rPr>
              <a:t>G</a:t>
            </a:r>
            <a:r>
              <a:rPr lang="it-IT" sz="2400" b="1" i="1" baseline="-25000" smtClean="0">
                <a:cs typeface="Arial" charset="0"/>
              </a:rPr>
              <a:t>W</a:t>
            </a:r>
            <a:r>
              <a:rPr lang="it-IT" sz="2600" smtClean="0"/>
              <a:t> è tipico dei Paesi poveri</a:t>
            </a:r>
          </a:p>
          <a:p>
            <a:pPr lvl="1" eaLnBrk="1" hangingPunct="1">
              <a:lnSpc>
                <a:spcPct val="90000"/>
              </a:lnSpc>
            </a:pPr>
            <a:r>
              <a:rPr lang="it-IT" sz="2400" smtClean="0"/>
              <a:t>forte crescita demografica, bassa propensione al risparmio, scarsità del capitale</a:t>
            </a:r>
          </a:p>
          <a:p>
            <a:pPr lvl="1" eaLnBrk="1" hangingPunct="1">
              <a:lnSpc>
                <a:spcPct val="90000"/>
              </a:lnSpc>
            </a:pPr>
            <a:r>
              <a:rPr lang="it-IT" sz="2400" smtClean="0"/>
              <a:t>conseguenze: </a:t>
            </a:r>
            <a:r>
              <a:rPr lang="it-IT" sz="2400" i="1" smtClean="0"/>
              <a:t>disoccupazione</a:t>
            </a:r>
            <a:r>
              <a:rPr lang="it-IT" sz="2400" smtClean="0"/>
              <a:t> </a:t>
            </a:r>
            <a:r>
              <a:rPr lang="it-IT" sz="2400" i="1" smtClean="0"/>
              <a:t>strutturale</a:t>
            </a:r>
            <a:r>
              <a:rPr lang="it-IT" sz="2400" smtClean="0"/>
              <a:t>  e </a:t>
            </a:r>
            <a:r>
              <a:rPr lang="it-IT" sz="2400" i="1" smtClean="0"/>
              <a:t>inflazione da domanda</a:t>
            </a:r>
            <a:r>
              <a:rPr lang="it-IT" sz="24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it-IT" sz="2600" smtClean="0"/>
              <a:t>Il secondo caso, </a:t>
            </a:r>
            <a:r>
              <a:rPr lang="it-IT" sz="2400" i="1" smtClean="0">
                <a:cs typeface="Arial" charset="0"/>
              </a:rPr>
              <a:t>G</a:t>
            </a:r>
            <a:r>
              <a:rPr lang="it-IT" sz="2400" i="1" baseline="-25000" smtClean="0">
                <a:cs typeface="Arial" charset="0"/>
              </a:rPr>
              <a:t>W </a:t>
            </a:r>
            <a:r>
              <a:rPr lang="it-IT" sz="2400" i="1" smtClean="0">
                <a:cs typeface="Arial" charset="0"/>
                <a:sym typeface="Symbol" pitchFamily="18" charset="2"/>
              </a:rPr>
              <a:t>&gt; </a:t>
            </a:r>
            <a:r>
              <a:rPr lang="it-IT" sz="2400" i="1" smtClean="0"/>
              <a:t>G</a:t>
            </a:r>
            <a:r>
              <a:rPr lang="it-IT" sz="2400" b="1" i="1" baseline="-25000" smtClean="0"/>
              <a:t>n</a:t>
            </a:r>
            <a:r>
              <a:rPr lang="it-IT" sz="2800" smtClean="0">
                <a:cs typeface="Arial" charset="0"/>
              </a:rPr>
              <a:t>, è tipico dei Paesi ricchi </a:t>
            </a:r>
            <a:r>
              <a:rPr lang="it-IT" sz="2600" smtClean="0">
                <a:cs typeface="Arial" charset="0"/>
              </a:rPr>
              <a:t>(industrializzati)</a:t>
            </a:r>
            <a:r>
              <a:rPr lang="it-IT" sz="2800" smtClean="0">
                <a:cs typeface="Arial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it-IT" sz="2400" smtClean="0">
                <a:cs typeface="Arial" charset="0"/>
              </a:rPr>
              <a:t>bassa crescita demografica, propensione al risparmio relativamente elevata, abbondanza di capitale</a:t>
            </a:r>
          </a:p>
          <a:p>
            <a:pPr lvl="1" eaLnBrk="1" hangingPunct="1">
              <a:lnSpc>
                <a:spcPct val="90000"/>
              </a:lnSpc>
            </a:pPr>
            <a:r>
              <a:rPr lang="it-IT" sz="2400" smtClean="0"/>
              <a:t>conseguenze: alternanza di situazioni di </a:t>
            </a:r>
            <a:r>
              <a:rPr lang="it-IT" sz="2400" i="1" smtClean="0"/>
              <a:t>piena occupazione </a:t>
            </a:r>
            <a:r>
              <a:rPr lang="it-IT" sz="2400" smtClean="0"/>
              <a:t>ed</a:t>
            </a:r>
            <a:r>
              <a:rPr lang="it-IT" sz="2400" i="1" smtClean="0"/>
              <a:t> inflazione</a:t>
            </a:r>
            <a:r>
              <a:rPr lang="it-IT" sz="2400" smtClean="0"/>
              <a:t> di origine </a:t>
            </a:r>
            <a:r>
              <a:rPr lang="it-IT" sz="2400" i="1" smtClean="0"/>
              <a:t>salariale</a:t>
            </a:r>
            <a:r>
              <a:rPr lang="it-IT" sz="2400" smtClean="0"/>
              <a:t> con situazioni di caduta degli investimenti e </a:t>
            </a:r>
            <a:r>
              <a:rPr lang="it-IT" sz="2400" i="1" smtClean="0"/>
              <a:t>disoccupazione</a:t>
            </a:r>
            <a:r>
              <a:rPr lang="it-IT" sz="2400" smtClean="0"/>
              <a:t> c</a:t>
            </a:r>
            <a:r>
              <a:rPr lang="it-IT" sz="2400" i="1" smtClean="0"/>
              <a:t>ongiunturale.</a:t>
            </a:r>
            <a:endParaRPr lang="it-IT" sz="2400" b="1" i="1" baseline="-2500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28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0795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Il </a:t>
            </a:r>
            <a:r>
              <a:rPr lang="it-I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problema del disequilibrio (</a:t>
            </a:r>
            <a:r>
              <a:rPr lang="it-IT" sz="3200" b="1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cont</a:t>
            </a:r>
            <a:r>
              <a:rPr lang="it-I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.)</a:t>
            </a:r>
            <a:endParaRPr lang="it-IT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2" name="Rectangle 2"/>
          <p:cNvSpPr txBox="1">
            <a:spLocks noChangeArrowheads="1"/>
          </p:cNvSpPr>
          <p:nvPr/>
        </p:nvSpPr>
        <p:spPr bwMode="auto">
          <a:xfrm>
            <a:off x="107950" y="274638"/>
            <a:ext cx="80645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>
                <a:solidFill>
                  <a:schemeClr val="tx2"/>
                </a:solidFill>
              </a:rPr>
              <a:t>Il modello Harrod-Domar in sintesi</a:t>
            </a:r>
            <a:endParaRPr lang="it-IT" sz="3200">
              <a:solidFill>
                <a:schemeClr val="tx2"/>
              </a:solidFill>
            </a:endParaRPr>
          </a:p>
        </p:txBody>
      </p:sp>
      <p:graphicFrame>
        <p:nvGraphicFramePr>
          <p:cNvPr id="4140" name="Object 4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140" name="Equation" r:id="rId3" imgW="114151" imgH="215619" progId="Equation.3">
              <p:embed/>
            </p:oleObj>
          </a:graphicData>
        </a:graphic>
      </p:graphicFrame>
      <p:graphicFrame>
        <p:nvGraphicFramePr>
          <p:cNvPr id="4141" name="Object 45"/>
          <p:cNvGraphicFramePr>
            <a:graphicFrameLocks noChangeAspect="1"/>
          </p:cNvGraphicFramePr>
          <p:nvPr/>
        </p:nvGraphicFramePr>
        <p:xfrm>
          <a:off x="311150" y="1209675"/>
          <a:ext cx="8763000" cy="3629025"/>
        </p:xfrm>
        <a:graphic>
          <a:graphicData uri="http://schemas.openxmlformats.org/presentationml/2006/ole">
            <p:oleObj spid="_x0000_s4141" name="Equazione" r:id="rId4" imgW="3987800" imgH="1651000" progId="Equation.3">
              <p:embed/>
            </p:oleObj>
          </a:graphicData>
        </a:graphic>
      </p:graphicFrame>
      <p:sp>
        <p:nvSpPr>
          <p:cNvPr id="4143" name="CasellaDiTesto 5"/>
          <p:cNvSpPr txBox="1">
            <a:spLocks noChangeArrowheads="1"/>
          </p:cNvSpPr>
          <p:nvPr/>
        </p:nvSpPr>
        <p:spPr bwMode="auto">
          <a:xfrm>
            <a:off x="539750" y="4941888"/>
            <a:ext cx="8280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Il modello contiene 7 equazioni  e soltanto 6 incognite: è quindi sovra determinato. Per risolvere il modello è perciò necessario rendere endogena una delle variabili esogene.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smtClean="0"/>
              <a:t> Soluzioni alternative all’instabilità del modello H-D</a:t>
            </a:r>
            <a:endParaRPr lang="it-IT" sz="3200" smtClean="0"/>
          </a:p>
        </p:txBody>
      </p:sp>
      <p:sp>
        <p:nvSpPr>
          <p:cNvPr id="30722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it-IT" smtClean="0"/>
              <a:t>	- Il problema dell’instabilità del sistema capitalistico posto dal modello H-D ha aperto un ampio dibattito fra teorie alternative.	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it-IT" smtClean="0"/>
              <a:t>	- Le teorie in questione si distinguono per la variabile che rendono endogena scegliendo tra le seguenti esogene: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it-IT" smtClean="0"/>
              <a:t>	</a:t>
            </a:r>
            <a:r>
              <a:rPr lang="el-GR" i="1" smtClean="0">
                <a:cs typeface="Times New Roman" pitchFamily="18" charset="0"/>
              </a:rPr>
              <a:t>Δ</a:t>
            </a:r>
            <a:r>
              <a:rPr lang="it-IT" i="1" smtClean="0">
                <a:cs typeface="Times New Roman" pitchFamily="18" charset="0"/>
              </a:rPr>
              <a:t>N/N = n</a:t>
            </a:r>
            <a:r>
              <a:rPr lang="it-IT" smtClean="0">
                <a:cs typeface="Times New Roman" pitchFamily="18" charset="0"/>
              </a:rPr>
              <a:t>,  </a:t>
            </a:r>
            <a:r>
              <a:rPr lang="el-GR" i="1" smtClean="0"/>
              <a:t>Δ</a:t>
            </a:r>
            <a:r>
              <a:rPr lang="it-IT" i="1" smtClean="0">
                <a:latin typeface="Times New Roman" pitchFamily="18" charset="0"/>
                <a:cs typeface="Times New Roman" pitchFamily="18" charset="0"/>
              </a:rPr>
              <a:t>a/a = </a:t>
            </a:r>
            <a:r>
              <a:rPr lang="el-GR" i="1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γ</a:t>
            </a:r>
            <a:r>
              <a:rPr lang="it-IT" smtClean="0"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it-IT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t-IT" baseline="-250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it-IT" smtClean="0"/>
              <a:t>, </a:t>
            </a:r>
            <a:r>
              <a:rPr lang="it-IT" i="1" smtClean="0"/>
              <a:t>s</a:t>
            </a:r>
            <a:r>
              <a:rPr lang="it-IT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529638" cy="4968875"/>
          </a:xfrm>
        </p:spPr>
        <p:txBody>
          <a:bodyPr/>
          <a:lstStyle/>
          <a:p>
            <a:pPr marL="914400" lvl="1" indent="-457200" eaLnBrk="1" hangingPunct="1">
              <a:lnSpc>
                <a:spcPct val="90000"/>
              </a:lnSpc>
              <a:buFontTx/>
              <a:buNone/>
            </a:pPr>
            <a:r>
              <a:rPr lang="it-IT" sz="2400" smtClean="0"/>
              <a:t>	</a:t>
            </a:r>
            <a:r>
              <a:rPr lang="it-IT" smtClean="0"/>
              <a:t>Principali soluzioni teoriche del problema della instabilità del modello H-D: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None/>
            </a:pPr>
            <a:endParaRPr lang="it-IT" sz="2400" smtClean="0"/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it-IT" sz="2400" b="1" i="1" smtClean="0"/>
              <a:t>Teoria neomalthusiana</a:t>
            </a:r>
            <a:r>
              <a:rPr lang="it-IT" sz="2400" smtClean="0"/>
              <a:t>: variazione endogena della </a:t>
            </a:r>
            <a:r>
              <a:rPr lang="it-IT" sz="2400" i="1" smtClean="0"/>
              <a:t>popolazione </a:t>
            </a:r>
            <a:r>
              <a:rPr lang="it-IT" sz="2400" smtClean="0"/>
              <a:t>(</a:t>
            </a:r>
            <a:r>
              <a:rPr lang="it-IT" sz="2400" i="1" smtClean="0"/>
              <a:t>n</a:t>
            </a:r>
            <a:r>
              <a:rPr lang="it-IT" sz="2400" smtClean="0"/>
              <a:t>).</a:t>
            </a:r>
            <a:endParaRPr lang="it-IT" sz="2400" i="1" smtClean="0"/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it-IT" sz="2400" b="1" i="1" smtClean="0"/>
              <a:t>Teoria postkeynesiana della distribuzione del reddito e della crescita</a:t>
            </a:r>
            <a:r>
              <a:rPr lang="it-IT" sz="2400" smtClean="0"/>
              <a:t>: propensione al risparmio endogena (</a:t>
            </a:r>
            <a:r>
              <a:rPr lang="it-IT" sz="2400" i="1" smtClean="0"/>
              <a:t>s</a:t>
            </a:r>
            <a:r>
              <a:rPr lang="it-IT" sz="2400" smtClean="0"/>
              <a:t>).</a:t>
            </a:r>
            <a:r>
              <a:rPr lang="it-IT" sz="2400" b="1" i="1" smtClean="0"/>
              <a:t> </a:t>
            </a:r>
            <a:endParaRPr lang="it-IT" sz="2400" smtClean="0"/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it-IT" sz="2400" b="1" i="1" smtClean="0"/>
              <a:t>Teoria neoclassica</a:t>
            </a:r>
            <a:r>
              <a:rPr lang="it-IT" sz="2400" smtClean="0"/>
              <a:t>: flessibilità della funzione della produzione e del rapporto prodotto-capitale (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it-IT" sz="2400" smtClean="0"/>
              <a:t>). 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None/>
            </a:pPr>
            <a:r>
              <a:rPr lang="it-IT" sz="2400" b="1" i="1" smtClean="0"/>
              <a:t>4.	Teorie del progresso tecnologico endogeno </a:t>
            </a:r>
            <a:r>
              <a:rPr lang="it-IT" sz="2400" smtClean="0"/>
              <a:t>(</a:t>
            </a:r>
            <a:r>
              <a:rPr lang="el-GR" sz="2400" i="1" smtClean="0"/>
              <a:t>Δ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a/a</a:t>
            </a:r>
            <a:r>
              <a:rPr lang="it-IT" sz="2400" smtClean="0">
                <a:latin typeface="Times New Roman" pitchFamily="18" charset="0"/>
                <a:cs typeface="Times New Roman" pitchFamily="18" charset="0"/>
              </a:rPr>
              <a:t>):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i="1" smtClean="0"/>
              <a:t>ricerca e formazione del capitale umano. </a:t>
            </a:r>
            <a:endParaRPr lang="it-IT" sz="2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07950" y="188913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Soluzioni alternative </a:t>
            </a:r>
            <a:r>
              <a:rPr lang="it-I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all’instabilità </a:t>
            </a:r>
            <a:r>
              <a:rPr lang="it-I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del modello H-D (</a:t>
            </a:r>
            <a:r>
              <a:rPr lang="it-IT" sz="3200" b="1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cont</a:t>
            </a:r>
            <a:r>
              <a:rPr lang="it-I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.)</a:t>
            </a:r>
            <a:endParaRPr lang="it-IT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9" name="Titolo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7427912" cy="647700"/>
          </a:xfrm>
        </p:spPr>
        <p:txBody>
          <a:bodyPr/>
          <a:lstStyle/>
          <a:p>
            <a:r>
              <a:rPr lang="it-IT" sz="3200" b="1" smtClean="0"/>
              <a:t>Soluzione malthusiana</a:t>
            </a:r>
          </a:p>
        </p:txBody>
      </p:sp>
      <p:sp>
        <p:nvSpPr>
          <p:cNvPr id="6170" name="Segnaposto contenuto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895850"/>
          </a:xfrm>
        </p:spPr>
        <p:txBody>
          <a:bodyPr/>
          <a:lstStyle/>
          <a:p>
            <a:r>
              <a:rPr lang="it-IT" sz="2400" smtClean="0"/>
              <a:t>Seguendo la teoria di Robert Malthus  (“Saggio sulla popolazione” ,1798) secondo cui la crescita della popolazione è condizionata dal livello dei salari, si può endogenizzare 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𝛥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N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/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N ,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eliminando </a:t>
            </a:r>
            <a:r>
              <a:rPr lang="it-IT" sz="2400" smtClean="0"/>
              <a:t>l’equazione [H.5] del modello HD.</a:t>
            </a:r>
          </a:p>
          <a:p>
            <a:r>
              <a:rPr lang="it-IT" sz="2400" smtClean="0"/>
              <a:t>In questo modello a condizione di equilibrio di lungo periodo  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𝛥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Y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/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Y 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= 𝛥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K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/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K 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ovvero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G</a:t>
            </a:r>
            <a:r>
              <a:rPr lang="it-IT" sz="24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n 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=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G</a:t>
            </a:r>
            <a:r>
              <a:rPr lang="it-IT" sz="24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W 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è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quindi assicurata dalla flessibilità di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 𝛥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N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/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N .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Dalle equazioni [H.1] e [H.2]</a:t>
            </a:r>
            <a:r>
              <a:rPr lang="it-IT" sz="2400" smtClean="0"/>
              <a:t> si ottiene infatti:</a:t>
            </a:r>
          </a:p>
          <a:p>
            <a:endParaRPr lang="it-IT" sz="2400" smtClean="0"/>
          </a:p>
          <a:p>
            <a:pPr>
              <a:buFontTx/>
              <a:buNone/>
            </a:pPr>
            <a:r>
              <a:rPr lang="it-IT" sz="2400" smtClean="0"/>
              <a:t>    dove </a:t>
            </a:r>
            <a:r>
              <a:rPr lang="el-GR" sz="2400" smtClean="0"/>
              <a:t>λ</a:t>
            </a:r>
            <a:r>
              <a:rPr lang="it-IT" sz="2400" smtClean="0"/>
              <a:t> (progresso tecnologico) , </a:t>
            </a:r>
            <a:r>
              <a:rPr lang="it-IT" sz="2400" i="1" smtClean="0"/>
              <a:t>s </a:t>
            </a:r>
            <a:r>
              <a:rPr lang="it-IT" sz="2400" smtClean="0"/>
              <a:t>e 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it-IT" sz="2400" smtClean="0"/>
              <a:t> sono esogeni. </a:t>
            </a:r>
          </a:p>
        </p:txBody>
      </p:sp>
      <p:graphicFrame>
        <p:nvGraphicFramePr>
          <p:cNvPr id="6168" name="Object 24"/>
          <p:cNvGraphicFramePr>
            <a:graphicFrameLocks noChangeAspect="1"/>
          </p:cNvGraphicFramePr>
          <p:nvPr/>
        </p:nvGraphicFramePr>
        <p:xfrm>
          <a:off x="3276600" y="4724400"/>
          <a:ext cx="2663825" cy="433388"/>
        </p:xfrm>
        <a:graphic>
          <a:graphicData uri="http://schemas.openxmlformats.org/presentationml/2006/ole">
            <p:oleObj spid="_x0000_s6168" name="Equazione" r:id="rId3" imgW="1244060" imgH="215806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olo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6985000" cy="490537"/>
          </a:xfrm>
        </p:spPr>
        <p:txBody>
          <a:bodyPr/>
          <a:lstStyle/>
          <a:p>
            <a:r>
              <a:rPr lang="it-IT" sz="3200" b="1" smtClean="0"/>
              <a:t>Il modello malthusiano</a:t>
            </a:r>
            <a:endParaRPr lang="it-IT" sz="3200" smtClean="0"/>
          </a:p>
        </p:txBody>
      </p:sp>
      <p:sp>
        <p:nvSpPr>
          <p:cNvPr id="34818" name="Segnaposto contenuto 2"/>
          <p:cNvSpPr>
            <a:spLocks noGrp="1"/>
          </p:cNvSpPr>
          <p:nvPr>
            <p:ph idx="1"/>
          </p:nvPr>
        </p:nvSpPr>
        <p:spPr>
          <a:xfrm>
            <a:off x="395288" y="1052513"/>
            <a:ext cx="8229600" cy="5472112"/>
          </a:xfrm>
        </p:spPr>
        <p:txBody>
          <a:bodyPr/>
          <a:lstStyle/>
          <a:p>
            <a:r>
              <a:rPr lang="it-IT" sz="2400" smtClean="0"/>
              <a:t>Per chiarire il funzionamento del modello, consideriamo  il caso di un disequilibrio fra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G</a:t>
            </a:r>
            <a:r>
              <a:rPr lang="it-IT" sz="24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n 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e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G</a:t>
            </a:r>
            <a:r>
              <a:rPr lang="it-IT" sz="24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W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.</a:t>
            </a:r>
            <a:endParaRPr lang="it-IT" sz="2400" smtClean="0"/>
          </a:p>
          <a:p>
            <a:r>
              <a:rPr lang="it-IT" sz="2400" smtClean="0"/>
              <a:t>Se, ad esempio, fosse G</a:t>
            </a:r>
            <a:r>
              <a:rPr lang="it-IT" sz="2400" baseline="-25000" smtClean="0"/>
              <a:t>n </a:t>
            </a:r>
            <a:r>
              <a:rPr lang="it-IT" sz="2400" smtClean="0"/>
              <a:t>&lt; G</a:t>
            </a:r>
            <a:r>
              <a:rPr lang="it-IT" sz="2400" baseline="-25000" smtClean="0"/>
              <a:t>W</a:t>
            </a:r>
            <a:r>
              <a:rPr lang="it-IT" sz="2400" smtClean="0"/>
              <a:t> e quindi il capitale crescesse di più della forza lavoro, vi sarebbe una tensione del mercato del lavoro e quindi aumenterebbero i salari. Il miglioramento delle condizioni di vita farebbe poi aumentare ∆</a:t>
            </a:r>
            <a:r>
              <a:rPr lang="it-IT" sz="2400" i="1" smtClean="0"/>
              <a:t>N/N </a:t>
            </a:r>
            <a:r>
              <a:rPr lang="it-IT" sz="2400" smtClean="0"/>
              <a:t>(la crescita della popolazione) e G</a:t>
            </a:r>
            <a:r>
              <a:rPr lang="it-IT" sz="2400" b="1" i="1" baseline="-25000" smtClean="0"/>
              <a:t>n</a:t>
            </a:r>
            <a:r>
              <a:rPr lang="it-IT" sz="2400" baseline="-25000" smtClean="0"/>
              <a:t>  </a:t>
            </a:r>
            <a:r>
              <a:rPr lang="it-IT" sz="2400" smtClean="0"/>
              <a:t>fino al ritorno dell’equilibrio con G</a:t>
            </a:r>
            <a:r>
              <a:rPr lang="it-IT" sz="2400" baseline="-25000" smtClean="0"/>
              <a:t>W</a:t>
            </a:r>
            <a:r>
              <a:rPr lang="it-IT" sz="2400" smtClean="0"/>
              <a:t>.</a:t>
            </a:r>
          </a:p>
          <a:p>
            <a:r>
              <a:rPr lang="it-IT" sz="2400" smtClean="0"/>
              <a:t>Se invece  G</a:t>
            </a:r>
            <a:r>
              <a:rPr lang="it-IT" sz="2400" baseline="-25000" smtClean="0"/>
              <a:t>n </a:t>
            </a:r>
            <a:r>
              <a:rPr lang="it-IT" sz="2400" smtClean="0"/>
              <a:t>&gt; G</a:t>
            </a:r>
            <a:r>
              <a:rPr lang="it-IT" sz="2400" baseline="-25000" smtClean="0"/>
              <a:t>W</a:t>
            </a:r>
            <a:r>
              <a:rPr lang="it-IT" sz="2400" smtClean="0"/>
              <a:t>, l’eccesso di aumento della forza lavoro farebbe crescere la disoccupazione, scendere i salari e diminuire la crescita della popolazione: la caduta di </a:t>
            </a:r>
            <a:r>
              <a:rPr lang="it-IT" sz="2400" i="1" smtClean="0"/>
              <a:t>∆N/N</a:t>
            </a:r>
            <a:r>
              <a:rPr lang="it-IT" sz="2400" smtClean="0"/>
              <a:t> riporterebbe G</a:t>
            </a:r>
            <a:r>
              <a:rPr lang="it-IT" sz="2400" baseline="-25000" smtClean="0"/>
              <a:t>n</a:t>
            </a:r>
            <a:r>
              <a:rPr lang="it-IT" sz="2400" smtClean="0"/>
              <a:t> al livello di G</a:t>
            </a:r>
            <a:r>
              <a:rPr lang="it-IT" sz="2400" baseline="-25000" smtClean="0"/>
              <a:t>W</a:t>
            </a:r>
            <a:r>
              <a:rPr lang="it-IT" sz="2400" smtClean="0"/>
              <a:t>.</a:t>
            </a:r>
          </a:p>
          <a:p>
            <a:r>
              <a:rPr lang="it-IT" sz="2400" smtClean="0"/>
              <a:t>La variazione di ∆</a:t>
            </a:r>
            <a:r>
              <a:rPr lang="it-IT" sz="2400" i="1" smtClean="0"/>
              <a:t>N/N </a:t>
            </a:r>
            <a:r>
              <a:rPr lang="it-IT" sz="2400" smtClean="0"/>
              <a:t>può dipendere anche da fenomeni migratori.</a:t>
            </a:r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3" name="Titolo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7427913" cy="576263"/>
          </a:xfrm>
        </p:spPr>
        <p:txBody>
          <a:bodyPr/>
          <a:lstStyle/>
          <a:p>
            <a:r>
              <a:rPr lang="it-IT" sz="3200" b="1" smtClean="0"/>
              <a:t>Soluzione post-keynesiana</a:t>
            </a:r>
          </a:p>
        </p:txBody>
      </p:sp>
      <p:sp>
        <p:nvSpPr>
          <p:cNvPr id="7194" name="Segnaposto contenuto 2"/>
          <p:cNvSpPr>
            <a:spLocks noGrp="1"/>
          </p:cNvSpPr>
          <p:nvPr>
            <p:ph idx="1"/>
          </p:nvPr>
        </p:nvSpPr>
        <p:spPr>
          <a:xfrm>
            <a:off x="457200" y="1052513"/>
            <a:ext cx="8435975" cy="5256212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it-IT" sz="2200" smtClean="0"/>
              <a:t>Nicholas Kaldor e la scuola di Cambridge (anni ’50 e 60’) dividono il reddito nazionale in due categorie: redditi da lavoro dipendente (per brevità, </a:t>
            </a:r>
            <a:r>
              <a:rPr lang="it-IT" sz="2200" i="1" smtClean="0"/>
              <a:t>salari</a:t>
            </a:r>
            <a:r>
              <a:rPr lang="it-IT" sz="2200" smtClean="0"/>
              <a:t>) e redditi da capitale (per brevità, </a:t>
            </a:r>
            <a:r>
              <a:rPr lang="it-IT" sz="2200" i="1" smtClean="0"/>
              <a:t>profitti</a:t>
            </a:r>
            <a:r>
              <a:rPr lang="it-IT" sz="2200" smtClean="0"/>
              <a:t>). Sostengono poi che la propensione al risparmio sui </a:t>
            </a:r>
            <a:r>
              <a:rPr lang="it-IT" sz="2200" i="1" smtClean="0"/>
              <a:t>profitti</a:t>
            </a:r>
            <a:r>
              <a:rPr lang="it-IT" sz="2200" smtClean="0"/>
              <a:t>  (</a:t>
            </a:r>
            <a:r>
              <a:rPr lang="it-IT" sz="2200" i="1" smtClean="0"/>
              <a:t>s</a:t>
            </a:r>
            <a:r>
              <a:rPr lang="el-GR" sz="2200" b="1" i="1" baseline="-25000" smtClean="0"/>
              <a:t>Π</a:t>
            </a:r>
            <a:r>
              <a:rPr lang="it-IT" sz="2200" b="1" smtClean="0"/>
              <a:t> </a:t>
            </a:r>
            <a:r>
              <a:rPr lang="it-IT" sz="2200" smtClean="0"/>
              <a:t>) sia </a:t>
            </a:r>
            <a:r>
              <a:rPr lang="it-IT" sz="2200" b="1" i="1" smtClean="0"/>
              <a:t>maggiore</a:t>
            </a:r>
            <a:r>
              <a:rPr lang="it-IT" sz="2200" smtClean="0"/>
              <a:t> di quella sui </a:t>
            </a:r>
            <a:r>
              <a:rPr lang="it-IT" sz="2200" i="1" smtClean="0"/>
              <a:t>salari </a:t>
            </a:r>
            <a:r>
              <a:rPr lang="it-IT" sz="2200" smtClean="0"/>
              <a:t>(</a:t>
            </a:r>
            <a:r>
              <a:rPr lang="it-IT" sz="2200" i="1" smtClean="0"/>
              <a:t>s</a:t>
            </a:r>
            <a:r>
              <a:rPr lang="it-IT" sz="2200" b="1" i="1" baseline="-25000" smtClean="0"/>
              <a:t>W</a:t>
            </a:r>
            <a:r>
              <a:rPr lang="it-IT" sz="2200" smtClean="0"/>
              <a:t>). La propensione al risparmio nazionale (</a:t>
            </a:r>
            <a:r>
              <a:rPr lang="it-IT" sz="2200" i="1" smtClean="0"/>
              <a:t>s</a:t>
            </a:r>
            <a:r>
              <a:rPr lang="it-IT" sz="2200" smtClean="0"/>
              <a:t>), essendo la media ponderata di </a:t>
            </a:r>
            <a:r>
              <a:rPr lang="it-IT" sz="2200" i="1" smtClean="0"/>
              <a:t>s</a:t>
            </a:r>
            <a:r>
              <a:rPr lang="el-GR" sz="2200" b="1" i="1" baseline="-25000" smtClean="0"/>
              <a:t>Π</a:t>
            </a:r>
            <a:r>
              <a:rPr lang="it-IT" sz="2200" b="1" smtClean="0"/>
              <a:t>  </a:t>
            </a:r>
            <a:r>
              <a:rPr lang="it-IT" sz="2200" smtClean="0"/>
              <a:t>e </a:t>
            </a:r>
            <a:r>
              <a:rPr lang="it-IT" sz="2200" i="1" smtClean="0"/>
              <a:t>s</a:t>
            </a:r>
            <a:r>
              <a:rPr lang="it-IT" sz="2200" b="1" i="1" baseline="-25000" smtClean="0"/>
              <a:t>W</a:t>
            </a:r>
            <a:r>
              <a:rPr lang="it-IT" sz="2200" smtClean="0"/>
              <a:t>, dipende quindi dalla distribuzione del reddito tra le due categorie. </a:t>
            </a:r>
          </a:p>
          <a:p>
            <a:pPr>
              <a:spcBef>
                <a:spcPts val="600"/>
              </a:spcBef>
            </a:pPr>
            <a:r>
              <a:rPr lang="it-IT" sz="2200" smtClean="0"/>
              <a:t>Il modello postkeynesiano  endogenizza quindi la </a:t>
            </a:r>
            <a:r>
              <a:rPr lang="it-IT" sz="2200" i="1" smtClean="0"/>
              <a:t>propensione al risparmio </a:t>
            </a:r>
            <a:r>
              <a:rPr lang="it-IT" sz="2200" smtClean="0"/>
              <a:t>ed elimina l’equazione [H.7], ottenendo così dalle equazioni [H.1], [H.2] e [H.3] la seguente soluzione di equilibrio: </a:t>
            </a:r>
          </a:p>
          <a:p>
            <a:endParaRPr lang="it-IT" sz="500" smtClean="0"/>
          </a:p>
          <a:p>
            <a:pPr>
              <a:buFontTx/>
              <a:buNone/>
            </a:pPr>
            <a:r>
              <a:rPr lang="it-IT" sz="2400" smtClean="0"/>
              <a:t>	</a:t>
            </a:r>
            <a:endParaRPr lang="it-IT" sz="2200" i="1" smtClean="0"/>
          </a:p>
          <a:p>
            <a:pPr>
              <a:buFontTx/>
              <a:buNone/>
            </a:pPr>
            <a:endParaRPr lang="it-IT" sz="2400" smtClean="0"/>
          </a:p>
          <a:p>
            <a:pPr>
              <a:buFontTx/>
              <a:buNone/>
            </a:pPr>
            <a:r>
              <a:rPr lang="it-IT" sz="2400" smtClean="0"/>
              <a:t> 	dove sono esogeni </a:t>
            </a:r>
            <a:r>
              <a:rPr lang="el-GR" sz="2400" smtClean="0"/>
              <a:t>λ</a:t>
            </a:r>
            <a:r>
              <a:rPr lang="it-IT" sz="2400" smtClean="0"/>
              <a:t> (progresso tecnologico), </a:t>
            </a:r>
            <a:r>
              <a:rPr lang="it-IT" sz="2400" i="1" smtClean="0"/>
              <a:t>n  </a:t>
            </a:r>
            <a:r>
              <a:rPr lang="it-IT" sz="2400" smtClean="0"/>
              <a:t>e  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t-IT" sz="2400" smtClean="0"/>
          </a:p>
        </p:txBody>
      </p:sp>
      <p:graphicFrame>
        <p:nvGraphicFramePr>
          <p:cNvPr id="7192" name="Object 24"/>
          <p:cNvGraphicFramePr>
            <a:graphicFrameLocks noChangeAspect="1"/>
          </p:cNvGraphicFramePr>
          <p:nvPr/>
        </p:nvGraphicFramePr>
        <p:xfrm>
          <a:off x="3563938" y="5084763"/>
          <a:ext cx="1738312" cy="844550"/>
        </p:xfrm>
        <a:graphic>
          <a:graphicData uri="http://schemas.openxmlformats.org/presentationml/2006/ole">
            <p:oleObj spid="_x0000_s7192" name="Equazione" r:id="rId3" imgW="888614" imgH="43161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633412"/>
          </a:xfrm>
        </p:spPr>
        <p:txBody>
          <a:bodyPr/>
          <a:lstStyle/>
          <a:p>
            <a:r>
              <a:rPr lang="it-IT" sz="3200" b="1" smtClean="0"/>
              <a:t>Il modello post-keynesiano</a:t>
            </a:r>
            <a:endParaRPr lang="it-IT" sz="3200" smtClean="0"/>
          </a:p>
        </p:txBody>
      </p:sp>
      <p:sp>
        <p:nvSpPr>
          <p:cNvPr id="37890" name="Segnaposto contenuto 2"/>
          <p:cNvSpPr>
            <a:spLocks noGrp="1"/>
          </p:cNvSpPr>
          <p:nvPr>
            <p:ph idx="1"/>
          </p:nvPr>
        </p:nvSpPr>
        <p:spPr>
          <a:xfrm>
            <a:off x="468313" y="1196975"/>
            <a:ext cx="8280400" cy="4968875"/>
          </a:xfrm>
        </p:spPr>
        <p:txBody>
          <a:bodyPr/>
          <a:lstStyle/>
          <a:p>
            <a:r>
              <a:rPr lang="it-IT" sz="2400" smtClean="0"/>
              <a:t>Per chiarire il funzionamento del modello, consideriamo  il caso di un disequilibrio fra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G</a:t>
            </a:r>
            <a:r>
              <a:rPr lang="it-IT" sz="24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n 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e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G</a:t>
            </a:r>
            <a:r>
              <a:rPr lang="it-IT" sz="24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W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.</a:t>
            </a:r>
            <a:endParaRPr lang="it-IT" sz="2400" smtClean="0"/>
          </a:p>
          <a:p>
            <a:r>
              <a:rPr lang="it-IT" sz="2400" smtClean="0"/>
              <a:t>Se G</a:t>
            </a:r>
            <a:r>
              <a:rPr lang="it-IT" sz="2400" baseline="-25000" smtClean="0"/>
              <a:t>n </a:t>
            </a:r>
            <a:r>
              <a:rPr lang="it-IT" sz="2400" smtClean="0"/>
              <a:t>&gt; G</a:t>
            </a:r>
            <a:r>
              <a:rPr lang="it-IT" sz="2400" baseline="-25000" smtClean="0"/>
              <a:t>W</a:t>
            </a:r>
            <a:r>
              <a:rPr lang="it-IT" sz="2400" smtClean="0"/>
              <a:t>, ossia se la forza lavoro cresce più del capitale, si crea disoccupazione, i lavoratori accettano una decurtazione del salario reale, mentre le imprese vedono i loro profitti aumentare; il risparmio delle imprese cresce più di quanto si riduca il risparmio delle famiglie e la propensione al risparmio nazionale (media delle propensioni delle famiglie e delle imprese) aumenta riportando l’equilibrio fra tasso naturale e tasso garantito. </a:t>
            </a:r>
          </a:p>
          <a:p>
            <a:r>
              <a:rPr lang="it-IT" sz="2400" smtClean="0"/>
              <a:t>Se G</a:t>
            </a:r>
            <a:r>
              <a:rPr lang="it-IT" sz="2400" baseline="-25000" smtClean="0"/>
              <a:t>n </a:t>
            </a:r>
            <a:r>
              <a:rPr lang="it-IT" sz="2400" smtClean="0"/>
              <a:t>&lt; G</a:t>
            </a:r>
            <a:r>
              <a:rPr lang="it-IT" sz="2400" baseline="-25000" smtClean="0"/>
              <a:t>W</a:t>
            </a:r>
            <a:r>
              <a:rPr lang="it-IT" sz="2400" smtClean="0"/>
              <a:t> , si avrà invece una redistribuzione del reddito a favore dei </a:t>
            </a:r>
            <a:r>
              <a:rPr lang="it-IT" sz="2400" i="1" smtClean="0"/>
              <a:t>salari</a:t>
            </a:r>
            <a:r>
              <a:rPr lang="it-IT" sz="2400" smtClean="0"/>
              <a:t>, cadranno quindi </a:t>
            </a:r>
            <a:r>
              <a:rPr lang="it-IT" sz="2400" i="1" smtClean="0"/>
              <a:t>s </a:t>
            </a:r>
            <a:r>
              <a:rPr lang="it-IT" sz="2400" smtClean="0"/>
              <a:t>e G</a:t>
            </a:r>
            <a:r>
              <a:rPr lang="it-IT" sz="2400" baseline="-25000" smtClean="0"/>
              <a:t>W</a:t>
            </a:r>
            <a:r>
              <a:rPr lang="it-IT" sz="2400" smtClean="0"/>
              <a:t>.</a:t>
            </a:r>
          </a:p>
          <a:p>
            <a:endParaRPr lang="it-IT" sz="2400" smtClean="0"/>
          </a:p>
          <a:p>
            <a:endParaRPr lang="it-IT" sz="2400" smtClean="0"/>
          </a:p>
          <a:p>
            <a:endParaRPr lang="it-I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7" name="Titolo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7427913" cy="504825"/>
          </a:xfrm>
        </p:spPr>
        <p:txBody>
          <a:bodyPr/>
          <a:lstStyle/>
          <a:p>
            <a:r>
              <a:rPr lang="it-IT" sz="3200" b="1" smtClean="0"/>
              <a:t>Soluzione neoclassica</a:t>
            </a:r>
          </a:p>
        </p:txBody>
      </p:sp>
      <p:sp>
        <p:nvSpPr>
          <p:cNvPr id="8218" name="Segnaposto contenuto 2"/>
          <p:cNvSpPr>
            <a:spLocks noGrp="1"/>
          </p:cNvSpPr>
          <p:nvPr>
            <p:ph idx="1"/>
          </p:nvPr>
        </p:nvSpPr>
        <p:spPr>
          <a:xfrm>
            <a:off x="468313" y="1196975"/>
            <a:ext cx="8135937" cy="4895850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it-IT" sz="2400" smtClean="0"/>
              <a:t>Robert Solow (1956) e la scuola neoclassica (anni ’50 e ‘60). Questo modello sarà approfondito nel Capitolo 17.     </a:t>
            </a:r>
          </a:p>
          <a:p>
            <a:pPr>
              <a:spcBef>
                <a:spcPts val="600"/>
              </a:spcBef>
            </a:pPr>
            <a:r>
              <a:rPr lang="it-IT" sz="2400" smtClean="0"/>
              <a:t>Il modello endogenizza il rapporto prodotto-capitale (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>
                <a:cs typeface="Times New Roman" pitchFamily="18" charset="0"/>
              </a:rPr>
              <a:t>K </a:t>
            </a:r>
            <a:r>
              <a:rPr lang="it-IT" sz="2400" smtClean="0">
                <a:cs typeface="Times New Roman" pitchFamily="18" charset="0"/>
              </a:rPr>
              <a:t>)</a:t>
            </a:r>
            <a:r>
              <a:rPr lang="it-IT" sz="2400" i="1" smtClean="0">
                <a:cs typeface="Times New Roman" pitchFamily="18" charset="0"/>
              </a:rPr>
              <a:t> </a:t>
            </a:r>
            <a:r>
              <a:rPr lang="it-IT" sz="2400" smtClean="0"/>
              <a:t>attraverso l’introduzione di una funzione di produzione a coefficienti flessibili; elimina quindi l’equazione [H.6] del modello H-D e ottiene, dalle equazioni [H.1], [H.2] e [H.3], la seguente soluzione di equilibrio: </a:t>
            </a:r>
          </a:p>
          <a:p>
            <a:endParaRPr lang="it-IT" sz="2400" smtClean="0"/>
          </a:p>
          <a:p>
            <a:pPr>
              <a:buFontTx/>
              <a:buNone/>
            </a:pPr>
            <a:r>
              <a:rPr lang="it-IT" sz="2400" smtClean="0"/>
              <a:t>	</a:t>
            </a:r>
          </a:p>
          <a:p>
            <a:endParaRPr lang="it-IT" sz="2400" smtClean="0"/>
          </a:p>
          <a:p>
            <a:pPr>
              <a:buFontTx/>
              <a:buNone/>
            </a:pPr>
            <a:r>
              <a:rPr lang="it-IT" sz="2400" smtClean="0"/>
              <a:t>	dove sono esogeni  i parametri </a:t>
            </a:r>
            <a:r>
              <a:rPr lang="el-GR" sz="2400" smtClean="0"/>
              <a:t>λ</a:t>
            </a:r>
            <a:r>
              <a:rPr lang="it-IT" sz="2400" smtClean="0"/>
              <a:t> (progresso tecnologico), </a:t>
            </a:r>
            <a:r>
              <a:rPr lang="it-IT" sz="2400" i="1" smtClean="0"/>
              <a:t>s  </a:t>
            </a:r>
            <a:r>
              <a:rPr lang="it-IT" sz="2400" smtClean="0"/>
              <a:t>e  </a:t>
            </a:r>
            <a:r>
              <a:rPr lang="it-IT" sz="2400" i="1" smtClean="0">
                <a:cs typeface="Times New Roman" pitchFamily="18" charset="0"/>
              </a:rPr>
              <a:t>n.</a:t>
            </a:r>
            <a:r>
              <a:rPr lang="it-IT" sz="2400" i="1" baseline="-25000" smtClean="0">
                <a:cs typeface="Times New Roman" pitchFamily="18" charset="0"/>
              </a:rPr>
              <a:t>  </a:t>
            </a:r>
            <a:endParaRPr lang="it-IT" sz="2400" smtClean="0"/>
          </a:p>
        </p:txBody>
      </p:sp>
      <p:graphicFrame>
        <p:nvGraphicFramePr>
          <p:cNvPr id="8216" name="Object 24"/>
          <p:cNvGraphicFramePr>
            <a:graphicFrameLocks noChangeAspect="1"/>
          </p:cNvGraphicFramePr>
          <p:nvPr/>
        </p:nvGraphicFramePr>
        <p:xfrm>
          <a:off x="3076575" y="4044950"/>
          <a:ext cx="2503488" cy="1039813"/>
        </p:xfrm>
        <a:graphic>
          <a:graphicData uri="http://schemas.openxmlformats.org/presentationml/2006/ole">
            <p:oleObj spid="_x0000_s8216" name="Equazione" r:id="rId3" imgW="977476" imgH="40622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561975"/>
          </a:xfrm>
        </p:spPr>
        <p:txBody>
          <a:bodyPr/>
          <a:lstStyle/>
          <a:p>
            <a:r>
              <a:rPr lang="it-IT" sz="3200" b="1" smtClean="0"/>
              <a:t>Il modello neoclassico</a:t>
            </a:r>
            <a:endParaRPr lang="it-IT" sz="3200" smtClean="0"/>
          </a:p>
        </p:txBody>
      </p:sp>
      <p:sp>
        <p:nvSpPr>
          <p:cNvPr id="47106" name="Segnaposto contenuto 2"/>
          <p:cNvSpPr>
            <a:spLocks noGrp="1"/>
          </p:cNvSpPr>
          <p:nvPr>
            <p:ph idx="1"/>
          </p:nvPr>
        </p:nvSpPr>
        <p:spPr>
          <a:xfrm>
            <a:off x="395288" y="1125538"/>
            <a:ext cx="8229600" cy="5399087"/>
          </a:xfrm>
        </p:spPr>
        <p:txBody>
          <a:bodyPr/>
          <a:lstStyle/>
          <a:p>
            <a:r>
              <a:rPr lang="it-IT" sz="2400" smtClean="0"/>
              <a:t>Per chiarire il funzionamento del modello neoclassico, consideriamo  il caso di un disequilibrio fra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G</a:t>
            </a:r>
            <a:r>
              <a:rPr lang="it-IT" sz="24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n 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e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G</a:t>
            </a:r>
            <a:r>
              <a:rPr lang="it-IT" sz="24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W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.</a:t>
            </a:r>
            <a:endParaRPr lang="it-IT" sz="2400" smtClean="0"/>
          </a:p>
          <a:p>
            <a:r>
              <a:rPr lang="it-IT" sz="2400" smtClean="0"/>
              <a:t>Se G</a:t>
            </a:r>
            <a:r>
              <a:rPr lang="it-IT" sz="2400" baseline="-25000" smtClean="0"/>
              <a:t>n </a:t>
            </a:r>
            <a:r>
              <a:rPr lang="it-IT" sz="2400" smtClean="0"/>
              <a:t>&lt; G</a:t>
            </a:r>
            <a:r>
              <a:rPr lang="it-IT" sz="2400" baseline="-25000" smtClean="0"/>
              <a:t>W</a:t>
            </a:r>
            <a:r>
              <a:rPr lang="it-IT" sz="2400" smtClean="0"/>
              <a:t> (il lavoro cresce meno del capitale), il sistema rimane in equilibrio perché la carenza di lavoratori fa aumentare i salari e spinge le imprese ad adottare tecnologie a più alta intensità di capitale; aumenta il rapporto capitale-lavoro, scendono quindi </a:t>
            </a:r>
            <a:r>
              <a:rPr lang="it-IT" sz="2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800" i="1" baseline="-25000" smtClean="0"/>
              <a:t>K</a:t>
            </a:r>
            <a:r>
              <a:rPr lang="it-IT" sz="2400" smtClean="0"/>
              <a:t>  e il tasso di crescita del capitale (eq. [H.2]) fino a che G</a:t>
            </a:r>
            <a:r>
              <a:rPr lang="it-IT" sz="2400" baseline="-25000" smtClean="0"/>
              <a:t>W </a:t>
            </a:r>
            <a:r>
              <a:rPr lang="it-IT" sz="2400" smtClean="0"/>
              <a:t>ritorna in equilibrio con G</a:t>
            </a:r>
            <a:r>
              <a:rPr lang="it-IT" sz="2400" i="1" baseline="-25000" smtClean="0"/>
              <a:t>n</a:t>
            </a:r>
            <a:r>
              <a:rPr lang="it-IT" sz="2400" smtClean="0"/>
              <a:t>.</a:t>
            </a:r>
          </a:p>
          <a:p>
            <a:r>
              <a:rPr lang="it-IT" sz="2400" smtClean="0"/>
              <a:t>Se G</a:t>
            </a:r>
            <a:r>
              <a:rPr lang="it-IT" sz="2400" baseline="-25000" smtClean="0"/>
              <a:t>n </a:t>
            </a:r>
            <a:r>
              <a:rPr lang="it-IT" sz="2000" smtClean="0"/>
              <a:t>&gt; </a:t>
            </a:r>
            <a:r>
              <a:rPr lang="it-IT" sz="2400" smtClean="0"/>
              <a:t>G</a:t>
            </a:r>
            <a:r>
              <a:rPr lang="it-IT" sz="2400" baseline="-25000" smtClean="0"/>
              <a:t>W</a:t>
            </a:r>
            <a:r>
              <a:rPr lang="it-IT" sz="2400" smtClean="0"/>
              <a:t>, cioè se il lavoro cresce più del capitale, avviene l’opposto: il sistema rimane in equilibrio perché le imprese adottano tecnologie a più alta intensità di lavoro;  </a:t>
            </a:r>
            <a:r>
              <a:rPr lang="it-IT" sz="2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800" i="1" baseline="-25000" smtClean="0"/>
              <a:t>K</a:t>
            </a:r>
            <a:r>
              <a:rPr lang="it-IT" sz="2400" smtClean="0"/>
              <a:t>  aumenta e  G</a:t>
            </a:r>
            <a:r>
              <a:rPr lang="it-IT" sz="2400" baseline="-25000" smtClean="0"/>
              <a:t>W</a:t>
            </a:r>
            <a:r>
              <a:rPr lang="it-IT" sz="2400" smtClean="0"/>
              <a:t> ritorna in equilibrio con G</a:t>
            </a:r>
            <a:r>
              <a:rPr lang="it-IT" sz="2400" b="1" i="1" baseline="-25000" smtClean="0"/>
              <a:t>n</a:t>
            </a:r>
            <a:r>
              <a:rPr lang="it-IT" sz="24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0" name="Titolo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777163" cy="792163"/>
          </a:xfrm>
        </p:spPr>
        <p:txBody>
          <a:bodyPr/>
          <a:lstStyle/>
          <a:p>
            <a:r>
              <a:rPr lang="it-IT" sz="3200" b="1" smtClean="0"/>
              <a:t>La crescita endogena: 1) il modello  aK K  di Rebelo (1991) e l’attività di ricerca </a:t>
            </a:r>
          </a:p>
        </p:txBody>
      </p:sp>
      <p:sp>
        <p:nvSpPr>
          <p:cNvPr id="9241" name="Segnaposto contenuto 2"/>
          <p:cNvSpPr>
            <a:spLocks noGrp="1"/>
          </p:cNvSpPr>
          <p:nvPr>
            <p:ph idx="1"/>
          </p:nvPr>
        </p:nvSpPr>
        <p:spPr>
          <a:xfrm>
            <a:off x="468313" y="1196975"/>
            <a:ext cx="8351837" cy="5184775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it-IT" sz="2400" smtClean="0"/>
              <a:t>In questo modello il </a:t>
            </a:r>
            <a:r>
              <a:rPr lang="it-IT" sz="2400" i="1" smtClean="0"/>
              <a:t>progresso tecnologico </a:t>
            </a:r>
            <a:r>
              <a:rPr lang="it-IT" sz="2400" smtClean="0"/>
              <a:t>che</a:t>
            </a:r>
            <a:r>
              <a:rPr lang="it-IT" sz="2400" i="1" smtClean="0"/>
              <a:t> </a:t>
            </a:r>
            <a:r>
              <a:rPr lang="it-IT" sz="2400" smtClean="0"/>
              <a:t>determina la</a:t>
            </a:r>
            <a:r>
              <a:rPr lang="it-IT" sz="2400" i="1" smtClean="0"/>
              <a:t> </a:t>
            </a:r>
            <a:r>
              <a:rPr lang="it-IT" sz="2400" smtClean="0"/>
              <a:t>crescita della produttività del lavoro (</a:t>
            </a:r>
            <a:r>
              <a:rPr lang="it-IT" sz="2400" i="1" smtClean="0"/>
              <a:t>∆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a/a</a:t>
            </a:r>
            <a:r>
              <a:rPr lang="it-IT" sz="2400" smtClean="0"/>
              <a:t>) è </a:t>
            </a:r>
            <a:r>
              <a:rPr lang="it-IT" sz="2400" b="1" i="1" smtClean="0"/>
              <a:t>endogeno</a:t>
            </a:r>
            <a:r>
              <a:rPr lang="it-IT" sz="2400" smtClean="0"/>
              <a:t>. </a:t>
            </a:r>
          </a:p>
          <a:p>
            <a:pPr>
              <a:spcBef>
                <a:spcPts val="800"/>
              </a:spcBef>
            </a:pPr>
            <a:r>
              <a:rPr lang="it-IT" sz="2400" smtClean="0"/>
              <a:t>L’equazione [H.4] è infatti eliminata dal modello H-D e dalle equazioni [H.1], [H.2] e [H.3]  si ricava:</a:t>
            </a:r>
            <a:endParaRPr lang="it-IT" sz="2400" i="1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800"/>
              </a:spcBef>
            </a:pPr>
            <a:endParaRPr lang="it-IT" sz="2400" smtClean="0"/>
          </a:p>
          <a:p>
            <a:pPr>
              <a:buFontTx/>
              <a:buNone/>
            </a:pPr>
            <a:r>
              <a:rPr lang="it-IT" sz="2400" smtClean="0"/>
              <a:t>	dove i parametri  </a:t>
            </a:r>
            <a:r>
              <a:rPr lang="it-IT" sz="2400" i="1" smtClean="0"/>
              <a:t>s,</a:t>
            </a:r>
            <a:r>
              <a:rPr lang="it-IT" sz="2400" smtClean="0"/>
              <a:t> 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𝛿   </a:t>
            </a:r>
            <a:r>
              <a:rPr lang="it-IT" sz="2400" smtClean="0">
                <a:cs typeface="Times New Roman" pitchFamily="18" charset="0"/>
              </a:rPr>
              <a:t>e</a:t>
            </a:r>
            <a:r>
              <a:rPr lang="it-IT" sz="2400" i="1" smtClean="0">
                <a:cs typeface="Times New Roman" pitchFamily="18" charset="0"/>
              </a:rPr>
              <a:t>  n  </a:t>
            </a:r>
            <a:r>
              <a:rPr lang="it-IT" sz="2400" smtClean="0"/>
              <a:t>sono esogeni </a:t>
            </a:r>
            <a:r>
              <a:rPr lang="it-IT" sz="2400" smtClean="0">
                <a:cs typeface="Times New Roman" pitchFamily="18" charset="0"/>
              </a:rPr>
              <a:t>.</a:t>
            </a:r>
            <a:endParaRPr lang="it-IT" sz="2400" smtClean="0"/>
          </a:p>
          <a:p>
            <a:r>
              <a:rPr lang="it-IT" sz="2400" smtClean="0"/>
              <a:t>Il nuovo elemento che permette di endogenizzare la crescita della produttività è l’</a:t>
            </a:r>
            <a:r>
              <a:rPr lang="it-IT" sz="2400" b="1" i="1" smtClean="0"/>
              <a:t>attività di ricerca</a:t>
            </a:r>
            <a:r>
              <a:rPr lang="it-IT" sz="2400" smtClean="0"/>
              <a:t>:</a:t>
            </a:r>
            <a:r>
              <a:rPr lang="it-IT" sz="2400" b="1" i="1" smtClean="0"/>
              <a:t> </a:t>
            </a:r>
            <a:r>
              <a:rPr lang="it-IT" sz="2400" smtClean="0"/>
              <a:t>se il risparmio e quindi la disponibilità di capitale crescono più della forza lavoro (</a:t>
            </a:r>
            <a:r>
              <a:rPr lang="it-IT" sz="2400" i="1" smtClean="0"/>
              <a:t> s</a:t>
            </a:r>
            <a:r>
              <a:rPr lang="it-IT" sz="2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800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𝛿  </a:t>
            </a:r>
            <a:r>
              <a:rPr lang="it-IT" sz="2400" smtClean="0">
                <a:cs typeface="Times New Roman" pitchFamily="18" charset="0"/>
              </a:rPr>
              <a:t>+</a:t>
            </a:r>
            <a:r>
              <a:rPr lang="it-IT" sz="2400" i="1" smtClean="0">
                <a:cs typeface="Times New Roman" pitchFamily="18" charset="0"/>
              </a:rPr>
              <a:t> n </a:t>
            </a:r>
            <a:r>
              <a:rPr lang="it-IT" sz="2400" smtClean="0">
                <a:cs typeface="Times New Roman" pitchFamily="18" charset="0"/>
              </a:rPr>
              <a:t>), </a:t>
            </a:r>
            <a:r>
              <a:rPr lang="it-IT" sz="2400" smtClean="0"/>
              <a:t>le imprese saranno indotte ad innovare e ricercare nuovi processi produttivi </a:t>
            </a:r>
            <a:r>
              <a:rPr lang="it-IT" sz="2400" i="1" smtClean="0"/>
              <a:t>labour saving</a:t>
            </a:r>
            <a:r>
              <a:rPr lang="it-IT" sz="2400" smtClean="0"/>
              <a:t>  che, incorporati nel capitale fisico, incrementino la produttività dei lavoratori. </a:t>
            </a:r>
          </a:p>
          <a:p>
            <a:endParaRPr lang="it-IT" sz="2400" smtClean="0"/>
          </a:p>
          <a:p>
            <a:endParaRPr lang="it-IT" sz="2400" smtClean="0"/>
          </a:p>
        </p:txBody>
      </p:sp>
      <p:graphicFrame>
        <p:nvGraphicFramePr>
          <p:cNvPr id="9239" name="Object 23"/>
          <p:cNvGraphicFramePr>
            <a:graphicFrameLocks noChangeAspect="1"/>
          </p:cNvGraphicFramePr>
          <p:nvPr/>
        </p:nvGraphicFramePr>
        <p:xfrm>
          <a:off x="2916238" y="2781300"/>
          <a:ext cx="2879725" cy="600075"/>
        </p:xfrm>
        <a:graphic>
          <a:graphicData uri="http://schemas.openxmlformats.org/presentationml/2006/ole">
            <p:oleObj spid="_x0000_s9239" name="Equazione" r:id="rId3" imgW="11557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olo 1"/>
          <p:cNvSpPr>
            <a:spLocks noGrp="1"/>
          </p:cNvSpPr>
          <p:nvPr>
            <p:ph type="title"/>
          </p:nvPr>
        </p:nvSpPr>
        <p:spPr>
          <a:xfrm>
            <a:off x="107950" y="346075"/>
            <a:ext cx="8135938" cy="1066800"/>
          </a:xfrm>
        </p:spPr>
        <p:txBody>
          <a:bodyPr/>
          <a:lstStyle/>
          <a:p>
            <a:r>
              <a:rPr lang="it-IT" sz="3200" b="1" smtClean="0"/>
              <a:t>La crescita endogena: 1) il modello aK K di Rebelo (1991) e l’attività di ricerca   (cont.)</a:t>
            </a:r>
          </a:p>
        </p:txBody>
      </p:sp>
      <p:sp>
        <p:nvSpPr>
          <p:cNvPr id="44034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it-IT" sz="2400" smtClean="0"/>
              <a:t>il tasso di crescita del PIL per occupato (</a:t>
            </a:r>
            <a:r>
              <a:rPr lang="it-IT" sz="2400" i="1" smtClean="0"/>
              <a:t>∆</a:t>
            </a:r>
            <a:r>
              <a:rPr lang="it-IT" sz="2400" i="1" smtClean="0">
                <a:latin typeface="Times New Roman" pitchFamily="18" charset="0"/>
                <a:cs typeface="Times New Roman" pitchFamily="18" charset="0"/>
              </a:rPr>
              <a:t>a/a</a:t>
            </a:r>
            <a:r>
              <a:rPr lang="it-IT" sz="2400" smtClean="0"/>
              <a:t>), che nel modello di Solow era </a:t>
            </a:r>
            <a:r>
              <a:rPr lang="it-IT" sz="2400" i="1" smtClean="0"/>
              <a:t>esogeno</a:t>
            </a:r>
            <a:r>
              <a:rPr lang="it-IT" sz="2400" smtClean="0"/>
              <a:t>, è correlato, come si nota dall’equazione della scheda precedente: </a:t>
            </a:r>
          </a:p>
          <a:p>
            <a:pPr marL="342900" lvl="1" indent="-342900">
              <a:buFontTx/>
              <a:buChar char="•"/>
            </a:pPr>
            <a:r>
              <a:rPr lang="it-IT" sz="2400" i="1" smtClean="0"/>
              <a:t>positivamente </a:t>
            </a:r>
            <a:r>
              <a:rPr lang="it-IT" sz="2400" smtClean="0"/>
              <a:t>con  </a:t>
            </a:r>
            <a:r>
              <a:rPr lang="it-IT" sz="2400" i="1" smtClean="0"/>
              <a:t>s  </a:t>
            </a:r>
            <a:r>
              <a:rPr lang="it-IT" sz="2400" smtClean="0"/>
              <a:t>(propensione al risparmio) e </a:t>
            </a:r>
            <a:r>
              <a:rPr lang="it-IT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t-IT" sz="2400" smtClean="0"/>
              <a:t> (rapporto prodotto–capitale), </a:t>
            </a:r>
          </a:p>
          <a:p>
            <a:pPr marL="342900" lvl="1" indent="-342900">
              <a:buFontTx/>
              <a:buChar char="•"/>
            </a:pPr>
            <a:r>
              <a:rPr lang="it-IT" sz="2400" i="1" smtClean="0"/>
              <a:t>negativamente</a:t>
            </a:r>
            <a:r>
              <a:rPr lang="it-IT" sz="2400" smtClean="0"/>
              <a:t> con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𝛿</a:t>
            </a:r>
            <a:r>
              <a:rPr lang="it-IT" sz="2400" smtClean="0"/>
              <a:t>  (tasso di ammortamento) e </a:t>
            </a:r>
            <a:r>
              <a:rPr lang="it-IT" sz="2400" i="1" smtClean="0"/>
              <a:t>n</a:t>
            </a:r>
            <a:r>
              <a:rPr lang="it-IT" sz="2400" smtClean="0"/>
              <a:t> (tasso di crescita della forza lavoro).</a:t>
            </a:r>
          </a:p>
          <a:p>
            <a:pPr marL="342900" lvl="1" indent="-342900">
              <a:buFontTx/>
              <a:buChar char="•"/>
            </a:pPr>
            <a:r>
              <a:rPr lang="it-IT" sz="2400" smtClean="0"/>
              <a:t>Si noti che in questo modello il progresso tecnologico </a:t>
            </a:r>
            <a:r>
              <a:rPr lang="it-IT" sz="2400" b="1" i="1" smtClean="0"/>
              <a:t>non</a:t>
            </a:r>
            <a:r>
              <a:rPr lang="it-IT" sz="2400" smtClean="0"/>
              <a:t> presuppone un </a:t>
            </a:r>
            <a:r>
              <a:rPr lang="it-IT" sz="2400" b="1" i="1" smtClean="0"/>
              <a:t>miglioramento</a:t>
            </a:r>
            <a:r>
              <a:rPr lang="it-IT" sz="2400" b="1" smtClean="0"/>
              <a:t> </a:t>
            </a:r>
            <a:r>
              <a:rPr lang="it-IT" sz="2400" b="1" i="1" smtClean="0"/>
              <a:t>del</a:t>
            </a:r>
            <a:r>
              <a:rPr lang="it-IT" sz="2400" b="1" smtClean="0"/>
              <a:t> </a:t>
            </a:r>
            <a:r>
              <a:rPr lang="it-IT" sz="2400" b="1" i="1" smtClean="0"/>
              <a:t>capitale umano </a:t>
            </a:r>
            <a:r>
              <a:rPr lang="it-IT" sz="2400" smtClean="0"/>
              <a:t>e quindi un’attività di formazione dei lavoratori esistenti: sono i </a:t>
            </a:r>
            <a:r>
              <a:rPr lang="it-IT" sz="2400" i="1" smtClean="0"/>
              <a:t>nuovi beni capitali</a:t>
            </a:r>
            <a:r>
              <a:rPr lang="it-IT" sz="2400" smtClean="0"/>
              <a:t>, frutto della </a:t>
            </a:r>
            <a:r>
              <a:rPr lang="it-IT" sz="2400" b="1" i="1" smtClean="0"/>
              <a:t>ricerca</a:t>
            </a:r>
            <a:r>
              <a:rPr lang="it-IT" sz="2400" smtClean="0"/>
              <a:t>,</a:t>
            </a:r>
            <a:r>
              <a:rPr lang="it-IT" sz="2400" i="1" smtClean="0"/>
              <a:t> </a:t>
            </a:r>
            <a:r>
              <a:rPr lang="it-IT" sz="2400" smtClean="0"/>
              <a:t>che li rendono </a:t>
            </a:r>
            <a:r>
              <a:rPr lang="it-IT" sz="2400" i="1" smtClean="0"/>
              <a:t>più produttivi</a:t>
            </a:r>
            <a:r>
              <a:rPr lang="it-IT" sz="2400" smtClean="0"/>
              <a:t>. </a:t>
            </a:r>
          </a:p>
          <a:p>
            <a:endParaRPr lang="it-IT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922337"/>
          </a:xfrm>
        </p:spPr>
        <p:txBody>
          <a:bodyPr/>
          <a:lstStyle/>
          <a:p>
            <a:r>
              <a:rPr lang="it-IT" sz="3200" b="1" smtClean="0"/>
              <a:t>Crescita endogena:</a:t>
            </a:r>
            <a:br>
              <a:rPr lang="it-IT" sz="3200" b="1" smtClean="0"/>
            </a:br>
            <a:r>
              <a:rPr lang="it-IT" sz="3200" b="1" smtClean="0"/>
              <a:t> 2) il capitale umano</a:t>
            </a:r>
          </a:p>
        </p:txBody>
      </p:sp>
      <p:sp>
        <p:nvSpPr>
          <p:cNvPr id="45058" name="Segnaposto contenuto 2"/>
          <p:cNvSpPr>
            <a:spLocks noGrp="1"/>
          </p:cNvSpPr>
          <p:nvPr>
            <p:ph idx="1"/>
          </p:nvPr>
        </p:nvSpPr>
        <p:spPr>
          <a:xfrm>
            <a:off x="250825" y="1484313"/>
            <a:ext cx="8569325" cy="4897437"/>
          </a:xfrm>
        </p:spPr>
        <p:txBody>
          <a:bodyPr/>
          <a:lstStyle/>
          <a:p>
            <a:pPr marL="722313" indent="-457200">
              <a:buFontTx/>
              <a:buNone/>
            </a:pPr>
            <a:r>
              <a:rPr lang="it-IT" sz="2200" smtClean="0"/>
              <a:t>	Secondo altre teorie della crescita endogena il</a:t>
            </a:r>
            <a:r>
              <a:rPr lang="it-IT" sz="2200" b="1" i="1" smtClean="0"/>
              <a:t> capitale umano</a:t>
            </a:r>
            <a:r>
              <a:rPr lang="it-IT" sz="2200" smtClean="0"/>
              <a:t>  è invece un veicolo indispensabile per introdurre le innovazioni e il progresso tecnologico nel processo produttivo (P. Romer, 1986, R.E. Lucas, 1988). Indichiamo con </a:t>
            </a:r>
            <a:r>
              <a:rPr lang="it-IT" sz="2200" i="1" smtClean="0"/>
              <a:t>H = EN </a:t>
            </a:r>
            <a:r>
              <a:rPr lang="it-IT" sz="2200" smtClean="0"/>
              <a:t> il capitale umano, dove </a:t>
            </a:r>
            <a:r>
              <a:rPr lang="it-IT" sz="2200" i="1" smtClean="0"/>
              <a:t>E  </a:t>
            </a:r>
            <a:r>
              <a:rPr lang="it-IT" sz="2200" smtClean="0"/>
              <a:t>rappresenta il grado di </a:t>
            </a:r>
            <a:r>
              <a:rPr lang="it-IT" sz="2200" i="1" smtClean="0"/>
              <a:t>efficienza </a:t>
            </a:r>
            <a:r>
              <a:rPr lang="it-IT" sz="2200" smtClean="0"/>
              <a:t>della quantità di lavoro </a:t>
            </a:r>
            <a:r>
              <a:rPr lang="it-IT" sz="2200" i="1" smtClean="0"/>
              <a:t>N</a:t>
            </a:r>
            <a:r>
              <a:rPr lang="it-IT" sz="2200" smtClean="0"/>
              <a:t>.</a:t>
            </a:r>
          </a:p>
          <a:p>
            <a:pPr marL="722313" indent="-457200">
              <a:buFontTx/>
              <a:buNone/>
            </a:pPr>
            <a:r>
              <a:rPr lang="it-IT" sz="22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⦁	</a:t>
            </a:r>
            <a:r>
              <a:rPr lang="it-IT" sz="2200" smtClean="0"/>
              <a:t>La formazione di H può avvenire attraverso tre canali:</a:t>
            </a:r>
          </a:p>
          <a:p>
            <a:pPr marL="722313" indent="-457200">
              <a:buFontTx/>
              <a:buNone/>
            </a:pPr>
            <a:r>
              <a:rPr lang="it-IT" sz="2200" smtClean="0"/>
              <a:t>	1) istruzione scolastica e universitaria;</a:t>
            </a:r>
          </a:p>
          <a:p>
            <a:pPr marL="722313" indent="-457200">
              <a:buFontTx/>
              <a:buNone/>
            </a:pPr>
            <a:r>
              <a:rPr lang="it-IT" sz="2200" smtClean="0"/>
              <a:t>	2) sul posto di lavoro (</a:t>
            </a:r>
            <a:r>
              <a:rPr lang="it-IT" sz="2200" i="1" smtClean="0"/>
              <a:t>learning by doing</a:t>
            </a:r>
            <a:r>
              <a:rPr lang="it-IT" sz="2200" smtClean="0"/>
              <a:t>, </a:t>
            </a:r>
            <a:r>
              <a:rPr lang="it-IT" sz="2200" i="1" smtClean="0"/>
              <a:t>on-the-job training</a:t>
            </a:r>
            <a:r>
              <a:rPr lang="it-IT" sz="2200" smtClean="0"/>
              <a:t>);</a:t>
            </a:r>
          </a:p>
          <a:p>
            <a:pPr marL="722313" indent="-457200">
              <a:buFontTx/>
              <a:buNone/>
            </a:pPr>
            <a:r>
              <a:rPr lang="it-IT" sz="2200" smtClean="0"/>
              <a:t>	3) durante il tempo libero (studio, lettura, televisione, viaggi..).</a:t>
            </a:r>
          </a:p>
          <a:p>
            <a:pPr marL="722313" indent="-457200">
              <a:buFontTx/>
              <a:buNone/>
            </a:pPr>
            <a:r>
              <a:rPr lang="it-IT" sz="22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⦁	</a:t>
            </a:r>
            <a:r>
              <a:rPr lang="it-IT" sz="2200" smtClean="0">
                <a:ea typeface="Cambria Math" pitchFamily="18" charset="0"/>
                <a:cs typeface="Cambria Math" pitchFamily="18" charset="0"/>
              </a:rPr>
              <a:t>Tutti questi tipi di formazione presuppongono una spesa (pubblica o privata) oppure un’attività produttiva. </a:t>
            </a:r>
          </a:p>
          <a:p>
            <a:pPr marL="722313" indent="-457200">
              <a:buFontTx/>
              <a:buNone/>
            </a:pPr>
            <a:endParaRPr lang="it-IT" sz="2200" smtClean="0">
              <a:ea typeface="Cambria Math" pitchFamily="18" charset="0"/>
              <a:cs typeface="Cambria Math" pitchFamily="18" charset="0"/>
            </a:endParaRPr>
          </a:p>
          <a:p>
            <a:pPr marL="722313" indent="-457200">
              <a:buFontTx/>
              <a:buNone/>
            </a:pPr>
            <a:endParaRPr lang="it-IT" sz="2200" smtClean="0"/>
          </a:p>
          <a:p>
            <a:pPr marL="722313" indent="-457200">
              <a:buFontTx/>
              <a:buNone/>
            </a:pPr>
            <a:endParaRPr lang="it-IT" sz="2200" smtClean="0"/>
          </a:p>
          <a:p>
            <a:pPr marL="722313" indent="-457200">
              <a:buFontTx/>
              <a:buNone/>
            </a:pPr>
            <a:endParaRPr lang="it-IT" sz="2200" b="1" smtClean="0"/>
          </a:p>
          <a:p>
            <a:pPr marL="1122363" lvl="1" indent="-457200">
              <a:buFont typeface="Arial" charset="0"/>
              <a:buChar char="•"/>
            </a:pPr>
            <a:endParaRPr lang="it-IT" sz="2000" smtClean="0"/>
          </a:p>
          <a:p>
            <a:pPr marL="1122363" lvl="1" indent="-457200">
              <a:buFont typeface="Arial" charset="0"/>
              <a:buChar char="•"/>
            </a:pPr>
            <a:endParaRPr lang="it-IT" sz="2000" smtClean="0"/>
          </a:p>
          <a:p>
            <a:pPr marL="1122363" lvl="1" indent="-457200">
              <a:buFontTx/>
              <a:buNone/>
            </a:pPr>
            <a:r>
              <a:rPr lang="it-IT" sz="2000" smtClean="0"/>
              <a:t>	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6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706437"/>
          </a:xfrm>
        </p:spPr>
        <p:txBody>
          <a:bodyPr/>
          <a:lstStyle/>
          <a:p>
            <a:r>
              <a:rPr lang="it-IT" sz="3200" b="1" smtClean="0"/>
              <a:t>Crescita endogena: </a:t>
            </a:r>
            <a:br>
              <a:rPr lang="it-IT" sz="3200" b="1" smtClean="0"/>
            </a:br>
            <a:r>
              <a:rPr lang="it-IT" sz="3200" b="1" smtClean="0"/>
              <a:t>2) il capitale umano (cont.) </a:t>
            </a:r>
          </a:p>
        </p:txBody>
      </p:sp>
      <p:sp>
        <p:nvSpPr>
          <p:cNvPr id="40987" name="Segnaposto contenuto 2"/>
          <p:cNvSpPr>
            <a:spLocks noGrp="1"/>
          </p:cNvSpPr>
          <p:nvPr>
            <p:ph idx="1"/>
          </p:nvPr>
        </p:nvSpPr>
        <p:spPr>
          <a:xfrm>
            <a:off x="34925" y="1125538"/>
            <a:ext cx="8497888" cy="5543550"/>
          </a:xfrm>
        </p:spPr>
        <p:txBody>
          <a:bodyPr/>
          <a:lstStyle/>
          <a:p>
            <a:pPr marL="722313" indent="-457200" algn="just">
              <a:buFontTx/>
              <a:buNone/>
            </a:pPr>
            <a:r>
              <a:rPr lang="it-IT" sz="2400" smtClean="0"/>
              <a:t>	Possiamo quindi avanzare la seguente ipotesi:  </a:t>
            </a:r>
          </a:p>
          <a:p>
            <a:pPr marL="722313" indent="-457200" algn="just">
              <a:buFontTx/>
              <a:buNone/>
            </a:pPr>
            <a:endParaRPr lang="it-IT" sz="2000" smtClean="0"/>
          </a:p>
          <a:p>
            <a:pPr marL="722313" indent="-457200">
              <a:buFontTx/>
              <a:buNone/>
            </a:pPr>
            <a:r>
              <a:rPr lang="it-IT" sz="2000" smtClean="0"/>
              <a:t>	</a:t>
            </a:r>
            <a:r>
              <a:rPr lang="it-IT" sz="2400" smtClean="0"/>
              <a:t>dove 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𝜂  è la quota del reddito nazionale spesa per la formazione e il mantenimento del capitale umano, </a:t>
            </a:r>
          </a:p>
          <a:p>
            <a:pPr marL="722313" indent="-457200">
              <a:buFontTx/>
              <a:buNone/>
            </a:pPr>
            <a:r>
              <a:rPr lang="it-IT" sz="2400" smtClean="0">
                <a:ea typeface="Cambria Math" pitchFamily="18" charset="0"/>
                <a:cs typeface="Cambria Math" pitchFamily="18" charset="0"/>
              </a:rPr>
              <a:t>	𝛿</a:t>
            </a:r>
            <a:r>
              <a:rPr lang="it-IT" sz="2400" i="1" baseline="-25000" smtClean="0">
                <a:ea typeface="Cambria Math" pitchFamily="18" charset="0"/>
                <a:cs typeface="Cambria Math" pitchFamily="18" charset="0"/>
              </a:rPr>
              <a:t>H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è la quota di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ammortamento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 del capitale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H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esistente e 𝛥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H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  rappresenta la formazione di nuovo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H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. Da cui:  </a:t>
            </a:r>
            <a:r>
              <a:rPr lang="it-IT" sz="2000" smtClean="0">
                <a:ea typeface="Cambria Math" pitchFamily="18" charset="0"/>
                <a:cs typeface="Cambria Math" pitchFamily="18" charset="0"/>
              </a:rPr>
              <a:t>	    </a:t>
            </a:r>
          </a:p>
          <a:p>
            <a:pPr marL="722313" indent="-457200">
              <a:buFontTx/>
              <a:buNone/>
            </a:pPr>
            <a:r>
              <a:rPr lang="it-IT" sz="2000" smtClean="0">
                <a:ea typeface="Cambria Math" pitchFamily="18" charset="0"/>
                <a:cs typeface="Cambria Math" pitchFamily="18" charset="0"/>
              </a:rPr>
              <a:t>			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[1]</a:t>
            </a:r>
            <a:r>
              <a:rPr lang="it-IT" sz="2000" smtClean="0">
                <a:ea typeface="Cambria Math" pitchFamily="18" charset="0"/>
                <a:cs typeface="Cambria Math" pitchFamily="18" charset="0"/>
              </a:rPr>
              <a:t>		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𝛥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H/H =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 𝜂</a:t>
            </a:r>
            <a:r>
              <a:rPr lang="it-IT" sz="2400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it-IT" sz="2400" i="1" baseline="-2500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H</a:t>
            </a:r>
            <a:r>
              <a:rPr lang="it-IT" sz="2400" i="1" baseline="-25000" smtClean="0">
                <a:ea typeface="Cambria Math" pitchFamily="18" charset="0"/>
                <a:cs typeface="Times New Roman" pitchFamily="18" charset="0"/>
              </a:rPr>
              <a:t>  </a:t>
            </a:r>
            <a:r>
              <a:rPr lang="it-IT" sz="2400" i="1" smtClean="0">
                <a:ea typeface="Cambria Math" pitchFamily="18" charset="0"/>
                <a:cs typeface="Times New Roman" pitchFamily="18" charset="0"/>
              </a:rPr>
              <a:t>-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𝛿</a:t>
            </a:r>
            <a:r>
              <a:rPr lang="it-IT" sz="2400" i="1" baseline="-25000" smtClean="0">
                <a:ea typeface="Cambria Math" pitchFamily="18" charset="0"/>
                <a:cs typeface="Cambria Math" pitchFamily="18" charset="0"/>
              </a:rPr>
              <a:t>H 	</a:t>
            </a:r>
          </a:p>
          <a:p>
            <a:pPr marL="722313" indent="-457200">
              <a:buFontTx/>
              <a:buNone/>
            </a:pPr>
            <a:r>
              <a:rPr lang="it-IT" sz="2000" i="1" baseline="-25000" smtClean="0">
                <a:ea typeface="Cambria Math" pitchFamily="18" charset="0"/>
                <a:cs typeface="Cambria Math" pitchFamily="18" charset="0"/>
              </a:rPr>
              <a:t>	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dove  </a:t>
            </a:r>
            <a:r>
              <a:rPr lang="it-IT" sz="2400" i="1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a</a:t>
            </a:r>
            <a:r>
              <a:rPr lang="it-IT" sz="2400" i="1" baseline="-25000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H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= Y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/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H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  è il prodotto per unità di capitale umano. Poiché in equilibrio di lungo periodo:  </a:t>
            </a:r>
          </a:p>
          <a:p>
            <a:pPr marL="722313" indent="-457200">
              <a:buFontTx/>
              <a:buNone/>
            </a:pPr>
            <a:r>
              <a:rPr lang="it-IT" sz="2400" smtClean="0">
                <a:ea typeface="Cambria Math" pitchFamily="18" charset="0"/>
                <a:cs typeface="Cambria Math" pitchFamily="18" charset="0"/>
              </a:rPr>
              <a:t>			[2]		 𝛥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H/H =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𝛥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Y/Y =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 𝛥</a:t>
            </a:r>
            <a:r>
              <a:rPr lang="it-IT" sz="2800" i="1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a/a</a:t>
            </a:r>
            <a:r>
              <a:rPr lang="it-IT" sz="2400" i="1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+ n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  </a:t>
            </a:r>
          </a:p>
          <a:p>
            <a:pPr marL="722313" indent="-457200">
              <a:buFontTx/>
              <a:buNone/>
            </a:pPr>
            <a:r>
              <a:rPr lang="it-IT" sz="2400" smtClean="0">
                <a:ea typeface="Cambria Math" pitchFamily="18" charset="0"/>
                <a:cs typeface="Cambria Math" pitchFamily="18" charset="0"/>
              </a:rPr>
              <a:t>	si ottiene dalle equazioni  [1] e [2] :</a:t>
            </a:r>
          </a:p>
          <a:p>
            <a:pPr marL="722313" indent="-457200" algn="ctr">
              <a:buFontTx/>
              <a:buNone/>
            </a:pPr>
            <a:r>
              <a:rPr lang="it-IT" sz="2400" smtClean="0">
                <a:ea typeface="Cambria Math" pitchFamily="18" charset="0"/>
                <a:cs typeface="Cambria Math" pitchFamily="18" charset="0"/>
              </a:rPr>
              <a:t>			𝛥</a:t>
            </a:r>
            <a:r>
              <a:rPr lang="it-IT" sz="2800" i="1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a/a</a:t>
            </a:r>
            <a:r>
              <a:rPr lang="it-IT" sz="2400" i="1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= </a:t>
            </a:r>
            <a:r>
              <a:rPr lang="it-IT" sz="2800" smtClean="0">
                <a:ea typeface="Cambria Math" pitchFamily="18" charset="0"/>
                <a:cs typeface="Cambria Math" pitchFamily="18" charset="0"/>
              </a:rPr>
              <a:t>𝜂</a:t>
            </a:r>
            <a:r>
              <a:rPr lang="it-IT" sz="2800" i="1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a</a:t>
            </a:r>
            <a:r>
              <a:rPr lang="it-IT" sz="2800" i="1" baseline="-25000" smtClean="0">
                <a:ea typeface="Cambria Math" pitchFamily="18" charset="0"/>
                <a:cs typeface="Cambria Math" pitchFamily="18" charset="0"/>
              </a:rPr>
              <a:t>H </a:t>
            </a:r>
            <a:r>
              <a:rPr lang="it-IT" sz="2800" i="1" smtClean="0">
                <a:ea typeface="Cambria Math" pitchFamily="18" charset="0"/>
                <a:cs typeface="Cambria Math" pitchFamily="18" charset="0"/>
              </a:rPr>
              <a:t>- </a:t>
            </a:r>
            <a:r>
              <a:rPr lang="it-IT" sz="2800" smtClean="0">
                <a:ea typeface="Cambria Math" pitchFamily="18" charset="0"/>
                <a:cs typeface="Cambria Math" pitchFamily="18" charset="0"/>
              </a:rPr>
              <a:t>𝛿</a:t>
            </a:r>
            <a:r>
              <a:rPr lang="it-IT" sz="2800" i="1" baseline="-25000" smtClean="0">
                <a:ea typeface="Cambria Math" pitchFamily="18" charset="0"/>
                <a:cs typeface="Cambria Math" pitchFamily="18" charset="0"/>
              </a:rPr>
              <a:t>H </a:t>
            </a:r>
            <a:r>
              <a:rPr lang="it-IT" sz="2800" i="1" smtClean="0">
                <a:ea typeface="Cambria Math" pitchFamily="18" charset="0"/>
                <a:cs typeface="Cambria Math" pitchFamily="18" charset="0"/>
              </a:rPr>
              <a:t>-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n.</a:t>
            </a:r>
          </a:p>
          <a:p>
            <a:pPr marL="722313" lvl="1" indent="-457200">
              <a:buFontTx/>
              <a:buNone/>
            </a:pPr>
            <a:r>
              <a:rPr lang="it-IT" sz="2000" smtClean="0">
                <a:ea typeface="Cambria Math" pitchFamily="18" charset="0"/>
                <a:cs typeface="Cambria Math" pitchFamily="18" charset="0"/>
              </a:rPr>
              <a:t>	</a:t>
            </a:r>
            <a:r>
              <a:rPr lang="it-IT" sz="2000" smtClean="0"/>
              <a:t> </a:t>
            </a:r>
          </a:p>
        </p:txBody>
      </p:sp>
      <p:graphicFrame>
        <p:nvGraphicFramePr>
          <p:cNvPr id="40985" name="Object 25"/>
          <p:cNvGraphicFramePr>
            <a:graphicFrameLocks noChangeAspect="1"/>
          </p:cNvGraphicFramePr>
          <p:nvPr/>
        </p:nvGraphicFramePr>
        <p:xfrm>
          <a:off x="3995738" y="1557338"/>
          <a:ext cx="2089150" cy="431800"/>
        </p:xfrm>
        <a:graphic>
          <a:graphicData uri="http://schemas.openxmlformats.org/presentationml/2006/ole">
            <p:oleObj spid="_x0000_s40985" name="Equazione" r:id="rId3" imgW="1028254" imgH="215806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olo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7777162" cy="1143000"/>
          </a:xfrm>
        </p:spPr>
        <p:txBody>
          <a:bodyPr/>
          <a:lstStyle/>
          <a:p>
            <a:r>
              <a:rPr lang="it-IT" sz="3200" b="1" smtClean="0"/>
              <a:t>Crescita endogena: </a:t>
            </a:r>
            <a:br>
              <a:rPr lang="it-IT" sz="3200" b="1" smtClean="0"/>
            </a:br>
            <a:r>
              <a:rPr lang="it-IT" sz="3200" b="1" smtClean="0"/>
              <a:t>2) il capitale umano (cont.) </a:t>
            </a:r>
          </a:p>
        </p:txBody>
      </p:sp>
      <p:sp>
        <p:nvSpPr>
          <p:cNvPr id="48130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513" cy="4525963"/>
          </a:xfrm>
        </p:spPr>
        <p:txBody>
          <a:bodyPr/>
          <a:lstStyle/>
          <a:p>
            <a:r>
              <a:rPr lang="it-IT" sz="2400" smtClean="0">
                <a:ea typeface="Cambria Math" pitchFamily="18" charset="0"/>
                <a:cs typeface="Cambria Math" pitchFamily="18" charset="0"/>
              </a:rPr>
              <a:t>Si può quindi concludere che </a:t>
            </a:r>
            <a:r>
              <a:rPr lang="it-IT" sz="2400" smtClean="0"/>
              <a:t>il tasso di crescita della produttività del lavoro (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𝛥</a:t>
            </a:r>
            <a:r>
              <a:rPr lang="it-IT" sz="2800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it-IT" sz="280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/</a:t>
            </a:r>
            <a:r>
              <a:rPr lang="it-IT" sz="2800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it-IT" sz="240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)</a:t>
            </a:r>
            <a:r>
              <a:rPr lang="it-IT" sz="2400" smtClean="0"/>
              <a:t> è correlato:</a:t>
            </a:r>
          </a:p>
          <a:p>
            <a:pPr>
              <a:buFontTx/>
              <a:buNone/>
            </a:pPr>
            <a:r>
              <a:rPr lang="it-IT" sz="2400" smtClean="0"/>
              <a:t>	- </a:t>
            </a:r>
            <a:r>
              <a:rPr lang="it-IT" sz="2400" i="1" smtClean="0"/>
              <a:t>positivamente</a:t>
            </a:r>
            <a:r>
              <a:rPr lang="it-IT" sz="2400" smtClean="0"/>
              <a:t> con </a:t>
            </a:r>
            <a:r>
              <a:rPr lang="el-GR" sz="2400" b="1" i="1" smtClean="0"/>
              <a:t>η</a:t>
            </a:r>
            <a:r>
              <a:rPr lang="it-IT" sz="2400" i="1" smtClean="0"/>
              <a:t> </a:t>
            </a:r>
            <a:r>
              <a:rPr lang="it-IT" sz="2400" smtClean="0"/>
              <a:t>(la </a:t>
            </a:r>
            <a:r>
              <a:rPr lang="it-IT" sz="2400" i="1" smtClean="0"/>
              <a:t>quota di reddito spesa per la formazione del capitale umano</a:t>
            </a:r>
            <a:r>
              <a:rPr lang="it-IT" sz="2400" smtClean="0"/>
              <a:t>) e con </a:t>
            </a:r>
            <a:r>
              <a:rPr lang="it-IT" sz="2400" b="1" i="1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800" i="1" smtClean="0">
                <a:latin typeface="Times New Roman" pitchFamily="18" charset="0"/>
                <a:ea typeface="Cambria Math" pitchFamily="18" charset="0"/>
                <a:cs typeface="Cambria Math" pitchFamily="18" charset="0"/>
              </a:rPr>
              <a:t>a</a:t>
            </a:r>
            <a:r>
              <a:rPr lang="it-IT" sz="2800" i="1" baseline="-25000" smtClean="0">
                <a:ea typeface="Cambria Math" pitchFamily="18" charset="0"/>
                <a:cs typeface="Cambria Math" pitchFamily="18" charset="0"/>
              </a:rPr>
              <a:t>H</a:t>
            </a:r>
            <a:r>
              <a:rPr lang="it-IT" sz="2400" b="1" i="1" baseline="-25000" smtClean="0">
                <a:ea typeface="Cambria Math" pitchFamily="18" charset="0"/>
                <a:cs typeface="Cambria Math" pitchFamily="18" charset="0"/>
              </a:rPr>
              <a:t> 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= 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Y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/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H</a:t>
            </a:r>
            <a:r>
              <a:rPr lang="it-IT" sz="2400" b="1" i="1" smtClean="0"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(</a:t>
            </a:r>
            <a:r>
              <a:rPr lang="it-IT" sz="2400" smtClean="0"/>
              <a:t>rapporto tra prodotto e capitale umano);</a:t>
            </a:r>
          </a:p>
          <a:p>
            <a:pPr>
              <a:buFontTx/>
              <a:buNone/>
            </a:pPr>
            <a:r>
              <a:rPr lang="it-IT" sz="2400" smtClean="0"/>
              <a:t>	- </a:t>
            </a:r>
            <a:r>
              <a:rPr lang="it-IT" sz="2400" i="1" smtClean="0"/>
              <a:t>negativamente</a:t>
            </a:r>
            <a:r>
              <a:rPr lang="it-IT" sz="2400" smtClean="0"/>
              <a:t> con il tasso di crescita della popolazione (</a:t>
            </a:r>
            <a:r>
              <a:rPr lang="it-IT" sz="2400" i="1" smtClean="0"/>
              <a:t>n</a:t>
            </a:r>
            <a:r>
              <a:rPr lang="it-IT" sz="2400" smtClean="0"/>
              <a:t>)</a:t>
            </a:r>
            <a:r>
              <a:rPr lang="it-IT" sz="2400" b="1" i="1" smtClean="0"/>
              <a:t>  </a:t>
            </a:r>
            <a:r>
              <a:rPr lang="it-IT" sz="2400" smtClean="0"/>
              <a:t>e con la quota di ammortamento del capitale umano (</a:t>
            </a:r>
            <a:r>
              <a:rPr lang="el-GR" sz="2400" i="1" smtClean="0"/>
              <a:t>δ</a:t>
            </a:r>
            <a:r>
              <a:rPr lang="it-IT" sz="2400" i="1" baseline="-25000" smtClean="0"/>
              <a:t>H</a:t>
            </a:r>
            <a:r>
              <a:rPr lang="it-IT" sz="2400" smtClean="0"/>
              <a:t>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32" name="Titolo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7427912" cy="720725"/>
          </a:xfrm>
        </p:spPr>
        <p:txBody>
          <a:bodyPr/>
          <a:lstStyle/>
          <a:p>
            <a:r>
              <a:rPr lang="it-IT" sz="3200" b="1" smtClean="0"/>
              <a:t/>
            </a:r>
            <a:br>
              <a:rPr lang="it-IT" sz="3200" b="1" smtClean="0"/>
            </a:br>
            <a:r>
              <a:rPr lang="it-IT" sz="3200" b="1" smtClean="0"/>
              <a:t>Crescita endogena: una sintesi</a:t>
            </a:r>
            <a:r>
              <a:rPr lang="it-IT" b="1" smtClean="0"/>
              <a:t/>
            </a:r>
            <a:br>
              <a:rPr lang="it-IT" b="1" smtClean="0"/>
            </a:br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968552"/>
          </a:xfrm>
        </p:spPr>
        <p:txBody>
          <a:bodyPr/>
          <a:lstStyle/>
          <a:p>
            <a:pPr>
              <a:defRPr/>
            </a:pPr>
            <a:r>
              <a:rPr lang="it-IT" sz="2400" dirty="0" smtClean="0"/>
              <a:t>Possiamo ora confrontare le conclusioni delle due teorie della crescita endogena sul tasso di aumento della produttività del lavoro (progresso tecnologico):  </a:t>
            </a:r>
          </a:p>
          <a:p>
            <a:pPr>
              <a:buFontTx/>
              <a:buNone/>
              <a:defRPr/>
            </a:pPr>
            <a:r>
              <a:rPr lang="it-IT" sz="2400" dirty="0" smtClean="0"/>
              <a:t>            			(Modello  </a:t>
            </a:r>
            <a:r>
              <a:rPr lang="it-IT" sz="28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8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t-IT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t-IT" sz="2400" dirty="0" smtClean="0"/>
              <a:t>  di </a:t>
            </a:r>
            <a:r>
              <a:rPr lang="it-IT" sz="2400" dirty="0" err="1" smtClean="0"/>
              <a:t>Rebelo</a:t>
            </a:r>
            <a:r>
              <a:rPr lang="it-IT" sz="2400" dirty="0" smtClean="0"/>
              <a:t>)  </a:t>
            </a:r>
          </a:p>
          <a:p>
            <a:pPr>
              <a:buFontTx/>
              <a:buNone/>
              <a:defRPr/>
            </a:pPr>
            <a:r>
              <a:rPr lang="it-IT" sz="2400" dirty="0" smtClean="0">
                <a:latin typeface="Cambria Math" pitchFamily="18" charset="0"/>
                <a:ea typeface="Cambria Math" pitchFamily="18" charset="0"/>
              </a:rPr>
              <a:t>	    </a:t>
            </a:r>
            <a:r>
              <a:rPr lang="it-IT" sz="2800" dirty="0" smtClean="0">
                <a:latin typeface="Cambria Math" pitchFamily="18" charset="0"/>
                <a:ea typeface="Cambria Math" pitchFamily="18" charset="0"/>
              </a:rPr>
              <a:t>𝛥</a:t>
            </a:r>
            <a:r>
              <a:rPr lang="it-IT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it-IT" sz="2800" dirty="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/</a:t>
            </a:r>
            <a:r>
              <a:rPr lang="it-IT" sz="2800" i="1" dirty="0" err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it-IT" sz="2800" i="1" dirty="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=</a:t>
            </a:r>
            <a:r>
              <a:rPr lang="it-IT" sz="2800" i="1" dirty="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it-IT" sz="2800" dirty="0" smtClean="0">
                <a:latin typeface="Cambria Math" pitchFamily="18" charset="0"/>
                <a:ea typeface="Cambria Math" pitchFamily="18" charset="0"/>
              </a:rPr>
              <a:t>𝜂</a:t>
            </a:r>
            <a:r>
              <a:rPr lang="it-IT" sz="2800" i="1" dirty="0" err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it-IT" sz="2800" i="1" baseline="-25000" dirty="0" err="1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H</a:t>
            </a:r>
            <a:r>
              <a:rPr lang="it-IT" sz="2800" i="1" baseline="-25000" dirty="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it-IT" sz="2800" i="1" dirty="0" smtClean="0">
                <a:latin typeface="Cambria Math" pitchFamily="18" charset="0"/>
                <a:ea typeface="Cambria Math" pitchFamily="18" charset="0"/>
              </a:rPr>
              <a:t>– </a:t>
            </a:r>
            <a:r>
              <a:rPr lang="it-IT" sz="2800" dirty="0" smtClean="0">
                <a:latin typeface="Cambria Math" pitchFamily="18" charset="0"/>
                <a:ea typeface="Cambria Math" pitchFamily="18" charset="0"/>
              </a:rPr>
              <a:t>𝛿</a:t>
            </a:r>
            <a:r>
              <a:rPr lang="it-IT" sz="2800" i="1" baseline="-25000" dirty="0" smtClean="0">
                <a:latin typeface="Cambria Math" pitchFamily="18" charset="0"/>
                <a:ea typeface="Cambria Math" pitchFamily="18" charset="0"/>
              </a:rPr>
              <a:t>H </a:t>
            </a:r>
            <a:r>
              <a:rPr lang="it-IT" sz="2800" i="1" dirty="0" smtClean="0">
                <a:latin typeface="Cambria Math" pitchFamily="18" charset="0"/>
                <a:ea typeface="Cambria Math" pitchFamily="18" charset="0"/>
              </a:rPr>
              <a:t>– n	</a:t>
            </a:r>
            <a:r>
              <a:rPr lang="it-IT" sz="2400" dirty="0" smtClean="0">
                <a:ea typeface="Cambria Math" pitchFamily="18" charset="0"/>
              </a:rPr>
              <a:t>(Modello del capitale umano)</a:t>
            </a:r>
          </a:p>
          <a:p>
            <a:pPr>
              <a:buFontTx/>
              <a:buNone/>
              <a:defRPr/>
            </a:pPr>
            <a:r>
              <a:rPr lang="it-IT" sz="2400" dirty="0" smtClean="0">
                <a:latin typeface="Cambria Math"/>
                <a:ea typeface="Cambria Math" pitchFamily="18" charset="0"/>
              </a:rPr>
              <a:t>⦁	</a:t>
            </a:r>
            <a:r>
              <a:rPr lang="it-IT" sz="2400" dirty="0" smtClean="0">
                <a:ea typeface="Cambria Math" pitchFamily="18" charset="0"/>
              </a:rPr>
              <a:t>La prima teoria pone l’accento sull’attività di ricerca e sul progresso tecnologico incorporato nei beni di investimento. Dà quindi importanza alla propensione al risparmio </a:t>
            </a:r>
            <a:r>
              <a:rPr lang="it-IT" sz="2400" i="1" dirty="0" smtClean="0">
                <a:ea typeface="Cambria Math" pitchFamily="18" charset="0"/>
              </a:rPr>
              <a:t>s.</a:t>
            </a:r>
          </a:p>
          <a:p>
            <a:pPr>
              <a:buFontTx/>
              <a:buNone/>
              <a:defRPr/>
            </a:pPr>
            <a:r>
              <a:rPr lang="it-IT" sz="2400" i="1" dirty="0" smtClean="0">
                <a:latin typeface="Cambria Math"/>
                <a:ea typeface="Cambria Math" pitchFamily="18" charset="0"/>
              </a:rPr>
              <a:t>⦁	</a:t>
            </a:r>
            <a:r>
              <a:rPr lang="it-IT" sz="2400" dirty="0" smtClean="0">
                <a:ea typeface="Cambria Math" pitchFamily="18" charset="0"/>
              </a:rPr>
              <a:t>La seconda teoria sottolinea, invece, il ruolo del capitale umano e dà quindi importanza alla percentuale di reddito spesa per la formazione </a:t>
            </a:r>
            <a:r>
              <a:rPr lang="it-IT" sz="2400" dirty="0" smtClean="0">
                <a:latin typeface="Cambria Math"/>
                <a:ea typeface="Cambria Math"/>
              </a:rPr>
              <a:t>𝜂</a:t>
            </a:r>
            <a:r>
              <a:rPr lang="it-IT" sz="2400" dirty="0" smtClean="0">
                <a:ea typeface="Cambria Math" pitchFamily="18" charset="0"/>
              </a:rPr>
              <a:t>.</a:t>
            </a:r>
            <a:endParaRPr lang="it-IT" sz="2800" dirty="0" smtClean="0">
              <a:ea typeface="Cambria Math" pitchFamily="18" charset="0"/>
            </a:endParaRPr>
          </a:p>
          <a:p>
            <a:pPr lvl="8">
              <a:defRPr/>
            </a:pPr>
            <a:endParaRPr lang="it-IT" sz="2400" dirty="0" smtClean="0"/>
          </a:p>
          <a:p>
            <a:pPr>
              <a:defRPr/>
            </a:pPr>
            <a:endParaRPr lang="it-IT" sz="2400" dirty="0" smtClean="0"/>
          </a:p>
          <a:p>
            <a:pPr lvl="8">
              <a:defRPr/>
            </a:pPr>
            <a:endParaRPr lang="it-IT" sz="1200" dirty="0" smtClean="0"/>
          </a:p>
          <a:p>
            <a:pPr lvl="8" algn="just">
              <a:buFontTx/>
              <a:buNone/>
              <a:defRPr/>
            </a:pPr>
            <a:endParaRPr lang="it-IT" sz="2400" dirty="0" smtClean="0"/>
          </a:p>
          <a:p>
            <a:pPr lvl="8">
              <a:defRPr/>
            </a:pPr>
            <a:endParaRPr lang="it-IT" sz="2400" dirty="0"/>
          </a:p>
        </p:txBody>
      </p:sp>
      <p:graphicFrame>
        <p:nvGraphicFramePr>
          <p:cNvPr id="43031" name="Object 23"/>
          <p:cNvGraphicFramePr>
            <a:graphicFrameLocks noChangeAspect="1"/>
          </p:cNvGraphicFramePr>
          <p:nvPr/>
        </p:nvGraphicFramePr>
        <p:xfrm>
          <a:off x="1116013" y="2349500"/>
          <a:ext cx="2857500" cy="595313"/>
        </p:xfrm>
        <a:graphic>
          <a:graphicData uri="http://schemas.openxmlformats.org/presentationml/2006/ole">
            <p:oleObj spid="_x0000_s43031" name="Equazione" r:id="rId3" imgW="11557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olo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7570788" cy="503237"/>
          </a:xfrm>
        </p:spPr>
        <p:txBody>
          <a:bodyPr/>
          <a:lstStyle/>
          <a:p>
            <a:r>
              <a:rPr lang="it-IT" sz="3200" b="1" smtClean="0"/>
              <a:t/>
            </a:r>
            <a:br>
              <a:rPr lang="it-IT" sz="3200" b="1" smtClean="0"/>
            </a:br>
            <a:r>
              <a:rPr lang="it-IT" sz="3200" b="1" smtClean="0"/>
              <a:t>Crescita endogena: una sintesi (cont.) </a:t>
            </a:r>
            <a:r>
              <a:rPr lang="it-IT" b="1" smtClean="0"/>
              <a:t/>
            </a:r>
            <a:br>
              <a:rPr lang="it-IT" b="1" smtClean="0"/>
            </a:br>
            <a:endParaRPr lang="it-IT" smtClean="0"/>
          </a:p>
        </p:txBody>
      </p:sp>
      <p:sp>
        <p:nvSpPr>
          <p:cNvPr id="51202" name="Segnaposto contenuto 2"/>
          <p:cNvSpPr>
            <a:spLocks noGrp="1"/>
          </p:cNvSpPr>
          <p:nvPr>
            <p:ph idx="1"/>
          </p:nvPr>
        </p:nvSpPr>
        <p:spPr>
          <a:xfrm>
            <a:off x="395288" y="908050"/>
            <a:ext cx="8353425" cy="5400675"/>
          </a:xfrm>
        </p:spPr>
        <p:txBody>
          <a:bodyPr/>
          <a:lstStyle/>
          <a:p>
            <a:r>
              <a:rPr lang="it-IT" sz="2000" smtClean="0"/>
              <a:t>Nel prossimo capitolo (paragrafo 17.3) dimostreremo come sia possibile formulare una sintesi delle due teorie esaminate, basata sulla seguente equazione del tasso di variazione della produttività del lavoro:</a:t>
            </a:r>
          </a:p>
          <a:p>
            <a:pPr algn="ctr">
              <a:buFontTx/>
              <a:buNone/>
            </a:pPr>
            <a:r>
              <a:rPr lang="it-IT" sz="28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𝛥</a:t>
            </a:r>
            <a:r>
              <a:rPr lang="it-IT" sz="2800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it-IT" sz="280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/</a:t>
            </a:r>
            <a:r>
              <a:rPr lang="it-IT" sz="2800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it-IT" sz="2800" i="1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it-IT" sz="280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=</a:t>
            </a:r>
            <a:r>
              <a:rPr lang="it-IT" sz="2800" i="1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As </a:t>
            </a:r>
            <a:r>
              <a:rPr lang="el-GR" sz="2800" i="1" baseline="3000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θ</a:t>
            </a:r>
            <a:r>
              <a:rPr lang="it-IT" sz="2800" i="1" baseline="30000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it-IT" sz="28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𝜂</a:t>
            </a:r>
            <a:r>
              <a:rPr lang="it-IT" sz="2800" i="1" baseline="30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1-</a:t>
            </a:r>
            <a:r>
              <a:rPr lang="el-GR" sz="2800" i="1" baseline="30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θ</a:t>
            </a:r>
            <a:r>
              <a:rPr lang="it-IT" sz="28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8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– </a:t>
            </a:r>
            <a:r>
              <a:rPr lang="it-IT" sz="28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𝛿</a:t>
            </a:r>
            <a:r>
              <a:rPr lang="it-IT" sz="2800" i="1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8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– n</a:t>
            </a:r>
          </a:p>
          <a:p>
            <a:pPr algn="just">
              <a:buFontTx/>
              <a:buNone/>
            </a:pPr>
            <a:r>
              <a:rPr lang="it-IT" sz="28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⦁	</a:t>
            </a:r>
            <a:r>
              <a:rPr lang="it-IT" sz="2000" smtClean="0">
                <a:ea typeface="Cambria Math" pitchFamily="18" charset="0"/>
                <a:cs typeface="Cambria Math" pitchFamily="18" charset="0"/>
              </a:rPr>
              <a:t>L’aumento della produttività ovvero il progresso tecnologico dipende  sia dall’attività di ricerca incorporata nei beni di investimento sia dal capitale umano. La propensione al risparmio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(</a:t>
            </a:r>
            <a:r>
              <a:rPr lang="it-IT" sz="2400" i="1" smtClean="0">
                <a:ea typeface="Cambria Math" pitchFamily="18" charset="0"/>
                <a:cs typeface="Cambria Math" pitchFamily="18" charset="0"/>
              </a:rPr>
              <a:t>s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) </a:t>
            </a:r>
            <a:r>
              <a:rPr lang="it-IT" sz="2000" smtClean="0">
                <a:ea typeface="Cambria Math" pitchFamily="18" charset="0"/>
                <a:cs typeface="Cambria Math" pitchFamily="18" charset="0"/>
              </a:rPr>
              <a:t>e la percentuale del reddito nazionale spesa per la formazione del capitale umano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 (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𝜂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)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000" smtClean="0">
                <a:ea typeface="Cambria Math" pitchFamily="18" charset="0"/>
                <a:cs typeface="Cambria Math" pitchFamily="18" charset="0"/>
              </a:rPr>
              <a:t>hanno quindi ambedue un ruolo rilevante. Il loro peso nella funzione è dato dagli esponenti </a:t>
            </a:r>
            <a:r>
              <a:rPr lang="el-GR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θ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e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1-</a:t>
            </a:r>
            <a:r>
              <a:rPr lang="el-GR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θ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it-IT" sz="2000" smtClean="0">
                <a:ea typeface="Cambria Math" pitchFamily="18" charset="0"/>
                <a:cs typeface="Cambria Math" pitchFamily="18" charset="0"/>
              </a:rPr>
              <a:t>che rappresentano rispettivamente il capitale fisico ed il capitale umano nella funzione della produzione.</a:t>
            </a:r>
          </a:p>
          <a:p>
            <a:pPr algn="just">
              <a:buFontTx/>
              <a:buNone/>
            </a:pPr>
            <a:r>
              <a:rPr lang="it-IT" sz="20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⦁	</a:t>
            </a:r>
            <a:r>
              <a:rPr lang="it-IT" sz="2000" smtClean="0">
                <a:ea typeface="Cambria Math" pitchFamily="18" charset="0"/>
                <a:cs typeface="Cambria Math" pitchFamily="18" charset="0"/>
              </a:rPr>
              <a:t>Il tasso di aumento della popolazione (</a:t>
            </a:r>
            <a:r>
              <a:rPr lang="it-IT" sz="2000" i="1" smtClean="0">
                <a:ea typeface="Cambria Math" pitchFamily="18" charset="0"/>
                <a:cs typeface="Cambria Math" pitchFamily="18" charset="0"/>
              </a:rPr>
              <a:t>n</a:t>
            </a:r>
            <a:r>
              <a:rPr lang="it-IT" sz="2000" smtClean="0">
                <a:ea typeface="Cambria Math" pitchFamily="18" charset="0"/>
                <a:cs typeface="Cambria Math" pitchFamily="18" charset="0"/>
              </a:rPr>
              <a:t>) esercita invece un’influenza negativa, così come la quota di ammortamento </a:t>
            </a:r>
            <a:r>
              <a:rPr lang="it-IT" sz="2400" smtClean="0">
                <a:ea typeface="Cambria Math" pitchFamily="18" charset="0"/>
                <a:cs typeface="Cambria Math" pitchFamily="18" charset="0"/>
              </a:rPr>
              <a:t>(</a:t>
            </a:r>
            <a:r>
              <a:rPr lang="it-IT" sz="24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𝛿 = 𝛿</a:t>
            </a:r>
            <a:r>
              <a:rPr lang="it-IT" sz="2400" baseline="-25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H</a:t>
            </a:r>
            <a:r>
              <a:rPr lang="it-IT" sz="2000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).</a:t>
            </a:r>
            <a:endParaRPr lang="it-IT" sz="2000" smtClean="0">
              <a:ea typeface="Cambria Math" pitchFamily="18" charset="0"/>
              <a:cs typeface="Cambria Math" pitchFamily="18" charset="0"/>
            </a:endParaRPr>
          </a:p>
          <a:p>
            <a:pPr algn="ctr">
              <a:buFontTx/>
              <a:buNone/>
            </a:pPr>
            <a:endParaRPr lang="it-IT" sz="2800" i="1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algn="ctr">
              <a:buFontTx/>
              <a:buNone/>
            </a:pPr>
            <a:endParaRPr lang="it-IT" sz="2800" i="1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algn="just">
              <a:buFontTx/>
              <a:buNone/>
            </a:pPr>
            <a:r>
              <a:rPr lang="it-IT" sz="28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	</a:t>
            </a:r>
            <a:r>
              <a:rPr lang="it-IT" sz="2400" i="1" smtClean="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	</a:t>
            </a:r>
            <a:endParaRPr lang="it-IT" sz="2400" smtClean="0"/>
          </a:p>
          <a:p>
            <a:endParaRPr lang="it-IT" sz="240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8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913" cy="706437"/>
          </a:xfrm>
        </p:spPr>
        <p:txBody>
          <a:bodyPr/>
          <a:lstStyle/>
          <a:p>
            <a:r>
              <a:rPr lang="it-IT" sz="3200" b="1" smtClean="0"/>
              <a:t>Modello di crescita imprenditoriale</a:t>
            </a:r>
            <a:endParaRPr lang="it-IT" sz="3200" smtClean="0"/>
          </a:p>
        </p:txBody>
      </p:sp>
      <p:sp>
        <p:nvSpPr>
          <p:cNvPr id="11289" name="Segnaposto contenuto 2"/>
          <p:cNvSpPr>
            <a:spLocks noGrp="1"/>
          </p:cNvSpPr>
          <p:nvPr>
            <p:ph idx="1"/>
          </p:nvPr>
        </p:nvSpPr>
        <p:spPr>
          <a:xfrm>
            <a:off x="395288" y="1268413"/>
            <a:ext cx="8229600" cy="4897437"/>
          </a:xfrm>
        </p:spPr>
        <p:txBody>
          <a:bodyPr/>
          <a:lstStyle/>
          <a:p>
            <a:r>
              <a:rPr lang="it-IT" sz="2400" smtClean="0"/>
              <a:t>Nei modelli visti il </a:t>
            </a:r>
            <a:r>
              <a:rPr lang="it-IT" sz="2400" i="1" smtClean="0"/>
              <a:t>fattore imprenditoriale</a:t>
            </a:r>
            <a:r>
              <a:rPr lang="it-IT" sz="2400" smtClean="0"/>
              <a:t> è assente.</a:t>
            </a:r>
          </a:p>
          <a:p>
            <a:r>
              <a:rPr lang="it-IT" sz="2400" smtClean="0"/>
              <a:t>Ipotesi implicita: le decisioni di investimento delle imprese si adeguano pienamente al potenziale di crescita dell’economia, sia esso determinato dal progresso tecnologico esogeno (</a:t>
            </a:r>
            <a:r>
              <a:rPr lang="el-GR" sz="2400" i="1" smtClean="0"/>
              <a:t>λ</a:t>
            </a:r>
            <a:r>
              <a:rPr lang="it-IT" sz="2400" smtClean="0"/>
              <a:t>), dalla propensione marginale al risparmio (</a:t>
            </a:r>
            <a:r>
              <a:rPr lang="it-IT" sz="2400" i="1" smtClean="0"/>
              <a:t>s</a:t>
            </a:r>
            <a:r>
              <a:rPr lang="it-IT" sz="2400" smtClean="0"/>
              <a:t>), dall’investimento in capitale umano (</a:t>
            </a:r>
            <a:r>
              <a:rPr lang="el-GR" sz="2400" i="1" smtClean="0"/>
              <a:t>η</a:t>
            </a:r>
            <a:r>
              <a:rPr lang="it-IT" sz="2400" smtClean="0"/>
              <a:t>).</a:t>
            </a:r>
          </a:p>
          <a:p>
            <a:r>
              <a:rPr lang="it-IT" sz="2400" u="sng" smtClean="0"/>
              <a:t>Nuova ipotesi</a:t>
            </a:r>
            <a:r>
              <a:rPr lang="it-IT" sz="2400" smtClean="0"/>
              <a:t>: le decisioni di investimento dipendono in realtà dalle previsioni degli imprenditori sull’andamento futuro della domanda aggregata e sulla loro propensione al rischio (</a:t>
            </a:r>
            <a:r>
              <a:rPr lang="it-IT" sz="2400" i="1" smtClean="0"/>
              <a:t>animal spirits </a:t>
            </a:r>
            <a:r>
              <a:rPr lang="it-IT" sz="2400" smtClean="0"/>
              <a:t>di Keynes):</a:t>
            </a:r>
          </a:p>
        </p:txBody>
      </p:sp>
      <p:graphicFrame>
        <p:nvGraphicFramePr>
          <p:cNvPr id="11287" name="Object 23"/>
          <p:cNvGraphicFramePr>
            <a:graphicFrameLocks noChangeAspect="1"/>
          </p:cNvGraphicFramePr>
          <p:nvPr/>
        </p:nvGraphicFramePr>
        <p:xfrm>
          <a:off x="3132138" y="5589588"/>
          <a:ext cx="2909887" cy="587375"/>
        </p:xfrm>
        <a:graphic>
          <a:graphicData uri="http://schemas.openxmlformats.org/presentationml/2006/ole">
            <p:oleObj spid="_x0000_s11287" name="Equazione" r:id="rId3" imgW="11938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2" name="Titolo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7993063" cy="865187"/>
          </a:xfrm>
        </p:spPr>
        <p:txBody>
          <a:bodyPr/>
          <a:lstStyle/>
          <a:p>
            <a:r>
              <a:rPr lang="it-IT" sz="3200" b="1" smtClean="0"/>
              <a:t>Modello di crescita imprenditoriale (cont.)</a:t>
            </a:r>
            <a:endParaRPr lang="it-IT" sz="3200" smtClean="0"/>
          </a:p>
        </p:txBody>
      </p:sp>
      <p:sp>
        <p:nvSpPr>
          <p:cNvPr id="12313" name="Segnaposto contenuto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400675"/>
          </a:xfrm>
        </p:spPr>
        <p:txBody>
          <a:bodyPr/>
          <a:lstStyle/>
          <a:p>
            <a:r>
              <a:rPr lang="it-IT" sz="2400" smtClean="0"/>
              <a:t>L’inserimento dell’ipotesi </a:t>
            </a:r>
            <a:r>
              <a:rPr lang="it-IT" sz="2400" i="1" smtClean="0"/>
              <a:t>H</a:t>
            </a:r>
            <a:r>
              <a:rPr lang="it-IT" sz="2400" i="1" baseline="-25000" smtClean="0"/>
              <a:t>IMP</a:t>
            </a:r>
            <a:r>
              <a:rPr lang="it-IT" sz="2400" baseline="-25000" smtClean="0"/>
              <a:t> </a:t>
            </a:r>
            <a:r>
              <a:rPr lang="it-IT" sz="2400" smtClean="0"/>
              <a:t>nel modello post-keynesiano alla Kaldor dà vita a un modello con propensione marginale al risparmio e progresso tecnologico endogeni, e decisione di investimento esogena. </a:t>
            </a:r>
          </a:p>
          <a:p>
            <a:pPr>
              <a:lnSpc>
                <a:spcPct val="90000"/>
              </a:lnSpc>
            </a:pPr>
            <a:r>
              <a:rPr lang="it-IT" sz="2400" smtClean="0"/>
              <a:t>Il </a:t>
            </a:r>
            <a:r>
              <a:rPr lang="it-IT" sz="2400" i="1" smtClean="0"/>
              <a:t>tasso di crescita</a:t>
            </a:r>
            <a:r>
              <a:rPr lang="it-IT" sz="2400" smtClean="0"/>
              <a:t> del PIL pro capite, dato da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it-IT" sz="2400" smtClean="0"/>
              <a:t>	</a:t>
            </a:r>
            <a:endParaRPr lang="it-IT" sz="2800" i="1" smtClean="0">
              <a:cs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i="1" smtClean="0">
                <a:cs typeface="Arial" charset="0"/>
              </a:rPr>
              <a:t>	</a:t>
            </a:r>
            <a:r>
              <a:rPr lang="it-IT" sz="2400" smtClean="0">
                <a:cs typeface="Arial" charset="0"/>
              </a:rPr>
              <a:t>dipende dalle aspettative e dalle decisioni di investimento delle imprese.</a:t>
            </a:r>
            <a:endParaRPr lang="it-IT" sz="2400" smtClean="0"/>
          </a:p>
          <a:p>
            <a:r>
              <a:rPr lang="it-IT" sz="2400" smtClean="0"/>
              <a:t>Il modello esalta il ruolo dell’</a:t>
            </a:r>
            <a:r>
              <a:rPr lang="it-IT" sz="2400" b="1" smtClean="0"/>
              <a:t>imprenditore </a:t>
            </a:r>
            <a:r>
              <a:rPr lang="it-IT" sz="2400" smtClean="0"/>
              <a:t>come motore dello sviluppo e rovescia il nesso causale tra il </a:t>
            </a:r>
            <a:r>
              <a:rPr lang="it-IT" sz="2400" i="1" smtClean="0"/>
              <a:t>risparmio </a:t>
            </a:r>
            <a:r>
              <a:rPr lang="it-IT" sz="2400" smtClean="0"/>
              <a:t>e l’</a:t>
            </a:r>
            <a:r>
              <a:rPr lang="it-IT" sz="2400" i="1" smtClean="0"/>
              <a:t>investimento, </a:t>
            </a:r>
            <a:r>
              <a:rPr lang="it-IT" sz="2400" smtClean="0"/>
              <a:t>che assume il ruolo strategico di</a:t>
            </a:r>
            <a:r>
              <a:rPr lang="it-IT" sz="2400" i="1" smtClean="0"/>
              <a:t> </a:t>
            </a:r>
            <a:r>
              <a:rPr lang="it-IT" sz="2400" smtClean="0"/>
              <a:t>variabile </a:t>
            </a:r>
            <a:r>
              <a:rPr lang="it-IT" sz="2400" i="1" smtClean="0"/>
              <a:t>autonoma </a:t>
            </a:r>
            <a:r>
              <a:rPr lang="it-IT" sz="2400" smtClean="0"/>
              <a:t>dalla quale dipendono la crescita del sistema economico ed il progresso tecnico.</a:t>
            </a:r>
          </a:p>
        </p:txBody>
      </p:sp>
      <p:graphicFrame>
        <p:nvGraphicFramePr>
          <p:cNvPr id="12311" name="Object 23"/>
          <p:cNvGraphicFramePr>
            <a:graphicFrameLocks noChangeAspect="1"/>
          </p:cNvGraphicFramePr>
          <p:nvPr/>
        </p:nvGraphicFramePr>
        <p:xfrm>
          <a:off x="1831975" y="3284538"/>
          <a:ext cx="5743575" cy="431800"/>
        </p:xfrm>
        <a:graphic>
          <a:graphicData uri="http://schemas.openxmlformats.org/presentationml/2006/ole">
            <p:oleObj spid="_x0000_s12311" name="Equazione" r:id="rId3" imgW="2692400" imgH="203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3588</TotalTime>
  <Words>2078</Words>
  <Application>Microsoft Office PowerPoint</Application>
  <PresentationFormat>On-screen Show (4:3)</PresentationFormat>
  <Paragraphs>161</Paragraphs>
  <Slides>30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Modello struttura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30</vt:i4>
      </vt:variant>
    </vt:vector>
  </HeadingPairs>
  <TitlesOfParts>
    <vt:vector size="38" baseType="lpstr">
      <vt:lpstr>Arial</vt:lpstr>
      <vt:lpstr>Times</vt:lpstr>
      <vt:lpstr>Times New Roman</vt:lpstr>
      <vt:lpstr>Symbol</vt:lpstr>
      <vt:lpstr>Cambria Math</vt:lpstr>
      <vt:lpstr>Struttura predefinita</vt:lpstr>
      <vt:lpstr>Equazione</vt:lpstr>
      <vt:lpstr>Equation</vt:lpstr>
      <vt:lpstr>Capitolo 16</vt:lpstr>
      <vt:lpstr>Diapositiva 2</vt:lpstr>
      <vt:lpstr>Diapositiva 3</vt:lpstr>
      <vt:lpstr>Diapositiva 4</vt:lpstr>
      <vt:lpstr>Diapositiva 5</vt:lpstr>
      <vt:lpstr>Diapositiva 6</vt:lpstr>
      <vt:lpstr>Il modello di crescita Harrod-Domar</vt:lpstr>
      <vt:lpstr>Diapositiva 8</vt:lpstr>
      <vt:lpstr>Il modello Harrod–Domar (cont.)</vt:lpstr>
      <vt:lpstr>Il modello Harrod–Domar (cont.)</vt:lpstr>
      <vt:lpstr>Il problema del disequilibrio dinamico</vt:lpstr>
      <vt:lpstr>Diapositiva 12</vt:lpstr>
      <vt:lpstr>Diapositiva 13</vt:lpstr>
      <vt:lpstr> Soluzioni alternative all’instabilità del modello H-D</vt:lpstr>
      <vt:lpstr>Diapositiva 15</vt:lpstr>
      <vt:lpstr>Soluzione malthusiana</vt:lpstr>
      <vt:lpstr>Il modello malthusiano</vt:lpstr>
      <vt:lpstr>Soluzione post-keynesiana</vt:lpstr>
      <vt:lpstr>Il modello post-keynesiano</vt:lpstr>
      <vt:lpstr>Soluzione neoclassica</vt:lpstr>
      <vt:lpstr>Il modello neoclassico</vt:lpstr>
      <vt:lpstr>La crescita endogena: 1) il modello  aK K  di Rebelo (1991) e l’attività di ricerca </vt:lpstr>
      <vt:lpstr>La crescita endogena: 1) il modello aK K di Rebelo (1991) e l’attività di ricerca   (cont.)</vt:lpstr>
      <vt:lpstr>Crescita endogena:  2) il capitale umano</vt:lpstr>
      <vt:lpstr>Crescita endogena:  2) il capitale umano (cont.) </vt:lpstr>
      <vt:lpstr>Crescita endogena:  2) il capitale umano (cont.) </vt:lpstr>
      <vt:lpstr> Crescita endogena: una sintesi </vt:lpstr>
      <vt:lpstr> Crescita endogena: una sintesi (cont.)  </vt:lpstr>
      <vt:lpstr>Modello di crescita imprenditoriale</vt:lpstr>
      <vt:lpstr>Modello di crescita imprenditoriale (cont.)</vt:lpstr>
    </vt:vector>
  </TitlesOfParts>
  <Company>The McGraw-Hill Companies srl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Paolo</dc:creator>
  <cp:lastModifiedBy>Paola Invernizzi</cp:lastModifiedBy>
  <cp:revision>268</cp:revision>
  <dcterms:created xsi:type="dcterms:W3CDTF">2004-11-25T16:55:29Z</dcterms:created>
  <dcterms:modified xsi:type="dcterms:W3CDTF">2016-01-20T10:02:03Z</dcterms:modified>
</cp:coreProperties>
</file>