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comments/comment1.xml" ContentType="application/vnd.openxmlformats-officedocument.presentationml.comment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4"/>
  </p:notesMasterIdLst>
  <p:sldIdLst>
    <p:sldId id="258" r:id="rId2"/>
    <p:sldId id="279" r:id="rId3"/>
    <p:sldId id="259" r:id="rId4"/>
    <p:sldId id="330" r:id="rId5"/>
    <p:sldId id="331" r:id="rId6"/>
    <p:sldId id="332" r:id="rId7"/>
    <p:sldId id="333" r:id="rId8"/>
    <p:sldId id="334" r:id="rId9"/>
    <p:sldId id="260" r:id="rId10"/>
    <p:sldId id="261" r:id="rId11"/>
    <p:sldId id="313" r:id="rId12"/>
    <p:sldId id="314" r:id="rId13"/>
    <p:sldId id="335" r:id="rId14"/>
    <p:sldId id="315" r:id="rId15"/>
    <p:sldId id="262" r:id="rId16"/>
    <p:sldId id="263" r:id="rId17"/>
    <p:sldId id="317" r:id="rId18"/>
    <p:sldId id="264" r:id="rId19"/>
    <p:sldId id="336" r:id="rId20"/>
    <p:sldId id="337" r:id="rId21"/>
    <p:sldId id="338" r:id="rId22"/>
    <p:sldId id="265" r:id="rId23"/>
    <p:sldId id="266" r:id="rId24"/>
    <p:sldId id="267" r:id="rId25"/>
    <p:sldId id="319" r:id="rId26"/>
    <p:sldId id="320" r:id="rId27"/>
    <p:sldId id="321" r:id="rId28"/>
    <p:sldId id="341" r:id="rId29"/>
    <p:sldId id="342" r:id="rId30"/>
    <p:sldId id="268" r:id="rId31"/>
    <p:sldId id="322" r:id="rId32"/>
    <p:sldId id="323" r:id="rId33"/>
    <p:sldId id="271" r:id="rId34"/>
    <p:sldId id="325" r:id="rId35"/>
    <p:sldId id="273" r:id="rId36"/>
    <p:sldId id="274" r:id="rId37"/>
    <p:sldId id="275" r:id="rId38"/>
    <p:sldId id="327" r:id="rId39"/>
    <p:sldId id="277" r:id="rId40"/>
    <p:sldId id="278" r:id="rId41"/>
    <p:sldId id="328" r:id="rId42"/>
    <p:sldId id="329" r:id="rId43"/>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olo" initials="" lastIdx="3" clrIdx="0"/>
  <p:cmAuthor id="1" name="Univpm" initials="U" lastIdx="3"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2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1-29T00:19:16.030" idx="1">
    <p:pos x="-422" y="190"/>
    <p:text>SOSTITUIRE CON LA NUOVA TABELLA 17.1!!!</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4-01-29T00:32:38.380" idx="2">
    <p:pos x="-386" y="73"/>
    <p:text>SOSTITUIRE QUESTA FIGURA CON QUELLA NUOVA DI PAG. 91, CAP. 4 , EDIZ. AMERICANA!</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it-IT"/>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it-I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it-IT"/>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74DA44EE-5723-4189-86E2-CF209AE3D4EF}"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457200" y="274638"/>
            <a:ext cx="74279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63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28680" name="Text Box 8"/>
          <p:cNvSpPr txBox="1">
            <a:spLocks noChangeArrowheads="1"/>
          </p:cNvSpPr>
          <p:nvPr userDrawn="1"/>
        </p:nvSpPr>
        <p:spPr bwMode="auto">
          <a:xfrm>
            <a:off x="0" y="6597650"/>
            <a:ext cx="3663950" cy="246063"/>
          </a:xfrm>
          <a:prstGeom prst="rect">
            <a:avLst/>
          </a:prstGeom>
          <a:noFill/>
          <a:ln w="9525">
            <a:noFill/>
            <a:miter lim="800000"/>
            <a:headEnd/>
            <a:tailEnd/>
          </a:ln>
          <a:effectLst/>
        </p:spPr>
        <p:txBody>
          <a:bodyPr wrap="none">
            <a:spAutoFit/>
          </a:bodyPr>
          <a:lstStyle/>
          <a:p>
            <a:pPr eaLnBrk="0" hangingPunct="0">
              <a:defRPr/>
            </a:pPr>
            <a:r>
              <a:rPr lang="de-DE" sz="1000" dirty="0">
                <a:latin typeface="Times" pitchFamily="18" charset="0"/>
                <a:cs typeface="+mn-cs"/>
              </a:rPr>
              <a:t>Dornbusch, Fischer, Startz, Canullo, Pettenati, </a:t>
            </a:r>
            <a:r>
              <a:rPr lang="it-IT" sz="1000" i="1" dirty="0">
                <a:latin typeface="Times" pitchFamily="18" charset="0"/>
                <a:cs typeface="+mn-cs"/>
              </a:rPr>
              <a:t>Macroeconomia</a:t>
            </a:r>
            <a:r>
              <a:rPr lang="it-IT" sz="1000" dirty="0">
                <a:latin typeface="Times" pitchFamily="18" charset="0"/>
                <a:cs typeface="+mn-cs"/>
              </a:rPr>
              <a:t> 11e</a:t>
            </a:r>
            <a:endParaRPr lang="de-DE" sz="1000" dirty="0">
              <a:latin typeface="Times" pitchFamily="18" charset="0"/>
              <a:cs typeface="+mn-cs"/>
            </a:endParaRPr>
          </a:p>
        </p:txBody>
      </p:sp>
      <p:sp>
        <p:nvSpPr>
          <p:cNvPr id="28681" name="Text Box 9"/>
          <p:cNvSpPr txBox="1">
            <a:spLocks noChangeArrowheads="1"/>
          </p:cNvSpPr>
          <p:nvPr userDrawn="1"/>
        </p:nvSpPr>
        <p:spPr bwMode="auto">
          <a:xfrm>
            <a:off x="5956300" y="6597650"/>
            <a:ext cx="2660650" cy="244475"/>
          </a:xfrm>
          <a:prstGeom prst="rect">
            <a:avLst/>
          </a:prstGeom>
          <a:noFill/>
          <a:ln w="9525">
            <a:noFill/>
            <a:miter lim="800000"/>
            <a:headEnd/>
            <a:tailEnd/>
          </a:ln>
          <a:effectLst/>
        </p:spPr>
        <p:txBody>
          <a:bodyPr wrap="none">
            <a:spAutoFit/>
          </a:bodyPr>
          <a:lstStyle/>
          <a:p>
            <a:pPr eaLnBrk="0" hangingPunct="0"/>
            <a:r>
              <a:rPr lang="it-IT" sz="1000">
                <a:latin typeface="Times" pitchFamily="18" charset="0"/>
              </a:rPr>
              <a:t>Copyright © 2016 McGraw-Hill Education S.r.l.</a:t>
            </a:r>
          </a:p>
        </p:txBody>
      </p:sp>
      <p:pic>
        <p:nvPicPr>
          <p:cNvPr id="16391" name="Picture 8" descr="MHE-red-RGB-email-logo.png"/>
          <p:cNvPicPr>
            <a:picLocks noChangeAspect="1"/>
          </p:cNvPicPr>
          <p:nvPr userDrawn="1"/>
        </p:nvPicPr>
        <p:blipFill>
          <a:blip r:embed="rId13"/>
          <a:srcRect/>
          <a:stretch>
            <a:fillRect/>
          </a:stretch>
        </p:blipFill>
        <p:spPr bwMode="auto">
          <a:xfrm>
            <a:off x="8634413" y="6338888"/>
            <a:ext cx="546100" cy="546100"/>
          </a:xfrm>
          <a:prstGeom prst="rect">
            <a:avLst/>
          </a:prstGeom>
          <a:noFill/>
          <a:ln w="9525">
            <a:noFill/>
            <a:miter lim="800000"/>
            <a:headEnd/>
            <a:tailEnd/>
          </a:ln>
        </p:spPr>
      </p:pic>
      <p:pic>
        <p:nvPicPr>
          <p:cNvPr id="16392" name="Picture 8" descr="large"/>
          <p:cNvPicPr>
            <a:picLocks noChangeAspect="1" noChangeArrowheads="1"/>
          </p:cNvPicPr>
          <p:nvPr userDrawn="1"/>
        </p:nvPicPr>
        <p:blipFill>
          <a:blip r:embed="rId14"/>
          <a:srcRect/>
          <a:stretch>
            <a:fillRect/>
          </a:stretch>
        </p:blipFill>
        <p:spPr bwMode="auto">
          <a:xfrm>
            <a:off x="8178800" y="0"/>
            <a:ext cx="965200" cy="1295400"/>
          </a:xfrm>
          <a:prstGeom prst="rect">
            <a:avLst/>
          </a:prstGeom>
          <a:noFill/>
        </p:spPr>
      </p:pic>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hf hdr="0" ft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ctrTitle"/>
          </p:nvPr>
        </p:nvSpPr>
        <p:spPr>
          <a:xfrm>
            <a:off x="687388" y="2130425"/>
            <a:ext cx="7772400" cy="1470025"/>
          </a:xfrm>
        </p:spPr>
        <p:txBody>
          <a:bodyPr/>
          <a:lstStyle/>
          <a:p>
            <a:pPr eaLnBrk="1" hangingPunct="1"/>
            <a:r>
              <a:rPr lang="it-IT" smtClean="0"/>
              <a:t>Capitolo 17</a:t>
            </a:r>
            <a:endParaRPr lang="en-US" smtClean="0"/>
          </a:p>
        </p:txBody>
      </p:sp>
      <p:sp>
        <p:nvSpPr>
          <p:cNvPr id="14338" name="Rectangle 5"/>
          <p:cNvSpPr>
            <a:spLocks noGrp="1" noChangeArrowheads="1"/>
          </p:cNvSpPr>
          <p:nvPr>
            <p:ph type="subTitle" idx="1"/>
          </p:nvPr>
        </p:nvSpPr>
        <p:spPr>
          <a:xfrm>
            <a:off x="1331913" y="3284538"/>
            <a:ext cx="6400800" cy="1752600"/>
          </a:xfrm>
        </p:spPr>
        <p:txBody>
          <a:bodyPr/>
          <a:lstStyle/>
          <a:p>
            <a:pPr eaLnBrk="1" hangingPunct="1"/>
            <a:r>
              <a:rPr lang="it-IT" smtClean="0"/>
              <a:t>Teoria neoclassica e </a:t>
            </a:r>
          </a:p>
          <a:p>
            <a:pPr eaLnBrk="1" hangingPunct="1"/>
            <a:r>
              <a:rPr lang="it-IT" smtClean="0"/>
              <a:t>contabilità della crescita</a:t>
            </a: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 name="Rectangle 2"/>
          <p:cNvSpPr>
            <a:spLocks noGrp="1" noChangeArrowheads="1"/>
          </p:cNvSpPr>
          <p:nvPr>
            <p:ph type="title"/>
          </p:nvPr>
        </p:nvSpPr>
        <p:spPr>
          <a:xfrm>
            <a:off x="395288" y="274638"/>
            <a:ext cx="7921625" cy="922337"/>
          </a:xfrm>
        </p:spPr>
        <p:txBody>
          <a:bodyPr/>
          <a:lstStyle/>
          <a:p>
            <a:pPr eaLnBrk="1" hangingPunct="1"/>
            <a:r>
              <a:rPr lang="it-IT" sz="3200" b="1" smtClean="0"/>
              <a:t>Il modello neoclassico di Solow e Swan</a:t>
            </a:r>
          </a:p>
        </p:txBody>
      </p:sp>
      <p:sp>
        <p:nvSpPr>
          <p:cNvPr id="1060" name="Rectangle 3"/>
          <p:cNvSpPr>
            <a:spLocks noGrp="1" noChangeArrowheads="1"/>
          </p:cNvSpPr>
          <p:nvPr>
            <p:ph type="body" idx="1"/>
          </p:nvPr>
        </p:nvSpPr>
        <p:spPr>
          <a:xfrm>
            <a:off x="323850" y="1412875"/>
            <a:ext cx="7924800" cy="4792663"/>
          </a:xfrm>
        </p:spPr>
        <p:txBody>
          <a:bodyPr/>
          <a:lstStyle/>
          <a:p>
            <a:pPr eaLnBrk="1" hangingPunct="1">
              <a:spcBef>
                <a:spcPct val="0"/>
              </a:spcBef>
            </a:pPr>
            <a:r>
              <a:rPr lang="it-IT" sz="2500" smtClean="0"/>
              <a:t>Il modello si propone di risolvere il problema del disequilibrio dinamico sollevato da Harrod e Domar.</a:t>
            </a:r>
          </a:p>
          <a:p>
            <a:pPr eaLnBrk="1" hangingPunct="1">
              <a:spcBef>
                <a:spcPct val="0"/>
              </a:spcBef>
            </a:pPr>
            <a:r>
              <a:rPr lang="it-IT" sz="2500" smtClean="0"/>
              <a:t>A tal fine utilizza una funzione della produzione a </a:t>
            </a:r>
            <a:r>
              <a:rPr lang="it-IT" sz="2500" i="1" smtClean="0"/>
              <a:t>coefficienti</a:t>
            </a:r>
            <a:r>
              <a:rPr lang="it-IT" sz="2500" smtClean="0"/>
              <a:t> </a:t>
            </a:r>
            <a:r>
              <a:rPr lang="it-IT" sz="2500" i="1" smtClean="0"/>
              <a:t>flessibili  </a:t>
            </a:r>
            <a:r>
              <a:rPr lang="it-IT" sz="2500" smtClean="0"/>
              <a:t>tipo Cobb-Douglas:</a:t>
            </a:r>
            <a:endParaRPr lang="it-IT" sz="2500" i="1" smtClean="0"/>
          </a:p>
          <a:p>
            <a:pPr eaLnBrk="1" hangingPunct="1">
              <a:spcBef>
                <a:spcPct val="0"/>
              </a:spcBef>
            </a:pPr>
            <a:endParaRPr lang="it-IT" sz="2500" i="1" smtClean="0"/>
          </a:p>
          <a:p>
            <a:pPr eaLnBrk="1" hangingPunct="1">
              <a:spcBef>
                <a:spcPct val="0"/>
              </a:spcBef>
              <a:buFontTx/>
              <a:buNone/>
            </a:pPr>
            <a:endParaRPr lang="it-IT" sz="2400" i="1" smtClean="0"/>
          </a:p>
          <a:p>
            <a:pPr eaLnBrk="1" hangingPunct="1">
              <a:spcBef>
                <a:spcPct val="0"/>
              </a:spcBef>
              <a:buFontTx/>
              <a:buNone/>
            </a:pPr>
            <a:r>
              <a:rPr lang="it-IT" sz="2400" smtClean="0"/>
              <a:t>	</a:t>
            </a:r>
            <a:r>
              <a:rPr lang="it-IT" sz="2500" smtClean="0"/>
              <a:t>dove </a:t>
            </a:r>
            <a:r>
              <a:rPr lang="it-IT" sz="2500" b="1" i="1" smtClean="0"/>
              <a:t>A</a:t>
            </a:r>
            <a:r>
              <a:rPr lang="it-IT" sz="2500" smtClean="0"/>
              <a:t> (</a:t>
            </a:r>
            <a:r>
              <a:rPr lang="it-IT" sz="2500" b="1" smtClean="0"/>
              <a:t>produttività totale dei fattori)</a:t>
            </a:r>
            <a:r>
              <a:rPr lang="it-IT" sz="2500" smtClean="0"/>
              <a:t> è una costante che rappresenta l’efficienza complessiva del processo produttivo, </a:t>
            </a:r>
            <a:r>
              <a:rPr lang="it-IT" sz="2500" b="1" i="1" smtClean="0"/>
              <a:t>K</a:t>
            </a:r>
            <a:r>
              <a:rPr lang="it-IT" sz="2500" i="1" smtClean="0"/>
              <a:t> </a:t>
            </a:r>
            <a:r>
              <a:rPr lang="it-IT" sz="2500" smtClean="0"/>
              <a:t>= capitale e </a:t>
            </a:r>
            <a:r>
              <a:rPr lang="it-IT" sz="2500" b="1" i="1" smtClean="0"/>
              <a:t>N</a:t>
            </a:r>
            <a:r>
              <a:rPr lang="it-IT" sz="2500" i="1" smtClean="0"/>
              <a:t> = </a:t>
            </a:r>
            <a:r>
              <a:rPr lang="it-IT" sz="2500" smtClean="0"/>
              <a:t>lavoro.</a:t>
            </a:r>
          </a:p>
          <a:p>
            <a:pPr eaLnBrk="1" hangingPunct="1">
              <a:spcBef>
                <a:spcPct val="0"/>
              </a:spcBef>
            </a:pPr>
            <a:r>
              <a:rPr lang="it-IT" sz="2500" smtClean="0"/>
              <a:t>Caratteristiche della funzione Cobb-Douglas: produttività marginale decrescente dei singoli fattori </a:t>
            </a:r>
            <a:r>
              <a:rPr lang="it-IT" sz="2500" i="1" smtClean="0"/>
              <a:t>(</a:t>
            </a:r>
            <a:r>
              <a:rPr lang="el-GR" sz="2500" i="1" smtClean="0">
                <a:cs typeface="Arial" charset="0"/>
              </a:rPr>
              <a:t>θ</a:t>
            </a:r>
            <a:r>
              <a:rPr lang="it-IT" sz="2500" i="1" smtClean="0">
                <a:cs typeface="Arial" charset="0"/>
              </a:rPr>
              <a:t>&lt;1)</a:t>
            </a:r>
            <a:r>
              <a:rPr lang="it-IT" sz="2500" smtClean="0"/>
              <a:t>,  rendimenti constanti di scala [</a:t>
            </a:r>
            <a:r>
              <a:rPr lang="it-IT" sz="2500" i="1" smtClean="0"/>
              <a:t>(</a:t>
            </a:r>
            <a:r>
              <a:rPr lang="el-GR" sz="2500" i="1" smtClean="0">
                <a:cs typeface="Arial" charset="0"/>
              </a:rPr>
              <a:t>θ</a:t>
            </a:r>
            <a:r>
              <a:rPr lang="it-IT" sz="2500" i="1" smtClean="0">
                <a:cs typeface="Arial" charset="0"/>
              </a:rPr>
              <a:t>+1- </a:t>
            </a:r>
            <a:r>
              <a:rPr lang="el-GR" sz="2500" i="1" smtClean="0">
                <a:cs typeface="Arial" charset="0"/>
              </a:rPr>
              <a:t>θ</a:t>
            </a:r>
            <a:r>
              <a:rPr lang="it-IT" sz="2500" i="1" smtClean="0">
                <a:cs typeface="Arial" charset="0"/>
              </a:rPr>
              <a:t>)=1</a:t>
            </a:r>
            <a:r>
              <a:rPr lang="it-IT" sz="2500" smtClean="0">
                <a:cs typeface="Arial" charset="0"/>
              </a:rPr>
              <a:t>].</a:t>
            </a:r>
            <a:endParaRPr lang="el-GR" sz="2500" smtClean="0">
              <a:cs typeface="Arial" charset="0"/>
            </a:endParaRPr>
          </a:p>
          <a:p>
            <a:pPr eaLnBrk="1" hangingPunct="1"/>
            <a:endParaRPr lang="it-IT" sz="2500" smtClean="0"/>
          </a:p>
        </p:txBody>
      </p:sp>
      <p:graphicFrame>
        <p:nvGraphicFramePr>
          <p:cNvPr id="1058" name="Object 34"/>
          <p:cNvGraphicFramePr>
            <a:graphicFrameLocks noChangeAspect="1"/>
          </p:cNvGraphicFramePr>
          <p:nvPr/>
        </p:nvGraphicFramePr>
        <p:xfrm>
          <a:off x="1692275" y="3068638"/>
          <a:ext cx="5256213" cy="576262"/>
        </p:xfrm>
        <a:graphic>
          <a:graphicData uri="http://schemas.openxmlformats.org/presentationml/2006/ole">
            <p:oleObj spid="_x0000_s1058" name="Equation" r:id="rId3" imgW="2247900" imgH="22860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395288" y="115888"/>
            <a:ext cx="7921625" cy="1143000"/>
          </a:xfrm>
          <a:prstGeom prst="rect">
            <a:avLst/>
          </a:prstGeom>
          <a:noFill/>
          <a:ln w="9525">
            <a:noFill/>
            <a:miter lim="800000"/>
            <a:headEnd/>
            <a:tailEnd/>
          </a:ln>
        </p:spPr>
        <p:txBody>
          <a:bodyPr anchor="ctr"/>
          <a:lstStyle/>
          <a:p>
            <a:pPr algn="ctr"/>
            <a:r>
              <a:rPr lang="it-IT" sz="3200" b="1">
                <a:solidFill>
                  <a:schemeClr val="tx2"/>
                </a:solidFill>
              </a:rPr>
              <a:t>La funzione Cobb-Douglas  </a:t>
            </a:r>
          </a:p>
        </p:txBody>
      </p:sp>
      <p:sp>
        <p:nvSpPr>
          <p:cNvPr id="17410" name="CasellaDiTesto 3"/>
          <p:cNvSpPr txBox="1">
            <a:spLocks noChangeArrowheads="1"/>
          </p:cNvSpPr>
          <p:nvPr/>
        </p:nvSpPr>
        <p:spPr bwMode="auto">
          <a:xfrm>
            <a:off x="7451725" y="2349500"/>
            <a:ext cx="185738" cy="368300"/>
          </a:xfrm>
          <a:prstGeom prst="rect">
            <a:avLst/>
          </a:prstGeom>
          <a:noFill/>
          <a:ln w="9525">
            <a:noFill/>
            <a:miter lim="800000"/>
            <a:headEnd/>
            <a:tailEnd/>
          </a:ln>
        </p:spPr>
        <p:txBody>
          <a:bodyPr wrap="none">
            <a:spAutoFit/>
          </a:bodyPr>
          <a:lstStyle/>
          <a:p>
            <a:endParaRPr lang="it-IT"/>
          </a:p>
        </p:txBody>
      </p:sp>
      <p:pic>
        <p:nvPicPr>
          <p:cNvPr id="17411" name="Picture 2"/>
          <p:cNvPicPr>
            <a:picLocks noChangeAspect="1" noChangeArrowheads="1"/>
          </p:cNvPicPr>
          <p:nvPr/>
        </p:nvPicPr>
        <p:blipFill>
          <a:blip r:embed="rId2"/>
          <a:srcRect/>
          <a:stretch>
            <a:fillRect/>
          </a:stretch>
        </p:blipFill>
        <p:spPr bwMode="auto">
          <a:xfrm>
            <a:off x="550863" y="1290638"/>
            <a:ext cx="7908925" cy="5233987"/>
          </a:xfrm>
          <a:prstGeom prst="rect">
            <a:avLst/>
          </a:prstGeom>
          <a:noFill/>
          <a:ln w="9525">
            <a:noFill/>
            <a:miter lim="800000"/>
            <a:headEnd/>
            <a:tailEnd/>
          </a:ln>
        </p:spPr>
      </p:pic>
      <p:sp>
        <p:nvSpPr>
          <p:cNvPr id="17412" name="CasellaDiTesto 4"/>
          <p:cNvSpPr txBox="1">
            <a:spLocks noChangeArrowheads="1"/>
          </p:cNvSpPr>
          <p:nvPr/>
        </p:nvSpPr>
        <p:spPr bwMode="auto">
          <a:xfrm>
            <a:off x="6659563" y="2389188"/>
            <a:ext cx="1800225" cy="3416300"/>
          </a:xfrm>
          <a:prstGeom prst="rect">
            <a:avLst/>
          </a:prstGeom>
          <a:noFill/>
          <a:ln w="9525">
            <a:noFill/>
            <a:miter lim="800000"/>
            <a:headEnd/>
            <a:tailEnd/>
          </a:ln>
        </p:spPr>
        <p:txBody>
          <a:bodyPr>
            <a:spAutoFit/>
          </a:bodyPr>
          <a:lstStyle/>
          <a:p>
            <a:r>
              <a:rPr lang="it-IT" sz="1200" i="1"/>
              <a:t>-  Ogni isoquanto  (Y</a:t>
            </a:r>
            <a:r>
              <a:rPr lang="it-IT" sz="1200" b="1" i="1" baseline="-25000"/>
              <a:t>1 </a:t>
            </a:r>
            <a:r>
              <a:rPr lang="it-IT" sz="1200" i="1"/>
              <a:t>, Y</a:t>
            </a:r>
            <a:r>
              <a:rPr lang="it-IT" sz="1200" i="1" baseline="-25000"/>
              <a:t>2</a:t>
            </a:r>
            <a:r>
              <a:rPr lang="it-IT" sz="1200" i="1"/>
              <a:t>, .. </a:t>
            </a:r>
            <a:r>
              <a:rPr lang="it-IT" sz="1200"/>
              <a:t>)</a:t>
            </a:r>
            <a:r>
              <a:rPr lang="it-IT" sz="1200" i="1"/>
              <a:t> rappresenta  una </a:t>
            </a:r>
          </a:p>
          <a:p>
            <a:r>
              <a:rPr lang="it-IT" sz="1200" i="1"/>
              <a:t>data quantità di prodotto  ottenibile con combinazioni diverse di  capitale e lavoro  </a:t>
            </a:r>
            <a:r>
              <a:rPr lang="it-IT" sz="1200" b="1"/>
              <a:t>(sostituibilità </a:t>
            </a:r>
          </a:p>
          <a:p>
            <a:r>
              <a:rPr lang="it-IT" sz="1200" b="1"/>
              <a:t>dei fattori  produttivi).</a:t>
            </a:r>
          </a:p>
          <a:p>
            <a:endParaRPr lang="it-IT" sz="1200" b="1"/>
          </a:p>
          <a:p>
            <a:r>
              <a:rPr lang="it-IT" sz="1200" i="1"/>
              <a:t>-  La semiretta  che passa  da A e B  è chiamata  </a:t>
            </a:r>
            <a:r>
              <a:rPr lang="it-IT" sz="1200" b="1" i="1"/>
              <a:t>linea di  espansione. </a:t>
            </a:r>
          </a:p>
          <a:p>
            <a:r>
              <a:rPr lang="it-IT" sz="1200" i="1"/>
              <a:t>Nei punti  A e B  il </a:t>
            </a:r>
          </a:p>
          <a:p>
            <a:r>
              <a:rPr lang="it-IT" sz="1200" i="1"/>
              <a:t>rapporto  tra capitale e lavoro rimane inalterato.</a:t>
            </a:r>
          </a:p>
          <a:p>
            <a:endParaRPr lang="it-IT" sz="12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olo 1"/>
          <p:cNvSpPr>
            <a:spLocks noGrp="1"/>
          </p:cNvSpPr>
          <p:nvPr>
            <p:ph type="title"/>
          </p:nvPr>
        </p:nvSpPr>
        <p:spPr>
          <a:xfrm>
            <a:off x="468313" y="188913"/>
            <a:ext cx="7427912" cy="561975"/>
          </a:xfrm>
        </p:spPr>
        <p:txBody>
          <a:bodyPr/>
          <a:lstStyle/>
          <a:p>
            <a:r>
              <a:rPr lang="it-IT" sz="3200" b="1" smtClean="0"/>
              <a:t/>
            </a:r>
            <a:br>
              <a:rPr lang="it-IT" sz="3200" b="1" smtClean="0"/>
            </a:br>
            <a:r>
              <a:rPr lang="it-IT" sz="3200" b="1" smtClean="0"/>
              <a:t>L’equilibrio di lungo periodo </a:t>
            </a:r>
            <a:br>
              <a:rPr lang="it-IT" sz="3200" b="1" smtClean="0"/>
            </a:br>
            <a:endParaRPr lang="it-IT" sz="3200" smtClean="0"/>
          </a:p>
        </p:txBody>
      </p:sp>
      <p:sp>
        <p:nvSpPr>
          <p:cNvPr id="18434" name="Segnaposto contenuto 2"/>
          <p:cNvSpPr>
            <a:spLocks noGrp="1"/>
          </p:cNvSpPr>
          <p:nvPr>
            <p:ph idx="1"/>
          </p:nvPr>
        </p:nvSpPr>
        <p:spPr>
          <a:xfrm>
            <a:off x="323850" y="908050"/>
            <a:ext cx="8496300" cy="5545138"/>
          </a:xfrm>
        </p:spPr>
        <p:txBody>
          <a:bodyPr/>
          <a:lstStyle/>
          <a:p>
            <a:pPr eaLnBrk="1" hangingPunct="1">
              <a:spcBef>
                <a:spcPct val="0"/>
              </a:spcBef>
            </a:pPr>
            <a:r>
              <a:rPr lang="it-IT" smtClean="0"/>
              <a:t>Secondo il modello neoclassico il sistema economico è in grado di raggiungere nel lungo periodo una condizione di equilibrio nella quale ambedue i fattori produttivi, </a:t>
            </a:r>
            <a:r>
              <a:rPr lang="it-IT" b="1" i="1" smtClean="0"/>
              <a:t>K </a:t>
            </a:r>
            <a:r>
              <a:rPr lang="it-IT" smtClean="0"/>
              <a:t>e </a:t>
            </a:r>
            <a:r>
              <a:rPr lang="it-IT" b="1" i="1" smtClean="0"/>
              <a:t>N</a:t>
            </a:r>
            <a:r>
              <a:rPr lang="it-IT" smtClean="0"/>
              <a:t>, sono </a:t>
            </a:r>
            <a:r>
              <a:rPr lang="it-IT" i="1" smtClean="0"/>
              <a:t>pienamente occupati</a:t>
            </a:r>
            <a:r>
              <a:rPr lang="it-IT" smtClean="0"/>
              <a:t>.</a:t>
            </a:r>
          </a:p>
          <a:p>
            <a:pPr eaLnBrk="1" hangingPunct="1">
              <a:spcBef>
                <a:spcPct val="0"/>
              </a:spcBef>
            </a:pPr>
            <a:r>
              <a:rPr lang="it-IT" smtClean="0"/>
              <a:t>Consideriamo dapprima il caso di </a:t>
            </a:r>
            <a:r>
              <a:rPr lang="it-IT" i="1" smtClean="0"/>
              <a:t>assenza </a:t>
            </a:r>
            <a:r>
              <a:rPr lang="it-IT" smtClean="0"/>
              <a:t>di </a:t>
            </a:r>
            <a:r>
              <a:rPr lang="it-IT" b="1" i="1" smtClean="0"/>
              <a:t>progresso tecnologico</a:t>
            </a:r>
            <a:r>
              <a:rPr lang="it-IT" smtClean="0"/>
              <a:t>. </a:t>
            </a:r>
          </a:p>
          <a:p>
            <a:pPr eaLnBrk="1" hangingPunct="1">
              <a:spcBef>
                <a:spcPct val="0"/>
              </a:spcBef>
            </a:pPr>
            <a:r>
              <a:rPr lang="it-IT" smtClean="0"/>
              <a:t>Nella condizione di equilibrio </a:t>
            </a:r>
            <a:r>
              <a:rPr lang="it-IT" b="1" i="1" smtClean="0"/>
              <a:t>K </a:t>
            </a:r>
            <a:r>
              <a:rPr lang="it-IT" smtClean="0"/>
              <a:t>e </a:t>
            </a:r>
            <a:r>
              <a:rPr lang="it-IT" b="1" i="1" smtClean="0"/>
              <a:t>N </a:t>
            </a:r>
            <a:r>
              <a:rPr lang="it-IT" smtClean="0"/>
              <a:t>crescono allo stesso tasso e quindi il rapporto </a:t>
            </a:r>
            <a:r>
              <a:rPr lang="it-IT" i="1" smtClean="0"/>
              <a:t>k = K/N </a:t>
            </a:r>
            <a:r>
              <a:rPr lang="it-IT" smtClean="0"/>
              <a:t>(capitale per occupato) resta</a:t>
            </a:r>
            <a:r>
              <a:rPr lang="it-IT" i="1" smtClean="0"/>
              <a:t> costante, </a:t>
            </a:r>
            <a:r>
              <a:rPr lang="it-IT" smtClean="0"/>
              <a:t>ovvero si avrà: </a:t>
            </a:r>
            <a:r>
              <a:rPr lang="it-IT" i="1" smtClean="0"/>
              <a:t>∆k/k = 0.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olo 1"/>
          <p:cNvSpPr>
            <a:spLocks noGrp="1"/>
          </p:cNvSpPr>
          <p:nvPr>
            <p:ph type="title"/>
          </p:nvPr>
        </p:nvSpPr>
        <p:spPr>
          <a:xfrm>
            <a:off x="457200" y="274638"/>
            <a:ext cx="7427913" cy="706437"/>
          </a:xfrm>
        </p:spPr>
        <p:txBody>
          <a:bodyPr/>
          <a:lstStyle/>
          <a:p>
            <a:r>
              <a:rPr lang="it-IT" sz="3200" b="1" smtClean="0"/>
              <a:t>Dimostrazione</a:t>
            </a:r>
            <a:endParaRPr lang="it-IT" sz="3200" smtClean="0"/>
          </a:p>
        </p:txBody>
      </p:sp>
      <p:sp>
        <p:nvSpPr>
          <p:cNvPr id="19458" name="Segnaposto contenuto 2"/>
          <p:cNvSpPr>
            <a:spLocks noGrp="1"/>
          </p:cNvSpPr>
          <p:nvPr>
            <p:ph idx="1"/>
          </p:nvPr>
        </p:nvSpPr>
        <p:spPr>
          <a:xfrm>
            <a:off x="323850" y="1196975"/>
            <a:ext cx="8351838" cy="5040313"/>
          </a:xfrm>
        </p:spPr>
        <p:txBody>
          <a:bodyPr/>
          <a:lstStyle/>
          <a:p>
            <a:r>
              <a:rPr lang="it-IT" smtClean="0"/>
              <a:t>Dato che   </a:t>
            </a:r>
            <a:r>
              <a:rPr lang="it-IT" i="1" smtClean="0"/>
              <a:t>k = K/Y    </a:t>
            </a:r>
            <a:r>
              <a:rPr lang="it-IT" smtClean="0"/>
              <a:t>e che</a:t>
            </a:r>
          </a:p>
          <a:p>
            <a:pPr algn="ctr">
              <a:buFontTx/>
              <a:buNone/>
            </a:pPr>
            <a:r>
              <a:rPr lang="it-IT" smtClean="0">
                <a:latin typeface="Cambria Math" pitchFamily="18" charset="0"/>
                <a:ea typeface="Cambria Math" pitchFamily="18" charset="0"/>
                <a:cs typeface="Cambria Math" pitchFamily="18" charset="0"/>
              </a:rPr>
              <a:t>𝛥</a:t>
            </a:r>
            <a:r>
              <a:rPr lang="it-IT" i="1" smtClean="0">
                <a:latin typeface="Cambria Math" pitchFamily="18" charset="0"/>
                <a:ea typeface="Cambria Math" pitchFamily="18" charset="0"/>
                <a:cs typeface="Cambria Math" pitchFamily="18" charset="0"/>
              </a:rPr>
              <a:t>k/k  </a:t>
            </a:r>
            <a:r>
              <a:rPr lang="it-IT" smtClean="0">
                <a:latin typeface="Cambria Math" pitchFamily="18" charset="0"/>
                <a:ea typeface="Cambria Math" pitchFamily="18" charset="0"/>
                <a:cs typeface="Cambria Math" pitchFamily="18" charset="0"/>
              </a:rPr>
              <a:t>= 𝛥</a:t>
            </a:r>
            <a:r>
              <a:rPr lang="it-IT" i="1" smtClean="0">
                <a:latin typeface="Cambria Math" pitchFamily="18" charset="0"/>
                <a:ea typeface="Cambria Math" pitchFamily="18" charset="0"/>
                <a:cs typeface="Cambria Math" pitchFamily="18" charset="0"/>
              </a:rPr>
              <a:t>K/K  </a:t>
            </a:r>
            <a:r>
              <a:rPr lang="it-IT" smtClean="0">
                <a:latin typeface="Cambria Math" pitchFamily="18" charset="0"/>
                <a:ea typeface="Cambria Math" pitchFamily="18" charset="0"/>
                <a:cs typeface="Cambria Math" pitchFamily="18" charset="0"/>
              </a:rPr>
              <a:t>- 𝛥</a:t>
            </a:r>
            <a:r>
              <a:rPr lang="it-IT" i="1" smtClean="0">
                <a:latin typeface="Cambria Math" pitchFamily="18" charset="0"/>
                <a:ea typeface="Cambria Math" pitchFamily="18" charset="0"/>
                <a:cs typeface="Cambria Math" pitchFamily="18" charset="0"/>
              </a:rPr>
              <a:t>N/N </a:t>
            </a:r>
            <a:r>
              <a:rPr lang="it-IT" smtClean="0">
                <a:latin typeface="Cambria Math" pitchFamily="18" charset="0"/>
                <a:ea typeface="Cambria Math" pitchFamily="18" charset="0"/>
                <a:cs typeface="Cambria Math" pitchFamily="18" charset="0"/>
              </a:rPr>
              <a:t>   </a:t>
            </a:r>
          </a:p>
          <a:p>
            <a:pPr>
              <a:buFontTx/>
              <a:buNone/>
            </a:pPr>
            <a:r>
              <a:rPr lang="it-IT" smtClean="0">
                <a:latin typeface="Cambria Math" pitchFamily="18" charset="0"/>
                <a:ea typeface="Cambria Math" pitchFamily="18" charset="0"/>
                <a:cs typeface="Cambria Math" pitchFamily="18" charset="0"/>
              </a:rPr>
              <a:t>	si  avrà      𝛥</a:t>
            </a:r>
            <a:r>
              <a:rPr lang="it-IT" i="1" smtClean="0">
                <a:latin typeface="Cambria Math" pitchFamily="18" charset="0"/>
                <a:ea typeface="Cambria Math" pitchFamily="18" charset="0"/>
                <a:cs typeface="Cambria Math" pitchFamily="18" charset="0"/>
              </a:rPr>
              <a:t>k/k  </a:t>
            </a:r>
            <a:r>
              <a:rPr lang="it-IT" smtClean="0">
                <a:latin typeface="Cambria Math" pitchFamily="18" charset="0"/>
                <a:ea typeface="Cambria Math" pitchFamily="18" charset="0"/>
                <a:cs typeface="Cambria Math" pitchFamily="18" charset="0"/>
              </a:rPr>
              <a:t>= 0      se     𝛥</a:t>
            </a:r>
            <a:r>
              <a:rPr lang="it-IT" i="1" smtClean="0">
                <a:latin typeface="Cambria Math" pitchFamily="18" charset="0"/>
                <a:ea typeface="Cambria Math" pitchFamily="18" charset="0"/>
                <a:cs typeface="Cambria Math" pitchFamily="18" charset="0"/>
              </a:rPr>
              <a:t>K/K  </a:t>
            </a:r>
            <a:r>
              <a:rPr lang="it-IT" smtClean="0">
                <a:latin typeface="Cambria Math" pitchFamily="18" charset="0"/>
                <a:ea typeface="Cambria Math" pitchFamily="18" charset="0"/>
                <a:cs typeface="Cambria Math" pitchFamily="18" charset="0"/>
              </a:rPr>
              <a:t>= 𝛥</a:t>
            </a:r>
            <a:r>
              <a:rPr lang="it-IT" i="1" smtClean="0">
                <a:latin typeface="Cambria Math" pitchFamily="18" charset="0"/>
                <a:ea typeface="Cambria Math" pitchFamily="18" charset="0"/>
                <a:cs typeface="Cambria Math" pitchFamily="18" charset="0"/>
              </a:rPr>
              <a:t>N/N</a:t>
            </a:r>
            <a:r>
              <a:rPr lang="it-IT" smtClean="0">
                <a:latin typeface="Cambria Math" pitchFamily="18" charset="0"/>
                <a:ea typeface="Cambria Math" pitchFamily="18" charset="0"/>
                <a:cs typeface="Cambria Math" pitchFamily="18" charset="0"/>
              </a:rPr>
              <a:t>      ovvero se  𝛥</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nK   </a:t>
            </a:r>
            <a:r>
              <a:rPr lang="it-IT" smtClean="0">
                <a:latin typeface="Cambria Math" pitchFamily="18" charset="0"/>
                <a:ea typeface="Cambria Math" pitchFamily="18" charset="0"/>
                <a:cs typeface="Cambria Math" pitchFamily="18" charset="0"/>
              </a:rPr>
              <a:t>(dove </a:t>
            </a:r>
            <a:r>
              <a:rPr lang="it-IT" i="1" smtClean="0">
                <a:latin typeface="Cambria Math" pitchFamily="18" charset="0"/>
                <a:ea typeface="Cambria Math" pitchFamily="18" charset="0"/>
                <a:cs typeface="Cambria Math" pitchFamily="18" charset="0"/>
              </a:rPr>
              <a:t>n </a:t>
            </a:r>
            <a:r>
              <a:rPr lang="it-IT" smtClean="0">
                <a:latin typeface="Cambria Math" pitchFamily="18" charset="0"/>
                <a:ea typeface="Cambria Math" pitchFamily="18" charset="0"/>
                <a:cs typeface="Cambria Math" pitchFamily="18" charset="0"/>
              </a:rPr>
              <a:t> ≡ 𝛥</a:t>
            </a:r>
            <a:r>
              <a:rPr lang="it-IT" i="1" smtClean="0">
                <a:latin typeface="Cambria Math" pitchFamily="18" charset="0"/>
                <a:ea typeface="Cambria Math" pitchFamily="18" charset="0"/>
                <a:cs typeface="Cambria Math" pitchFamily="18" charset="0"/>
              </a:rPr>
              <a:t>N /N</a:t>
            </a:r>
            <a:r>
              <a:rPr lang="it-IT" smtClean="0">
                <a:latin typeface="Cambria Math" pitchFamily="18" charset="0"/>
                <a:ea typeface="Cambria Math" pitchFamily="18" charset="0"/>
                <a:cs typeface="Cambria Math" pitchFamily="18" charset="0"/>
              </a:rPr>
              <a:t>  è il tasso di crescita della forza lavoro).</a:t>
            </a:r>
          </a:p>
          <a:p>
            <a:pPr>
              <a:buFontTx/>
              <a:buNone/>
            </a:pPr>
            <a:r>
              <a:rPr lang="it-IT" smtClean="0">
                <a:latin typeface="Cambria Math" pitchFamily="18" charset="0"/>
                <a:ea typeface="Cambria Math" pitchFamily="18" charset="0"/>
                <a:cs typeface="Cambria Math" pitchFamily="18" charset="0"/>
              </a:rPr>
              <a:t>⦁  Ricordando che 𝛥</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 è l’investimento netto e che </a:t>
            </a:r>
            <a:r>
              <a:rPr lang="it-IT" i="1" smtClean="0">
                <a:latin typeface="Cambria Math" pitchFamily="18" charset="0"/>
                <a:ea typeface="Cambria Math" pitchFamily="18" charset="0"/>
                <a:cs typeface="Cambria Math" pitchFamily="18" charset="0"/>
              </a:rPr>
              <a:t>I </a:t>
            </a:r>
            <a:r>
              <a:rPr lang="it-IT" smtClean="0">
                <a:latin typeface="Cambria Math" pitchFamily="18" charset="0"/>
                <a:ea typeface="Cambria Math" pitchFamily="18" charset="0"/>
                <a:cs typeface="Cambria Math" pitchFamily="18" charset="0"/>
              </a:rPr>
              <a:t>(investimento lordo) = 𝛥</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 𝛅</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(ammortamento), possiamo scrivere:   </a:t>
            </a:r>
          </a:p>
          <a:p>
            <a:pPr algn="ctr">
              <a:buFontTx/>
              <a:buNone/>
            </a:pPr>
            <a:r>
              <a:rPr lang="it-IT" i="1" smtClean="0">
                <a:latin typeface="Cambria Math" pitchFamily="18" charset="0"/>
                <a:ea typeface="Cambria Math" pitchFamily="18" charset="0"/>
                <a:cs typeface="Cambria Math" pitchFamily="18" charset="0"/>
              </a:rPr>
              <a:t>	I </a:t>
            </a:r>
            <a:r>
              <a:rPr lang="it-IT"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nK </a:t>
            </a:r>
            <a:r>
              <a:rPr lang="it-IT" smtClean="0">
                <a:latin typeface="Cambria Math" pitchFamily="18" charset="0"/>
                <a:ea typeface="Cambria Math" pitchFamily="18" charset="0"/>
                <a:cs typeface="Cambria Math" pitchFamily="18" charset="0"/>
              </a:rPr>
              <a:t>+ 𝛅</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n </a:t>
            </a:r>
            <a:r>
              <a:rPr lang="it-IT" smtClean="0">
                <a:latin typeface="Cambria Math" pitchFamily="18" charset="0"/>
                <a:ea typeface="Cambria Math" pitchFamily="18" charset="0"/>
                <a:cs typeface="Cambria Math" pitchFamily="18" charset="0"/>
              </a:rPr>
              <a:t>+ 𝛅)</a:t>
            </a:r>
            <a:r>
              <a:rPr lang="it-IT" i="1" smtClean="0">
                <a:latin typeface="Cambria Math" pitchFamily="18" charset="0"/>
                <a:ea typeface="Cambria Math" pitchFamily="18" charset="0"/>
                <a:cs typeface="Cambria Math" pitchFamily="18" charset="0"/>
              </a:rPr>
              <a:t>K .</a:t>
            </a:r>
          </a:p>
          <a:p>
            <a:pPr>
              <a:buFontTx/>
              <a:buNone/>
            </a:pPr>
            <a:endParaRPr lang="it-IT" smtClean="0">
              <a:latin typeface="Cambria Math" pitchFamily="18" charset="0"/>
              <a:ea typeface="Cambria Math" pitchFamily="18" charset="0"/>
              <a:cs typeface="Cambria Math" pitchFamily="18" charset="0"/>
            </a:endParaRPr>
          </a:p>
          <a:p>
            <a:pPr>
              <a:buFontTx/>
              <a:buNone/>
            </a:pPr>
            <a:endParaRPr lang="it-IT" smtClean="0">
              <a:latin typeface="Cambria Math" pitchFamily="18" charset="0"/>
              <a:ea typeface="Cambria Math" pitchFamily="18" charset="0"/>
              <a:cs typeface="Cambria Math" pitchFamily="18" charset="0"/>
            </a:endParaRPr>
          </a:p>
          <a:p>
            <a:pPr>
              <a:buFontTx/>
              <a:buNone/>
            </a:pPr>
            <a:endParaRPr lang="it-IT"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olo 1"/>
          <p:cNvSpPr>
            <a:spLocks noGrp="1"/>
          </p:cNvSpPr>
          <p:nvPr>
            <p:ph type="title"/>
          </p:nvPr>
        </p:nvSpPr>
        <p:spPr>
          <a:xfrm>
            <a:off x="539750" y="260350"/>
            <a:ext cx="7642225" cy="576263"/>
          </a:xfrm>
        </p:spPr>
        <p:txBody>
          <a:bodyPr/>
          <a:lstStyle/>
          <a:p>
            <a:r>
              <a:rPr lang="it-IT" sz="3200" b="1" smtClean="0"/>
              <a:t>Il fabbisogno di investimento</a:t>
            </a:r>
          </a:p>
        </p:txBody>
      </p:sp>
      <p:sp>
        <p:nvSpPr>
          <p:cNvPr id="20482" name="Segnaposto contenuto 2"/>
          <p:cNvSpPr>
            <a:spLocks noGrp="1"/>
          </p:cNvSpPr>
          <p:nvPr>
            <p:ph idx="1"/>
          </p:nvPr>
        </p:nvSpPr>
        <p:spPr>
          <a:xfrm>
            <a:off x="468313" y="981075"/>
            <a:ext cx="8229600" cy="5256213"/>
          </a:xfrm>
        </p:spPr>
        <p:txBody>
          <a:bodyPr/>
          <a:lstStyle/>
          <a:p>
            <a:pPr>
              <a:buFontTx/>
              <a:buNone/>
            </a:pPr>
            <a:r>
              <a:rPr lang="it-IT" smtClean="0">
                <a:latin typeface="Cambria Math" pitchFamily="18" charset="0"/>
                <a:ea typeface="Cambria Math" pitchFamily="18" charset="0"/>
                <a:cs typeface="Cambria Math" pitchFamily="18" charset="0"/>
              </a:rPr>
              <a:t>⦁  Questa funzione definisce il </a:t>
            </a:r>
            <a:r>
              <a:rPr lang="it-IT" i="1" smtClean="0">
                <a:latin typeface="Cambria Math" pitchFamily="18" charset="0"/>
                <a:ea typeface="Cambria Math" pitchFamily="18" charset="0"/>
                <a:cs typeface="Cambria Math" pitchFamily="18" charset="0"/>
              </a:rPr>
              <a:t>fabbisogno di investimento</a:t>
            </a:r>
            <a:r>
              <a:rPr lang="it-IT" smtClean="0">
                <a:latin typeface="Cambria Math" pitchFamily="18" charset="0"/>
                <a:ea typeface="Cambria Math" pitchFamily="18" charset="0"/>
                <a:cs typeface="Cambria Math" pitchFamily="18" charset="0"/>
              </a:rPr>
              <a:t>,  ossia l’investimento necessario</a:t>
            </a:r>
            <a:r>
              <a:rPr lang="it-IT" i="1" smtClean="0">
                <a:latin typeface="Cambria Math" pitchFamily="18" charset="0"/>
                <a:ea typeface="Cambria Math" pitchFamily="18" charset="0"/>
                <a:cs typeface="Cambria Math" pitchFamily="18" charset="0"/>
              </a:rPr>
              <a:t> </a:t>
            </a:r>
            <a:r>
              <a:rPr lang="it-IT" smtClean="0">
                <a:latin typeface="Cambria Math" pitchFamily="18" charset="0"/>
                <a:ea typeface="Cambria Math" pitchFamily="18" charset="0"/>
                <a:cs typeface="Cambria Math" pitchFamily="18" charset="0"/>
              </a:rPr>
              <a:t>per effettuare l’ammortamento e per far crescere il capitale allo stesso tasso </a:t>
            </a:r>
            <a:r>
              <a:rPr lang="it-IT" i="1" smtClean="0">
                <a:latin typeface="Cambria Math" pitchFamily="18" charset="0"/>
                <a:ea typeface="Cambria Math" pitchFamily="18" charset="0"/>
                <a:cs typeface="Cambria Math" pitchFamily="18" charset="0"/>
              </a:rPr>
              <a:t>n </a:t>
            </a:r>
            <a:r>
              <a:rPr lang="it-IT" smtClean="0">
                <a:latin typeface="Cambria Math" pitchFamily="18" charset="0"/>
                <a:ea typeface="Cambria Math" pitchFamily="18" charset="0"/>
                <a:cs typeface="Cambria Math" pitchFamily="18" charset="0"/>
              </a:rPr>
              <a:t> della forza lavoro.</a:t>
            </a:r>
          </a:p>
          <a:p>
            <a:pPr>
              <a:buFontTx/>
              <a:buNone/>
            </a:pPr>
            <a:r>
              <a:rPr lang="it-IT" smtClean="0">
                <a:latin typeface="Cambria Math" pitchFamily="18" charset="0"/>
                <a:ea typeface="Cambria Math" pitchFamily="18" charset="0"/>
                <a:cs typeface="Cambria Math" pitchFamily="18" charset="0"/>
              </a:rPr>
              <a:t>⦁ 	</a:t>
            </a:r>
            <a:r>
              <a:rPr lang="it-IT" smtClean="0"/>
              <a:t>In termini procapite si avrà:</a:t>
            </a:r>
            <a:endParaRPr lang="it-IT" smtClean="0">
              <a:latin typeface="Cambria Math" pitchFamily="18" charset="0"/>
              <a:ea typeface="Cambria Math" pitchFamily="18" charset="0"/>
              <a:cs typeface="Cambria Math" pitchFamily="18" charset="0"/>
            </a:endParaRPr>
          </a:p>
          <a:p>
            <a:pPr algn="ctr">
              <a:buFontTx/>
              <a:buNone/>
            </a:pPr>
            <a:r>
              <a:rPr lang="it-IT" i="1" smtClean="0">
                <a:latin typeface="Cambria Math" pitchFamily="18" charset="0"/>
                <a:ea typeface="Cambria Math" pitchFamily="18" charset="0"/>
                <a:cs typeface="Cambria Math" pitchFamily="18" charset="0"/>
              </a:rPr>
              <a:t>I /N </a:t>
            </a:r>
            <a:r>
              <a:rPr lang="it-IT"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n </a:t>
            </a:r>
            <a:r>
              <a:rPr lang="it-IT" smtClean="0">
                <a:latin typeface="Cambria Math" pitchFamily="18" charset="0"/>
                <a:ea typeface="Cambria Math" pitchFamily="18" charset="0"/>
                <a:cs typeface="Cambria Math" pitchFamily="18" charset="0"/>
              </a:rPr>
              <a:t>+ 𝛿)</a:t>
            </a:r>
            <a:r>
              <a:rPr lang="it-IT" i="1" smtClean="0">
                <a:latin typeface="Cambria Math" pitchFamily="18" charset="0"/>
                <a:ea typeface="Cambria Math" pitchFamily="18" charset="0"/>
                <a:cs typeface="Cambria Math" pitchFamily="18" charset="0"/>
              </a:rPr>
              <a:t>k</a:t>
            </a:r>
            <a:r>
              <a:rPr lang="it-IT" smtClean="0"/>
              <a:t> </a:t>
            </a:r>
            <a:endParaRPr lang="it-IT" smtClean="0">
              <a:latin typeface="Cambria Math" pitchFamily="18" charset="0"/>
              <a:ea typeface="Cambria Math" pitchFamily="18" charset="0"/>
              <a:cs typeface="Cambria Math" pitchFamily="18" charset="0"/>
            </a:endParaRPr>
          </a:p>
          <a:p>
            <a:pPr>
              <a:buFontTx/>
              <a:buNone/>
            </a:pPr>
            <a:r>
              <a:rPr lang="it-IT" smtClean="0">
                <a:latin typeface="Cambria Math" pitchFamily="18" charset="0"/>
                <a:ea typeface="Cambria Math" pitchFamily="18" charset="0"/>
                <a:cs typeface="Cambria Math" pitchFamily="18" charset="0"/>
              </a:rPr>
              <a:t>⦁	La funzione </a:t>
            </a:r>
            <a:r>
              <a:rPr lang="it-IT" i="1" smtClean="0">
                <a:latin typeface="Cambria Math" pitchFamily="18" charset="0"/>
                <a:ea typeface="Cambria Math" pitchFamily="18" charset="0"/>
                <a:cs typeface="Cambria Math" pitchFamily="18" charset="0"/>
              </a:rPr>
              <a:t>I/N  </a:t>
            </a:r>
            <a:r>
              <a:rPr lang="it-IT" smtClean="0">
                <a:latin typeface="Cambria Math" pitchFamily="18" charset="0"/>
                <a:ea typeface="Cambria Math" pitchFamily="18" charset="0"/>
                <a:cs typeface="Cambria Math" pitchFamily="18" charset="0"/>
              </a:rPr>
              <a:t>(</a:t>
            </a:r>
            <a:r>
              <a:rPr lang="it-IT" i="1" smtClean="0">
                <a:latin typeface="Cambria Math" pitchFamily="18" charset="0"/>
                <a:ea typeface="Cambria Math" pitchFamily="18" charset="0"/>
                <a:cs typeface="Cambria Math" pitchFamily="18" charset="0"/>
              </a:rPr>
              <a:t>fabbisogno d’investimento per occupato</a:t>
            </a:r>
            <a:r>
              <a:rPr lang="it-IT" smtClean="0">
                <a:latin typeface="Cambria Math" pitchFamily="18" charset="0"/>
                <a:ea typeface="Cambria Math" pitchFamily="18" charset="0"/>
                <a:cs typeface="Cambria Math" pitchFamily="18" charset="0"/>
              </a:rPr>
              <a:t>) è rappresentata nella Figura 17.3  dalla semiretta con inclinazione  </a:t>
            </a:r>
            <a:r>
              <a:rPr lang="it-IT" i="1" smtClean="0">
                <a:latin typeface="Cambria Math" pitchFamily="18" charset="0"/>
                <a:ea typeface="Cambria Math" pitchFamily="18" charset="0"/>
                <a:cs typeface="Cambria Math" pitchFamily="18" charset="0"/>
              </a:rPr>
              <a:t>n </a:t>
            </a:r>
            <a:r>
              <a:rPr lang="it-IT" smtClean="0">
                <a:latin typeface="Cambria Math" pitchFamily="18" charset="0"/>
                <a:ea typeface="Cambria Math" pitchFamily="18" charset="0"/>
                <a:cs typeface="Cambria Math" pitchFamily="18" charset="0"/>
              </a:rPr>
              <a:t>+ 𝛿 </a:t>
            </a:r>
            <a:endParaRPr lang="it-IT" i="1" smtClean="0">
              <a:latin typeface="Cambria Math" pitchFamily="18" charset="0"/>
              <a:ea typeface="Cambria Math" pitchFamily="18" charset="0"/>
              <a:cs typeface="Cambria Math"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84213" y="188913"/>
            <a:ext cx="7848600" cy="927100"/>
          </a:xfrm>
        </p:spPr>
        <p:txBody>
          <a:bodyPr/>
          <a:lstStyle/>
          <a:p>
            <a:pPr eaLnBrk="1" hangingPunct="1"/>
            <a:r>
              <a:rPr lang="it-IT" sz="3200" b="1" smtClean="0"/>
              <a:t>Risparmio e investimento </a:t>
            </a:r>
            <a:r>
              <a:rPr lang="it-IT" sz="3200" b="1" i="1" smtClean="0"/>
              <a:t>effettivo</a:t>
            </a:r>
            <a:endParaRPr lang="it-IT" sz="3200" b="1" smtClean="0"/>
          </a:p>
        </p:txBody>
      </p:sp>
      <p:sp>
        <p:nvSpPr>
          <p:cNvPr id="21506" name="Rectangle 3"/>
          <p:cNvSpPr>
            <a:spLocks noGrp="1" noChangeArrowheads="1"/>
          </p:cNvSpPr>
          <p:nvPr>
            <p:ph type="body" idx="1"/>
          </p:nvPr>
        </p:nvSpPr>
        <p:spPr>
          <a:xfrm>
            <a:off x="468313" y="1341438"/>
            <a:ext cx="7848600" cy="4967287"/>
          </a:xfrm>
        </p:spPr>
        <p:txBody>
          <a:bodyPr/>
          <a:lstStyle/>
          <a:p>
            <a:pPr eaLnBrk="1" hangingPunct="1">
              <a:spcBef>
                <a:spcPct val="0"/>
              </a:spcBef>
            </a:pPr>
            <a:r>
              <a:rPr lang="it-IT" sz="2800" smtClean="0"/>
              <a:t>Consideriamo ora l’investimento</a:t>
            </a:r>
            <a:r>
              <a:rPr lang="it-IT" sz="2800" i="1" smtClean="0"/>
              <a:t> effettivo . </a:t>
            </a:r>
            <a:r>
              <a:rPr lang="it-IT" sz="2800" smtClean="0"/>
              <a:t>Quest’ultimo</a:t>
            </a:r>
            <a:r>
              <a:rPr lang="it-IT" sz="2800" i="1" smtClean="0"/>
              <a:t> </a:t>
            </a:r>
            <a:r>
              <a:rPr lang="it-IT" sz="2800" smtClean="0"/>
              <a:t>dipende  dal risparmio lordo (</a:t>
            </a:r>
            <a:r>
              <a:rPr lang="it-IT" sz="2800" i="1" smtClean="0"/>
              <a:t>S</a:t>
            </a:r>
            <a:r>
              <a:rPr lang="it-IT" sz="2800" smtClean="0"/>
              <a:t>) che il sistema è in grado di generare: </a:t>
            </a:r>
          </a:p>
          <a:p>
            <a:pPr algn="ctr" eaLnBrk="1" hangingPunct="1">
              <a:spcBef>
                <a:spcPct val="0"/>
              </a:spcBef>
              <a:buFontTx/>
              <a:buNone/>
            </a:pPr>
            <a:endParaRPr lang="it-IT" sz="2800" i="1" smtClean="0"/>
          </a:p>
          <a:p>
            <a:pPr algn="ctr" eaLnBrk="1" hangingPunct="1">
              <a:spcBef>
                <a:spcPct val="0"/>
              </a:spcBef>
              <a:buFontTx/>
              <a:buNone/>
            </a:pPr>
            <a:r>
              <a:rPr lang="it-IT" sz="2800" i="1" smtClean="0"/>
              <a:t>S = sY </a:t>
            </a:r>
            <a:endParaRPr lang="it-IT" sz="2800" i="1" smtClean="0">
              <a:latin typeface="Cambria Math" pitchFamily="18" charset="0"/>
              <a:ea typeface="Cambria Math" pitchFamily="18" charset="0"/>
              <a:cs typeface="Cambria Math" pitchFamily="18" charset="0"/>
            </a:endParaRPr>
          </a:p>
          <a:p>
            <a:pPr eaLnBrk="1" hangingPunct="1">
              <a:spcBef>
                <a:spcPct val="0"/>
              </a:spcBef>
              <a:buFontTx/>
              <a:buNone/>
            </a:pPr>
            <a:r>
              <a:rPr lang="it-IT" sz="2800" smtClean="0">
                <a:latin typeface="Cambria Math" pitchFamily="18" charset="0"/>
                <a:ea typeface="Cambria Math" pitchFamily="18" charset="0"/>
                <a:cs typeface="Cambria Math" pitchFamily="18" charset="0"/>
              </a:rPr>
              <a:t>	</a:t>
            </a:r>
            <a:r>
              <a:rPr lang="it-IT" sz="2800" smtClean="0">
                <a:ea typeface="Cambria Math" pitchFamily="18" charset="0"/>
                <a:cs typeface="Cambria Math" pitchFamily="18" charset="0"/>
              </a:rPr>
              <a:t>dove  </a:t>
            </a:r>
            <a:r>
              <a:rPr lang="it-IT" sz="2800" i="1" smtClean="0">
                <a:ea typeface="Cambria Math" pitchFamily="18" charset="0"/>
                <a:cs typeface="Cambria Math" pitchFamily="18" charset="0"/>
              </a:rPr>
              <a:t>s  </a:t>
            </a:r>
            <a:r>
              <a:rPr lang="it-IT" sz="2800" smtClean="0">
                <a:ea typeface="Cambria Math" pitchFamily="18" charset="0"/>
                <a:cs typeface="Cambria Math" pitchFamily="18" charset="0"/>
              </a:rPr>
              <a:t>indica la propensione al risparmio. </a:t>
            </a:r>
          </a:p>
          <a:p>
            <a:pPr eaLnBrk="1" hangingPunct="1">
              <a:spcBef>
                <a:spcPct val="0"/>
              </a:spcBef>
              <a:buFontTx/>
              <a:buNone/>
            </a:pPr>
            <a:endParaRPr lang="it-IT" sz="2800" smtClean="0">
              <a:ea typeface="Cambria Math" pitchFamily="18" charset="0"/>
              <a:cs typeface="Cambria Math" pitchFamily="18" charset="0"/>
            </a:endParaRPr>
          </a:p>
          <a:p>
            <a:pPr eaLnBrk="1" hangingPunct="1">
              <a:spcBef>
                <a:spcPct val="0"/>
              </a:spcBef>
              <a:buFontTx/>
              <a:buNone/>
            </a:pPr>
            <a:r>
              <a:rPr lang="it-IT" sz="2800" smtClean="0">
                <a:latin typeface="Cambria Math" pitchFamily="18" charset="0"/>
              </a:rPr>
              <a:t>⦁	</a:t>
            </a:r>
            <a:r>
              <a:rPr lang="it-IT" sz="2800" smtClean="0">
                <a:ea typeface="Cambria Math" pitchFamily="18" charset="0"/>
                <a:cs typeface="Cambria Math" pitchFamily="18" charset="0"/>
              </a:rPr>
              <a:t>In termini procapite (dividendo per </a:t>
            </a:r>
            <a:r>
              <a:rPr lang="it-IT" sz="2800" i="1" smtClean="0">
                <a:ea typeface="Cambria Math" pitchFamily="18" charset="0"/>
                <a:cs typeface="Cambria Math" pitchFamily="18" charset="0"/>
              </a:rPr>
              <a:t>N</a:t>
            </a:r>
            <a:r>
              <a:rPr lang="it-IT" sz="2800" smtClean="0">
                <a:ea typeface="Cambria Math" pitchFamily="18" charset="0"/>
                <a:cs typeface="Cambria Math" pitchFamily="18" charset="0"/>
              </a:rPr>
              <a:t> e</a:t>
            </a:r>
            <a:r>
              <a:rPr lang="it-IT" sz="2800" smtClean="0"/>
              <a:t> data la funzione di produzione Cobb-Douglas), si ha</a:t>
            </a:r>
            <a:r>
              <a:rPr lang="it-IT" sz="2800" smtClean="0">
                <a:ea typeface="Cambria Math" pitchFamily="18" charset="0"/>
                <a:cs typeface="Cambria Math" pitchFamily="18" charset="0"/>
              </a:rPr>
              <a:t>:</a:t>
            </a:r>
          </a:p>
          <a:p>
            <a:pPr eaLnBrk="1" hangingPunct="1">
              <a:spcBef>
                <a:spcPct val="0"/>
              </a:spcBef>
              <a:buFontTx/>
              <a:buNone/>
            </a:pPr>
            <a:endParaRPr lang="it-IT" sz="2800" smtClean="0">
              <a:ea typeface="Cambria Math" pitchFamily="18" charset="0"/>
              <a:cs typeface="Cambria Math" pitchFamily="18" charset="0"/>
            </a:endParaRPr>
          </a:p>
          <a:p>
            <a:pPr algn="ctr" eaLnBrk="1" hangingPunct="1">
              <a:spcBef>
                <a:spcPct val="0"/>
              </a:spcBef>
              <a:buFontTx/>
              <a:buNone/>
            </a:pPr>
            <a:r>
              <a:rPr lang="it-IT" sz="2800" i="1" smtClean="0"/>
              <a:t>S/N = sY/N = sAK</a:t>
            </a:r>
            <a:r>
              <a:rPr lang="el-GR" sz="2800" i="1" baseline="30000" smtClean="0">
                <a:latin typeface="Cambria Math" pitchFamily="18" charset="0"/>
                <a:ea typeface="Cambria Math" pitchFamily="18" charset="0"/>
                <a:cs typeface="Cambria Math" pitchFamily="18" charset="0"/>
              </a:rPr>
              <a:t>θ</a:t>
            </a:r>
            <a:r>
              <a:rPr lang="it-IT" sz="2800" i="1" baseline="30000" smtClean="0">
                <a:latin typeface="Cambria Math" pitchFamily="18" charset="0"/>
                <a:ea typeface="Cambria Math" pitchFamily="18" charset="0"/>
                <a:cs typeface="Cambria Math" pitchFamily="18" charset="0"/>
              </a:rPr>
              <a:t> </a:t>
            </a:r>
            <a:r>
              <a:rPr lang="it-IT" sz="2800" i="1" smtClean="0">
                <a:latin typeface="Cambria Math" pitchFamily="18" charset="0"/>
                <a:ea typeface="Cambria Math" pitchFamily="18" charset="0"/>
                <a:cs typeface="Cambria Math" pitchFamily="18" charset="0"/>
              </a:rPr>
              <a:t>N</a:t>
            </a:r>
            <a:r>
              <a:rPr lang="it-IT" sz="2800" i="1" baseline="30000" smtClean="0">
                <a:latin typeface="Cambria Math" pitchFamily="18" charset="0"/>
                <a:ea typeface="Cambria Math" pitchFamily="18" charset="0"/>
                <a:cs typeface="Cambria Math" pitchFamily="18" charset="0"/>
              </a:rPr>
              <a:t>1-</a:t>
            </a:r>
            <a:r>
              <a:rPr lang="el-GR" sz="2800" i="1" baseline="30000" smtClean="0">
                <a:latin typeface="Cambria Math" pitchFamily="18" charset="0"/>
                <a:ea typeface="Cambria Math" pitchFamily="18" charset="0"/>
                <a:cs typeface="Cambria Math" pitchFamily="18" charset="0"/>
              </a:rPr>
              <a:t>θ</a:t>
            </a:r>
            <a:r>
              <a:rPr lang="it-IT" sz="2800" i="1" baseline="30000" smtClean="0">
                <a:latin typeface="Cambria Math" pitchFamily="18" charset="0"/>
                <a:ea typeface="Cambria Math" pitchFamily="18" charset="0"/>
                <a:cs typeface="Cambria Math" pitchFamily="18" charset="0"/>
              </a:rPr>
              <a:t> </a:t>
            </a:r>
            <a:r>
              <a:rPr lang="it-IT" sz="2800" i="1" smtClean="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N  </a:t>
            </a:r>
            <a:r>
              <a:rPr lang="it-IT" sz="2800" smtClean="0">
                <a:latin typeface="Cambria Math" pitchFamily="18" charset="0"/>
                <a:ea typeface="Cambria Math" pitchFamily="18" charset="0"/>
                <a:cs typeface="Cambria Math" pitchFamily="18" charset="0"/>
              </a:rPr>
              <a:t>= </a:t>
            </a:r>
            <a:r>
              <a:rPr lang="it-IT" sz="2800" i="1" smtClean="0">
                <a:latin typeface="Cambria Math" pitchFamily="18" charset="0"/>
                <a:ea typeface="Cambria Math" pitchFamily="18" charset="0"/>
                <a:cs typeface="Cambria Math" pitchFamily="18" charset="0"/>
              </a:rPr>
              <a:t>sAk</a:t>
            </a:r>
            <a:r>
              <a:rPr lang="el-GR" sz="2800" i="1" baseline="30000" smtClean="0">
                <a:latin typeface="Cambria Math" pitchFamily="18" charset="0"/>
                <a:ea typeface="Cambria Math" pitchFamily="18" charset="0"/>
                <a:cs typeface="Cambria Math" pitchFamily="18" charset="0"/>
              </a:rPr>
              <a:t>θ</a:t>
            </a:r>
            <a:r>
              <a:rPr lang="it-IT" sz="2800" i="1" baseline="30000" smtClean="0">
                <a:latin typeface="Cambria Math" pitchFamily="18" charset="0"/>
                <a:ea typeface="Cambria Math" pitchFamily="18" charset="0"/>
                <a:cs typeface="Cambria Math" pitchFamily="18" charset="0"/>
              </a:rPr>
              <a:t>  </a:t>
            </a:r>
            <a:r>
              <a:rPr lang="it-IT" sz="2800" i="1" smtClean="0">
                <a:latin typeface="Cambria Math" pitchFamily="18" charset="0"/>
                <a:ea typeface="Cambria Math" pitchFamily="18" charset="0"/>
                <a:cs typeface="Cambria Math" pitchFamily="18" charset="0"/>
              </a:rPr>
              <a:t> </a:t>
            </a:r>
            <a:endParaRPr lang="it-IT" sz="2800" i="1"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olo 1"/>
          <p:cNvSpPr>
            <a:spLocks noGrp="1"/>
          </p:cNvSpPr>
          <p:nvPr>
            <p:ph type="title"/>
          </p:nvPr>
        </p:nvSpPr>
        <p:spPr>
          <a:xfrm>
            <a:off x="457200" y="274638"/>
            <a:ext cx="7427913" cy="706437"/>
          </a:xfrm>
        </p:spPr>
        <p:txBody>
          <a:bodyPr/>
          <a:lstStyle/>
          <a:p>
            <a:r>
              <a:rPr lang="it-IT" sz="3200" b="1" smtClean="0"/>
              <a:t>Rappresentazione grafica</a:t>
            </a:r>
          </a:p>
        </p:txBody>
      </p:sp>
      <p:sp>
        <p:nvSpPr>
          <p:cNvPr id="22530" name="Segnaposto contenuto 2"/>
          <p:cNvSpPr>
            <a:spLocks noGrp="1"/>
          </p:cNvSpPr>
          <p:nvPr>
            <p:ph idx="1"/>
          </p:nvPr>
        </p:nvSpPr>
        <p:spPr>
          <a:xfrm>
            <a:off x="457200" y="1341438"/>
            <a:ext cx="8229600" cy="4784725"/>
          </a:xfrm>
        </p:spPr>
        <p:txBody>
          <a:bodyPr/>
          <a:lstStyle/>
          <a:p>
            <a:r>
              <a:rPr lang="it-IT" smtClean="0"/>
              <a:t>La funzione del risparmio per occupato</a:t>
            </a:r>
          </a:p>
          <a:p>
            <a:pPr algn="ctr">
              <a:buFontTx/>
              <a:buNone/>
            </a:pPr>
            <a:r>
              <a:rPr lang="it-IT" i="1" smtClean="0"/>
              <a:t>	S/N = </a:t>
            </a:r>
            <a:r>
              <a:rPr lang="it-IT" i="1" smtClean="0">
                <a:latin typeface="Cambria Math" pitchFamily="18" charset="0"/>
                <a:ea typeface="Cambria Math" pitchFamily="18" charset="0"/>
                <a:cs typeface="Cambria Math" pitchFamily="18" charset="0"/>
              </a:rPr>
              <a:t>sAk</a:t>
            </a:r>
            <a:r>
              <a:rPr lang="el-GR" i="1" baseline="30000" smtClean="0">
                <a:latin typeface="Cambria Math" pitchFamily="18" charset="0"/>
                <a:ea typeface="Cambria Math" pitchFamily="18" charset="0"/>
                <a:cs typeface="Cambria Math" pitchFamily="18" charset="0"/>
              </a:rPr>
              <a:t>θ</a:t>
            </a:r>
            <a:r>
              <a:rPr lang="it-IT" i="1" baseline="30000"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 </a:t>
            </a:r>
            <a:endParaRPr lang="it-IT" i="1" smtClean="0"/>
          </a:p>
          <a:p>
            <a:pPr>
              <a:buFontTx/>
              <a:buNone/>
            </a:pPr>
            <a:r>
              <a:rPr lang="it-IT" i="1" smtClean="0"/>
              <a:t>	</a:t>
            </a:r>
            <a:r>
              <a:rPr lang="it-IT" smtClean="0"/>
              <a:t>è rappresentata nella Figura 17.3 dalla curva concava sottostante alla funzione di produzione procapite</a:t>
            </a:r>
          </a:p>
          <a:p>
            <a:pPr algn="ctr">
              <a:buFontTx/>
              <a:buNone/>
            </a:pPr>
            <a:r>
              <a:rPr lang="it-IT" smtClean="0"/>
              <a:t> </a:t>
            </a:r>
            <a:r>
              <a:rPr lang="it-IT" i="1" smtClean="0"/>
              <a:t>Y/N ≡ </a:t>
            </a:r>
            <a:r>
              <a:rPr lang="it-IT" sz="3600" i="1" smtClean="0">
                <a:latin typeface="Times New Roman" pitchFamily="18" charset="0"/>
                <a:cs typeface="Times New Roman" pitchFamily="18" charset="0"/>
              </a:rPr>
              <a:t>a</a:t>
            </a:r>
            <a:r>
              <a:rPr lang="it-IT" i="1" smtClean="0">
                <a:latin typeface="Times New Roman" pitchFamily="18" charset="0"/>
                <a:cs typeface="Times New Roman" pitchFamily="18" charset="0"/>
              </a:rPr>
              <a:t> </a:t>
            </a:r>
            <a:r>
              <a:rPr lang="it-IT" i="1" smtClean="0"/>
              <a:t>= </a:t>
            </a:r>
            <a:r>
              <a:rPr lang="it-IT" i="1" smtClean="0">
                <a:latin typeface="Cambria Math" pitchFamily="18" charset="0"/>
                <a:ea typeface="Cambria Math" pitchFamily="18" charset="0"/>
                <a:cs typeface="Cambria Math" pitchFamily="18" charset="0"/>
              </a:rPr>
              <a:t>Ak</a:t>
            </a:r>
            <a:r>
              <a:rPr lang="el-GR" i="1" baseline="30000" smtClean="0">
                <a:latin typeface="Cambria Math" pitchFamily="18" charset="0"/>
                <a:ea typeface="Cambria Math" pitchFamily="18" charset="0"/>
                <a:cs typeface="Cambria Math" pitchFamily="18" charset="0"/>
              </a:rPr>
              <a:t>θ</a:t>
            </a:r>
            <a:endParaRPr lang="it-IT" i="1" baseline="30000" smtClean="0">
              <a:latin typeface="Cambria Math" pitchFamily="18" charset="0"/>
              <a:ea typeface="Cambria Math" pitchFamily="18" charset="0"/>
              <a:cs typeface="Cambria Math" pitchFamily="18" charset="0"/>
            </a:endParaRPr>
          </a:p>
          <a:p>
            <a:r>
              <a:rPr lang="it-IT" smtClean="0"/>
              <a:t>Quest’ultima funzione è rappresentata anche nella Figura 17.2.</a:t>
            </a:r>
          </a:p>
          <a:p>
            <a:pPr>
              <a:buFontTx/>
              <a:buNone/>
            </a:pPr>
            <a:endParaRPr lang="it-IT" smtClean="0">
              <a:latin typeface="Cambria Math" pitchFamily="18" charset="0"/>
              <a:ea typeface="Cambria Math" pitchFamily="18" charset="0"/>
              <a:cs typeface="Cambria Math" pitchFamily="18" charset="0"/>
            </a:endParaRPr>
          </a:p>
          <a:p>
            <a:pPr>
              <a:buFontTx/>
              <a:buNone/>
            </a:pPr>
            <a:r>
              <a:rPr lang="it-IT" smtClean="0">
                <a:latin typeface="Cambria Math" pitchFamily="18" charset="0"/>
                <a:ea typeface="Cambria Math" pitchFamily="18" charset="0"/>
                <a:cs typeface="Cambria Math" pitchFamily="18" charset="0"/>
              </a:rPr>
              <a:t>	</a:t>
            </a:r>
          </a:p>
          <a:p>
            <a:pPr>
              <a:buFontTx/>
              <a:buNone/>
            </a:pPr>
            <a:endParaRPr lang="it-IT"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83" name="Object 35"/>
          <p:cNvGraphicFramePr>
            <a:graphicFrameLocks noChangeAspect="1"/>
          </p:cNvGraphicFramePr>
          <p:nvPr/>
        </p:nvGraphicFramePr>
        <p:xfrm>
          <a:off x="966788" y="260350"/>
          <a:ext cx="6562725" cy="690563"/>
        </p:xfrm>
        <a:graphic>
          <a:graphicData uri="http://schemas.openxmlformats.org/presentationml/2006/ole">
            <p:oleObj spid="_x0000_s2083" name="Equazione" r:id="rId3" imgW="2692400" imgH="241300" progId="Equation.3">
              <p:embed/>
            </p:oleObj>
          </a:graphicData>
        </a:graphic>
      </p:graphicFrame>
      <p:pic>
        <p:nvPicPr>
          <p:cNvPr id="2084" name="Picture 10"/>
          <p:cNvPicPr>
            <a:picLocks noChangeAspect="1" noChangeArrowheads="1"/>
          </p:cNvPicPr>
          <p:nvPr/>
        </p:nvPicPr>
        <p:blipFill>
          <a:blip r:embed="rId4"/>
          <a:srcRect/>
          <a:stretch>
            <a:fillRect/>
          </a:stretch>
        </p:blipFill>
        <p:spPr bwMode="auto">
          <a:xfrm>
            <a:off x="168275" y="1104900"/>
            <a:ext cx="8075613" cy="5319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asellaDiTesto 3"/>
          <p:cNvSpPr txBox="1">
            <a:spLocks noChangeArrowheads="1"/>
          </p:cNvSpPr>
          <p:nvPr/>
        </p:nvSpPr>
        <p:spPr bwMode="auto">
          <a:xfrm>
            <a:off x="611188" y="188913"/>
            <a:ext cx="7705725" cy="2092325"/>
          </a:xfrm>
          <a:prstGeom prst="rect">
            <a:avLst/>
          </a:prstGeom>
          <a:noFill/>
          <a:ln w="9525">
            <a:noFill/>
            <a:miter lim="800000"/>
            <a:headEnd/>
            <a:tailEnd/>
          </a:ln>
        </p:spPr>
        <p:txBody>
          <a:bodyPr>
            <a:spAutoFit/>
          </a:bodyPr>
          <a:lstStyle/>
          <a:p>
            <a:r>
              <a:rPr lang="it-IT" sz="2000">
                <a:solidFill>
                  <a:schemeClr val="tx2"/>
                </a:solidFill>
              </a:rPr>
              <a:t>All’aumentare di </a:t>
            </a:r>
            <a:r>
              <a:rPr lang="it-IT" sz="2000" i="1">
                <a:solidFill>
                  <a:schemeClr val="tx2"/>
                </a:solidFill>
              </a:rPr>
              <a:t>k </a:t>
            </a:r>
            <a:r>
              <a:rPr lang="it-IT" sz="2000">
                <a:solidFill>
                  <a:schemeClr val="tx2"/>
                </a:solidFill>
              </a:rPr>
              <a:t>il prodotto per occupato (</a:t>
            </a:r>
            <a:r>
              <a:rPr lang="it-IT" sz="2000" i="1">
                <a:solidFill>
                  <a:schemeClr val="tx2"/>
                </a:solidFill>
              </a:rPr>
              <a:t>Y/N = </a:t>
            </a:r>
            <a:r>
              <a:rPr lang="it-IT" sz="2400" i="1">
                <a:solidFill>
                  <a:schemeClr val="tx2"/>
                </a:solidFill>
                <a:latin typeface="Times New Roman" pitchFamily="18" charset="0"/>
                <a:cs typeface="Times New Roman" pitchFamily="18" charset="0"/>
              </a:rPr>
              <a:t>a</a:t>
            </a:r>
            <a:r>
              <a:rPr lang="it-IT" sz="2400">
                <a:solidFill>
                  <a:schemeClr val="tx2"/>
                </a:solidFill>
                <a:latin typeface="Times New Roman" pitchFamily="18" charset="0"/>
                <a:cs typeface="Times New Roman" pitchFamily="18" charset="0"/>
              </a:rPr>
              <a:t>)</a:t>
            </a:r>
            <a:r>
              <a:rPr lang="it-IT" sz="2000" i="1">
                <a:solidFill>
                  <a:schemeClr val="tx2"/>
                </a:solidFill>
                <a:latin typeface="Times New Roman" pitchFamily="18" charset="0"/>
                <a:cs typeface="Times New Roman" pitchFamily="18" charset="0"/>
              </a:rPr>
              <a:t> </a:t>
            </a:r>
            <a:r>
              <a:rPr lang="it-IT" sz="2000">
                <a:solidFill>
                  <a:schemeClr val="tx2"/>
                </a:solidFill>
              </a:rPr>
              <a:t>cresce ma in misura sempre minore. La posizione di equilibrio di lungo periodo viene raggiunta in corrispondenza dei valori </a:t>
            </a:r>
            <a:r>
              <a:rPr lang="it-IT" sz="2400" i="1">
                <a:solidFill>
                  <a:schemeClr val="tx2"/>
                </a:solidFill>
                <a:latin typeface="Times New Roman" pitchFamily="18" charset="0"/>
                <a:cs typeface="Times New Roman" pitchFamily="18" charset="0"/>
              </a:rPr>
              <a:t>a</a:t>
            </a:r>
            <a:r>
              <a:rPr lang="it-IT" sz="2000" i="1">
                <a:solidFill>
                  <a:schemeClr val="tx2"/>
                </a:solidFill>
              </a:rPr>
              <a:t>* </a:t>
            </a:r>
            <a:r>
              <a:rPr lang="it-IT" sz="2000">
                <a:solidFill>
                  <a:schemeClr val="tx2"/>
                </a:solidFill>
              </a:rPr>
              <a:t>e </a:t>
            </a:r>
            <a:r>
              <a:rPr lang="it-IT" sz="2400" i="1">
                <a:solidFill>
                  <a:schemeClr val="tx2"/>
                </a:solidFill>
              </a:rPr>
              <a:t>k</a:t>
            </a:r>
            <a:r>
              <a:rPr lang="it-IT" sz="2000" i="1">
                <a:solidFill>
                  <a:schemeClr val="tx2"/>
                </a:solidFill>
              </a:rPr>
              <a:t>* </a:t>
            </a:r>
            <a:r>
              <a:rPr lang="it-IT" sz="2000">
                <a:solidFill>
                  <a:schemeClr val="tx2"/>
                </a:solidFill>
              </a:rPr>
              <a:t>. In tale posizione </a:t>
            </a:r>
            <a:r>
              <a:rPr lang="it-IT" sz="2400" i="1">
                <a:solidFill>
                  <a:schemeClr val="tx2"/>
                </a:solidFill>
                <a:latin typeface="Times New Roman" pitchFamily="18" charset="0"/>
                <a:cs typeface="Times New Roman" pitchFamily="18" charset="0"/>
              </a:rPr>
              <a:t>a</a:t>
            </a:r>
            <a:r>
              <a:rPr lang="it-IT" sz="2000" i="1">
                <a:solidFill>
                  <a:schemeClr val="tx2"/>
                </a:solidFill>
              </a:rPr>
              <a:t> </a:t>
            </a:r>
            <a:r>
              <a:rPr lang="it-IT" sz="2000">
                <a:solidFill>
                  <a:schemeClr val="tx2"/>
                </a:solidFill>
              </a:rPr>
              <a:t>e </a:t>
            </a:r>
            <a:r>
              <a:rPr lang="it-IT" sz="2400" i="1">
                <a:solidFill>
                  <a:schemeClr val="tx2"/>
                </a:solidFill>
              </a:rPr>
              <a:t>k </a:t>
            </a:r>
            <a:r>
              <a:rPr lang="it-IT" sz="2000" i="1">
                <a:solidFill>
                  <a:schemeClr val="tx2"/>
                </a:solidFill>
              </a:rPr>
              <a:t> re</a:t>
            </a:r>
            <a:r>
              <a:rPr lang="it-IT" sz="2000">
                <a:solidFill>
                  <a:schemeClr val="tx2"/>
                </a:solidFill>
              </a:rPr>
              <a:t>stano costanti, mentre il prodotto totale </a:t>
            </a:r>
            <a:r>
              <a:rPr lang="it-IT" sz="2000" i="1">
                <a:solidFill>
                  <a:schemeClr val="tx2"/>
                </a:solidFill>
              </a:rPr>
              <a:t>Y</a:t>
            </a:r>
            <a:r>
              <a:rPr lang="it-IT" sz="2000">
                <a:solidFill>
                  <a:schemeClr val="tx2"/>
                </a:solidFill>
              </a:rPr>
              <a:t>, la forza lavoro </a:t>
            </a:r>
            <a:r>
              <a:rPr lang="it-IT" sz="2000" i="1">
                <a:solidFill>
                  <a:schemeClr val="tx2"/>
                </a:solidFill>
              </a:rPr>
              <a:t>N </a:t>
            </a:r>
            <a:r>
              <a:rPr lang="it-IT" sz="2000">
                <a:solidFill>
                  <a:schemeClr val="tx2"/>
                </a:solidFill>
              </a:rPr>
              <a:t>e il capitale </a:t>
            </a:r>
            <a:r>
              <a:rPr lang="it-IT" sz="2000" i="1">
                <a:solidFill>
                  <a:schemeClr val="tx2"/>
                </a:solidFill>
              </a:rPr>
              <a:t>K</a:t>
            </a:r>
            <a:r>
              <a:rPr lang="it-IT" sz="2000">
                <a:solidFill>
                  <a:schemeClr val="tx2"/>
                </a:solidFill>
              </a:rPr>
              <a:t> crescono tutti al tasso </a:t>
            </a:r>
            <a:r>
              <a:rPr lang="it-IT" sz="2000" i="1">
                <a:solidFill>
                  <a:schemeClr val="tx2"/>
                </a:solidFill>
              </a:rPr>
              <a:t>n </a:t>
            </a:r>
            <a:r>
              <a:rPr lang="it-IT" sz="2000">
                <a:solidFill>
                  <a:schemeClr val="tx2"/>
                </a:solidFill>
              </a:rPr>
              <a:t>.</a:t>
            </a:r>
            <a:endParaRPr lang="it-IT" sz="2000" i="1">
              <a:solidFill>
                <a:schemeClr val="tx2"/>
              </a:solidFill>
            </a:endParaRPr>
          </a:p>
          <a:p>
            <a:endParaRPr lang="it-IT"/>
          </a:p>
        </p:txBody>
      </p:sp>
      <p:pic>
        <p:nvPicPr>
          <p:cNvPr id="25602" name="Picture 2"/>
          <p:cNvPicPr>
            <a:picLocks noChangeAspect="1" noChangeArrowheads="1"/>
          </p:cNvPicPr>
          <p:nvPr/>
        </p:nvPicPr>
        <p:blipFill>
          <a:blip r:embed="rId2"/>
          <a:srcRect/>
          <a:stretch>
            <a:fillRect/>
          </a:stretch>
        </p:blipFill>
        <p:spPr bwMode="auto">
          <a:xfrm>
            <a:off x="1042988" y="1989138"/>
            <a:ext cx="6697662" cy="4654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7" name="Rectangle 2"/>
          <p:cNvSpPr>
            <a:spLocks noGrp="1" noChangeArrowheads="1"/>
          </p:cNvSpPr>
          <p:nvPr>
            <p:ph type="title"/>
          </p:nvPr>
        </p:nvSpPr>
        <p:spPr>
          <a:xfrm>
            <a:off x="684213" y="188913"/>
            <a:ext cx="7848600" cy="719137"/>
          </a:xfrm>
        </p:spPr>
        <p:txBody>
          <a:bodyPr/>
          <a:lstStyle/>
          <a:p>
            <a:pPr eaLnBrk="1" hangingPunct="1"/>
            <a:r>
              <a:rPr lang="it-IT" sz="3200" b="1" smtClean="0"/>
              <a:t>La posizione di equilibrio</a:t>
            </a:r>
            <a:endParaRPr lang="it-IT" sz="3200" smtClean="0"/>
          </a:p>
        </p:txBody>
      </p:sp>
      <p:sp>
        <p:nvSpPr>
          <p:cNvPr id="3108" name="Rectangle 3"/>
          <p:cNvSpPr>
            <a:spLocks noGrp="1" noChangeArrowheads="1"/>
          </p:cNvSpPr>
          <p:nvPr>
            <p:ph type="body" idx="1"/>
          </p:nvPr>
        </p:nvSpPr>
        <p:spPr>
          <a:xfrm>
            <a:off x="468313" y="1196975"/>
            <a:ext cx="7848600" cy="4968875"/>
          </a:xfrm>
        </p:spPr>
        <p:txBody>
          <a:bodyPr/>
          <a:lstStyle/>
          <a:p>
            <a:pPr eaLnBrk="1" hangingPunct="1">
              <a:spcBef>
                <a:spcPct val="0"/>
              </a:spcBef>
            </a:pPr>
            <a:r>
              <a:rPr lang="it-IT" sz="2800" smtClean="0"/>
              <a:t>La posizione di equilibrio è rappresentata nel punto C della Figura 17.3 dall’incontro </a:t>
            </a:r>
            <a:r>
              <a:rPr lang="it-IT" sz="2800" i="1" smtClean="0"/>
              <a:t> </a:t>
            </a:r>
            <a:r>
              <a:rPr lang="it-IT" sz="2800" smtClean="0"/>
              <a:t>della funzione del risparmio, </a:t>
            </a:r>
            <a:r>
              <a:rPr lang="it-IT" sz="2800" i="1" smtClean="0"/>
              <a:t>S/N</a:t>
            </a:r>
            <a:r>
              <a:rPr lang="it-IT" sz="2800" smtClean="0"/>
              <a:t>, con la funzione del fabbisogno di investimento, </a:t>
            </a:r>
            <a:r>
              <a:rPr lang="it-IT" sz="2800" i="1" smtClean="0"/>
              <a:t>I/N</a:t>
            </a:r>
            <a:r>
              <a:rPr lang="it-IT" sz="2800" smtClean="0"/>
              <a:t>.</a:t>
            </a:r>
          </a:p>
          <a:p>
            <a:pPr eaLnBrk="1" hangingPunct="1">
              <a:spcBef>
                <a:spcPct val="0"/>
              </a:spcBef>
            </a:pPr>
            <a:r>
              <a:rPr lang="it-IT" sz="2800" smtClean="0"/>
              <a:t>Mettendo a sistema le due funzioni si ha: </a:t>
            </a:r>
            <a:endParaRPr lang="it-IT" sz="2800" i="1" smtClean="0"/>
          </a:p>
        </p:txBody>
      </p:sp>
      <p:graphicFrame>
        <p:nvGraphicFramePr>
          <p:cNvPr id="3106" name="Object 34"/>
          <p:cNvGraphicFramePr>
            <a:graphicFrameLocks noChangeAspect="1"/>
          </p:cNvGraphicFramePr>
          <p:nvPr/>
        </p:nvGraphicFramePr>
        <p:xfrm>
          <a:off x="2124075" y="3716338"/>
          <a:ext cx="5180013" cy="1801812"/>
        </p:xfrm>
        <a:graphic>
          <a:graphicData uri="http://schemas.openxmlformats.org/presentationml/2006/ole">
            <p:oleObj spid="_x0000_s3106" name="Equazione" r:id="rId3" imgW="2044700" imgH="7112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1" name="Rectangle 2"/>
          <p:cNvSpPr>
            <a:spLocks noGrp="1" noChangeArrowheads="1"/>
          </p:cNvSpPr>
          <p:nvPr>
            <p:ph type="title"/>
          </p:nvPr>
        </p:nvSpPr>
        <p:spPr>
          <a:xfrm>
            <a:off x="395288" y="188913"/>
            <a:ext cx="7705725" cy="647700"/>
          </a:xfrm>
        </p:spPr>
        <p:txBody>
          <a:bodyPr/>
          <a:lstStyle/>
          <a:p>
            <a:pPr eaLnBrk="1" hangingPunct="1"/>
            <a:r>
              <a:rPr lang="it-IT" sz="3200" b="1" smtClean="0"/>
              <a:t>Lo stato costante (</a:t>
            </a:r>
            <a:r>
              <a:rPr lang="it-IT" sz="3200" b="1" i="1" smtClean="0"/>
              <a:t>steady state</a:t>
            </a:r>
            <a:r>
              <a:rPr lang="it-IT" sz="3200" b="1" smtClean="0"/>
              <a:t>)</a:t>
            </a:r>
          </a:p>
        </p:txBody>
      </p:sp>
      <p:sp>
        <p:nvSpPr>
          <p:cNvPr id="14339" name="Rectangle 3"/>
          <p:cNvSpPr>
            <a:spLocks noGrp="1" noChangeArrowheads="1"/>
          </p:cNvSpPr>
          <p:nvPr>
            <p:ph type="body" idx="1"/>
          </p:nvPr>
        </p:nvSpPr>
        <p:spPr>
          <a:xfrm>
            <a:off x="457200" y="836613"/>
            <a:ext cx="7924800" cy="4648200"/>
          </a:xfrm>
        </p:spPr>
        <p:txBody>
          <a:bodyPr/>
          <a:lstStyle/>
          <a:p>
            <a:pPr eaLnBrk="1" hangingPunct="1">
              <a:spcBef>
                <a:spcPct val="0"/>
              </a:spcBef>
              <a:buFontTx/>
              <a:buNone/>
            </a:pPr>
            <a:r>
              <a:rPr lang="it-IT" sz="2500" smtClean="0"/>
              <a:t>	Si ha una posizione di equilibrio di lungo periodo (</a:t>
            </a:r>
            <a:r>
              <a:rPr lang="it-IT" sz="2500" i="1" smtClean="0"/>
              <a:t>stato constante</a:t>
            </a:r>
            <a:r>
              <a:rPr lang="it-IT" sz="2500" smtClean="0"/>
              <a:t>) quando </a:t>
            </a:r>
            <a:r>
              <a:rPr lang="it-IT" sz="2500" i="1" smtClean="0"/>
              <a:t>S/N = I/N  </a:t>
            </a:r>
            <a:r>
              <a:rPr lang="it-IT" sz="2500" smtClean="0"/>
              <a:t>e </a:t>
            </a:r>
            <a:r>
              <a:rPr lang="it-IT" sz="2500" i="1" smtClean="0"/>
              <a:t>∆k =0</a:t>
            </a:r>
            <a:r>
              <a:rPr lang="it-IT" sz="2500" smtClean="0"/>
              <a:t>, per cui</a:t>
            </a:r>
            <a:r>
              <a:rPr lang="it-IT" sz="2500" i="1" smtClean="0"/>
              <a:t>:</a:t>
            </a:r>
          </a:p>
          <a:p>
            <a:pPr eaLnBrk="1" hangingPunct="1">
              <a:spcBef>
                <a:spcPct val="0"/>
              </a:spcBef>
            </a:pPr>
            <a:endParaRPr lang="it-IT" sz="2500" i="1" smtClean="0"/>
          </a:p>
          <a:p>
            <a:pPr eaLnBrk="1" hangingPunct="1">
              <a:spcBef>
                <a:spcPct val="0"/>
              </a:spcBef>
            </a:pPr>
            <a:endParaRPr lang="it-IT" sz="2500" i="1" smtClean="0"/>
          </a:p>
          <a:p>
            <a:pPr eaLnBrk="1" hangingPunct="1">
              <a:spcBef>
                <a:spcPct val="0"/>
              </a:spcBef>
            </a:pPr>
            <a:endParaRPr lang="it-IT" sz="2500" i="1" smtClean="0"/>
          </a:p>
          <a:p>
            <a:pPr eaLnBrk="1" hangingPunct="1">
              <a:spcBef>
                <a:spcPct val="0"/>
              </a:spcBef>
            </a:pPr>
            <a:endParaRPr lang="it-IT" sz="2500" i="1" smtClean="0"/>
          </a:p>
          <a:p>
            <a:pPr eaLnBrk="1" hangingPunct="1">
              <a:spcBef>
                <a:spcPct val="0"/>
              </a:spcBef>
            </a:pPr>
            <a:endParaRPr lang="it-IT" sz="2500" i="1" smtClean="0"/>
          </a:p>
          <a:p>
            <a:pPr eaLnBrk="1" hangingPunct="1">
              <a:spcBef>
                <a:spcPct val="0"/>
              </a:spcBef>
              <a:buFontTx/>
              <a:buNone/>
            </a:pPr>
            <a:r>
              <a:rPr lang="it-IT" sz="2500" smtClean="0"/>
              <a:t> </a:t>
            </a:r>
            <a:endParaRPr lang="it-IT" sz="2500" i="1" smtClean="0"/>
          </a:p>
          <a:p>
            <a:pPr eaLnBrk="1" hangingPunct="1">
              <a:spcBef>
                <a:spcPct val="0"/>
              </a:spcBef>
            </a:pPr>
            <a:endParaRPr lang="it-IT" sz="2500" i="1" smtClean="0"/>
          </a:p>
          <a:p>
            <a:pPr eaLnBrk="1" hangingPunct="1">
              <a:spcBef>
                <a:spcPct val="0"/>
              </a:spcBef>
            </a:pPr>
            <a:endParaRPr lang="it-IT" sz="2400" i="1" smtClean="0"/>
          </a:p>
          <a:p>
            <a:pPr eaLnBrk="1" hangingPunct="1">
              <a:spcBef>
                <a:spcPct val="0"/>
              </a:spcBef>
              <a:buFontTx/>
              <a:buNone/>
            </a:pPr>
            <a:r>
              <a:rPr lang="it-IT" sz="2400" smtClean="0"/>
              <a:t>	</a:t>
            </a:r>
            <a:endParaRPr lang="it-IT" sz="2500" smtClean="0"/>
          </a:p>
        </p:txBody>
      </p:sp>
      <p:graphicFrame>
        <p:nvGraphicFramePr>
          <p:cNvPr id="4130" name="Object 34"/>
          <p:cNvGraphicFramePr>
            <a:graphicFrameLocks noChangeAspect="1"/>
          </p:cNvGraphicFramePr>
          <p:nvPr/>
        </p:nvGraphicFramePr>
        <p:xfrm>
          <a:off x="1003300" y="1787525"/>
          <a:ext cx="7013575" cy="4181475"/>
        </p:xfrm>
        <a:graphic>
          <a:graphicData uri="http://schemas.openxmlformats.org/presentationml/2006/ole">
            <p:oleObj spid="_x0000_s4130" name="Equazione" r:id="rId3" imgW="2768600" imgH="1651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9">
                                            <p:txEl>
                                              <p:pRg st="6" end="6"/>
                                            </p:txEl>
                                          </p:spTgt>
                                        </p:tgtEl>
                                        <p:attrNameLst>
                                          <p:attrName>style.visibility</p:attrName>
                                        </p:attrNameLst>
                                      </p:cBhvr>
                                      <p:to>
                                        <p:strVal val="visible"/>
                                      </p:to>
                                    </p:set>
                                    <p:anim calcmode="lin" valueType="num">
                                      <p:cBhvr additive="base">
                                        <p:cTn id="13" dur="5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9">
                                            <p:txEl>
                                              <p:pRg st="9" end="9"/>
                                            </p:txEl>
                                          </p:spTgt>
                                        </p:tgtEl>
                                        <p:attrNameLst>
                                          <p:attrName>style.visibility</p:attrName>
                                        </p:attrNameLst>
                                      </p:cBhvr>
                                      <p:to>
                                        <p:strVal val="visible"/>
                                      </p:to>
                                    </p:set>
                                    <p:anim calcmode="lin" valueType="num">
                                      <p:cBhvr additive="base">
                                        <p:cTn id="19" dur="5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olo 1"/>
          <p:cNvSpPr>
            <a:spLocks noGrp="1"/>
          </p:cNvSpPr>
          <p:nvPr>
            <p:ph type="title"/>
          </p:nvPr>
        </p:nvSpPr>
        <p:spPr>
          <a:xfrm>
            <a:off x="457200" y="274638"/>
            <a:ext cx="7427913" cy="633412"/>
          </a:xfrm>
        </p:spPr>
        <p:txBody>
          <a:bodyPr/>
          <a:lstStyle/>
          <a:p>
            <a:r>
              <a:rPr lang="it-IT" sz="3200" b="1" smtClean="0"/>
              <a:t>Caratteristiche dell’equilibrio</a:t>
            </a:r>
          </a:p>
        </p:txBody>
      </p:sp>
      <p:sp>
        <p:nvSpPr>
          <p:cNvPr id="30722" name="Segnaposto contenuto 2"/>
          <p:cNvSpPr>
            <a:spLocks noGrp="1"/>
          </p:cNvSpPr>
          <p:nvPr>
            <p:ph idx="1"/>
          </p:nvPr>
        </p:nvSpPr>
        <p:spPr>
          <a:xfrm>
            <a:off x="323850" y="1052513"/>
            <a:ext cx="8496300" cy="5329237"/>
          </a:xfrm>
        </p:spPr>
        <p:txBody>
          <a:bodyPr/>
          <a:lstStyle/>
          <a:p>
            <a:r>
              <a:rPr lang="it-IT" i="1" smtClean="0">
                <a:solidFill>
                  <a:schemeClr val="tx2"/>
                </a:solidFill>
                <a:latin typeface="Times New Roman" pitchFamily="18" charset="0"/>
                <a:cs typeface="Times New Roman" pitchFamily="18" charset="0"/>
              </a:rPr>
              <a:t>a* </a:t>
            </a:r>
            <a:r>
              <a:rPr lang="it-IT" smtClean="0">
                <a:solidFill>
                  <a:schemeClr val="tx2"/>
                </a:solidFill>
                <a:latin typeface="Times New Roman" pitchFamily="18" charset="0"/>
                <a:cs typeface="Times New Roman" pitchFamily="18" charset="0"/>
              </a:rPr>
              <a:t>e  </a:t>
            </a:r>
            <a:r>
              <a:rPr lang="it-IT" i="1" smtClean="0">
                <a:solidFill>
                  <a:schemeClr val="tx2"/>
                </a:solidFill>
                <a:latin typeface="Times New Roman" pitchFamily="18" charset="0"/>
                <a:cs typeface="Times New Roman" pitchFamily="18" charset="0"/>
              </a:rPr>
              <a:t>k* </a:t>
            </a:r>
            <a:r>
              <a:rPr lang="it-IT" smtClean="0">
                <a:solidFill>
                  <a:schemeClr val="tx2"/>
                </a:solidFill>
                <a:cs typeface="Times New Roman" pitchFamily="18" charset="0"/>
              </a:rPr>
              <a:t>rappresentano </a:t>
            </a:r>
            <a:r>
              <a:rPr lang="it-IT" smtClean="0">
                <a:solidFill>
                  <a:schemeClr val="tx2"/>
                </a:solidFill>
              </a:rPr>
              <a:t>i valori di equilibrio di lungo periodo </a:t>
            </a:r>
            <a:r>
              <a:rPr lang="it-IT" smtClean="0">
                <a:solidFill>
                  <a:schemeClr val="tx2"/>
                </a:solidFill>
                <a:cs typeface="Times New Roman" pitchFamily="18" charset="0"/>
              </a:rPr>
              <a:t>rispettivamente </a:t>
            </a:r>
            <a:r>
              <a:rPr lang="it-IT" smtClean="0">
                <a:solidFill>
                  <a:schemeClr val="tx2"/>
                </a:solidFill>
              </a:rPr>
              <a:t>del </a:t>
            </a:r>
            <a:r>
              <a:rPr lang="it-IT" i="1" smtClean="0">
                <a:solidFill>
                  <a:schemeClr val="tx2"/>
                </a:solidFill>
              </a:rPr>
              <a:t>prodotto per occupato</a:t>
            </a:r>
            <a:r>
              <a:rPr lang="it-IT" smtClean="0">
                <a:solidFill>
                  <a:schemeClr val="tx2"/>
                </a:solidFill>
              </a:rPr>
              <a:t> e del </a:t>
            </a:r>
            <a:r>
              <a:rPr lang="it-IT" i="1" smtClean="0">
                <a:solidFill>
                  <a:schemeClr val="tx2"/>
                </a:solidFill>
              </a:rPr>
              <a:t>capitale per occupato. </a:t>
            </a:r>
          </a:p>
          <a:p>
            <a:r>
              <a:rPr lang="it-IT" smtClean="0">
                <a:solidFill>
                  <a:schemeClr val="tx2"/>
                </a:solidFill>
              </a:rPr>
              <a:t>Tali valori sono correlati:</a:t>
            </a:r>
          </a:p>
          <a:p>
            <a:pPr>
              <a:buFontTx/>
              <a:buChar char="-"/>
            </a:pPr>
            <a:r>
              <a:rPr lang="it-IT" i="1" smtClean="0">
                <a:solidFill>
                  <a:schemeClr val="tx2"/>
                </a:solidFill>
              </a:rPr>
              <a:t>positivamente </a:t>
            </a:r>
            <a:r>
              <a:rPr lang="it-IT" smtClean="0">
                <a:solidFill>
                  <a:schemeClr val="tx2"/>
                </a:solidFill>
              </a:rPr>
              <a:t>con l’indicatore di efficienza del sistema produttivo (</a:t>
            </a:r>
            <a:r>
              <a:rPr lang="it-IT" i="1" smtClean="0">
                <a:solidFill>
                  <a:schemeClr val="tx2"/>
                </a:solidFill>
              </a:rPr>
              <a:t>A</a:t>
            </a:r>
            <a:r>
              <a:rPr lang="it-IT" smtClean="0">
                <a:solidFill>
                  <a:schemeClr val="tx2"/>
                </a:solidFill>
              </a:rPr>
              <a:t>) e la propensione al risparmio (</a:t>
            </a:r>
            <a:r>
              <a:rPr lang="it-IT" i="1" smtClean="0">
                <a:solidFill>
                  <a:schemeClr val="tx2"/>
                </a:solidFill>
              </a:rPr>
              <a:t>s</a:t>
            </a:r>
            <a:r>
              <a:rPr lang="it-IT" smtClean="0">
                <a:solidFill>
                  <a:schemeClr val="tx2"/>
                </a:solidFill>
              </a:rPr>
              <a:t>); </a:t>
            </a:r>
          </a:p>
          <a:p>
            <a:pPr>
              <a:buFontTx/>
              <a:buChar char="-"/>
            </a:pPr>
            <a:r>
              <a:rPr lang="it-IT" i="1" smtClean="0">
                <a:solidFill>
                  <a:schemeClr val="tx2"/>
                </a:solidFill>
              </a:rPr>
              <a:t>negativamente </a:t>
            </a:r>
            <a:r>
              <a:rPr lang="it-IT" smtClean="0">
                <a:solidFill>
                  <a:schemeClr val="tx2"/>
                </a:solidFill>
              </a:rPr>
              <a:t>con il tasso di aumento della forza lavoro (</a:t>
            </a:r>
            <a:r>
              <a:rPr lang="it-IT" i="1" smtClean="0">
                <a:solidFill>
                  <a:schemeClr val="tx2"/>
                </a:solidFill>
              </a:rPr>
              <a:t>n</a:t>
            </a:r>
            <a:r>
              <a:rPr lang="it-IT" smtClean="0">
                <a:solidFill>
                  <a:schemeClr val="tx2"/>
                </a:solidFill>
              </a:rPr>
              <a:t>) ed il tasso di ammortamento (</a:t>
            </a:r>
            <a:r>
              <a:rPr lang="it-IT" i="1" smtClean="0">
                <a:solidFill>
                  <a:schemeClr val="tx2"/>
                </a:solidFill>
                <a:latin typeface="Symbol" pitchFamily="18" charset="2"/>
              </a:rPr>
              <a:t>d</a:t>
            </a:r>
            <a:r>
              <a:rPr lang="it-IT" smtClean="0">
                <a:solidFill>
                  <a:schemeClr val="tx2"/>
                </a:solidFill>
              </a:rPr>
              <a:t>).</a:t>
            </a:r>
            <a:endParaRPr lang="it-IT"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olo 1"/>
          <p:cNvSpPr>
            <a:spLocks noGrp="1"/>
          </p:cNvSpPr>
          <p:nvPr>
            <p:ph type="title"/>
          </p:nvPr>
        </p:nvSpPr>
        <p:spPr>
          <a:xfrm>
            <a:off x="457200" y="274638"/>
            <a:ext cx="7427913" cy="561975"/>
          </a:xfrm>
        </p:spPr>
        <p:txBody>
          <a:bodyPr/>
          <a:lstStyle/>
          <a:p>
            <a:r>
              <a:rPr lang="it-IT" sz="3200" b="1" smtClean="0"/>
              <a:t>Transizione verso lo </a:t>
            </a:r>
            <a:r>
              <a:rPr lang="it-IT" sz="3200" b="1" i="1" smtClean="0"/>
              <a:t>steady state</a:t>
            </a:r>
          </a:p>
        </p:txBody>
      </p:sp>
      <p:sp>
        <p:nvSpPr>
          <p:cNvPr id="31746" name="Segnaposto contenuto 2"/>
          <p:cNvSpPr>
            <a:spLocks noGrp="1"/>
          </p:cNvSpPr>
          <p:nvPr>
            <p:ph idx="1"/>
          </p:nvPr>
        </p:nvSpPr>
        <p:spPr>
          <a:xfrm>
            <a:off x="539750" y="908050"/>
            <a:ext cx="8229600" cy="5473700"/>
          </a:xfrm>
        </p:spPr>
        <p:txBody>
          <a:bodyPr/>
          <a:lstStyle/>
          <a:p>
            <a:r>
              <a:rPr lang="it-IT" sz="2600" smtClean="0"/>
              <a:t>A sinistra del punto C nella Figura 17.3 (ad es., in corrispondenza di </a:t>
            </a:r>
            <a:r>
              <a:rPr lang="it-IT" sz="2600" i="1" smtClean="0"/>
              <a:t>k</a:t>
            </a:r>
            <a:r>
              <a:rPr lang="it-IT" sz="2600" i="1" baseline="-25000" smtClean="0"/>
              <a:t>0</a:t>
            </a:r>
            <a:r>
              <a:rPr lang="it-IT" sz="2600" i="1" smtClean="0"/>
              <a:t> &lt; k* </a:t>
            </a:r>
            <a:r>
              <a:rPr lang="it-IT" sz="2600" smtClean="0"/>
              <a:t>) il risparmio (punto A) è maggiore del fabbisogno di investimento (punto B). Il capitale aumenta quindi più rapidamente della forza lavoro e cresce pertanto </a:t>
            </a:r>
            <a:r>
              <a:rPr lang="it-IT" sz="2600" i="1" smtClean="0"/>
              <a:t>k</a:t>
            </a:r>
            <a:r>
              <a:rPr lang="it-IT" sz="2600" smtClean="0"/>
              <a:t> (il rapporto capitale/lavoro) sino a raggiungere la posizione di equilibrio </a:t>
            </a:r>
            <a:r>
              <a:rPr lang="it-IT" sz="2600" i="1" smtClean="0"/>
              <a:t>k*. </a:t>
            </a:r>
            <a:r>
              <a:rPr lang="it-IT" sz="2600" smtClean="0"/>
              <a:t>Cresce di conseguenza anche </a:t>
            </a:r>
            <a:r>
              <a:rPr lang="it-IT" i="1" smtClean="0">
                <a:latin typeface="Times New Roman" pitchFamily="18" charset="0"/>
                <a:cs typeface="Times New Roman" pitchFamily="18" charset="0"/>
              </a:rPr>
              <a:t>a≡ </a:t>
            </a:r>
            <a:r>
              <a:rPr lang="it-IT" sz="2400" i="1" smtClean="0">
                <a:cs typeface="Times New Roman" pitchFamily="18" charset="0"/>
              </a:rPr>
              <a:t>Y/N .</a:t>
            </a:r>
            <a:endParaRPr lang="it-IT" sz="2400" smtClean="0"/>
          </a:p>
          <a:p>
            <a:r>
              <a:rPr lang="it-IT" sz="2600" smtClean="0"/>
              <a:t>Il contrario avviene a destra di C (con  </a:t>
            </a:r>
            <a:r>
              <a:rPr lang="it-IT" sz="2600" i="1" smtClean="0"/>
              <a:t>k &gt; k* </a:t>
            </a:r>
            <a:r>
              <a:rPr lang="it-IT" sz="2600" smtClean="0"/>
              <a:t>).</a:t>
            </a:r>
          </a:p>
          <a:p>
            <a:r>
              <a:rPr lang="it-IT" sz="2600" smtClean="0"/>
              <a:t> Paesi con uguali tassi di risparmio e tassi di crescita della popolazione e con la stessa tecnologia dovrebbero pertanto arrivare allo stesso prodotto (reddito) per occupato, anche se in tempi diversi (fenomeno della </a:t>
            </a:r>
            <a:r>
              <a:rPr lang="it-IT" sz="2600" b="1" smtClean="0"/>
              <a:t>convergenza</a:t>
            </a:r>
            <a:r>
              <a:rPr lang="it-IT" sz="2600" smtClean="0"/>
              <a:t>).</a:t>
            </a:r>
            <a:endParaRPr lang="it-IT" sz="28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asellaDiTesto 2"/>
          <p:cNvSpPr txBox="1">
            <a:spLocks noChangeArrowheads="1"/>
          </p:cNvSpPr>
          <p:nvPr/>
        </p:nvSpPr>
        <p:spPr bwMode="auto">
          <a:xfrm>
            <a:off x="250825" y="115888"/>
            <a:ext cx="8281988" cy="1816100"/>
          </a:xfrm>
          <a:prstGeom prst="rect">
            <a:avLst/>
          </a:prstGeom>
          <a:noFill/>
          <a:ln w="9525">
            <a:noFill/>
            <a:miter lim="800000"/>
            <a:headEnd/>
            <a:tailEnd/>
          </a:ln>
        </p:spPr>
        <p:txBody>
          <a:bodyPr>
            <a:spAutoFit/>
          </a:bodyPr>
          <a:lstStyle/>
          <a:p>
            <a:r>
              <a:rPr lang="it-IT" sz="2200" b="1">
                <a:solidFill>
                  <a:schemeClr val="tx2"/>
                </a:solidFill>
              </a:rPr>
              <a:t>Incremento del tasso di risparmio (</a:t>
            </a:r>
            <a:r>
              <a:rPr lang="it-IT" sz="2200" b="1" i="1">
                <a:solidFill>
                  <a:schemeClr val="tx2"/>
                </a:solidFill>
              </a:rPr>
              <a:t>s</a:t>
            </a:r>
            <a:r>
              <a:rPr lang="it-IT" sz="2200" b="1">
                <a:solidFill>
                  <a:schemeClr val="tx2"/>
                </a:solidFill>
              </a:rPr>
              <a:t>) </a:t>
            </a:r>
            <a:r>
              <a:rPr lang="it-IT" sz="2200">
                <a:solidFill>
                  <a:schemeClr val="tx2"/>
                </a:solidFill>
              </a:rPr>
              <a:t>– Si sposta più avanti </a:t>
            </a:r>
          </a:p>
          <a:p>
            <a:r>
              <a:rPr lang="it-IT" sz="2200">
                <a:solidFill>
                  <a:schemeClr val="tx2"/>
                </a:solidFill>
              </a:rPr>
              <a:t>nel tempo lo </a:t>
            </a:r>
            <a:r>
              <a:rPr lang="it-IT" sz="2200" i="1">
                <a:solidFill>
                  <a:schemeClr val="tx2"/>
                </a:solidFill>
              </a:rPr>
              <a:t>steady state </a:t>
            </a:r>
            <a:r>
              <a:rPr lang="it-IT" sz="2200">
                <a:solidFill>
                  <a:schemeClr val="tx2"/>
                </a:solidFill>
              </a:rPr>
              <a:t>(dal punto C al punto C’): aumentano</a:t>
            </a:r>
          </a:p>
          <a:p>
            <a:r>
              <a:rPr lang="it-IT" sz="2200">
                <a:solidFill>
                  <a:schemeClr val="tx2"/>
                </a:solidFill>
              </a:rPr>
              <a:t>i valori di lungo periodo del capitale per occupato (</a:t>
            </a:r>
            <a:r>
              <a:rPr lang="it-IT" sz="2200" i="1">
                <a:solidFill>
                  <a:schemeClr val="tx2"/>
                </a:solidFill>
              </a:rPr>
              <a:t>k*</a:t>
            </a:r>
            <a:r>
              <a:rPr lang="it-IT" sz="2200">
                <a:solidFill>
                  <a:schemeClr val="tx2"/>
                </a:solidFill>
              </a:rPr>
              <a:t>) e del </a:t>
            </a:r>
          </a:p>
          <a:p>
            <a:r>
              <a:rPr lang="it-IT" sz="2200">
                <a:solidFill>
                  <a:schemeClr val="tx2"/>
                </a:solidFill>
              </a:rPr>
              <a:t>prodotto per occupato (</a:t>
            </a:r>
            <a:r>
              <a:rPr lang="it-IT" sz="2400" i="1">
                <a:solidFill>
                  <a:schemeClr val="tx2"/>
                </a:solidFill>
                <a:latin typeface="Times New Roman" pitchFamily="18" charset="0"/>
                <a:cs typeface="Times New Roman" pitchFamily="18" charset="0"/>
              </a:rPr>
              <a:t>a</a:t>
            </a:r>
            <a:r>
              <a:rPr lang="it-IT" sz="2200" i="1">
                <a:solidFill>
                  <a:schemeClr val="tx2"/>
                </a:solidFill>
              </a:rPr>
              <a:t>*</a:t>
            </a:r>
            <a:r>
              <a:rPr lang="it-IT" sz="2200">
                <a:solidFill>
                  <a:schemeClr val="tx2"/>
                </a:solidFill>
              </a:rPr>
              <a:t>), ma non cambia il tasso di crescita di lungo periodo del prodotto totale </a:t>
            </a:r>
            <a:r>
              <a:rPr lang="it-IT" sz="2200" i="1">
                <a:solidFill>
                  <a:schemeClr val="tx2"/>
                </a:solidFill>
              </a:rPr>
              <a:t>Y</a:t>
            </a:r>
            <a:r>
              <a:rPr lang="it-IT" sz="2200">
                <a:solidFill>
                  <a:schemeClr val="tx2"/>
                </a:solidFill>
              </a:rPr>
              <a:t> (che resta pari a </a:t>
            </a:r>
            <a:r>
              <a:rPr lang="it-IT" sz="2200" i="1">
                <a:solidFill>
                  <a:schemeClr val="tx2"/>
                </a:solidFill>
              </a:rPr>
              <a:t>n</a:t>
            </a:r>
            <a:r>
              <a:rPr lang="it-IT" sz="2200">
                <a:solidFill>
                  <a:schemeClr val="tx2"/>
                </a:solidFill>
              </a:rPr>
              <a:t>).</a:t>
            </a:r>
            <a:endParaRPr lang="it-IT" sz="2200"/>
          </a:p>
        </p:txBody>
      </p:sp>
      <p:pic>
        <p:nvPicPr>
          <p:cNvPr id="32770" name="Picture 2"/>
          <p:cNvPicPr>
            <a:picLocks noChangeAspect="1" noChangeArrowheads="1"/>
          </p:cNvPicPr>
          <p:nvPr/>
        </p:nvPicPr>
        <p:blipFill>
          <a:blip r:embed="rId2"/>
          <a:srcRect/>
          <a:stretch>
            <a:fillRect/>
          </a:stretch>
        </p:blipFill>
        <p:spPr bwMode="auto">
          <a:xfrm>
            <a:off x="731838" y="1936750"/>
            <a:ext cx="7296150" cy="4660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asellaDiTesto 2"/>
          <p:cNvSpPr txBox="1">
            <a:spLocks noChangeArrowheads="1"/>
          </p:cNvSpPr>
          <p:nvPr/>
        </p:nvSpPr>
        <p:spPr bwMode="auto">
          <a:xfrm>
            <a:off x="179388" y="0"/>
            <a:ext cx="8424862" cy="1938338"/>
          </a:xfrm>
          <a:prstGeom prst="rect">
            <a:avLst/>
          </a:prstGeom>
          <a:noFill/>
          <a:ln w="9525">
            <a:noFill/>
            <a:miter lim="800000"/>
            <a:headEnd/>
            <a:tailEnd/>
          </a:ln>
        </p:spPr>
        <p:txBody>
          <a:bodyPr>
            <a:spAutoFit/>
          </a:bodyPr>
          <a:lstStyle/>
          <a:p>
            <a:r>
              <a:rPr lang="it-IT" sz="2000">
                <a:solidFill>
                  <a:schemeClr val="tx2"/>
                </a:solidFill>
              </a:rPr>
              <a:t>Un incremento del tasso di risparmio al tempo t</a:t>
            </a:r>
            <a:r>
              <a:rPr lang="it-IT" sz="2000" baseline="-25000">
                <a:solidFill>
                  <a:schemeClr val="tx2"/>
                </a:solidFill>
              </a:rPr>
              <a:t>0  </a:t>
            </a:r>
            <a:r>
              <a:rPr lang="it-IT" sz="2000">
                <a:solidFill>
                  <a:schemeClr val="tx2"/>
                </a:solidFill>
              </a:rPr>
              <a:t>determina un aumento   dell’investimento effettivo; lo stock di capitale e la produzione procapite crescono fino al nuovo livello di </a:t>
            </a:r>
            <a:r>
              <a:rPr lang="it-IT" sz="2000" i="1">
                <a:solidFill>
                  <a:schemeClr val="tx2"/>
                </a:solidFill>
              </a:rPr>
              <a:t>steady state a**. </a:t>
            </a:r>
            <a:r>
              <a:rPr lang="it-IT" sz="2000">
                <a:solidFill>
                  <a:schemeClr val="tx2"/>
                </a:solidFill>
              </a:rPr>
              <a:t>Il tasso di crescita del prodotto totale aumenta nel breve periodo, ma diminuisce via via che il capitale si accumula fino a tornare al tasso </a:t>
            </a:r>
            <a:r>
              <a:rPr lang="it-IT" sz="2000" i="1">
                <a:solidFill>
                  <a:schemeClr val="tx2"/>
                </a:solidFill>
              </a:rPr>
              <a:t>n </a:t>
            </a:r>
            <a:r>
              <a:rPr lang="it-IT" sz="2000">
                <a:solidFill>
                  <a:schemeClr val="tx2"/>
                </a:solidFill>
              </a:rPr>
              <a:t>di crescita della popolazione </a:t>
            </a:r>
            <a:r>
              <a:rPr lang="it-IT" sz="2000" i="1">
                <a:solidFill>
                  <a:schemeClr val="tx2"/>
                </a:solidFill>
              </a:rPr>
              <a:t>.</a:t>
            </a:r>
            <a:r>
              <a:rPr lang="it-IT" sz="2000">
                <a:solidFill>
                  <a:schemeClr val="tx2"/>
                </a:solidFill>
              </a:rPr>
              <a:t>  </a:t>
            </a:r>
            <a:endParaRPr lang="it-IT" sz="2000"/>
          </a:p>
        </p:txBody>
      </p:sp>
      <p:pic>
        <p:nvPicPr>
          <p:cNvPr id="33794" name="Picture 2"/>
          <p:cNvPicPr>
            <a:picLocks noChangeAspect="1" noChangeArrowheads="1"/>
          </p:cNvPicPr>
          <p:nvPr/>
        </p:nvPicPr>
        <p:blipFill>
          <a:blip r:embed="rId2"/>
          <a:srcRect/>
          <a:stretch>
            <a:fillRect/>
          </a:stretch>
        </p:blipFill>
        <p:spPr bwMode="auto">
          <a:xfrm>
            <a:off x="657225" y="1912938"/>
            <a:ext cx="7515225" cy="4684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5" name="Titolo 1"/>
          <p:cNvSpPr>
            <a:spLocks noGrp="1"/>
          </p:cNvSpPr>
          <p:nvPr>
            <p:ph type="title"/>
          </p:nvPr>
        </p:nvSpPr>
        <p:spPr>
          <a:xfrm>
            <a:off x="684213" y="260350"/>
            <a:ext cx="7200900" cy="576263"/>
          </a:xfrm>
        </p:spPr>
        <p:txBody>
          <a:bodyPr/>
          <a:lstStyle/>
          <a:p>
            <a:r>
              <a:rPr lang="it-IT" sz="3600" b="1" smtClean="0"/>
              <a:t>Progresso tecnologico esogeno</a:t>
            </a:r>
          </a:p>
        </p:txBody>
      </p:sp>
      <p:sp>
        <p:nvSpPr>
          <p:cNvPr id="5156" name="Segnaposto contenuto 2"/>
          <p:cNvSpPr>
            <a:spLocks noGrp="1"/>
          </p:cNvSpPr>
          <p:nvPr>
            <p:ph idx="1"/>
          </p:nvPr>
        </p:nvSpPr>
        <p:spPr>
          <a:xfrm>
            <a:off x="395288" y="981075"/>
            <a:ext cx="8435975" cy="5329238"/>
          </a:xfrm>
        </p:spPr>
        <p:txBody>
          <a:bodyPr/>
          <a:lstStyle/>
          <a:p>
            <a:r>
              <a:rPr lang="it-IT" sz="2400" smtClean="0"/>
              <a:t>In assenza di progresso tecnologico, come si è visto, il prodotto totale, il capitale e la forza lavoro crescono nel lungo periodo al tasso </a:t>
            </a:r>
            <a:r>
              <a:rPr lang="it-IT" sz="2400" i="1" smtClean="0"/>
              <a:t>n, </a:t>
            </a:r>
            <a:r>
              <a:rPr lang="it-IT" sz="2400" smtClean="0"/>
              <a:t>mentre</a:t>
            </a:r>
            <a:r>
              <a:rPr lang="it-IT" sz="2400" i="1" smtClean="0"/>
              <a:t> </a:t>
            </a:r>
            <a:r>
              <a:rPr lang="it-IT" sz="2400" smtClean="0"/>
              <a:t>il tasso di crescita del prodotto per occupato è </a:t>
            </a:r>
            <a:r>
              <a:rPr lang="it-IT" sz="2400" i="1" smtClean="0"/>
              <a:t>nullo</a:t>
            </a:r>
            <a:r>
              <a:rPr lang="it-IT" sz="2400" smtClean="0"/>
              <a:t>. </a:t>
            </a:r>
          </a:p>
          <a:p>
            <a:r>
              <a:rPr lang="it-IT" sz="2400" smtClean="0"/>
              <a:t>Introduciamo ora l’ipotesi di </a:t>
            </a:r>
            <a:r>
              <a:rPr lang="it-IT" sz="2400" i="1" smtClean="0"/>
              <a:t>progresso tecnologico </a:t>
            </a:r>
            <a:r>
              <a:rPr lang="it-IT" sz="2400" smtClean="0"/>
              <a:t>con la variabile </a:t>
            </a:r>
            <a:r>
              <a:rPr lang="it-IT" sz="2400" i="1" smtClean="0"/>
              <a:t>E</a:t>
            </a:r>
            <a:r>
              <a:rPr lang="it-IT" sz="2400" smtClean="0"/>
              <a:t> che esprime il </a:t>
            </a:r>
            <a:r>
              <a:rPr lang="it-IT" sz="2400" i="1" smtClean="0"/>
              <a:t>livello di efficienza</a:t>
            </a:r>
            <a:r>
              <a:rPr lang="it-IT" sz="2400" smtClean="0"/>
              <a:t> della forza lavoro </a:t>
            </a:r>
            <a:r>
              <a:rPr lang="it-IT" sz="2400" i="1" smtClean="0"/>
              <a:t>N</a:t>
            </a:r>
            <a:r>
              <a:rPr lang="it-IT" sz="2400" smtClean="0"/>
              <a:t>, mentre </a:t>
            </a:r>
            <a:r>
              <a:rPr lang="it-IT" sz="2400" i="1" smtClean="0"/>
              <a:t>EN = H</a:t>
            </a:r>
            <a:r>
              <a:rPr lang="it-IT" sz="2400" smtClean="0"/>
              <a:t> è il capitale umano.  Per cui: </a:t>
            </a:r>
          </a:p>
          <a:p>
            <a:endParaRPr lang="it-IT" sz="2600" smtClean="0"/>
          </a:p>
          <a:p>
            <a:pPr>
              <a:spcBef>
                <a:spcPts val="600"/>
              </a:spcBef>
            </a:pPr>
            <a:r>
              <a:rPr lang="it-IT" sz="2400" smtClean="0"/>
              <a:t>Supponiamo che il tasso di progresso tecnologico sia  </a:t>
            </a:r>
            <a:r>
              <a:rPr lang="it-IT" sz="2400" i="1" smtClean="0"/>
              <a:t>esogeno</a:t>
            </a:r>
            <a:r>
              <a:rPr lang="it-IT" sz="2400" smtClean="0"/>
              <a:t>  e pari a </a:t>
            </a:r>
            <a:r>
              <a:rPr lang="it-IT" sz="2400" i="1" smtClean="0"/>
              <a:t>∆E/E = </a:t>
            </a:r>
            <a:r>
              <a:rPr lang="el-GR" sz="2400" i="1" smtClean="0">
                <a:latin typeface="Times New Roman" pitchFamily="18" charset="0"/>
                <a:cs typeface="Times New Roman" pitchFamily="18" charset="0"/>
              </a:rPr>
              <a:t>γ</a:t>
            </a:r>
            <a:r>
              <a:rPr lang="it-IT" sz="2400" i="1" smtClean="0">
                <a:latin typeface="Times New Roman" pitchFamily="18" charset="0"/>
                <a:cs typeface="Times New Roman" pitchFamily="18" charset="0"/>
              </a:rPr>
              <a:t> . </a:t>
            </a:r>
            <a:r>
              <a:rPr lang="it-IT" sz="2400" smtClean="0">
                <a:cs typeface="Times New Roman" pitchFamily="18" charset="0"/>
              </a:rPr>
              <a:t>Si può dimostrare  che</a:t>
            </a:r>
            <a:r>
              <a:rPr lang="it-IT" sz="2400" smtClean="0"/>
              <a:t> nello </a:t>
            </a:r>
            <a:r>
              <a:rPr lang="it-IT" sz="2400" i="1" smtClean="0"/>
              <a:t>steady state </a:t>
            </a:r>
            <a:r>
              <a:rPr lang="it-IT" sz="2400" smtClean="0"/>
              <a:t>il capitale umano </a:t>
            </a:r>
            <a:r>
              <a:rPr lang="it-IT" sz="2400" i="1" smtClean="0"/>
              <a:t>(H</a:t>
            </a:r>
            <a:r>
              <a:rPr lang="it-IT" sz="2400" smtClean="0"/>
              <a:t>)</a:t>
            </a:r>
            <a:r>
              <a:rPr lang="it-IT" sz="2400" i="1" smtClean="0"/>
              <a:t>,</a:t>
            </a:r>
            <a:r>
              <a:rPr lang="it-IT" sz="2400" smtClean="0"/>
              <a:t> il capitale fisico (</a:t>
            </a:r>
            <a:r>
              <a:rPr lang="it-IT" sz="2400" i="1" smtClean="0"/>
              <a:t>K </a:t>
            </a:r>
            <a:r>
              <a:rPr lang="it-IT" sz="2400" smtClean="0"/>
              <a:t>) e il prodotto totale (</a:t>
            </a:r>
            <a:r>
              <a:rPr lang="it-IT" sz="2400" i="1" smtClean="0"/>
              <a:t>Y</a:t>
            </a:r>
            <a:r>
              <a:rPr lang="it-IT" sz="2400" smtClean="0"/>
              <a:t>) crescono tutti al tasso </a:t>
            </a:r>
            <a:r>
              <a:rPr lang="el-GR" sz="2400" i="1" smtClean="0">
                <a:latin typeface="Times New Roman" pitchFamily="18" charset="0"/>
                <a:cs typeface="Times New Roman" pitchFamily="18" charset="0"/>
              </a:rPr>
              <a:t>γ</a:t>
            </a:r>
            <a:r>
              <a:rPr lang="it-IT" sz="2400" i="1" smtClean="0">
                <a:latin typeface="Times New Roman" pitchFamily="18" charset="0"/>
                <a:cs typeface="Times New Roman" pitchFamily="18" charset="0"/>
              </a:rPr>
              <a:t> </a:t>
            </a:r>
            <a:r>
              <a:rPr lang="it-IT" sz="2400" i="1" smtClean="0">
                <a:cs typeface="Arial" charset="0"/>
              </a:rPr>
              <a:t>+ n</a:t>
            </a:r>
            <a:r>
              <a:rPr lang="it-IT" sz="2400" smtClean="0">
                <a:cs typeface="Arial" charset="0"/>
              </a:rPr>
              <a:t>, mentre il tasso di crescita del prodotto per occupato è pari a </a:t>
            </a:r>
            <a:r>
              <a:rPr lang="el-GR" sz="2400" smtClean="0">
                <a:latin typeface="Times New Roman" pitchFamily="18" charset="0"/>
                <a:cs typeface="Times New Roman" pitchFamily="18" charset="0"/>
              </a:rPr>
              <a:t>γ</a:t>
            </a:r>
            <a:r>
              <a:rPr lang="it-IT" sz="2400" smtClean="0">
                <a:latin typeface="Times New Roman" pitchFamily="18" charset="0"/>
                <a:cs typeface="Times New Roman" pitchFamily="18" charset="0"/>
              </a:rPr>
              <a:t>. </a:t>
            </a:r>
            <a:r>
              <a:rPr lang="it-IT" sz="2400" smtClean="0"/>
              <a:t>   </a:t>
            </a:r>
          </a:p>
          <a:p>
            <a:endParaRPr lang="it-IT" sz="2800" smtClean="0"/>
          </a:p>
        </p:txBody>
      </p:sp>
      <p:graphicFrame>
        <p:nvGraphicFramePr>
          <p:cNvPr id="5154" name="Object 34"/>
          <p:cNvGraphicFramePr>
            <a:graphicFrameLocks noChangeAspect="1"/>
          </p:cNvGraphicFramePr>
          <p:nvPr/>
        </p:nvGraphicFramePr>
        <p:xfrm>
          <a:off x="995363" y="3716338"/>
          <a:ext cx="7223125" cy="612775"/>
        </p:xfrm>
        <a:graphic>
          <a:graphicData uri="http://schemas.openxmlformats.org/presentationml/2006/ole">
            <p:oleObj spid="_x0000_s5154" name="Equazione" r:id="rId3" imgW="2984500" imgH="2413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asellaDiTesto 3"/>
          <p:cNvSpPr txBox="1">
            <a:spLocks noChangeArrowheads="1"/>
          </p:cNvSpPr>
          <p:nvPr/>
        </p:nvSpPr>
        <p:spPr bwMode="auto">
          <a:xfrm>
            <a:off x="0" y="0"/>
            <a:ext cx="8604250" cy="1446213"/>
          </a:xfrm>
          <a:prstGeom prst="rect">
            <a:avLst/>
          </a:prstGeom>
          <a:noFill/>
          <a:ln w="9525">
            <a:noFill/>
            <a:miter lim="800000"/>
            <a:headEnd/>
            <a:tailEnd/>
          </a:ln>
        </p:spPr>
        <p:txBody>
          <a:bodyPr>
            <a:spAutoFit/>
          </a:bodyPr>
          <a:lstStyle/>
          <a:p>
            <a:r>
              <a:rPr lang="it-IT" sz="2200">
                <a:solidFill>
                  <a:schemeClr val="tx2"/>
                </a:solidFill>
              </a:rPr>
              <a:t>   	Il </a:t>
            </a:r>
            <a:r>
              <a:rPr lang="it-IT" sz="2200" b="1">
                <a:solidFill>
                  <a:schemeClr val="tx2"/>
                </a:solidFill>
              </a:rPr>
              <a:t>progresso tecnologico </a:t>
            </a:r>
            <a:r>
              <a:rPr lang="it-IT" sz="2200">
                <a:solidFill>
                  <a:schemeClr val="tx2"/>
                </a:solidFill>
              </a:rPr>
              <a:t>sposta continuamente verso</a:t>
            </a:r>
          </a:p>
          <a:p>
            <a:r>
              <a:rPr lang="it-IT" sz="2200">
                <a:solidFill>
                  <a:schemeClr val="tx2"/>
                </a:solidFill>
              </a:rPr>
              <a:t>	l’alto la funzione di produzione e la curva del risparmio. </a:t>
            </a:r>
          </a:p>
          <a:p>
            <a:r>
              <a:rPr lang="it-IT" sz="2200">
                <a:solidFill>
                  <a:schemeClr val="tx2"/>
                </a:solidFill>
              </a:rPr>
              <a:t>	Il prodotto per occupato cresce nel corso del tempo grazie    	ai miglioramenti della tecnologia.</a:t>
            </a:r>
            <a:endParaRPr lang="it-IT" sz="2200"/>
          </a:p>
        </p:txBody>
      </p:sp>
      <p:pic>
        <p:nvPicPr>
          <p:cNvPr id="36866" name="Picture 2"/>
          <p:cNvPicPr>
            <a:picLocks noChangeAspect="1" noChangeArrowheads="1"/>
          </p:cNvPicPr>
          <p:nvPr/>
        </p:nvPicPr>
        <p:blipFill>
          <a:blip r:embed="rId2"/>
          <a:srcRect/>
          <a:stretch>
            <a:fillRect/>
          </a:stretch>
        </p:blipFill>
        <p:spPr bwMode="auto">
          <a:xfrm>
            <a:off x="581025" y="1473200"/>
            <a:ext cx="7951788" cy="48355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87" name="Titolo 1"/>
          <p:cNvSpPr>
            <a:spLocks noGrp="1"/>
          </p:cNvSpPr>
          <p:nvPr>
            <p:ph type="title"/>
          </p:nvPr>
        </p:nvSpPr>
        <p:spPr/>
        <p:txBody>
          <a:bodyPr/>
          <a:lstStyle/>
          <a:p>
            <a:r>
              <a:rPr lang="it-IT" sz="3200" b="1" smtClean="0"/>
              <a:t>Il modello di Solow con progresso tecnologico esogeno</a:t>
            </a:r>
          </a:p>
        </p:txBody>
      </p:sp>
      <p:graphicFrame>
        <p:nvGraphicFramePr>
          <p:cNvPr id="49186" name="Object 34"/>
          <p:cNvGraphicFramePr>
            <a:graphicFrameLocks noGrp="1" noChangeAspect="1"/>
          </p:cNvGraphicFramePr>
          <p:nvPr>
            <p:ph idx="1"/>
          </p:nvPr>
        </p:nvGraphicFramePr>
        <p:xfrm>
          <a:off x="1042988" y="1577975"/>
          <a:ext cx="6481762" cy="4587875"/>
        </p:xfrm>
        <a:graphic>
          <a:graphicData uri="http://schemas.openxmlformats.org/presentationml/2006/ole">
            <p:oleObj spid="_x0000_s49186" name="Equazione" r:id="rId3" imgW="2667000" imgH="25654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olo 1"/>
          <p:cNvSpPr>
            <a:spLocks noGrp="1"/>
          </p:cNvSpPr>
          <p:nvPr>
            <p:ph type="title"/>
          </p:nvPr>
        </p:nvSpPr>
        <p:spPr>
          <a:xfrm>
            <a:off x="179388" y="260350"/>
            <a:ext cx="8208962" cy="431800"/>
          </a:xfrm>
        </p:spPr>
        <p:txBody>
          <a:bodyPr/>
          <a:lstStyle/>
          <a:p>
            <a:r>
              <a:rPr lang="it-IT" sz="3200" b="1" smtClean="0"/>
              <a:t>Equilibrio di lungo periodo (</a:t>
            </a:r>
            <a:r>
              <a:rPr lang="it-IT" sz="3200" b="1" i="1" smtClean="0"/>
              <a:t>steady state</a:t>
            </a:r>
            <a:r>
              <a:rPr lang="it-IT" sz="3200" b="1" smtClean="0"/>
              <a:t>)</a:t>
            </a:r>
          </a:p>
        </p:txBody>
      </p:sp>
      <p:sp>
        <p:nvSpPr>
          <p:cNvPr id="50178" name="Segnaposto contenuto 2"/>
          <p:cNvSpPr>
            <a:spLocks noGrp="1"/>
          </p:cNvSpPr>
          <p:nvPr>
            <p:ph idx="1"/>
          </p:nvPr>
        </p:nvSpPr>
        <p:spPr>
          <a:xfrm>
            <a:off x="395288" y="908050"/>
            <a:ext cx="8280400" cy="5545138"/>
          </a:xfrm>
        </p:spPr>
        <p:txBody>
          <a:bodyPr/>
          <a:lstStyle/>
          <a:p>
            <a:r>
              <a:rPr lang="it-IT" sz="2800" smtClean="0"/>
              <a:t>Nel </a:t>
            </a:r>
            <a:r>
              <a:rPr lang="it-IT" sz="2800" b="1" i="1" smtClean="0"/>
              <a:t>breve periodo</a:t>
            </a:r>
            <a:r>
              <a:rPr lang="it-IT" sz="2800" smtClean="0"/>
              <a:t>, se il capitale cresce più della forza lavoro (</a:t>
            </a:r>
            <a:r>
              <a:rPr lang="it-IT" sz="2800" smtClean="0">
                <a:latin typeface="Cambria Math" pitchFamily="18" charset="0"/>
                <a:ea typeface="Cambria Math" pitchFamily="18" charset="0"/>
                <a:cs typeface="Cambria Math" pitchFamily="18" charset="0"/>
              </a:rPr>
              <a:t>𝛥</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 = </a:t>
            </a:r>
            <a:r>
              <a:rPr lang="it-IT" sz="2800" i="1" smtClean="0">
                <a:latin typeface="Cambria Math" pitchFamily="18" charset="0"/>
                <a:ea typeface="Cambria Math" pitchFamily="18" charset="0"/>
                <a:cs typeface="Cambria Math" pitchFamily="18" charset="0"/>
              </a:rPr>
              <a:t>s </a:t>
            </a:r>
            <a:r>
              <a:rPr lang="it-IT" sz="2800" i="1" smtClean="0">
                <a:latin typeface="Times New Roman" pitchFamily="18" charset="0"/>
                <a:ea typeface="Cambria Math" pitchFamily="18" charset="0"/>
                <a:cs typeface="Times New Roman" pitchFamily="18" charset="0"/>
              </a:rPr>
              <a:t>a</a:t>
            </a:r>
            <a:r>
              <a:rPr lang="it-IT" sz="2800" i="1" baseline="-25000" smtClean="0">
                <a:latin typeface="Times New Roman" pitchFamily="18" charset="0"/>
                <a:ea typeface="Cambria Math" pitchFamily="18" charset="0"/>
                <a:cs typeface="Times New Roman" pitchFamily="18" charset="0"/>
              </a:rPr>
              <a:t>K</a:t>
            </a:r>
            <a:r>
              <a:rPr lang="it-IT" sz="2800" i="1" smtClean="0">
                <a:latin typeface="Times New Roman" pitchFamily="18" charset="0"/>
                <a:ea typeface="Cambria Math" pitchFamily="18" charset="0"/>
                <a:cs typeface="Times New Roman" pitchFamily="18" charset="0"/>
              </a:rPr>
              <a:t> - </a:t>
            </a:r>
            <a:r>
              <a:rPr lang="it-IT" sz="2800" i="1" smtClean="0">
                <a:latin typeface="Cambria Math" pitchFamily="18" charset="0"/>
                <a:ea typeface="Cambria Math" pitchFamily="18" charset="0"/>
                <a:cs typeface="Times New Roman" pitchFamily="18" charset="0"/>
              </a:rPr>
              <a:t>𝛿  </a:t>
            </a:r>
            <a:r>
              <a:rPr lang="it-IT" sz="2800" smtClean="0">
                <a:latin typeface="Cambria Math" pitchFamily="18" charset="0"/>
                <a:ea typeface="Cambria Math" pitchFamily="18" charset="0"/>
                <a:cs typeface="Times New Roman" pitchFamily="18" charset="0"/>
              </a:rPr>
              <a:t>&gt;</a:t>
            </a:r>
            <a:r>
              <a:rPr lang="it-IT" sz="2800" i="1" smtClean="0">
                <a:latin typeface="Cambria Math" pitchFamily="18" charset="0"/>
                <a:ea typeface="Cambria Math" pitchFamily="18" charset="0"/>
                <a:cs typeface="Times New Roman" pitchFamily="18" charset="0"/>
              </a:rPr>
              <a:t> n</a:t>
            </a:r>
            <a:r>
              <a:rPr lang="it-IT" sz="2800" i="1" baseline="-25000" smtClean="0">
                <a:latin typeface="Times New Roman" pitchFamily="18" charset="0"/>
                <a:ea typeface="Cambria Math" pitchFamily="18" charset="0"/>
                <a:cs typeface="Times New Roman" pitchFamily="18" charset="0"/>
              </a:rPr>
              <a:t> </a:t>
            </a:r>
            <a:r>
              <a:rPr lang="it-IT" sz="2800" smtClean="0">
                <a:latin typeface="Times New Roman" pitchFamily="18" charset="0"/>
                <a:ea typeface="Cambria Math" pitchFamily="18" charset="0"/>
                <a:cs typeface="Times New Roman" pitchFamily="18" charset="0"/>
              </a:rPr>
              <a:t>) si </a:t>
            </a:r>
            <a:r>
              <a:rPr lang="it-IT" sz="2800" smtClean="0">
                <a:ea typeface="Cambria Math" pitchFamily="18" charset="0"/>
                <a:cs typeface="Times New Roman" pitchFamily="18" charset="0"/>
              </a:rPr>
              <a:t>avrà anche </a:t>
            </a:r>
            <a:r>
              <a:rPr lang="it-IT" sz="2800" smtClean="0">
                <a:latin typeface="Cambria Math" pitchFamily="18" charset="0"/>
                <a:ea typeface="Cambria Math" pitchFamily="18" charset="0"/>
                <a:cs typeface="Cambria Math" pitchFamily="18" charset="0"/>
              </a:rPr>
              <a:t>𝛥</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 &gt; 𝛥</a:t>
            </a:r>
            <a:r>
              <a:rPr lang="it-IT" sz="2800" i="1" smtClean="0">
                <a:latin typeface="Cambria Math" pitchFamily="18" charset="0"/>
                <a:ea typeface="Cambria Math" pitchFamily="18" charset="0"/>
                <a:cs typeface="Cambria Math" pitchFamily="18" charset="0"/>
              </a:rPr>
              <a:t>Y</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Y</a:t>
            </a:r>
            <a:r>
              <a:rPr lang="it-IT" sz="2800" smtClean="0">
                <a:latin typeface="Cambria Math" pitchFamily="18" charset="0"/>
                <a:ea typeface="Cambria Math" pitchFamily="18" charset="0"/>
                <a:cs typeface="Cambria Math" pitchFamily="18" charset="0"/>
              </a:rPr>
              <a:t>  </a:t>
            </a:r>
            <a:r>
              <a:rPr lang="it-IT" sz="2800" smtClean="0">
                <a:ea typeface="Cambria Math" pitchFamily="18" charset="0"/>
                <a:cs typeface="Cambria Math" pitchFamily="18" charset="0"/>
              </a:rPr>
              <a:t>(come si deduce  dalla seconda equazione della scheda precedente), pertanto  </a:t>
            </a:r>
            <a:r>
              <a:rPr lang="it-IT" sz="2800" i="1" smtClean="0">
                <a:latin typeface="Times New Roman" pitchFamily="18" charset="0"/>
                <a:ea typeface="Cambria Math" pitchFamily="18" charset="0"/>
                <a:cs typeface="Cambria Math" pitchFamily="18" charset="0"/>
              </a:rPr>
              <a:t>a</a:t>
            </a:r>
            <a:r>
              <a:rPr lang="it-IT" sz="2800" i="1" baseline="-25000" smtClean="0">
                <a:latin typeface="Times New Roman" pitchFamily="18" charset="0"/>
                <a:ea typeface="Cambria Math" pitchFamily="18" charset="0"/>
                <a:cs typeface="Cambria Math" pitchFamily="18" charset="0"/>
              </a:rPr>
              <a:t>K</a:t>
            </a:r>
            <a:r>
              <a:rPr lang="it-IT" sz="2800" i="1" smtClean="0">
                <a:latin typeface="Times New Roman" pitchFamily="18" charset="0"/>
                <a:ea typeface="Cambria Math" pitchFamily="18" charset="0"/>
                <a:cs typeface="Cambria Math" pitchFamily="18" charset="0"/>
              </a:rPr>
              <a:t> = Y/K  </a:t>
            </a:r>
            <a:r>
              <a:rPr lang="it-IT" sz="2800" smtClean="0">
                <a:ea typeface="Cambria Math" pitchFamily="18" charset="0"/>
                <a:cs typeface="Cambria Math" pitchFamily="18" charset="0"/>
              </a:rPr>
              <a:t>tenderà a </a:t>
            </a:r>
            <a:r>
              <a:rPr lang="it-IT" sz="2800" i="1" smtClean="0">
                <a:ea typeface="Cambria Math" pitchFamily="18" charset="0"/>
                <a:cs typeface="Cambria Math" pitchFamily="18" charset="0"/>
              </a:rPr>
              <a:t>diminuire</a:t>
            </a:r>
            <a:r>
              <a:rPr lang="it-IT" sz="2800" smtClean="0">
                <a:ea typeface="Cambria Math" pitchFamily="18" charset="0"/>
                <a:cs typeface="Cambria Math" pitchFamily="18" charset="0"/>
              </a:rPr>
              <a:t>. Anche  </a:t>
            </a:r>
            <a:r>
              <a:rPr lang="it-IT" sz="2800" smtClean="0">
                <a:latin typeface="Cambria Math" pitchFamily="18" charset="0"/>
                <a:ea typeface="Cambria Math" pitchFamily="18" charset="0"/>
                <a:cs typeface="Cambria Math" pitchFamily="18" charset="0"/>
              </a:rPr>
              <a:t>𝛥</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  </a:t>
            </a:r>
            <a:r>
              <a:rPr lang="it-IT" sz="2800" smtClean="0">
                <a:ea typeface="Cambria Math" pitchFamily="18" charset="0"/>
                <a:cs typeface="Cambria Math" pitchFamily="18" charset="0"/>
              </a:rPr>
              <a:t>quindi cadrà sino a </a:t>
            </a:r>
            <a:r>
              <a:rPr lang="it-IT" sz="2800" i="1" smtClean="0">
                <a:ea typeface="Cambria Math" pitchFamily="18" charset="0"/>
                <a:cs typeface="Cambria Math" pitchFamily="18" charset="0"/>
              </a:rPr>
              <a:t>scendere</a:t>
            </a:r>
            <a:r>
              <a:rPr lang="it-IT" sz="2800" smtClean="0">
                <a:ea typeface="Cambria Math" pitchFamily="18" charset="0"/>
                <a:cs typeface="Cambria Math" pitchFamily="18" charset="0"/>
              </a:rPr>
              <a:t> al livello di </a:t>
            </a:r>
            <a:r>
              <a:rPr lang="it-IT" sz="2800" i="1" smtClean="0">
                <a:ea typeface="Cambria Math" pitchFamily="18" charset="0"/>
                <a:cs typeface="Cambria Math" pitchFamily="18" charset="0"/>
              </a:rPr>
              <a:t>n. </a:t>
            </a:r>
          </a:p>
          <a:p>
            <a:r>
              <a:rPr lang="it-IT" sz="2800" smtClean="0">
                <a:ea typeface="Cambria Math" pitchFamily="18" charset="0"/>
                <a:cs typeface="Cambria Math" pitchFamily="18" charset="0"/>
              </a:rPr>
              <a:t>Nel caso opposto il capitale tenderà invece a convergere verso </a:t>
            </a:r>
            <a:r>
              <a:rPr lang="it-IT" sz="2800" i="1" smtClean="0">
                <a:ea typeface="Cambria Math" pitchFamily="18" charset="0"/>
                <a:cs typeface="Cambria Math" pitchFamily="18" charset="0"/>
              </a:rPr>
              <a:t>n </a:t>
            </a:r>
            <a:r>
              <a:rPr lang="it-IT" sz="2800" smtClean="0">
                <a:ea typeface="Cambria Math" pitchFamily="18" charset="0"/>
                <a:cs typeface="Cambria Math" pitchFamily="18" charset="0"/>
              </a:rPr>
              <a:t>dal basso.</a:t>
            </a:r>
          </a:p>
          <a:p>
            <a:r>
              <a:rPr lang="it-IT" sz="2800" smtClean="0">
                <a:ea typeface="Cambria Math" pitchFamily="18" charset="0"/>
                <a:cs typeface="Cambria Math" pitchFamily="18" charset="0"/>
              </a:rPr>
              <a:t>Nel </a:t>
            </a:r>
            <a:r>
              <a:rPr lang="it-IT" sz="2800" b="1" i="1" smtClean="0">
                <a:ea typeface="Cambria Math" pitchFamily="18" charset="0"/>
                <a:cs typeface="Cambria Math" pitchFamily="18" charset="0"/>
              </a:rPr>
              <a:t>lungo periodo </a:t>
            </a:r>
            <a:r>
              <a:rPr lang="it-IT" sz="2800" smtClean="0">
                <a:ea typeface="Cambria Math" pitchFamily="18" charset="0"/>
                <a:cs typeface="Cambria Math" pitchFamily="18" charset="0"/>
              </a:rPr>
              <a:t>si avrà quindi </a:t>
            </a:r>
            <a:r>
              <a:rPr lang="it-IT" sz="2800" smtClean="0">
                <a:latin typeface="Cambria Math" pitchFamily="18" charset="0"/>
                <a:ea typeface="Cambria Math" pitchFamily="18" charset="0"/>
                <a:cs typeface="Cambria Math" pitchFamily="18" charset="0"/>
              </a:rPr>
              <a:t>𝛥</a:t>
            </a:r>
            <a:r>
              <a:rPr lang="it-IT" sz="2800" i="1" smtClean="0">
                <a:latin typeface="Cambria Math" pitchFamily="18" charset="0"/>
                <a:ea typeface="Cambria Math" pitchFamily="18" charset="0"/>
                <a:cs typeface="Cambria Math" pitchFamily="18" charset="0"/>
              </a:rPr>
              <a:t>Y</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Y </a:t>
            </a:r>
            <a:r>
              <a:rPr lang="it-IT" sz="2800" smtClean="0">
                <a:latin typeface="Cambria Math" pitchFamily="18" charset="0"/>
                <a:ea typeface="Cambria Math" pitchFamily="18" charset="0"/>
                <a:cs typeface="Cambria Math" pitchFamily="18" charset="0"/>
              </a:rPr>
              <a:t>= 𝛥</a:t>
            </a:r>
            <a:r>
              <a:rPr lang="it-IT" sz="2800" i="1" smtClean="0">
                <a:latin typeface="Cambria Math" pitchFamily="18" charset="0"/>
                <a:ea typeface="Cambria Math" pitchFamily="18" charset="0"/>
                <a:cs typeface="Cambria Math" pitchFamily="18" charset="0"/>
              </a:rPr>
              <a:t>K</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K </a:t>
            </a:r>
            <a:r>
              <a:rPr lang="it-IT" sz="2800" smtClean="0">
                <a:latin typeface="Cambria Math" pitchFamily="18" charset="0"/>
                <a:ea typeface="Cambria Math" pitchFamily="18" charset="0"/>
                <a:cs typeface="Cambria Math" pitchFamily="18" charset="0"/>
              </a:rPr>
              <a:t>= 𝛥</a:t>
            </a:r>
            <a:r>
              <a:rPr lang="it-IT" sz="2800" i="1" smtClean="0">
                <a:latin typeface="Cambria Math" pitchFamily="18" charset="0"/>
                <a:ea typeface="Cambria Math" pitchFamily="18" charset="0"/>
                <a:cs typeface="Cambria Math" pitchFamily="18" charset="0"/>
              </a:rPr>
              <a:t>H</a:t>
            </a:r>
            <a:r>
              <a:rPr lang="it-IT" sz="2800" smtClean="0">
                <a:latin typeface="Cambria Math" pitchFamily="18" charset="0"/>
                <a:ea typeface="Cambria Math" pitchFamily="18" charset="0"/>
                <a:cs typeface="Cambria Math" pitchFamily="18" charset="0"/>
              </a:rPr>
              <a:t>/</a:t>
            </a:r>
            <a:r>
              <a:rPr lang="it-IT" sz="2800" i="1" smtClean="0">
                <a:latin typeface="Cambria Math" pitchFamily="18" charset="0"/>
                <a:ea typeface="Cambria Math" pitchFamily="18" charset="0"/>
                <a:cs typeface="Cambria Math" pitchFamily="18" charset="0"/>
              </a:rPr>
              <a:t>H </a:t>
            </a:r>
            <a:r>
              <a:rPr lang="it-IT" sz="2800" smtClean="0">
                <a:latin typeface="Cambria Math" pitchFamily="18" charset="0"/>
                <a:ea typeface="Cambria Math" pitchFamily="18" charset="0"/>
                <a:cs typeface="Cambria Math" pitchFamily="18" charset="0"/>
              </a:rPr>
              <a:t> = </a:t>
            </a:r>
            <a:r>
              <a:rPr lang="el-GR" sz="2800" smtClean="0">
                <a:latin typeface="Cambria Math" pitchFamily="18" charset="0"/>
                <a:ea typeface="Cambria Math" pitchFamily="18" charset="0"/>
                <a:cs typeface="Cambria Math" pitchFamily="18" charset="0"/>
              </a:rPr>
              <a:t>γ</a:t>
            </a:r>
            <a:r>
              <a:rPr lang="it-IT" sz="2800" smtClean="0">
                <a:latin typeface="Cambria Math" pitchFamily="18" charset="0"/>
                <a:ea typeface="Cambria Math" pitchFamily="18" charset="0"/>
                <a:cs typeface="Cambria Math" pitchFamily="18" charset="0"/>
              </a:rPr>
              <a:t> + </a:t>
            </a:r>
            <a:r>
              <a:rPr lang="it-IT" sz="2800" i="1" smtClean="0">
                <a:latin typeface="Cambria Math" pitchFamily="18" charset="0"/>
                <a:ea typeface="Cambria Math" pitchFamily="18" charset="0"/>
                <a:cs typeface="Cambria Math" pitchFamily="18" charset="0"/>
              </a:rPr>
              <a:t>n  </a:t>
            </a:r>
            <a:r>
              <a:rPr lang="it-IT" sz="2800" smtClean="0">
                <a:latin typeface="Cambria Math" pitchFamily="18" charset="0"/>
                <a:ea typeface="Cambria Math" pitchFamily="18" charset="0"/>
                <a:cs typeface="Cambria Math" pitchFamily="18" charset="0"/>
              </a:rPr>
              <a:t>, </a:t>
            </a:r>
            <a:r>
              <a:rPr lang="it-IT" sz="2800" smtClean="0">
                <a:ea typeface="Cambria Math" pitchFamily="18" charset="0"/>
                <a:cs typeface="Cambria Math" pitchFamily="18" charset="0"/>
              </a:rPr>
              <a:t>mentre</a:t>
            </a:r>
            <a:r>
              <a:rPr lang="it-IT" sz="2800" smtClean="0">
                <a:latin typeface="Cambria Math" pitchFamily="18" charset="0"/>
                <a:ea typeface="Cambria Math" pitchFamily="18" charset="0"/>
                <a:cs typeface="Cambria Math" pitchFamily="18" charset="0"/>
              </a:rPr>
              <a:t>  le variabili </a:t>
            </a:r>
            <a:r>
              <a:rPr lang="it-IT" sz="2800" i="1" smtClean="0">
                <a:latin typeface="Times New Roman" pitchFamily="18" charset="0"/>
                <a:ea typeface="Cambria Math" pitchFamily="18" charset="0"/>
                <a:cs typeface="Cambria Math" pitchFamily="18" charset="0"/>
              </a:rPr>
              <a:t>a</a:t>
            </a:r>
            <a:r>
              <a:rPr lang="it-IT" sz="2800" i="1" baseline="-25000" smtClean="0">
                <a:latin typeface="Times New Roman" pitchFamily="18" charset="0"/>
                <a:ea typeface="Cambria Math" pitchFamily="18" charset="0"/>
                <a:cs typeface="Cambria Math" pitchFamily="18" charset="0"/>
              </a:rPr>
              <a:t> </a:t>
            </a:r>
            <a:r>
              <a:rPr lang="it-IT" sz="2800" i="1" smtClean="0">
                <a:latin typeface="Times New Roman" pitchFamily="18" charset="0"/>
                <a:ea typeface="Cambria Math" pitchFamily="18" charset="0"/>
                <a:cs typeface="Cambria Math" pitchFamily="18" charset="0"/>
              </a:rPr>
              <a:t> </a:t>
            </a:r>
            <a:r>
              <a:rPr lang="it-IT" sz="2800" smtClean="0">
                <a:latin typeface="Times New Roman" pitchFamily="18" charset="0"/>
                <a:ea typeface="Cambria Math" pitchFamily="18" charset="0"/>
                <a:cs typeface="Cambria Math" pitchFamily="18" charset="0"/>
              </a:rPr>
              <a:t>(prodotto per occupato) </a:t>
            </a:r>
            <a:r>
              <a:rPr lang="it-IT" sz="2800" i="1" smtClean="0">
                <a:latin typeface="Times New Roman" pitchFamily="18" charset="0"/>
                <a:ea typeface="Cambria Math" pitchFamily="18" charset="0"/>
                <a:cs typeface="Cambria Math" pitchFamily="18" charset="0"/>
              </a:rPr>
              <a:t> </a:t>
            </a:r>
            <a:r>
              <a:rPr lang="it-IT" sz="2800" smtClean="0">
                <a:ea typeface="Cambria Math" pitchFamily="18" charset="0"/>
                <a:cs typeface="Cambria Math" pitchFamily="18" charset="0"/>
              </a:rPr>
              <a:t>e </a:t>
            </a:r>
            <a:r>
              <a:rPr lang="it-IT" sz="2800" i="1" smtClean="0">
                <a:ea typeface="Cambria Math" pitchFamily="18" charset="0"/>
                <a:cs typeface="Cambria Math" pitchFamily="18" charset="0"/>
              </a:rPr>
              <a:t>k</a:t>
            </a:r>
            <a:r>
              <a:rPr lang="it-IT" sz="2800" i="1" baseline="-25000" smtClean="0">
                <a:ea typeface="Cambria Math" pitchFamily="18" charset="0"/>
                <a:cs typeface="Cambria Math" pitchFamily="18" charset="0"/>
              </a:rPr>
              <a:t>H </a:t>
            </a:r>
            <a:r>
              <a:rPr lang="it-IT" sz="2800" i="1" smtClean="0">
                <a:ea typeface="Cambria Math" pitchFamily="18" charset="0"/>
                <a:cs typeface="Cambria Math" pitchFamily="18" charset="0"/>
              </a:rPr>
              <a:t>= K/H </a:t>
            </a:r>
            <a:r>
              <a:rPr lang="it-IT" sz="2800" smtClean="0">
                <a:ea typeface="Cambria Math" pitchFamily="18" charset="0"/>
                <a:cs typeface="Cambria Math" pitchFamily="18" charset="0"/>
              </a:rPr>
              <a:t>(capitale fisico per unità di  lavoro effettivo) rimarranno inalterati. </a:t>
            </a:r>
          </a:p>
          <a:p>
            <a:endParaRPr lang="it-IT"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olo 1"/>
          <p:cNvSpPr>
            <a:spLocks noGrp="1"/>
          </p:cNvSpPr>
          <p:nvPr>
            <p:ph type="title"/>
          </p:nvPr>
        </p:nvSpPr>
        <p:spPr>
          <a:xfrm>
            <a:off x="457200" y="274638"/>
            <a:ext cx="7427913" cy="706437"/>
          </a:xfrm>
        </p:spPr>
        <p:txBody>
          <a:bodyPr/>
          <a:lstStyle/>
          <a:p>
            <a:r>
              <a:rPr lang="it-IT" sz="3200" b="1" smtClean="0"/>
              <a:t>Rappresentazione grafica </a:t>
            </a:r>
          </a:p>
        </p:txBody>
      </p:sp>
      <p:sp>
        <p:nvSpPr>
          <p:cNvPr id="51202" name="Segnaposto contenuto 2"/>
          <p:cNvSpPr>
            <a:spLocks noGrp="1"/>
          </p:cNvSpPr>
          <p:nvPr>
            <p:ph idx="1"/>
          </p:nvPr>
        </p:nvSpPr>
        <p:spPr>
          <a:xfrm>
            <a:off x="468313" y="1341438"/>
            <a:ext cx="8229600" cy="5040312"/>
          </a:xfrm>
        </p:spPr>
        <p:txBody>
          <a:bodyPr/>
          <a:lstStyle/>
          <a:p>
            <a:r>
              <a:rPr lang="it-IT" smtClean="0"/>
              <a:t>Il modello con progresso tecnologico esogeno è rappresentato nella Figura 17.7 con la seguente variante: sull’asse delle ascisse invece di  </a:t>
            </a:r>
            <a:r>
              <a:rPr lang="it-IT" i="1" smtClean="0">
                <a:latin typeface="Times New Roman" pitchFamily="18" charset="0"/>
                <a:cs typeface="Times New Roman" pitchFamily="18" charset="0"/>
              </a:rPr>
              <a:t>a</a:t>
            </a:r>
            <a:r>
              <a:rPr lang="it-IT" i="1" baseline="-25000" smtClean="0">
                <a:latin typeface="Times New Roman" pitchFamily="18" charset="0"/>
                <a:cs typeface="Times New Roman" pitchFamily="18" charset="0"/>
              </a:rPr>
              <a:t>K </a:t>
            </a:r>
            <a:r>
              <a:rPr lang="it-IT" smtClean="0"/>
              <a:t>=</a:t>
            </a:r>
            <a:r>
              <a:rPr lang="it-IT" i="1" smtClean="0"/>
              <a:t>Y/K</a:t>
            </a:r>
            <a:r>
              <a:rPr lang="it-IT" smtClean="0"/>
              <a:t>  compare la variabile </a:t>
            </a:r>
            <a:r>
              <a:rPr lang="it-IT" i="1" smtClean="0">
                <a:latin typeface="Times New Roman" pitchFamily="18" charset="0"/>
                <a:cs typeface="Times New Roman" pitchFamily="18" charset="0"/>
              </a:rPr>
              <a:t>k</a:t>
            </a:r>
            <a:r>
              <a:rPr lang="it-IT" i="1" baseline="-25000" smtClean="0">
                <a:latin typeface="Times New Roman" pitchFamily="18" charset="0"/>
                <a:cs typeface="Times New Roman" pitchFamily="18" charset="0"/>
              </a:rPr>
              <a:t>H </a:t>
            </a:r>
            <a:r>
              <a:rPr lang="it-IT" smtClean="0"/>
              <a:t>= </a:t>
            </a:r>
            <a:r>
              <a:rPr lang="it-IT" i="1" smtClean="0"/>
              <a:t>K/H . </a:t>
            </a:r>
            <a:endParaRPr lang="it-IT" smtClean="0"/>
          </a:p>
          <a:p>
            <a:r>
              <a:rPr lang="it-IT" smtClean="0"/>
              <a:t>Tra le due variabili esiste il seguente legame inverso:  </a:t>
            </a:r>
            <a:r>
              <a:rPr lang="it-IT" i="1" smtClean="0">
                <a:latin typeface="Times New Roman" pitchFamily="18" charset="0"/>
                <a:cs typeface="Times New Roman" pitchFamily="18" charset="0"/>
              </a:rPr>
              <a:t>a</a:t>
            </a:r>
            <a:r>
              <a:rPr lang="it-IT" i="1" baseline="-25000" smtClean="0">
                <a:latin typeface="Times New Roman" pitchFamily="18" charset="0"/>
                <a:cs typeface="Times New Roman" pitchFamily="18" charset="0"/>
              </a:rPr>
              <a:t>K </a:t>
            </a:r>
            <a:r>
              <a:rPr lang="it-IT" i="1" smtClean="0">
                <a:latin typeface="Times New Roman" pitchFamily="18" charset="0"/>
                <a:cs typeface="Times New Roman" pitchFamily="18" charset="0"/>
              </a:rPr>
              <a:t>= Y/K = AK</a:t>
            </a:r>
            <a:r>
              <a:rPr lang="el-GR" baseline="30000" smtClean="0">
                <a:latin typeface="Cambria Math" pitchFamily="18" charset="0"/>
                <a:ea typeface="Cambria Math" pitchFamily="18" charset="0"/>
                <a:cs typeface="Cambria Math" pitchFamily="18" charset="0"/>
              </a:rPr>
              <a:t>θ</a:t>
            </a:r>
            <a:r>
              <a:rPr lang="it-IT" i="1" smtClean="0">
                <a:latin typeface="Cambria Math" pitchFamily="18" charset="0"/>
                <a:ea typeface="Cambria Math" pitchFamily="18" charset="0"/>
                <a:cs typeface="Cambria Math" pitchFamily="18" charset="0"/>
              </a:rPr>
              <a:t>H</a:t>
            </a:r>
            <a:r>
              <a:rPr lang="it-IT" i="1" baseline="30000" smtClean="0">
                <a:latin typeface="Cambria Math" pitchFamily="18" charset="0"/>
                <a:ea typeface="Cambria Math" pitchFamily="18" charset="0"/>
                <a:cs typeface="Cambria Math" pitchFamily="18" charset="0"/>
              </a:rPr>
              <a:t> 1-</a:t>
            </a:r>
            <a:r>
              <a:rPr lang="el-GR" i="1" baseline="30000" smtClean="0">
                <a:latin typeface="Cambria Math" pitchFamily="18" charset="0"/>
                <a:ea typeface="Cambria Math" pitchFamily="18" charset="0"/>
                <a:cs typeface="Cambria Math" pitchFamily="18" charset="0"/>
              </a:rPr>
              <a:t>θ</a:t>
            </a:r>
            <a:r>
              <a:rPr lang="it-IT" smtClean="0">
                <a:latin typeface="Cambria Math" pitchFamily="18" charset="0"/>
                <a:ea typeface="Cambria Math" pitchFamily="18" charset="0"/>
                <a:cs typeface="Cambria Math" pitchFamily="18" charset="0"/>
              </a:rPr>
              <a:t>/</a:t>
            </a:r>
            <a:r>
              <a:rPr lang="it-IT" i="1" smtClean="0">
                <a:latin typeface="Cambria Math" pitchFamily="18" charset="0"/>
                <a:ea typeface="Cambria Math" pitchFamily="18" charset="0"/>
                <a:cs typeface="Cambria Math" pitchFamily="18" charset="0"/>
              </a:rPr>
              <a:t>K  </a:t>
            </a:r>
            <a:r>
              <a:rPr lang="it-IT" smtClean="0">
                <a:latin typeface="Cambria Math" pitchFamily="18" charset="0"/>
                <a:ea typeface="Cambria Math" pitchFamily="18" charset="0"/>
                <a:cs typeface="Cambria Math" pitchFamily="18" charset="0"/>
              </a:rPr>
              <a:t>= </a:t>
            </a:r>
          </a:p>
          <a:p>
            <a:pPr>
              <a:buFontTx/>
              <a:buNone/>
            </a:pPr>
            <a:r>
              <a:rPr lang="it-IT" i="1" smtClean="0">
                <a:latin typeface="Cambria Math" pitchFamily="18" charset="0"/>
                <a:ea typeface="Cambria Math" pitchFamily="18" charset="0"/>
                <a:cs typeface="Cambria Math" pitchFamily="18" charset="0"/>
              </a:rPr>
              <a:t>	A </a:t>
            </a:r>
            <a:r>
              <a:rPr lang="it-IT" smtClean="0">
                <a:latin typeface="Cambria Math" pitchFamily="18" charset="0"/>
                <a:ea typeface="Cambria Math" pitchFamily="18" charset="0"/>
                <a:cs typeface="Cambria Math" pitchFamily="18" charset="0"/>
              </a:rPr>
              <a:t>(</a:t>
            </a:r>
            <a:r>
              <a:rPr lang="it-IT" i="1" smtClean="0">
                <a:latin typeface="Cambria Math" pitchFamily="18" charset="0"/>
                <a:ea typeface="Cambria Math" pitchFamily="18" charset="0"/>
                <a:cs typeface="Cambria Math" pitchFamily="18" charset="0"/>
              </a:rPr>
              <a:t>H/K</a:t>
            </a:r>
            <a:r>
              <a:rPr lang="it-IT" smtClean="0">
                <a:latin typeface="Cambria Math" pitchFamily="18" charset="0"/>
                <a:ea typeface="Cambria Math" pitchFamily="18" charset="0"/>
                <a:cs typeface="Cambria Math" pitchFamily="18" charset="0"/>
              </a:rPr>
              <a:t>)</a:t>
            </a:r>
            <a:r>
              <a:rPr lang="it-IT" baseline="30000" smtClean="0">
                <a:latin typeface="Cambria Math" pitchFamily="18" charset="0"/>
                <a:ea typeface="Cambria Math" pitchFamily="18" charset="0"/>
                <a:cs typeface="Cambria Math" pitchFamily="18" charset="0"/>
              </a:rPr>
              <a:t>1-</a:t>
            </a:r>
            <a:r>
              <a:rPr lang="el-GR" baseline="30000" smtClean="0">
                <a:latin typeface="Cambria Math" pitchFamily="18" charset="0"/>
                <a:ea typeface="Cambria Math" pitchFamily="18" charset="0"/>
                <a:cs typeface="Cambria Math" pitchFamily="18" charset="0"/>
              </a:rPr>
              <a:t>θ</a:t>
            </a:r>
            <a:r>
              <a:rPr lang="it-IT" baseline="30000" smtClean="0">
                <a:latin typeface="Cambria Math" pitchFamily="18" charset="0"/>
                <a:ea typeface="Cambria Math" pitchFamily="18" charset="0"/>
                <a:cs typeface="Cambria Math" pitchFamily="18" charset="0"/>
              </a:rPr>
              <a:t> </a:t>
            </a:r>
            <a:r>
              <a:rPr lang="it-IT" smtClean="0">
                <a:latin typeface="Cambria Math" pitchFamily="18" charset="0"/>
                <a:ea typeface="Cambria Math" pitchFamily="18" charset="0"/>
                <a:cs typeface="Cambria Math" pitchFamily="18" charset="0"/>
              </a:rPr>
              <a:t>=</a:t>
            </a:r>
            <a:r>
              <a:rPr lang="it-IT" i="1" smtClean="0">
                <a:latin typeface="Cambria Math" pitchFamily="18" charset="0"/>
                <a:ea typeface="Cambria Math" pitchFamily="18" charset="0"/>
                <a:cs typeface="Cambria Math" pitchFamily="18" charset="0"/>
              </a:rPr>
              <a:t> A/</a:t>
            </a:r>
            <a:r>
              <a:rPr lang="it-IT" i="1" smtClean="0">
                <a:latin typeface="Times New Roman" pitchFamily="18" charset="0"/>
                <a:cs typeface="Times New Roman" pitchFamily="18" charset="0"/>
              </a:rPr>
              <a:t> k</a:t>
            </a:r>
            <a:r>
              <a:rPr lang="it-IT" i="1" baseline="-25000" smtClean="0">
                <a:latin typeface="Times New Roman" pitchFamily="18" charset="0"/>
                <a:cs typeface="Times New Roman" pitchFamily="18" charset="0"/>
              </a:rPr>
              <a:t>H</a:t>
            </a:r>
            <a:r>
              <a:rPr lang="it-IT" i="1" baseline="30000" smtClean="0">
                <a:latin typeface="Cambria Math" pitchFamily="18" charset="0"/>
                <a:ea typeface="Cambria Math" pitchFamily="18" charset="0"/>
                <a:cs typeface="Cambria Math" pitchFamily="18" charset="0"/>
              </a:rPr>
              <a:t>1- </a:t>
            </a:r>
            <a:r>
              <a:rPr lang="el-GR" baseline="30000" smtClean="0">
                <a:latin typeface="Cambria Math" pitchFamily="18" charset="0"/>
                <a:ea typeface="Cambria Math" pitchFamily="18" charset="0"/>
                <a:cs typeface="Cambria Math" pitchFamily="18" charset="0"/>
              </a:rPr>
              <a:t>θ</a:t>
            </a:r>
            <a:r>
              <a:rPr lang="it-IT" baseline="30000" smtClean="0">
                <a:latin typeface="Cambria Math" pitchFamily="18" charset="0"/>
                <a:ea typeface="Cambria Math" pitchFamily="18" charset="0"/>
                <a:cs typeface="Cambria Math" pitchFamily="18" charset="0"/>
              </a:rPr>
              <a:t> </a:t>
            </a:r>
            <a:r>
              <a:rPr lang="it-IT" smtClean="0">
                <a:latin typeface="Cambria Math" pitchFamily="18" charset="0"/>
                <a:ea typeface="Cambria Math" pitchFamily="18" charset="0"/>
                <a:cs typeface="Cambria Math" pitchFamily="18" charset="0"/>
              </a:rPr>
              <a:t>.   </a:t>
            </a:r>
            <a:r>
              <a:rPr lang="it-IT" smtClean="0">
                <a:ea typeface="Cambria Math" pitchFamily="18" charset="0"/>
                <a:cs typeface="Cambria Math" pitchFamily="18" charset="0"/>
              </a:rPr>
              <a:t>Si avrà pertanto: </a:t>
            </a:r>
          </a:p>
          <a:p>
            <a:pPr>
              <a:buFontTx/>
              <a:buNone/>
            </a:pPr>
            <a:r>
              <a:rPr lang="it-IT" smtClean="0">
                <a:latin typeface="Cambria Math" pitchFamily="18" charset="0"/>
                <a:ea typeface="Cambria Math" pitchFamily="18" charset="0"/>
                <a:cs typeface="Cambria Math" pitchFamily="18" charset="0"/>
              </a:rPr>
              <a:t>	𝛥</a:t>
            </a:r>
            <a:r>
              <a:rPr lang="it-IT" i="1" smtClean="0">
                <a:latin typeface="Cambria Math" pitchFamily="18" charset="0"/>
                <a:ea typeface="Cambria Math" pitchFamily="18" charset="0"/>
                <a:cs typeface="Cambria Math" pitchFamily="18" charset="0"/>
              </a:rPr>
              <a:t>K</a:t>
            </a:r>
            <a:r>
              <a:rPr lang="it-IT" smtClean="0">
                <a:latin typeface="Cambria Math" pitchFamily="18" charset="0"/>
                <a:ea typeface="Cambria Math" pitchFamily="18" charset="0"/>
                <a:cs typeface="Cambria Math" pitchFamily="18" charset="0"/>
              </a:rPr>
              <a:t>/</a:t>
            </a:r>
            <a:r>
              <a:rPr lang="it-IT" i="1" smtClean="0">
                <a:latin typeface="Cambria Math" pitchFamily="18" charset="0"/>
                <a:ea typeface="Cambria Math" pitchFamily="18" charset="0"/>
                <a:cs typeface="Cambria Math" pitchFamily="18" charset="0"/>
              </a:rPr>
              <a:t>K</a:t>
            </a:r>
            <a:r>
              <a:rPr lang="it-IT" smtClean="0">
                <a:latin typeface="Cambria Math" pitchFamily="18" charset="0"/>
                <a:ea typeface="Cambria Math" pitchFamily="18" charset="0"/>
                <a:cs typeface="Cambria Math" pitchFamily="18" charset="0"/>
              </a:rPr>
              <a:t> = </a:t>
            </a:r>
            <a:r>
              <a:rPr lang="it-IT" i="1" smtClean="0">
                <a:latin typeface="Cambria Math" pitchFamily="18" charset="0"/>
                <a:ea typeface="Cambria Math" pitchFamily="18" charset="0"/>
                <a:cs typeface="Cambria Math" pitchFamily="18" charset="0"/>
              </a:rPr>
              <a:t>s </a:t>
            </a:r>
            <a:r>
              <a:rPr lang="it-IT" i="1" smtClean="0">
                <a:latin typeface="Times New Roman" pitchFamily="18" charset="0"/>
                <a:ea typeface="Cambria Math" pitchFamily="18" charset="0"/>
                <a:cs typeface="Times New Roman" pitchFamily="18" charset="0"/>
              </a:rPr>
              <a:t>a</a:t>
            </a:r>
            <a:r>
              <a:rPr lang="it-IT" i="1" baseline="-25000" smtClean="0">
                <a:latin typeface="Times New Roman" pitchFamily="18" charset="0"/>
                <a:ea typeface="Cambria Math" pitchFamily="18" charset="0"/>
                <a:cs typeface="Times New Roman" pitchFamily="18" charset="0"/>
              </a:rPr>
              <a:t>K</a:t>
            </a:r>
            <a:r>
              <a:rPr lang="it-IT" i="1" smtClean="0">
                <a:latin typeface="Times New Roman" pitchFamily="18" charset="0"/>
                <a:ea typeface="Cambria Math" pitchFamily="18" charset="0"/>
                <a:cs typeface="Times New Roman" pitchFamily="18" charset="0"/>
              </a:rPr>
              <a:t> - </a:t>
            </a:r>
            <a:r>
              <a:rPr lang="it-IT" i="1" smtClean="0">
                <a:latin typeface="Cambria Math" pitchFamily="18" charset="0"/>
                <a:ea typeface="Cambria Math" pitchFamily="18" charset="0"/>
                <a:cs typeface="Times New Roman" pitchFamily="18" charset="0"/>
              </a:rPr>
              <a:t>𝛿  </a:t>
            </a:r>
            <a:r>
              <a:rPr lang="it-IT" smtClean="0">
                <a:latin typeface="Cambria Math" pitchFamily="18" charset="0"/>
                <a:ea typeface="Cambria Math" pitchFamily="18" charset="0"/>
                <a:cs typeface="Times New Roman" pitchFamily="18" charset="0"/>
              </a:rPr>
              <a:t>=</a:t>
            </a:r>
            <a:r>
              <a:rPr lang="it-IT" baseline="-25000" smtClean="0">
                <a:latin typeface="Times New Roman" pitchFamily="18" charset="0"/>
                <a:ea typeface="Cambria Math" pitchFamily="18" charset="0"/>
                <a:cs typeface="Times New Roman" pitchFamily="18" charset="0"/>
              </a:rPr>
              <a:t> </a:t>
            </a:r>
            <a:r>
              <a:rPr lang="it-IT" i="1" smtClean="0">
                <a:latin typeface="Times New Roman" pitchFamily="18" charset="0"/>
                <a:ea typeface="Cambria Math" pitchFamily="18" charset="0"/>
                <a:cs typeface="Times New Roman" pitchFamily="18" charset="0"/>
              </a:rPr>
              <a:t>s</a:t>
            </a:r>
            <a:r>
              <a:rPr lang="it-IT" baseline="-25000" smtClean="0">
                <a:latin typeface="Times New Roman" pitchFamily="18" charset="0"/>
                <a:ea typeface="Cambria Math" pitchFamily="18" charset="0"/>
                <a:cs typeface="Times New Roman" pitchFamily="18" charset="0"/>
              </a:rPr>
              <a:t> </a:t>
            </a:r>
            <a:r>
              <a:rPr lang="it-IT" i="1" smtClean="0">
                <a:latin typeface="Cambria Math" pitchFamily="18" charset="0"/>
                <a:ea typeface="Cambria Math" pitchFamily="18" charset="0"/>
                <a:cs typeface="Cambria Math" pitchFamily="18" charset="0"/>
              </a:rPr>
              <a:t>A/</a:t>
            </a:r>
            <a:r>
              <a:rPr lang="it-IT" i="1" smtClean="0">
                <a:latin typeface="Times New Roman" pitchFamily="18" charset="0"/>
                <a:cs typeface="Times New Roman" pitchFamily="18" charset="0"/>
              </a:rPr>
              <a:t> k</a:t>
            </a:r>
            <a:r>
              <a:rPr lang="it-IT" i="1" baseline="-25000" smtClean="0">
                <a:latin typeface="Times New Roman" pitchFamily="18" charset="0"/>
                <a:cs typeface="Times New Roman" pitchFamily="18" charset="0"/>
              </a:rPr>
              <a:t>H</a:t>
            </a:r>
            <a:r>
              <a:rPr lang="it-IT" i="1" baseline="30000" smtClean="0">
                <a:latin typeface="Cambria Math" pitchFamily="18" charset="0"/>
                <a:ea typeface="Cambria Math" pitchFamily="18" charset="0"/>
                <a:cs typeface="Cambria Math" pitchFamily="18" charset="0"/>
              </a:rPr>
              <a:t>1-</a:t>
            </a:r>
            <a:r>
              <a:rPr lang="el-GR" baseline="30000" smtClean="0">
                <a:latin typeface="Cambria Math" pitchFamily="18" charset="0"/>
                <a:ea typeface="Cambria Math" pitchFamily="18" charset="0"/>
                <a:cs typeface="Cambria Math" pitchFamily="18" charset="0"/>
              </a:rPr>
              <a:t>θ</a:t>
            </a:r>
            <a:r>
              <a:rPr lang="it-IT" baseline="30000" smtClean="0">
                <a:latin typeface="Cambria Math" pitchFamily="18" charset="0"/>
                <a:ea typeface="Cambria Math" pitchFamily="18" charset="0"/>
                <a:cs typeface="Cambria Math" pitchFamily="18" charset="0"/>
              </a:rPr>
              <a:t> </a:t>
            </a:r>
            <a:r>
              <a:rPr lang="it-IT" smtClean="0">
                <a:latin typeface="Cambria Math" pitchFamily="18" charset="0"/>
                <a:ea typeface="Cambria Math" pitchFamily="18" charset="0"/>
                <a:cs typeface="Cambria Math" pitchFamily="18" charset="0"/>
              </a:rPr>
              <a:t>- </a:t>
            </a:r>
            <a:r>
              <a:rPr lang="it-IT" i="1" smtClean="0">
                <a:latin typeface="Cambria Math" pitchFamily="18" charset="0"/>
                <a:ea typeface="Cambria Math" pitchFamily="18" charset="0"/>
                <a:cs typeface="Cambria Math" pitchFamily="18" charset="0"/>
              </a:rPr>
              <a:t>𝛿  .</a:t>
            </a:r>
            <a:endParaRPr lang="it-IT" smtClean="0">
              <a:ea typeface="Cambria Math" pitchFamily="18" charset="0"/>
              <a:cs typeface="Cambria Math" pitchFamily="18" charset="0"/>
            </a:endParaRPr>
          </a:p>
          <a:p>
            <a:pPr>
              <a:buFontTx/>
              <a:buNone/>
            </a:pPr>
            <a:endParaRPr lang="it-IT" smtClean="0">
              <a:latin typeface="Cambria Math" pitchFamily="18" charset="0"/>
              <a:ea typeface="Cambria Math" pitchFamily="18" charset="0"/>
              <a:cs typeface="Cambria Math" pitchFamily="18" charset="0"/>
            </a:endParaRPr>
          </a:p>
          <a:p>
            <a:pPr>
              <a:buFontTx/>
              <a:buNone/>
            </a:pPr>
            <a:endParaRPr lang="it-IT" i="1" baseline="30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0" y="0"/>
            <a:ext cx="8748713" cy="1878013"/>
          </a:xfrm>
          <a:prstGeom prst="rect">
            <a:avLst/>
          </a:prstGeom>
          <a:noFill/>
        </p:spPr>
        <p:txBody>
          <a:bodyPr>
            <a:spAutoFit/>
          </a:bodyPr>
          <a:lstStyle/>
          <a:p>
            <a:pPr>
              <a:defRPr/>
            </a:pPr>
            <a:r>
              <a:rPr lang="it-IT" sz="2200" dirty="0">
                <a:solidFill>
                  <a:schemeClr val="tx2"/>
                </a:solidFill>
                <a:cs typeface="+mn-cs"/>
              </a:rPr>
              <a:t> 	Se  </a:t>
            </a:r>
            <a:r>
              <a:rPr lang="it-IT" sz="2200" i="1" dirty="0">
                <a:solidFill>
                  <a:schemeClr val="tx2"/>
                </a:solidFill>
                <a:cs typeface="+mn-cs"/>
              </a:rPr>
              <a:t>∆K/</a:t>
            </a:r>
            <a:r>
              <a:rPr lang="it-IT" sz="2200" i="1" dirty="0" err="1">
                <a:solidFill>
                  <a:schemeClr val="tx2"/>
                </a:solidFill>
                <a:cs typeface="+mn-cs"/>
              </a:rPr>
              <a:t>K</a:t>
            </a:r>
            <a:r>
              <a:rPr lang="it-IT" sz="2200" i="1" dirty="0">
                <a:solidFill>
                  <a:schemeClr val="tx2"/>
                </a:solidFill>
                <a:cs typeface="+mn-cs"/>
              </a:rPr>
              <a:t> &gt; ∆H/</a:t>
            </a:r>
            <a:r>
              <a:rPr lang="it-IT" sz="2200" i="1" dirty="0" err="1">
                <a:solidFill>
                  <a:schemeClr val="tx2"/>
                </a:solidFill>
                <a:cs typeface="+mn-cs"/>
              </a:rPr>
              <a:t>H</a:t>
            </a:r>
            <a:r>
              <a:rPr lang="it-IT" sz="2200" i="1" dirty="0">
                <a:solidFill>
                  <a:schemeClr val="tx2"/>
                </a:solidFill>
                <a:cs typeface="+mn-cs"/>
              </a:rPr>
              <a:t>  </a:t>
            </a:r>
            <a:r>
              <a:rPr lang="it-IT" sz="2200" dirty="0">
                <a:solidFill>
                  <a:schemeClr val="tx2"/>
                </a:solidFill>
                <a:cs typeface="+mn-cs"/>
              </a:rPr>
              <a:t>il capitale per unità di lavoro effettivo </a:t>
            </a:r>
            <a:r>
              <a:rPr lang="it-IT" sz="2200" i="1" dirty="0">
                <a:solidFill>
                  <a:schemeClr val="tx2"/>
                </a:solidFill>
                <a:cs typeface="+mn-cs"/>
              </a:rPr>
              <a:t>k</a:t>
            </a:r>
            <a:r>
              <a:rPr lang="it-IT" sz="2200" i="1" baseline="-25000" dirty="0">
                <a:solidFill>
                  <a:schemeClr val="tx2"/>
                </a:solidFill>
                <a:cs typeface="+mn-cs"/>
              </a:rPr>
              <a:t>H</a:t>
            </a:r>
            <a:r>
              <a:rPr lang="it-IT" sz="2200" baseline="-25000" dirty="0">
                <a:solidFill>
                  <a:schemeClr val="tx2"/>
                </a:solidFill>
                <a:cs typeface="+mn-cs"/>
              </a:rPr>
              <a:t> </a:t>
            </a:r>
            <a:r>
              <a:rPr lang="it-IT" sz="2200" baseline="-25000" dirty="0">
                <a:solidFill>
                  <a:schemeClr val="tx2"/>
                </a:solidFill>
                <a:cs typeface="+mn-cs"/>
              </a:rPr>
              <a:t> 	</a:t>
            </a:r>
            <a:r>
              <a:rPr lang="it-IT" sz="2200" dirty="0">
                <a:solidFill>
                  <a:schemeClr val="tx2"/>
                </a:solidFill>
                <a:cs typeface="+mn-cs"/>
              </a:rPr>
              <a:t>aumenta, </a:t>
            </a:r>
            <a:r>
              <a:rPr lang="it-IT" sz="2200" i="1" dirty="0">
                <a:solidFill>
                  <a:schemeClr val="tx2"/>
                </a:solidFill>
                <a:cs typeface="+mn-cs"/>
              </a:rPr>
              <a:t>∆</a:t>
            </a:r>
            <a:r>
              <a:rPr lang="it-IT" sz="2200" i="1" dirty="0">
                <a:solidFill>
                  <a:schemeClr val="tx2"/>
                </a:solidFill>
                <a:cs typeface="+mn-cs"/>
              </a:rPr>
              <a:t>K/</a:t>
            </a:r>
            <a:r>
              <a:rPr lang="it-IT" sz="2200" i="1" dirty="0" err="1">
                <a:solidFill>
                  <a:schemeClr val="tx2"/>
                </a:solidFill>
                <a:cs typeface="+mn-cs"/>
              </a:rPr>
              <a:t>K</a:t>
            </a:r>
            <a:r>
              <a:rPr lang="it-IT" sz="2200" i="1" dirty="0">
                <a:solidFill>
                  <a:schemeClr val="tx2"/>
                </a:solidFill>
                <a:cs typeface="+mn-cs"/>
              </a:rPr>
              <a:t>  </a:t>
            </a:r>
            <a:r>
              <a:rPr lang="it-IT" sz="2200" dirty="0">
                <a:solidFill>
                  <a:schemeClr val="tx2"/>
                </a:solidFill>
                <a:cs typeface="+mn-cs"/>
              </a:rPr>
              <a:t>diminuisce, </a:t>
            </a:r>
            <a:r>
              <a:rPr lang="it-IT" sz="2200" dirty="0">
                <a:solidFill>
                  <a:schemeClr val="tx2"/>
                </a:solidFill>
                <a:cs typeface="+mn-cs"/>
              </a:rPr>
              <a:t>mentre</a:t>
            </a:r>
            <a:r>
              <a:rPr lang="it-IT" sz="2200" i="1" dirty="0">
                <a:solidFill>
                  <a:schemeClr val="tx2"/>
                </a:solidFill>
                <a:cs typeface="+mn-cs"/>
              </a:rPr>
              <a:t> </a:t>
            </a:r>
            <a:r>
              <a:rPr lang="it-IT" sz="2200" i="1" dirty="0">
                <a:solidFill>
                  <a:schemeClr val="tx2"/>
                </a:solidFill>
                <a:cs typeface="+mn-cs"/>
              </a:rPr>
              <a:t> ∆</a:t>
            </a:r>
            <a:r>
              <a:rPr lang="it-IT" sz="2200" i="1" dirty="0">
                <a:solidFill>
                  <a:schemeClr val="tx2"/>
                </a:solidFill>
                <a:cs typeface="+mn-cs"/>
              </a:rPr>
              <a:t>H/</a:t>
            </a:r>
            <a:r>
              <a:rPr lang="it-IT" sz="2200" i="1" dirty="0" err="1">
                <a:solidFill>
                  <a:schemeClr val="tx2"/>
                </a:solidFill>
                <a:cs typeface="+mn-cs"/>
              </a:rPr>
              <a:t>H</a:t>
            </a:r>
            <a:r>
              <a:rPr lang="it-IT" sz="2200" i="1" dirty="0">
                <a:solidFill>
                  <a:schemeClr val="tx2"/>
                </a:solidFill>
                <a:cs typeface="+mn-cs"/>
              </a:rPr>
              <a:t> </a:t>
            </a:r>
            <a:r>
              <a:rPr lang="it-IT" sz="2200" i="1" dirty="0">
                <a:solidFill>
                  <a:schemeClr val="tx2"/>
                </a:solidFill>
                <a:cs typeface="+mn-cs"/>
              </a:rPr>
              <a:t> </a:t>
            </a:r>
            <a:r>
              <a:rPr lang="it-IT" sz="2200" dirty="0">
                <a:solidFill>
                  <a:schemeClr val="tx2"/>
                </a:solidFill>
                <a:cs typeface="+mn-cs"/>
              </a:rPr>
              <a:t>resta inalterato. 	Il </a:t>
            </a:r>
            <a:r>
              <a:rPr lang="it-IT" sz="2200" dirty="0">
                <a:solidFill>
                  <a:schemeClr val="tx2"/>
                </a:solidFill>
                <a:cs typeface="+mn-cs"/>
              </a:rPr>
              <a:t>sistema tende </a:t>
            </a:r>
            <a:r>
              <a:rPr lang="it-IT" sz="2200" dirty="0">
                <a:solidFill>
                  <a:schemeClr val="tx2"/>
                </a:solidFill>
                <a:cs typeface="+mn-cs"/>
              </a:rPr>
              <a:t>quindi  </a:t>
            </a:r>
            <a:r>
              <a:rPr lang="it-IT" sz="2200" dirty="0">
                <a:solidFill>
                  <a:schemeClr val="tx2"/>
                </a:solidFill>
                <a:cs typeface="+mn-cs"/>
              </a:rPr>
              <a:t>a convergere verso il </a:t>
            </a:r>
            <a:r>
              <a:rPr lang="it-IT" sz="2200" dirty="0">
                <a:solidFill>
                  <a:schemeClr val="tx2"/>
                </a:solidFill>
                <a:cs typeface="+mn-cs"/>
              </a:rPr>
              <a:t>punto  </a:t>
            </a:r>
            <a:r>
              <a:rPr lang="it-IT" sz="2200" i="1" dirty="0" err="1">
                <a:solidFill>
                  <a:schemeClr val="tx2"/>
                </a:solidFill>
                <a:cs typeface="+mn-cs"/>
              </a:rPr>
              <a:t>E*</a:t>
            </a:r>
            <a:r>
              <a:rPr lang="it-IT" sz="2200" i="1" dirty="0">
                <a:solidFill>
                  <a:schemeClr val="tx2"/>
                </a:solidFill>
                <a:cs typeface="+mn-cs"/>
              </a:rPr>
              <a:t>  </a:t>
            </a:r>
            <a:r>
              <a:rPr lang="it-IT" sz="2200" dirty="0">
                <a:solidFill>
                  <a:schemeClr val="tx2"/>
                </a:solidFill>
                <a:cs typeface="+mn-cs"/>
              </a:rPr>
              <a:t>di 	</a:t>
            </a:r>
            <a:r>
              <a:rPr lang="it-IT" sz="2200" i="1" dirty="0">
                <a:solidFill>
                  <a:schemeClr val="tx2"/>
                </a:solidFill>
                <a:cs typeface="+mn-cs"/>
              </a:rPr>
              <a:t>equilibrio </a:t>
            </a:r>
            <a:r>
              <a:rPr lang="it-IT" sz="2200" dirty="0">
                <a:solidFill>
                  <a:schemeClr val="tx2"/>
                </a:solidFill>
                <a:cs typeface="+mn-cs"/>
              </a:rPr>
              <a:t>di </a:t>
            </a:r>
            <a:r>
              <a:rPr lang="it-IT" sz="2200" dirty="0">
                <a:solidFill>
                  <a:schemeClr val="tx2"/>
                </a:solidFill>
                <a:cs typeface="+mn-cs"/>
              </a:rPr>
              <a:t>lungo periodo. In </a:t>
            </a:r>
            <a:r>
              <a:rPr lang="it-IT" sz="2200" dirty="0">
                <a:solidFill>
                  <a:schemeClr val="tx2"/>
                </a:solidFill>
                <a:cs typeface="+mn-cs"/>
              </a:rPr>
              <a:t>corrispondenza </a:t>
            </a:r>
            <a:r>
              <a:rPr lang="it-IT" sz="2200" dirty="0">
                <a:solidFill>
                  <a:schemeClr val="tx2"/>
                </a:solidFill>
                <a:cs typeface="+mn-cs"/>
              </a:rPr>
              <a:t>di tale punto		</a:t>
            </a:r>
            <a:r>
              <a:rPr lang="it-IT" sz="2200" i="1" dirty="0">
                <a:solidFill>
                  <a:schemeClr val="tx2"/>
                </a:solidFill>
                <a:cs typeface="+mn-cs"/>
              </a:rPr>
              <a:t>∆K/</a:t>
            </a:r>
            <a:r>
              <a:rPr lang="it-IT" sz="2200" i="1" dirty="0" err="1">
                <a:solidFill>
                  <a:schemeClr val="tx2"/>
                </a:solidFill>
                <a:cs typeface="+mn-cs"/>
              </a:rPr>
              <a:t>K</a:t>
            </a:r>
            <a:r>
              <a:rPr lang="it-IT" sz="2200" i="1" dirty="0">
                <a:solidFill>
                  <a:schemeClr val="tx2"/>
                </a:solidFill>
                <a:cs typeface="+mn-cs"/>
              </a:rPr>
              <a:t> = </a:t>
            </a:r>
            <a:r>
              <a:rPr lang="it-IT" sz="2200" i="1" dirty="0">
                <a:solidFill>
                  <a:schemeClr val="tx2"/>
                </a:solidFill>
                <a:cs typeface="+mn-cs"/>
              </a:rPr>
              <a:t>∆</a:t>
            </a:r>
            <a:r>
              <a:rPr lang="it-IT" sz="2200" i="1" dirty="0">
                <a:solidFill>
                  <a:schemeClr val="tx2"/>
                </a:solidFill>
                <a:cs typeface="+mn-cs"/>
              </a:rPr>
              <a:t>Y/</a:t>
            </a:r>
            <a:r>
              <a:rPr lang="it-IT" sz="2200" i="1" dirty="0" err="1">
                <a:solidFill>
                  <a:schemeClr val="tx2"/>
                </a:solidFill>
                <a:cs typeface="+mn-cs"/>
              </a:rPr>
              <a:t>Y</a:t>
            </a:r>
            <a:r>
              <a:rPr lang="it-IT" sz="2200" i="1" dirty="0">
                <a:solidFill>
                  <a:schemeClr val="tx2"/>
                </a:solidFill>
                <a:cs typeface="+mn-cs"/>
              </a:rPr>
              <a:t> = </a:t>
            </a:r>
            <a:r>
              <a:rPr lang="it-IT" sz="2200" i="1" dirty="0">
                <a:solidFill>
                  <a:schemeClr val="tx2"/>
                </a:solidFill>
                <a:cs typeface="+mn-cs"/>
              </a:rPr>
              <a:t>∆</a:t>
            </a:r>
            <a:r>
              <a:rPr lang="it-IT" sz="2200" i="1" dirty="0">
                <a:solidFill>
                  <a:schemeClr val="tx2"/>
                </a:solidFill>
                <a:cs typeface="+mn-cs"/>
              </a:rPr>
              <a:t>H/</a:t>
            </a:r>
            <a:r>
              <a:rPr lang="it-IT" sz="2200" i="1" dirty="0" err="1">
                <a:solidFill>
                  <a:schemeClr val="tx2"/>
                </a:solidFill>
                <a:cs typeface="+mn-cs"/>
              </a:rPr>
              <a:t>H</a:t>
            </a:r>
            <a:r>
              <a:rPr lang="it-IT" sz="2200" i="1" dirty="0">
                <a:solidFill>
                  <a:schemeClr val="tx2"/>
                </a:solidFill>
                <a:cs typeface="+mn-cs"/>
              </a:rPr>
              <a:t> = </a:t>
            </a:r>
            <a:r>
              <a:rPr lang="it-IT" sz="2200" i="1" dirty="0">
                <a:solidFill>
                  <a:schemeClr val="tx2"/>
                </a:solidFill>
                <a:cs typeface="+mn-cs"/>
              </a:rPr>
              <a:t>n + </a:t>
            </a:r>
            <a:r>
              <a:rPr lang="el-GR" sz="2800" i="1" dirty="0">
                <a:solidFill>
                  <a:schemeClr val="tx2"/>
                </a:solidFill>
                <a:latin typeface="Times New Roman" pitchFamily="18" charset="0"/>
                <a:cs typeface="Times New Roman" pitchFamily="18" charset="0"/>
              </a:rPr>
              <a:t>γ</a:t>
            </a:r>
            <a:r>
              <a:rPr lang="it-IT" sz="2200" i="1" dirty="0">
                <a:solidFill>
                  <a:schemeClr val="tx2"/>
                </a:solidFill>
                <a:latin typeface="Times New Roman" pitchFamily="18" charset="0"/>
                <a:cs typeface="Times New Roman" pitchFamily="18" charset="0"/>
              </a:rPr>
              <a:t>  </a:t>
            </a:r>
            <a:r>
              <a:rPr lang="it-IT" sz="2200" i="1" dirty="0">
                <a:solidFill>
                  <a:schemeClr val="tx2"/>
                </a:solidFill>
                <a:latin typeface="Times New Roman" pitchFamily="18" charset="0"/>
                <a:cs typeface="Times New Roman" pitchFamily="18" charset="0"/>
              </a:rPr>
              <a:t> </a:t>
            </a:r>
            <a:r>
              <a:rPr lang="it-IT" sz="2200" dirty="0">
                <a:solidFill>
                  <a:schemeClr val="tx2"/>
                </a:solidFill>
                <a:latin typeface="+mn-lt"/>
                <a:cs typeface="Times New Roman" pitchFamily="18" charset="0"/>
              </a:rPr>
              <a:t>e  </a:t>
            </a:r>
            <a:r>
              <a:rPr lang="it-IT" sz="2200" i="1" dirty="0">
                <a:solidFill>
                  <a:schemeClr val="tx2"/>
                </a:solidFill>
                <a:cs typeface="+mn-cs"/>
              </a:rPr>
              <a:t>∆</a:t>
            </a:r>
            <a:r>
              <a:rPr lang="it-IT" sz="2400" i="1" dirty="0">
                <a:solidFill>
                  <a:schemeClr val="tx2"/>
                </a:solidFill>
                <a:latin typeface="Times New Roman" pitchFamily="18" charset="0"/>
                <a:cs typeface="Times New Roman" pitchFamily="18" charset="0"/>
              </a:rPr>
              <a:t>a/</a:t>
            </a:r>
            <a:r>
              <a:rPr lang="it-IT" sz="2400" i="1" dirty="0" err="1">
                <a:solidFill>
                  <a:schemeClr val="tx2"/>
                </a:solidFill>
                <a:latin typeface="Times New Roman" pitchFamily="18" charset="0"/>
                <a:cs typeface="Times New Roman" pitchFamily="18" charset="0"/>
              </a:rPr>
              <a:t>a</a:t>
            </a:r>
            <a:r>
              <a:rPr lang="it-IT" sz="2200" i="1" dirty="0">
                <a:solidFill>
                  <a:schemeClr val="tx2"/>
                </a:solidFill>
                <a:latin typeface="Times New Roman" pitchFamily="18" charset="0"/>
                <a:cs typeface="Times New Roman" pitchFamily="18" charset="0"/>
              </a:rPr>
              <a:t> </a:t>
            </a:r>
            <a:r>
              <a:rPr lang="it-IT" sz="2200" i="1" dirty="0">
                <a:solidFill>
                  <a:schemeClr val="tx2"/>
                </a:solidFill>
                <a:cs typeface="+mn-cs"/>
              </a:rPr>
              <a:t>= ∆Y/</a:t>
            </a:r>
            <a:r>
              <a:rPr lang="it-IT" sz="2200" i="1" dirty="0" err="1">
                <a:solidFill>
                  <a:schemeClr val="tx2"/>
                </a:solidFill>
                <a:cs typeface="+mn-cs"/>
              </a:rPr>
              <a:t>Y</a:t>
            </a:r>
            <a:r>
              <a:rPr lang="it-IT" sz="2200" i="1" dirty="0">
                <a:solidFill>
                  <a:schemeClr val="tx2"/>
                </a:solidFill>
                <a:cs typeface="+mn-cs"/>
              </a:rPr>
              <a:t> - </a:t>
            </a:r>
            <a:r>
              <a:rPr lang="it-IT" sz="2200" i="1" dirty="0">
                <a:solidFill>
                  <a:schemeClr val="tx2"/>
                </a:solidFill>
                <a:cs typeface="+mn-cs"/>
              </a:rPr>
              <a:t>n </a:t>
            </a:r>
            <a:r>
              <a:rPr lang="it-IT" sz="2200" i="1" dirty="0">
                <a:solidFill>
                  <a:schemeClr val="tx2"/>
                </a:solidFill>
                <a:cs typeface="+mn-cs"/>
              </a:rPr>
              <a:t>= </a:t>
            </a:r>
            <a:r>
              <a:rPr lang="el-GR" sz="2800" i="1" dirty="0">
                <a:solidFill>
                  <a:schemeClr val="tx2"/>
                </a:solidFill>
                <a:latin typeface="Times New Roman" pitchFamily="18" charset="0"/>
                <a:cs typeface="Times New Roman" pitchFamily="18" charset="0"/>
              </a:rPr>
              <a:t>γ</a:t>
            </a:r>
            <a:r>
              <a:rPr lang="it-IT" sz="2200" i="1" dirty="0">
                <a:solidFill>
                  <a:schemeClr val="tx2"/>
                </a:solidFill>
                <a:latin typeface="Times New Roman" pitchFamily="18" charset="0"/>
                <a:cs typeface="Times New Roman" pitchFamily="18" charset="0"/>
              </a:rPr>
              <a:t>.</a:t>
            </a:r>
            <a:r>
              <a:rPr lang="it-IT" sz="2200" dirty="0">
                <a:solidFill>
                  <a:schemeClr val="tx2"/>
                </a:solidFill>
                <a:latin typeface="+mn-lt"/>
                <a:cs typeface="Times New Roman" pitchFamily="18" charset="0"/>
              </a:rPr>
              <a:t> </a:t>
            </a:r>
            <a:r>
              <a:rPr lang="it-IT" sz="2200" dirty="0">
                <a:solidFill>
                  <a:schemeClr val="tx2"/>
                </a:solidFill>
                <a:latin typeface="+mn-lt"/>
                <a:cs typeface="Times New Roman" pitchFamily="18" charset="0"/>
              </a:rPr>
              <a:t> </a:t>
            </a:r>
            <a:endParaRPr lang="it-IT" sz="2200" i="1" dirty="0">
              <a:latin typeface="Times New Roman" pitchFamily="18" charset="0"/>
              <a:cs typeface="Times New Roman" pitchFamily="18" charset="0"/>
            </a:endParaRPr>
          </a:p>
        </p:txBody>
      </p:sp>
      <p:pic>
        <p:nvPicPr>
          <p:cNvPr id="52226" name="Picture 2"/>
          <p:cNvPicPr>
            <a:picLocks noChangeAspect="1" noChangeArrowheads="1"/>
          </p:cNvPicPr>
          <p:nvPr/>
        </p:nvPicPr>
        <p:blipFill>
          <a:blip r:embed="rId2"/>
          <a:srcRect/>
          <a:stretch>
            <a:fillRect/>
          </a:stretch>
        </p:blipFill>
        <p:spPr bwMode="auto">
          <a:xfrm>
            <a:off x="673100" y="1878013"/>
            <a:ext cx="7786688" cy="4451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CasellaDiTesto 2"/>
          <p:cNvSpPr txBox="1">
            <a:spLocks noChangeArrowheads="1"/>
          </p:cNvSpPr>
          <p:nvPr/>
        </p:nvSpPr>
        <p:spPr bwMode="auto">
          <a:xfrm>
            <a:off x="323850" y="260350"/>
            <a:ext cx="8604250" cy="1200150"/>
          </a:xfrm>
          <a:prstGeom prst="rect">
            <a:avLst/>
          </a:prstGeom>
          <a:noFill/>
          <a:ln w="9525">
            <a:noFill/>
            <a:miter lim="800000"/>
            <a:headEnd/>
            <a:tailEnd/>
          </a:ln>
        </p:spPr>
        <p:txBody>
          <a:bodyPr>
            <a:spAutoFit/>
          </a:bodyPr>
          <a:lstStyle/>
          <a:p>
            <a:r>
              <a:rPr lang="it-IT" sz="2200">
                <a:solidFill>
                  <a:schemeClr val="tx2"/>
                </a:solidFill>
              </a:rPr>
              <a:t>Un aumento della propensione al risparmio </a:t>
            </a:r>
            <a:r>
              <a:rPr lang="it-IT" sz="2200" i="1">
                <a:solidFill>
                  <a:schemeClr val="tx2"/>
                </a:solidFill>
              </a:rPr>
              <a:t>s</a:t>
            </a:r>
            <a:r>
              <a:rPr lang="it-IT" sz="2200">
                <a:solidFill>
                  <a:schemeClr val="tx2"/>
                </a:solidFill>
              </a:rPr>
              <a:t> aumenta in modo  permanente il capitale per unità di lavoro effettivo e quindi il prodotto per occupato  </a:t>
            </a:r>
            <a:r>
              <a:rPr lang="it-IT" sz="2800" i="1">
                <a:solidFill>
                  <a:schemeClr val="tx2"/>
                </a:solidFill>
                <a:latin typeface="Times New Roman" pitchFamily="18" charset="0"/>
                <a:cs typeface="Times New Roman" pitchFamily="18" charset="0"/>
              </a:rPr>
              <a:t>a</a:t>
            </a:r>
            <a:r>
              <a:rPr lang="it-IT" sz="2200" i="1">
                <a:solidFill>
                  <a:schemeClr val="tx2"/>
                </a:solidFill>
                <a:latin typeface="Times New Roman" pitchFamily="18" charset="0"/>
                <a:cs typeface="Times New Roman" pitchFamily="18" charset="0"/>
              </a:rPr>
              <a:t>,</a:t>
            </a:r>
            <a:r>
              <a:rPr lang="it-IT" sz="2200">
                <a:solidFill>
                  <a:schemeClr val="tx2"/>
                </a:solidFill>
              </a:rPr>
              <a:t> ma non i tassi di crescita di lungo periodo.  </a:t>
            </a:r>
            <a:endParaRPr lang="it-IT" sz="2200" i="1">
              <a:latin typeface="Times New Roman" pitchFamily="18" charset="0"/>
              <a:cs typeface="Times New Roman" pitchFamily="18" charset="0"/>
            </a:endParaRPr>
          </a:p>
        </p:txBody>
      </p:sp>
      <p:pic>
        <p:nvPicPr>
          <p:cNvPr id="60418" name="Picture 2"/>
          <p:cNvPicPr>
            <a:picLocks noChangeAspect="1" noChangeArrowheads="1"/>
          </p:cNvPicPr>
          <p:nvPr/>
        </p:nvPicPr>
        <p:blipFill>
          <a:blip r:embed="rId2"/>
          <a:srcRect/>
          <a:stretch>
            <a:fillRect/>
          </a:stretch>
        </p:blipFill>
        <p:spPr bwMode="auto">
          <a:xfrm>
            <a:off x="250825" y="1412875"/>
            <a:ext cx="8691563" cy="4868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CasellaDiTesto 2"/>
          <p:cNvSpPr txBox="1">
            <a:spLocks noChangeArrowheads="1"/>
          </p:cNvSpPr>
          <p:nvPr/>
        </p:nvSpPr>
        <p:spPr bwMode="auto">
          <a:xfrm>
            <a:off x="179388" y="188913"/>
            <a:ext cx="8172450" cy="1538287"/>
          </a:xfrm>
          <a:prstGeom prst="rect">
            <a:avLst/>
          </a:prstGeom>
          <a:noFill/>
          <a:ln w="9525">
            <a:noFill/>
            <a:miter lim="800000"/>
            <a:headEnd/>
            <a:tailEnd/>
          </a:ln>
        </p:spPr>
        <p:txBody>
          <a:bodyPr>
            <a:spAutoFit/>
          </a:bodyPr>
          <a:lstStyle/>
          <a:p>
            <a:r>
              <a:rPr lang="it-IT" sz="2200">
                <a:solidFill>
                  <a:schemeClr val="tx2"/>
                </a:solidFill>
              </a:rPr>
              <a:t>Una caduta del tasso di crescita della forza lavoro </a:t>
            </a:r>
            <a:r>
              <a:rPr lang="it-IT" sz="2200" i="1">
                <a:solidFill>
                  <a:schemeClr val="tx2"/>
                </a:solidFill>
              </a:rPr>
              <a:t>n </a:t>
            </a:r>
            <a:r>
              <a:rPr lang="it-IT" sz="2200">
                <a:solidFill>
                  <a:schemeClr val="tx2"/>
                </a:solidFill>
              </a:rPr>
              <a:t>provoca nel lungo periodo una caduta di pari entità dei tassi di crescita del prodotto totale, del capitale fisico e del capitale umano.  Resta invece inalterato il tasso di crescita del prodotto per occupato </a:t>
            </a:r>
            <a:r>
              <a:rPr lang="el-GR" sz="2800">
                <a:solidFill>
                  <a:schemeClr val="tx2"/>
                </a:solidFill>
                <a:latin typeface="Cambria Math" pitchFamily="18" charset="0"/>
              </a:rPr>
              <a:t>γ</a:t>
            </a:r>
            <a:r>
              <a:rPr lang="it-IT" sz="2800">
                <a:solidFill>
                  <a:schemeClr val="tx2"/>
                </a:solidFill>
                <a:latin typeface="Cambria Math" pitchFamily="18" charset="0"/>
              </a:rPr>
              <a:t> .</a:t>
            </a:r>
            <a:endParaRPr lang="it-IT" sz="2800" i="1">
              <a:latin typeface="Times New Roman" pitchFamily="18" charset="0"/>
              <a:cs typeface="Times New Roman" pitchFamily="18" charset="0"/>
            </a:endParaRPr>
          </a:p>
        </p:txBody>
      </p:sp>
      <p:pic>
        <p:nvPicPr>
          <p:cNvPr id="62466" name="Picture 2"/>
          <p:cNvPicPr>
            <a:picLocks noChangeAspect="1" noChangeArrowheads="1"/>
          </p:cNvPicPr>
          <p:nvPr/>
        </p:nvPicPr>
        <p:blipFill>
          <a:blip r:embed="rId2"/>
          <a:srcRect/>
          <a:stretch>
            <a:fillRect/>
          </a:stretch>
        </p:blipFill>
        <p:spPr bwMode="auto">
          <a:xfrm>
            <a:off x="250825" y="1703388"/>
            <a:ext cx="8285163" cy="4605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olo 1"/>
          <p:cNvSpPr>
            <a:spLocks noGrp="1"/>
          </p:cNvSpPr>
          <p:nvPr>
            <p:ph type="title"/>
          </p:nvPr>
        </p:nvSpPr>
        <p:spPr>
          <a:xfrm>
            <a:off x="900113" y="188913"/>
            <a:ext cx="7343775" cy="719137"/>
          </a:xfrm>
        </p:spPr>
        <p:txBody>
          <a:bodyPr/>
          <a:lstStyle/>
          <a:p>
            <a:r>
              <a:rPr lang="it-IT" sz="2900" b="1" smtClean="0"/>
              <a:t> </a:t>
            </a:r>
            <a:r>
              <a:rPr lang="it-IT" sz="2800" b="1" smtClean="0"/>
              <a:t>Il modello neoclassico con progresso  tecnologico </a:t>
            </a:r>
            <a:r>
              <a:rPr lang="it-IT" sz="2800" b="1" i="1" smtClean="0"/>
              <a:t>esogeno</a:t>
            </a:r>
            <a:r>
              <a:rPr lang="it-IT" sz="2800" b="1" smtClean="0"/>
              <a:t>:</a:t>
            </a:r>
            <a:r>
              <a:rPr lang="it-IT" sz="2800" b="1" i="1" smtClean="0"/>
              <a:t> </a:t>
            </a:r>
            <a:r>
              <a:rPr lang="it-IT" sz="2800" b="1" smtClean="0"/>
              <a:t>conclusioni</a:t>
            </a:r>
            <a:endParaRPr lang="it-IT" sz="2800" b="1" i="1" smtClean="0"/>
          </a:p>
        </p:txBody>
      </p:sp>
      <p:sp>
        <p:nvSpPr>
          <p:cNvPr id="55298" name="Segnaposto contenuto 2"/>
          <p:cNvSpPr>
            <a:spLocks noGrp="1"/>
          </p:cNvSpPr>
          <p:nvPr>
            <p:ph idx="1"/>
          </p:nvPr>
        </p:nvSpPr>
        <p:spPr>
          <a:xfrm>
            <a:off x="539750" y="1052513"/>
            <a:ext cx="8353425" cy="5400675"/>
          </a:xfrm>
        </p:spPr>
        <p:txBody>
          <a:bodyPr/>
          <a:lstStyle/>
          <a:p>
            <a:r>
              <a:rPr lang="it-IT" sz="2400" smtClean="0"/>
              <a:t>Il tasso di crescita del prodotto per occupato dipende nello </a:t>
            </a:r>
            <a:r>
              <a:rPr lang="it-IT" sz="2400" i="1" smtClean="0"/>
              <a:t>steady state </a:t>
            </a:r>
            <a:r>
              <a:rPr lang="it-IT" sz="2400" smtClean="0"/>
              <a:t>dal progresso tecnologico </a:t>
            </a:r>
            <a:r>
              <a:rPr lang="it-IT" sz="2400" b="1" i="1" smtClean="0"/>
              <a:t>esogeno </a:t>
            </a:r>
            <a:r>
              <a:rPr lang="it-IT" sz="2400" smtClean="0"/>
              <a:t>(</a:t>
            </a:r>
            <a:r>
              <a:rPr lang="el-GR" sz="2400" smtClean="0">
                <a:latin typeface="Cambria Math" pitchFamily="18" charset="0"/>
                <a:ea typeface="Cambria Math" pitchFamily="18" charset="0"/>
                <a:cs typeface="Cambria Math" pitchFamily="18" charset="0"/>
              </a:rPr>
              <a:t>γ</a:t>
            </a:r>
            <a:r>
              <a:rPr lang="it-IT" sz="2400" smtClean="0">
                <a:latin typeface="Cambria Math" pitchFamily="18" charset="0"/>
                <a:ea typeface="Cambria Math" pitchFamily="18" charset="0"/>
                <a:cs typeface="Cambria Math" pitchFamily="18" charset="0"/>
              </a:rPr>
              <a:t>)</a:t>
            </a:r>
            <a:r>
              <a:rPr lang="it-IT" sz="2400" b="1" i="1" smtClean="0"/>
              <a:t>.</a:t>
            </a:r>
          </a:p>
          <a:p>
            <a:r>
              <a:rPr lang="it-IT" sz="2400" smtClean="0"/>
              <a:t>Nel lungo periodo tutti i Paesi sono destinati a convergere verso lo stesso tasso di crescita  (</a:t>
            </a:r>
            <a:r>
              <a:rPr lang="el-GR" sz="2800" smtClean="0">
                <a:latin typeface="Cambria Math" pitchFamily="18" charset="0"/>
                <a:ea typeface="Cambria Math" pitchFamily="18" charset="0"/>
                <a:cs typeface="Cambria Math" pitchFamily="18" charset="0"/>
              </a:rPr>
              <a:t>γ</a:t>
            </a:r>
            <a:r>
              <a:rPr lang="el-GR" sz="2400" smtClean="0">
                <a:latin typeface="Cambria Math" pitchFamily="18" charset="0"/>
                <a:ea typeface="Cambria Math" pitchFamily="18" charset="0"/>
                <a:cs typeface="Cambria Math" pitchFamily="18" charset="0"/>
              </a:rPr>
              <a:t> </a:t>
            </a:r>
            <a:r>
              <a:rPr lang="it-IT" sz="2400" smtClean="0">
                <a:ea typeface="Cambria Math" pitchFamily="18" charset="0"/>
                <a:cs typeface="Cambria Math" pitchFamily="18" charset="0"/>
              </a:rPr>
              <a:t>)</a:t>
            </a:r>
            <a:r>
              <a:rPr lang="it-IT" sz="2400" smtClean="0"/>
              <a:t> del PIL per occupato (</a:t>
            </a:r>
            <a:r>
              <a:rPr lang="it-IT" sz="2400" b="1" i="1" smtClean="0"/>
              <a:t>convergenz</a:t>
            </a:r>
            <a:r>
              <a:rPr lang="it-IT" sz="2400" smtClean="0"/>
              <a:t>a </a:t>
            </a:r>
            <a:r>
              <a:rPr lang="it-IT" sz="2400" b="1" i="1" smtClean="0"/>
              <a:t>relativa</a:t>
            </a:r>
            <a:r>
              <a:rPr lang="it-IT" sz="2400" smtClean="0"/>
              <a:t>); si  possono verificare differenze  soltanto nelle </a:t>
            </a:r>
            <a:r>
              <a:rPr lang="it-IT" sz="2400" i="1" smtClean="0"/>
              <a:t>fasi transitorie.</a:t>
            </a:r>
          </a:p>
          <a:p>
            <a:r>
              <a:rPr lang="it-IT" sz="2400" smtClean="0"/>
              <a:t>Non si ha invece necessariamente convergenza </a:t>
            </a:r>
            <a:r>
              <a:rPr lang="it-IT" sz="2400" b="1" smtClean="0"/>
              <a:t>assoluta</a:t>
            </a:r>
            <a:r>
              <a:rPr lang="it-IT" sz="2400" smtClean="0"/>
              <a:t> ovvero convergenza dei </a:t>
            </a:r>
            <a:r>
              <a:rPr lang="it-IT" sz="2400" i="1" smtClean="0"/>
              <a:t>livelli</a:t>
            </a:r>
            <a:r>
              <a:rPr lang="it-IT" sz="2400" smtClean="0"/>
              <a:t> del PIL pro capite. </a:t>
            </a:r>
          </a:p>
          <a:p>
            <a:r>
              <a:rPr lang="it-IT" sz="2400" smtClean="0"/>
              <a:t>Secondo il modello di Solow, infatti, il </a:t>
            </a:r>
            <a:r>
              <a:rPr lang="it-IT" sz="2400" i="1" smtClean="0"/>
              <a:t>livello </a:t>
            </a:r>
            <a:r>
              <a:rPr lang="it-IT" sz="2400" smtClean="0"/>
              <a:t>del PIL per occupato di un Paese dipende anche dal tasso di risparmio (</a:t>
            </a:r>
            <a:r>
              <a:rPr lang="it-IT" sz="2400" i="1" smtClean="0"/>
              <a:t>s</a:t>
            </a:r>
            <a:r>
              <a:rPr lang="it-IT" sz="2400" smtClean="0"/>
              <a:t>) e dal tasso di crescita della popolazione (</a:t>
            </a:r>
            <a:r>
              <a:rPr lang="it-IT" sz="2400" i="1" smtClean="0"/>
              <a:t>n</a:t>
            </a:r>
            <a:r>
              <a:rPr lang="it-IT" sz="2400" smtClean="0"/>
              <a:t>). Due Paesi che abbiano lo stesso </a:t>
            </a:r>
            <a:r>
              <a:rPr lang="el-GR" sz="2400" smtClean="0">
                <a:latin typeface="Cambria Math" pitchFamily="18" charset="0"/>
                <a:ea typeface="Cambria Math" pitchFamily="18" charset="0"/>
                <a:cs typeface="Cambria Math" pitchFamily="18" charset="0"/>
              </a:rPr>
              <a:t>γ</a:t>
            </a:r>
            <a:r>
              <a:rPr lang="it-IT" sz="2400" smtClean="0"/>
              <a:t>, ma diversi </a:t>
            </a:r>
            <a:r>
              <a:rPr lang="it-IT" sz="2400" i="1" smtClean="0"/>
              <a:t>s </a:t>
            </a:r>
            <a:r>
              <a:rPr lang="it-IT" sz="2400" smtClean="0"/>
              <a:t>e </a:t>
            </a:r>
            <a:r>
              <a:rPr lang="it-IT" sz="2400" i="1" smtClean="0"/>
              <a:t>n, </a:t>
            </a:r>
            <a:r>
              <a:rPr lang="it-IT" sz="2400" smtClean="0"/>
              <a:t>convergeranno  quindi solo in termini </a:t>
            </a:r>
            <a:r>
              <a:rPr lang="it-IT" sz="2400" i="1" smtClean="0"/>
              <a:t>relativi</a:t>
            </a:r>
            <a:r>
              <a:rPr lang="it-IT" sz="240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olo 1"/>
          <p:cNvSpPr>
            <a:spLocks noGrp="1"/>
          </p:cNvSpPr>
          <p:nvPr>
            <p:ph type="title"/>
          </p:nvPr>
        </p:nvSpPr>
        <p:spPr>
          <a:xfrm>
            <a:off x="684213" y="188913"/>
            <a:ext cx="7127875" cy="576262"/>
          </a:xfrm>
        </p:spPr>
        <p:txBody>
          <a:bodyPr/>
          <a:lstStyle/>
          <a:p>
            <a:r>
              <a:rPr lang="it-IT" sz="3200" b="1" smtClean="0"/>
              <a:t>Progresso tecnologico </a:t>
            </a:r>
            <a:r>
              <a:rPr lang="it-IT" sz="3200" b="1" i="1" smtClean="0"/>
              <a:t>endogeno</a:t>
            </a:r>
          </a:p>
        </p:txBody>
      </p:sp>
      <p:sp>
        <p:nvSpPr>
          <p:cNvPr id="56322" name="Segnaposto contenuto 2"/>
          <p:cNvSpPr>
            <a:spLocks noGrp="1"/>
          </p:cNvSpPr>
          <p:nvPr>
            <p:ph idx="1"/>
          </p:nvPr>
        </p:nvSpPr>
        <p:spPr>
          <a:xfrm>
            <a:off x="250825" y="908050"/>
            <a:ext cx="8229600" cy="5257800"/>
          </a:xfrm>
        </p:spPr>
        <p:txBody>
          <a:bodyPr/>
          <a:lstStyle/>
          <a:p>
            <a:r>
              <a:rPr lang="it-IT" sz="2700" smtClean="0"/>
              <a:t>La realtà sembra smentire le conclusioni di Solow: </a:t>
            </a:r>
          </a:p>
          <a:p>
            <a:pPr>
              <a:buFontTx/>
              <a:buNone/>
            </a:pPr>
            <a:r>
              <a:rPr lang="it-IT" sz="2700" smtClean="0"/>
              <a:t>	- </a:t>
            </a:r>
            <a:r>
              <a:rPr lang="it-IT" sz="2500" smtClean="0"/>
              <a:t>la teoria della convergenza relativa è, infatti, in contrasto coi fatti (vedi ad es. USA vs Italia, fig. 16.3).</a:t>
            </a:r>
          </a:p>
          <a:p>
            <a:r>
              <a:rPr lang="it-IT" sz="2700" smtClean="0"/>
              <a:t>Alla fine degli anni ‘80 alcuni autori hanno pertanto proposto di considerare il </a:t>
            </a:r>
            <a:r>
              <a:rPr lang="it-IT" sz="2700" i="1" smtClean="0"/>
              <a:t>capitale umano </a:t>
            </a:r>
            <a:r>
              <a:rPr lang="it-IT" sz="2700" smtClean="0"/>
              <a:t>come un fattore cumulabile nel tempo in modo </a:t>
            </a:r>
            <a:r>
              <a:rPr lang="it-IT" sz="2700" b="1" i="1" smtClean="0"/>
              <a:t>endogeno</a:t>
            </a:r>
            <a:r>
              <a:rPr lang="it-IT" sz="2700" smtClean="0"/>
              <a:t>.</a:t>
            </a:r>
          </a:p>
          <a:p>
            <a:r>
              <a:rPr lang="it-IT" sz="2700" smtClean="0"/>
              <a:t>I modelli di crescita endogena modificano nel modello di Solow il concetto di formazione del </a:t>
            </a:r>
            <a:r>
              <a:rPr lang="it-IT" sz="2700" i="1" smtClean="0"/>
              <a:t>capitale umano</a:t>
            </a:r>
            <a:r>
              <a:rPr lang="it-IT" sz="2700" smtClean="0"/>
              <a:t>:</a:t>
            </a:r>
            <a:endParaRPr lang="it-IT" sz="2700" i="1" smtClean="0"/>
          </a:p>
          <a:p>
            <a:pPr lvl="1"/>
            <a:r>
              <a:rPr lang="it-IT" sz="2400" smtClean="0"/>
              <a:t>l’equazione </a:t>
            </a:r>
            <a:r>
              <a:rPr lang="it-IT" sz="2400" i="1" smtClean="0"/>
              <a:t>∆E/E = </a:t>
            </a:r>
            <a:r>
              <a:rPr lang="el-GR" sz="3200" i="1" smtClean="0">
                <a:latin typeface="Times New Roman" pitchFamily="18" charset="0"/>
                <a:cs typeface="Times New Roman" pitchFamily="18" charset="0"/>
              </a:rPr>
              <a:t>γ</a:t>
            </a:r>
            <a:r>
              <a:rPr lang="el-GR" sz="2400" i="1" smtClean="0">
                <a:latin typeface="Times New Roman" pitchFamily="18" charset="0"/>
                <a:cs typeface="Times New Roman" pitchFamily="18" charset="0"/>
              </a:rPr>
              <a:t> </a:t>
            </a:r>
            <a:r>
              <a:rPr lang="it-IT" sz="2400" i="1" smtClean="0">
                <a:latin typeface="Times New Roman" pitchFamily="18" charset="0"/>
                <a:cs typeface="Times New Roman" pitchFamily="18" charset="0"/>
              </a:rPr>
              <a:t> </a:t>
            </a:r>
            <a:r>
              <a:rPr lang="it-IT" sz="2400" smtClean="0">
                <a:cs typeface="Times New Roman" pitchFamily="18" charset="0"/>
              </a:rPr>
              <a:t>(</a:t>
            </a:r>
            <a:r>
              <a:rPr lang="it-IT" sz="2400" b="1" i="1" smtClean="0">
                <a:cs typeface="Times New Roman" pitchFamily="18" charset="0"/>
              </a:rPr>
              <a:t>esogena</a:t>
            </a:r>
            <a:r>
              <a:rPr lang="it-IT" sz="2400" smtClean="0">
                <a:cs typeface="Times New Roman" pitchFamily="18" charset="0"/>
              </a:rPr>
              <a:t>) viene sostituita </a:t>
            </a:r>
            <a:r>
              <a:rPr lang="it-IT" sz="2400" smtClean="0"/>
              <a:t>con un’altra che fa dipendere </a:t>
            </a:r>
            <a:r>
              <a:rPr lang="it-IT" sz="2400" smtClean="0">
                <a:latin typeface="Symbol" pitchFamily="18" charset="2"/>
              </a:rPr>
              <a:t>D</a:t>
            </a:r>
            <a:r>
              <a:rPr lang="it-IT" sz="2400" i="1" smtClean="0"/>
              <a:t>E/E </a:t>
            </a:r>
            <a:r>
              <a:rPr lang="it-IT" sz="2400" smtClean="0"/>
              <a:t>da variabili</a:t>
            </a:r>
            <a:r>
              <a:rPr lang="it-IT" sz="2400" i="1" smtClean="0"/>
              <a:t> </a:t>
            </a:r>
            <a:r>
              <a:rPr lang="it-IT" sz="2400" smtClean="0"/>
              <a:t>interne al modello.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0" name="Titolo 1"/>
          <p:cNvSpPr>
            <a:spLocks noGrp="1"/>
          </p:cNvSpPr>
          <p:nvPr>
            <p:ph type="title"/>
          </p:nvPr>
        </p:nvSpPr>
        <p:spPr>
          <a:xfrm>
            <a:off x="611188" y="188913"/>
            <a:ext cx="7705725" cy="647700"/>
          </a:xfrm>
        </p:spPr>
        <p:txBody>
          <a:bodyPr/>
          <a:lstStyle/>
          <a:p>
            <a:r>
              <a:rPr lang="it-IT" sz="2900" b="1" smtClean="0"/>
              <a:t>Un modello di crescita endogena</a:t>
            </a:r>
          </a:p>
        </p:txBody>
      </p:sp>
      <p:sp>
        <p:nvSpPr>
          <p:cNvPr id="6181" name="Segnaposto contenuto 2"/>
          <p:cNvSpPr>
            <a:spLocks noGrp="1"/>
          </p:cNvSpPr>
          <p:nvPr>
            <p:ph idx="1"/>
          </p:nvPr>
        </p:nvSpPr>
        <p:spPr>
          <a:xfrm>
            <a:off x="457200" y="836613"/>
            <a:ext cx="8229600" cy="5616575"/>
          </a:xfrm>
        </p:spPr>
        <p:txBody>
          <a:bodyPr/>
          <a:lstStyle/>
          <a:p>
            <a:r>
              <a:rPr lang="it-IT" sz="2500" smtClean="0"/>
              <a:t>La formazione del capitale umano avviene attraverso, l’istruzione, l’addestramento professionale e la ricerca: attività che comportano una spesa.</a:t>
            </a:r>
          </a:p>
          <a:p>
            <a:r>
              <a:rPr lang="it-IT" sz="2500" smtClean="0"/>
              <a:t>Anche il capitale umano, come quello fisico, richiede una quota di </a:t>
            </a:r>
            <a:r>
              <a:rPr lang="it-IT" sz="2500" i="1" smtClean="0"/>
              <a:t>ammortamento</a:t>
            </a:r>
            <a:r>
              <a:rPr lang="it-IT" sz="2500" smtClean="0"/>
              <a:t> (</a:t>
            </a:r>
            <a:r>
              <a:rPr lang="it-IT" sz="2500" smtClean="0">
                <a:latin typeface="Cambria Math" pitchFamily="18" charset="0"/>
                <a:ea typeface="Cambria Math" pitchFamily="18" charset="0"/>
                <a:cs typeface="Cambria Math" pitchFamily="18" charset="0"/>
              </a:rPr>
              <a:t>𝛿</a:t>
            </a:r>
            <a:r>
              <a:rPr lang="it-IT" sz="2500" baseline="-25000" smtClean="0">
                <a:latin typeface="Cambria Math" pitchFamily="18" charset="0"/>
                <a:ea typeface="Cambria Math" pitchFamily="18" charset="0"/>
                <a:cs typeface="Cambria Math" pitchFamily="18" charset="0"/>
              </a:rPr>
              <a:t>H</a:t>
            </a:r>
            <a:r>
              <a:rPr lang="it-IT" sz="2500" smtClean="0"/>
              <a:t>) per il </a:t>
            </a:r>
            <a:r>
              <a:rPr lang="it-IT" sz="2500" i="1" smtClean="0"/>
              <a:t>turnover </a:t>
            </a:r>
            <a:r>
              <a:rPr lang="it-IT" sz="2500" smtClean="0"/>
              <a:t>e per la </a:t>
            </a:r>
            <a:r>
              <a:rPr lang="it-IT" sz="2500" i="1" smtClean="0"/>
              <a:t>formazione continua</a:t>
            </a:r>
            <a:r>
              <a:rPr lang="it-IT" sz="2500" smtClean="0"/>
              <a:t> dei lavoratori. </a:t>
            </a:r>
          </a:p>
          <a:p>
            <a:r>
              <a:rPr lang="it-IT" sz="2600" smtClean="0"/>
              <a:t>L’incremento netto dello stock complessivo di capitale umano è allora dato da:</a:t>
            </a:r>
          </a:p>
          <a:p>
            <a:endParaRPr lang="it-IT" sz="2600" smtClean="0"/>
          </a:p>
          <a:p>
            <a:endParaRPr lang="it-IT" sz="1500" smtClean="0"/>
          </a:p>
          <a:p>
            <a:pPr>
              <a:buFontTx/>
              <a:buNone/>
            </a:pPr>
            <a:r>
              <a:rPr lang="it-IT" sz="2600" smtClean="0"/>
              <a:t>	</a:t>
            </a:r>
          </a:p>
          <a:p>
            <a:pPr>
              <a:buFontTx/>
              <a:buNone/>
            </a:pPr>
            <a:r>
              <a:rPr lang="it-IT" sz="2800" smtClean="0"/>
              <a:t>	</a:t>
            </a:r>
          </a:p>
          <a:p>
            <a:pPr>
              <a:buFontTx/>
              <a:buNone/>
            </a:pPr>
            <a:r>
              <a:rPr lang="it-IT" sz="2800" smtClean="0"/>
              <a:t>	</a:t>
            </a:r>
            <a:r>
              <a:rPr lang="it-IT" sz="2400" smtClean="0"/>
              <a:t>dove </a:t>
            </a:r>
            <a:r>
              <a:rPr lang="it-IT" sz="2400" smtClean="0">
                <a:ea typeface="Cambria Math" pitchFamily="18" charset="0"/>
                <a:cs typeface="Cambria Math" pitchFamily="18" charset="0"/>
              </a:rPr>
              <a:t>𝜂 è la quota di PIL destinata al capitale umano. </a:t>
            </a:r>
            <a:endParaRPr lang="it-IT" sz="2400" smtClean="0"/>
          </a:p>
        </p:txBody>
      </p:sp>
      <p:graphicFrame>
        <p:nvGraphicFramePr>
          <p:cNvPr id="6179" name="Object 35"/>
          <p:cNvGraphicFramePr>
            <a:graphicFrameLocks noChangeAspect="1"/>
          </p:cNvGraphicFramePr>
          <p:nvPr/>
        </p:nvGraphicFramePr>
        <p:xfrm>
          <a:off x="2339975" y="4365625"/>
          <a:ext cx="5376863" cy="1393825"/>
        </p:xfrm>
        <a:graphic>
          <a:graphicData uri="http://schemas.openxmlformats.org/presentationml/2006/ole">
            <p:oleObj spid="_x0000_s6179" name="Equazione" r:id="rId3" imgW="2451100" imgH="635000" progId="Equation.3">
              <p:embed/>
            </p:oleObj>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83" name="Titolo 1"/>
          <p:cNvSpPr>
            <a:spLocks noGrp="1"/>
          </p:cNvSpPr>
          <p:nvPr>
            <p:ph type="title"/>
          </p:nvPr>
        </p:nvSpPr>
        <p:spPr/>
        <p:txBody>
          <a:bodyPr/>
          <a:lstStyle/>
          <a:p>
            <a:r>
              <a:rPr lang="it-IT" sz="3200" b="1" smtClean="0"/>
              <a:t>Il modello completo con progresso tecnologico </a:t>
            </a:r>
            <a:r>
              <a:rPr lang="it-IT" sz="3200" b="1" i="1" smtClean="0"/>
              <a:t>endogeno</a:t>
            </a:r>
          </a:p>
        </p:txBody>
      </p:sp>
      <p:graphicFrame>
        <p:nvGraphicFramePr>
          <p:cNvPr id="53282" name="Object 34"/>
          <p:cNvGraphicFramePr>
            <a:graphicFrameLocks noGrp="1" noChangeAspect="1"/>
          </p:cNvGraphicFramePr>
          <p:nvPr>
            <p:ph idx="1"/>
          </p:nvPr>
        </p:nvGraphicFramePr>
        <p:xfrm>
          <a:off x="1476375" y="1773238"/>
          <a:ext cx="5426075" cy="3944937"/>
        </p:xfrm>
        <a:graphic>
          <a:graphicData uri="http://schemas.openxmlformats.org/presentationml/2006/ole">
            <p:oleObj spid="_x0000_s53282" name="Equazione" r:id="rId3" imgW="2933700" imgH="2133600" progId="Equation.3">
              <p:embed/>
            </p:oleObj>
          </a:graphicData>
        </a:graphic>
      </p:graphicFrame>
      <p:sp>
        <p:nvSpPr>
          <p:cNvPr id="53284" name="CasellaDiTesto 3"/>
          <p:cNvSpPr txBox="1">
            <a:spLocks noChangeArrowheads="1"/>
          </p:cNvSpPr>
          <p:nvPr/>
        </p:nvSpPr>
        <p:spPr bwMode="auto">
          <a:xfrm>
            <a:off x="1116013" y="5876925"/>
            <a:ext cx="6624637" cy="461963"/>
          </a:xfrm>
          <a:prstGeom prst="rect">
            <a:avLst/>
          </a:prstGeom>
          <a:noFill/>
          <a:ln w="9525">
            <a:noFill/>
            <a:miter lim="800000"/>
            <a:headEnd/>
            <a:tailEnd/>
          </a:ln>
        </p:spPr>
        <p:txBody>
          <a:bodyPr>
            <a:spAutoFit/>
          </a:bodyPr>
          <a:lstStyle/>
          <a:p>
            <a:r>
              <a:rPr lang="it-IT" sz="2400"/>
              <a:t>Il modello è rappresentato nella Figura  17.10.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07" name="Titolo 1"/>
          <p:cNvSpPr>
            <a:spLocks noGrp="1"/>
          </p:cNvSpPr>
          <p:nvPr>
            <p:ph type="title"/>
          </p:nvPr>
        </p:nvSpPr>
        <p:spPr>
          <a:xfrm>
            <a:off x="468313" y="188913"/>
            <a:ext cx="7427912" cy="503237"/>
          </a:xfrm>
        </p:spPr>
        <p:txBody>
          <a:bodyPr/>
          <a:lstStyle/>
          <a:p>
            <a:r>
              <a:rPr lang="it-IT" sz="3200" b="1" smtClean="0"/>
              <a:t>Soluzione del modello</a:t>
            </a:r>
          </a:p>
        </p:txBody>
      </p:sp>
      <p:sp>
        <p:nvSpPr>
          <p:cNvPr id="54308" name="Segnaposto contenuto 2"/>
          <p:cNvSpPr>
            <a:spLocks noGrp="1"/>
          </p:cNvSpPr>
          <p:nvPr>
            <p:ph idx="1"/>
          </p:nvPr>
        </p:nvSpPr>
        <p:spPr>
          <a:xfrm>
            <a:off x="539750" y="908050"/>
            <a:ext cx="8353425" cy="5257800"/>
          </a:xfrm>
        </p:spPr>
        <p:txBody>
          <a:bodyPr/>
          <a:lstStyle/>
          <a:p>
            <a:r>
              <a:rPr lang="it-IT" sz="2400" smtClean="0"/>
              <a:t>Se </a:t>
            </a:r>
            <a:r>
              <a:rPr lang="it-IT" sz="2400" smtClean="0">
                <a:latin typeface="Cambria Math" pitchFamily="18" charset="0"/>
                <a:ea typeface="Cambria Math" pitchFamily="18" charset="0"/>
                <a:cs typeface="Cambria Math" pitchFamily="18" charset="0"/>
              </a:rPr>
              <a:t>𝛥</a:t>
            </a:r>
            <a:r>
              <a:rPr lang="it-IT" sz="2400" i="1" smtClean="0"/>
              <a:t>K/K </a:t>
            </a:r>
            <a:r>
              <a:rPr lang="it-IT" sz="2400" smtClean="0"/>
              <a:t>&gt; </a:t>
            </a:r>
            <a:r>
              <a:rPr lang="it-IT" sz="2400" smtClean="0">
                <a:latin typeface="Cambria Math" pitchFamily="18" charset="0"/>
                <a:ea typeface="Cambria Math" pitchFamily="18" charset="0"/>
                <a:cs typeface="Cambria Math" pitchFamily="18" charset="0"/>
              </a:rPr>
              <a:t>𝛥</a:t>
            </a:r>
            <a:r>
              <a:rPr lang="it-IT" sz="2400" i="1" smtClean="0"/>
              <a:t>H/H, </a:t>
            </a:r>
            <a:r>
              <a:rPr lang="it-IT" sz="2400" smtClean="0"/>
              <a:t>la variabile </a:t>
            </a:r>
            <a:r>
              <a:rPr lang="it-IT" sz="2400" i="1" smtClean="0"/>
              <a:t>k</a:t>
            </a:r>
            <a:r>
              <a:rPr lang="it-IT" sz="2400" i="1" baseline="-25000" smtClean="0"/>
              <a:t>H</a:t>
            </a:r>
            <a:r>
              <a:rPr lang="it-IT" sz="2400" i="1" smtClean="0"/>
              <a:t> aumenta, </a:t>
            </a:r>
            <a:r>
              <a:rPr lang="it-IT" sz="2400" smtClean="0"/>
              <a:t>cade quindi</a:t>
            </a:r>
            <a:r>
              <a:rPr lang="it-IT" sz="2400" smtClean="0">
                <a:latin typeface="Cambria Math" pitchFamily="18" charset="0"/>
                <a:ea typeface="Cambria Math" pitchFamily="18" charset="0"/>
                <a:cs typeface="Cambria Math" pitchFamily="18" charset="0"/>
              </a:rPr>
              <a:t> </a:t>
            </a:r>
          </a:p>
          <a:p>
            <a:pPr>
              <a:buFontTx/>
              <a:buNone/>
            </a:pPr>
            <a:r>
              <a:rPr lang="it-IT" sz="2400" smtClean="0">
                <a:latin typeface="Cambria Math" pitchFamily="18" charset="0"/>
                <a:ea typeface="Cambria Math" pitchFamily="18" charset="0"/>
                <a:cs typeface="Cambria Math" pitchFamily="18" charset="0"/>
              </a:rPr>
              <a:t>	𝛥</a:t>
            </a:r>
            <a:r>
              <a:rPr lang="it-IT" sz="2400" i="1" smtClean="0"/>
              <a:t>K/K </a:t>
            </a:r>
            <a:r>
              <a:rPr lang="it-IT" sz="2400" smtClean="0"/>
              <a:t>e</a:t>
            </a:r>
            <a:r>
              <a:rPr lang="it-IT" sz="2400" i="1" smtClean="0"/>
              <a:t> cresce</a:t>
            </a:r>
            <a:r>
              <a:rPr lang="it-IT" sz="2400" smtClean="0"/>
              <a:t> </a:t>
            </a:r>
            <a:r>
              <a:rPr lang="it-IT" sz="2400" smtClean="0">
                <a:latin typeface="Cambria Math" pitchFamily="18" charset="0"/>
                <a:ea typeface="Cambria Math" pitchFamily="18" charset="0"/>
                <a:cs typeface="Cambria Math" pitchFamily="18" charset="0"/>
              </a:rPr>
              <a:t>𝛥</a:t>
            </a:r>
            <a:r>
              <a:rPr lang="it-IT" sz="2400" i="1" smtClean="0"/>
              <a:t>H/H. </a:t>
            </a:r>
            <a:r>
              <a:rPr lang="it-IT" sz="2400" smtClean="0"/>
              <a:t>Il contrario avviene se</a:t>
            </a:r>
            <a:r>
              <a:rPr lang="it-IT" sz="2400" smtClean="0">
                <a:latin typeface="Cambria Math" pitchFamily="18" charset="0"/>
                <a:ea typeface="Cambria Math" pitchFamily="18" charset="0"/>
                <a:cs typeface="Cambria Math" pitchFamily="18" charset="0"/>
              </a:rPr>
              <a:t> 𝛥</a:t>
            </a:r>
            <a:r>
              <a:rPr lang="it-IT" sz="2400" i="1" smtClean="0"/>
              <a:t>K/K </a:t>
            </a:r>
            <a:r>
              <a:rPr lang="it-IT" sz="2400" smtClean="0"/>
              <a:t>&lt; </a:t>
            </a:r>
            <a:r>
              <a:rPr lang="it-IT" sz="2400" smtClean="0">
                <a:latin typeface="Cambria Math" pitchFamily="18" charset="0"/>
                <a:ea typeface="Cambria Math" pitchFamily="18" charset="0"/>
                <a:cs typeface="Cambria Math" pitchFamily="18" charset="0"/>
              </a:rPr>
              <a:t>𝛥</a:t>
            </a:r>
            <a:r>
              <a:rPr lang="it-IT" sz="2400" i="1" smtClean="0"/>
              <a:t>H/H .</a:t>
            </a:r>
          </a:p>
          <a:p>
            <a:r>
              <a:rPr lang="it-IT" sz="2400" smtClean="0"/>
              <a:t>Il sistema perciò converge verso la posizione di equilibrio  E*  con </a:t>
            </a:r>
            <a:r>
              <a:rPr lang="it-IT" sz="2400" i="1" smtClean="0"/>
              <a:t>k</a:t>
            </a:r>
            <a:r>
              <a:rPr lang="it-IT" sz="2400" i="1" baseline="-25000" smtClean="0"/>
              <a:t>H</a:t>
            </a:r>
            <a:r>
              <a:rPr lang="it-IT" sz="2400" i="1" smtClean="0"/>
              <a:t> = k</a:t>
            </a:r>
            <a:r>
              <a:rPr lang="it-IT" sz="2400" i="1" baseline="-25000" smtClean="0"/>
              <a:t>H</a:t>
            </a:r>
            <a:r>
              <a:rPr lang="it-IT" sz="2400" i="1" smtClean="0"/>
              <a:t>*  </a:t>
            </a:r>
            <a:r>
              <a:rPr lang="it-IT" sz="2400" smtClean="0"/>
              <a:t>e  </a:t>
            </a:r>
            <a:r>
              <a:rPr lang="it-IT" sz="2400" smtClean="0">
                <a:latin typeface="Cambria Math" pitchFamily="18" charset="0"/>
                <a:ea typeface="Cambria Math" pitchFamily="18" charset="0"/>
                <a:cs typeface="Cambria Math" pitchFamily="18" charset="0"/>
              </a:rPr>
              <a:t>𝛥</a:t>
            </a:r>
            <a:r>
              <a:rPr lang="it-IT" sz="2400" i="1" smtClean="0"/>
              <a:t>Y/Y = As</a:t>
            </a:r>
            <a:r>
              <a:rPr lang="el-GR" sz="2400" i="1" baseline="30000" smtClean="0">
                <a:latin typeface="Cambria Math" pitchFamily="18" charset="0"/>
                <a:ea typeface="Cambria Math" pitchFamily="18" charset="0"/>
                <a:cs typeface="Cambria Math" pitchFamily="18" charset="0"/>
              </a:rPr>
              <a:t>θ</a:t>
            </a:r>
            <a:r>
              <a:rPr lang="it-IT" sz="2400" i="1" smtClean="0">
                <a:latin typeface="Cambria Math" pitchFamily="18" charset="0"/>
                <a:ea typeface="Cambria Math" pitchFamily="18" charset="0"/>
                <a:cs typeface="Cambria Math" pitchFamily="18" charset="0"/>
              </a:rPr>
              <a:t>𝜂</a:t>
            </a:r>
            <a:r>
              <a:rPr lang="it-IT" sz="2400" i="1" baseline="30000" smtClean="0">
                <a:latin typeface="Cambria Math" pitchFamily="18" charset="0"/>
                <a:ea typeface="Cambria Math" pitchFamily="18" charset="0"/>
                <a:cs typeface="Cambria Math" pitchFamily="18" charset="0"/>
              </a:rPr>
              <a:t>1-</a:t>
            </a:r>
            <a:r>
              <a:rPr lang="el-GR" sz="2400" i="1" baseline="30000" smtClean="0">
                <a:latin typeface="Cambria Math" pitchFamily="18" charset="0"/>
                <a:ea typeface="Cambria Math" pitchFamily="18" charset="0"/>
                <a:cs typeface="Cambria Math" pitchFamily="18" charset="0"/>
              </a:rPr>
              <a:t> θ</a:t>
            </a:r>
            <a:r>
              <a:rPr lang="it-IT" sz="2400" i="1" smtClean="0">
                <a:latin typeface="Cambria Math" pitchFamily="18" charset="0"/>
                <a:ea typeface="Cambria Math" pitchFamily="18" charset="0"/>
                <a:cs typeface="Cambria Math" pitchFamily="18" charset="0"/>
              </a:rPr>
              <a:t> - 𝛿  .</a:t>
            </a:r>
          </a:p>
          <a:p>
            <a:r>
              <a:rPr lang="it-IT" sz="2400" smtClean="0">
                <a:ea typeface="Cambria Math" pitchFamily="18" charset="0"/>
                <a:cs typeface="Cambria Math" pitchFamily="18" charset="0"/>
              </a:rPr>
              <a:t>Infatti  in equilibrio  </a:t>
            </a:r>
            <a:r>
              <a:rPr lang="it-IT" sz="2400" smtClean="0">
                <a:latin typeface="Cambria Math" pitchFamily="18" charset="0"/>
                <a:ea typeface="Cambria Math" pitchFamily="18" charset="0"/>
                <a:cs typeface="Cambria Math" pitchFamily="18" charset="0"/>
              </a:rPr>
              <a:t>𝛥</a:t>
            </a:r>
            <a:r>
              <a:rPr lang="it-IT" sz="2400" i="1" smtClean="0"/>
              <a:t>K/K </a:t>
            </a:r>
            <a:r>
              <a:rPr lang="it-IT" sz="2400" smtClean="0"/>
              <a:t>= </a:t>
            </a:r>
            <a:r>
              <a:rPr lang="it-IT" sz="2400" smtClean="0">
                <a:latin typeface="Cambria Math" pitchFamily="18" charset="0"/>
                <a:ea typeface="Cambria Math" pitchFamily="18" charset="0"/>
                <a:cs typeface="Cambria Math" pitchFamily="18" charset="0"/>
              </a:rPr>
              <a:t>𝛥</a:t>
            </a:r>
            <a:r>
              <a:rPr lang="it-IT" sz="2400" i="1" smtClean="0"/>
              <a:t>H/H , </a:t>
            </a:r>
            <a:r>
              <a:rPr lang="it-IT" sz="2400" smtClean="0"/>
              <a:t>per cui: </a:t>
            </a:r>
          </a:p>
          <a:p>
            <a:endParaRPr lang="it-IT" sz="2400" smtClean="0"/>
          </a:p>
          <a:p>
            <a:pPr>
              <a:buFontTx/>
              <a:buNone/>
            </a:pPr>
            <a:endParaRPr lang="it-IT" sz="2400" smtClean="0"/>
          </a:p>
          <a:p>
            <a:r>
              <a:rPr lang="it-IT" sz="2400" smtClean="0"/>
              <a:t>Ponendo per semplicità  </a:t>
            </a:r>
            <a:r>
              <a:rPr lang="it-IT" sz="2400" smtClean="0">
                <a:latin typeface="Cambria Math" pitchFamily="18" charset="0"/>
                <a:ea typeface="Cambria Math" pitchFamily="18" charset="0"/>
                <a:cs typeface="Cambria Math" pitchFamily="18" charset="0"/>
              </a:rPr>
              <a:t>𝛿 = 𝛿</a:t>
            </a:r>
            <a:r>
              <a:rPr lang="it-IT" sz="2400" i="1" baseline="-25000" smtClean="0">
                <a:latin typeface="Cambria Math" pitchFamily="18" charset="0"/>
                <a:ea typeface="Cambria Math" pitchFamily="18" charset="0"/>
                <a:cs typeface="Cambria Math" pitchFamily="18" charset="0"/>
              </a:rPr>
              <a:t>H     </a:t>
            </a:r>
            <a:r>
              <a:rPr lang="it-IT" sz="2400" smtClean="0">
                <a:ea typeface="Cambria Math" pitchFamily="18" charset="0"/>
                <a:cs typeface="Cambria Math" pitchFamily="18" charset="0"/>
              </a:rPr>
              <a:t>si ottiene  </a:t>
            </a:r>
            <a:r>
              <a:rPr lang="it-IT" sz="2400" i="1" smtClean="0"/>
              <a:t>k</a:t>
            </a:r>
            <a:r>
              <a:rPr lang="it-IT" sz="2400" i="1" baseline="-25000" smtClean="0"/>
              <a:t>H</a:t>
            </a:r>
            <a:r>
              <a:rPr lang="it-IT" sz="2400" i="1" smtClean="0"/>
              <a:t> = s/</a:t>
            </a:r>
            <a:r>
              <a:rPr lang="it-IT" sz="2400" i="1" smtClean="0">
                <a:latin typeface="Cambria Math" pitchFamily="18" charset="0"/>
                <a:ea typeface="Cambria Math" pitchFamily="18" charset="0"/>
                <a:cs typeface="Cambria Math" pitchFamily="18" charset="0"/>
              </a:rPr>
              <a:t>𝜂    </a:t>
            </a:r>
            <a:r>
              <a:rPr lang="it-IT" sz="2400" smtClean="0">
                <a:ea typeface="Cambria Math" pitchFamily="18" charset="0"/>
                <a:cs typeface="Cambria Math" pitchFamily="18" charset="0"/>
              </a:rPr>
              <a:t>e quindi, sostituendo in </a:t>
            </a:r>
            <a:r>
              <a:rPr lang="it-IT" sz="2400" smtClean="0">
                <a:latin typeface="Cambria Math" pitchFamily="18" charset="0"/>
                <a:ea typeface="Cambria Math" pitchFamily="18" charset="0"/>
                <a:cs typeface="Cambria Math" pitchFamily="18" charset="0"/>
              </a:rPr>
              <a:t>𝛥</a:t>
            </a:r>
            <a:r>
              <a:rPr lang="it-IT" sz="2400" i="1" smtClean="0"/>
              <a:t>K/K </a:t>
            </a:r>
            <a:r>
              <a:rPr lang="it-IT" sz="2400" smtClean="0"/>
              <a:t>(o in </a:t>
            </a:r>
            <a:r>
              <a:rPr lang="it-IT" sz="2400" smtClean="0">
                <a:latin typeface="Cambria Math" pitchFamily="18" charset="0"/>
                <a:ea typeface="Cambria Math" pitchFamily="18" charset="0"/>
                <a:cs typeface="Cambria Math" pitchFamily="18" charset="0"/>
              </a:rPr>
              <a:t>𝛥</a:t>
            </a:r>
            <a:r>
              <a:rPr lang="it-IT" sz="2400" i="1" smtClean="0"/>
              <a:t>H/H</a:t>
            </a:r>
            <a:r>
              <a:rPr lang="it-IT" sz="2400" smtClean="0"/>
              <a:t>): </a:t>
            </a:r>
          </a:p>
          <a:p>
            <a:pPr algn="ctr">
              <a:buFontTx/>
              <a:buNone/>
            </a:pPr>
            <a:r>
              <a:rPr lang="it-IT" sz="2400" smtClean="0">
                <a:latin typeface="Cambria Math" pitchFamily="18" charset="0"/>
                <a:ea typeface="Cambria Math" pitchFamily="18" charset="0"/>
                <a:cs typeface="Cambria Math" pitchFamily="18" charset="0"/>
              </a:rPr>
              <a:t>𝛥</a:t>
            </a:r>
            <a:r>
              <a:rPr lang="it-IT" sz="2400" i="1" smtClean="0"/>
              <a:t>K/K </a:t>
            </a:r>
            <a:r>
              <a:rPr lang="it-IT" sz="2400" smtClean="0"/>
              <a:t>=</a:t>
            </a:r>
            <a:r>
              <a:rPr lang="it-IT" sz="2400" smtClean="0">
                <a:latin typeface="Cambria Math" pitchFamily="18" charset="0"/>
                <a:ea typeface="Cambria Math" pitchFamily="18" charset="0"/>
                <a:cs typeface="Cambria Math" pitchFamily="18" charset="0"/>
              </a:rPr>
              <a:t>𝛥</a:t>
            </a:r>
            <a:r>
              <a:rPr lang="it-IT" sz="2400" i="1" smtClean="0"/>
              <a:t>H/H = </a:t>
            </a:r>
            <a:r>
              <a:rPr lang="it-IT" sz="2400" smtClean="0">
                <a:latin typeface="Cambria Math" pitchFamily="18" charset="0"/>
                <a:ea typeface="Cambria Math" pitchFamily="18" charset="0"/>
                <a:cs typeface="Cambria Math" pitchFamily="18" charset="0"/>
              </a:rPr>
              <a:t>𝛥</a:t>
            </a:r>
            <a:r>
              <a:rPr lang="it-IT" sz="2400" i="1" smtClean="0"/>
              <a:t>Y/Y = As</a:t>
            </a:r>
            <a:r>
              <a:rPr lang="el-GR" sz="2400" i="1" baseline="30000" smtClean="0">
                <a:latin typeface="Cambria Math" pitchFamily="18" charset="0"/>
                <a:ea typeface="Cambria Math" pitchFamily="18" charset="0"/>
                <a:cs typeface="Cambria Math" pitchFamily="18" charset="0"/>
              </a:rPr>
              <a:t>θ</a:t>
            </a:r>
            <a:r>
              <a:rPr lang="it-IT" sz="2400" i="1" smtClean="0">
                <a:latin typeface="Cambria Math" pitchFamily="18" charset="0"/>
                <a:ea typeface="Cambria Math" pitchFamily="18" charset="0"/>
                <a:cs typeface="Cambria Math" pitchFamily="18" charset="0"/>
              </a:rPr>
              <a:t>𝜂</a:t>
            </a:r>
            <a:r>
              <a:rPr lang="it-IT" sz="2400" i="1" baseline="30000" smtClean="0">
                <a:latin typeface="Cambria Math" pitchFamily="18" charset="0"/>
                <a:ea typeface="Cambria Math" pitchFamily="18" charset="0"/>
                <a:cs typeface="Cambria Math" pitchFamily="18" charset="0"/>
              </a:rPr>
              <a:t>1-</a:t>
            </a:r>
            <a:r>
              <a:rPr lang="el-GR" sz="2400" i="1" baseline="30000" smtClean="0">
                <a:latin typeface="Cambria Math" pitchFamily="18" charset="0"/>
                <a:ea typeface="Cambria Math" pitchFamily="18" charset="0"/>
                <a:cs typeface="Cambria Math" pitchFamily="18" charset="0"/>
              </a:rPr>
              <a:t> θ</a:t>
            </a:r>
            <a:r>
              <a:rPr lang="it-IT" sz="2400" i="1" smtClean="0">
                <a:latin typeface="Cambria Math" pitchFamily="18" charset="0"/>
                <a:ea typeface="Cambria Math" pitchFamily="18" charset="0"/>
                <a:cs typeface="Cambria Math" pitchFamily="18" charset="0"/>
              </a:rPr>
              <a:t> - 𝛿 	</a:t>
            </a:r>
            <a:r>
              <a:rPr lang="it-IT" sz="2400" smtClean="0">
                <a:ea typeface="Cambria Math" pitchFamily="18" charset="0"/>
                <a:cs typeface="Cambria Math" pitchFamily="18" charset="0"/>
              </a:rPr>
              <a:t>da cui</a:t>
            </a:r>
          </a:p>
          <a:p>
            <a:pPr>
              <a:buFontTx/>
              <a:buNone/>
            </a:pPr>
            <a:r>
              <a:rPr lang="it-IT" sz="2400" smtClean="0">
                <a:latin typeface="Cambria Math" pitchFamily="18" charset="0"/>
                <a:ea typeface="Cambria Math" pitchFamily="18" charset="0"/>
                <a:cs typeface="Cambria Math" pitchFamily="18" charset="0"/>
              </a:rPr>
              <a:t>		       𝛥</a:t>
            </a:r>
            <a:r>
              <a:rPr lang="it-IT" sz="2400" i="1" smtClean="0">
                <a:latin typeface="Times New Roman" pitchFamily="18" charset="0"/>
                <a:cs typeface="Times New Roman" pitchFamily="18" charset="0"/>
              </a:rPr>
              <a:t>a</a:t>
            </a:r>
            <a:r>
              <a:rPr lang="it-IT" sz="2400" i="1" smtClean="0"/>
              <a:t>/</a:t>
            </a:r>
            <a:r>
              <a:rPr lang="it-IT" sz="2400" i="1" smtClean="0">
                <a:latin typeface="Times New Roman" pitchFamily="18" charset="0"/>
                <a:cs typeface="Times New Roman" pitchFamily="18" charset="0"/>
              </a:rPr>
              <a:t>a</a:t>
            </a:r>
            <a:r>
              <a:rPr lang="it-IT" sz="2400" i="1" smtClean="0"/>
              <a:t> </a:t>
            </a:r>
            <a:r>
              <a:rPr lang="it-IT" sz="2400" smtClean="0"/>
              <a:t>= </a:t>
            </a:r>
            <a:r>
              <a:rPr lang="it-IT" sz="2400" smtClean="0">
                <a:latin typeface="Cambria Math" pitchFamily="18" charset="0"/>
                <a:ea typeface="Cambria Math" pitchFamily="18" charset="0"/>
                <a:cs typeface="Cambria Math" pitchFamily="18" charset="0"/>
              </a:rPr>
              <a:t>𝛥</a:t>
            </a:r>
            <a:r>
              <a:rPr lang="it-IT" sz="2400" i="1" smtClean="0"/>
              <a:t>Y/Y – n = As</a:t>
            </a:r>
            <a:r>
              <a:rPr lang="el-GR" sz="2400" i="1" baseline="30000" smtClean="0">
                <a:latin typeface="Cambria Math" pitchFamily="18" charset="0"/>
                <a:ea typeface="Cambria Math" pitchFamily="18" charset="0"/>
                <a:cs typeface="Cambria Math" pitchFamily="18" charset="0"/>
              </a:rPr>
              <a:t>θ</a:t>
            </a:r>
            <a:r>
              <a:rPr lang="it-IT" sz="2400" i="1" smtClean="0">
                <a:latin typeface="Cambria Math" pitchFamily="18" charset="0"/>
                <a:ea typeface="Cambria Math" pitchFamily="18" charset="0"/>
                <a:cs typeface="Cambria Math" pitchFamily="18" charset="0"/>
              </a:rPr>
              <a:t>𝜂</a:t>
            </a:r>
            <a:r>
              <a:rPr lang="it-IT" sz="2400" i="1" baseline="30000" smtClean="0">
                <a:latin typeface="Cambria Math" pitchFamily="18" charset="0"/>
                <a:ea typeface="Cambria Math" pitchFamily="18" charset="0"/>
                <a:cs typeface="Cambria Math" pitchFamily="18" charset="0"/>
              </a:rPr>
              <a:t>1-</a:t>
            </a:r>
            <a:r>
              <a:rPr lang="el-GR" sz="2400" i="1" baseline="30000" smtClean="0">
                <a:latin typeface="Cambria Math" pitchFamily="18" charset="0"/>
                <a:ea typeface="Cambria Math" pitchFamily="18" charset="0"/>
                <a:cs typeface="Cambria Math" pitchFamily="18" charset="0"/>
              </a:rPr>
              <a:t> θ</a:t>
            </a:r>
            <a:r>
              <a:rPr lang="it-IT" sz="2400" i="1" smtClean="0">
                <a:latin typeface="Cambria Math" pitchFamily="18" charset="0"/>
                <a:ea typeface="Cambria Math" pitchFamily="18" charset="0"/>
                <a:cs typeface="Cambria Math" pitchFamily="18" charset="0"/>
              </a:rPr>
              <a:t> - 𝛿 – n  .</a:t>
            </a:r>
            <a:endParaRPr lang="it-IT" sz="2400" smtClean="0">
              <a:ea typeface="Cambria Math" pitchFamily="18" charset="0"/>
              <a:cs typeface="Cambria Math" pitchFamily="18" charset="0"/>
            </a:endParaRPr>
          </a:p>
          <a:p>
            <a:endParaRPr lang="it-IT" sz="2400" smtClean="0">
              <a:ea typeface="Cambria Math" pitchFamily="18" charset="0"/>
              <a:cs typeface="Cambria Math" pitchFamily="18" charset="0"/>
            </a:endParaRPr>
          </a:p>
          <a:p>
            <a:endParaRPr lang="it-IT" sz="2400" i="1" smtClean="0">
              <a:latin typeface="Cambria Math" pitchFamily="18" charset="0"/>
              <a:ea typeface="Cambria Math" pitchFamily="18" charset="0"/>
              <a:cs typeface="Cambria Math" pitchFamily="18" charset="0"/>
            </a:endParaRPr>
          </a:p>
          <a:p>
            <a:endParaRPr lang="it-IT" sz="2400" i="1" smtClean="0">
              <a:ea typeface="Cambria Math" pitchFamily="18" charset="0"/>
              <a:cs typeface="Cambria Math" pitchFamily="18" charset="0"/>
            </a:endParaRPr>
          </a:p>
          <a:p>
            <a:endParaRPr lang="it-IT" sz="2800" i="1" smtClean="0"/>
          </a:p>
          <a:p>
            <a:endParaRPr lang="it-IT" sz="2800" i="1" smtClean="0"/>
          </a:p>
          <a:p>
            <a:endParaRPr lang="it-IT" i="1" smtClean="0"/>
          </a:p>
          <a:p>
            <a:endParaRPr lang="it-IT" sz="2800" smtClean="0">
              <a:ea typeface="Cambria Math" pitchFamily="18" charset="0"/>
              <a:cs typeface="Cambria Math" pitchFamily="18" charset="0"/>
            </a:endParaRPr>
          </a:p>
        </p:txBody>
      </p:sp>
      <p:graphicFrame>
        <p:nvGraphicFramePr>
          <p:cNvPr id="54306" name="Object 34"/>
          <p:cNvGraphicFramePr>
            <a:graphicFrameLocks noChangeAspect="1"/>
          </p:cNvGraphicFramePr>
          <p:nvPr/>
        </p:nvGraphicFramePr>
        <p:xfrm>
          <a:off x="2987675" y="2997200"/>
          <a:ext cx="3024188" cy="879475"/>
        </p:xfrm>
        <a:graphic>
          <a:graphicData uri="http://schemas.openxmlformats.org/presentationml/2006/ole">
            <p:oleObj spid="_x0000_s54306" name="Equazione" r:id="rId3" imgW="1435100" imgH="4445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ttangolo 2"/>
          <p:cNvSpPr>
            <a:spLocks noChangeArrowheads="1"/>
          </p:cNvSpPr>
          <p:nvPr/>
        </p:nvSpPr>
        <p:spPr bwMode="auto">
          <a:xfrm>
            <a:off x="179388" y="260350"/>
            <a:ext cx="8748712" cy="1200150"/>
          </a:xfrm>
          <a:prstGeom prst="rect">
            <a:avLst/>
          </a:prstGeom>
          <a:noFill/>
          <a:ln w="9525">
            <a:noFill/>
            <a:miter lim="800000"/>
            <a:headEnd/>
            <a:tailEnd/>
          </a:ln>
        </p:spPr>
        <p:txBody>
          <a:bodyPr>
            <a:spAutoFit/>
          </a:bodyPr>
          <a:lstStyle/>
          <a:p>
            <a:r>
              <a:rPr lang="it-IT" sz="2400"/>
              <a:t>Se </a:t>
            </a:r>
            <a:r>
              <a:rPr lang="it-IT" sz="2400">
                <a:latin typeface="Cambria Math" pitchFamily="18" charset="0"/>
              </a:rPr>
              <a:t>𝛥</a:t>
            </a:r>
            <a:r>
              <a:rPr lang="it-IT" sz="2400" i="1"/>
              <a:t>K/K </a:t>
            </a:r>
            <a:r>
              <a:rPr lang="it-IT" sz="2400"/>
              <a:t>&gt; </a:t>
            </a:r>
            <a:r>
              <a:rPr lang="it-IT" sz="2400">
                <a:latin typeface="Cambria Math" pitchFamily="18" charset="0"/>
              </a:rPr>
              <a:t>𝛥</a:t>
            </a:r>
            <a:r>
              <a:rPr lang="it-IT" sz="2400" i="1"/>
              <a:t>H/H, </a:t>
            </a:r>
            <a:r>
              <a:rPr lang="it-IT" sz="2400"/>
              <a:t>la variabile </a:t>
            </a:r>
            <a:r>
              <a:rPr lang="it-IT" sz="2400" i="1"/>
              <a:t>k</a:t>
            </a:r>
            <a:r>
              <a:rPr lang="it-IT" sz="2400" i="1" baseline="-25000"/>
              <a:t>H</a:t>
            </a:r>
            <a:r>
              <a:rPr lang="it-IT" sz="2400" i="1"/>
              <a:t> aumenta, </a:t>
            </a:r>
            <a:r>
              <a:rPr lang="it-IT" sz="2400"/>
              <a:t>cade quindi</a:t>
            </a:r>
            <a:r>
              <a:rPr lang="it-IT" sz="2400">
                <a:latin typeface="Cambria Math" pitchFamily="18" charset="0"/>
              </a:rPr>
              <a:t> 𝛥</a:t>
            </a:r>
            <a:r>
              <a:rPr lang="it-IT" sz="2400" i="1"/>
              <a:t>K/K</a:t>
            </a:r>
          </a:p>
          <a:p>
            <a:r>
              <a:rPr lang="it-IT" sz="2400"/>
              <a:t>e</a:t>
            </a:r>
            <a:r>
              <a:rPr lang="it-IT" sz="2400" i="1"/>
              <a:t> cresce</a:t>
            </a:r>
            <a:r>
              <a:rPr lang="it-IT" sz="2400"/>
              <a:t> </a:t>
            </a:r>
            <a:r>
              <a:rPr lang="it-IT" sz="2400">
                <a:latin typeface="Cambria Math" pitchFamily="18" charset="0"/>
              </a:rPr>
              <a:t>𝛥</a:t>
            </a:r>
            <a:r>
              <a:rPr lang="it-IT" sz="2400" i="1"/>
              <a:t>H/H. </a:t>
            </a:r>
            <a:r>
              <a:rPr lang="it-IT" sz="2400"/>
              <a:t>Il sistema perciò converge verso la </a:t>
            </a:r>
          </a:p>
          <a:p>
            <a:r>
              <a:rPr lang="it-IT" sz="2400"/>
              <a:t>posizione di equilibrio E* con </a:t>
            </a:r>
            <a:r>
              <a:rPr lang="it-IT" sz="2400" i="1"/>
              <a:t>k</a:t>
            </a:r>
            <a:r>
              <a:rPr lang="it-IT" sz="2400" i="1" baseline="-25000"/>
              <a:t>H</a:t>
            </a:r>
            <a:r>
              <a:rPr lang="it-IT" sz="2400" i="1"/>
              <a:t> = k</a:t>
            </a:r>
            <a:r>
              <a:rPr lang="it-IT" sz="2400" i="1" baseline="-25000"/>
              <a:t>H</a:t>
            </a:r>
            <a:r>
              <a:rPr lang="it-IT" sz="2400" i="1"/>
              <a:t>*  </a:t>
            </a:r>
            <a:r>
              <a:rPr lang="it-IT" sz="2400"/>
              <a:t>e </a:t>
            </a:r>
            <a:r>
              <a:rPr lang="it-IT" sz="2400">
                <a:latin typeface="Cambria Math" pitchFamily="18" charset="0"/>
              </a:rPr>
              <a:t>𝛥</a:t>
            </a:r>
            <a:r>
              <a:rPr lang="it-IT" sz="2400" i="1"/>
              <a:t>Y/Y = As</a:t>
            </a:r>
            <a:r>
              <a:rPr lang="el-GR" sz="2400" i="1" baseline="30000">
                <a:latin typeface="Cambria Math" pitchFamily="18" charset="0"/>
              </a:rPr>
              <a:t>θ</a:t>
            </a:r>
            <a:r>
              <a:rPr lang="it-IT" sz="2400" i="1">
                <a:latin typeface="Cambria Math" pitchFamily="18" charset="0"/>
              </a:rPr>
              <a:t>𝜂</a:t>
            </a:r>
            <a:r>
              <a:rPr lang="it-IT" sz="2400" i="1" baseline="30000">
                <a:latin typeface="Cambria Math" pitchFamily="18" charset="0"/>
              </a:rPr>
              <a:t>1-</a:t>
            </a:r>
            <a:r>
              <a:rPr lang="el-GR" sz="2400" i="1" baseline="30000">
                <a:latin typeface="Cambria Math" pitchFamily="18" charset="0"/>
              </a:rPr>
              <a:t> θ</a:t>
            </a:r>
            <a:r>
              <a:rPr lang="it-IT" sz="2400" i="1">
                <a:latin typeface="Cambria Math" pitchFamily="18" charset="0"/>
              </a:rPr>
              <a:t> - 𝛿</a:t>
            </a:r>
            <a:r>
              <a:rPr lang="it-IT" sz="2400" i="1" baseline="-25000">
                <a:latin typeface="Cambria Math" pitchFamily="18" charset="0"/>
              </a:rPr>
              <a:t>H</a:t>
            </a:r>
            <a:r>
              <a:rPr lang="it-IT" sz="2400" i="1">
                <a:latin typeface="Cambria Math" pitchFamily="18" charset="0"/>
              </a:rPr>
              <a:t> .</a:t>
            </a:r>
            <a:endParaRPr lang="it-IT" sz="2400" i="1"/>
          </a:p>
        </p:txBody>
      </p:sp>
      <p:pic>
        <p:nvPicPr>
          <p:cNvPr id="63490" name="Picture 2"/>
          <p:cNvPicPr>
            <a:picLocks noChangeAspect="1" noChangeArrowheads="1"/>
          </p:cNvPicPr>
          <p:nvPr/>
        </p:nvPicPr>
        <p:blipFill>
          <a:blip r:embed="rId2"/>
          <a:srcRect/>
          <a:stretch>
            <a:fillRect/>
          </a:stretch>
        </p:blipFill>
        <p:spPr bwMode="auto">
          <a:xfrm>
            <a:off x="531813" y="1616075"/>
            <a:ext cx="8001000" cy="4621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olo 1"/>
          <p:cNvSpPr>
            <a:spLocks noGrp="1"/>
          </p:cNvSpPr>
          <p:nvPr>
            <p:ph type="title"/>
          </p:nvPr>
        </p:nvSpPr>
        <p:spPr>
          <a:xfrm>
            <a:off x="179388" y="188913"/>
            <a:ext cx="7993062" cy="935037"/>
          </a:xfrm>
        </p:spPr>
        <p:txBody>
          <a:bodyPr/>
          <a:lstStyle/>
          <a:p>
            <a:r>
              <a:rPr lang="it-IT" sz="3200" b="1" smtClean="0"/>
              <a:t>Progresso tecnologico endogeno: conclusioni</a:t>
            </a:r>
          </a:p>
        </p:txBody>
      </p:sp>
      <p:sp>
        <p:nvSpPr>
          <p:cNvPr id="64514" name="Segnaposto contenuto 2"/>
          <p:cNvSpPr>
            <a:spLocks noGrp="1"/>
          </p:cNvSpPr>
          <p:nvPr>
            <p:ph idx="1"/>
          </p:nvPr>
        </p:nvSpPr>
        <p:spPr>
          <a:xfrm>
            <a:off x="250825" y="1412875"/>
            <a:ext cx="8434388" cy="4895850"/>
          </a:xfrm>
        </p:spPr>
        <p:txBody>
          <a:bodyPr/>
          <a:lstStyle/>
          <a:p>
            <a:r>
              <a:rPr lang="it-IT" sz="2400" smtClean="0"/>
              <a:t>Se il progresso tecnologico è </a:t>
            </a:r>
            <a:r>
              <a:rPr lang="it-IT" sz="2400" i="1" smtClean="0"/>
              <a:t>endogeno</a:t>
            </a:r>
            <a:r>
              <a:rPr lang="it-IT" sz="2400" smtClean="0"/>
              <a:t>, il tasso di crescita del prodotto per occupato dipende </a:t>
            </a:r>
            <a:r>
              <a:rPr lang="it-IT" sz="2400" i="1" smtClean="0"/>
              <a:t>positivamente </a:t>
            </a:r>
          </a:p>
          <a:p>
            <a:pPr lvl="1"/>
            <a:r>
              <a:rPr lang="it-IT" sz="2200" smtClean="0"/>
              <a:t>dalla propensione al risparmio, </a:t>
            </a:r>
            <a:r>
              <a:rPr lang="it-IT" sz="2200" i="1" smtClean="0"/>
              <a:t>s</a:t>
            </a:r>
          </a:p>
          <a:p>
            <a:pPr lvl="1"/>
            <a:r>
              <a:rPr lang="it-IT" sz="2200" smtClean="0"/>
              <a:t>dalla propensione a investire in capitale umano, </a:t>
            </a:r>
            <a:r>
              <a:rPr lang="el-GR" sz="2200" i="1" smtClean="0"/>
              <a:t>η</a:t>
            </a:r>
            <a:endParaRPr lang="it-IT" sz="2200" smtClean="0"/>
          </a:p>
          <a:p>
            <a:pPr lvl="1"/>
            <a:r>
              <a:rPr lang="it-IT" sz="2200" smtClean="0"/>
              <a:t>dalla capacità organizzativa e imprenditoriale (</a:t>
            </a:r>
            <a:r>
              <a:rPr lang="it-IT" sz="2200" i="1" smtClean="0"/>
              <a:t>social capability</a:t>
            </a:r>
            <a:r>
              <a:rPr lang="it-IT" sz="2200" smtClean="0"/>
              <a:t>), </a:t>
            </a:r>
            <a:r>
              <a:rPr lang="it-IT" sz="2200" i="1" smtClean="0"/>
              <a:t>A</a:t>
            </a:r>
          </a:p>
          <a:p>
            <a:pPr lvl="1">
              <a:buFontTx/>
              <a:buNone/>
            </a:pPr>
            <a:r>
              <a:rPr lang="it-IT" sz="2200" smtClean="0"/>
              <a:t>e </a:t>
            </a:r>
            <a:r>
              <a:rPr lang="it-IT" sz="2200" i="1" smtClean="0"/>
              <a:t>negativamente</a:t>
            </a:r>
            <a:r>
              <a:rPr lang="it-IT" sz="2200" smtClean="0"/>
              <a:t> dal tasso di crescita della popolazione, </a:t>
            </a:r>
            <a:r>
              <a:rPr lang="it-IT" sz="2200" i="1" smtClean="0"/>
              <a:t>n</a:t>
            </a:r>
          </a:p>
          <a:p>
            <a:r>
              <a:rPr lang="it-IT" sz="2500" smtClean="0"/>
              <a:t>Poiché</a:t>
            </a:r>
            <a:r>
              <a:rPr lang="it-IT" sz="2500" i="1" smtClean="0"/>
              <a:t> A, s, </a:t>
            </a:r>
            <a:r>
              <a:rPr lang="el-GR" sz="2500" i="1" smtClean="0"/>
              <a:t>η</a:t>
            </a:r>
            <a:r>
              <a:rPr lang="it-IT" sz="2500" i="1" smtClean="0"/>
              <a:t>  </a:t>
            </a:r>
            <a:r>
              <a:rPr lang="it-IT" sz="2500" smtClean="0"/>
              <a:t>e</a:t>
            </a:r>
            <a:r>
              <a:rPr lang="it-IT" sz="2500" i="1" smtClean="0"/>
              <a:t> n </a:t>
            </a:r>
            <a:r>
              <a:rPr lang="it-IT" sz="2500" smtClean="0"/>
              <a:t>variano da Paese a Paese, ogni teoria deterministica di </a:t>
            </a:r>
            <a:r>
              <a:rPr lang="it-IT" sz="2500" i="1" smtClean="0"/>
              <a:t>convergenza</a:t>
            </a:r>
            <a:r>
              <a:rPr lang="it-IT" sz="2500" smtClean="0"/>
              <a:t> (modello di Solow) o </a:t>
            </a:r>
            <a:r>
              <a:rPr lang="it-IT" sz="2500" i="1" smtClean="0"/>
              <a:t>divergenza</a:t>
            </a:r>
            <a:r>
              <a:rPr lang="it-IT" sz="2500" smtClean="0"/>
              <a:t> (modello Harrod-Domar) dei tassi di crescita del PIL è smentita non solo dai fatti, ma anche dalla teoria. </a:t>
            </a:r>
            <a:endParaRPr lang="it-IT" sz="2500" i="1" smtClean="0"/>
          </a:p>
          <a:p>
            <a:pPr lvl="1">
              <a:buFontTx/>
              <a:buNone/>
            </a:pPr>
            <a:r>
              <a:rPr lang="it-IT" sz="2500" i="1" smtClean="0"/>
              <a:t>		</a:t>
            </a:r>
          </a:p>
          <a:p>
            <a:endParaRPr lang="it-IT" sz="2600" smtClean="0"/>
          </a:p>
          <a:p>
            <a:endParaRPr lang="it-IT" sz="1500" smtClean="0"/>
          </a:p>
          <a:p>
            <a:pPr>
              <a:buFontTx/>
              <a:buNone/>
            </a:pPr>
            <a:r>
              <a:rPr lang="it-IT" sz="2600" smtClean="0"/>
              <a:t>	</a:t>
            </a:r>
            <a:endParaRPr lang="it-IT" sz="2600" i="1" smtClean="0"/>
          </a:p>
          <a:p>
            <a:endParaRPr lang="it-IT" sz="2600" smtClean="0"/>
          </a:p>
          <a:p>
            <a:endParaRPr lang="it-IT" sz="2600" smtClean="0"/>
          </a:p>
          <a:p>
            <a:endParaRPr lang="it-IT" sz="2600" smtClean="0"/>
          </a:p>
          <a:p>
            <a:pPr>
              <a:buFontTx/>
              <a:buNone/>
            </a:pPr>
            <a:endParaRPr lang="it-IT"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ttangolo 2"/>
          <p:cNvSpPr>
            <a:spLocks noChangeArrowheads="1"/>
          </p:cNvSpPr>
          <p:nvPr/>
        </p:nvSpPr>
        <p:spPr bwMode="auto">
          <a:xfrm>
            <a:off x="179388" y="0"/>
            <a:ext cx="8064500" cy="2216150"/>
          </a:xfrm>
          <a:prstGeom prst="rect">
            <a:avLst/>
          </a:prstGeom>
          <a:noFill/>
          <a:ln w="9525">
            <a:noFill/>
            <a:miter lim="800000"/>
            <a:headEnd/>
            <a:tailEnd/>
          </a:ln>
        </p:spPr>
        <p:txBody>
          <a:bodyPr>
            <a:spAutoFit/>
          </a:bodyPr>
          <a:lstStyle/>
          <a:p>
            <a:r>
              <a:rPr lang="it-IT" sz="2300"/>
              <a:t>Alcuni Paesi poveri hanno un basso tasso di risparmio, non hanno risorse da dedicare alla formazione del capitale umano, sono privi di risorse imprenditoriali e hanno un alto tasso di crescita demografica. Questi Paesi sono incapaci di far decollare il proprio sviluppo e hanno tassi di crescita del PIL pro capite vicini (se non inferiori) a 0, come nel punto E*.</a:t>
            </a:r>
          </a:p>
        </p:txBody>
      </p:sp>
      <p:pic>
        <p:nvPicPr>
          <p:cNvPr id="65538" name="Picture 2"/>
          <p:cNvPicPr>
            <a:picLocks noChangeAspect="1" noChangeArrowheads="1"/>
          </p:cNvPicPr>
          <p:nvPr/>
        </p:nvPicPr>
        <p:blipFill>
          <a:blip r:embed="rId2"/>
          <a:srcRect/>
          <a:stretch>
            <a:fillRect/>
          </a:stretch>
        </p:blipFill>
        <p:spPr bwMode="auto">
          <a:xfrm>
            <a:off x="638175" y="2252663"/>
            <a:ext cx="7605713" cy="4271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ChangeAspect="1" noChangeArrowheads="1"/>
          </p:cNvPicPr>
          <p:nvPr/>
        </p:nvPicPr>
        <p:blipFill>
          <a:blip r:embed="rId2"/>
          <a:srcRect/>
          <a:stretch>
            <a:fillRect/>
          </a:stretch>
        </p:blipFill>
        <p:spPr bwMode="auto">
          <a:xfrm>
            <a:off x="107950" y="44450"/>
            <a:ext cx="6048375" cy="6275388"/>
          </a:xfrm>
          <a:prstGeom prst="rect">
            <a:avLst/>
          </a:prstGeom>
          <a:noFill/>
          <a:ln w="9525">
            <a:noFill/>
            <a:miter lim="800000"/>
            <a:headEnd/>
            <a:tailEnd/>
          </a:ln>
        </p:spPr>
      </p:pic>
      <p:sp>
        <p:nvSpPr>
          <p:cNvPr id="66562" name="CasellaDiTesto 2"/>
          <p:cNvSpPr txBox="1">
            <a:spLocks noChangeArrowheads="1"/>
          </p:cNvSpPr>
          <p:nvPr/>
        </p:nvSpPr>
        <p:spPr bwMode="auto">
          <a:xfrm>
            <a:off x="5003800" y="1268413"/>
            <a:ext cx="3673475" cy="5324475"/>
          </a:xfrm>
          <a:prstGeom prst="rect">
            <a:avLst/>
          </a:prstGeom>
          <a:noFill/>
          <a:ln w="9525">
            <a:noFill/>
            <a:miter lim="800000"/>
            <a:headEnd/>
            <a:tailEnd/>
          </a:ln>
        </p:spPr>
        <p:txBody>
          <a:bodyPr>
            <a:spAutoFit/>
          </a:bodyPr>
          <a:lstStyle/>
          <a:p>
            <a:r>
              <a:rPr lang="it-IT" sz="2000"/>
              <a:t>Il reddito per abitante di un Paese dipende non soltanto dal prodotto per occupato ma anche dal numero di occupati in rapporto alla popolazione.</a:t>
            </a:r>
          </a:p>
          <a:p>
            <a:endParaRPr lang="it-IT" sz="2000"/>
          </a:p>
          <a:p>
            <a:r>
              <a:rPr lang="it-IT" sz="2000"/>
              <a:t>Il divario in termini di PIL pro capite fra Italia e Germania è spiegabile in termini del più basso tasso di partecipazione al mercato del lavoro in Italia.</a:t>
            </a:r>
          </a:p>
          <a:p>
            <a:endParaRPr lang="it-IT" sz="2000"/>
          </a:p>
          <a:p>
            <a:r>
              <a:rPr lang="it-IT" sz="2000"/>
              <a:t>Questa anomalia è dovuta in Italia soprattutto alla componente femminile della forza lavoro e al problema del sottosviluppo del Mezzogiorno.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7" name="Titolo 1"/>
          <p:cNvSpPr>
            <a:spLocks noGrp="1"/>
          </p:cNvSpPr>
          <p:nvPr>
            <p:ph type="title"/>
          </p:nvPr>
        </p:nvSpPr>
        <p:spPr>
          <a:xfrm>
            <a:off x="0" y="-26988"/>
            <a:ext cx="8388350" cy="1143001"/>
          </a:xfrm>
        </p:spPr>
        <p:txBody>
          <a:bodyPr/>
          <a:lstStyle/>
          <a:p>
            <a:r>
              <a:rPr lang="it-IT" sz="3300" b="1" smtClean="0"/>
              <a:t>La contabilità della crescita</a:t>
            </a:r>
          </a:p>
        </p:txBody>
      </p:sp>
      <p:sp>
        <p:nvSpPr>
          <p:cNvPr id="8228" name="Segnaposto contenuto 2"/>
          <p:cNvSpPr>
            <a:spLocks noGrp="1"/>
          </p:cNvSpPr>
          <p:nvPr>
            <p:ph idx="1"/>
          </p:nvPr>
        </p:nvSpPr>
        <p:spPr>
          <a:xfrm>
            <a:off x="323850" y="981075"/>
            <a:ext cx="8434388" cy="4525963"/>
          </a:xfrm>
        </p:spPr>
        <p:txBody>
          <a:bodyPr/>
          <a:lstStyle/>
          <a:p>
            <a:r>
              <a:rPr lang="it-IT" sz="2400" smtClean="0"/>
              <a:t>Viene utilizzata per calcolare quanta parte dei livelli e dei tassi di variazione del prodotto totale e del prodotto per occupato sia attribuibile </a:t>
            </a:r>
          </a:p>
          <a:p>
            <a:pPr lvl="1"/>
            <a:r>
              <a:rPr lang="it-IT" sz="2200" smtClean="0"/>
              <a:t>alle modifiche nella disponibilità degli input (</a:t>
            </a:r>
            <a:r>
              <a:rPr lang="it-IT" sz="2200" i="1" smtClean="0"/>
              <a:t>K</a:t>
            </a:r>
            <a:r>
              <a:rPr lang="it-IT" sz="2200" smtClean="0"/>
              <a:t> e </a:t>
            </a:r>
            <a:r>
              <a:rPr lang="it-IT" sz="2200" i="1" smtClean="0"/>
              <a:t>N</a:t>
            </a:r>
            <a:r>
              <a:rPr lang="it-IT" sz="2200" smtClean="0"/>
              <a:t>)</a:t>
            </a:r>
          </a:p>
          <a:p>
            <a:pPr lvl="1"/>
            <a:r>
              <a:rPr lang="it-IT" sz="2200" smtClean="0"/>
              <a:t>alla componente residuale  </a:t>
            </a:r>
            <a:r>
              <a:rPr lang="it-IT" sz="2200" i="1" smtClean="0"/>
              <a:t>A</a:t>
            </a:r>
            <a:r>
              <a:rPr lang="it-IT" sz="2200" smtClean="0"/>
              <a:t>, nota come </a:t>
            </a:r>
            <a:r>
              <a:rPr lang="it-IT" sz="2200" b="1" smtClean="0"/>
              <a:t>produttività totale dei fattori</a:t>
            </a:r>
            <a:r>
              <a:rPr lang="it-IT" sz="2200" smtClean="0"/>
              <a:t>, o </a:t>
            </a:r>
            <a:r>
              <a:rPr lang="it-IT" sz="2200" b="1" smtClean="0"/>
              <a:t>residuo di Solow</a:t>
            </a:r>
          </a:p>
          <a:p>
            <a:pPr lvl="1"/>
            <a:endParaRPr lang="it-IT" sz="1000" smtClean="0"/>
          </a:p>
          <a:p>
            <a:r>
              <a:rPr lang="it-IT" sz="2400" smtClean="0"/>
              <a:t>Data</a:t>
            </a:r>
            <a:r>
              <a:rPr lang="it-IT" sz="3000" smtClean="0"/>
              <a:t> </a:t>
            </a:r>
          </a:p>
          <a:p>
            <a:pPr lvl="1">
              <a:buFontTx/>
              <a:buNone/>
            </a:pPr>
            <a:endParaRPr lang="it-IT" sz="2500" i="1" smtClean="0"/>
          </a:p>
          <a:p>
            <a:pPr lvl="1">
              <a:buFontTx/>
              <a:buNone/>
            </a:pPr>
            <a:r>
              <a:rPr lang="it-IT" sz="2500" i="1" smtClean="0"/>
              <a:t>		</a:t>
            </a:r>
          </a:p>
          <a:p>
            <a:endParaRPr lang="it-IT" sz="2600" smtClean="0"/>
          </a:p>
          <a:p>
            <a:endParaRPr lang="it-IT" sz="1500" smtClean="0"/>
          </a:p>
          <a:p>
            <a:pPr>
              <a:buFontTx/>
              <a:buNone/>
            </a:pPr>
            <a:r>
              <a:rPr lang="it-IT" sz="2600" smtClean="0"/>
              <a:t>	</a:t>
            </a:r>
            <a:endParaRPr lang="it-IT" sz="2600" i="1" smtClean="0"/>
          </a:p>
          <a:p>
            <a:endParaRPr lang="it-IT" sz="2600" smtClean="0"/>
          </a:p>
          <a:p>
            <a:endParaRPr lang="it-IT" sz="2600" smtClean="0"/>
          </a:p>
          <a:p>
            <a:endParaRPr lang="it-IT" sz="2600" smtClean="0"/>
          </a:p>
          <a:p>
            <a:pPr>
              <a:buFontTx/>
              <a:buNone/>
            </a:pPr>
            <a:endParaRPr lang="it-IT" smtClean="0"/>
          </a:p>
        </p:txBody>
      </p:sp>
      <p:graphicFrame>
        <p:nvGraphicFramePr>
          <p:cNvPr id="8226" name="Object 34"/>
          <p:cNvGraphicFramePr>
            <a:graphicFrameLocks noChangeAspect="1"/>
          </p:cNvGraphicFramePr>
          <p:nvPr/>
        </p:nvGraphicFramePr>
        <p:xfrm>
          <a:off x="1120775" y="3327400"/>
          <a:ext cx="7404100" cy="3021013"/>
        </p:xfrm>
        <a:graphic>
          <a:graphicData uri="http://schemas.openxmlformats.org/presentationml/2006/ole">
            <p:oleObj spid="_x0000_s8226" name="Equazione" r:id="rId3" imgW="3124200" imgH="127000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ttangolo 2"/>
          <p:cNvSpPr>
            <a:spLocks noChangeArrowheads="1"/>
          </p:cNvSpPr>
          <p:nvPr/>
        </p:nvSpPr>
        <p:spPr bwMode="auto">
          <a:xfrm>
            <a:off x="71438" y="404813"/>
            <a:ext cx="8461375" cy="2570162"/>
          </a:xfrm>
          <a:prstGeom prst="rect">
            <a:avLst/>
          </a:prstGeom>
          <a:noFill/>
          <a:ln w="9525">
            <a:noFill/>
            <a:miter lim="800000"/>
            <a:headEnd/>
            <a:tailEnd/>
          </a:ln>
        </p:spPr>
        <p:txBody>
          <a:bodyPr>
            <a:spAutoFit/>
          </a:bodyPr>
          <a:lstStyle/>
          <a:p>
            <a:r>
              <a:rPr lang="it-IT" sz="2300"/>
              <a:t>Il Giappone è stato il primo Paese a rincorrere i Paesi avanzati.</a:t>
            </a:r>
          </a:p>
          <a:p>
            <a:r>
              <a:rPr lang="it-IT" sz="2300"/>
              <a:t>Fra il 1950 e il 1973 il PIL pro capite e il capitale pro capite sono cresciuti allo stesso tasso perché il Giappone ha messo in atto importanti fattori di sviluppo come la crescita del capitale umano e l’inglobamento dello stock di conoscenze e del progresso tecnologico sviluppato dai Paesi avanzati.</a:t>
            </a:r>
          </a:p>
          <a:p>
            <a:endParaRPr lang="it-IT" sz="2300"/>
          </a:p>
        </p:txBody>
      </p:sp>
      <p:pic>
        <p:nvPicPr>
          <p:cNvPr id="69634" name="Picture 2"/>
          <p:cNvPicPr>
            <a:picLocks noChangeAspect="1" noChangeArrowheads="1"/>
          </p:cNvPicPr>
          <p:nvPr/>
        </p:nvPicPr>
        <p:blipFill>
          <a:blip r:embed="rId2"/>
          <a:srcRect/>
          <a:stretch>
            <a:fillRect/>
          </a:stretch>
        </p:blipFill>
        <p:spPr bwMode="auto">
          <a:xfrm>
            <a:off x="107950" y="3175000"/>
            <a:ext cx="8964613" cy="212566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ttangolo 2"/>
          <p:cNvSpPr>
            <a:spLocks noChangeArrowheads="1"/>
          </p:cNvSpPr>
          <p:nvPr/>
        </p:nvSpPr>
        <p:spPr bwMode="auto">
          <a:xfrm>
            <a:off x="144463" y="333375"/>
            <a:ext cx="8459787" cy="2292350"/>
          </a:xfrm>
          <a:prstGeom prst="rect">
            <a:avLst/>
          </a:prstGeom>
          <a:noFill/>
          <a:ln w="9525">
            <a:noFill/>
            <a:miter lim="800000"/>
            <a:headEnd/>
            <a:tailEnd/>
          </a:ln>
        </p:spPr>
        <p:txBody>
          <a:bodyPr>
            <a:spAutoFit/>
          </a:bodyPr>
          <a:lstStyle/>
          <a:p>
            <a:r>
              <a:rPr lang="it-IT" sz="2400"/>
              <a:t>A partire dalla metà degli anni ’60 le “tigri asiatiche” hanno incominciato il loro straordinario percorso di sviluppo, attribuibile soprattutto ad un aumento delle quantità di input piuttosto che ad un aumento della produttività totale dei fattori.</a:t>
            </a:r>
            <a:r>
              <a:rPr lang="it-IT" sz="2300"/>
              <a:t> </a:t>
            </a:r>
          </a:p>
          <a:p>
            <a:endParaRPr lang="it-IT" sz="2300"/>
          </a:p>
        </p:txBody>
      </p:sp>
      <p:pic>
        <p:nvPicPr>
          <p:cNvPr id="70658" name="Picture 2"/>
          <p:cNvPicPr>
            <a:picLocks noChangeAspect="1" noChangeArrowheads="1"/>
          </p:cNvPicPr>
          <p:nvPr/>
        </p:nvPicPr>
        <p:blipFill>
          <a:blip r:embed="rId2"/>
          <a:srcRect/>
          <a:stretch>
            <a:fillRect/>
          </a:stretch>
        </p:blipFill>
        <p:spPr bwMode="auto">
          <a:xfrm>
            <a:off x="144463" y="2720975"/>
            <a:ext cx="8820150" cy="22923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ttangolo 2"/>
          <p:cNvSpPr>
            <a:spLocks noChangeArrowheads="1"/>
          </p:cNvSpPr>
          <p:nvPr/>
        </p:nvSpPr>
        <p:spPr bwMode="auto">
          <a:xfrm>
            <a:off x="0" y="0"/>
            <a:ext cx="8459788" cy="1570038"/>
          </a:xfrm>
          <a:prstGeom prst="rect">
            <a:avLst/>
          </a:prstGeom>
          <a:noFill/>
          <a:ln w="9525">
            <a:noFill/>
            <a:miter lim="800000"/>
            <a:headEnd/>
            <a:tailEnd/>
          </a:ln>
        </p:spPr>
        <p:txBody>
          <a:bodyPr>
            <a:spAutoFit/>
          </a:bodyPr>
          <a:lstStyle/>
          <a:p>
            <a:r>
              <a:rPr lang="it-IT" sz="2400"/>
              <a:t>A metà degli anni ’70 è decollata la Cina (seguita a distanza di 10 anni dall’India) sul modello delle tigri asiatiche: ampia apertura all’iniziativa privata, investimenti diretti dall’estero, commercio con l’estero...</a:t>
            </a:r>
            <a:endParaRPr lang="it-IT" sz="2300"/>
          </a:p>
        </p:txBody>
      </p:sp>
      <p:pic>
        <p:nvPicPr>
          <p:cNvPr id="71682" name="Picture 2"/>
          <p:cNvPicPr>
            <a:picLocks noChangeAspect="1" noChangeArrowheads="1"/>
          </p:cNvPicPr>
          <p:nvPr/>
        </p:nvPicPr>
        <p:blipFill>
          <a:blip r:embed="rId2"/>
          <a:srcRect/>
          <a:stretch>
            <a:fillRect/>
          </a:stretch>
        </p:blipFill>
        <p:spPr bwMode="auto">
          <a:xfrm>
            <a:off x="76200" y="2060575"/>
            <a:ext cx="8991600" cy="40386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2" name="Titolo 1"/>
          <p:cNvSpPr>
            <a:spLocks noGrp="1"/>
          </p:cNvSpPr>
          <p:nvPr>
            <p:ph type="title"/>
          </p:nvPr>
        </p:nvSpPr>
        <p:spPr>
          <a:xfrm>
            <a:off x="0" y="-26988"/>
            <a:ext cx="8388350" cy="1143001"/>
          </a:xfrm>
        </p:spPr>
        <p:txBody>
          <a:bodyPr/>
          <a:lstStyle/>
          <a:p>
            <a:r>
              <a:rPr lang="it-IT" sz="3300" b="1" smtClean="0"/>
              <a:t>Politica della crescita</a:t>
            </a:r>
          </a:p>
        </p:txBody>
      </p:sp>
      <p:sp>
        <p:nvSpPr>
          <p:cNvPr id="9253" name="Segnaposto contenuto 2"/>
          <p:cNvSpPr>
            <a:spLocks noGrp="1"/>
          </p:cNvSpPr>
          <p:nvPr>
            <p:ph idx="1"/>
          </p:nvPr>
        </p:nvSpPr>
        <p:spPr>
          <a:xfrm>
            <a:off x="323850" y="836613"/>
            <a:ext cx="8434388" cy="5616575"/>
          </a:xfrm>
        </p:spPr>
        <p:txBody>
          <a:bodyPr/>
          <a:lstStyle/>
          <a:p>
            <a:r>
              <a:rPr lang="it-IT" sz="2500" smtClean="0"/>
              <a:t>Sappiamo che</a:t>
            </a:r>
            <a:r>
              <a:rPr lang="it-IT" sz="3000" smtClean="0"/>
              <a:t>:</a:t>
            </a:r>
          </a:p>
          <a:p>
            <a:pPr>
              <a:buFontTx/>
              <a:buNone/>
            </a:pPr>
            <a:r>
              <a:rPr lang="it-IT" sz="3000" smtClean="0"/>
              <a:t> </a:t>
            </a:r>
          </a:p>
          <a:p>
            <a:pPr lvl="1">
              <a:buFontTx/>
              <a:buNone/>
            </a:pPr>
            <a:endParaRPr lang="it-IT" sz="2500" i="1" smtClean="0"/>
          </a:p>
          <a:p>
            <a:pPr lvl="1">
              <a:buFontTx/>
              <a:buNone/>
            </a:pPr>
            <a:r>
              <a:rPr lang="it-IT" sz="2500" i="1" smtClean="0"/>
              <a:t>		</a:t>
            </a:r>
          </a:p>
          <a:p>
            <a:endParaRPr lang="it-IT" sz="2600" smtClean="0"/>
          </a:p>
          <a:p>
            <a:endParaRPr lang="it-IT" sz="1500" smtClean="0"/>
          </a:p>
          <a:p>
            <a:r>
              <a:rPr lang="it-IT" sz="2500" smtClean="0"/>
              <a:t>Il tasso di crescita “potenziale” del PIL di un Paese dipende quindi dalla </a:t>
            </a:r>
            <a:r>
              <a:rPr lang="it-IT" sz="2500" b="1" smtClean="0"/>
              <a:t>produttività totale dei fattori</a:t>
            </a:r>
            <a:r>
              <a:rPr lang="it-IT" sz="2500" smtClean="0"/>
              <a:t>, </a:t>
            </a:r>
            <a:r>
              <a:rPr lang="it-IT" sz="2500" i="1" smtClean="0"/>
              <a:t>A</a:t>
            </a:r>
            <a:r>
              <a:rPr lang="it-IT" sz="2500" smtClean="0"/>
              <a:t>, dalla </a:t>
            </a:r>
            <a:r>
              <a:rPr lang="it-IT" sz="2500" b="1" smtClean="0"/>
              <a:t>propensione al risparmio</a:t>
            </a:r>
            <a:r>
              <a:rPr lang="it-IT" sz="2500" smtClean="0"/>
              <a:t>, </a:t>
            </a:r>
            <a:r>
              <a:rPr lang="it-IT" sz="2500" i="1" smtClean="0"/>
              <a:t>s</a:t>
            </a:r>
            <a:r>
              <a:rPr lang="it-IT" sz="2500" smtClean="0"/>
              <a:t>, dalla </a:t>
            </a:r>
            <a:r>
              <a:rPr lang="it-IT" sz="2500" b="1" smtClean="0"/>
              <a:t>propensione a investire in capitale umano</a:t>
            </a:r>
            <a:r>
              <a:rPr lang="it-IT" sz="2500" smtClean="0"/>
              <a:t>, </a:t>
            </a:r>
            <a:r>
              <a:rPr lang="el-GR" sz="2500" i="1" smtClean="0"/>
              <a:t>η</a:t>
            </a:r>
            <a:r>
              <a:rPr lang="it-IT" sz="2500" smtClean="0"/>
              <a:t>.</a:t>
            </a:r>
          </a:p>
          <a:p>
            <a:r>
              <a:rPr lang="it-IT" sz="2500" smtClean="0"/>
              <a:t>La crescita “potenziale“ del PIL per occupato dipende positivamente dalle 3 variabili sopra ed è inversamente correlata al </a:t>
            </a:r>
            <a:r>
              <a:rPr lang="it-IT" sz="2500" b="1" smtClean="0"/>
              <a:t>tasso di crescita della popolazione</a:t>
            </a:r>
            <a:r>
              <a:rPr lang="it-IT" sz="2500" smtClean="0"/>
              <a:t>, </a:t>
            </a:r>
            <a:r>
              <a:rPr lang="it-IT" sz="2500" i="1" smtClean="0"/>
              <a:t>n</a:t>
            </a:r>
            <a:r>
              <a:rPr lang="it-IT" sz="2500" smtClean="0"/>
              <a:t>.</a:t>
            </a:r>
          </a:p>
          <a:p>
            <a:endParaRPr lang="it-IT" sz="2600" smtClean="0"/>
          </a:p>
          <a:p>
            <a:endParaRPr lang="it-IT" sz="2600" smtClean="0"/>
          </a:p>
          <a:p>
            <a:endParaRPr lang="it-IT" sz="2600" smtClean="0"/>
          </a:p>
          <a:p>
            <a:pPr>
              <a:buFontTx/>
              <a:buNone/>
            </a:pPr>
            <a:endParaRPr lang="it-IT" smtClean="0"/>
          </a:p>
        </p:txBody>
      </p:sp>
      <p:graphicFrame>
        <p:nvGraphicFramePr>
          <p:cNvPr id="9251" name="Object 35"/>
          <p:cNvGraphicFramePr>
            <a:graphicFrameLocks noChangeAspect="1"/>
          </p:cNvGraphicFramePr>
          <p:nvPr/>
        </p:nvGraphicFramePr>
        <p:xfrm>
          <a:off x="1547813" y="1341438"/>
          <a:ext cx="5448300" cy="2239962"/>
        </p:xfrm>
        <a:graphic>
          <a:graphicData uri="http://schemas.openxmlformats.org/presentationml/2006/ole">
            <p:oleObj spid="_x0000_s9251" name="Equazione" r:id="rId3" imgW="2298700" imgH="939800" progId="Equation.3">
              <p:embed/>
            </p:oleObj>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ttangolo 2"/>
          <p:cNvSpPr>
            <a:spLocks noChangeArrowheads="1"/>
          </p:cNvSpPr>
          <p:nvPr/>
        </p:nvSpPr>
        <p:spPr bwMode="auto">
          <a:xfrm>
            <a:off x="250825" y="260350"/>
            <a:ext cx="7981950" cy="1200150"/>
          </a:xfrm>
          <a:prstGeom prst="rect">
            <a:avLst/>
          </a:prstGeom>
          <a:noFill/>
          <a:ln w="9525">
            <a:noFill/>
            <a:miter lim="800000"/>
            <a:headEnd/>
            <a:tailEnd/>
          </a:ln>
        </p:spPr>
        <p:txBody>
          <a:bodyPr>
            <a:spAutoFit/>
          </a:bodyPr>
          <a:lstStyle/>
          <a:p>
            <a:r>
              <a:rPr lang="it-IT" sz="2400"/>
              <a:t>Esiste un’evidente correlazione positiva fra la dotazione di infrastrutture sociali, che incide su </a:t>
            </a:r>
            <a:r>
              <a:rPr lang="it-IT" sz="2400" i="1"/>
              <a:t>A</a:t>
            </a:r>
            <a:r>
              <a:rPr lang="it-IT" sz="2400"/>
              <a:t>, e il prodotto per occupato.  </a:t>
            </a:r>
          </a:p>
        </p:txBody>
      </p:sp>
      <p:pic>
        <p:nvPicPr>
          <p:cNvPr id="74754" name="Picture 3"/>
          <p:cNvPicPr>
            <a:picLocks noChangeAspect="1" noChangeArrowheads="1"/>
          </p:cNvPicPr>
          <p:nvPr/>
        </p:nvPicPr>
        <p:blipFill>
          <a:blip r:embed="rId2"/>
          <a:srcRect/>
          <a:stretch>
            <a:fillRect/>
          </a:stretch>
        </p:blipFill>
        <p:spPr bwMode="auto">
          <a:xfrm>
            <a:off x="192088" y="1484313"/>
            <a:ext cx="8701087" cy="475297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p:cNvPicPr>
            <a:picLocks noChangeAspect="1" noChangeArrowheads="1"/>
          </p:cNvPicPr>
          <p:nvPr/>
        </p:nvPicPr>
        <p:blipFill>
          <a:blip r:embed="rId2"/>
          <a:srcRect/>
          <a:stretch>
            <a:fillRect/>
          </a:stretch>
        </p:blipFill>
        <p:spPr bwMode="auto">
          <a:xfrm>
            <a:off x="900113" y="115888"/>
            <a:ext cx="6696075" cy="648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olo 1"/>
          <p:cNvSpPr>
            <a:spLocks noGrp="1"/>
          </p:cNvSpPr>
          <p:nvPr>
            <p:ph type="title"/>
          </p:nvPr>
        </p:nvSpPr>
        <p:spPr>
          <a:xfrm>
            <a:off x="755650" y="188913"/>
            <a:ext cx="7056438" cy="863600"/>
          </a:xfrm>
        </p:spPr>
        <p:txBody>
          <a:bodyPr/>
          <a:lstStyle/>
          <a:p>
            <a:r>
              <a:rPr lang="it-IT" sz="3200" b="1" smtClean="0"/>
              <a:t>Il caso italiano: il “miracolo economico”</a:t>
            </a:r>
          </a:p>
        </p:txBody>
      </p:sp>
      <p:sp>
        <p:nvSpPr>
          <p:cNvPr id="76802" name="Segnaposto contenuto 2"/>
          <p:cNvSpPr>
            <a:spLocks noGrp="1"/>
          </p:cNvSpPr>
          <p:nvPr>
            <p:ph idx="1"/>
          </p:nvPr>
        </p:nvSpPr>
        <p:spPr>
          <a:xfrm>
            <a:off x="323850" y="1268413"/>
            <a:ext cx="8434388" cy="4886325"/>
          </a:xfrm>
        </p:spPr>
        <p:txBody>
          <a:bodyPr/>
          <a:lstStyle/>
          <a:p>
            <a:r>
              <a:rPr lang="it-IT" sz="2400" smtClean="0"/>
              <a:t>L’Italia ha vissuto la fase della rincorsa (</a:t>
            </a:r>
            <a:r>
              <a:rPr lang="it-IT" sz="2400" i="1" smtClean="0"/>
              <a:t>catch-up</a:t>
            </a:r>
            <a:r>
              <a:rPr lang="it-IT" sz="2400" smtClean="0"/>
              <a:t>) dei Paesi più avanzati</a:t>
            </a:r>
            <a:r>
              <a:rPr lang="it-IT" sz="2400" i="1" smtClean="0"/>
              <a:t> </a:t>
            </a:r>
            <a:r>
              <a:rPr lang="it-IT" sz="2400" smtClean="0"/>
              <a:t>fra il 1950 e il 1973 (c.d. “miracolo economico italiano”), favorita dai classici vantaggi dell’arretratezza: </a:t>
            </a:r>
          </a:p>
          <a:p>
            <a:pPr lvl="1"/>
            <a:r>
              <a:rPr lang="it-IT" sz="2400" smtClean="0"/>
              <a:t>inglobamento delle conoscenze e del progresso tecnologico degli altri Paesi</a:t>
            </a:r>
          </a:p>
          <a:p>
            <a:pPr lvl="1"/>
            <a:r>
              <a:rPr lang="it-IT" sz="2400" smtClean="0"/>
              <a:t>riallocazione della forza lavoro dal settore agricolo a quello industriale, a maggiore produttività</a:t>
            </a:r>
          </a:p>
          <a:p>
            <a:pPr lvl="1"/>
            <a:r>
              <a:rPr lang="it-IT" sz="2400" smtClean="0"/>
              <a:t>ingenti investimenti pubblici che hanno sviluppato le infrastrutture e stimolato la domanda aggregata</a:t>
            </a:r>
          </a:p>
          <a:p>
            <a:pPr lvl="1"/>
            <a:r>
              <a:rPr lang="it-IT" sz="2400" smtClean="0"/>
              <a:t>specializzazione in settori del c.d. “</a:t>
            </a:r>
            <a:r>
              <a:rPr lang="it-IT" sz="2400" i="1" smtClean="0"/>
              <a:t>made in Italy” </a:t>
            </a:r>
            <a:r>
              <a:rPr lang="it-IT" sz="2400" smtClean="0"/>
              <a:t>che</a:t>
            </a:r>
            <a:r>
              <a:rPr lang="it-IT" sz="2400" i="1" smtClean="0"/>
              <a:t> </a:t>
            </a:r>
            <a:r>
              <a:rPr lang="it-IT" sz="2400" smtClean="0"/>
              <a:t>ha favorito le esportazioni, grazie anche ai bassi salari.</a:t>
            </a:r>
          </a:p>
          <a:p>
            <a:pPr>
              <a:buFontTx/>
              <a:buNone/>
            </a:pPr>
            <a:endParaRPr lang="it-IT"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olo 1"/>
          <p:cNvSpPr>
            <a:spLocks noGrp="1"/>
          </p:cNvSpPr>
          <p:nvPr>
            <p:ph type="title"/>
          </p:nvPr>
        </p:nvSpPr>
        <p:spPr>
          <a:xfrm>
            <a:off x="457200" y="274638"/>
            <a:ext cx="7427913" cy="850900"/>
          </a:xfrm>
        </p:spPr>
        <p:txBody>
          <a:bodyPr/>
          <a:lstStyle/>
          <a:p>
            <a:r>
              <a:rPr lang="it-IT" sz="3200" b="1" smtClean="0"/>
              <a:t> Il caso italiano: la fase del “declino” </a:t>
            </a:r>
            <a:endParaRPr lang="it-IT" sz="3200" smtClean="0"/>
          </a:p>
        </p:txBody>
      </p:sp>
      <p:sp>
        <p:nvSpPr>
          <p:cNvPr id="77826" name="Segnaposto contenuto 2"/>
          <p:cNvSpPr>
            <a:spLocks noGrp="1"/>
          </p:cNvSpPr>
          <p:nvPr>
            <p:ph idx="1"/>
          </p:nvPr>
        </p:nvSpPr>
        <p:spPr>
          <a:xfrm>
            <a:off x="468313" y="1268413"/>
            <a:ext cx="8229600" cy="4852987"/>
          </a:xfrm>
        </p:spPr>
        <p:txBody>
          <a:bodyPr/>
          <a:lstStyle/>
          <a:p>
            <a:pPr>
              <a:buFontTx/>
              <a:buNone/>
            </a:pPr>
            <a:r>
              <a:rPr lang="it-IT" sz="2600" smtClean="0"/>
              <a:t>	A partire dagli anni ‘90 è iniziata una fase di declino relativo causata tra l’altro da</a:t>
            </a:r>
          </a:p>
          <a:p>
            <a:pPr lvl="1"/>
            <a:r>
              <a:rPr lang="it-IT" sz="2400" smtClean="0"/>
              <a:t>scarsi investimenti nella ricerca e nell’innovazione (le piccole imprese non hanno risorse per la ricerca, l’Italia ha poche imprese di grandi dimensioni);</a:t>
            </a:r>
          </a:p>
          <a:p>
            <a:pPr lvl="1"/>
            <a:r>
              <a:rPr lang="it-IT" sz="2400" smtClean="0"/>
              <a:t>invecchiamento della popolazione e riallocazione della forza lavoro nel settore dei servizi sanitari e assistenziali; ristagno dell’edilizia e della domanda;</a:t>
            </a:r>
          </a:p>
          <a:p>
            <a:pPr lvl="1"/>
            <a:r>
              <a:rPr lang="it-IT" sz="2400" smtClean="0"/>
              <a:t>investimenti pubblici limitati dalle pessime condizioni della finanza pubblica e dall’entrata nell’UEM;</a:t>
            </a:r>
          </a:p>
          <a:p>
            <a:pPr lvl="1"/>
            <a:r>
              <a:rPr lang="it-IT" sz="2400" smtClean="0"/>
              <a:t>le esportazioni nei settori tradizionali del </a:t>
            </a:r>
            <a:r>
              <a:rPr lang="it-IT" sz="2400" i="1" smtClean="0"/>
              <a:t>made in Italy </a:t>
            </a:r>
            <a:r>
              <a:rPr lang="it-IT" sz="2400" smtClean="0"/>
              <a:t>hanno incontrato la concorrenza dei Paesi emergenti. </a:t>
            </a:r>
          </a:p>
          <a:p>
            <a:pPr>
              <a:buFontTx/>
              <a:buNone/>
            </a:pPr>
            <a:endParaRPr lang="it-IT" smtClean="0"/>
          </a:p>
          <a:p>
            <a:endParaRPr lang="it-IT" smtClean="0"/>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2616</TotalTime>
  <Words>2379</Words>
  <Application>Microsoft Office PowerPoint</Application>
  <PresentationFormat>On-screen Show (4:3)</PresentationFormat>
  <Paragraphs>201</Paragraphs>
  <Slides>42</Slides>
  <Notes>0</Notes>
  <HiddenSlides>0</HiddenSlides>
  <MMClips>0</MMClips>
  <ScaleCrop>false</ScaleCrop>
  <HeadingPairs>
    <vt:vector size="8" baseType="variant">
      <vt:variant>
        <vt:lpstr>Caratteri utilizzati</vt:lpstr>
      </vt:variant>
      <vt:variant>
        <vt:i4>5</vt:i4>
      </vt:variant>
      <vt:variant>
        <vt:lpstr>Modello struttura</vt:lpstr>
      </vt:variant>
      <vt:variant>
        <vt:i4>1</vt:i4>
      </vt:variant>
      <vt:variant>
        <vt:lpstr>Server OLE incorporati</vt:lpstr>
      </vt:variant>
      <vt:variant>
        <vt:i4>2</vt:i4>
      </vt:variant>
      <vt:variant>
        <vt:lpstr>Titoli diapositive</vt:lpstr>
      </vt:variant>
      <vt:variant>
        <vt:i4>42</vt:i4>
      </vt:variant>
    </vt:vector>
  </HeadingPairs>
  <TitlesOfParts>
    <vt:vector size="50" baseType="lpstr">
      <vt:lpstr>Arial</vt:lpstr>
      <vt:lpstr>Times</vt:lpstr>
      <vt:lpstr>Cambria Math</vt:lpstr>
      <vt:lpstr>Times New Roman</vt:lpstr>
      <vt:lpstr>Symbol</vt:lpstr>
      <vt:lpstr>Struttura predefinita</vt:lpstr>
      <vt:lpstr>Equation</vt:lpstr>
      <vt:lpstr>Equazione</vt:lpstr>
      <vt:lpstr>Capitolo 17</vt:lpstr>
      <vt:lpstr>Il modello neoclassico di Solow e Swan</vt:lpstr>
      <vt:lpstr>Diapositiva 3</vt:lpstr>
      <vt:lpstr> L’equilibrio di lungo periodo  </vt:lpstr>
      <vt:lpstr>Dimostrazione</vt:lpstr>
      <vt:lpstr>Il fabbisogno di investimento</vt:lpstr>
      <vt:lpstr>Risparmio e investimento effettivo</vt:lpstr>
      <vt:lpstr>Rappresentazione grafica</vt:lpstr>
      <vt:lpstr>Diapositiva 9</vt:lpstr>
      <vt:lpstr>Diapositiva 10</vt:lpstr>
      <vt:lpstr>La posizione di equilibrio</vt:lpstr>
      <vt:lpstr>Lo stato costante (steady state)</vt:lpstr>
      <vt:lpstr>Caratteristiche dell’equilibrio</vt:lpstr>
      <vt:lpstr>Transizione verso lo steady state</vt:lpstr>
      <vt:lpstr>Diapositiva 15</vt:lpstr>
      <vt:lpstr>Diapositiva 16</vt:lpstr>
      <vt:lpstr>Progresso tecnologico esogeno</vt:lpstr>
      <vt:lpstr>Diapositiva 18</vt:lpstr>
      <vt:lpstr>Il modello di Solow con progresso tecnologico esogeno</vt:lpstr>
      <vt:lpstr>Equilibrio di lungo periodo (steady state)</vt:lpstr>
      <vt:lpstr>Rappresentazione grafica </vt:lpstr>
      <vt:lpstr>Diapositiva 22</vt:lpstr>
      <vt:lpstr>Diapositiva 23</vt:lpstr>
      <vt:lpstr>Diapositiva 24</vt:lpstr>
      <vt:lpstr> Il modello neoclassico con progresso  tecnologico esogeno: conclusioni</vt:lpstr>
      <vt:lpstr>Progresso tecnologico endogeno</vt:lpstr>
      <vt:lpstr>Un modello di crescita endogena</vt:lpstr>
      <vt:lpstr>Il modello completo con progresso tecnologico endogeno</vt:lpstr>
      <vt:lpstr>Soluzione del modello</vt:lpstr>
      <vt:lpstr>Diapositiva 30</vt:lpstr>
      <vt:lpstr>Progresso tecnologico endogeno: conclusioni</vt:lpstr>
      <vt:lpstr>Diapositiva 32</vt:lpstr>
      <vt:lpstr>Diapositiva 33</vt:lpstr>
      <vt:lpstr>La contabilità della crescita</vt:lpstr>
      <vt:lpstr>Diapositiva 35</vt:lpstr>
      <vt:lpstr>Diapositiva 36</vt:lpstr>
      <vt:lpstr>Diapositiva 37</vt:lpstr>
      <vt:lpstr>Politica della crescita</vt:lpstr>
      <vt:lpstr>Diapositiva 39</vt:lpstr>
      <vt:lpstr>Diapositiva 40</vt:lpstr>
      <vt:lpstr>Il caso italiano: il “miracolo economico”</vt:lpstr>
      <vt:lpstr> Il caso italiano: la fase del “declino” </vt:lpstr>
    </vt:vector>
  </TitlesOfParts>
  <Company>The McGraw-Hill Companies srl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Paolo</dc:creator>
  <cp:lastModifiedBy>Paola Invernizzi</cp:lastModifiedBy>
  <cp:revision>321</cp:revision>
  <dcterms:created xsi:type="dcterms:W3CDTF">2004-11-25T16:55:29Z</dcterms:created>
  <dcterms:modified xsi:type="dcterms:W3CDTF">2016-01-20T10:02:17Z</dcterms:modified>
</cp:coreProperties>
</file>