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7"/>
  </p:notesMasterIdLst>
  <p:sldIdLst>
    <p:sldId id="258" r:id="rId2"/>
    <p:sldId id="269" r:id="rId3"/>
    <p:sldId id="270" r:id="rId4"/>
    <p:sldId id="271" r:id="rId5"/>
    <p:sldId id="260" r:id="rId6"/>
    <p:sldId id="286" r:id="rId7"/>
    <p:sldId id="275" r:id="rId8"/>
    <p:sldId id="259" r:id="rId9"/>
    <p:sldId id="272" r:id="rId10"/>
    <p:sldId id="274" r:id="rId11"/>
    <p:sldId id="284" r:id="rId12"/>
    <p:sldId id="262" r:id="rId13"/>
    <p:sldId id="263" r:id="rId14"/>
    <p:sldId id="273" r:id="rId15"/>
    <p:sldId id="285" r:id="rId16"/>
    <p:sldId id="276" r:id="rId17"/>
    <p:sldId id="277" r:id="rId18"/>
    <p:sldId id="280" r:id="rId19"/>
    <p:sldId id="279" r:id="rId20"/>
    <p:sldId id="264" r:id="rId21"/>
    <p:sldId id="281" r:id="rId22"/>
    <p:sldId id="282" r:id="rId23"/>
    <p:sldId id="266" r:id="rId24"/>
    <p:sldId id="268" r:id="rId25"/>
    <p:sldId id="283" r:id="rId26"/>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413" autoAdjust="0"/>
  </p:normalViewPr>
  <p:slideViewPr>
    <p:cSldViewPr>
      <p:cViewPr varScale="1">
        <p:scale>
          <a:sx n="102" d="100"/>
          <a:sy n="102" d="100"/>
        </p:scale>
        <p:origin x="-11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5" Type="http://schemas.openxmlformats.org/officeDocument/2006/relationships/image" Target="../media/image36.wmf"/><Relationship Id="rId4" Type="http://schemas.openxmlformats.org/officeDocument/2006/relationships/image" Target="../media/image3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it-IT"/>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it-IT"/>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it-IT"/>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C474E871-3EC7-4DE6-84CE-1C77B3AE49F6}" type="slidenum">
              <a:rPr lang="it-IT"/>
              <a:pPr>
                <a:defRPr/>
              </a:pPr>
              <a:t>‹#›</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7427913"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pic>
        <p:nvPicPr>
          <p:cNvPr id="1029" name="Picture 8" descr="MHE-red-RGB-email-logo.png"/>
          <p:cNvPicPr>
            <a:picLocks noChangeAspect="1"/>
          </p:cNvPicPr>
          <p:nvPr userDrawn="1"/>
        </p:nvPicPr>
        <p:blipFill>
          <a:blip r:embed="rId13"/>
          <a:srcRect/>
          <a:stretch>
            <a:fillRect/>
          </a:stretch>
        </p:blipFill>
        <p:spPr bwMode="auto">
          <a:xfrm>
            <a:off x="8616950" y="6326188"/>
            <a:ext cx="546100" cy="546100"/>
          </a:xfrm>
          <a:prstGeom prst="rect">
            <a:avLst/>
          </a:prstGeom>
          <a:noFill/>
          <a:ln w="9525">
            <a:noFill/>
            <a:miter lim="800000"/>
            <a:headEnd/>
            <a:tailEnd/>
          </a:ln>
        </p:spPr>
      </p:pic>
      <p:sp>
        <p:nvSpPr>
          <p:cNvPr id="10" name="Text Box 9"/>
          <p:cNvSpPr txBox="1">
            <a:spLocks noChangeArrowheads="1"/>
          </p:cNvSpPr>
          <p:nvPr userDrawn="1"/>
        </p:nvSpPr>
        <p:spPr bwMode="auto">
          <a:xfrm>
            <a:off x="5938838" y="6583363"/>
            <a:ext cx="2660650" cy="244475"/>
          </a:xfrm>
          <a:prstGeom prst="rect">
            <a:avLst/>
          </a:prstGeom>
          <a:noFill/>
          <a:ln>
            <a:noFill/>
          </a:ln>
          <a:extLst>
            <a:ext uri="{909E8E84-426E-40DD-AFC4-6F175D3DCCD1}"/>
            <a:ext uri="{91240B29-F687-4F45-9708-019B960494DF}"/>
          </a:extLst>
        </p:spPr>
        <p:txBody>
          <a:bodyPr wrap="none">
            <a:spAutoFit/>
          </a:bodyPr>
          <a:lstStyle/>
          <a:p>
            <a:r>
              <a:rPr lang="it-IT" altLang="en-US" sz="1000">
                <a:latin typeface="Times" pitchFamily="18" charset="0"/>
                <a:ea typeface="MS PGothic" pitchFamily="34" charset="-128"/>
              </a:rPr>
              <a:t>Copyright © 2016 McGraw-Hill Education S.r.l.</a:t>
            </a:r>
          </a:p>
        </p:txBody>
      </p:sp>
      <p:sp>
        <p:nvSpPr>
          <p:cNvPr id="11" name="Text Box 8"/>
          <p:cNvSpPr txBox="1">
            <a:spLocks noChangeArrowheads="1"/>
          </p:cNvSpPr>
          <p:nvPr userDrawn="1"/>
        </p:nvSpPr>
        <p:spPr bwMode="auto">
          <a:xfrm>
            <a:off x="-17463" y="6583363"/>
            <a:ext cx="3663951" cy="247650"/>
          </a:xfrm>
          <a:prstGeom prst="rect">
            <a:avLst/>
          </a:prstGeom>
          <a:noFill/>
          <a:ln>
            <a:noFill/>
          </a:ln>
          <a:extLst>
            <a:ext uri="{909E8E84-426E-40DD-AFC4-6F175D3DCCD1}"/>
            <a:ext uri="{91240B29-F687-4F45-9708-019B960494DF}"/>
          </a:extLst>
        </p:spPr>
        <p:txBody>
          <a:bodyPr wrap="none">
            <a:spAutoFit/>
          </a:bodyPr>
          <a:lstStyle>
            <a:defPPr>
              <a:defRPr lang="it-IT"/>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a:defRPr/>
            </a:pPr>
            <a:r>
              <a:rPr lang="de-DE" altLang="en-US" sz="1000">
                <a:latin typeface="Times" pitchFamily="3" charset="0"/>
              </a:rPr>
              <a:t>Dornbusch, Fischer, Startz, Canullo, Pettenati, </a:t>
            </a:r>
            <a:r>
              <a:rPr lang="it-IT" altLang="en-US" sz="1000" i="1">
                <a:latin typeface="Times" pitchFamily="3" charset="0"/>
              </a:rPr>
              <a:t>Macroeconomia</a:t>
            </a:r>
            <a:r>
              <a:rPr lang="it-IT" altLang="en-US" sz="1000">
                <a:latin typeface="Times" pitchFamily="3" charset="0"/>
              </a:rPr>
              <a:t> 11e</a:t>
            </a:r>
            <a:endParaRPr lang="de-DE" altLang="en-US" sz="1000">
              <a:latin typeface="Times" pitchFamily="3" charset="0"/>
            </a:endParaRPr>
          </a:p>
        </p:txBody>
      </p:sp>
      <p:pic>
        <p:nvPicPr>
          <p:cNvPr id="1032" name="Picture 8" descr="large"/>
          <p:cNvPicPr>
            <a:picLocks noChangeAspect="1" noChangeArrowheads="1"/>
          </p:cNvPicPr>
          <p:nvPr userDrawn="1"/>
        </p:nvPicPr>
        <p:blipFill>
          <a:blip r:embed="rId14"/>
          <a:srcRect/>
          <a:stretch>
            <a:fillRect/>
          </a:stretch>
        </p:blipFill>
        <p:spPr bwMode="auto">
          <a:xfrm>
            <a:off x="8178800" y="0"/>
            <a:ext cx="965200" cy="1295400"/>
          </a:xfrm>
          <a:prstGeom prst="rect">
            <a:avLst/>
          </a:prstGeom>
          <a:noFill/>
        </p:spPr>
      </p:pic>
    </p:spTree>
  </p:cSld>
  <p:clrMap bg1="lt1" tx1="dk1" bg2="lt2" tx2="dk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fontAlgn="base">
        <a:spcBef>
          <a:spcPct val="0"/>
        </a:spcBef>
        <a:spcAft>
          <a:spcPct val="0"/>
        </a:spcAft>
        <a:defRPr sz="4000">
          <a:solidFill>
            <a:schemeClr val="tx2"/>
          </a:solidFill>
          <a:latin typeface="Arial" charset="0"/>
        </a:defRPr>
      </a:lvl6pPr>
      <a:lvl7pPr marL="914400" algn="ctr" rtl="0" fontAlgn="base">
        <a:spcBef>
          <a:spcPct val="0"/>
        </a:spcBef>
        <a:spcAft>
          <a:spcPct val="0"/>
        </a:spcAft>
        <a:defRPr sz="4000">
          <a:solidFill>
            <a:schemeClr val="tx2"/>
          </a:solidFill>
          <a:latin typeface="Arial" charset="0"/>
        </a:defRPr>
      </a:lvl7pPr>
      <a:lvl8pPr marL="1371600" algn="ctr" rtl="0" fontAlgn="base">
        <a:spcBef>
          <a:spcPct val="0"/>
        </a:spcBef>
        <a:spcAft>
          <a:spcPct val="0"/>
        </a:spcAft>
        <a:defRPr sz="4000">
          <a:solidFill>
            <a:schemeClr val="tx2"/>
          </a:solidFill>
          <a:latin typeface="Arial" charset="0"/>
        </a:defRPr>
      </a:lvl8pPr>
      <a:lvl9pPr marL="1828800" algn="ctr" rtl="0" fontAlgn="base">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oleObject" Target="../embeddings/oleObject13.bin"/><Relationship Id="rId7"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6.bin"/><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oleObject" Target="../embeddings/oleObject24.bin"/><Relationship Id="rId4" Type="http://schemas.openxmlformats.org/officeDocument/2006/relationships/oleObject" Target="../embeddings/oleObject23.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5.bin"/><Relationship Id="rId7"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4"/>
          <p:cNvSpPr>
            <a:spLocks noGrp="1" noChangeArrowheads="1"/>
          </p:cNvSpPr>
          <p:nvPr>
            <p:ph type="ctrTitle"/>
          </p:nvPr>
        </p:nvSpPr>
        <p:spPr/>
        <p:txBody>
          <a:bodyPr/>
          <a:lstStyle/>
          <a:p>
            <a:pPr eaLnBrk="1" hangingPunct="1"/>
            <a:r>
              <a:rPr lang="it-IT" smtClean="0"/>
              <a:t>Capitolo 4</a:t>
            </a:r>
            <a:endParaRPr lang="en-US" smtClean="0"/>
          </a:p>
        </p:txBody>
      </p:sp>
      <p:sp>
        <p:nvSpPr>
          <p:cNvPr id="14338" name="Rectangle 5"/>
          <p:cNvSpPr>
            <a:spLocks noGrp="1" noChangeArrowheads="1"/>
          </p:cNvSpPr>
          <p:nvPr>
            <p:ph type="subTitle" idx="1"/>
          </p:nvPr>
        </p:nvSpPr>
        <p:spPr>
          <a:xfrm>
            <a:off x="1371600" y="3429000"/>
            <a:ext cx="6400800" cy="1752600"/>
          </a:xfrm>
        </p:spPr>
        <p:txBody>
          <a:bodyPr/>
          <a:lstStyle/>
          <a:p>
            <a:pPr eaLnBrk="1" hangingPunct="1"/>
            <a:r>
              <a:rPr lang="it-IT" sz="4000" smtClean="0"/>
              <a:t>Reddito e spesa</a:t>
            </a:r>
            <a:endParaRPr lang="en-US" sz="400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54" name="Rectangle 2"/>
          <p:cNvSpPr>
            <a:spLocks noGrp="1" noChangeArrowheads="1"/>
          </p:cNvSpPr>
          <p:nvPr>
            <p:ph type="title"/>
          </p:nvPr>
        </p:nvSpPr>
        <p:spPr>
          <a:xfrm>
            <a:off x="457200" y="228600"/>
            <a:ext cx="7427913" cy="679450"/>
          </a:xfrm>
        </p:spPr>
        <p:txBody>
          <a:bodyPr/>
          <a:lstStyle/>
          <a:p>
            <a:pPr eaLnBrk="1" hangingPunct="1"/>
            <a:r>
              <a:rPr lang="it-IT" sz="3600" b="1" smtClean="0"/>
              <a:t>Offerta e domanda aggregata</a:t>
            </a:r>
          </a:p>
        </p:txBody>
      </p:sp>
      <p:sp>
        <p:nvSpPr>
          <p:cNvPr id="123955" name="Rectangle 3"/>
          <p:cNvSpPr>
            <a:spLocks noGrp="1" noChangeArrowheads="1"/>
          </p:cNvSpPr>
          <p:nvPr>
            <p:ph type="body" idx="1"/>
          </p:nvPr>
        </p:nvSpPr>
        <p:spPr>
          <a:xfrm>
            <a:off x="323850" y="1052513"/>
            <a:ext cx="8496300" cy="5329237"/>
          </a:xfrm>
        </p:spPr>
        <p:txBody>
          <a:bodyPr/>
          <a:lstStyle/>
          <a:p>
            <a:pPr algn="just" eaLnBrk="1" hangingPunct="1">
              <a:lnSpc>
                <a:spcPct val="90000"/>
              </a:lnSpc>
            </a:pPr>
            <a:r>
              <a:rPr lang="it-IT" sz="2400" b="1" smtClean="0"/>
              <a:t>Offerta aggregata (</a:t>
            </a:r>
            <a:r>
              <a:rPr lang="it-IT" sz="2400" b="1" i="1" smtClean="0"/>
              <a:t>Y</a:t>
            </a:r>
            <a:r>
              <a:rPr lang="it-IT" sz="2400" b="1" smtClean="0"/>
              <a:t>)</a:t>
            </a:r>
            <a:r>
              <a:rPr lang="it-IT" sz="2400" smtClean="0"/>
              <a:t>: quantità di beni e servizi che un sistema economico è in grado di produrre in un determinato periodo. Dipende dai fattori produttivi disponibili, lavoro (</a:t>
            </a:r>
            <a:r>
              <a:rPr lang="it-IT" sz="2400" i="1" smtClean="0"/>
              <a:t>N</a:t>
            </a:r>
            <a:r>
              <a:rPr lang="it-IT" sz="2400" smtClean="0"/>
              <a:t>) e capitale (</a:t>
            </a:r>
            <a:r>
              <a:rPr lang="it-IT" sz="2400" i="1" smtClean="0"/>
              <a:t>K</a:t>
            </a:r>
            <a:r>
              <a:rPr lang="it-IT" sz="2400" smtClean="0"/>
              <a:t>), e dallo stato della tecnologia (</a:t>
            </a:r>
            <a:r>
              <a:rPr lang="it-IT" sz="2400" i="1" smtClean="0"/>
              <a:t>T</a:t>
            </a:r>
            <a:r>
              <a:rPr lang="it-IT" sz="2400" smtClean="0"/>
              <a:t>).</a:t>
            </a:r>
          </a:p>
          <a:p>
            <a:pPr algn="just" eaLnBrk="1" hangingPunct="1">
              <a:lnSpc>
                <a:spcPct val="90000"/>
              </a:lnSpc>
            </a:pPr>
            <a:endParaRPr lang="it-IT" sz="2400" b="1" smtClean="0"/>
          </a:p>
          <a:p>
            <a:pPr algn="just" eaLnBrk="1" hangingPunct="1">
              <a:lnSpc>
                <a:spcPct val="90000"/>
              </a:lnSpc>
            </a:pPr>
            <a:r>
              <a:rPr lang="it-IT" sz="2400" b="1" smtClean="0"/>
              <a:t>Domanda aggregata (</a:t>
            </a:r>
            <a:r>
              <a:rPr lang="it-IT" sz="2400" b="1" i="1" smtClean="0"/>
              <a:t>AD</a:t>
            </a:r>
            <a:r>
              <a:rPr lang="it-IT" sz="2400" b="1" smtClean="0"/>
              <a:t>)</a:t>
            </a:r>
            <a:r>
              <a:rPr lang="it-IT" sz="2400" smtClean="0"/>
              <a:t>: quantità totale di beni richiesta dal sistema economico, ottenuta sommando la spesa per consumi (</a:t>
            </a:r>
            <a:r>
              <a:rPr lang="it-IT" sz="2400" i="1" smtClean="0"/>
              <a:t>C</a:t>
            </a:r>
            <a:r>
              <a:rPr lang="it-IT" sz="2400" smtClean="0"/>
              <a:t>), la spesa per investimenti (</a:t>
            </a:r>
            <a:r>
              <a:rPr lang="it-IT" sz="2400" i="1" smtClean="0"/>
              <a:t>I</a:t>
            </a:r>
            <a:r>
              <a:rPr lang="it-IT" sz="2400" smtClean="0"/>
              <a:t>), la spesa pubblica (</a:t>
            </a:r>
            <a:r>
              <a:rPr lang="it-IT" sz="2400" i="1" smtClean="0"/>
              <a:t>G</a:t>
            </a:r>
            <a:r>
              <a:rPr lang="it-IT" sz="2400" smtClean="0"/>
              <a:t>) e le esportazioni nette (</a:t>
            </a:r>
            <a:r>
              <a:rPr lang="it-IT" sz="2400" i="1" smtClean="0"/>
              <a:t>NX</a:t>
            </a:r>
            <a:r>
              <a:rPr lang="it-IT" sz="2400" smtClean="0"/>
              <a:t>).</a:t>
            </a:r>
          </a:p>
          <a:p>
            <a:pPr algn="just" eaLnBrk="1" hangingPunct="1">
              <a:lnSpc>
                <a:spcPct val="90000"/>
              </a:lnSpc>
              <a:buFontTx/>
              <a:buNone/>
            </a:pPr>
            <a:endParaRPr lang="it-IT" sz="2400" smtClean="0"/>
          </a:p>
          <a:p>
            <a:pPr algn="just" eaLnBrk="1" hangingPunct="1">
              <a:lnSpc>
                <a:spcPct val="90000"/>
              </a:lnSpc>
            </a:pPr>
            <a:r>
              <a:rPr lang="it-IT" sz="2400" smtClean="0"/>
              <a:t>Quando i fattori produttivi sono pienamente impiegati, il prodotto </a:t>
            </a:r>
            <a:r>
              <a:rPr lang="it-IT" sz="2400" i="1" smtClean="0"/>
              <a:t>Y</a:t>
            </a:r>
            <a:r>
              <a:rPr lang="it-IT" sz="2400" smtClean="0"/>
              <a:t> è al suo livello </a:t>
            </a:r>
            <a:r>
              <a:rPr lang="it-IT" sz="2400" b="1" smtClean="0"/>
              <a:t>potenziale</a:t>
            </a:r>
            <a:r>
              <a:rPr lang="it-IT" sz="2400" smtClean="0"/>
              <a:t> o </a:t>
            </a:r>
            <a:r>
              <a:rPr lang="it-IT" sz="2400" b="1" smtClean="0"/>
              <a:t>di pieno impiego</a:t>
            </a:r>
            <a:r>
              <a:rPr lang="it-IT" sz="2400" i="1" smtClean="0"/>
              <a:t> </a:t>
            </a:r>
            <a:r>
              <a:rPr lang="it-IT" sz="2400" smtClean="0"/>
              <a:t>(</a:t>
            </a:r>
            <a:r>
              <a:rPr lang="it-IT" sz="2400" i="1" smtClean="0"/>
              <a:t>Y*</a:t>
            </a:r>
            <a:r>
              <a:rPr lang="it-IT" sz="2400" smtClean="0"/>
              <a:t>).</a:t>
            </a:r>
          </a:p>
        </p:txBody>
      </p:sp>
      <p:graphicFrame>
        <p:nvGraphicFramePr>
          <p:cNvPr id="123952" name="Object 48"/>
          <p:cNvGraphicFramePr>
            <a:graphicFrameLocks noChangeAspect="1"/>
          </p:cNvGraphicFramePr>
          <p:nvPr/>
        </p:nvGraphicFramePr>
        <p:xfrm>
          <a:off x="2627313" y="4508500"/>
          <a:ext cx="4311650" cy="530225"/>
        </p:xfrm>
        <a:graphic>
          <a:graphicData uri="http://schemas.openxmlformats.org/presentationml/2006/ole">
            <p:oleObj spid="_x0000_s123952" name="Equation" r:id="rId3" imgW="1651000" imgH="203200" progId="Equation.3">
              <p:embed/>
            </p:oleObj>
          </a:graphicData>
        </a:graphic>
      </p:graphicFrame>
      <p:graphicFrame>
        <p:nvGraphicFramePr>
          <p:cNvPr id="123953" name="Object 49"/>
          <p:cNvGraphicFramePr>
            <a:graphicFrameLocks noChangeAspect="1"/>
          </p:cNvGraphicFramePr>
          <p:nvPr/>
        </p:nvGraphicFramePr>
        <p:xfrm>
          <a:off x="3635375" y="2565400"/>
          <a:ext cx="3251200" cy="530225"/>
        </p:xfrm>
        <a:graphic>
          <a:graphicData uri="http://schemas.openxmlformats.org/presentationml/2006/ole">
            <p:oleObj spid="_x0000_s123953" name="Equation" r:id="rId4" imgW="1244600" imgH="203200" progId="Equation.3">
              <p:embed/>
            </p:oleObj>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55" name="Rectangle 2"/>
          <p:cNvSpPr>
            <a:spLocks noGrp="1" noChangeArrowheads="1"/>
          </p:cNvSpPr>
          <p:nvPr>
            <p:ph type="title"/>
          </p:nvPr>
        </p:nvSpPr>
        <p:spPr>
          <a:xfrm>
            <a:off x="457200" y="274638"/>
            <a:ext cx="7427913" cy="561975"/>
          </a:xfrm>
        </p:spPr>
        <p:txBody>
          <a:bodyPr/>
          <a:lstStyle/>
          <a:p>
            <a:pPr eaLnBrk="1" hangingPunct="1"/>
            <a:r>
              <a:rPr lang="it-IT" sz="3600" b="1" smtClean="0"/>
              <a:t>Livello di equilibrio del prodotto</a:t>
            </a:r>
          </a:p>
        </p:txBody>
      </p:sp>
      <p:sp>
        <p:nvSpPr>
          <p:cNvPr id="124956" name="Rectangle 3"/>
          <p:cNvSpPr>
            <a:spLocks noGrp="1" noChangeArrowheads="1"/>
          </p:cNvSpPr>
          <p:nvPr>
            <p:ph type="body" idx="1"/>
          </p:nvPr>
        </p:nvSpPr>
        <p:spPr>
          <a:xfrm>
            <a:off x="468313" y="1125538"/>
            <a:ext cx="8229600" cy="5183187"/>
          </a:xfrm>
        </p:spPr>
        <p:txBody>
          <a:bodyPr/>
          <a:lstStyle/>
          <a:p>
            <a:pPr algn="just" eaLnBrk="1" hangingPunct="1"/>
            <a:r>
              <a:rPr lang="it-IT" sz="2400" smtClean="0"/>
              <a:t>Nel </a:t>
            </a:r>
            <a:r>
              <a:rPr lang="it-IT" sz="2400" b="1" smtClean="0"/>
              <a:t>breve periodo</a:t>
            </a:r>
            <a:r>
              <a:rPr lang="it-IT" sz="2400" smtClean="0"/>
              <a:t> si ipotizza che la forza lavoro, il capitale e la tecnologia siano dati, che le imprese siano disposte a vendere qualsiasi quantità di prodotto consentita dalla capacità degli impianti e che i prezzi rimangano invariati. La curva di offerta aggregata può pertanto essere rappresentata come una retta orizzontale al livello dei prezzi correnti. Basta quindi concentrarsi sulla curva di domanda aggregata per trovare il prodotto (e quindi il reddito) di equilibrio.</a:t>
            </a:r>
          </a:p>
          <a:p>
            <a:pPr algn="just" eaLnBrk="1" hangingPunct="1"/>
            <a:r>
              <a:rPr lang="it-IT" sz="2400" smtClean="0"/>
              <a:t>Il prodotto </a:t>
            </a:r>
            <a:r>
              <a:rPr lang="it-IT" sz="2400" i="1" smtClean="0"/>
              <a:t>Y</a:t>
            </a:r>
            <a:r>
              <a:rPr lang="it-IT" sz="2400" smtClean="0"/>
              <a:t>, in altri termini, si trova al livello di equilibrio quando la quantità di beni offerta è uguale a quella domandata:</a:t>
            </a:r>
            <a:endParaRPr lang="it-IT" sz="2400" b="1" smtClean="0"/>
          </a:p>
        </p:txBody>
      </p:sp>
      <p:graphicFrame>
        <p:nvGraphicFramePr>
          <p:cNvPr id="124954" name="Object 26"/>
          <p:cNvGraphicFramePr>
            <a:graphicFrameLocks noChangeAspect="1"/>
          </p:cNvGraphicFramePr>
          <p:nvPr/>
        </p:nvGraphicFramePr>
        <p:xfrm>
          <a:off x="3779838" y="5661025"/>
          <a:ext cx="2124075" cy="530225"/>
        </p:xfrm>
        <a:graphic>
          <a:graphicData uri="http://schemas.openxmlformats.org/presentationml/2006/ole">
            <p:oleObj spid="_x0000_s124954" name="Equation" r:id="rId3" imgW="812447" imgH="203112" progId="Equation.3">
              <p:embed/>
            </p:oleObj>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003" name="Rectangle 2"/>
          <p:cNvSpPr>
            <a:spLocks noGrp="1" noChangeArrowheads="1"/>
          </p:cNvSpPr>
          <p:nvPr>
            <p:ph type="title"/>
          </p:nvPr>
        </p:nvSpPr>
        <p:spPr>
          <a:xfrm>
            <a:off x="457200" y="152400"/>
            <a:ext cx="7427913" cy="755650"/>
          </a:xfrm>
        </p:spPr>
        <p:txBody>
          <a:bodyPr/>
          <a:lstStyle/>
          <a:p>
            <a:pPr eaLnBrk="1" hangingPunct="1"/>
            <a:r>
              <a:rPr lang="it-IT" sz="3600" b="1" smtClean="0"/>
              <a:t>Funzione del consumo</a:t>
            </a:r>
          </a:p>
        </p:txBody>
      </p:sp>
      <p:sp>
        <p:nvSpPr>
          <p:cNvPr id="126004" name="Rectangle 3"/>
          <p:cNvSpPr>
            <a:spLocks noGrp="1" noChangeArrowheads="1"/>
          </p:cNvSpPr>
          <p:nvPr>
            <p:ph type="body" idx="1"/>
          </p:nvPr>
        </p:nvSpPr>
        <p:spPr>
          <a:xfrm>
            <a:off x="395288" y="981075"/>
            <a:ext cx="8229600" cy="5400675"/>
          </a:xfrm>
        </p:spPr>
        <p:txBody>
          <a:bodyPr/>
          <a:lstStyle/>
          <a:p>
            <a:pPr algn="just" eaLnBrk="1" hangingPunct="1">
              <a:lnSpc>
                <a:spcPct val="90000"/>
              </a:lnSpc>
            </a:pPr>
            <a:r>
              <a:rPr lang="it-IT" sz="2200" smtClean="0"/>
              <a:t>Come si è visto nell’equazione [2], la domanda aggregata ha quattro componenti: la principale è la domanda di beni di consumo che dipende dal reddito disponibile, </a:t>
            </a:r>
            <a:r>
              <a:rPr lang="it-IT" sz="2200" i="1" smtClean="0"/>
              <a:t>YD</a:t>
            </a:r>
            <a:r>
              <a:rPr lang="it-IT" sz="2200" smtClean="0"/>
              <a:t>, cioè il reddito che rimane dopo che lo Stato ha prelevato le imposte ed effettuato i trasferimenti. In questa fase ipotizziamo l’assenza del settore pubblico e pertanto</a:t>
            </a:r>
            <a:r>
              <a:rPr lang="it-IT" sz="2200" i="1" smtClean="0"/>
              <a:t> YD </a:t>
            </a:r>
            <a:r>
              <a:rPr lang="it-IT" sz="2200" smtClean="0"/>
              <a:t>coincide col reddito-prodotto, </a:t>
            </a:r>
            <a:r>
              <a:rPr lang="it-IT" sz="2200" i="1" smtClean="0"/>
              <a:t>Y</a:t>
            </a:r>
            <a:r>
              <a:rPr lang="it-IT" sz="2200" smtClean="0"/>
              <a:t>.</a:t>
            </a:r>
          </a:p>
          <a:p>
            <a:pPr algn="just" eaLnBrk="1" hangingPunct="1">
              <a:lnSpc>
                <a:spcPct val="90000"/>
              </a:lnSpc>
            </a:pPr>
            <a:r>
              <a:rPr lang="it-IT" sz="2200" smtClean="0"/>
              <a:t>Supponiamo per semplificare che la funzione del consumo abbia forma lineare:</a:t>
            </a:r>
          </a:p>
          <a:p>
            <a:pPr algn="just" eaLnBrk="1" hangingPunct="1">
              <a:lnSpc>
                <a:spcPct val="90000"/>
              </a:lnSpc>
            </a:pPr>
            <a:endParaRPr lang="it-IT" sz="1000" smtClean="0"/>
          </a:p>
          <a:p>
            <a:pPr algn="just" eaLnBrk="1" hangingPunct="1">
              <a:lnSpc>
                <a:spcPct val="90000"/>
              </a:lnSpc>
            </a:pPr>
            <a:r>
              <a:rPr lang="it-IT" sz="2200" smtClean="0"/>
              <a:t>dove            rappresenta il consumo dovuto a fattori diversi dal reddito, come il patrimonio, mentre 0 &lt; </a:t>
            </a:r>
            <a:r>
              <a:rPr lang="it-IT" sz="2200" i="1" smtClean="0"/>
              <a:t>c </a:t>
            </a:r>
            <a:r>
              <a:rPr lang="it-IT" sz="2200" smtClean="0"/>
              <a:t>&lt; 1 è la </a:t>
            </a:r>
            <a:r>
              <a:rPr lang="it-IT" sz="2200" i="1" smtClean="0"/>
              <a:t>propensione marginale al consumo</a:t>
            </a:r>
            <a:r>
              <a:rPr lang="it-IT" sz="2200" smtClean="0"/>
              <a:t> (per ogni euro di reddito il consumo aumenta di </a:t>
            </a:r>
            <a:r>
              <a:rPr lang="it-IT" sz="2200" i="1" smtClean="0"/>
              <a:t>c </a:t>
            </a:r>
            <a:r>
              <a:rPr lang="it-IT" sz="2200" smtClean="0"/>
              <a:t>euro).</a:t>
            </a:r>
          </a:p>
          <a:p>
            <a:pPr algn="just" eaLnBrk="1" hangingPunct="1">
              <a:lnSpc>
                <a:spcPct val="90000"/>
              </a:lnSpc>
            </a:pPr>
            <a:r>
              <a:rPr lang="it-IT" sz="2200" smtClean="0"/>
              <a:t>L’equazione [4] descrive in modo abbastanza preciso la relazione tra consumo e reddito che si osserva nei dati reali (si veda, per gli USA, la Figura 4.2a e per l’Italia la 4.2b).</a:t>
            </a:r>
          </a:p>
        </p:txBody>
      </p:sp>
      <p:graphicFrame>
        <p:nvGraphicFramePr>
          <p:cNvPr id="126001" name="Object 49"/>
          <p:cNvGraphicFramePr>
            <a:graphicFrameLocks noChangeAspect="1"/>
          </p:cNvGraphicFramePr>
          <p:nvPr/>
        </p:nvGraphicFramePr>
        <p:xfrm>
          <a:off x="3563938" y="3429000"/>
          <a:ext cx="3744912" cy="498475"/>
        </p:xfrm>
        <a:graphic>
          <a:graphicData uri="http://schemas.openxmlformats.org/presentationml/2006/ole">
            <p:oleObj spid="_x0000_s126001" name="Equazione" r:id="rId3" imgW="1714500" imgH="228600" progId="Equation.3">
              <p:embed/>
            </p:oleObj>
          </a:graphicData>
        </a:graphic>
      </p:graphicFrame>
      <p:graphicFrame>
        <p:nvGraphicFramePr>
          <p:cNvPr id="126002" name="Object 50"/>
          <p:cNvGraphicFramePr>
            <a:graphicFrameLocks noChangeAspect="1"/>
          </p:cNvGraphicFramePr>
          <p:nvPr/>
        </p:nvGraphicFramePr>
        <p:xfrm>
          <a:off x="1692275" y="3933825"/>
          <a:ext cx="838200" cy="431800"/>
        </p:xfrm>
        <a:graphic>
          <a:graphicData uri="http://schemas.openxmlformats.org/presentationml/2006/ole">
            <p:oleObj spid="_x0000_s126002" name="Equazione" r:id="rId4" imgW="393529" imgH="203112" progId="Equation.3">
              <p:embed/>
            </p:oleObj>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1" name="Picture 2"/>
          <p:cNvPicPr>
            <a:picLocks noChangeAspect="1" noChangeArrowheads="1"/>
          </p:cNvPicPr>
          <p:nvPr/>
        </p:nvPicPr>
        <p:blipFill>
          <a:blip r:embed="rId2"/>
          <a:srcRect/>
          <a:stretch>
            <a:fillRect/>
          </a:stretch>
        </p:blipFill>
        <p:spPr bwMode="auto">
          <a:xfrm>
            <a:off x="661988" y="1366838"/>
            <a:ext cx="7820025" cy="44386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1" name="Picture 2"/>
          <p:cNvPicPr>
            <a:picLocks noChangeAspect="1" noChangeArrowheads="1"/>
          </p:cNvPicPr>
          <p:nvPr/>
        </p:nvPicPr>
        <p:blipFill>
          <a:blip r:embed="rId2"/>
          <a:srcRect/>
          <a:stretch>
            <a:fillRect/>
          </a:stretch>
        </p:blipFill>
        <p:spPr bwMode="auto">
          <a:xfrm>
            <a:off x="633413" y="1597025"/>
            <a:ext cx="7877175" cy="38481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144" name="Rectangle 2"/>
          <p:cNvSpPr>
            <a:spLocks noGrp="1" noChangeArrowheads="1"/>
          </p:cNvSpPr>
          <p:nvPr>
            <p:ph type="title"/>
          </p:nvPr>
        </p:nvSpPr>
        <p:spPr>
          <a:xfrm>
            <a:off x="457200" y="274638"/>
            <a:ext cx="7427913" cy="561975"/>
          </a:xfrm>
        </p:spPr>
        <p:txBody>
          <a:bodyPr/>
          <a:lstStyle/>
          <a:p>
            <a:pPr eaLnBrk="1" hangingPunct="1"/>
            <a:r>
              <a:rPr lang="it-IT" sz="3600" b="1" smtClean="0"/>
              <a:t>Domanda aggregata</a:t>
            </a:r>
          </a:p>
        </p:txBody>
      </p:sp>
      <p:sp>
        <p:nvSpPr>
          <p:cNvPr id="130145" name="Rectangle 3"/>
          <p:cNvSpPr>
            <a:spLocks noGrp="1" noChangeArrowheads="1"/>
          </p:cNvSpPr>
          <p:nvPr>
            <p:ph type="body" idx="1"/>
          </p:nvPr>
        </p:nvSpPr>
        <p:spPr>
          <a:xfrm>
            <a:off x="539750" y="1125538"/>
            <a:ext cx="8229600" cy="5399087"/>
          </a:xfrm>
        </p:spPr>
        <p:txBody>
          <a:bodyPr/>
          <a:lstStyle/>
          <a:p>
            <a:pPr algn="just" eaLnBrk="1" hangingPunct="1">
              <a:lnSpc>
                <a:spcPct val="90000"/>
              </a:lnSpc>
            </a:pPr>
            <a:r>
              <a:rPr lang="it-IT" sz="2400" smtClean="0"/>
              <a:t>Per quanto riguarda le altre tre componenti della domanda aggregata nell’equazione [2], ipotizziamo per ora che siano assenti il settore pubblico e il commercio con l’estero, per cui: </a:t>
            </a:r>
            <a:r>
              <a:rPr lang="it-IT" sz="2400" i="1" smtClean="0"/>
              <a:t>G </a:t>
            </a:r>
            <a:r>
              <a:rPr lang="it-IT" sz="2400" smtClean="0"/>
              <a:t>= 0, </a:t>
            </a:r>
            <a:r>
              <a:rPr lang="it-IT" sz="2400" i="1" smtClean="0"/>
              <a:t>NX </a:t>
            </a:r>
            <a:r>
              <a:rPr lang="it-IT" sz="2400" smtClean="0"/>
              <a:t>= 0. Ipotizziamo, inoltre, che la spesa per investimenti sia </a:t>
            </a:r>
            <a:r>
              <a:rPr lang="it-IT" sz="2400" i="1" smtClean="0"/>
              <a:t>autonoma</a:t>
            </a:r>
            <a:r>
              <a:rPr lang="it-IT" sz="2400" smtClean="0"/>
              <a:t>, cioè determinata esternamente al modello:</a:t>
            </a:r>
          </a:p>
          <a:p>
            <a:pPr algn="just" eaLnBrk="1" hangingPunct="1">
              <a:lnSpc>
                <a:spcPct val="90000"/>
              </a:lnSpc>
            </a:pPr>
            <a:endParaRPr lang="it-IT" sz="2400" smtClean="0"/>
          </a:p>
          <a:p>
            <a:pPr algn="just" eaLnBrk="1" hangingPunct="1">
              <a:lnSpc>
                <a:spcPct val="90000"/>
              </a:lnSpc>
            </a:pPr>
            <a:r>
              <a:rPr lang="it-IT" sz="2400" smtClean="0"/>
              <a:t>Sostituendo le suddette componenti nell’equazione [2], si ottiene:</a:t>
            </a:r>
          </a:p>
          <a:p>
            <a:pPr algn="just" eaLnBrk="1" hangingPunct="1">
              <a:lnSpc>
                <a:spcPct val="90000"/>
              </a:lnSpc>
              <a:buFontTx/>
              <a:buNone/>
            </a:pPr>
            <a:endParaRPr lang="it-IT" sz="2400" smtClean="0"/>
          </a:p>
          <a:p>
            <a:pPr algn="just" eaLnBrk="1" hangingPunct="1">
              <a:lnSpc>
                <a:spcPct val="90000"/>
              </a:lnSpc>
            </a:pPr>
            <a:r>
              <a:rPr lang="it-IT" sz="2400" smtClean="0"/>
              <a:t>La parte di spesa indipendente dal reddito, detta autonoma, può venire espressa come:</a:t>
            </a:r>
          </a:p>
          <a:p>
            <a:pPr algn="just" eaLnBrk="1" hangingPunct="1">
              <a:lnSpc>
                <a:spcPct val="90000"/>
              </a:lnSpc>
            </a:pPr>
            <a:r>
              <a:rPr lang="it-IT" sz="2400" smtClean="0"/>
              <a:t>L’equazione [2] della domanda aggregata diventa quindi:</a:t>
            </a:r>
          </a:p>
        </p:txBody>
      </p:sp>
      <p:graphicFrame>
        <p:nvGraphicFramePr>
          <p:cNvPr id="130140" name="Object 92"/>
          <p:cNvGraphicFramePr>
            <a:graphicFrameLocks noChangeAspect="1"/>
          </p:cNvGraphicFramePr>
          <p:nvPr/>
        </p:nvGraphicFramePr>
        <p:xfrm>
          <a:off x="4067175" y="3141663"/>
          <a:ext cx="1447800" cy="511175"/>
        </p:xfrm>
        <a:graphic>
          <a:graphicData uri="http://schemas.openxmlformats.org/presentationml/2006/ole">
            <p:oleObj spid="_x0000_s130140" name="Equation" r:id="rId3" imgW="647700" imgH="228600" progId="Equation.3">
              <p:embed/>
            </p:oleObj>
          </a:graphicData>
        </a:graphic>
      </p:graphicFrame>
      <p:graphicFrame>
        <p:nvGraphicFramePr>
          <p:cNvPr id="130141" name="Object 93"/>
          <p:cNvGraphicFramePr>
            <a:graphicFrameLocks noChangeAspect="1"/>
          </p:cNvGraphicFramePr>
          <p:nvPr/>
        </p:nvGraphicFramePr>
        <p:xfrm>
          <a:off x="3419475" y="4149725"/>
          <a:ext cx="2632075" cy="500063"/>
        </p:xfrm>
        <a:graphic>
          <a:graphicData uri="http://schemas.openxmlformats.org/presentationml/2006/ole">
            <p:oleObj spid="_x0000_s130141" name="Equation" r:id="rId4" imgW="1066337" imgH="203112" progId="Equation.3">
              <p:embed/>
            </p:oleObj>
          </a:graphicData>
        </a:graphic>
      </p:graphicFrame>
      <p:graphicFrame>
        <p:nvGraphicFramePr>
          <p:cNvPr id="130142" name="Object 94"/>
          <p:cNvGraphicFramePr>
            <a:graphicFrameLocks noChangeAspect="1"/>
          </p:cNvGraphicFramePr>
          <p:nvPr/>
        </p:nvGraphicFramePr>
        <p:xfrm>
          <a:off x="6588125" y="5084763"/>
          <a:ext cx="1433513" cy="447675"/>
        </p:xfrm>
        <a:graphic>
          <a:graphicData uri="http://schemas.openxmlformats.org/presentationml/2006/ole">
            <p:oleObj spid="_x0000_s130142" name="Equation" r:id="rId5" imgW="647419" imgH="203112" progId="Equation.3">
              <p:embed/>
            </p:oleObj>
          </a:graphicData>
        </a:graphic>
      </p:graphicFrame>
      <p:graphicFrame>
        <p:nvGraphicFramePr>
          <p:cNvPr id="130143" name="Object 95"/>
          <p:cNvGraphicFramePr>
            <a:graphicFrameLocks noChangeAspect="1"/>
          </p:cNvGraphicFramePr>
          <p:nvPr/>
        </p:nvGraphicFramePr>
        <p:xfrm>
          <a:off x="3276600" y="5949950"/>
          <a:ext cx="2743200" cy="547688"/>
        </p:xfrm>
        <a:graphic>
          <a:graphicData uri="http://schemas.openxmlformats.org/presentationml/2006/ole">
            <p:oleObj spid="_x0000_s130143" name="Equation" r:id="rId6" imgW="1143000" imgH="228600" progId="Equation.3">
              <p:embed/>
            </p:oleObj>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5" name="Picture 2"/>
          <p:cNvPicPr>
            <a:picLocks noChangeAspect="1" noChangeArrowheads="1"/>
          </p:cNvPicPr>
          <p:nvPr/>
        </p:nvPicPr>
        <p:blipFill>
          <a:blip r:embed="rId2"/>
          <a:srcRect/>
          <a:stretch>
            <a:fillRect/>
          </a:stretch>
        </p:blipFill>
        <p:spPr bwMode="auto">
          <a:xfrm>
            <a:off x="434975" y="1125538"/>
            <a:ext cx="7593013" cy="4751387"/>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49" name="Rectangle 2"/>
          <p:cNvSpPr>
            <a:spLocks noGrp="1" noChangeArrowheads="1"/>
          </p:cNvSpPr>
          <p:nvPr>
            <p:ph type="title"/>
          </p:nvPr>
        </p:nvSpPr>
        <p:spPr>
          <a:xfrm>
            <a:off x="457200" y="274638"/>
            <a:ext cx="7427913" cy="706437"/>
          </a:xfrm>
        </p:spPr>
        <p:txBody>
          <a:bodyPr/>
          <a:lstStyle/>
          <a:p>
            <a:pPr eaLnBrk="1" hangingPunct="1"/>
            <a:r>
              <a:rPr lang="it-IT" sz="3600" b="1" smtClean="0"/>
              <a:t>Prodotto di equilibrio</a:t>
            </a:r>
          </a:p>
        </p:txBody>
      </p:sp>
      <p:sp>
        <p:nvSpPr>
          <p:cNvPr id="127050" name="Rectangle 3"/>
          <p:cNvSpPr>
            <a:spLocks noGrp="1" noChangeArrowheads="1"/>
          </p:cNvSpPr>
          <p:nvPr>
            <p:ph type="body" idx="1"/>
          </p:nvPr>
        </p:nvSpPr>
        <p:spPr>
          <a:xfrm>
            <a:off x="395288" y="1268413"/>
            <a:ext cx="8229600" cy="4897437"/>
          </a:xfrm>
        </p:spPr>
        <p:txBody>
          <a:bodyPr/>
          <a:lstStyle/>
          <a:p>
            <a:pPr algn="just" eaLnBrk="1" hangingPunct="1"/>
            <a:r>
              <a:rPr lang="it-IT" sz="2400" smtClean="0"/>
              <a:t>L’equilibrio del sistema si trova inserendo l’equazione [6] (domanda aggregata) nell’equazione [3] (equilibrio tra offerta e domanda):</a:t>
            </a:r>
          </a:p>
          <a:p>
            <a:pPr algn="just" eaLnBrk="1" hangingPunct="1"/>
            <a:endParaRPr lang="it-IT" sz="2400" smtClean="0"/>
          </a:p>
          <a:p>
            <a:pPr algn="just" eaLnBrk="1" hangingPunct="1"/>
            <a:r>
              <a:rPr lang="it-IT" sz="2400" smtClean="0"/>
              <a:t>Risolvendo poi rispetto ad </a:t>
            </a:r>
            <a:r>
              <a:rPr lang="it-IT" sz="2400" i="1" smtClean="0"/>
              <a:t>Y</a:t>
            </a:r>
            <a:r>
              <a:rPr lang="it-IT" sz="2400" smtClean="0"/>
              <a:t> si ottiene il prodotto-reddito di equilibrio:</a:t>
            </a:r>
          </a:p>
          <a:p>
            <a:pPr algn="just" eaLnBrk="1" hangingPunct="1">
              <a:buFontTx/>
              <a:buNone/>
            </a:pPr>
            <a:endParaRPr lang="it-IT" sz="2400" smtClean="0"/>
          </a:p>
          <a:p>
            <a:pPr algn="just" eaLnBrk="1" hangingPunct="1">
              <a:buFontTx/>
              <a:buNone/>
            </a:pPr>
            <a:endParaRPr lang="it-IT" sz="2400" smtClean="0"/>
          </a:p>
          <a:p>
            <a:pPr algn="just" eaLnBrk="1" hangingPunct="1"/>
            <a:r>
              <a:rPr lang="it-IT" sz="2400" smtClean="0"/>
              <a:t>Si osserva quindi che il prodotto di equilibrio cresce all’aumentare della propensione marginale al consumo </a:t>
            </a:r>
            <a:r>
              <a:rPr lang="it-IT" sz="2400" i="1" smtClean="0"/>
              <a:t>c </a:t>
            </a:r>
            <a:r>
              <a:rPr lang="it-IT" sz="2400" smtClean="0"/>
              <a:t>e della spesa autonoma      .</a:t>
            </a:r>
            <a:endParaRPr lang="it-IT" sz="2400" i="1" smtClean="0"/>
          </a:p>
        </p:txBody>
      </p:sp>
      <p:graphicFrame>
        <p:nvGraphicFramePr>
          <p:cNvPr id="127046" name="Object 70"/>
          <p:cNvGraphicFramePr>
            <a:graphicFrameLocks noChangeAspect="1"/>
          </p:cNvGraphicFramePr>
          <p:nvPr/>
        </p:nvGraphicFramePr>
        <p:xfrm>
          <a:off x="3563938" y="2349500"/>
          <a:ext cx="2468562" cy="547688"/>
        </p:xfrm>
        <a:graphic>
          <a:graphicData uri="http://schemas.openxmlformats.org/presentationml/2006/ole">
            <p:oleObj spid="_x0000_s127046" name="Equation" r:id="rId3" imgW="1028700" imgH="228600" progId="Equation.3">
              <p:embed/>
            </p:oleObj>
          </a:graphicData>
        </a:graphic>
      </p:graphicFrame>
      <p:graphicFrame>
        <p:nvGraphicFramePr>
          <p:cNvPr id="127047" name="Object 71"/>
          <p:cNvGraphicFramePr>
            <a:graphicFrameLocks noChangeAspect="1"/>
          </p:cNvGraphicFramePr>
          <p:nvPr/>
        </p:nvGraphicFramePr>
        <p:xfrm>
          <a:off x="3563938" y="3429000"/>
          <a:ext cx="2498725" cy="942975"/>
        </p:xfrm>
        <a:graphic>
          <a:graphicData uri="http://schemas.openxmlformats.org/presentationml/2006/ole">
            <p:oleObj spid="_x0000_s127047" name="Equation" r:id="rId4" imgW="1040948" imgH="393529" progId="Equation.3">
              <p:embed/>
            </p:oleObj>
          </a:graphicData>
        </a:graphic>
      </p:graphicFrame>
      <p:graphicFrame>
        <p:nvGraphicFramePr>
          <p:cNvPr id="127048" name="Object 72"/>
          <p:cNvGraphicFramePr>
            <a:graphicFrameLocks noChangeAspect="1"/>
          </p:cNvGraphicFramePr>
          <p:nvPr/>
        </p:nvGraphicFramePr>
        <p:xfrm>
          <a:off x="4211638" y="5229225"/>
          <a:ext cx="396875" cy="455613"/>
        </p:xfrm>
        <a:graphic>
          <a:graphicData uri="http://schemas.openxmlformats.org/presentationml/2006/ole">
            <p:oleObj spid="_x0000_s127048" name="Equation" r:id="rId5" imgW="164957" imgH="190335" progId="Equation.3">
              <p:embed/>
            </p:oleObj>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167" name="Rectangle 2"/>
          <p:cNvSpPr>
            <a:spLocks noGrp="1" noChangeArrowheads="1"/>
          </p:cNvSpPr>
          <p:nvPr>
            <p:ph type="title"/>
          </p:nvPr>
        </p:nvSpPr>
        <p:spPr>
          <a:xfrm>
            <a:off x="457200" y="152400"/>
            <a:ext cx="7427913" cy="755650"/>
          </a:xfrm>
        </p:spPr>
        <p:txBody>
          <a:bodyPr/>
          <a:lstStyle/>
          <a:p>
            <a:pPr eaLnBrk="1" hangingPunct="1"/>
            <a:r>
              <a:rPr lang="it-IT" sz="3600" b="1" smtClean="0"/>
              <a:t>Il “moltiplicatore”</a:t>
            </a:r>
          </a:p>
        </p:txBody>
      </p:sp>
      <p:sp>
        <p:nvSpPr>
          <p:cNvPr id="129168" name="Rectangle 3"/>
          <p:cNvSpPr>
            <a:spLocks noGrp="1" noChangeArrowheads="1"/>
          </p:cNvSpPr>
          <p:nvPr>
            <p:ph type="body" idx="1"/>
          </p:nvPr>
        </p:nvSpPr>
        <p:spPr>
          <a:xfrm>
            <a:off x="468313" y="1196975"/>
            <a:ext cx="8229600" cy="5081588"/>
          </a:xfrm>
        </p:spPr>
        <p:txBody>
          <a:bodyPr/>
          <a:lstStyle/>
          <a:p>
            <a:pPr algn="just" eaLnBrk="1" hangingPunct="1">
              <a:lnSpc>
                <a:spcPct val="90000"/>
              </a:lnSpc>
            </a:pPr>
            <a:r>
              <a:rPr lang="it-IT" sz="2400" smtClean="0"/>
              <a:t>Se definiamo “</a:t>
            </a:r>
            <a:r>
              <a:rPr lang="it-IT" sz="2400" i="1" smtClean="0"/>
              <a:t>moltiplicatore </a:t>
            </a:r>
            <a:r>
              <a:rPr lang="it-IT" sz="2400" smtClean="0"/>
              <a:t>della spesa autonoma” la seguente espressione contenuta nell’equazione [8]:</a:t>
            </a:r>
          </a:p>
          <a:p>
            <a:pPr algn="just" eaLnBrk="1" hangingPunct="1">
              <a:lnSpc>
                <a:spcPct val="90000"/>
              </a:lnSpc>
            </a:pPr>
            <a:endParaRPr lang="it-IT" sz="2400" smtClean="0"/>
          </a:p>
          <a:p>
            <a:pPr algn="just" eaLnBrk="1" hangingPunct="1">
              <a:lnSpc>
                <a:spcPct val="90000"/>
              </a:lnSpc>
            </a:pPr>
            <a:endParaRPr lang="it-IT" sz="2400" smtClean="0"/>
          </a:p>
          <a:p>
            <a:pPr algn="just" eaLnBrk="1" hangingPunct="1">
              <a:lnSpc>
                <a:spcPct val="90000"/>
              </a:lnSpc>
              <a:buFontTx/>
              <a:buNone/>
            </a:pPr>
            <a:r>
              <a:rPr lang="it-IT" sz="2400" smtClean="0"/>
              <a:t>	possiamo affermare che il livello di equilibrio della domanda aggregata e del prodotto (= reddito) è pari ad un multiplo </a:t>
            </a:r>
            <a:r>
              <a:rPr lang="it-IT" sz="2800" smtClean="0">
                <a:latin typeface="Symbol" pitchFamily="18" charset="2"/>
              </a:rPr>
              <a:t>a</a:t>
            </a:r>
            <a:r>
              <a:rPr lang="it-IT" sz="2400" smtClean="0">
                <a:latin typeface="Symbol" pitchFamily="18" charset="2"/>
              </a:rPr>
              <a:t> </a:t>
            </a:r>
            <a:r>
              <a:rPr lang="it-IT" sz="2400" smtClean="0"/>
              <a:t>della spesa autonoma       ovvero:</a:t>
            </a:r>
          </a:p>
          <a:p>
            <a:pPr algn="just" eaLnBrk="1" hangingPunct="1">
              <a:lnSpc>
                <a:spcPct val="90000"/>
              </a:lnSpc>
              <a:buFontTx/>
              <a:buNone/>
            </a:pPr>
            <a:r>
              <a:rPr lang="it-IT" sz="2400" smtClean="0"/>
              <a:t> </a:t>
            </a:r>
            <a:endParaRPr lang="it-IT" sz="2400" smtClean="0">
              <a:latin typeface="Symbol" pitchFamily="18" charset="2"/>
            </a:endParaRPr>
          </a:p>
          <a:p>
            <a:pPr algn="just" eaLnBrk="1" hangingPunct="1">
              <a:lnSpc>
                <a:spcPct val="90000"/>
              </a:lnSpc>
              <a:buFontTx/>
              <a:buNone/>
            </a:pPr>
            <a:endParaRPr lang="it-IT" sz="1000" smtClean="0"/>
          </a:p>
          <a:p>
            <a:pPr algn="just" eaLnBrk="1" hangingPunct="1">
              <a:lnSpc>
                <a:spcPct val="90000"/>
              </a:lnSpc>
            </a:pPr>
            <a:r>
              <a:rPr lang="it-IT" sz="2400" smtClean="0"/>
              <a:t>Ne consegue che un aumento       della spesa autonoma       porterà ad un aumento del reddito pari a:</a:t>
            </a:r>
          </a:p>
          <a:p>
            <a:pPr algn="just" eaLnBrk="1" hangingPunct="1">
              <a:lnSpc>
                <a:spcPct val="90000"/>
              </a:lnSpc>
            </a:pPr>
            <a:endParaRPr lang="it-IT" sz="2400" smtClean="0"/>
          </a:p>
          <a:p>
            <a:pPr algn="just" eaLnBrk="1" hangingPunct="1">
              <a:lnSpc>
                <a:spcPct val="90000"/>
              </a:lnSpc>
              <a:buFontTx/>
              <a:buNone/>
            </a:pPr>
            <a:endParaRPr lang="it-IT" sz="2400" smtClean="0"/>
          </a:p>
        </p:txBody>
      </p:sp>
      <p:graphicFrame>
        <p:nvGraphicFramePr>
          <p:cNvPr id="129161" name="Object 137"/>
          <p:cNvGraphicFramePr>
            <a:graphicFrameLocks noChangeAspect="1"/>
          </p:cNvGraphicFramePr>
          <p:nvPr/>
        </p:nvGraphicFramePr>
        <p:xfrm>
          <a:off x="2987675" y="5084763"/>
          <a:ext cx="3230563" cy="801687"/>
        </p:xfrm>
        <a:graphic>
          <a:graphicData uri="http://schemas.openxmlformats.org/presentationml/2006/ole">
            <p:oleObj spid="_x0000_s129161" name="Equazione" r:id="rId3" imgW="1714500" imgH="393700" progId="Equation.3">
              <p:embed/>
            </p:oleObj>
          </a:graphicData>
        </a:graphic>
      </p:graphicFrame>
      <p:graphicFrame>
        <p:nvGraphicFramePr>
          <p:cNvPr id="129162" name="Object 138"/>
          <p:cNvGraphicFramePr>
            <a:graphicFrameLocks noChangeAspect="1"/>
          </p:cNvGraphicFramePr>
          <p:nvPr/>
        </p:nvGraphicFramePr>
        <p:xfrm>
          <a:off x="5867400" y="3429000"/>
          <a:ext cx="342900" cy="360363"/>
        </p:xfrm>
        <a:graphic>
          <a:graphicData uri="http://schemas.openxmlformats.org/presentationml/2006/ole">
            <p:oleObj spid="_x0000_s129162" name="Equazione" r:id="rId4" imgW="164957" imgH="190335" progId="Equation.3">
              <p:embed/>
            </p:oleObj>
          </a:graphicData>
        </a:graphic>
      </p:graphicFrame>
      <p:graphicFrame>
        <p:nvGraphicFramePr>
          <p:cNvPr id="129163" name="Object 139"/>
          <p:cNvGraphicFramePr>
            <a:graphicFrameLocks noChangeAspect="1"/>
          </p:cNvGraphicFramePr>
          <p:nvPr/>
        </p:nvGraphicFramePr>
        <p:xfrm>
          <a:off x="3492500" y="1989138"/>
          <a:ext cx="1800225" cy="749300"/>
        </p:xfrm>
        <a:graphic>
          <a:graphicData uri="http://schemas.openxmlformats.org/presentationml/2006/ole">
            <p:oleObj spid="_x0000_s129163" name="Equazione" r:id="rId5" imgW="723586" imgH="393529" progId="Equation.3">
              <p:embed/>
            </p:oleObj>
          </a:graphicData>
        </a:graphic>
      </p:graphicFrame>
      <p:graphicFrame>
        <p:nvGraphicFramePr>
          <p:cNvPr id="129164" name="Object 140"/>
          <p:cNvGraphicFramePr>
            <a:graphicFrameLocks noChangeAspect="1"/>
          </p:cNvGraphicFramePr>
          <p:nvPr/>
        </p:nvGraphicFramePr>
        <p:xfrm>
          <a:off x="5076825" y="4365625"/>
          <a:ext cx="500063" cy="395288"/>
        </p:xfrm>
        <a:graphic>
          <a:graphicData uri="http://schemas.openxmlformats.org/presentationml/2006/ole">
            <p:oleObj spid="_x0000_s129164" name="Equazione" r:id="rId6" imgW="241195" imgH="190417" progId="Equation.3">
              <p:embed/>
            </p:oleObj>
          </a:graphicData>
        </a:graphic>
      </p:graphicFrame>
      <p:graphicFrame>
        <p:nvGraphicFramePr>
          <p:cNvPr id="129165" name="Object 141"/>
          <p:cNvGraphicFramePr>
            <a:graphicFrameLocks noChangeAspect="1"/>
          </p:cNvGraphicFramePr>
          <p:nvPr/>
        </p:nvGraphicFramePr>
        <p:xfrm>
          <a:off x="5867400" y="3429000"/>
          <a:ext cx="342900" cy="360363"/>
        </p:xfrm>
        <a:graphic>
          <a:graphicData uri="http://schemas.openxmlformats.org/presentationml/2006/ole">
            <p:oleObj spid="_x0000_s129165" name="Equazione" r:id="rId7" imgW="164957" imgH="190335" progId="Equation.3">
              <p:embed/>
            </p:oleObj>
          </a:graphicData>
        </a:graphic>
      </p:graphicFrame>
      <p:graphicFrame>
        <p:nvGraphicFramePr>
          <p:cNvPr id="129166" name="Object 142"/>
          <p:cNvGraphicFramePr>
            <a:graphicFrameLocks noChangeAspect="1"/>
          </p:cNvGraphicFramePr>
          <p:nvPr/>
        </p:nvGraphicFramePr>
        <p:xfrm>
          <a:off x="3348038" y="3860800"/>
          <a:ext cx="2473325" cy="546100"/>
        </p:xfrm>
        <a:graphic>
          <a:graphicData uri="http://schemas.openxmlformats.org/presentationml/2006/ole">
            <p:oleObj spid="_x0000_s129166" name="Equazione" r:id="rId8" imgW="1091726" imgH="241195" progId="Equation.3">
              <p:embed/>
            </p:oleObj>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itolo 1"/>
          <p:cNvSpPr>
            <a:spLocks noGrp="1"/>
          </p:cNvSpPr>
          <p:nvPr>
            <p:ph type="title"/>
          </p:nvPr>
        </p:nvSpPr>
        <p:spPr>
          <a:xfrm>
            <a:off x="457200" y="274638"/>
            <a:ext cx="7786688" cy="561975"/>
          </a:xfrm>
        </p:spPr>
        <p:txBody>
          <a:bodyPr/>
          <a:lstStyle/>
          <a:p>
            <a:pPr eaLnBrk="1" hangingPunct="1"/>
            <a:r>
              <a:rPr lang="it-IT" sz="3600" b="1" smtClean="0"/>
              <a:t>Il “moltiplicatore dinamico” (cont.)</a:t>
            </a:r>
          </a:p>
        </p:txBody>
      </p:sp>
      <p:sp>
        <p:nvSpPr>
          <p:cNvPr id="162818" name="Segnaposto contenuto 2"/>
          <p:cNvSpPr>
            <a:spLocks noGrp="1"/>
          </p:cNvSpPr>
          <p:nvPr>
            <p:ph idx="1"/>
          </p:nvPr>
        </p:nvSpPr>
        <p:spPr>
          <a:xfrm>
            <a:off x="323850" y="1052513"/>
            <a:ext cx="8496300" cy="5472112"/>
          </a:xfrm>
        </p:spPr>
        <p:txBody>
          <a:bodyPr/>
          <a:lstStyle/>
          <a:p>
            <a:pPr eaLnBrk="1" hangingPunct="1">
              <a:buFontTx/>
              <a:buNone/>
            </a:pPr>
            <a:r>
              <a:rPr lang="it-IT" sz="2600" smtClean="0"/>
              <a:t>	Il meccanismo del moltiplicatore può essere così descritto in termini dinamici: </a:t>
            </a:r>
          </a:p>
          <a:p>
            <a:pPr eaLnBrk="1" hangingPunct="1">
              <a:buFontTx/>
              <a:buNone/>
            </a:pPr>
            <a:r>
              <a:rPr lang="it-IT" sz="2600" smtClean="0"/>
              <a:t>	-	un aumento delle componenti </a:t>
            </a:r>
            <a:r>
              <a:rPr lang="it-IT" sz="2600" i="1" smtClean="0"/>
              <a:t>autonome </a:t>
            </a:r>
            <a:r>
              <a:rPr lang="it-IT" sz="2600" smtClean="0"/>
              <a:t>della domanda comporta nella prima fase un aumento di pari importo della produzione e del reddito; </a:t>
            </a:r>
          </a:p>
          <a:p>
            <a:pPr eaLnBrk="1" hangingPunct="1">
              <a:buFontTx/>
              <a:buNone/>
            </a:pPr>
            <a:r>
              <a:rPr lang="it-IT" sz="2600" smtClean="0"/>
              <a:t>	- 	una frazione </a:t>
            </a:r>
            <a:r>
              <a:rPr lang="it-IT" sz="2600" i="1" smtClean="0"/>
              <a:t>c</a:t>
            </a:r>
            <a:r>
              <a:rPr lang="it-IT" sz="2600" smtClean="0"/>
              <a:t>  di tale aumento viene poi spesa per beni di consumo (spesa </a:t>
            </a:r>
            <a:r>
              <a:rPr lang="it-IT" sz="2600" i="1" smtClean="0"/>
              <a:t>indotta</a:t>
            </a:r>
            <a:r>
              <a:rPr lang="it-IT" sz="2600" smtClean="0"/>
              <a:t>) e questo accresce ulteriormente il prodotto e il reddito. Seguono altre ondate di spesa per consumi, ma il processo si va progressivamente esaurendo. Si ha infatti una progressione geometrica di </a:t>
            </a:r>
            <a:r>
              <a:rPr lang="it-IT" sz="2600" i="1" smtClean="0"/>
              <a:t>∆Y</a:t>
            </a:r>
            <a:r>
              <a:rPr lang="it-IT" sz="2600" smtClean="0"/>
              <a:t>  con ragione </a:t>
            </a:r>
            <a:r>
              <a:rPr lang="it-IT" sz="2600" i="1" smtClean="0"/>
              <a:t>c </a:t>
            </a:r>
            <a:r>
              <a:rPr lang="it-IT" sz="2600" smtClean="0"/>
              <a:t>&lt; 1 (vedi Tabella 4.1)</a:t>
            </a:r>
            <a:endParaRPr lang="it-IT" sz="2600" i="1" smtClean="0"/>
          </a:p>
          <a:p>
            <a:pPr eaLnBrk="1" hangingPunct="1">
              <a:buFontTx/>
              <a:buNone/>
            </a:pPr>
            <a:endParaRPr lang="it-IT" sz="260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3" name="Picture 2"/>
          <p:cNvPicPr>
            <a:picLocks noChangeAspect="1" noChangeArrowheads="1"/>
          </p:cNvPicPr>
          <p:nvPr/>
        </p:nvPicPr>
        <p:blipFill>
          <a:blip r:embed="rId2"/>
          <a:srcRect/>
          <a:stretch>
            <a:fillRect/>
          </a:stretch>
        </p:blipFill>
        <p:spPr bwMode="auto">
          <a:xfrm>
            <a:off x="90488" y="1719263"/>
            <a:ext cx="8963025" cy="341947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1" name="Picture 2"/>
          <p:cNvPicPr>
            <a:picLocks noChangeAspect="1" noChangeArrowheads="1"/>
          </p:cNvPicPr>
          <p:nvPr/>
        </p:nvPicPr>
        <p:blipFill>
          <a:blip r:embed="rId2"/>
          <a:srcRect/>
          <a:stretch>
            <a:fillRect/>
          </a:stretch>
        </p:blipFill>
        <p:spPr bwMode="auto">
          <a:xfrm>
            <a:off x="325438" y="515938"/>
            <a:ext cx="7775575" cy="5792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457200" y="76200"/>
            <a:ext cx="7427913" cy="831850"/>
          </a:xfrm>
        </p:spPr>
        <p:txBody>
          <a:bodyPr/>
          <a:lstStyle/>
          <a:p>
            <a:pPr eaLnBrk="1" hangingPunct="1"/>
            <a:r>
              <a:rPr lang="it-IT" sz="3600" b="1" smtClean="0"/>
              <a:t>Risparmio e investimento</a:t>
            </a:r>
          </a:p>
        </p:txBody>
      </p:sp>
      <p:sp>
        <p:nvSpPr>
          <p:cNvPr id="138242" name="Rectangle 3"/>
          <p:cNvSpPr>
            <a:spLocks noGrp="1" noChangeArrowheads="1"/>
          </p:cNvSpPr>
          <p:nvPr>
            <p:ph type="body" idx="1"/>
          </p:nvPr>
        </p:nvSpPr>
        <p:spPr>
          <a:xfrm>
            <a:off x="395288" y="1196975"/>
            <a:ext cx="8229600" cy="5400675"/>
          </a:xfrm>
        </p:spPr>
        <p:txBody>
          <a:bodyPr/>
          <a:lstStyle/>
          <a:p>
            <a:pPr algn="just" eaLnBrk="1" hangingPunct="1">
              <a:lnSpc>
                <a:spcPct val="90000"/>
              </a:lnSpc>
            </a:pPr>
            <a:r>
              <a:rPr lang="it-IT" sz="2400" smtClean="0"/>
              <a:t>L’equilibrio del sistema può essere definito, oltre che in termini di uguaglianza tra domanda aggregata e reddito-prodotto (equazione [3]), anche in termini di uguaglianza tra risparmio e investimento.</a:t>
            </a:r>
          </a:p>
          <a:p>
            <a:pPr algn="just" eaLnBrk="1" hangingPunct="1">
              <a:lnSpc>
                <a:spcPct val="90000"/>
              </a:lnSpc>
            </a:pPr>
            <a:r>
              <a:rPr lang="it-IT" sz="2400" smtClean="0"/>
              <a:t>Dalle definizioni di contabilità nazionale sappiamo, infatti, che il reddito disponibile </a:t>
            </a:r>
            <a:r>
              <a:rPr lang="it-IT" sz="2400" i="1" smtClean="0"/>
              <a:t>YD</a:t>
            </a:r>
            <a:r>
              <a:rPr lang="it-IT" sz="2400" smtClean="0"/>
              <a:t> può essere destinato al consumo o al risparmio: </a:t>
            </a:r>
          </a:p>
          <a:p>
            <a:pPr algn="ctr" eaLnBrk="1" hangingPunct="1">
              <a:lnSpc>
                <a:spcPct val="90000"/>
              </a:lnSpc>
              <a:buFontTx/>
              <a:buNone/>
            </a:pPr>
            <a:r>
              <a:rPr lang="it-IT" sz="2400" i="1" smtClean="0"/>
              <a:t>	Y = C + S		</a:t>
            </a:r>
            <a:r>
              <a:rPr lang="it-IT" sz="2400" smtClean="0"/>
              <a:t> [10]</a:t>
            </a:r>
          </a:p>
          <a:p>
            <a:pPr algn="just" eaLnBrk="1" hangingPunct="1">
              <a:lnSpc>
                <a:spcPct val="90000"/>
              </a:lnSpc>
            </a:pPr>
            <a:r>
              <a:rPr lang="it-IT" sz="2400" smtClean="0"/>
              <a:t>Sostituendo l’equazione [10] al posto di </a:t>
            </a:r>
            <a:r>
              <a:rPr lang="it-IT" sz="2400" i="1" smtClean="0"/>
              <a:t>Y</a:t>
            </a:r>
            <a:r>
              <a:rPr lang="it-IT" sz="2400" smtClean="0"/>
              <a:t> nell’equazione [3]  si ottiene   </a:t>
            </a:r>
            <a:r>
              <a:rPr lang="it-IT" sz="2400" i="1" smtClean="0"/>
              <a:t>C + S = C + I</a:t>
            </a:r>
            <a:r>
              <a:rPr lang="it-IT" sz="2400" smtClean="0"/>
              <a:t>    e quindi: </a:t>
            </a:r>
          </a:p>
          <a:p>
            <a:pPr algn="ctr" eaLnBrk="1" hangingPunct="1">
              <a:lnSpc>
                <a:spcPct val="90000"/>
              </a:lnSpc>
              <a:buFontTx/>
              <a:buNone/>
            </a:pPr>
            <a:r>
              <a:rPr lang="it-IT" sz="2400" smtClean="0"/>
              <a:t>            </a:t>
            </a:r>
            <a:r>
              <a:rPr lang="it-IT" sz="2400" i="1" smtClean="0"/>
              <a:t>S = I                </a:t>
            </a:r>
            <a:r>
              <a:rPr lang="it-IT" sz="2400" smtClean="0"/>
              <a:t>[11]</a:t>
            </a:r>
          </a:p>
          <a:p>
            <a:pPr algn="just" eaLnBrk="1" hangingPunct="1">
              <a:lnSpc>
                <a:spcPct val="90000"/>
              </a:lnSpc>
            </a:pPr>
            <a:r>
              <a:rPr lang="it-IT" sz="2400" smtClean="0"/>
              <a:t>Si conclude che, date le ipotesi del modello, in equilibrio il risparmio è uguale all’investimento.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67" name="Titolo 1"/>
          <p:cNvSpPr>
            <a:spLocks noGrp="1"/>
          </p:cNvSpPr>
          <p:nvPr>
            <p:ph type="title"/>
          </p:nvPr>
        </p:nvSpPr>
        <p:spPr>
          <a:xfrm>
            <a:off x="457200" y="274638"/>
            <a:ext cx="7427913" cy="706437"/>
          </a:xfrm>
        </p:spPr>
        <p:txBody>
          <a:bodyPr/>
          <a:lstStyle/>
          <a:p>
            <a:pPr eaLnBrk="1" hangingPunct="1"/>
            <a:r>
              <a:rPr lang="it-IT" sz="3600" b="1" smtClean="0"/>
              <a:t>Risparmio e investimento (cont.)</a:t>
            </a:r>
          </a:p>
        </p:txBody>
      </p:sp>
      <p:sp>
        <p:nvSpPr>
          <p:cNvPr id="157768" name="Segnaposto contenuto 2"/>
          <p:cNvSpPr>
            <a:spLocks noGrp="1"/>
          </p:cNvSpPr>
          <p:nvPr>
            <p:ph idx="1"/>
          </p:nvPr>
        </p:nvSpPr>
        <p:spPr>
          <a:xfrm>
            <a:off x="468313" y="1052513"/>
            <a:ext cx="8229600" cy="5400675"/>
          </a:xfrm>
        </p:spPr>
        <p:txBody>
          <a:bodyPr/>
          <a:lstStyle/>
          <a:p>
            <a:pPr algn="just" eaLnBrk="1" hangingPunct="1">
              <a:lnSpc>
                <a:spcPct val="90000"/>
              </a:lnSpc>
            </a:pPr>
            <a:r>
              <a:rPr lang="it-IT" sz="2400" smtClean="0"/>
              <a:t>Si perviene alle formule del “moltiplicatore della spesa autonoma” (equazioni [8] e [9]) anche partendo dall’uguaglianza tra risparmio e investimento.</a:t>
            </a:r>
          </a:p>
          <a:p>
            <a:pPr algn="just" eaLnBrk="1" hangingPunct="1">
              <a:lnSpc>
                <a:spcPct val="90000"/>
              </a:lnSpc>
            </a:pPr>
            <a:r>
              <a:rPr lang="it-IT" sz="2400" smtClean="0"/>
              <a:t>Dall’equazione [10] si ottiene infatti la funzione del risparmio (complementare a quella del consumo):</a:t>
            </a:r>
          </a:p>
          <a:p>
            <a:pPr algn="just" eaLnBrk="1" hangingPunct="1">
              <a:lnSpc>
                <a:spcPct val="90000"/>
              </a:lnSpc>
              <a:buFontTx/>
              <a:buNone/>
            </a:pPr>
            <a:endParaRPr lang="it-IT" sz="2400" smtClean="0"/>
          </a:p>
          <a:p>
            <a:pPr algn="just" eaLnBrk="1" hangingPunct="1">
              <a:lnSpc>
                <a:spcPct val="90000"/>
              </a:lnSpc>
            </a:pPr>
            <a:endParaRPr lang="it-IT" sz="2400" smtClean="0"/>
          </a:p>
          <a:p>
            <a:pPr algn="just" eaLnBrk="1" hangingPunct="1">
              <a:lnSpc>
                <a:spcPct val="90000"/>
              </a:lnSpc>
              <a:buFontTx/>
              <a:buNone/>
            </a:pPr>
            <a:r>
              <a:rPr lang="it-IT" sz="2400" smtClean="0"/>
              <a:t>	dove </a:t>
            </a:r>
            <a:r>
              <a:rPr lang="it-IT" sz="2400" i="1" smtClean="0"/>
              <a:t>s= 1 - c  </a:t>
            </a:r>
            <a:r>
              <a:rPr lang="it-IT" sz="2400" smtClean="0"/>
              <a:t>è la </a:t>
            </a:r>
            <a:r>
              <a:rPr lang="it-IT" sz="2400" i="1" smtClean="0"/>
              <a:t>propensione al risparmio. </a:t>
            </a:r>
            <a:r>
              <a:rPr lang="it-IT" sz="2400" smtClean="0"/>
              <a:t>Sostituendo poi la [12] nell’equazione di equilibrio</a:t>
            </a:r>
            <a:r>
              <a:rPr lang="it-IT" sz="2400" i="1" smtClean="0"/>
              <a:t> </a:t>
            </a:r>
            <a:r>
              <a:rPr lang="it-IT" sz="2400" smtClean="0"/>
              <a:t>[11] si ottiene: </a:t>
            </a:r>
            <a:endParaRPr lang="it-IT" smtClean="0"/>
          </a:p>
          <a:p>
            <a:pPr algn="just" eaLnBrk="1" hangingPunct="1">
              <a:lnSpc>
                <a:spcPct val="90000"/>
              </a:lnSpc>
            </a:pPr>
            <a:endParaRPr lang="it-IT" smtClean="0"/>
          </a:p>
          <a:p>
            <a:pPr algn="just" eaLnBrk="1" hangingPunct="1">
              <a:lnSpc>
                <a:spcPct val="90000"/>
              </a:lnSpc>
              <a:buFontTx/>
              <a:buNone/>
            </a:pPr>
            <a:r>
              <a:rPr lang="it-IT" smtClean="0"/>
              <a:t>	</a:t>
            </a:r>
            <a:r>
              <a:rPr lang="it-IT" sz="2400" smtClean="0"/>
              <a:t>da cui:	</a:t>
            </a:r>
          </a:p>
          <a:p>
            <a:pPr algn="just" eaLnBrk="1" hangingPunct="1">
              <a:lnSpc>
                <a:spcPct val="90000"/>
              </a:lnSpc>
              <a:buFontTx/>
              <a:buNone/>
            </a:pPr>
            <a:r>
              <a:rPr lang="it-IT" sz="2400" smtClean="0"/>
              <a:t>					</a:t>
            </a:r>
          </a:p>
          <a:p>
            <a:pPr algn="just" eaLnBrk="1" hangingPunct="1">
              <a:lnSpc>
                <a:spcPct val="90000"/>
              </a:lnSpc>
            </a:pPr>
            <a:endParaRPr lang="it-IT" smtClean="0"/>
          </a:p>
        </p:txBody>
      </p:sp>
      <p:graphicFrame>
        <p:nvGraphicFramePr>
          <p:cNvPr id="157764" name="Object 68"/>
          <p:cNvGraphicFramePr>
            <a:graphicFrameLocks noChangeAspect="1"/>
          </p:cNvGraphicFramePr>
          <p:nvPr/>
        </p:nvGraphicFramePr>
        <p:xfrm>
          <a:off x="900113" y="2924175"/>
          <a:ext cx="7532687" cy="504825"/>
        </p:xfrm>
        <a:graphic>
          <a:graphicData uri="http://schemas.openxmlformats.org/presentationml/2006/ole">
            <p:oleObj spid="_x0000_s157764" name="Equazione" r:id="rId3" imgW="3416300" imgH="228600" progId="Equation.3">
              <p:embed/>
            </p:oleObj>
          </a:graphicData>
        </a:graphic>
      </p:graphicFrame>
      <p:graphicFrame>
        <p:nvGraphicFramePr>
          <p:cNvPr id="157765" name="Object 69"/>
          <p:cNvGraphicFramePr>
            <a:graphicFrameLocks noChangeAspect="1"/>
          </p:cNvGraphicFramePr>
          <p:nvPr/>
        </p:nvGraphicFramePr>
        <p:xfrm>
          <a:off x="3276600" y="4581525"/>
          <a:ext cx="3032125" cy="522288"/>
        </p:xfrm>
        <a:graphic>
          <a:graphicData uri="http://schemas.openxmlformats.org/presentationml/2006/ole">
            <p:oleObj spid="_x0000_s157765" name="Equazione" r:id="rId4" imgW="1384300" imgH="228600" progId="Equation.3">
              <p:embed/>
            </p:oleObj>
          </a:graphicData>
        </a:graphic>
      </p:graphicFrame>
      <p:graphicFrame>
        <p:nvGraphicFramePr>
          <p:cNvPr id="157766" name="Object 70"/>
          <p:cNvGraphicFramePr>
            <a:graphicFrameLocks noChangeAspect="1"/>
          </p:cNvGraphicFramePr>
          <p:nvPr/>
        </p:nvGraphicFramePr>
        <p:xfrm>
          <a:off x="2987675" y="5516563"/>
          <a:ext cx="3730625" cy="792162"/>
        </p:xfrm>
        <a:graphic>
          <a:graphicData uri="http://schemas.openxmlformats.org/presentationml/2006/ole">
            <p:oleObj spid="_x0000_s157766" name="Equazione" r:id="rId5" imgW="1854200" imgH="393700" progId="Equation.3">
              <p:embed/>
            </p:oleObj>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145" name="Rectangle 2"/>
          <p:cNvSpPr>
            <a:spLocks noGrp="1" noChangeArrowheads="1"/>
          </p:cNvSpPr>
          <p:nvPr>
            <p:ph type="title"/>
          </p:nvPr>
        </p:nvSpPr>
        <p:spPr>
          <a:xfrm>
            <a:off x="457200" y="274638"/>
            <a:ext cx="7427913" cy="777875"/>
          </a:xfrm>
        </p:spPr>
        <p:txBody>
          <a:bodyPr/>
          <a:lstStyle/>
          <a:p>
            <a:pPr eaLnBrk="1" hangingPunct="1"/>
            <a:r>
              <a:rPr lang="it-IT" sz="3600" b="1" smtClean="0"/>
              <a:t>Settore pubblico</a:t>
            </a:r>
          </a:p>
        </p:txBody>
      </p:sp>
      <p:sp>
        <p:nvSpPr>
          <p:cNvPr id="131146" name="Rectangle 3"/>
          <p:cNvSpPr>
            <a:spLocks noGrp="1" noChangeArrowheads="1"/>
          </p:cNvSpPr>
          <p:nvPr>
            <p:ph type="body" idx="1"/>
          </p:nvPr>
        </p:nvSpPr>
        <p:spPr>
          <a:xfrm>
            <a:off x="468313" y="1412875"/>
            <a:ext cx="8229600" cy="4752975"/>
          </a:xfrm>
        </p:spPr>
        <p:txBody>
          <a:bodyPr/>
          <a:lstStyle/>
          <a:p>
            <a:pPr eaLnBrk="1" hangingPunct="1"/>
            <a:r>
              <a:rPr lang="it-IT" sz="2400" smtClean="0"/>
              <a:t>Il settore pubblico influenza il livello di equilibrio del reddito tramite:</a:t>
            </a:r>
          </a:p>
          <a:p>
            <a:pPr lvl="1" eaLnBrk="1" hangingPunct="1"/>
            <a:r>
              <a:rPr lang="it-IT" sz="2400" i="1" smtClean="0"/>
              <a:t>G</a:t>
            </a:r>
            <a:r>
              <a:rPr lang="it-IT" sz="2400" smtClean="0"/>
              <a:t>, la spesa pubblica per beni e servizi (ipotizziamo venga stabilita dal governo per un dato ammontare   )    </a:t>
            </a:r>
          </a:p>
          <a:p>
            <a:pPr lvl="1" eaLnBrk="1" hangingPunct="1"/>
            <a:r>
              <a:rPr lang="it-IT" sz="2400" i="1" smtClean="0"/>
              <a:t>TR</a:t>
            </a:r>
            <a:r>
              <a:rPr lang="it-IT" sz="2400" smtClean="0"/>
              <a:t>, i trasferimenti che accrescono il reddito disponibile (</a:t>
            </a:r>
            <a:r>
              <a:rPr lang="it-IT" sz="2400" i="1" smtClean="0"/>
              <a:t>YD</a:t>
            </a:r>
            <a:r>
              <a:rPr lang="it-IT" sz="2400" smtClean="0"/>
              <a:t>) delle famiglie (ipotizziamo vengano stabiliti dal governo per un dato ammontare        )</a:t>
            </a:r>
          </a:p>
          <a:p>
            <a:pPr lvl="1" eaLnBrk="1" hangingPunct="1"/>
            <a:r>
              <a:rPr lang="it-IT" sz="2400" i="1" smtClean="0"/>
              <a:t>TA</a:t>
            </a:r>
            <a:r>
              <a:rPr lang="it-IT" sz="2400" smtClean="0"/>
              <a:t>, le imposte che riducono il reddito disponibile (</a:t>
            </a:r>
            <a:r>
              <a:rPr lang="it-IT" sz="2400" i="1" smtClean="0"/>
              <a:t>YD</a:t>
            </a:r>
            <a:r>
              <a:rPr lang="it-IT" sz="2400" smtClean="0"/>
              <a:t>) delle famiglie (ipotizziamo un’imposta proporzionale sul reddito con aliquota </a:t>
            </a:r>
            <a:r>
              <a:rPr lang="it-IT" sz="2400" i="1" smtClean="0"/>
              <a:t>t ,</a:t>
            </a:r>
            <a:r>
              <a:rPr lang="it-IT" sz="2400" smtClean="0"/>
              <a:t> per cui:</a:t>
            </a:r>
            <a:endParaRPr lang="it-IT" sz="2400" i="1" smtClean="0"/>
          </a:p>
        </p:txBody>
      </p:sp>
      <p:graphicFrame>
        <p:nvGraphicFramePr>
          <p:cNvPr id="131142" name="Object 70"/>
          <p:cNvGraphicFramePr>
            <a:graphicFrameLocks noChangeAspect="1"/>
          </p:cNvGraphicFramePr>
          <p:nvPr/>
        </p:nvGraphicFramePr>
        <p:xfrm>
          <a:off x="8172450" y="2636838"/>
          <a:ext cx="315913" cy="360362"/>
        </p:xfrm>
        <a:graphic>
          <a:graphicData uri="http://schemas.openxmlformats.org/presentationml/2006/ole">
            <p:oleObj spid="_x0000_s131142" name="Equation" r:id="rId3" imgW="177569" imgH="202936" progId="Equation.3">
              <p:embed/>
            </p:oleObj>
          </a:graphicData>
        </a:graphic>
      </p:graphicFrame>
      <p:graphicFrame>
        <p:nvGraphicFramePr>
          <p:cNvPr id="131143" name="Object 71"/>
          <p:cNvGraphicFramePr>
            <a:graphicFrameLocks noChangeAspect="1"/>
          </p:cNvGraphicFramePr>
          <p:nvPr/>
        </p:nvGraphicFramePr>
        <p:xfrm>
          <a:off x="7308850" y="3789363"/>
          <a:ext cx="431800" cy="338137"/>
        </p:xfrm>
        <a:graphic>
          <a:graphicData uri="http://schemas.openxmlformats.org/presentationml/2006/ole">
            <p:oleObj spid="_x0000_s131143" name="Equation" r:id="rId4" imgW="241195" imgH="190417" progId="Equation.3">
              <p:embed/>
            </p:oleObj>
          </a:graphicData>
        </a:graphic>
      </p:graphicFrame>
      <p:graphicFrame>
        <p:nvGraphicFramePr>
          <p:cNvPr id="131144" name="Object 72"/>
          <p:cNvGraphicFramePr>
            <a:graphicFrameLocks noChangeAspect="1"/>
          </p:cNvGraphicFramePr>
          <p:nvPr/>
        </p:nvGraphicFramePr>
        <p:xfrm>
          <a:off x="3995738" y="5516563"/>
          <a:ext cx="1009650" cy="352425"/>
        </p:xfrm>
        <a:graphic>
          <a:graphicData uri="http://schemas.openxmlformats.org/presentationml/2006/ole">
            <p:oleObj spid="_x0000_s131144" name="Equation" r:id="rId5" imgW="507780" imgH="177723" progId="Equation.3">
              <p:embed/>
            </p:oleObj>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215" name="Rectangle 2"/>
          <p:cNvSpPr>
            <a:spLocks noGrp="1" noChangeArrowheads="1"/>
          </p:cNvSpPr>
          <p:nvPr>
            <p:ph type="title"/>
          </p:nvPr>
        </p:nvSpPr>
        <p:spPr>
          <a:xfrm>
            <a:off x="457200" y="274638"/>
            <a:ext cx="7427913" cy="633412"/>
          </a:xfrm>
        </p:spPr>
        <p:txBody>
          <a:bodyPr/>
          <a:lstStyle/>
          <a:p>
            <a:pPr eaLnBrk="1" hangingPunct="1"/>
            <a:r>
              <a:rPr lang="it-IT" sz="3600" b="1" smtClean="0"/>
              <a:t>Reddito di equilibrio</a:t>
            </a:r>
          </a:p>
        </p:txBody>
      </p:sp>
      <p:sp>
        <p:nvSpPr>
          <p:cNvPr id="132216" name="Rectangle 3"/>
          <p:cNvSpPr>
            <a:spLocks noGrp="1" noChangeArrowheads="1"/>
          </p:cNvSpPr>
          <p:nvPr>
            <p:ph type="body" idx="1"/>
          </p:nvPr>
        </p:nvSpPr>
        <p:spPr>
          <a:xfrm>
            <a:off x="468313" y="1125538"/>
            <a:ext cx="8229600" cy="5327650"/>
          </a:xfrm>
        </p:spPr>
        <p:txBody>
          <a:bodyPr/>
          <a:lstStyle/>
          <a:p>
            <a:pPr eaLnBrk="1" hangingPunct="1"/>
            <a:r>
              <a:rPr lang="it-IT" sz="2400" smtClean="0"/>
              <a:t>Il reddito disponibile diviene:</a:t>
            </a:r>
          </a:p>
          <a:p>
            <a:pPr eaLnBrk="1" hangingPunct="1"/>
            <a:endParaRPr lang="it-IT" sz="2400" smtClean="0"/>
          </a:p>
          <a:p>
            <a:pPr eaLnBrk="1" hangingPunct="1"/>
            <a:r>
              <a:rPr lang="it-IT" sz="2400" smtClean="0"/>
              <a:t>La funzione del consumo: </a:t>
            </a:r>
          </a:p>
          <a:p>
            <a:pPr eaLnBrk="1" hangingPunct="1"/>
            <a:endParaRPr lang="it-IT" sz="2400" smtClean="0"/>
          </a:p>
          <a:p>
            <a:pPr eaLnBrk="1" hangingPunct="1"/>
            <a:r>
              <a:rPr lang="it-IT" sz="2400" smtClean="0"/>
              <a:t>La funzione di domanda aggregata:</a:t>
            </a:r>
          </a:p>
          <a:p>
            <a:pPr eaLnBrk="1" hangingPunct="1"/>
            <a:endParaRPr lang="it-IT" sz="2400" smtClean="0"/>
          </a:p>
          <a:p>
            <a:pPr eaLnBrk="1" hangingPunct="1"/>
            <a:endParaRPr lang="it-IT" sz="2400" smtClean="0"/>
          </a:p>
          <a:p>
            <a:pPr eaLnBrk="1" hangingPunct="1"/>
            <a:r>
              <a:rPr lang="it-IT" sz="2400" smtClean="0"/>
              <a:t>L’equilibrio si ottiene dall’equazione [3] sostituendo ad </a:t>
            </a:r>
            <a:r>
              <a:rPr lang="it-IT" sz="2400" i="1" smtClean="0"/>
              <a:t>AD</a:t>
            </a:r>
            <a:r>
              <a:rPr lang="it-IT" sz="2400" smtClean="0"/>
              <a:t> l’espressione ottenuta:</a:t>
            </a:r>
          </a:p>
          <a:p>
            <a:pPr eaLnBrk="1" hangingPunct="1">
              <a:buFontTx/>
              <a:buNone/>
            </a:pPr>
            <a:endParaRPr lang="it-IT" sz="2400" smtClean="0"/>
          </a:p>
          <a:p>
            <a:pPr eaLnBrk="1" hangingPunct="1"/>
            <a:endParaRPr lang="it-IT" sz="1000" smtClean="0"/>
          </a:p>
          <a:p>
            <a:pPr eaLnBrk="1" hangingPunct="1">
              <a:buFontTx/>
              <a:buNone/>
            </a:pPr>
            <a:r>
              <a:rPr lang="it-IT" sz="2400" smtClean="0"/>
              <a:t>	Da cui, risolvendo per Y si ha:</a:t>
            </a:r>
          </a:p>
        </p:txBody>
      </p:sp>
      <p:graphicFrame>
        <p:nvGraphicFramePr>
          <p:cNvPr id="132210" name="Object 114"/>
          <p:cNvGraphicFramePr>
            <a:graphicFrameLocks noChangeAspect="1"/>
          </p:cNvGraphicFramePr>
          <p:nvPr/>
        </p:nvGraphicFramePr>
        <p:xfrm>
          <a:off x="900113" y="1484313"/>
          <a:ext cx="6905625" cy="546100"/>
        </p:xfrm>
        <a:graphic>
          <a:graphicData uri="http://schemas.openxmlformats.org/presentationml/2006/ole">
            <p:oleObj spid="_x0000_s132210" name="Equation" r:id="rId3" imgW="2870200" imgH="228600" progId="Equation.3">
              <p:embed/>
            </p:oleObj>
          </a:graphicData>
        </a:graphic>
      </p:graphicFrame>
      <p:graphicFrame>
        <p:nvGraphicFramePr>
          <p:cNvPr id="132211" name="Object 115"/>
          <p:cNvGraphicFramePr>
            <a:graphicFrameLocks noChangeAspect="1"/>
          </p:cNvGraphicFramePr>
          <p:nvPr/>
        </p:nvGraphicFramePr>
        <p:xfrm>
          <a:off x="1042988" y="2420938"/>
          <a:ext cx="5164137" cy="546100"/>
        </p:xfrm>
        <a:graphic>
          <a:graphicData uri="http://schemas.openxmlformats.org/presentationml/2006/ole">
            <p:oleObj spid="_x0000_s132211" name="Equation" r:id="rId4" imgW="2146300" imgH="228600" progId="Equation.3">
              <p:embed/>
            </p:oleObj>
          </a:graphicData>
        </a:graphic>
      </p:graphicFrame>
      <p:graphicFrame>
        <p:nvGraphicFramePr>
          <p:cNvPr id="132212" name="Object 116"/>
          <p:cNvGraphicFramePr>
            <a:graphicFrameLocks noChangeAspect="1"/>
          </p:cNvGraphicFramePr>
          <p:nvPr/>
        </p:nvGraphicFramePr>
        <p:xfrm>
          <a:off x="971550" y="3284538"/>
          <a:ext cx="6813550" cy="990600"/>
        </p:xfrm>
        <a:graphic>
          <a:graphicData uri="http://schemas.openxmlformats.org/presentationml/2006/ole">
            <p:oleObj spid="_x0000_s132212" name="Equation" r:id="rId5" imgW="2832100" imgH="482600" progId="Equation.3">
              <p:embed/>
            </p:oleObj>
          </a:graphicData>
        </a:graphic>
      </p:graphicFrame>
      <p:graphicFrame>
        <p:nvGraphicFramePr>
          <p:cNvPr id="132213" name="Object 117"/>
          <p:cNvGraphicFramePr>
            <a:graphicFrameLocks noChangeAspect="1"/>
          </p:cNvGraphicFramePr>
          <p:nvPr/>
        </p:nvGraphicFramePr>
        <p:xfrm>
          <a:off x="3635375" y="5013325"/>
          <a:ext cx="2384425" cy="512763"/>
        </p:xfrm>
        <a:graphic>
          <a:graphicData uri="http://schemas.openxmlformats.org/presentationml/2006/ole">
            <p:oleObj spid="_x0000_s132213" name="Equation" r:id="rId6" imgW="1054100" imgH="228600" progId="Equation.3">
              <p:embed/>
            </p:oleObj>
          </a:graphicData>
        </a:graphic>
      </p:graphicFrame>
      <p:graphicFrame>
        <p:nvGraphicFramePr>
          <p:cNvPr id="132214" name="Object 118"/>
          <p:cNvGraphicFramePr>
            <a:graphicFrameLocks noChangeAspect="1"/>
          </p:cNvGraphicFramePr>
          <p:nvPr/>
        </p:nvGraphicFramePr>
        <p:xfrm>
          <a:off x="5364163" y="5445125"/>
          <a:ext cx="2597150" cy="914400"/>
        </p:xfrm>
        <a:graphic>
          <a:graphicData uri="http://schemas.openxmlformats.org/presentationml/2006/ole">
            <p:oleObj spid="_x0000_s132214" name="Equation" r:id="rId7" imgW="1079500" imgH="419100" progId="Equation.3">
              <p:embed/>
            </p:oleObj>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95" name="Rectangle 2"/>
          <p:cNvSpPr>
            <a:spLocks noGrp="1" noChangeArrowheads="1"/>
          </p:cNvSpPr>
          <p:nvPr>
            <p:ph type="title"/>
          </p:nvPr>
        </p:nvSpPr>
        <p:spPr>
          <a:xfrm>
            <a:off x="457200" y="76200"/>
            <a:ext cx="7427913" cy="688975"/>
          </a:xfrm>
        </p:spPr>
        <p:txBody>
          <a:bodyPr/>
          <a:lstStyle/>
          <a:p>
            <a:pPr eaLnBrk="1" hangingPunct="1"/>
            <a:r>
              <a:rPr lang="it-IT" sz="3600" b="1" smtClean="0"/>
              <a:t>Implicazioni</a:t>
            </a:r>
          </a:p>
        </p:txBody>
      </p:sp>
      <p:sp>
        <p:nvSpPr>
          <p:cNvPr id="135196" name="Rectangle 3"/>
          <p:cNvSpPr>
            <a:spLocks noGrp="1" noChangeArrowheads="1"/>
          </p:cNvSpPr>
          <p:nvPr>
            <p:ph type="body" idx="1"/>
          </p:nvPr>
        </p:nvSpPr>
        <p:spPr>
          <a:xfrm>
            <a:off x="395288" y="836613"/>
            <a:ext cx="8229600" cy="5805487"/>
          </a:xfrm>
        </p:spPr>
        <p:txBody>
          <a:bodyPr/>
          <a:lstStyle/>
          <a:p>
            <a:pPr algn="just" eaLnBrk="1" hangingPunct="1">
              <a:lnSpc>
                <a:spcPct val="90000"/>
              </a:lnSpc>
            </a:pPr>
            <a:r>
              <a:rPr lang="it-IT" sz="2400" smtClean="0"/>
              <a:t>Anche in questo modello il livello di equilibrio del prodotto (= reddito) è pari ad un multiplo, </a:t>
            </a:r>
            <a:r>
              <a:rPr lang="el-GR" sz="2400" smtClean="0"/>
              <a:t>α</a:t>
            </a:r>
            <a:r>
              <a:rPr lang="it-IT" sz="2400" baseline="-25000" smtClean="0"/>
              <a:t>G</a:t>
            </a:r>
            <a:r>
              <a:rPr lang="it-IT" sz="2400" smtClean="0"/>
              <a:t>, della spesa autonoma. Però ora:</a:t>
            </a:r>
          </a:p>
          <a:p>
            <a:pPr lvl="1" algn="just" eaLnBrk="1" hangingPunct="1">
              <a:lnSpc>
                <a:spcPct val="90000"/>
              </a:lnSpc>
            </a:pPr>
            <a:r>
              <a:rPr lang="it-IT" sz="2400" smtClean="0"/>
              <a:t>la spesa autonoma comprende anche gli acquisti di beni e servizi da parte dello Stato, </a:t>
            </a:r>
            <a:r>
              <a:rPr lang="it-IT" sz="2400" i="1" smtClean="0"/>
              <a:t>G</a:t>
            </a:r>
            <a:r>
              <a:rPr lang="it-IT" sz="2400" smtClean="0"/>
              <a:t>, e le spese di consumo indotte dai trasferimenti netti, </a:t>
            </a:r>
            <a:r>
              <a:rPr lang="it-IT" sz="2400" i="1" smtClean="0"/>
              <a:t>cTR</a:t>
            </a:r>
            <a:r>
              <a:rPr lang="it-IT" sz="2400" smtClean="0"/>
              <a:t>;</a:t>
            </a:r>
          </a:p>
          <a:p>
            <a:pPr lvl="1" algn="just" eaLnBrk="1" hangingPunct="1">
              <a:lnSpc>
                <a:spcPct val="90000"/>
              </a:lnSpc>
            </a:pPr>
            <a:r>
              <a:rPr lang="it-IT" sz="2400" smtClean="0"/>
              <a:t>il moltiplicatore diventa</a:t>
            </a:r>
          </a:p>
          <a:p>
            <a:pPr lvl="1" algn="just" eaLnBrk="1" hangingPunct="1">
              <a:lnSpc>
                <a:spcPct val="90000"/>
              </a:lnSpc>
            </a:pPr>
            <a:endParaRPr lang="it-IT" sz="2400" smtClean="0"/>
          </a:p>
          <a:p>
            <a:pPr lvl="1" algn="just" eaLnBrk="1" hangingPunct="1">
              <a:lnSpc>
                <a:spcPct val="90000"/>
              </a:lnSpc>
              <a:buFontTx/>
              <a:buNone/>
            </a:pPr>
            <a:r>
              <a:rPr lang="it-IT" sz="2400" smtClean="0"/>
              <a:t>con </a:t>
            </a:r>
            <a:r>
              <a:rPr lang="el-GR" sz="2400" smtClean="0"/>
              <a:t>α</a:t>
            </a:r>
            <a:r>
              <a:rPr lang="it-IT" sz="2400" baseline="-25000" smtClean="0"/>
              <a:t>G</a:t>
            </a:r>
            <a:r>
              <a:rPr lang="it-IT" sz="2400" smtClean="0"/>
              <a:t> minore di </a:t>
            </a:r>
            <a:r>
              <a:rPr lang="el-GR" sz="2400" smtClean="0"/>
              <a:t>α</a:t>
            </a:r>
            <a:r>
              <a:rPr lang="it-IT" sz="2400" smtClean="0"/>
              <a:t> (moltiplicatore dell’economia senza settore pubblico).</a:t>
            </a:r>
          </a:p>
          <a:p>
            <a:pPr algn="just" eaLnBrk="1" hangingPunct="1">
              <a:lnSpc>
                <a:spcPct val="90000"/>
              </a:lnSpc>
            </a:pPr>
            <a:r>
              <a:rPr lang="it-IT" sz="2400" smtClean="0"/>
              <a:t>Le imposte sul reddito, riducendo il moltiplicatore, sono un esempio di </a:t>
            </a:r>
            <a:r>
              <a:rPr lang="it-IT" sz="2400" b="1" smtClean="0"/>
              <a:t>stabilizzatore automatico</a:t>
            </a:r>
            <a:r>
              <a:rPr lang="it-IT" sz="2400" smtClean="0"/>
              <a:t>, cioè di un meccanismo che attenua le fluttuazioni del sistema economico senza interventi ad hoc. Un altro esempio di stabilizzatore sono i sussidi di disoccupazione.</a:t>
            </a:r>
          </a:p>
        </p:txBody>
      </p:sp>
      <p:graphicFrame>
        <p:nvGraphicFramePr>
          <p:cNvPr id="135194" name="Object 26"/>
          <p:cNvGraphicFramePr>
            <a:graphicFrameLocks noChangeAspect="1"/>
          </p:cNvGraphicFramePr>
          <p:nvPr/>
        </p:nvGraphicFramePr>
        <p:xfrm>
          <a:off x="4859338" y="2852738"/>
          <a:ext cx="1865312" cy="762000"/>
        </p:xfrm>
        <a:graphic>
          <a:graphicData uri="http://schemas.openxmlformats.org/presentationml/2006/ole">
            <p:oleObj spid="_x0000_s135194" name="Equazione" r:id="rId3" imgW="990600" imgH="419100" progId="Equation.3">
              <p:embed/>
            </p:oleObj>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217" name="Rectangle 2"/>
          <p:cNvSpPr>
            <a:spLocks noGrp="1" noChangeArrowheads="1"/>
          </p:cNvSpPr>
          <p:nvPr>
            <p:ph type="title"/>
          </p:nvPr>
        </p:nvSpPr>
        <p:spPr>
          <a:xfrm>
            <a:off x="457200" y="274638"/>
            <a:ext cx="7427913" cy="561975"/>
          </a:xfrm>
        </p:spPr>
        <p:txBody>
          <a:bodyPr/>
          <a:lstStyle/>
          <a:p>
            <a:pPr eaLnBrk="1" hangingPunct="1"/>
            <a:r>
              <a:rPr lang="it-IT" sz="3600" b="1" smtClean="0"/>
              <a:t>Politica fiscale</a:t>
            </a:r>
          </a:p>
        </p:txBody>
      </p:sp>
      <p:sp>
        <p:nvSpPr>
          <p:cNvPr id="134218" name="Rectangle 3"/>
          <p:cNvSpPr>
            <a:spLocks noGrp="1" noChangeArrowheads="1"/>
          </p:cNvSpPr>
          <p:nvPr>
            <p:ph type="body" idx="1"/>
          </p:nvPr>
        </p:nvSpPr>
        <p:spPr>
          <a:xfrm>
            <a:off x="468313" y="1125538"/>
            <a:ext cx="8424862" cy="5327650"/>
          </a:xfrm>
        </p:spPr>
        <p:txBody>
          <a:bodyPr/>
          <a:lstStyle/>
          <a:p>
            <a:pPr algn="just" eaLnBrk="1" hangingPunct="1"/>
            <a:r>
              <a:rPr lang="it-IT" sz="2400" smtClean="0"/>
              <a:t>Come nel caso precedente, un aumento (diminuzione) della spesa autonoma porta ad una variazione amplificata del reddito:</a:t>
            </a:r>
          </a:p>
          <a:p>
            <a:pPr algn="just" eaLnBrk="1" hangingPunct="1"/>
            <a:endParaRPr lang="it-IT" sz="2400" smtClean="0"/>
          </a:p>
          <a:p>
            <a:pPr algn="just" eaLnBrk="1" hangingPunct="1"/>
            <a:endParaRPr lang="it-IT" sz="2400" smtClean="0"/>
          </a:p>
          <a:p>
            <a:pPr algn="just" eaLnBrk="1" hangingPunct="1"/>
            <a:r>
              <a:rPr lang="it-IT" sz="2400" smtClean="0"/>
              <a:t>ll governo può quindi attuare politiche fiscali per modificare il reddito di equilibrio, ad esempio:</a:t>
            </a:r>
          </a:p>
          <a:p>
            <a:pPr algn="just" eaLnBrk="1" hangingPunct="1">
              <a:buFontTx/>
              <a:buChar char="-"/>
            </a:pPr>
            <a:r>
              <a:rPr lang="it-IT" sz="2400" smtClean="0"/>
              <a:t>un aumento di </a:t>
            </a:r>
            <a:r>
              <a:rPr lang="it-IT" sz="2400" i="1" smtClean="0"/>
              <a:t>G </a:t>
            </a:r>
            <a:r>
              <a:rPr lang="it-IT" sz="2400" smtClean="0"/>
              <a:t>implica un aumento di </a:t>
            </a:r>
            <a:r>
              <a:rPr lang="it-IT" sz="2400" i="1" smtClean="0"/>
              <a:t>Y</a:t>
            </a:r>
            <a:r>
              <a:rPr lang="it-IT" sz="2400" smtClean="0"/>
              <a:t> pari a</a:t>
            </a:r>
          </a:p>
          <a:p>
            <a:pPr algn="just" eaLnBrk="1" hangingPunct="1">
              <a:buFontTx/>
              <a:buChar char="-"/>
            </a:pPr>
            <a:r>
              <a:rPr lang="it-IT" sz="2400" smtClean="0"/>
              <a:t>un aumento di </a:t>
            </a:r>
            <a:r>
              <a:rPr lang="it-IT" sz="2400" i="1" smtClean="0"/>
              <a:t>TR </a:t>
            </a:r>
            <a:r>
              <a:rPr lang="it-IT" sz="2400" smtClean="0"/>
              <a:t>implica un aumento di </a:t>
            </a:r>
            <a:r>
              <a:rPr lang="it-IT" sz="2400" i="1" smtClean="0"/>
              <a:t>Y</a:t>
            </a:r>
            <a:r>
              <a:rPr lang="it-IT" sz="2400" smtClean="0"/>
              <a:t> pari a</a:t>
            </a:r>
          </a:p>
          <a:p>
            <a:pPr algn="just" eaLnBrk="1" hangingPunct="1">
              <a:buFontTx/>
              <a:buChar char="-"/>
            </a:pPr>
            <a:r>
              <a:rPr lang="it-IT" sz="2400" smtClean="0"/>
              <a:t>un aumento di </a:t>
            </a:r>
            <a:r>
              <a:rPr lang="it-IT" sz="2400" i="1" smtClean="0"/>
              <a:t>t </a:t>
            </a:r>
            <a:r>
              <a:rPr lang="it-IT" sz="2400" smtClean="0"/>
              <a:t>implica una riduzione del reddito disponibile</a:t>
            </a:r>
            <a:r>
              <a:rPr lang="it-IT" sz="2400" i="1" smtClean="0"/>
              <a:t> YD </a:t>
            </a:r>
            <a:r>
              <a:rPr lang="it-IT" sz="2400" smtClean="0"/>
              <a:t>(l’aumento di </a:t>
            </a:r>
            <a:r>
              <a:rPr lang="it-IT" sz="2400" i="1" smtClean="0"/>
              <a:t>t</a:t>
            </a:r>
            <a:r>
              <a:rPr lang="it-IT" sz="2400" smtClean="0"/>
              <a:t> riduce il moltiplicatore ed ha quindi lo stesso effetto di una riduzione della propensione marginale al consumo).</a:t>
            </a:r>
          </a:p>
        </p:txBody>
      </p:sp>
      <p:graphicFrame>
        <p:nvGraphicFramePr>
          <p:cNvPr id="134214" name="Object 70"/>
          <p:cNvGraphicFramePr>
            <a:graphicFrameLocks noChangeAspect="1"/>
          </p:cNvGraphicFramePr>
          <p:nvPr/>
        </p:nvGraphicFramePr>
        <p:xfrm>
          <a:off x="2987675" y="2205038"/>
          <a:ext cx="3348038" cy="854075"/>
        </p:xfrm>
        <a:graphic>
          <a:graphicData uri="http://schemas.openxmlformats.org/presentationml/2006/ole">
            <p:oleObj spid="_x0000_s134214" name="Equation" r:id="rId3" imgW="1778000" imgH="419100" progId="Equation.3">
              <p:embed/>
            </p:oleObj>
          </a:graphicData>
        </a:graphic>
      </p:graphicFrame>
      <p:graphicFrame>
        <p:nvGraphicFramePr>
          <p:cNvPr id="134215" name="Object 71"/>
          <p:cNvGraphicFramePr>
            <a:graphicFrameLocks noChangeAspect="1"/>
          </p:cNvGraphicFramePr>
          <p:nvPr/>
        </p:nvGraphicFramePr>
        <p:xfrm>
          <a:off x="7524750" y="3944938"/>
          <a:ext cx="836613" cy="492125"/>
        </p:xfrm>
        <a:graphic>
          <a:graphicData uri="http://schemas.openxmlformats.org/presentationml/2006/ole">
            <p:oleObj spid="_x0000_s134215" name="Equation" r:id="rId4" imgW="444307" imgH="241195" progId="Equation.3">
              <p:embed/>
            </p:oleObj>
          </a:graphicData>
        </a:graphic>
      </p:graphicFrame>
      <p:graphicFrame>
        <p:nvGraphicFramePr>
          <p:cNvPr id="134216" name="Object 72"/>
          <p:cNvGraphicFramePr>
            <a:graphicFrameLocks noChangeAspect="1"/>
          </p:cNvGraphicFramePr>
          <p:nvPr/>
        </p:nvGraphicFramePr>
        <p:xfrm>
          <a:off x="7596188" y="4437063"/>
          <a:ext cx="1098550" cy="504825"/>
        </p:xfrm>
        <a:graphic>
          <a:graphicData uri="http://schemas.openxmlformats.org/presentationml/2006/ole">
            <p:oleObj spid="_x0000_s134216" name="Equation" r:id="rId5" imgW="583947" imgH="241195" progId="Equation.3">
              <p:embed/>
            </p:oleObj>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5" name="Picture 2"/>
          <p:cNvPicPr>
            <a:picLocks noChangeAspect="1" noChangeArrowheads="1"/>
          </p:cNvPicPr>
          <p:nvPr/>
        </p:nvPicPr>
        <p:blipFill>
          <a:blip r:embed="rId2"/>
          <a:srcRect/>
          <a:stretch>
            <a:fillRect/>
          </a:stretch>
        </p:blipFill>
        <p:spPr bwMode="auto">
          <a:xfrm>
            <a:off x="214313" y="1252538"/>
            <a:ext cx="8461375" cy="5049837"/>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219" name="Rectangle 2"/>
          <p:cNvSpPr>
            <a:spLocks noGrp="1" noChangeArrowheads="1"/>
          </p:cNvSpPr>
          <p:nvPr>
            <p:ph type="title"/>
          </p:nvPr>
        </p:nvSpPr>
        <p:spPr>
          <a:xfrm>
            <a:off x="457200" y="228600"/>
            <a:ext cx="7427913" cy="608013"/>
          </a:xfrm>
        </p:spPr>
        <p:txBody>
          <a:bodyPr/>
          <a:lstStyle/>
          <a:p>
            <a:pPr eaLnBrk="1" hangingPunct="1"/>
            <a:r>
              <a:rPr lang="it-IT" sz="3600" b="1" smtClean="0"/>
              <a:t>Bilancio pubblico</a:t>
            </a:r>
          </a:p>
        </p:txBody>
      </p:sp>
      <p:sp>
        <p:nvSpPr>
          <p:cNvPr id="136220" name="Rectangle 3"/>
          <p:cNvSpPr>
            <a:spLocks noGrp="1" noChangeArrowheads="1"/>
          </p:cNvSpPr>
          <p:nvPr>
            <p:ph type="body" idx="1"/>
          </p:nvPr>
        </p:nvSpPr>
        <p:spPr>
          <a:xfrm>
            <a:off x="395288" y="1052513"/>
            <a:ext cx="8229600" cy="4968875"/>
          </a:xfrm>
        </p:spPr>
        <p:txBody>
          <a:bodyPr/>
          <a:lstStyle/>
          <a:p>
            <a:pPr algn="just" eaLnBrk="1" hangingPunct="1">
              <a:lnSpc>
                <a:spcPct val="90000"/>
              </a:lnSpc>
            </a:pPr>
            <a:r>
              <a:rPr lang="it-IT" sz="2400" smtClean="0"/>
              <a:t>La politica fiscale è uno strumento che i governi possono utilizzare per stabilizzare l’economia, con politiche espansive in fasi di recessione e politiche restrittive in fasi di espansione.</a:t>
            </a:r>
          </a:p>
          <a:p>
            <a:pPr algn="just" eaLnBrk="1" hangingPunct="1">
              <a:lnSpc>
                <a:spcPct val="90000"/>
              </a:lnSpc>
            </a:pPr>
            <a:r>
              <a:rPr lang="it-IT" sz="2400" smtClean="0"/>
              <a:t>I governi non devono però eccedere nelle politiche espansive, perché un eccessivo indebitamento pubblico può causare la contrazione degli investimenti privati.</a:t>
            </a:r>
          </a:p>
          <a:p>
            <a:pPr algn="just" eaLnBrk="1" hangingPunct="1">
              <a:lnSpc>
                <a:spcPct val="90000"/>
              </a:lnSpc>
            </a:pPr>
            <a:r>
              <a:rPr lang="it-IT" sz="2400" smtClean="0"/>
              <a:t>Un indicatore dei conti dello Stato è dato dall’</a:t>
            </a:r>
            <a:r>
              <a:rPr lang="it-IT" sz="2400" b="1" smtClean="0"/>
              <a:t>avanzo di bilancio</a:t>
            </a:r>
            <a:r>
              <a:rPr lang="it-IT" sz="2400" smtClean="0"/>
              <a:t> (BS), che misura l’eccedenza delle entrate dello Stato, derivanti dalle imposte e dai contributi, rispetto alle uscite, costituite dagli acquisti di beni e servizi e dai trasferimenti:</a:t>
            </a:r>
          </a:p>
          <a:p>
            <a:pPr algn="just" eaLnBrk="1" hangingPunct="1">
              <a:lnSpc>
                <a:spcPct val="90000"/>
              </a:lnSpc>
            </a:pPr>
            <a:r>
              <a:rPr lang="it-IT" sz="2400" smtClean="0"/>
              <a:t>Un valore negativo del saldo del bilancio pubblico (</a:t>
            </a:r>
            <a:r>
              <a:rPr lang="it-IT" sz="2400" i="1" smtClean="0"/>
              <a:t>BD</a:t>
            </a:r>
            <a:r>
              <a:rPr lang="it-IT" sz="2400" smtClean="0"/>
              <a:t>) si definisce </a:t>
            </a:r>
            <a:r>
              <a:rPr lang="it-IT" sz="2400" b="1" smtClean="0"/>
              <a:t>deficit </a:t>
            </a:r>
            <a:r>
              <a:rPr lang="it-IT" sz="2400" smtClean="0"/>
              <a:t>(o </a:t>
            </a:r>
            <a:r>
              <a:rPr lang="it-IT" sz="2400" b="1" smtClean="0"/>
              <a:t>disavanzo) di bilancio.</a:t>
            </a:r>
          </a:p>
        </p:txBody>
      </p:sp>
      <p:graphicFrame>
        <p:nvGraphicFramePr>
          <p:cNvPr id="136218" name="Object 26"/>
          <p:cNvGraphicFramePr>
            <a:graphicFrameLocks noChangeAspect="1"/>
          </p:cNvGraphicFramePr>
          <p:nvPr/>
        </p:nvGraphicFramePr>
        <p:xfrm>
          <a:off x="2916238" y="4797425"/>
          <a:ext cx="4797425" cy="415925"/>
        </p:xfrm>
        <a:graphic>
          <a:graphicData uri="http://schemas.openxmlformats.org/presentationml/2006/ole">
            <p:oleObj spid="_x0000_s136218" name="Equation" r:id="rId3" imgW="1993900" imgH="203200" progId="Equation.3">
              <p:embed/>
            </p:oleObj>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43" name="Rectangle 2"/>
          <p:cNvSpPr>
            <a:spLocks noGrp="1" noChangeArrowheads="1"/>
          </p:cNvSpPr>
          <p:nvPr>
            <p:ph type="title"/>
          </p:nvPr>
        </p:nvSpPr>
        <p:spPr>
          <a:xfrm>
            <a:off x="457200" y="228600"/>
            <a:ext cx="7715250" cy="823913"/>
          </a:xfrm>
        </p:spPr>
        <p:txBody>
          <a:bodyPr/>
          <a:lstStyle/>
          <a:p>
            <a:pPr eaLnBrk="1" hangingPunct="1"/>
            <a:r>
              <a:rPr lang="it-IT" sz="3200" b="1" smtClean="0"/>
              <a:t>Avanzo di bilancio di piena occupazione</a:t>
            </a:r>
          </a:p>
        </p:txBody>
      </p:sp>
      <p:sp>
        <p:nvSpPr>
          <p:cNvPr id="137244" name="Rectangle 3"/>
          <p:cNvSpPr>
            <a:spLocks noGrp="1" noChangeArrowheads="1"/>
          </p:cNvSpPr>
          <p:nvPr>
            <p:ph type="body" idx="1"/>
          </p:nvPr>
        </p:nvSpPr>
        <p:spPr>
          <a:xfrm>
            <a:off x="539750" y="1125538"/>
            <a:ext cx="8229600" cy="5327650"/>
          </a:xfrm>
        </p:spPr>
        <p:txBody>
          <a:bodyPr/>
          <a:lstStyle/>
          <a:p>
            <a:pPr algn="just" eaLnBrk="1" hangingPunct="1">
              <a:lnSpc>
                <a:spcPct val="90000"/>
              </a:lnSpc>
            </a:pPr>
            <a:r>
              <a:rPr lang="it-IT" sz="2400" smtClean="0"/>
              <a:t>Una variazione di </a:t>
            </a:r>
            <a:r>
              <a:rPr lang="it-IT" sz="2400" i="1" smtClean="0"/>
              <a:t>G, TR</a:t>
            </a:r>
            <a:r>
              <a:rPr lang="it-IT" sz="2400" smtClean="0"/>
              <a:t> o </a:t>
            </a:r>
            <a:r>
              <a:rPr lang="it-IT" sz="2400" i="1" smtClean="0"/>
              <a:t>TA</a:t>
            </a:r>
            <a:r>
              <a:rPr lang="it-IT" sz="2400" smtClean="0"/>
              <a:t> non provoca una equivalente variazione in </a:t>
            </a:r>
            <a:r>
              <a:rPr lang="it-IT" sz="2400" i="1" smtClean="0"/>
              <a:t>BS</a:t>
            </a:r>
            <a:r>
              <a:rPr lang="it-IT" sz="2400" smtClean="0"/>
              <a:t>. Ad esempio un aumento della spesa pubblica </a:t>
            </a:r>
            <a:r>
              <a:rPr lang="it-IT" sz="2400" i="1" smtClean="0">
                <a:cs typeface="Arial" charset="0"/>
              </a:rPr>
              <a:t>Δ</a:t>
            </a:r>
            <a:r>
              <a:rPr lang="it-IT" sz="2400" i="1" smtClean="0"/>
              <a:t>G</a:t>
            </a:r>
            <a:r>
              <a:rPr lang="it-IT" sz="2400" smtClean="0"/>
              <a:t> peggiora il </a:t>
            </a:r>
            <a:r>
              <a:rPr lang="it-IT" sz="2400" i="1" smtClean="0"/>
              <a:t>BS</a:t>
            </a:r>
            <a:r>
              <a:rPr lang="it-IT" sz="2400" smtClean="0"/>
              <a:t>, ma di un ammontare inferiore a </a:t>
            </a:r>
            <a:r>
              <a:rPr lang="it-IT" sz="2400" i="1" smtClean="0">
                <a:cs typeface="Arial" charset="0"/>
              </a:rPr>
              <a:t>Δ</a:t>
            </a:r>
            <a:r>
              <a:rPr lang="it-IT" sz="2400" i="1" smtClean="0"/>
              <a:t>G</a:t>
            </a:r>
            <a:r>
              <a:rPr lang="it-IT" sz="2400" smtClean="0"/>
              <a:t>, poiché la politica fiscale espansiva fa aumentare il reddito </a:t>
            </a:r>
            <a:r>
              <a:rPr lang="it-IT" sz="2400" i="1" smtClean="0"/>
              <a:t>Y</a:t>
            </a:r>
            <a:r>
              <a:rPr lang="it-IT" sz="2400" smtClean="0"/>
              <a:t> e, quindi, accresce anche il gettito fiscale </a:t>
            </a:r>
            <a:r>
              <a:rPr lang="it-IT" sz="2400" i="1" smtClean="0"/>
              <a:t>tY</a:t>
            </a:r>
            <a:r>
              <a:rPr lang="it-IT" sz="2400" smtClean="0"/>
              <a:t>.</a:t>
            </a:r>
          </a:p>
          <a:p>
            <a:pPr algn="just" eaLnBrk="1" hangingPunct="1">
              <a:lnSpc>
                <a:spcPct val="90000"/>
              </a:lnSpc>
            </a:pPr>
            <a:r>
              <a:rPr lang="it-IT" sz="2400" smtClean="0"/>
              <a:t>Tutte le variazioni del reddito </a:t>
            </a:r>
            <a:r>
              <a:rPr lang="it-IT" sz="2400" i="1" smtClean="0"/>
              <a:t>Y </a:t>
            </a:r>
            <a:r>
              <a:rPr lang="it-IT" sz="2400" smtClean="0"/>
              <a:t>(figura 4.6), anche quelle non imputabili a decisioni del governo,</a:t>
            </a:r>
            <a:r>
              <a:rPr lang="it-IT" sz="2400" i="1" smtClean="0"/>
              <a:t> </a:t>
            </a:r>
            <a:r>
              <a:rPr lang="it-IT" sz="2400" smtClean="0"/>
              <a:t>influiscono sul BS, quindi per capire se la politica del governo è espansiva o restrittiva si utilizza un indicatore che prescinde dalla fase del ciclo economico: </a:t>
            </a:r>
            <a:r>
              <a:rPr lang="it-IT" sz="2400" b="1" i="1" smtClean="0"/>
              <a:t>l’avanzo di bilancio di piena occupazione </a:t>
            </a:r>
            <a:r>
              <a:rPr lang="it-IT" sz="2400" smtClean="0"/>
              <a:t>(o </a:t>
            </a:r>
            <a:r>
              <a:rPr lang="it-IT" sz="2400" b="1" i="1" smtClean="0"/>
              <a:t>avanzo strutturale</a:t>
            </a:r>
            <a:r>
              <a:rPr lang="it-IT" sz="2400" smtClean="0"/>
              <a:t>), che misura il saldo di bilancio che si avrebbe se il reddito fosse al livello di piena occupazione </a:t>
            </a:r>
            <a:r>
              <a:rPr lang="it-IT" sz="2400" i="1" smtClean="0"/>
              <a:t>Y* </a:t>
            </a:r>
            <a:r>
              <a:rPr lang="it-IT" sz="2400" smtClean="0"/>
              <a:t>(vedi Figura 4.7):</a:t>
            </a:r>
          </a:p>
        </p:txBody>
      </p:sp>
      <p:graphicFrame>
        <p:nvGraphicFramePr>
          <p:cNvPr id="137242" name="Object 26"/>
          <p:cNvGraphicFramePr>
            <a:graphicFrameLocks noChangeAspect="1"/>
          </p:cNvGraphicFramePr>
          <p:nvPr/>
        </p:nvGraphicFramePr>
        <p:xfrm>
          <a:off x="3563938" y="5949950"/>
          <a:ext cx="2386012" cy="415925"/>
        </p:xfrm>
        <a:graphic>
          <a:graphicData uri="http://schemas.openxmlformats.org/presentationml/2006/ole">
            <p:oleObj spid="_x0000_s137242" name="Equation" r:id="rId3" imgW="1244600" imgH="203200" progId="Equation.3">
              <p:embed/>
            </p:oleObj>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5" name="Picture 2"/>
          <p:cNvPicPr>
            <a:picLocks noChangeAspect="1" noChangeArrowheads="1"/>
          </p:cNvPicPr>
          <p:nvPr/>
        </p:nvPicPr>
        <p:blipFill>
          <a:blip r:embed="rId2"/>
          <a:srcRect/>
          <a:stretch>
            <a:fillRect/>
          </a:stretch>
        </p:blipFill>
        <p:spPr bwMode="auto">
          <a:xfrm>
            <a:off x="219075" y="1743075"/>
            <a:ext cx="8705850" cy="337185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09" name="Picture 2"/>
          <p:cNvPicPr>
            <a:picLocks noChangeAspect="1" noChangeArrowheads="1"/>
          </p:cNvPicPr>
          <p:nvPr/>
        </p:nvPicPr>
        <p:blipFill>
          <a:blip r:embed="rId2"/>
          <a:srcRect/>
          <a:stretch>
            <a:fillRect/>
          </a:stretch>
        </p:blipFill>
        <p:spPr bwMode="auto">
          <a:xfrm>
            <a:off x="209550" y="1052513"/>
            <a:ext cx="7961313" cy="5040312"/>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179388" y="188913"/>
            <a:ext cx="8064500" cy="836612"/>
          </a:xfrm>
        </p:spPr>
        <p:txBody>
          <a:bodyPr/>
          <a:lstStyle/>
          <a:p>
            <a:pPr eaLnBrk="1" hangingPunct="1"/>
            <a:r>
              <a:rPr lang="it-IT" sz="3200" b="1" smtClean="0"/>
              <a:t>Risparmio e investimento con presenza dello Stato</a:t>
            </a:r>
          </a:p>
        </p:txBody>
      </p:sp>
      <p:sp>
        <p:nvSpPr>
          <p:cNvPr id="172034" name="Rectangle 3"/>
          <p:cNvSpPr>
            <a:spLocks noGrp="1" noChangeArrowheads="1"/>
          </p:cNvSpPr>
          <p:nvPr>
            <p:ph type="body" idx="1"/>
          </p:nvPr>
        </p:nvSpPr>
        <p:spPr>
          <a:xfrm>
            <a:off x="539750" y="1196975"/>
            <a:ext cx="8229600" cy="5445125"/>
          </a:xfrm>
        </p:spPr>
        <p:txBody>
          <a:bodyPr/>
          <a:lstStyle/>
          <a:p>
            <a:pPr algn="just" eaLnBrk="1" hangingPunct="1">
              <a:lnSpc>
                <a:spcPct val="90000"/>
              </a:lnSpc>
            </a:pPr>
            <a:r>
              <a:rPr lang="it-IT" sz="2400" smtClean="0"/>
              <a:t>L’inserimento del settore pubblico ha due conseguenze: 1) da un lato il </a:t>
            </a:r>
            <a:r>
              <a:rPr lang="it-IT" sz="2400" i="1" smtClean="0"/>
              <a:t>reddito-prodotto</a:t>
            </a:r>
            <a:r>
              <a:rPr lang="it-IT" sz="2400" smtClean="0"/>
              <a:t> </a:t>
            </a:r>
            <a:r>
              <a:rPr lang="it-IT" sz="2400" i="1" smtClean="0"/>
              <a:t>Y</a:t>
            </a:r>
            <a:r>
              <a:rPr lang="it-IT" sz="2400" smtClean="0"/>
              <a:t> non coincide più col reddito disponibile </a:t>
            </a:r>
            <a:r>
              <a:rPr lang="it-IT" sz="2400" i="1" smtClean="0"/>
              <a:t>YD</a:t>
            </a:r>
            <a:r>
              <a:rPr lang="it-IT" sz="2400" smtClean="0"/>
              <a:t> . Infatti:  </a:t>
            </a:r>
            <a:r>
              <a:rPr lang="it-IT" sz="2400" i="1" smtClean="0"/>
              <a:t>Y = YD + TA - TR</a:t>
            </a:r>
            <a:r>
              <a:rPr lang="it-IT" sz="2400" smtClean="0"/>
              <a:t>. </a:t>
            </a:r>
          </a:p>
          <a:p>
            <a:pPr algn="just" eaLnBrk="1" hangingPunct="1">
              <a:lnSpc>
                <a:spcPct val="90000"/>
              </a:lnSpc>
              <a:buFontTx/>
              <a:buNone/>
            </a:pPr>
            <a:r>
              <a:rPr lang="it-IT" sz="2400" smtClean="0"/>
              <a:t>	Dato poi che </a:t>
            </a:r>
            <a:r>
              <a:rPr lang="it-IT" sz="2400" i="1" smtClean="0"/>
              <a:t>YD = C + S</a:t>
            </a:r>
            <a:r>
              <a:rPr lang="it-IT" sz="2400" smtClean="0"/>
              <a:t>,  si ha: </a:t>
            </a:r>
            <a:r>
              <a:rPr lang="it-IT" sz="2400" i="1" smtClean="0"/>
              <a:t>Y = C + S + TA - TR</a:t>
            </a:r>
            <a:r>
              <a:rPr lang="it-IT" sz="2400" smtClean="0"/>
              <a:t>.</a:t>
            </a:r>
          </a:p>
          <a:p>
            <a:pPr algn="just" eaLnBrk="1" hangingPunct="1">
              <a:lnSpc>
                <a:spcPct val="90000"/>
              </a:lnSpc>
              <a:buFontTx/>
              <a:buNone/>
            </a:pPr>
            <a:r>
              <a:rPr lang="it-IT" sz="2400" smtClean="0"/>
              <a:t>	2) Dall’altro lato, la </a:t>
            </a:r>
            <a:r>
              <a:rPr lang="it-IT" sz="2400" i="1" smtClean="0"/>
              <a:t>domanda aggregata </a:t>
            </a:r>
            <a:r>
              <a:rPr lang="it-IT" sz="2400" smtClean="0"/>
              <a:t>comprende anche la spesa pubblica </a:t>
            </a:r>
            <a:r>
              <a:rPr lang="it-IT" sz="2400" i="1" smtClean="0"/>
              <a:t>G</a:t>
            </a:r>
            <a:r>
              <a:rPr lang="it-IT" sz="2400" smtClean="0"/>
              <a:t>, per cui: </a:t>
            </a:r>
          </a:p>
          <a:p>
            <a:pPr algn="ctr" eaLnBrk="1" hangingPunct="1">
              <a:lnSpc>
                <a:spcPct val="90000"/>
              </a:lnSpc>
              <a:buFontTx/>
              <a:buNone/>
            </a:pPr>
            <a:r>
              <a:rPr lang="it-IT" sz="2400" i="1" smtClean="0"/>
              <a:t>AD = C + I + G</a:t>
            </a:r>
            <a:r>
              <a:rPr lang="it-IT" sz="2400" smtClean="0"/>
              <a:t>.</a:t>
            </a:r>
          </a:p>
          <a:p>
            <a:pPr algn="just" eaLnBrk="1" hangingPunct="1">
              <a:lnSpc>
                <a:spcPct val="90000"/>
              </a:lnSpc>
            </a:pPr>
            <a:r>
              <a:rPr lang="it-IT" sz="2400" smtClean="0"/>
              <a:t>L’equilibrio </a:t>
            </a:r>
            <a:r>
              <a:rPr lang="it-IT" sz="2400" i="1" smtClean="0"/>
              <a:t>Y = AD</a:t>
            </a:r>
            <a:r>
              <a:rPr lang="it-IT" sz="2400" smtClean="0"/>
              <a:t>   diviene pertanto: </a:t>
            </a:r>
          </a:p>
          <a:p>
            <a:pPr algn="ctr" eaLnBrk="1" hangingPunct="1">
              <a:lnSpc>
                <a:spcPct val="90000"/>
              </a:lnSpc>
              <a:buFontTx/>
              <a:buNone/>
            </a:pPr>
            <a:r>
              <a:rPr lang="it-IT" sz="2400" i="1" smtClean="0"/>
              <a:t>C + S + TA – TR = C + I + G</a:t>
            </a:r>
            <a:r>
              <a:rPr lang="it-IT" sz="2400" smtClean="0"/>
              <a:t> .  </a:t>
            </a:r>
          </a:p>
          <a:p>
            <a:pPr algn="ctr" eaLnBrk="1" hangingPunct="1">
              <a:lnSpc>
                <a:spcPct val="90000"/>
              </a:lnSpc>
              <a:buFontTx/>
              <a:buNone/>
            </a:pPr>
            <a:r>
              <a:rPr lang="it-IT" sz="2400" smtClean="0"/>
              <a:t>Risolvendo rispetto agli investimenti, si ottiene: </a:t>
            </a:r>
          </a:p>
          <a:p>
            <a:pPr algn="ctr" eaLnBrk="1" hangingPunct="1">
              <a:lnSpc>
                <a:spcPct val="90000"/>
              </a:lnSpc>
              <a:buFontTx/>
              <a:buNone/>
            </a:pPr>
            <a:r>
              <a:rPr lang="it-IT" sz="2400" i="1" smtClean="0"/>
              <a:t>I = S + </a:t>
            </a:r>
            <a:r>
              <a:rPr lang="it-IT" sz="2400" smtClean="0"/>
              <a:t>(</a:t>
            </a:r>
            <a:r>
              <a:rPr lang="it-IT" sz="2400" i="1" smtClean="0"/>
              <a:t>TA – TR - G</a:t>
            </a:r>
            <a:r>
              <a:rPr lang="it-IT" sz="2400" smtClean="0"/>
              <a:t>), cioè </a:t>
            </a:r>
            <a:r>
              <a:rPr lang="it-IT" sz="2400" i="1" smtClean="0"/>
              <a:t>I = S + BS</a:t>
            </a:r>
            <a:r>
              <a:rPr lang="it-IT" sz="2400" smtClean="0"/>
              <a:t>.</a:t>
            </a:r>
          </a:p>
          <a:p>
            <a:pPr algn="just" eaLnBrk="1" hangingPunct="1">
              <a:lnSpc>
                <a:spcPct val="90000"/>
              </a:lnSpc>
            </a:pPr>
            <a:r>
              <a:rPr lang="it-IT" sz="2400" smtClean="0"/>
              <a:t>In conclusione, l’</a:t>
            </a:r>
            <a:r>
              <a:rPr lang="it-IT" sz="2400" i="1" smtClean="0"/>
              <a:t>investimento</a:t>
            </a:r>
            <a:r>
              <a:rPr lang="it-IT" sz="2400" smtClean="0"/>
              <a:t> </a:t>
            </a:r>
            <a:r>
              <a:rPr lang="it-IT" sz="2400" i="1" smtClean="0"/>
              <a:t>totale</a:t>
            </a:r>
            <a:r>
              <a:rPr lang="it-IT" sz="2400" smtClean="0"/>
              <a:t>, privato e pubblico, è in equilibrio uguale al </a:t>
            </a:r>
            <a:r>
              <a:rPr lang="it-IT" sz="2400" i="1" smtClean="0"/>
              <a:t>risparmio nazionale</a:t>
            </a:r>
            <a:r>
              <a:rPr lang="it-IT" sz="2400" smtClean="0"/>
              <a:t>, pari al risparmio privato </a:t>
            </a:r>
            <a:r>
              <a:rPr lang="it-IT" sz="2400" i="1" smtClean="0"/>
              <a:t>S</a:t>
            </a:r>
            <a:r>
              <a:rPr lang="it-IT" sz="2400" smtClean="0"/>
              <a:t> più il risparmio pubblico </a:t>
            </a:r>
            <a:r>
              <a:rPr lang="it-IT" sz="2400" i="1" smtClean="0"/>
              <a:t>BS</a:t>
            </a:r>
            <a:r>
              <a:rPr lang="it-IT" sz="2400" smtClean="0"/>
              <a:t>.</a:t>
            </a:r>
          </a:p>
        </p:txBody>
      </p:sp>
    </p:spTree>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2286</TotalTime>
  <Words>1400</Words>
  <Application>Microsoft Office PowerPoint</Application>
  <PresentationFormat>On-screen Show (4:3)</PresentationFormat>
  <Paragraphs>109</Paragraphs>
  <Slides>25</Slides>
  <Notes>0</Notes>
  <HiddenSlides>0</HiddenSlides>
  <MMClips>0</MMClips>
  <ScaleCrop>false</ScaleCrop>
  <HeadingPairs>
    <vt:vector size="8" baseType="variant">
      <vt:variant>
        <vt:lpstr>Caratteri utilizzati</vt:lpstr>
      </vt:variant>
      <vt:variant>
        <vt:i4>4</vt:i4>
      </vt:variant>
      <vt:variant>
        <vt:lpstr>Modello struttura</vt:lpstr>
      </vt:variant>
      <vt:variant>
        <vt:i4>1</vt:i4>
      </vt:variant>
      <vt:variant>
        <vt:lpstr>Server OLE incorporati</vt:lpstr>
      </vt:variant>
      <vt:variant>
        <vt:i4>2</vt:i4>
      </vt:variant>
      <vt:variant>
        <vt:lpstr>Titoli diapositive</vt:lpstr>
      </vt:variant>
      <vt:variant>
        <vt:i4>25</vt:i4>
      </vt:variant>
    </vt:vector>
  </HeadingPairs>
  <TitlesOfParts>
    <vt:vector size="32" baseType="lpstr">
      <vt:lpstr>Arial</vt:lpstr>
      <vt:lpstr>Times</vt:lpstr>
      <vt:lpstr>MS PGothic</vt:lpstr>
      <vt:lpstr>Symbol</vt:lpstr>
      <vt:lpstr>Struttura predefinita</vt:lpstr>
      <vt:lpstr>Equation</vt:lpstr>
      <vt:lpstr>Equazione</vt:lpstr>
      <vt:lpstr>Capitolo 4</vt:lpstr>
      <vt:lpstr>Offerta e domanda aggregata</vt:lpstr>
      <vt:lpstr>Livello di equilibrio del prodotto</vt:lpstr>
      <vt:lpstr>Funzione del consumo</vt:lpstr>
      <vt:lpstr>Diapositiva 5</vt:lpstr>
      <vt:lpstr>Diapositiva 6</vt:lpstr>
      <vt:lpstr>Domanda aggregata</vt:lpstr>
      <vt:lpstr>Diapositiva 8</vt:lpstr>
      <vt:lpstr>Prodotto di equilibrio</vt:lpstr>
      <vt:lpstr>Il “moltiplicatore”</vt:lpstr>
      <vt:lpstr>Il “moltiplicatore dinamico” (cont.)</vt:lpstr>
      <vt:lpstr>Diapositiva 12</vt:lpstr>
      <vt:lpstr>Diapositiva 13</vt:lpstr>
      <vt:lpstr>Risparmio e investimento</vt:lpstr>
      <vt:lpstr>Risparmio e investimento (cont.)</vt:lpstr>
      <vt:lpstr>Settore pubblico</vt:lpstr>
      <vt:lpstr>Reddito di equilibrio</vt:lpstr>
      <vt:lpstr>Implicazioni</vt:lpstr>
      <vt:lpstr>Politica fiscale</vt:lpstr>
      <vt:lpstr>Diapositiva 20</vt:lpstr>
      <vt:lpstr>Bilancio pubblico</vt:lpstr>
      <vt:lpstr>Avanzo di bilancio di piena occupazione</vt:lpstr>
      <vt:lpstr>Diapositiva 23</vt:lpstr>
      <vt:lpstr>Diapositiva 24</vt:lpstr>
      <vt:lpstr>Risparmio e investimento con presenza dello Stato</vt:lpstr>
    </vt:vector>
  </TitlesOfParts>
  <Company>The McGraw-Hill Companies srl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Paolo</dc:creator>
  <cp:lastModifiedBy>Paola Invernizzi</cp:lastModifiedBy>
  <cp:revision>99</cp:revision>
  <dcterms:created xsi:type="dcterms:W3CDTF">2004-11-25T16:55:29Z</dcterms:created>
  <dcterms:modified xsi:type="dcterms:W3CDTF">2016-01-20T09:58:56Z</dcterms:modified>
</cp:coreProperties>
</file>