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6"/>
  </p:notesMasterIdLst>
  <p:sldIdLst>
    <p:sldId id="258" r:id="rId2"/>
    <p:sldId id="274" r:id="rId3"/>
    <p:sldId id="275" r:id="rId4"/>
    <p:sldId id="286" r:id="rId5"/>
    <p:sldId id="276" r:id="rId6"/>
    <p:sldId id="259" r:id="rId7"/>
    <p:sldId id="277" r:id="rId8"/>
    <p:sldId id="260" r:id="rId9"/>
    <p:sldId id="278" r:id="rId10"/>
    <p:sldId id="261" r:id="rId11"/>
    <p:sldId id="279" r:id="rId12"/>
    <p:sldId id="262" r:id="rId13"/>
    <p:sldId id="280" r:id="rId14"/>
    <p:sldId id="281" r:id="rId15"/>
    <p:sldId id="265" r:id="rId16"/>
    <p:sldId id="282" r:id="rId17"/>
    <p:sldId id="283" r:id="rId18"/>
    <p:sldId id="263" r:id="rId19"/>
    <p:sldId id="284" r:id="rId20"/>
    <p:sldId id="287" r:id="rId21"/>
    <p:sldId id="264" r:id="rId22"/>
    <p:sldId id="285" r:id="rId23"/>
    <p:sldId id="266" r:id="rId24"/>
    <p:sldId id="267" r:id="rId2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it-IT"/>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it-I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it-IT"/>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6B5DA6F4-9A33-4F82-8582-1460BF7953D0}"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74279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pic>
        <p:nvPicPr>
          <p:cNvPr id="1029" name="Picture 8" descr="MHE-red-RGB-email-logo.png"/>
          <p:cNvPicPr>
            <a:picLocks noChangeAspect="1"/>
          </p:cNvPicPr>
          <p:nvPr userDrawn="1"/>
        </p:nvPicPr>
        <p:blipFill>
          <a:blip r:embed="rId13"/>
          <a:srcRect/>
          <a:stretch>
            <a:fillRect/>
          </a:stretch>
        </p:blipFill>
        <p:spPr bwMode="auto">
          <a:xfrm>
            <a:off x="8634413" y="6338888"/>
            <a:ext cx="546100" cy="546100"/>
          </a:xfrm>
          <a:prstGeom prst="rect">
            <a:avLst/>
          </a:prstGeom>
          <a:noFill/>
          <a:ln w="9525">
            <a:noFill/>
            <a:miter lim="800000"/>
            <a:headEnd/>
            <a:tailEnd/>
          </a:ln>
        </p:spPr>
      </p:pic>
      <p:sp>
        <p:nvSpPr>
          <p:cNvPr id="10" name="Text Box 9"/>
          <p:cNvSpPr txBox="1">
            <a:spLocks noChangeArrowheads="1"/>
          </p:cNvSpPr>
          <p:nvPr userDrawn="1"/>
        </p:nvSpPr>
        <p:spPr bwMode="auto">
          <a:xfrm>
            <a:off x="5956300" y="6597650"/>
            <a:ext cx="2660650" cy="244475"/>
          </a:xfrm>
          <a:prstGeom prst="rect">
            <a:avLst/>
          </a:prstGeom>
          <a:noFill/>
          <a:ln w="9525">
            <a:noFill/>
            <a:miter lim="800000"/>
            <a:headEnd/>
            <a:tailEnd/>
          </a:ln>
          <a:effectLst/>
        </p:spPr>
        <p:txBody>
          <a:bodyPr wrap="none">
            <a:spAutoFit/>
          </a:bodyPr>
          <a:lstStyle/>
          <a:p>
            <a:pPr eaLnBrk="0" hangingPunct="0"/>
            <a:r>
              <a:rPr lang="it-IT" sz="1000">
                <a:latin typeface="Times" pitchFamily="18" charset="0"/>
              </a:rPr>
              <a:t>Copyright © 2016 McGraw-Hill Education S.r.l.</a:t>
            </a:r>
          </a:p>
        </p:txBody>
      </p:sp>
      <p:sp>
        <p:nvSpPr>
          <p:cNvPr id="11" name="Text Box 8"/>
          <p:cNvSpPr txBox="1">
            <a:spLocks noChangeArrowheads="1"/>
          </p:cNvSpPr>
          <p:nvPr userDrawn="1"/>
        </p:nvSpPr>
        <p:spPr bwMode="auto">
          <a:xfrm>
            <a:off x="0" y="6597650"/>
            <a:ext cx="3663950" cy="246063"/>
          </a:xfrm>
          <a:prstGeom prst="rect">
            <a:avLst/>
          </a:prstGeom>
          <a:noFill/>
          <a:ln w="9525">
            <a:noFill/>
            <a:miter lim="800000"/>
            <a:headEnd/>
            <a:tailEnd/>
          </a:ln>
          <a:effectLst/>
        </p:spPr>
        <p:txBody>
          <a:bodyPr wrap="none">
            <a:spAutoFit/>
          </a:bodyPr>
          <a:lstStyle/>
          <a:p>
            <a:pPr eaLnBrk="0" hangingPunct="0">
              <a:defRPr/>
            </a:pPr>
            <a:r>
              <a:rPr lang="de-DE" sz="1000" dirty="0">
                <a:latin typeface="Times" pitchFamily="18" charset="0"/>
                <a:cs typeface="+mn-cs"/>
              </a:rPr>
              <a:t>Dornbusch, Fischer, Startz, Canullo, Pettenati, </a:t>
            </a:r>
            <a:r>
              <a:rPr lang="it-IT" sz="1000" i="1" dirty="0">
                <a:latin typeface="Times" pitchFamily="18" charset="0"/>
                <a:cs typeface="+mn-cs"/>
              </a:rPr>
              <a:t>Macroeconomia</a:t>
            </a:r>
            <a:r>
              <a:rPr lang="it-IT" sz="1000" dirty="0">
                <a:latin typeface="Times" pitchFamily="18" charset="0"/>
                <a:cs typeface="+mn-cs"/>
              </a:rPr>
              <a:t> 11e</a:t>
            </a:r>
            <a:endParaRPr lang="de-DE" sz="1000" dirty="0">
              <a:latin typeface="Times" pitchFamily="18" charset="0"/>
              <a:cs typeface="+mn-cs"/>
            </a:endParaRPr>
          </a:p>
        </p:txBody>
      </p:sp>
      <p:pic>
        <p:nvPicPr>
          <p:cNvPr id="1032" name="Picture 8" descr="large"/>
          <p:cNvPicPr>
            <a:picLocks noChangeAspect="1" noChangeArrowheads="1"/>
          </p:cNvPicPr>
          <p:nvPr userDrawn="1"/>
        </p:nvPicPr>
        <p:blipFill>
          <a:blip r:embed="rId14"/>
          <a:srcRect/>
          <a:stretch>
            <a:fillRect/>
          </a:stretch>
        </p:blipFill>
        <p:spPr bwMode="auto">
          <a:xfrm>
            <a:off x="8178800" y="0"/>
            <a:ext cx="965200" cy="1295400"/>
          </a:xfrm>
          <a:prstGeom prst="rect">
            <a:avLst/>
          </a:prstGeom>
          <a:noFill/>
        </p:spPr>
      </p:pic>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ctrTitle"/>
          </p:nvPr>
        </p:nvSpPr>
        <p:spPr/>
        <p:txBody>
          <a:bodyPr/>
          <a:lstStyle/>
          <a:p>
            <a:pPr eaLnBrk="1" hangingPunct="1"/>
            <a:r>
              <a:rPr lang="it-IT" smtClean="0"/>
              <a:t>Capitolo 8</a:t>
            </a:r>
            <a:endParaRPr lang="en-US" smtClean="0"/>
          </a:p>
        </p:txBody>
      </p:sp>
      <p:sp>
        <p:nvSpPr>
          <p:cNvPr id="14338" name="Rectangle 5"/>
          <p:cNvSpPr>
            <a:spLocks noGrp="1" noChangeArrowheads="1"/>
          </p:cNvSpPr>
          <p:nvPr>
            <p:ph type="subTitle" idx="1"/>
          </p:nvPr>
        </p:nvSpPr>
        <p:spPr>
          <a:xfrm>
            <a:off x="1371600" y="3429000"/>
            <a:ext cx="6400800" cy="1752600"/>
          </a:xfrm>
        </p:spPr>
        <p:txBody>
          <a:bodyPr/>
          <a:lstStyle/>
          <a:p>
            <a:pPr eaLnBrk="1" hangingPunct="1"/>
            <a:r>
              <a:rPr lang="it-IT" smtClean="0"/>
              <a:t>Offerta e domanda aggregate:</a:t>
            </a:r>
          </a:p>
          <a:p>
            <a:pPr eaLnBrk="1" hangingPunct="1"/>
            <a:r>
              <a:rPr lang="it-IT" smtClean="0"/>
              <a:t>prezzi, salari e occupazione</a:t>
            </a:r>
            <a:endParaRPr lang="en-US"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673100" y="260350"/>
            <a:ext cx="7427913" cy="684213"/>
          </a:xfrm>
        </p:spPr>
        <p:txBody>
          <a:bodyPr/>
          <a:lstStyle/>
          <a:p>
            <a:pPr eaLnBrk="1" hangingPunct="1"/>
            <a:r>
              <a:rPr lang="it-IT" sz="3200" smtClean="0"/>
              <a:t>Formazione dei prezzi</a:t>
            </a:r>
          </a:p>
        </p:txBody>
      </p:sp>
      <p:sp>
        <p:nvSpPr>
          <p:cNvPr id="15362" name="Rectangle 3"/>
          <p:cNvSpPr>
            <a:spLocks noGrp="1" noChangeArrowheads="1"/>
          </p:cNvSpPr>
          <p:nvPr>
            <p:ph type="body" idx="1"/>
          </p:nvPr>
        </p:nvSpPr>
        <p:spPr>
          <a:xfrm>
            <a:off x="468313" y="1196975"/>
            <a:ext cx="8229600" cy="5040313"/>
          </a:xfrm>
        </p:spPr>
        <p:txBody>
          <a:bodyPr/>
          <a:lstStyle/>
          <a:p>
            <a:pPr algn="just" eaLnBrk="1" hangingPunct="1">
              <a:lnSpc>
                <a:spcPct val="90000"/>
              </a:lnSpc>
            </a:pPr>
            <a:r>
              <a:rPr lang="it-IT" sz="2400" smtClean="0"/>
              <a:t>Le imprese determinano i prezzi in modo da realizzare il massimo profitto possibile nelle le condizioni di mercato in cui operano (concorrenza perfetta, concorrenza imperfetta, oligopolio).</a:t>
            </a:r>
          </a:p>
          <a:p>
            <a:pPr algn="just" eaLnBrk="1" hangingPunct="1">
              <a:lnSpc>
                <a:spcPct val="90000"/>
              </a:lnSpc>
            </a:pPr>
            <a:r>
              <a:rPr lang="it-IT" sz="2400" smtClean="0"/>
              <a:t>Per consentire un profitto il prezzo deve essere, in qualsiasi forma di mercato, maggiore del (o al limite uguale al) </a:t>
            </a:r>
            <a:r>
              <a:rPr lang="it-IT" sz="2400" i="1" smtClean="0"/>
              <a:t>costo medio</a:t>
            </a:r>
            <a:r>
              <a:rPr lang="it-IT" sz="2400" smtClean="0"/>
              <a:t>.</a:t>
            </a:r>
          </a:p>
          <a:p>
            <a:pPr algn="just" eaLnBrk="1" hangingPunct="1">
              <a:lnSpc>
                <a:spcPct val="90000"/>
              </a:lnSpc>
            </a:pPr>
            <a:r>
              <a:rPr lang="it-IT" sz="2400" smtClean="0"/>
              <a:t>Se per semplificare si suppone che l’unico fattore produttivo sia il lavoro, il costo medio sarà dato dal </a:t>
            </a:r>
            <a:r>
              <a:rPr lang="it-IT" sz="2400" i="1" smtClean="0"/>
              <a:t>costo del lavoro per unità di prodotto </a:t>
            </a:r>
            <a:r>
              <a:rPr lang="it-IT" sz="2400" smtClean="0"/>
              <a:t>(CLUP), calcolabile come salario nominale </a:t>
            </a:r>
            <a:r>
              <a:rPr lang="it-IT" sz="2400" i="1" smtClean="0"/>
              <a:t>W</a:t>
            </a:r>
            <a:r>
              <a:rPr lang="it-IT" sz="2400" smtClean="0"/>
              <a:t> diviso per la produttività media del lavoro (</a:t>
            </a:r>
            <a:r>
              <a:rPr lang="it-IT" sz="2400" i="1" smtClean="0">
                <a:latin typeface="Times New Roman" pitchFamily="18" charset="0"/>
                <a:cs typeface="Times New Roman" pitchFamily="18" charset="0"/>
              </a:rPr>
              <a:t>a </a:t>
            </a:r>
            <a:r>
              <a:rPr lang="it-IT" sz="2400" i="1" smtClean="0"/>
              <a:t>=Y/N</a:t>
            </a:r>
            <a:r>
              <a:rPr lang="it-IT" sz="2400" smtClean="0"/>
              <a:t>), per cui:</a:t>
            </a:r>
          </a:p>
          <a:p>
            <a:pPr algn="ctr" eaLnBrk="1" hangingPunct="1">
              <a:lnSpc>
                <a:spcPct val="90000"/>
              </a:lnSpc>
              <a:buFontTx/>
              <a:buNone/>
            </a:pPr>
            <a:r>
              <a:rPr lang="it-IT" sz="2400" i="1" smtClean="0"/>
              <a:t>Costo medio </a:t>
            </a:r>
            <a:r>
              <a:rPr lang="it-IT" sz="2400" smtClean="0"/>
              <a:t>= W/</a:t>
            </a:r>
            <a:r>
              <a:rPr lang="it-IT" sz="2400" i="1" smtClean="0">
                <a:latin typeface="Times New Roman" pitchFamily="18" charset="0"/>
                <a:cs typeface="Times New Roman" pitchFamily="18" charset="0"/>
              </a:rPr>
              <a:t>a</a:t>
            </a:r>
            <a:endParaRPr lang="it-IT" sz="2400" smtClean="0"/>
          </a:p>
          <a:p>
            <a:pPr eaLnBrk="1" hangingPunct="1">
              <a:lnSpc>
                <a:spcPct val="90000"/>
              </a:lnSpc>
            </a:pPr>
            <a:endParaRPr lang="it-IT" sz="280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6" name="Rectangle 2"/>
          <p:cNvSpPr>
            <a:spLocks noGrp="1" noChangeArrowheads="1"/>
          </p:cNvSpPr>
          <p:nvPr>
            <p:ph type="title"/>
          </p:nvPr>
        </p:nvSpPr>
        <p:spPr>
          <a:xfrm>
            <a:off x="827088" y="260350"/>
            <a:ext cx="7427912" cy="706438"/>
          </a:xfrm>
        </p:spPr>
        <p:txBody>
          <a:bodyPr/>
          <a:lstStyle/>
          <a:p>
            <a:pPr eaLnBrk="1" hangingPunct="1"/>
            <a:r>
              <a:rPr lang="it-IT" sz="3200" smtClean="0"/>
              <a:t>Produttività del lavoro e costo medio </a:t>
            </a:r>
          </a:p>
        </p:txBody>
      </p:sp>
      <p:sp>
        <p:nvSpPr>
          <p:cNvPr id="184347" name="Rectangle 3"/>
          <p:cNvSpPr>
            <a:spLocks noGrp="1" noChangeArrowheads="1"/>
          </p:cNvSpPr>
          <p:nvPr>
            <p:ph type="body" idx="1"/>
          </p:nvPr>
        </p:nvSpPr>
        <p:spPr>
          <a:xfrm>
            <a:off x="457200" y="1236663"/>
            <a:ext cx="8229600" cy="5000625"/>
          </a:xfrm>
        </p:spPr>
        <p:txBody>
          <a:bodyPr/>
          <a:lstStyle/>
          <a:p>
            <a:pPr algn="just" eaLnBrk="1" hangingPunct="1">
              <a:lnSpc>
                <a:spcPct val="90000"/>
              </a:lnSpc>
            </a:pPr>
            <a:r>
              <a:rPr lang="it-IT" sz="2400" smtClean="0"/>
              <a:t>Le imprese aggiungno al costo medio un </a:t>
            </a:r>
            <a:r>
              <a:rPr lang="it-IT" sz="2400" i="1" smtClean="0"/>
              <a:t>mark-up</a:t>
            </a:r>
            <a:r>
              <a:rPr lang="it-IT" sz="2400" smtClean="0"/>
              <a:t> più o meno elevato, in base al grado di monopolio di cui dispongono, per coprire i costi fissi e realizzare un profitto netto. Il prezzo (</a:t>
            </a:r>
            <a:r>
              <a:rPr lang="it-IT" sz="2400" i="1" smtClean="0"/>
              <a:t>P</a:t>
            </a:r>
            <a:r>
              <a:rPr lang="it-IT" sz="2400" smtClean="0"/>
              <a:t>) del prodotto sarà quindi formato  nel seguente modo:</a:t>
            </a:r>
          </a:p>
          <a:p>
            <a:pPr algn="ctr" eaLnBrk="1" hangingPunct="1">
              <a:lnSpc>
                <a:spcPct val="90000"/>
              </a:lnSpc>
              <a:buFontTx/>
              <a:buNone/>
            </a:pPr>
            <a:r>
              <a:rPr lang="it-IT" sz="2400" i="1" smtClean="0"/>
              <a:t>P = costo medio + mark-up = W/</a:t>
            </a:r>
            <a:r>
              <a:rPr lang="it-IT" sz="2400" i="1" smtClean="0">
                <a:latin typeface="Times New Roman" pitchFamily="18" charset="0"/>
                <a:cs typeface="Times New Roman" pitchFamily="18" charset="0"/>
              </a:rPr>
              <a:t>a  + z W/a = W/a </a:t>
            </a:r>
            <a:r>
              <a:rPr lang="it-IT" sz="2400" smtClean="0">
                <a:latin typeface="Times New Roman" pitchFamily="18" charset="0"/>
                <a:cs typeface="Times New Roman" pitchFamily="18" charset="0"/>
              </a:rPr>
              <a:t>(1 + </a:t>
            </a:r>
            <a:r>
              <a:rPr lang="it-IT" sz="2400" i="1" smtClean="0">
                <a:latin typeface="Times New Roman" pitchFamily="18" charset="0"/>
                <a:cs typeface="Times New Roman" pitchFamily="18" charset="0"/>
              </a:rPr>
              <a:t>z</a:t>
            </a:r>
            <a:r>
              <a:rPr lang="it-IT" sz="2400" smtClean="0">
                <a:latin typeface="Times New Roman" pitchFamily="18" charset="0"/>
                <a:cs typeface="Times New Roman" pitchFamily="18" charset="0"/>
              </a:rPr>
              <a:t>)</a:t>
            </a:r>
          </a:p>
          <a:p>
            <a:pPr algn="just" eaLnBrk="1" hangingPunct="1">
              <a:lnSpc>
                <a:spcPct val="90000"/>
              </a:lnSpc>
            </a:pPr>
            <a:r>
              <a:rPr lang="it-IT" sz="2400" smtClean="0">
                <a:cs typeface="Times New Roman" pitchFamily="18" charset="0"/>
              </a:rPr>
              <a:t>Nella formula del prezzo abbiamo adottato l’ipotesi che le imprese fissino il mark-up come proporzione </a:t>
            </a:r>
            <a:r>
              <a:rPr lang="it-IT" sz="2400" i="1" smtClean="0">
                <a:cs typeface="Times New Roman" pitchFamily="18" charset="0"/>
              </a:rPr>
              <a:t>z </a:t>
            </a:r>
            <a:r>
              <a:rPr lang="it-IT" sz="2400" smtClean="0">
                <a:cs typeface="Times New Roman" pitchFamily="18" charset="0"/>
              </a:rPr>
              <a:t>del costo medio.   </a:t>
            </a:r>
            <a:endParaRPr lang="it-IT" sz="2400" smtClean="0"/>
          </a:p>
          <a:p>
            <a:pPr algn="just" eaLnBrk="1" hangingPunct="1">
              <a:lnSpc>
                <a:spcPct val="90000"/>
              </a:lnSpc>
            </a:pPr>
            <a:r>
              <a:rPr lang="it-IT" sz="2400" smtClean="0"/>
              <a:t>La </a:t>
            </a:r>
            <a:r>
              <a:rPr lang="it-IT" sz="2400" b="1" smtClean="0"/>
              <a:t>produttività del lavoro</a:t>
            </a:r>
            <a:r>
              <a:rPr lang="it-IT" sz="2400" smtClean="0"/>
              <a:t> dipende dall’intensità di capitale, dalla tecnologia e dalla qualità del capitale umano. Queste variabili cambiano nel lungo periodo, ma nel breve periodo possiamo per semplicità assumere la produttività come data e quindi:            . .</a:t>
            </a:r>
          </a:p>
        </p:txBody>
      </p:sp>
      <p:graphicFrame>
        <p:nvGraphicFramePr>
          <p:cNvPr id="184345" name="Object 25"/>
          <p:cNvGraphicFramePr>
            <a:graphicFrameLocks noChangeAspect="1"/>
          </p:cNvGraphicFramePr>
          <p:nvPr/>
        </p:nvGraphicFramePr>
        <p:xfrm>
          <a:off x="5435600" y="5661025"/>
          <a:ext cx="825500" cy="366713"/>
        </p:xfrm>
        <a:graphic>
          <a:graphicData uri="http://schemas.openxmlformats.org/presentationml/2006/ole">
            <p:oleObj spid="_x0000_s184345" name="Equation" r:id="rId3" imgW="368140" imgH="165028" progId="Equation.3">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8" name="Titolo 1"/>
          <p:cNvSpPr>
            <a:spLocks noGrp="1"/>
          </p:cNvSpPr>
          <p:nvPr>
            <p:ph type="title"/>
          </p:nvPr>
        </p:nvSpPr>
        <p:spPr>
          <a:xfrm>
            <a:off x="457200" y="274638"/>
            <a:ext cx="7427913" cy="561975"/>
          </a:xfrm>
        </p:spPr>
        <p:txBody>
          <a:bodyPr/>
          <a:lstStyle/>
          <a:p>
            <a:pPr eaLnBrk="1" hangingPunct="1"/>
            <a:r>
              <a:rPr lang="it-IT" sz="3200" smtClean="0"/>
              <a:t>Salario nominale e prezzo</a:t>
            </a:r>
          </a:p>
        </p:txBody>
      </p:sp>
      <p:sp>
        <p:nvSpPr>
          <p:cNvPr id="215089" name="Segnaposto contenuto 2"/>
          <p:cNvSpPr>
            <a:spLocks noGrp="1"/>
          </p:cNvSpPr>
          <p:nvPr>
            <p:ph idx="1"/>
          </p:nvPr>
        </p:nvSpPr>
        <p:spPr>
          <a:xfrm>
            <a:off x="250825" y="1196975"/>
            <a:ext cx="8497888" cy="5111750"/>
          </a:xfrm>
        </p:spPr>
        <p:txBody>
          <a:bodyPr/>
          <a:lstStyle/>
          <a:p>
            <a:pPr algn="just" eaLnBrk="1" hangingPunct="1">
              <a:lnSpc>
                <a:spcPct val="90000"/>
              </a:lnSpc>
            </a:pPr>
            <a:r>
              <a:rPr lang="it-IT" sz="2400" smtClean="0"/>
              <a:t>Il </a:t>
            </a:r>
            <a:r>
              <a:rPr lang="it-IT" sz="2400" b="1" smtClean="0"/>
              <a:t>salario nominale</a:t>
            </a:r>
            <a:r>
              <a:rPr lang="it-IT" sz="2400" smtClean="0"/>
              <a:t> dipende dalla contrattazione collettiva e/o aziendale fra i datori di lavoro e i lavoratori dipendenti, ossia tra gli </a:t>
            </a:r>
            <a:r>
              <a:rPr lang="it-IT" sz="2400" i="1" smtClean="0"/>
              <a:t>insider</a:t>
            </a:r>
            <a:r>
              <a:rPr lang="it-IT" sz="2400" smtClean="0"/>
              <a:t>, mentre gli </a:t>
            </a:r>
            <a:r>
              <a:rPr lang="it-IT" sz="2400" i="1" smtClean="0"/>
              <a:t>outsider</a:t>
            </a:r>
            <a:r>
              <a:rPr lang="it-IT" sz="2400" smtClean="0"/>
              <a:t> (lavoratori disoccupati, altri soggetti economici) esercitano, come vedremo, un’influenza sul potere contrattuale delle parti.</a:t>
            </a:r>
          </a:p>
          <a:p>
            <a:pPr algn="just" eaLnBrk="1" hangingPunct="1">
              <a:lnSpc>
                <a:spcPct val="90000"/>
              </a:lnSpc>
            </a:pPr>
            <a:r>
              <a:rPr lang="it-IT" sz="2400" smtClean="0"/>
              <a:t>Possiamo quindi supporre che il salario nominale sia rigido verso il basso, ossia che non scenda sotto il livello contrattuale, anche se c’è disoccupazione, ma che sia flessibile verso l’alto in caso di piena occupazione. Per cui:</a:t>
            </a:r>
          </a:p>
          <a:p>
            <a:pPr algn="just" eaLnBrk="1" hangingPunct="1">
              <a:lnSpc>
                <a:spcPct val="90000"/>
              </a:lnSpc>
              <a:buFontTx/>
              <a:buNone/>
            </a:pPr>
            <a:r>
              <a:rPr lang="it-IT" sz="2400" i="1" smtClean="0"/>
              <a:t>	 W =         </a:t>
            </a:r>
            <a:r>
              <a:rPr lang="it-IT" sz="2400" smtClean="0"/>
              <a:t>se  </a:t>
            </a:r>
            <a:r>
              <a:rPr lang="it-IT" sz="2400" i="1" smtClean="0"/>
              <a:t>N</a:t>
            </a:r>
            <a:r>
              <a:rPr lang="it-IT" sz="2400" b="1" i="1" baseline="-25000" smtClean="0"/>
              <a:t>d</a:t>
            </a:r>
            <a:r>
              <a:rPr lang="it-IT" sz="2400" b="1" i="1" smtClean="0"/>
              <a:t>  </a:t>
            </a:r>
            <a:r>
              <a:rPr lang="it-IT" sz="2400" smtClean="0"/>
              <a:t>(domanda di lavoro)</a:t>
            </a:r>
            <a:r>
              <a:rPr lang="it-IT" sz="2400" baseline="-25000" smtClean="0"/>
              <a:t> </a:t>
            </a:r>
            <a:r>
              <a:rPr lang="it-IT" sz="2400" smtClean="0"/>
              <a:t> ≤ </a:t>
            </a:r>
            <a:r>
              <a:rPr lang="it-IT" sz="2400" i="1" smtClean="0"/>
              <a:t>FL</a:t>
            </a:r>
            <a:r>
              <a:rPr lang="it-IT" sz="2400" smtClean="0"/>
              <a:t> (forza lavoro)</a:t>
            </a:r>
          </a:p>
          <a:p>
            <a:pPr algn="just" eaLnBrk="1" hangingPunct="1">
              <a:lnSpc>
                <a:spcPct val="90000"/>
              </a:lnSpc>
            </a:pPr>
            <a:r>
              <a:rPr lang="it-IT" sz="2400" smtClean="0"/>
              <a:t>In base a queste ipotesi la formula del prezzo diventa:</a:t>
            </a:r>
          </a:p>
          <a:p>
            <a:pPr algn="just" eaLnBrk="1" hangingPunct="1">
              <a:lnSpc>
                <a:spcPct val="90000"/>
              </a:lnSpc>
              <a:buFontTx/>
              <a:buNone/>
            </a:pPr>
            <a:r>
              <a:rPr lang="it-IT" sz="2400" smtClean="0"/>
              <a:t>                                               	</a:t>
            </a:r>
          </a:p>
          <a:p>
            <a:pPr algn="just" eaLnBrk="1" hangingPunct="1">
              <a:lnSpc>
                <a:spcPct val="90000"/>
              </a:lnSpc>
              <a:buFontTx/>
              <a:buNone/>
            </a:pPr>
            <a:endParaRPr lang="it-IT" sz="2400" smtClean="0"/>
          </a:p>
          <a:p>
            <a:pPr algn="just" eaLnBrk="1" hangingPunct="1">
              <a:lnSpc>
                <a:spcPct val="90000"/>
              </a:lnSpc>
              <a:buFontTx/>
              <a:buNone/>
            </a:pPr>
            <a:r>
              <a:rPr lang="it-IT" sz="2400" smtClean="0"/>
              <a:t>	se </a:t>
            </a:r>
            <a:r>
              <a:rPr lang="it-IT" sz="2400" i="1" smtClean="0"/>
              <a:t>N</a:t>
            </a:r>
            <a:r>
              <a:rPr lang="it-IT" sz="2400" b="1" i="1" baseline="-25000" smtClean="0"/>
              <a:t>d</a:t>
            </a:r>
            <a:r>
              <a:rPr lang="it-IT" sz="2400" b="1" i="1" smtClean="0"/>
              <a:t> </a:t>
            </a:r>
            <a:r>
              <a:rPr lang="it-IT" sz="2400" smtClean="0"/>
              <a:t>≤ </a:t>
            </a:r>
            <a:r>
              <a:rPr lang="it-IT" sz="2400" i="1" smtClean="0"/>
              <a:t>FL </a:t>
            </a:r>
            <a:r>
              <a:rPr lang="it-IT" sz="2400" smtClean="0"/>
              <a:t> ossia se la domanda di lavoro è inferiore a </a:t>
            </a:r>
            <a:r>
              <a:rPr lang="it-IT" sz="2400" i="1" smtClean="0"/>
              <a:t>FL.</a:t>
            </a:r>
            <a:r>
              <a:rPr lang="it-IT" sz="2400" smtClean="0"/>
              <a:t> </a:t>
            </a:r>
          </a:p>
        </p:txBody>
      </p:sp>
      <p:graphicFrame>
        <p:nvGraphicFramePr>
          <p:cNvPr id="215086" name="Object 46"/>
          <p:cNvGraphicFramePr>
            <a:graphicFrameLocks noChangeAspect="1"/>
          </p:cNvGraphicFramePr>
          <p:nvPr/>
        </p:nvGraphicFramePr>
        <p:xfrm>
          <a:off x="1403350" y="4292600"/>
          <a:ext cx="427038" cy="450850"/>
        </p:xfrm>
        <a:graphic>
          <a:graphicData uri="http://schemas.openxmlformats.org/presentationml/2006/ole">
            <p:oleObj spid="_x0000_s215086" name="Equation" r:id="rId3" imgW="190417" imgH="203112" progId="Equation.3">
              <p:embed/>
            </p:oleObj>
          </a:graphicData>
        </a:graphic>
      </p:graphicFrame>
      <p:graphicFrame>
        <p:nvGraphicFramePr>
          <p:cNvPr id="215087" name="Object 47"/>
          <p:cNvGraphicFramePr>
            <a:graphicFrameLocks noChangeAspect="1"/>
          </p:cNvGraphicFramePr>
          <p:nvPr/>
        </p:nvGraphicFramePr>
        <p:xfrm>
          <a:off x="3059113" y="5084763"/>
          <a:ext cx="2506662" cy="960437"/>
        </p:xfrm>
        <a:graphic>
          <a:graphicData uri="http://schemas.openxmlformats.org/presentationml/2006/ole">
            <p:oleObj spid="_x0000_s215087" name="Equazione" r:id="rId4" imgW="1117600" imgH="431800" progId="Equation.3">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71" name="Rectangle 2"/>
          <p:cNvSpPr>
            <a:spLocks noGrp="1" noChangeArrowheads="1"/>
          </p:cNvSpPr>
          <p:nvPr>
            <p:ph type="title"/>
          </p:nvPr>
        </p:nvSpPr>
        <p:spPr>
          <a:xfrm>
            <a:off x="755650" y="260350"/>
            <a:ext cx="7427913" cy="720725"/>
          </a:xfrm>
        </p:spPr>
        <p:txBody>
          <a:bodyPr/>
          <a:lstStyle/>
          <a:p>
            <a:pPr eaLnBrk="1" hangingPunct="1"/>
            <a:r>
              <a:rPr lang="it-IT" sz="3600" smtClean="0"/>
              <a:t>Offerta aggregata nel breve periodo</a:t>
            </a:r>
          </a:p>
        </p:txBody>
      </p:sp>
      <p:sp>
        <p:nvSpPr>
          <p:cNvPr id="185372" name="Rectangle 3"/>
          <p:cNvSpPr>
            <a:spLocks noGrp="1" noChangeArrowheads="1"/>
          </p:cNvSpPr>
          <p:nvPr>
            <p:ph type="body" idx="1"/>
          </p:nvPr>
        </p:nvSpPr>
        <p:spPr>
          <a:xfrm>
            <a:off x="539750" y="1268413"/>
            <a:ext cx="8229600" cy="4897437"/>
          </a:xfrm>
        </p:spPr>
        <p:txBody>
          <a:bodyPr/>
          <a:lstStyle/>
          <a:p>
            <a:pPr algn="just" eaLnBrk="1" hangingPunct="1">
              <a:lnSpc>
                <a:spcPct val="90000"/>
              </a:lnSpc>
            </a:pPr>
            <a:r>
              <a:rPr lang="it-IT" sz="2400" smtClean="0"/>
              <a:t>L’offerta aggregata, AS, indica la quantità di prodotto che le imprese sono disposte a offrire a ogni livello dei prezzi.</a:t>
            </a:r>
          </a:p>
          <a:p>
            <a:pPr algn="just" eaLnBrk="1" hangingPunct="1">
              <a:lnSpc>
                <a:spcPct val="90000"/>
              </a:lnSpc>
            </a:pPr>
            <a:r>
              <a:rPr lang="it-IT" sz="2400" smtClean="0"/>
              <a:t>Nel breve periodo la AS può essere espressa, in base a quanto si è osservato, come una linea ad angolo retto (Figura 8.1, quadrante </a:t>
            </a:r>
            <a:r>
              <a:rPr lang="it-IT" sz="2400" i="1" smtClean="0"/>
              <a:t>c</a:t>
            </a:r>
            <a:r>
              <a:rPr lang="it-IT" sz="2400" smtClean="0"/>
              <a:t>):</a:t>
            </a:r>
          </a:p>
          <a:p>
            <a:pPr lvl="1" algn="just" eaLnBrk="1" hangingPunct="1">
              <a:lnSpc>
                <a:spcPct val="90000"/>
              </a:lnSpc>
            </a:pPr>
            <a:r>
              <a:rPr lang="it-IT" sz="2400" smtClean="0"/>
              <a:t>se il sistema è sotto il livello di piena occupazione, l’offerta aggregata è una linea orizzontale in corrispondenza del prezzo </a:t>
            </a:r>
            <a:r>
              <a:rPr lang="it-IT" sz="2400" i="1" smtClean="0"/>
              <a:t>P</a:t>
            </a:r>
            <a:r>
              <a:rPr lang="it-IT" sz="2400" i="1" baseline="-25000" smtClean="0"/>
              <a:t>0</a:t>
            </a:r>
            <a:r>
              <a:rPr lang="it-IT" sz="2400" smtClean="0"/>
              <a:t>. Il prodotto di equilibrio è quindi determinato dalla domanda aggregata.</a:t>
            </a:r>
          </a:p>
          <a:p>
            <a:pPr lvl="1" algn="just" eaLnBrk="1" hangingPunct="1">
              <a:lnSpc>
                <a:spcPct val="90000"/>
              </a:lnSpc>
            </a:pPr>
            <a:r>
              <a:rPr lang="it-IT" sz="2400" smtClean="0"/>
              <a:t>Se il prodotto è al livello di piena occupazione,   </a:t>
            </a:r>
          </a:p>
          <a:p>
            <a:pPr lvl="1" algn="just" eaLnBrk="1" hangingPunct="1">
              <a:lnSpc>
                <a:spcPct val="90000"/>
              </a:lnSpc>
              <a:buFontTx/>
              <a:buNone/>
            </a:pPr>
            <a:r>
              <a:rPr lang="it-IT" sz="2400" smtClean="0"/>
              <a:t>	la AS è verticale. La domanda aggregata incide solo sul livello dei prezzi e dei salari.</a:t>
            </a:r>
          </a:p>
        </p:txBody>
      </p:sp>
      <p:graphicFrame>
        <p:nvGraphicFramePr>
          <p:cNvPr id="185370" name="Object 26"/>
          <p:cNvGraphicFramePr>
            <a:graphicFrameLocks noChangeAspect="1"/>
          </p:cNvGraphicFramePr>
          <p:nvPr/>
        </p:nvGraphicFramePr>
        <p:xfrm>
          <a:off x="7667625" y="4797425"/>
          <a:ext cx="1196975" cy="450850"/>
        </p:xfrm>
        <a:graphic>
          <a:graphicData uri="http://schemas.openxmlformats.org/presentationml/2006/ole">
            <p:oleObj spid="_x0000_s185370" name="Equazione" r:id="rId3" imgW="533169" imgH="203112" progId="Equation.3">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89" name="Picture 2"/>
          <p:cNvPicPr>
            <a:picLocks noChangeAspect="1" noChangeArrowheads="1"/>
          </p:cNvPicPr>
          <p:nvPr/>
        </p:nvPicPr>
        <p:blipFill>
          <a:blip r:embed="rId2"/>
          <a:srcRect/>
          <a:stretch>
            <a:fillRect/>
          </a:stretch>
        </p:blipFill>
        <p:spPr bwMode="auto">
          <a:xfrm>
            <a:off x="152400" y="1019175"/>
            <a:ext cx="8091488" cy="53625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416" name="Rectangle 2"/>
          <p:cNvSpPr>
            <a:spLocks noGrp="1" noChangeArrowheads="1"/>
          </p:cNvSpPr>
          <p:nvPr>
            <p:ph type="title"/>
          </p:nvPr>
        </p:nvSpPr>
        <p:spPr>
          <a:xfrm>
            <a:off x="457200" y="152400"/>
            <a:ext cx="7427913" cy="828675"/>
          </a:xfrm>
        </p:spPr>
        <p:txBody>
          <a:bodyPr/>
          <a:lstStyle/>
          <a:p>
            <a:pPr eaLnBrk="1" hangingPunct="1"/>
            <a:r>
              <a:rPr lang="it-IT" sz="3600" smtClean="0"/>
              <a:t>Domanda aggregata (</a:t>
            </a:r>
            <a:r>
              <a:rPr lang="it-IT" sz="3600" i="1" smtClean="0"/>
              <a:t>AD</a:t>
            </a:r>
            <a:r>
              <a:rPr lang="it-IT" sz="3600" i="1" baseline="-25000" smtClean="0"/>
              <a:t>P</a:t>
            </a:r>
            <a:r>
              <a:rPr lang="it-IT" sz="3600" smtClean="0"/>
              <a:t>)</a:t>
            </a:r>
            <a:r>
              <a:rPr lang="it-IT" sz="3600" baseline="-25000" smtClean="0"/>
              <a:t> </a:t>
            </a:r>
            <a:r>
              <a:rPr lang="it-IT" sz="3600" i="1" baseline="-25000" smtClean="0"/>
              <a:t> </a:t>
            </a:r>
            <a:endParaRPr lang="it-IT" sz="3600" smtClean="0"/>
          </a:p>
        </p:txBody>
      </p:sp>
      <p:sp>
        <p:nvSpPr>
          <p:cNvPr id="186417" name="Rectangle 3"/>
          <p:cNvSpPr>
            <a:spLocks noGrp="1" noChangeArrowheads="1"/>
          </p:cNvSpPr>
          <p:nvPr>
            <p:ph type="body" idx="1"/>
          </p:nvPr>
        </p:nvSpPr>
        <p:spPr>
          <a:xfrm>
            <a:off x="468313" y="1125538"/>
            <a:ext cx="8207375" cy="5183187"/>
          </a:xfrm>
        </p:spPr>
        <p:txBody>
          <a:bodyPr/>
          <a:lstStyle/>
          <a:p>
            <a:pPr algn="just" eaLnBrk="1" hangingPunct="1">
              <a:lnSpc>
                <a:spcPct val="90000"/>
              </a:lnSpc>
            </a:pPr>
            <a:r>
              <a:rPr lang="it-IT" sz="2200" smtClean="0"/>
              <a:t>La domanda aggregata </a:t>
            </a:r>
            <a:r>
              <a:rPr lang="it-IT" sz="2200" i="1" smtClean="0"/>
              <a:t>AD</a:t>
            </a:r>
            <a:r>
              <a:rPr lang="it-IT" sz="2200" i="1" baseline="-25000" smtClean="0"/>
              <a:t>P</a:t>
            </a:r>
            <a:r>
              <a:rPr lang="it-IT" sz="2200" smtClean="0"/>
              <a:t> indica la quantità di prodotto domandata in corrispondenza di ciascun livello dei prezzi.</a:t>
            </a:r>
          </a:p>
          <a:p>
            <a:pPr algn="just" eaLnBrk="1" hangingPunct="1">
              <a:lnSpc>
                <a:spcPct val="90000"/>
              </a:lnSpc>
            </a:pPr>
            <a:r>
              <a:rPr lang="it-IT" sz="2200" smtClean="0"/>
              <a:t>Come visto nel cap.5, in economia chiusa la AD indica, per ogni livello dei prezzi, il livello di prodotto in corrispondenza del quale i mercati dei beni (funzione IS) e quelli delle attività finanziarie (LM) sono contemporaneamente in equilibrio.</a:t>
            </a:r>
          </a:p>
          <a:p>
            <a:pPr algn="just" eaLnBrk="1" hangingPunct="1">
              <a:lnSpc>
                <a:spcPct val="90000"/>
              </a:lnSpc>
            </a:pPr>
            <a:r>
              <a:rPr lang="it-IT" sz="2200" smtClean="0"/>
              <a:t>Mettendo a sistema la IS e la LM, ipotizzando per semplicità</a:t>
            </a:r>
          </a:p>
          <a:p>
            <a:pPr algn="just" eaLnBrk="1" hangingPunct="1">
              <a:lnSpc>
                <a:spcPct val="90000"/>
              </a:lnSpc>
              <a:buFontTx/>
              <a:buNone/>
            </a:pPr>
            <a:r>
              <a:rPr lang="it-IT" sz="2200" smtClean="0"/>
              <a:t>	    = 0 e risolvendo rispetto a </a:t>
            </a:r>
            <a:r>
              <a:rPr lang="it-IT" sz="2200" i="1" smtClean="0"/>
              <a:t>Y</a:t>
            </a:r>
            <a:r>
              <a:rPr lang="it-IT" sz="2200" smtClean="0"/>
              <a:t>, si ottiene: </a:t>
            </a:r>
          </a:p>
          <a:p>
            <a:pPr algn="just" eaLnBrk="1" hangingPunct="1">
              <a:lnSpc>
                <a:spcPct val="90000"/>
              </a:lnSpc>
              <a:buFontTx/>
              <a:buNone/>
            </a:pPr>
            <a:r>
              <a:rPr lang="it-IT" sz="2200" smtClean="0"/>
              <a:t>							 								funzione </a:t>
            </a:r>
            <a:r>
              <a:rPr lang="it-IT" sz="2200" i="1" smtClean="0"/>
              <a:t>AD</a:t>
            </a:r>
            <a:r>
              <a:rPr lang="it-IT" sz="2200" i="1" baseline="-25000" smtClean="0"/>
              <a:t>P </a:t>
            </a:r>
            <a:endParaRPr lang="it-IT" sz="2200" smtClean="0"/>
          </a:p>
          <a:p>
            <a:pPr algn="just" eaLnBrk="1" hangingPunct="1">
              <a:lnSpc>
                <a:spcPct val="90000"/>
              </a:lnSpc>
            </a:pPr>
            <a:endParaRPr lang="it-IT" sz="2200" smtClean="0"/>
          </a:p>
          <a:p>
            <a:pPr algn="just" eaLnBrk="1" hangingPunct="1">
              <a:lnSpc>
                <a:spcPct val="90000"/>
              </a:lnSpc>
            </a:pPr>
            <a:r>
              <a:rPr lang="it-IT" sz="2200" smtClean="0"/>
              <a:t>La </a:t>
            </a:r>
            <a:r>
              <a:rPr lang="it-IT" sz="2200" i="1" smtClean="0"/>
              <a:t>AD</a:t>
            </a:r>
            <a:r>
              <a:rPr lang="it-IT" sz="2200" i="1" baseline="-25000" smtClean="0"/>
              <a:t>P</a:t>
            </a:r>
            <a:r>
              <a:rPr lang="it-IT" sz="2200" smtClean="0"/>
              <a:t> ha la forma di una iperbole. Tra </a:t>
            </a:r>
            <a:r>
              <a:rPr lang="it-IT" sz="2200" i="1" smtClean="0"/>
              <a:t>Y </a:t>
            </a:r>
            <a:r>
              <a:rPr lang="it-IT" sz="2200" smtClean="0"/>
              <a:t>e </a:t>
            </a:r>
            <a:r>
              <a:rPr lang="it-IT" sz="2200" i="1" smtClean="0"/>
              <a:t>P</a:t>
            </a:r>
            <a:r>
              <a:rPr lang="it-IT" sz="2200" smtClean="0"/>
              <a:t> esiste quindi un legame inverso (Figura 8.2).</a:t>
            </a:r>
          </a:p>
          <a:p>
            <a:pPr algn="just" eaLnBrk="1" hangingPunct="1">
              <a:lnSpc>
                <a:spcPct val="90000"/>
              </a:lnSpc>
            </a:pPr>
            <a:r>
              <a:rPr lang="it-IT" sz="2200" smtClean="0"/>
              <a:t>Una politica fiscale o monetaria espansiva (restrittiva) spostano verso destra/alto (sinistra/basso) la </a:t>
            </a:r>
            <a:r>
              <a:rPr lang="it-IT" sz="2200" i="1" smtClean="0"/>
              <a:t>AD</a:t>
            </a:r>
            <a:r>
              <a:rPr lang="it-IT" sz="2200" i="1" baseline="-25000" smtClean="0"/>
              <a:t>P </a:t>
            </a:r>
            <a:r>
              <a:rPr lang="it-IT" sz="2200" smtClean="0"/>
              <a:t>.</a:t>
            </a:r>
          </a:p>
        </p:txBody>
      </p:sp>
      <p:graphicFrame>
        <p:nvGraphicFramePr>
          <p:cNvPr id="186414" name="Object 46"/>
          <p:cNvGraphicFramePr>
            <a:graphicFrameLocks noChangeAspect="1"/>
          </p:cNvGraphicFramePr>
          <p:nvPr/>
        </p:nvGraphicFramePr>
        <p:xfrm>
          <a:off x="900113" y="3357563"/>
          <a:ext cx="341312" cy="423862"/>
        </p:xfrm>
        <a:graphic>
          <a:graphicData uri="http://schemas.openxmlformats.org/presentationml/2006/ole">
            <p:oleObj spid="_x0000_s186414" name="Equation" r:id="rId3" imgW="152334" imgH="190417" progId="Equation.3">
              <p:embed/>
            </p:oleObj>
          </a:graphicData>
        </a:graphic>
      </p:graphicFrame>
      <p:graphicFrame>
        <p:nvGraphicFramePr>
          <p:cNvPr id="186415" name="Object 47"/>
          <p:cNvGraphicFramePr>
            <a:graphicFrameLocks noChangeAspect="1"/>
          </p:cNvGraphicFramePr>
          <p:nvPr/>
        </p:nvGraphicFramePr>
        <p:xfrm>
          <a:off x="2771775" y="3860800"/>
          <a:ext cx="3098800" cy="904875"/>
        </p:xfrm>
        <a:graphic>
          <a:graphicData uri="http://schemas.openxmlformats.org/presentationml/2006/ole">
            <p:oleObj spid="_x0000_s186415" name="Equazione" r:id="rId4" imgW="1383699" imgH="406224" progId="Equation.3">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7" name="Picture 2"/>
          <p:cNvPicPr>
            <a:picLocks noChangeAspect="1" noChangeArrowheads="1"/>
          </p:cNvPicPr>
          <p:nvPr/>
        </p:nvPicPr>
        <p:blipFill>
          <a:blip r:embed="rId2"/>
          <a:srcRect/>
          <a:stretch>
            <a:fillRect/>
          </a:stretch>
        </p:blipFill>
        <p:spPr bwMode="auto">
          <a:xfrm>
            <a:off x="93663" y="971550"/>
            <a:ext cx="8150225" cy="5410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63" name="Rectangle 2"/>
          <p:cNvSpPr>
            <a:spLocks noGrp="1" noChangeArrowheads="1"/>
          </p:cNvSpPr>
          <p:nvPr>
            <p:ph type="title"/>
          </p:nvPr>
        </p:nvSpPr>
        <p:spPr>
          <a:xfrm>
            <a:off x="457200" y="260350"/>
            <a:ext cx="7427913" cy="504825"/>
          </a:xfrm>
        </p:spPr>
        <p:txBody>
          <a:bodyPr/>
          <a:lstStyle/>
          <a:p>
            <a:pPr eaLnBrk="1" hangingPunct="1"/>
            <a:r>
              <a:rPr lang="it-IT" sz="3200" i="1" smtClean="0"/>
              <a:t>AD</a:t>
            </a:r>
            <a:r>
              <a:rPr lang="it-IT" sz="3200" i="1" baseline="-25000" smtClean="0"/>
              <a:t>P </a:t>
            </a:r>
            <a:r>
              <a:rPr lang="it-IT" sz="3200" smtClean="0"/>
              <a:t>: casi particolari</a:t>
            </a:r>
          </a:p>
        </p:txBody>
      </p:sp>
      <p:sp>
        <p:nvSpPr>
          <p:cNvPr id="187464" name="Rectangle 3"/>
          <p:cNvSpPr>
            <a:spLocks noGrp="1" noChangeArrowheads="1"/>
          </p:cNvSpPr>
          <p:nvPr>
            <p:ph type="body" idx="1"/>
          </p:nvPr>
        </p:nvSpPr>
        <p:spPr>
          <a:xfrm>
            <a:off x="323850" y="981075"/>
            <a:ext cx="8362950" cy="5400675"/>
          </a:xfrm>
        </p:spPr>
        <p:txBody>
          <a:bodyPr/>
          <a:lstStyle/>
          <a:p>
            <a:pPr algn="just" eaLnBrk="1" hangingPunct="1">
              <a:lnSpc>
                <a:spcPct val="90000"/>
              </a:lnSpc>
            </a:pPr>
            <a:r>
              <a:rPr lang="it-IT" sz="2400" smtClean="0"/>
              <a:t>Nell’equazione dell’ </a:t>
            </a:r>
            <a:r>
              <a:rPr lang="it-IT" sz="2400" i="1" smtClean="0"/>
              <a:t>AD</a:t>
            </a:r>
            <a:r>
              <a:rPr lang="it-IT" sz="2400" i="1" baseline="-25000" smtClean="0"/>
              <a:t>P</a:t>
            </a:r>
            <a:endParaRPr lang="it-IT" sz="2400" smtClean="0"/>
          </a:p>
          <a:p>
            <a:pPr marL="342900" lvl="1" indent="-342900" algn="just" eaLnBrk="1" hangingPunct="1">
              <a:lnSpc>
                <a:spcPct val="90000"/>
              </a:lnSpc>
              <a:buFontTx/>
              <a:buNone/>
            </a:pPr>
            <a:r>
              <a:rPr lang="it-IT" sz="2400" smtClean="0"/>
              <a:t>                                   (moltiplicatore della politica fiscale)</a:t>
            </a:r>
          </a:p>
          <a:p>
            <a:pPr marL="342900" lvl="1" indent="-342900" algn="just" eaLnBrk="1" hangingPunct="1">
              <a:lnSpc>
                <a:spcPct val="90000"/>
              </a:lnSpc>
              <a:buFontTx/>
              <a:buChar char="•"/>
            </a:pPr>
            <a:endParaRPr lang="it-IT" sz="2400" smtClean="0"/>
          </a:p>
          <a:p>
            <a:pPr marL="342900" lvl="1" indent="-342900" algn="just" eaLnBrk="1" hangingPunct="1">
              <a:lnSpc>
                <a:spcPct val="90000"/>
              </a:lnSpc>
              <a:buFontTx/>
              <a:buChar char="•"/>
            </a:pPr>
            <a:endParaRPr lang="it-IT" sz="2400" smtClean="0"/>
          </a:p>
          <a:p>
            <a:pPr marL="342900" lvl="1" indent="-342900" algn="just" eaLnBrk="1" hangingPunct="1">
              <a:lnSpc>
                <a:spcPct val="90000"/>
              </a:lnSpc>
              <a:buFontTx/>
              <a:buNone/>
            </a:pPr>
            <a:r>
              <a:rPr lang="it-IT" sz="2400" smtClean="0"/>
              <a:t>                                 (moltiplicatore della politica monetaria)</a:t>
            </a:r>
          </a:p>
          <a:p>
            <a:pPr algn="just" eaLnBrk="1" hangingPunct="1">
              <a:lnSpc>
                <a:spcPct val="90000"/>
              </a:lnSpc>
            </a:pPr>
            <a:endParaRPr lang="it-IT" sz="2400" smtClean="0"/>
          </a:p>
          <a:p>
            <a:pPr algn="just" eaLnBrk="1" hangingPunct="1">
              <a:lnSpc>
                <a:spcPct val="90000"/>
              </a:lnSpc>
            </a:pPr>
            <a:r>
              <a:rPr lang="it-IT" sz="2400" smtClean="0"/>
              <a:t>La </a:t>
            </a:r>
            <a:r>
              <a:rPr lang="it-IT" sz="2400" i="1" smtClean="0"/>
              <a:t>AD</a:t>
            </a:r>
            <a:r>
              <a:rPr lang="it-IT" sz="2400" i="1" baseline="-25000" smtClean="0"/>
              <a:t>P</a:t>
            </a:r>
            <a:r>
              <a:rPr lang="it-IT" sz="2400" smtClean="0"/>
              <a:t> si modifica come segue in due casi particolari:</a:t>
            </a:r>
          </a:p>
          <a:p>
            <a:pPr algn="just" eaLnBrk="1" hangingPunct="1">
              <a:lnSpc>
                <a:spcPct val="90000"/>
              </a:lnSpc>
              <a:buFontTx/>
              <a:buNone/>
            </a:pPr>
            <a:r>
              <a:rPr lang="it-IT" sz="2400" smtClean="0"/>
              <a:t> - nei casi “keynesiani” di LM orizzontale (</a:t>
            </a:r>
            <a:r>
              <a:rPr lang="it-IT" sz="2400" i="1" smtClean="0"/>
              <a:t>h = </a:t>
            </a:r>
            <a:r>
              <a:rPr lang="it-IT" i="1" smtClean="0"/>
              <a:t>∞, </a:t>
            </a:r>
            <a:r>
              <a:rPr lang="it-IT" sz="2400" smtClean="0"/>
              <a:t>trappola della liquidità) o IS verticale (</a:t>
            </a:r>
            <a:r>
              <a:rPr lang="it-IT" sz="2400" i="1" smtClean="0"/>
              <a:t>b=0, </a:t>
            </a:r>
            <a:r>
              <a:rPr lang="it-IT" sz="2400" smtClean="0"/>
              <a:t>investimento insensibile al tasso d’interesse), la politica monetaria è inefficace e, infatti, la </a:t>
            </a:r>
            <a:r>
              <a:rPr lang="it-IT" sz="2400" i="1" smtClean="0"/>
              <a:t>AD</a:t>
            </a:r>
            <a:r>
              <a:rPr lang="it-IT" sz="2400" i="1" baseline="-25000" smtClean="0"/>
              <a:t>P</a:t>
            </a:r>
            <a:r>
              <a:rPr lang="it-IT" sz="2400" smtClean="0"/>
              <a:t> diviene verticale (fig.8.3</a:t>
            </a:r>
            <a:r>
              <a:rPr lang="it-IT" sz="2400" i="1" smtClean="0">
                <a:latin typeface="Times New Roman" pitchFamily="18" charset="0"/>
                <a:cs typeface="Times New Roman" pitchFamily="18" charset="0"/>
              </a:rPr>
              <a:t>a</a:t>
            </a:r>
            <a:r>
              <a:rPr lang="it-IT" sz="2400" smtClean="0"/>
              <a:t>);</a:t>
            </a:r>
          </a:p>
          <a:p>
            <a:pPr algn="just" eaLnBrk="1" hangingPunct="1">
              <a:lnSpc>
                <a:spcPct val="90000"/>
              </a:lnSpc>
              <a:buFontTx/>
              <a:buNone/>
            </a:pPr>
            <a:r>
              <a:rPr lang="it-IT" sz="2400" smtClean="0"/>
              <a:t> - Nel caso classico di LM verticale (</a:t>
            </a:r>
            <a:r>
              <a:rPr lang="it-IT" sz="2400" i="1" smtClean="0"/>
              <a:t>h=0, </a:t>
            </a:r>
            <a:r>
              <a:rPr lang="it-IT" sz="2400" smtClean="0"/>
              <a:t>teoria quantitativa della moneta), la </a:t>
            </a:r>
            <a:r>
              <a:rPr lang="it-IT" sz="2400" i="1" smtClean="0"/>
              <a:t>AD</a:t>
            </a:r>
            <a:r>
              <a:rPr lang="it-IT" sz="2400" i="1" baseline="-25000" smtClean="0"/>
              <a:t>P</a:t>
            </a:r>
            <a:r>
              <a:rPr lang="it-IT" sz="2400" smtClean="0"/>
              <a:t> diviene un’iperbole equilatera asintotica agli assi (fig.8.3b):</a:t>
            </a:r>
          </a:p>
        </p:txBody>
      </p:sp>
      <p:graphicFrame>
        <p:nvGraphicFramePr>
          <p:cNvPr id="187460" name="Object 68"/>
          <p:cNvGraphicFramePr>
            <a:graphicFrameLocks noChangeAspect="1"/>
          </p:cNvGraphicFramePr>
          <p:nvPr/>
        </p:nvGraphicFramePr>
        <p:xfrm>
          <a:off x="1187450" y="1268413"/>
          <a:ext cx="1903413" cy="962025"/>
        </p:xfrm>
        <a:graphic>
          <a:graphicData uri="http://schemas.openxmlformats.org/presentationml/2006/ole">
            <p:oleObj spid="_x0000_s187460" name="Equation" r:id="rId3" imgW="850531" imgH="431613" progId="Equation.3">
              <p:embed/>
            </p:oleObj>
          </a:graphicData>
        </a:graphic>
      </p:graphicFrame>
      <p:graphicFrame>
        <p:nvGraphicFramePr>
          <p:cNvPr id="187461" name="Object 69"/>
          <p:cNvGraphicFramePr>
            <a:graphicFrameLocks noChangeAspect="1"/>
          </p:cNvGraphicFramePr>
          <p:nvPr/>
        </p:nvGraphicFramePr>
        <p:xfrm>
          <a:off x="611188" y="2420938"/>
          <a:ext cx="2497137" cy="862012"/>
        </p:xfrm>
        <a:graphic>
          <a:graphicData uri="http://schemas.openxmlformats.org/presentationml/2006/ole">
            <p:oleObj spid="_x0000_s187461" name="Equation" r:id="rId4" imgW="1244600" imgH="431800" progId="Equation.3">
              <p:embed/>
            </p:oleObj>
          </a:graphicData>
        </a:graphic>
      </p:graphicFrame>
      <p:graphicFrame>
        <p:nvGraphicFramePr>
          <p:cNvPr id="187462" name="Object 70"/>
          <p:cNvGraphicFramePr>
            <a:graphicFrameLocks noChangeAspect="1"/>
          </p:cNvGraphicFramePr>
          <p:nvPr/>
        </p:nvGraphicFramePr>
        <p:xfrm>
          <a:off x="4787900" y="5949950"/>
          <a:ext cx="1457325" cy="431800"/>
        </p:xfrm>
        <a:graphic>
          <a:graphicData uri="http://schemas.openxmlformats.org/presentationml/2006/ole">
            <p:oleObj spid="_x0000_s187462" name="Equazione" r:id="rId5" imgW="723586" imgH="215806"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5" name="Picture 2"/>
          <p:cNvPicPr>
            <a:picLocks noChangeAspect="1" noChangeArrowheads="1"/>
          </p:cNvPicPr>
          <p:nvPr/>
        </p:nvPicPr>
        <p:blipFill>
          <a:blip r:embed="rId2"/>
          <a:srcRect/>
          <a:stretch>
            <a:fillRect/>
          </a:stretch>
        </p:blipFill>
        <p:spPr bwMode="auto">
          <a:xfrm>
            <a:off x="104775" y="1322388"/>
            <a:ext cx="8934450" cy="491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457200" y="76200"/>
            <a:ext cx="7427913" cy="760413"/>
          </a:xfrm>
        </p:spPr>
        <p:txBody>
          <a:bodyPr/>
          <a:lstStyle/>
          <a:p>
            <a:pPr eaLnBrk="1" hangingPunct="1"/>
            <a:r>
              <a:rPr lang="it-IT" sz="3600" smtClean="0"/>
              <a:t>Equilibrio AS-</a:t>
            </a:r>
            <a:r>
              <a:rPr lang="it-IT" sz="3600" i="1" smtClean="0"/>
              <a:t> AD</a:t>
            </a:r>
            <a:r>
              <a:rPr lang="it-IT" sz="3600" i="1" baseline="-25000" smtClean="0"/>
              <a:t>P</a:t>
            </a:r>
            <a:endParaRPr lang="it-IT" sz="3600" smtClean="0"/>
          </a:p>
        </p:txBody>
      </p:sp>
      <p:sp>
        <p:nvSpPr>
          <p:cNvPr id="222210" name="Rectangle 3"/>
          <p:cNvSpPr>
            <a:spLocks noGrp="1" noChangeArrowheads="1"/>
          </p:cNvSpPr>
          <p:nvPr>
            <p:ph type="body" idx="1"/>
          </p:nvPr>
        </p:nvSpPr>
        <p:spPr>
          <a:xfrm>
            <a:off x="395288" y="981075"/>
            <a:ext cx="8229600" cy="5040313"/>
          </a:xfrm>
        </p:spPr>
        <p:txBody>
          <a:bodyPr/>
          <a:lstStyle/>
          <a:p>
            <a:pPr algn="just" eaLnBrk="1" hangingPunct="1">
              <a:lnSpc>
                <a:spcPct val="90000"/>
              </a:lnSpc>
            </a:pPr>
            <a:r>
              <a:rPr lang="it-IT" sz="2400" smtClean="0"/>
              <a:t>L’equilibrio del sistema si ha nell’intersezione tra AS e </a:t>
            </a:r>
            <a:r>
              <a:rPr lang="it-IT" sz="2400" i="1" smtClean="0"/>
              <a:t>AD</a:t>
            </a:r>
            <a:r>
              <a:rPr lang="it-IT" sz="2400" i="1" baseline="-25000" smtClean="0"/>
              <a:t>P</a:t>
            </a:r>
            <a:r>
              <a:rPr lang="it-IT" sz="2400" smtClean="0"/>
              <a:t>.</a:t>
            </a:r>
          </a:p>
          <a:p>
            <a:pPr algn="just" eaLnBrk="1" hangingPunct="1">
              <a:lnSpc>
                <a:spcPct val="90000"/>
              </a:lnSpc>
            </a:pPr>
            <a:r>
              <a:rPr lang="it-IT" sz="2400" smtClean="0"/>
              <a:t>Se l’incrocio avviene nella parte dove la AS è orizzontale si ha un prodotto inferiore al livello potenziale e quindi vi è disoccupazione.</a:t>
            </a:r>
          </a:p>
          <a:p>
            <a:pPr algn="just" eaLnBrk="1" hangingPunct="1">
              <a:lnSpc>
                <a:spcPct val="90000"/>
              </a:lnSpc>
            </a:pPr>
            <a:r>
              <a:rPr lang="it-IT" sz="2400" smtClean="0"/>
              <a:t>Per raggiungere il prodotto potenziale vi sono due strade:</a:t>
            </a:r>
          </a:p>
          <a:p>
            <a:pPr lvl="1" algn="just" eaLnBrk="1" hangingPunct="1">
              <a:lnSpc>
                <a:spcPct val="90000"/>
              </a:lnSpc>
            </a:pPr>
            <a:r>
              <a:rPr lang="it-IT" sz="2400" smtClean="0"/>
              <a:t>soluzione keynesiana: si sposta la curva </a:t>
            </a:r>
            <a:r>
              <a:rPr lang="it-IT" sz="2400" i="1" smtClean="0"/>
              <a:t>AD</a:t>
            </a:r>
            <a:r>
              <a:rPr lang="it-IT" sz="2400" i="1" baseline="-25000" smtClean="0"/>
              <a:t>P</a:t>
            </a:r>
            <a:r>
              <a:rPr lang="it-IT" sz="2400" smtClean="0"/>
              <a:t> verso destra con una politica monetaria e/o fiscale espansiva (equilibrio E</a:t>
            </a:r>
            <a:r>
              <a:rPr lang="it-IT" sz="2400" baseline="-25000" smtClean="0"/>
              <a:t>1 </a:t>
            </a:r>
            <a:r>
              <a:rPr lang="it-IT" sz="2400" smtClean="0"/>
              <a:t>in Figura 8.4, quadrante (c));</a:t>
            </a:r>
          </a:p>
          <a:p>
            <a:pPr lvl="1" algn="just" eaLnBrk="1" hangingPunct="1">
              <a:lnSpc>
                <a:spcPct val="90000"/>
              </a:lnSpc>
            </a:pPr>
            <a:r>
              <a:rPr lang="it-IT" sz="2400" smtClean="0"/>
              <a:t>soluzione classica: si basa sulle forze del mercato, i salari ed i prezzi si riducono e quindi la AS si sposta verso il basso (equilibrio E</a:t>
            </a:r>
            <a:r>
              <a:rPr lang="it-IT" sz="2400" baseline="-25000" smtClean="0"/>
              <a:t>2 </a:t>
            </a:r>
            <a:r>
              <a:rPr lang="it-IT" sz="2400" smtClean="0"/>
              <a:t>in Figura 8.4).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3" name="Picture 2"/>
          <p:cNvPicPr>
            <a:picLocks noChangeAspect="1" noChangeArrowheads="1"/>
          </p:cNvPicPr>
          <p:nvPr/>
        </p:nvPicPr>
        <p:blipFill>
          <a:blip r:embed="rId2"/>
          <a:srcRect/>
          <a:stretch>
            <a:fillRect/>
          </a:stretch>
        </p:blipFill>
        <p:spPr bwMode="auto">
          <a:xfrm>
            <a:off x="95250" y="549275"/>
            <a:ext cx="8077200" cy="59118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539750" y="188913"/>
            <a:ext cx="7427913" cy="688975"/>
          </a:xfrm>
        </p:spPr>
        <p:txBody>
          <a:bodyPr/>
          <a:lstStyle/>
          <a:p>
            <a:pPr eaLnBrk="1" hangingPunct="1"/>
            <a:r>
              <a:rPr lang="it-IT" sz="3200" b="1" smtClean="0"/>
              <a:t>Critica keynesiana alla tesi classica</a:t>
            </a:r>
          </a:p>
        </p:txBody>
      </p:sp>
      <p:sp>
        <p:nvSpPr>
          <p:cNvPr id="224258" name="Rectangle 3"/>
          <p:cNvSpPr>
            <a:spLocks noGrp="1" noChangeArrowheads="1"/>
          </p:cNvSpPr>
          <p:nvPr>
            <p:ph type="body" idx="1"/>
          </p:nvPr>
        </p:nvSpPr>
        <p:spPr>
          <a:xfrm>
            <a:off x="323850" y="1125538"/>
            <a:ext cx="8229600" cy="5183187"/>
          </a:xfrm>
        </p:spPr>
        <p:txBody>
          <a:bodyPr/>
          <a:lstStyle/>
          <a:p>
            <a:pPr algn="just" eaLnBrk="1" hangingPunct="1">
              <a:lnSpc>
                <a:spcPct val="90000"/>
              </a:lnSpc>
            </a:pPr>
            <a:r>
              <a:rPr lang="it-IT" sz="2800" smtClean="0"/>
              <a:t>Keynes porta due argomenti contro la tesi classica:</a:t>
            </a:r>
            <a:endParaRPr lang="it-IT" sz="2400" smtClean="0"/>
          </a:p>
          <a:p>
            <a:pPr lvl="1" algn="just" eaLnBrk="1" hangingPunct="1">
              <a:lnSpc>
                <a:spcPct val="90000"/>
              </a:lnSpc>
            </a:pPr>
            <a:r>
              <a:rPr lang="it-IT" sz="2400" smtClean="0"/>
              <a:t>la rigidità dei salari verso il basso non è irrazionale, ma può essere spiegata dalla mancanza di coordinamento tra gli operatori. Ad esempio, anche se i lavoratori accettassero una riduzione dei salari, non è detto che poi le imprese riducano i prezzi, potrebbero approfittarne per aumentare i profitti. I lavoratori subirebbero così una perdita di potere d’acquisto;</a:t>
            </a:r>
          </a:p>
          <a:p>
            <a:pPr lvl="1" algn="just" eaLnBrk="1" hangingPunct="1">
              <a:lnSpc>
                <a:spcPct val="90000"/>
              </a:lnSpc>
            </a:pPr>
            <a:r>
              <a:rPr lang="it-IT" sz="2400" smtClean="0"/>
              <a:t>se la </a:t>
            </a:r>
            <a:r>
              <a:rPr lang="it-IT" sz="2400" i="1" smtClean="0"/>
              <a:t>AD</a:t>
            </a:r>
            <a:r>
              <a:rPr lang="it-IT" sz="2400" i="1" baseline="-25000" smtClean="0"/>
              <a:t>P</a:t>
            </a:r>
            <a:r>
              <a:rPr lang="it-IT" sz="2400" smtClean="0"/>
              <a:t> è verticale (LM orizzontale o IS verticale) una caduta del livello dei prezzi sarebbe inefficace. L’unica possibilità di aumentare il prodotto sarebbe una politica fiscale espansiva.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title"/>
          </p:nvPr>
        </p:nvSpPr>
        <p:spPr>
          <a:xfrm>
            <a:off x="457200" y="274638"/>
            <a:ext cx="7427913" cy="777875"/>
          </a:xfrm>
        </p:spPr>
        <p:txBody>
          <a:bodyPr/>
          <a:lstStyle/>
          <a:p>
            <a:pPr eaLnBrk="1" hangingPunct="1"/>
            <a:r>
              <a:rPr lang="it-IT" sz="3600" smtClean="0"/>
              <a:t>La sintesi neoclassica</a:t>
            </a:r>
          </a:p>
        </p:txBody>
      </p:sp>
      <p:sp>
        <p:nvSpPr>
          <p:cNvPr id="225282" name="Rectangle 3"/>
          <p:cNvSpPr>
            <a:spLocks noGrp="1" noChangeArrowheads="1"/>
          </p:cNvSpPr>
          <p:nvPr>
            <p:ph type="body" idx="1"/>
          </p:nvPr>
        </p:nvSpPr>
        <p:spPr>
          <a:xfrm>
            <a:off x="468313" y="1484313"/>
            <a:ext cx="8351837" cy="4897437"/>
          </a:xfrm>
        </p:spPr>
        <p:txBody>
          <a:bodyPr/>
          <a:lstStyle/>
          <a:p>
            <a:pPr algn="just" eaLnBrk="1" hangingPunct="1">
              <a:lnSpc>
                <a:spcPct val="90000"/>
              </a:lnSpc>
            </a:pPr>
            <a:r>
              <a:rPr lang="it-IT" sz="2400" smtClean="0"/>
              <a:t>Tra la tesi classica e la tesi keynesiana è stata proposta la seguente sintesi (definita </a:t>
            </a:r>
            <a:r>
              <a:rPr lang="it-IT" sz="2400" i="1" smtClean="0"/>
              <a:t>neoclassica</a:t>
            </a:r>
            <a:r>
              <a:rPr lang="it-IT" sz="2400" smtClean="0"/>
              <a:t>):</a:t>
            </a:r>
          </a:p>
          <a:p>
            <a:pPr algn="just" eaLnBrk="1" hangingPunct="1">
              <a:lnSpc>
                <a:spcPct val="90000"/>
              </a:lnSpc>
            </a:pPr>
            <a:r>
              <a:rPr lang="it-IT" sz="2400" smtClean="0"/>
              <a:t>nel </a:t>
            </a:r>
            <a:r>
              <a:rPr lang="it-IT" sz="2400" b="1" smtClean="0"/>
              <a:t>breve periodo</a:t>
            </a:r>
            <a:r>
              <a:rPr lang="it-IT" sz="2400" smtClean="0"/>
              <a:t> è ragionevole ipotizzare salari e prezzi dati, cioè una </a:t>
            </a:r>
            <a:r>
              <a:rPr lang="it-IT" sz="2400" b="1" smtClean="0"/>
              <a:t>AS orizzontale</a:t>
            </a:r>
            <a:r>
              <a:rPr lang="it-IT" sz="2400" smtClean="0"/>
              <a:t> La domanda aggregata </a:t>
            </a:r>
            <a:r>
              <a:rPr lang="it-IT" sz="2400" i="1" smtClean="0"/>
              <a:t>AD</a:t>
            </a:r>
            <a:r>
              <a:rPr lang="it-IT" sz="2400" i="1" baseline="-25000" smtClean="0"/>
              <a:t>P  </a:t>
            </a:r>
            <a:r>
              <a:rPr lang="it-IT" sz="2400" smtClean="0"/>
              <a:t>determina il livello di </a:t>
            </a:r>
            <a:r>
              <a:rPr lang="it-IT" sz="2400" i="1" smtClean="0"/>
              <a:t>Y</a:t>
            </a:r>
            <a:r>
              <a:rPr lang="it-IT" sz="2400" smtClean="0"/>
              <a:t>. In questo caso vi può essere disoccupazione involontaria (tesi keynesiana).</a:t>
            </a:r>
          </a:p>
          <a:p>
            <a:pPr algn="just" eaLnBrk="1" hangingPunct="1">
              <a:lnSpc>
                <a:spcPct val="90000"/>
              </a:lnSpc>
            </a:pPr>
            <a:r>
              <a:rPr lang="it-IT" sz="2400" smtClean="0"/>
              <a:t>Nel </a:t>
            </a:r>
            <a:r>
              <a:rPr lang="it-IT" sz="2400" b="1" smtClean="0"/>
              <a:t>medio-lungo periodo </a:t>
            </a:r>
            <a:r>
              <a:rPr lang="it-IT" sz="2400" smtClean="0"/>
              <a:t>(figura 8.7) si può ipotizzare una maggiore flessibilità di salari e prezzi, cioè una </a:t>
            </a:r>
            <a:r>
              <a:rPr lang="it-IT" sz="2400" b="1" smtClean="0"/>
              <a:t>AS verticale</a:t>
            </a:r>
            <a:r>
              <a:rPr lang="it-IT" sz="2400" smtClean="0"/>
              <a:t>. Il sistema economico tende spontaneamente a raggiungere il livello della piena occupazione, determinato dall’offerta aggregata. La domanda aggregata </a:t>
            </a:r>
            <a:r>
              <a:rPr lang="it-IT" sz="2400" i="1" smtClean="0"/>
              <a:t>AD</a:t>
            </a:r>
            <a:r>
              <a:rPr lang="it-IT" sz="2400" i="1" baseline="-25000" smtClean="0"/>
              <a:t>P  </a:t>
            </a:r>
            <a:r>
              <a:rPr lang="it-IT" sz="2400" smtClean="0"/>
              <a:t>determina soltanto il livello dei prezzi.</a:t>
            </a:r>
          </a:p>
          <a:p>
            <a:pPr algn="just" eaLnBrk="1" hangingPunct="1">
              <a:lnSpc>
                <a:spcPct val="90000"/>
              </a:lnSpc>
            </a:pPr>
            <a:r>
              <a:rPr lang="it-IT" sz="2400" smtClean="0"/>
              <a:t>Ma come diceva Keynes: “in the long run we are all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5" name="Picture 2"/>
          <p:cNvPicPr>
            <a:picLocks noChangeAspect="1" noChangeArrowheads="1"/>
          </p:cNvPicPr>
          <p:nvPr/>
        </p:nvPicPr>
        <p:blipFill>
          <a:blip r:embed="rId2"/>
          <a:srcRect/>
          <a:stretch>
            <a:fillRect/>
          </a:stretch>
        </p:blipFill>
        <p:spPr bwMode="auto">
          <a:xfrm>
            <a:off x="90488" y="1268413"/>
            <a:ext cx="8369300" cy="50260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586" name="Rectangle 2"/>
          <p:cNvSpPr>
            <a:spLocks noGrp="1" noChangeArrowheads="1"/>
          </p:cNvSpPr>
          <p:nvPr>
            <p:ph type="title"/>
          </p:nvPr>
        </p:nvSpPr>
        <p:spPr>
          <a:xfrm>
            <a:off x="395288" y="188913"/>
            <a:ext cx="7427912" cy="387350"/>
          </a:xfrm>
        </p:spPr>
        <p:txBody>
          <a:bodyPr/>
          <a:lstStyle/>
          <a:p>
            <a:pPr eaLnBrk="1" hangingPunct="1"/>
            <a:r>
              <a:rPr lang="it-IT" sz="3200" smtClean="0"/>
              <a:t>Salari e disoccupazione</a:t>
            </a:r>
          </a:p>
        </p:txBody>
      </p:sp>
      <p:sp>
        <p:nvSpPr>
          <p:cNvPr id="191587" name="Rectangle 8"/>
          <p:cNvSpPr>
            <a:spLocks noGrp="1" noChangeArrowheads="1"/>
          </p:cNvSpPr>
          <p:nvPr>
            <p:ph type="body" idx="1"/>
          </p:nvPr>
        </p:nvSpPr>
        <p:spPr>
          <a:xfrm>
            <a:off x="395288" y="692150"/>
            <a:ext cx="8497887" cy="5905500"/>
          </a:xfrm>
        </p:spPr>
        <p:txBody>
          <a:bodyPr/>
          <a:lstStyle/>
          <a:p>
            <a:pPr eaLnBrk="1" hangingPunct="1"/>
            <a:r>
              <a:rPr lang="it-IT" sz="2400" smtClean="0"/>
              <a:t>Le imperfezioni del mercato del lavoro comportano un tasso di </a:t>
            </a:r>
            <a:r>
              <a:rPr lang="it-IT" sz="2400" b="1" smtClean="0"/>
              <a:t>disoccupazione frizionale</a:t>
            </a:r>
            <a:r>
              <a:rPr lang="it-IT" sz="2400" smtClean="0"/>
              <a:t> difficilmente eliminabile anche se la domanda di lavoro è pari quantitativamente pari all’offerta. In tal caso coesistono lavoratori </a:t>
            </a:r>
            <a:r>
              <a:rPr lang="it-IT" sz="2400" i="1" smtClean="0"/>
              <a:t>disoccupati </a:t>
            </a:r>
            <a:r>
              <a:rPr lang="it-IT" sz="2400" smtClean="0"/>
              <a:t>e posti di lavoro </a:t>
            </a:r>
            <a:r>
              <a:rPr lang="it-IT" sz="2400" i="1" smtClean="0"/>
              <a:t>vacanti,</a:t>
            </a:r>
            <a:r>
              <a:rPr lang="it-IT" sz="2400" smtClean="0"/>
              <a:t> </a:t>
            </a:r>
          </a:p>
          <a:p>
            <a:pPr eaLnBrk="1" hangingPunct="1"/>
            <a:r>
              <a:rPr lang="it-IT" sz="2400" smtClean="0"/>
              <a:t>Si può quindi parlare di piena occupazione se il tasso di disoccupazione (</a:t>
            </a:r>
            <a:r>
              <a:rPr lang="it-IT" sz="2400" i="1" smtClean="0"/>
              <a:t>u </a:t>
            </a:r>
            <a:r>
              <a:rPr lang="it-IT" sz="2400" smtClean="0"/>
              <a:t>= DIS/FL) si trova al livello </a:t>
            </a:r>
            <a:r>
              <a:rPr lang="it-IT" sz="2400" i="1" smtClean="0"/>
              <a:t>frizionale    </a:t>
            </a:r>
            <a:r>
              <a:rPr lang="it-IT" sz="2400" smtClean="0"/>
              <a:t>.</a:t>
            </a:r>
          </a:p>
          <a:p>
            <a:pPr eaLnBrk="1" hangingPunct="1"/>
            <a:r>
              <a:rPr lang="it-IT" sz="2400" smtClean="0"/>
              <a:t>Nel medio periodo si può ipotizzare che i salari reagiscano con gradualità all’esistenza di disoccupazione, secondo la seguente funzione di reazione:</a:t>
            </a:r>
          </a:p>
          <a:p>
            <a:pPr eaLnBrk="1" hangingPunct="1">
              <a:buFontTx/>
              <a:buNone/>
            </a:pPr>
            <a:r>
              <a:rPr lang="it-IT" sz="2400" smtClean="0"/>
              <a:t>	dove                  indica il grado di reazione dei salari.  </a:t>
            </a:r>
            <a:r>
              <a:rPr lang="el-GR" sz="2800" i="1" smtClean="0"/>
              <a:t>ε</a:t>
            </a:r>
            <a:r>
              <a:rPr lang="it-IT" sz="2400" i="1" smtClean="0"/>
              <a:t>=0  s</a:t>
            </a:r>
            <a:r>
              <a:rPr lang="it-IT" sz="2400" smtClean="0"/>
              <a:t>ignifica completa rigidità dei salari (ipotesi keynesiana), </a:t>
            </a:r>
            <a:r>
              <a:rPr lang="el-GR" sz="2800" i="1" smtClean="0"/>
              <a:t>ε</a:t>
            </a:r>
            <a:r>
              <a:rPr lang="it-IT" sz="2400" i="1" smtClean="0"/>
              <a:t>=</a:t>
            </a:r>
            <a:r>
              <a:rPr lang="it-IT" sz="2800" i="1" smtClean="0"/>
              <a:t>∞</a:t>
            </a:r>
            <a:r>
              <a:rPr lang="it-IT" sz="2400" i="1" smtClean="0"/>
              <a:t> </a:t>
            </a:r>
            <a:r>
              <a:rPr lang="it-IT" sz="2400" smtClean="0"/>
              <a:t>totale flessibilità (ipotesi classica). Una disoccupazione superiore (inferiore) a      porta all’aumento (caduta) dei salari. </a:t>
            </a:r>
          </a:p>
        </p:txBody>
      </p:sp>
      <p:graphicFrame>
        <p:nvGraphicFramePr>
          <p:cNvPr id="191582" name="Object 94"/>
          <p:cNvGraphicFramePr>
            <a:graphicFrameLocks noChangeAspect="1"/>
          </p:cNvGraphicFramePr>
          <p:nvPr/>
        </p:nvGraphicFramePr>
        <p:xfrm>
          <a:off x="5292725" y="4076700"/>
          <a:ext cx="2087563" cy="703263"/>
        </p:xfrm>
        <a:graphic>
          <a:graphicData uri="http://schemas.openxmlformats.org/presentationml/2006/ole">
            <p:oleObj spid="_x0000_s191582" name="Equazione" r:id="rId3" imgW="1040948" imgH="393529" progId="Equation.3">
              <p:embed/>
            </p:oleObj>
          </a:graphicData>
        </a:graphic>
      </p:graphicFrame>
      <p:graphicFrame>
        <p:nvGraphicFramePr>
          <p:cNvPr id="191583" name="Object 95"/>
          <p:cNvGraphicFramePr>
            <a:graphicFrameLocks noChangeAspect="1"/>
          </p:cNvGraphicFramePr>
          <p:nvPr/>
        </p:nvGraphicFramePr>
        <p:xfrm>
          <a:off x="1547813" y="4581525"/>
          <a:ext cx="1365250" cy="395288"/>
        </p:xfrm>
        <a:graphic>
          <a:graphicData uri="http://schemas.openxmlformats.org/presentationml/2006/ole">
            <p:oleObj spid="_x0000_s191583" name="Equazione" r:id="rId4" imgW="609336" imgH="177723" progId="Equation.3">
              <p:embed/>
            </p:oleObj>
          </a:graphicData>
        </a:graphic>
      </p:graphicFrame>
      <p:graphicFrame>
        <p:nvGraphicFramePr>
          <p:cNvPr id="191584" name="Object 96"/>
          <p:cNvGraphicFramePr>
            <a:graphicFrameLocks noChangeAspect="1"/>
          </p:cNvGraphicFramePr>
          <p:nvPr/>
        </p:nvGraphicFramePr>
        <p:xfrm>
          <a:off x="8243888" y="2924175"/>
          <a:ext cx="390525" cy="457200"/>
        </p:xfrm>
        <a:graphic>
          <a:graphicData uri="http://schemas.openxmlformats.org/presentationml/2006/ole">
            <p:oleObj spid="_x0000_s191584" name="Equation" r:id="rId5" imgW="139579" imgH="164957" progId="Equation.3">
              <p:embed/>
            </p:oleObj>
          </a:graphicData>
        </a:graphic>
      </p:graphicFrame>
      <p:graphicFrame>
        <p:nvGraphicFramePr>
          <p:cNvPr id="191585" name="Object 97"/>
          <p:cNvGraphicFramePr>
            <a:graphicFrameLocks noChangeAspect="1"/>
          </p:cNvGraphicFramePr>
          <p:nvPr/>
        </p:nvGraphicFramePr>
        <p:xfrm>
          <a:off x="6011863" y="5805488"/>
          <a:ext cx="390525" cy="457200"/>
        </p:xfrm>
        <a:graphic>
          <a:graphicData uri="http://schemas.openxmlformats.org/presentationml/2006/ole">
            <p:oleObj spid="_x0000_s191585" name="Equation" r:id="rId6" imgW="139579" imgH="164957"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82" name="Rectangle 2"/>
          <p:cNvSpPr>
            <a:spLocks noGrp="1" noChangeArrowheads="1"/>
          </p:cNvSpPr>
          <p:nvPr>
            <p:ph type="title"/>
          </p:nvPr>
        </p:nvSpPr>
        <p:spPr>
          <a:xfrm>
            <a:off x="457200" y="274638"/>
            <a:ext cx="7715250" cy="561975"/>
          </a:xfrm>
        </p:spPr>
        <p:txBody>
          <a:bodyPr/>
          <a:lstStyle/>
          <a:p>
            <a:pPr eaLnBrk="1" hangingPunct="1"/>
            <a:r>
              <a:rPr lang="it-IT" sz="3200" smtClean="0"/>
              <a:t>Trade-off tra inflazione e disoccupazione</a:t>
            </a:r>
          </a:p>
        </p:txBody>
      </p:sp>
      <p:sp>
        <p:nvSpPr>
          <p:cNvPr id="192583" name="Rectangle 3"/>
          <p:cNvSpPr>
            <a:spLocks noGrp="1" noChangeArrowheads="1"/>
          </p:cNvSpPr>
          <p:nvPr>
            <p:ph type="body" idx="1"/>
          </p:nvPr>
        </p:nvSpPr>
        <p:spPr>
          <a:xfrm>
            <a:off x="539750" y="1052513"/>
            <a:ext cx="8229600" cy="5329237"/>
          </a:xfrm>
        </p:spPr>
        <p:txBody>
          <a:bodyPr/>
          <a:lstStyle/>
          <a:p>
            <a:pPr algn="just" eaLnBrk="1" hangingPunct="1">
              <a:lnSpc>
                <a:spcPct val="90000"/>
              </a:lnSpc>
            </a:pPr>
            <a:r>
              <a:rPr lang="it-IT" sz="2400" smtClean="0"/>
              <a:t>Indichiamo con </a:t>
            </a:r>
            <a:r>
              <a:rPr lang="it-IT" sz="2400" smtClean="0">
                <a:latin typeface="Cambria Math" pitchFamily="18" charset="0"/>
                <a:ea typeface="Cambria Math" pitchFamily="18" charset="0"/>
                <a:cs typeface="Cambria Math" pitchFamily="18" charset="0"/>
              </a:rPr>
              <a:t>𝜋 = 𝛥𝜋/𝜋</a:t>
            </a:r>
            <a:r>
              <a:rPr lang="it-IT" sz="2400" smtClean="0"/>
              <a:t> il tasso d’inflazione.</a:t>
            </a:r>
          </a:p>
          <a:p>
            <a:pPr algn="just" eaLnBrk="1" hangingPunct="1">
              <a:lnSpc>
                <a:spcPct val="90000"/>
              </a:lnSpc>
            </a:pPr>
            <a:r>
              <a:rPr lang="it-IT" sz="2400" smtClean="0"/>
              <a:t>Dato che nella formula del prezzo presentata in precedenza  </a:t>
            </a:r>
            <a:r>
              <a:rPr lang="it-IT" sz="2400" i="1" smtClean="0"/>
              <a:t>P = (W/</a:t>
            </a:r>
            <a:r>
              <a:rPr lang="it-IT" sz="2400" i="1" smtClean="0">
                <a:latin typeface="Times New Roman" pitchFamily="18" charset="0"/>
                <a:cs typeface="Times New Roman" pitchFamily="18" charset="0"/>
              </a:rPr>
              <a:t>a</a:t>
            </a:r>
            <a:r>
              <a:rPr lang="it-IT" sz="2400" smtClean="0">
                <a:latin typeface="Times New Roman" pitchFamily="18" charset="0"/>
                <a:cs typeface="Times New Roman" pitchFamily="18" charset="0"/>
              </a:rPr>
              <a:t>)(1+</a:t>
            </a:r>
            <a:r>
              <a:rPr lang="it-IT" sz="2400" i="1" smtClean="0">
                <a:latin typeface="Times New Roman" pitchFamily="18" charset="0"/>
                <a:cs typeface="Times New Roman" pitchFamily="18" charset="0"/>
              </a:rPr>
              <a:t>z</a:t>
            </a:r>
            <a:r>
              <a:rPr lang="it-IT" sz="2400" smtClean="0">
                <a:latin typeface="Times New Roman" pitchFamily="18" charset="0"/>
                <a:cs typeface="Times New Roman" pitchFamily="18" charset="0"/>
              </a:rPr>
              <a:t>)  </a:t>
            </a:r>
            <a:r>
              <a:rPr lang="it-IT" sz="2400" smtClean="0"/>
              <a:t>abbiamo ipotizzato come dati e costanti il mark-up e la produttività del lavoro, la variazione percentuale dei prezzi (</a:t>
            </a:r>
            <a:r>
              <a:rPr lang="it-IT" sz="2400" i="1" smtClean="0"/>
              <a:t>tasso di inflazione</a:t>
            </a:r>
            <a:r>
              <a:rPr lang="it-IT" sz="2400" smtClean="0"/>
              <a:t>) sarà pari a quella dei salari, ossia</a:t>
            </a:r>
          </a:p>
          <a:p>
            <a:pPr algn="just" eaLnBrk="1" hangingPunct="1">
              <a:lnSpc>
                <a:spcPct val="90000"/>
              </a:lnSpc>
            </a:pPr>
            <a:endParaRPr lang="it-IT" sz="2400" smtClean="0"/>
          </a:p>
          <a:p>
            <a:pPr algn="just" eaLnBrk="1" hangingPunct="1">
              <a:lnSpc>
                <a:spcPct val="90000"/>
              </a:lnSpc>
            </a:pPr>
            <a:endParaRPr lang="it-IT" sz="2400" smtClean="0"/>
          </a:p>
          <a:p>
            <a:pPr algn="just" eaLnBrk="1" hangingPunct="1">
              <a:lnSpc>
                <a:spcPct val="90000"/>
              </a:lnSpc>
            </a:pPr>
            <a:endParaRPr lang="it-IT" sz="1000" smtClean="0"/>
          </a:p>
          <a:p>
            <a:pPr algn="just" eaLnBrk="1" hangingPunct="1">
              <a:lnSpc>
                <a:spcPct val="90000"/>
              </a:lnSpc>
            </a:pPr>
            <a:r>
              <a:rPr lang="it-IT" sz="2400" smtClean="0"/>
              <a:t>Ponendo  </a:t>
            </a:r>
            <a:r>
              <a:rPr lang="it-IT" sz="2400" smtClean="0">
                <a:latin typeface="Cambria Math" pitchFamily="18" charset="0"/>
                <a:ea typeface="Cambria Math" pitchFamily="18" charset="0"/>
                <a:cs typeface="Cambria Math" pitchFamily="18" charset="0"/>
              </a:rPr>
              <a:t>𝜋 ≡ 𝛥</a:t>
            </a:r>
            <a:r>
              <a:rPr lang="it-IT" sz="2400" i="1" smtClean="0">
                <a:latin typeface="Cambria Math" pitchFamily="18" charset="0"/>
                <a:ea typeface="Cambria Math" pitchFamily="18" charset="0"/>
                <a:cs typeface="Cambria Math" pitchFamily="18" charset="0"/>
              </a:rPr>
              <a:t>P/P   </a:t>
            </a:r>
            <a:r>
              <a:rPr lang="it-IT" sz="2400" smtClean="0">
                <a:ea typeface="Cambria Math" pitchFamily="18" charset="0"/>
                <a:cs typeface="Cambria Math" pitchFamily="18" charset="0"/>
              </a:rPr>
              <a:t>abbiamo quindi:</a:t>
            </a:r>
          </a:p>
          <a:p>
            <a:pPr algn="just" eaLnBrk="1" hangingPunct="1">
              <a:lnSpc>
                <a:spcPct val="90000"/>
              </a:lnSpc>
            </a:pPr>
            <a:r>
              <a:rPr lang="it-IT" sz="2400" smtClean="0"/>
              <a:t>Inflazione e disoccupazione appaiono pertanto, come mostra anche la Figura 8.5,  correlate negativamente.</a:t>
            </a:r>
          </a:p>
          <a:p>
            <a:pPr algn="just" eaLnBrk="1" hangingPunct="1">
              <a:lnSpc>
                <a:spcPct val="90000"/>
              </a:lnSpc>
            </a:pPr>
            <a:r>
              <a:rPr lang="it-IT" sz="2400" smtClean="0"/>
              <a:t>Esiste in altri termini un </a:t>
            </a:r>
            <a:r>
              <a:rPr lang="it-IT" sz="2400" i="1" smtClean="0"/>
              <a:t>trade-off </a:t>
            </a:r>
            <a:r>
              <a:rPr lang="it-IT" sz="2400" smtClean="0"/>
              <a:t>tra</a:t>
            </a:r>
            <a:r>
              <a:rPr lang="it-IT" sz="2400" smtClean="0">
                <a:latin typeface="Cambria Math" pitchFamily="18" charset="0"/>
                <a:ea typeface="Cambria Math" pitchFamily="18" charset="0"/>
                <a:cs typeface="Cambria Math" pitchFamily="18" charset="0"/>
              </a:rPr>
              <a:t> 𝜋 e </a:t>
            </a:r>
            <a:r>
              <a:rPr lang="it-IT" sz="2400" i="1" smtClean="0">
                <a:latin typeface="Cambria Math" pitchFamily="18" charset="0"/>
                <a:ea typeface="Cambria Math" pitchFamily="18" charset="0"/>
                <a:cs typeface="Cambria Math" pitchFamily="18" charset="0"/>
              </a:rPr>
              <a:t>u</a:t>
            </a:r>
            <a:r>
              <a:rPr lang="it-IT" sz="2400" smtClean="0"/>
              <a:t> : per ridurre l’inflazione si deve pagare un prezzo in termini di disoccupazione e viceversa.</a:t>
            </a:r>
          </a:p>
        </p:txBody>
      </p:sp>
      <p:graphicFrame>
        <p:nvGraphicFramePr>
          <p:cNvPr id="192579" name="Object 67"/>
          <p:cNvGraphicFramePr>
            <a:graphicFrameLocks noChangeAspect="1"/>
          </p:cNvGraphicFramePr>
          <p:nvPr/>
        </p:nvGraphicFramePr>
        <p:xfrm>
          <a:off x="6227763" y="4149725"/>
          <a:ext cx="1819275" cy="366713"/>
        </p:xfrm>
        <a:graphic>
          <a:graphicData uri="http://schemas.openxmlformats.org/presentationml/2006/ole">
            <p:oleObj spid="_x0000_s192579" name="Equazione" r:id="rId3" imgW="812447" imgH="165028" progId="Equation.3">
              <p:embed/>
            </p:oleObj>
          </a:graphicData>
        </a:graphic>
      </p:graphicFrame>
      <p:graphicFrame>
        <p:nvGraphicFramePr>
          <p:cNvPr id="192580" name="Object 68"/>
          <p:cNvGraphicFramePr>
            <a:graphicFrameLocks noChangeAspect="1"/>
          </p:cNvGraphicFramePr>
          <p:nvPr/>
        </p:nvGraphicFramePr>
        <p:xfrm>
          <a:off x="2051050" y="3213100"/>
          <a:ext cx="5030788" cy="874713"/>
        </p:xfrm>
        <a:graphic>
          <a:graphicData uri="http://schemas.openxmlformats.org/presentationml/2006/ole">
            <p:oleObj spid="_x0000_s192580" name="Equazione" r:id="rId4" imgW="2247900" imgH="393700" progId="Equation.3">
              <p:embed/>
            </p:oleObj>
          </a:graphicData>
        </a:graphic>
      </p:graphicFrame>
      <p:graphicFrame>
        <p:nvGraphicFramePr>
          <p:cNvPr id="192581" name="Object 69"/>
          <p:cNvGraphicFramePr>
            <a:graphicFrameLocks noChangeAspect="1"/>
          </p:cNvGraphicFramePr>
          <p:nvPr/>
        </p:nvGraphicFramePr>
        <p:xfrm>
          <a:off x="10188575" y="2060575"/>
          <a:ext cx="312738" cy="311150"/>
        </p:xfrm>
        <a:graphic>
          <a:graphicData uri="http://schemas.openxmlformats.org/presentationml/2006/ole">
            <p:oleObj spid="_x0000_s192581" name="Equation" r:id="rId5" imgW="139700" imgH="1397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7" name="Picture 2"/>
          <p:cNvPicPr>
            <a:picLocks noChangeAspect="1" noChangeArrowheads="1"/>
          </p:cNvPicPr>
          <p:nvPr/>
        </p:nvPicPr>
        <p:blipFill>
          <a:blip r:embed="rId2"/>
          <a:srcRect/>
          <a:stretch>
            <a:fillRect/>
          </a:stretch>
        </p:blipFill>
        <p:spPr bwMode="auto">
          <a:xfrm>
            <a:off x="179388" y="981075"/>
            <a:ext cx="8020050" cy="545941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651" name="Rectangle 2"/>
          <p:cNvSpPr>
            <a:spLocks noGrp="1" noChangeArrowheads="1"/>
          </p:cNvSpPr>
          <p:nvPr>
            <p:ph type="title"/>
          </p:nvPr>
        </p:nvSpPr>
        <p:spPr>
          <a:xfrm>
            <a:off x="457200" y="76200"/>
            <a:ext cx="7427913" cy="760413"/>
          </a:xfrm>
        </p:spPr>
        <p:txBody>
          <a:bodyPr/>
          <a:lstStyle/>
          <a:p>
            <a:pPr eaLnBrk="1" hangingPunct="1"/>
            <a:r>
              <a:rPr lang="it-IT" sz="3200" b="1" smtClean="0"/>
              <a:t>Critica di Friedman</a:t>
            </a:r>
          </a:p>
        </p:txBody>
      </p:sp>
      <p:sp>
        <p:nvSpPr>
          <p:cNvPr id="193652" name="Rectangle 3"/>
          <p:cNvSpPr>
            <a:spLocks noGrp="1" noChangeArrowheads="1"/>
          </p:cNvSpPr>
          <p:nvPr>
            <p:ph type="body" idx="1"/>
          </p:nvPr>
        </p:nvSpPr>
        <p:spPr>
          <a:xfrm>
            <a:off x="250825" y="1268413"/>
            <a:ext cx="8353425" cy="4897437"/>
          </a:xfrm>
        </p:spPr>
        <p:txBody>
          <a:bodyPr/>
          <a:lstStyle/>
          <a:p>
            <a:pPr algn="just" eaLnBrk="1" hangingPunct="1">
              <a:lnSpc>
                <a:spcPct val="90000"/>
              </a:lnSpc>
            </a:pPr>
            <a:r>
              <a:rPr lang="it-IT" sz="2400" smtClean="0"/>
              <a:t>La precedente relazione tra variazione dei salari               e disoccupazione contiene un errore logico: se si ha uno squilibrio tra domanda e offerta di lavoro, si avrà una reazione non del salario </a:t>
            </a:r>
            <a:r>
              <a:rPr lang="it-IT" sz="2400" i="1" smtClean="0"/>
              <a:t>nominale</a:t>
            </a:r>
            <a:r>
              <a:rPr lang="it-IT" sz="2400" smtClean="0"/>
              <a:t>, ma del salario </a:t>
            </a:r>
            <a:r>
              <a:rPr lang="it-IT" sz="2400" i="1" smtClean="0"/>
              <a:t>reale</a:t>
            </a:r>
            <a:r>
              <a:rPr lang="it-IT" sz="2400" smtClean="0"/>
              <a:t>   </a:t>
            </a:r>
            <a:r>
              <a:rPr lang="it-IT" sz="2400" i="1" smtClean="0"/>
              <a:t>w = W/P</a:t>
            </a:r>
            <a:r>
              <a:rPr lang="it-IT" sz="2400" smtClean="0"/>
              <a:t>. La relazione andrebbe quindi riscritta in termini reali , ossia:                           </a:t>
            </a:r>
          </a:p>
          <a:p>
            <a:pPr algn="just" eaLnBrk="1" hangingPunct="1">
              <a:lnSpc>
                <a:spcPct val="90000"/>
              </a:lnSpc>
            </a:pPr>
            <a:endParaRPr lang="it-IT" sz="2400" smtClean="0"/>
          </a:p>
          <a:p>
            <a:pPr algn="just" eaLnBrk="1" hangingPunct="1">
              <a:lnSpc>
                <a:spcPct val="90000"/>
              </a:lnSpc>
            </a:pPr>
            <a:r>
              <a:rPr lang="it-IT" sz="2400" smtClean="0"/>
              <a:t>Dato che                                  (tasso d’inflazione atteso),  </a:t>
            </a:r>
          </a:p>
          <a:p>
            <a:pPr algn="just" eaLnBrk="1" hangingPunct="1">
              <a:lnSpc>
                <a:spcPct val="90000"/>
              </a:lnSpc>
            </a:pPr>
            <a:endParaRPr lang="it-IT" sz="2400" smtClean="0"/>
          </a:p>
          <a:p>
            <a:pPr algn="just" eaLnBrk="1" hangingPunct="1">
              <a:lnSpc>
                <a:spcPct val="90000"/>
              </a:lnSpc>
              <a:buFontTx/>
              <a:buNone/>
            </a:pPr>
            <a:r>
              <a:rPr lang="it-IT" sz="2400" smtClean="0"/>
              <a:t>	si ottiene, uguagliando i lati destri delle due equazioni:</a:t>
            </a:r>
          </a:p>
          <a:p>
            <a:pPr algn="just" eaLnBrk="1" hangingPunct="1">
              <a:lnSpc>
                <a:spcPct val="90000"/>
              </a:lnSpc>
              <a:buFontTx/>
              <a:buNone/>
            </a:pPr>
            <a:endParaRPr lang="it-IT" sz="2400" smtClean="0"/>
          </a:p>
          <a:p>
            <a:pPr algn="just" eaLnBrk="1" hangingPunct="1">
              <a:lnSpc>
                <a:spcPct val="90000"/>
              </a:lnSpc>
              <a:buFontTx/>
              <a:buNone/>
            </a:pPr>
            <a:r>
              <a:rPr lang="it-IT" sz="1000" smtClean="0"/>
              <a:t>	</a:t>
            </a:r>
          </a:p>
          <a:p>
            <a:pPr algn="just" eaLnBrk="1" hangingPunct="1">
              <a:lnSpc>
                <a:spcPct val="90000"/>
              </a:lnSpc>
              <a:buFontTx/>
              <a:buNone/>
            </a:pPr>
            <a:r>
              <a:rPr lang="it-IT" sz="2400" smtClean="0"/>
              <a:t>	</a:t>
            </a:r>
          </a:p>
          <a:p>
            <a:pPr algn="just" eaLnBrk="1" hangingPunct="1">
              <a:lnSpc>
                <a:spcPct val="90000"/>
              </a:lnSpc>
              <a:buFontTx/>
              <a:buNone/>
            </a:pPr>
            <a:endParaRPr lang="it-IT" sz="2400" smtClean="0"/>
          </a:p>
        </p:txBody>
      </p:sp>
      <p:graphicFrame>
        <p:nvGraphicFramePr>
          <p:cNvPr id="193646" name="Object 110"/>
          <p:cNvGraphicFramePr>
            <a:graphicFrameLocks noChangeAspect="1"/>
          </p:cNvGraphicFramePr>
          <p:nvPr/>
        </p:nvGraphicFramePr>
        <p:xfrm>
          <a:off x="2051050" y="3500438"/>
          <a:ext cx="2636838" cy="865187"/>
        </p:xfrm>
        <a:graphic>
          <a:graphicData uri="http://schemas.openxmlformats.org/presentationml/2006/ole">
            <p:oleObj spid="_x0000_s193646" name="Equazione" r:id="rId3" imgW="1231366" imgH="469696" progId="Equation.3">
              <p:embed/>
            </p:oleObj>
          </a:graphicData>
        </a:graphic>
      </p:graphicFrame>
      <p:graphicFrame>
        <p:nvGraphicFramePr>
          <p:cNvPr id="193647" name="Object 111"/>
          <p:cNvGraphicFramePr>
            <a:graphicFrameLocks noChangeAspect="1"/>
          </p:cNvGraphicFramePr>
          <p:nvPr/>
        </p:nvGraphicFramePr>
        <p:xfrm>
          <a:off x="2555875" y="2852738"/>
          <a:ext cx="2016125" cy="712787"/>
        </p:xfrm>
        <a:graphic>
          <a:graphicData uri="http://schemas.openxmlformats.org/presentationml/2006/ole">
            <p:oleObj spid="_x0000_s193647" name="Equazione" r:id="rId4" imgW="1040948" imgH="393529" progId="Equation.3">
              <p:embed/>
            </p:oleObj>
          </a:graphicData>
        </a:graphic>
      </p:graphicFrame>
      <p:graphicFrame>
        <p:nvGraphicFramePr>
          <p:cNvPr id="193648" name="Object 112"/>
          <p:cNvGraphicFramePr>
            <a:graphicFrameLocks noChangeAspect="1"/>
          </p:cNvGraphicFramePr>
          <p:nvPr/>
        </p:nvGraphicFramePr>
        <p:xfrm>
          <a:off x="9396413" y="4292600"/>
          <a:ext cx="2303462" cy="450850"/>
        </p:xfrm>
        <a:graphic>
          <a:graphicData uri="http://schemas.openxmlformats.org/presentationml/2006/ole">
            <p:oleObj spid="_x0000_s193648" name="Equazione" r:id="rId5" imgW="1028254" imgH="203112" progId="Equation.3">
              <p:embed/>
            </p:oleObj>
          </a:graphicData>
        </a:graphic>
      </p:graphicFrame>
      <p:graphicFrame>
        <p:nvGraphicFramePr>
          <p:cNvPr id="193649" name="Object 113"/>
          <p:cNvGraphicFramePr>
            <a:graphicFrameLocks noChangeAspect="1"/>
          </p:cNvGraphicFramePr>
          <p:nvPr/>
        </p:nvGraphicFramePr>
        <p:xfrm>
          <a:off x="9756775" y="5445125"/>
          <a:ext cx="823913" cy="366713"/>
        </p:xfrm>
        <a:graphic>
          <a:graphicData uri="http://schemas.openxmlformats.org/presentationml/2006/ole">
            <p:oleObj spid="_x0000_s193649" name="Equation" r:id="rId6" imgW="368140" imgH="165028" progId="Equation.3">
              <p:embed/>
            </p:oleObj>
          </a:graphicData>
        </a:graphic>
      </p:graphicFrame>
      <p:graphicFrame>
        <p:nvGraphicFramePr>
          <p:cNvPr id="193650" name="Object 114"/>
          <p:cNvGraphicFramePr>
            <a:graphicFrameLocks noChangeAspect="1"/>
          </p:cNvGraphicFramePr>
          <p:nvPr/>
        </p:nvGraphicFramePr>
        <p:xfrm>
          <a:off x="587375" y="4941888"/>
          <a:ext cx="7991475" cy="936625"/>
        </p:xfrm>
        <a:graphic>
          <a:graphicData uri="http://schemas.openxmlformats.org/presentationml/2006/ole">
            <p:oleObj spid="_x0000_s193650" name="Equation" r:id="rId7" imgW="4203360" imgH="4698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88" name="Titolo 1"/>
          <p:cNvSpPr>
            <a:spLocks noGrp="1"/>
          </p:cNvSpPr>
          <p:nvPr>
            <p:ph type="title"/>
          </p:nvPr>
        </p:nvSpPr>
        <p:spPr>
          <a:xfrm>
            <a:off x="457200" y="274638"/>
            <a:ext cx="7427913" cy="561975"/>
          </a:xfrm>
        </p:spPr>
        <p:txBody>
          <a:bodyPr/>
          <a:lstStyle/>
          <a:p>
            <a:pPr eaLnBrk="1" hangingPunct="1"/>
            <a:r>
              <a:rPr lang="it-IT" sz="3200" b="1" smtClean="0"/>
              <a:t>Critica di Friedman (cont.)</a:t>
            </a:r>
            <a:endParaRPr lang="it-IT" sz="3200" smtClean="0"/>
          </a:p>
        </p:txBody>
      </p:sp>
      <p:sp>
        <p:nvSpPr>
          <p:cNvPr id="216089" name="Segnaposto contenuto 2"/>
          <p:cNvSpPr>
            <a:spLocks noGrp="1"/>
          </p:cNvSpPr>
          <p:nvPr>
            <p:ph idx="1"/>
          </p:nvPr>
        </p:nvSpPr>
        <p:spPr>
          <a:xfrm>
            <a:off x="468313" y="1196975"/>
            <a:ext cx="8229600" cy="4525963"/>
          </a:xfrm>
        </p:spPr>
        <p:txBody>
          <a:bodyPr/>
          <a:lstStyle/>
          <a:p>
            <a:pPr eaLnBrk="1" hangingPunct="1"/>
            <a:r>
              <a:rPr lang="it-IT" sz="2400" smtClean="0"/>
              <a:t>Dato che, in base alle ipotesi fatte, il tasso d’inflazione dei prezzi è uguale a quello dei salari si avrà anche </a:t>
            </a:r>
          </a:p>
          <a:p>
            <a:pPr eaLnBrk="1" hangingPunct="1"/>
            <a:endParaRPr lang="it-IT" sz="2400" smtClean="0"/>
          </a:p>
          <a:p>
            <a:pPr eaLnBrk="1" hangingPunct="1">
              <a:buFontTx/>
              <a:buNone/>
            </a:pPr>
            <a:r>
              <a:rPr lang="it-IT" sz="2400" smtClean="0"/>
              <a:t>	ovvero il tasso d’inflazione effettivo </a:t>
            </a:r>
            <a:r>
              <a:rPr lang="it-IT" sz="2800" smtClean="0">
                <a:latin typeface="Cambria Math" pitchFamily="18" charset="0"/>
                <a:ea typeface="Cambria Math" pitchFamily="18" charset="0"/>
                <a:cs typeface="Cambria Math" pitchFamily="18" charset="0"/>
              </a:rPr>
              <a:t>𝜋</a:t>
            </a:r>
            <a:r>
              <a:rPr lang="it-IT" sz="2400" smtClean="0"/>
              <a:t> dipende da quello atteso </a:t>
            </a:r>
            <a:r>
              <a:rPr lang="it-IT" sz="2800" smtClean="0">
                <a:latin typeface="Cambria Math" pitchFamily="18" charset="0"/>
                <a:ea typeface="Cambria Math" pitchFamily="18" charset="0"/>
                <a:cs typeface="Cambria Math" pitchFamily="18" charset="0"/>
              </a:rPr>
              <a:t>𝜋</a:t>
            </a:r>
            <a:r>
              <a:rPr lang="it-IT" sz="2800" i="1" baseline="30000" smtClean="0">
                <a:latin typeface="Cambria Math" pitchFamily="18" charset="0"/>
                <a:ea typeface="Cambria Math" pitchFamily="18" charset="0"/>
                <a:cs typeface="Cambria Math" pitchFamily="18" charset="0"/>
              </a:rPr>
              <a:t>e</a:t>
            </a:r>
            <a:r>
              <a:rPr lang="it-IT" sz="2800" i="1" smtClean="0">
                <a:latin typeface="Cambria Math" pitchFamily="18" charset="0"/>
                <a:ea typeface="Cambria Math" pitchFamily="18" charset="0"/>
                <a:cs typeface="Cambria Math" pitchFamily="18" charset="0"/>
              </a:rPr>
              <a:t> . </a:t>
            </a:r>
            <a:r>
              <a:rPr lang="it-IT" sz="2400" smtClean="0"/>
              <a:t>Solo se la disoccupazione è al suo livello </a:t>
            </a:r>
            <a:r>
              <a:rPr lang="it-IT" sz="2400" i="1" smtClean="0"/>
              <a:t>frizionale</a:t>
            </a:r>
            <a:r>
              <a:rPr lang="it-IT" sz="2400" smtClean="0"/>
              <a:t> il sistema è in equilibrio con inflazione effettiva ed attesa coincidenti. Altrimenti, se si cerca di avere una disoccupazione costantemente inferiore al livello frizionale, si formano aspettative di inflazione crescenti che portano ad un’accelerazione del processo inflativo e quindi all’iperinflazione (Figura 8.6).</a:t>
            </a:r>
            <a:endParaRPr lang="it-IT" sz="2400" i="1" smtClean="0"/>
          </a:p>
          <a:p>
            <a:pPr eaLnBrk="1" hangingPunct="1"/>
            <a:endParaRPr lang="it-IT" sz="2400" i="1" smtClean="0">
              <a:latin typeface="Cambria Math" pitchFamily="18" charset="0"/>
              <a:ea typeface="Cambria Math" pitchFamily="18" charset="0"/>
              <a:cs typeface="Cambria Math" pitchFamily="18" charset="0"/>
            </a:endParaRPr>
          </a:p>
          <a:p>
            <a:pPr eaLnBrk="1" hangingPunct="1">
              <a:buFontTx/>
              <a:buNone/>
            </a:pPr>
            <a:endParaRPr lang="it-IT" sz="2400" i="1" smtClean="0">
              <a:latin typeface="Cambria Math" pitchFamily="18" charset="0"/>
              <a:ea typeface="Cambria Math" pitchFamily="18" charset="0"/>
              <a:cs typeface="Cambria Math" pitchFamily="18" charset="0"/>
            </a:endParaRPr>
          </a:p>
          <a:p>
            <a:pPr eaLnBrk="1" hangingPunct="1"/>
            <a:endParaRPr lang="it-IT" sz="2800" smtClean="0"/>
          </a:p>
          <a:p>
            <a:pPr eaLnBrk="1" hangingPunct="1">
              <a:buFontTx/>
              <a:buNone/>
            </a:pPr>
            <a:endParaRPr lang="it-IT" sz="2400" smtClean="0"/>
          </a:p>
        </p:txBody>
      </p:sp>
      <p:graphicFrame>
        <p:nvGraphicFramePr>
          <p:cNvPr id="216087" name="Object 23"/>
          <p:cNvGraphicFramePr>
            <a:graphicFrameLocks noChangeAspect="1"/>
          </p:cNvGraphicFramePr>
          <p:nvPr/>
        </p:nvGraphicFramePr>
        <p:xfrm>
          <a:off x="2640013" y="1916113"/>
          <a:ext cx="3444875" cy="682625"/>
        </p:xfrm>
        <a:graphic>
          <a:graphicData uri="http://schemas.openxmlformats.org/presentationml/2006/ole">
            <p:oleObj spid="_x0000_s216087" name="Equazione" r:id="rId3" imgW="1155700" imgH="228600" progId="Equation.3">
              <p:embed/>
            </p:oleObj>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49" name="Picture 2"/>
          <p:cNvPicPr>
            <a:picLocks noChangeAspect="1" noChangeArrowheads="1"/>
          </p:cNvPicPr>
          <p:nvPr/>
        </p:nvPicPr>
        <p:blipFill>
          <a:blip r:embed="rId2"/>
          <a:srcRect/>
          <a:stretch>
            <a:fillRect/>
          </a:stretch>
        </p:blipFill>
        <p:spPr bwMode="auto">
          <a:xfrm>
            <a:off x="171450" y="1255713"/>
            <a:ext cx="8385175" cy="5053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457200" y="260350"/>
            <a:ext cx="7427913" cy="431800"/>
          </a:xfrm>
        </p:spPr>
        <p:txBody>
          <a:bodyPr/>
          <a:lstStyle/>
          <a:p>
            <a:pPr eaLnBrk="1" hangingPunct="1"/>
            <a:r>
              <a:rPr lang="it-IT" sz="3200" smtClean="0"/>
              <a:t>Economia aperta</a:t>
            </a:r>
          </a:p>
        </p:txBody>
      </p:sp>
      <p:sp>
        <p:nvSpPr>
          <p:cNvPr id="233474" name="Rectangle 3"/>
          <p:cNvSpPr>
            <a:spLocks noGrp="1" noChangeArrowheads="1"/>
          </p:cNvSpPr>
          <p:nvPr>
            <p:ph type="body" idx="1"/>
          </p:nvPr>
        </p:nvSpPr>
        <p:spPr>
          <a:xfrm>
            <a:off x="34925" y="908050"/>
            <a:ext cx="8229600" cy="5473700"/>
          </a:xfrm>
        </p:spPr>
        <p:txBody>
          <a:bodyPr/>
          <a:lstStyle/>
          <a:p>
            <a:pPr algn="just" eaLnBrk="1" hangingPunct="1">
              <a:lnSpc>
                <a:spcPct val="90000"/>
              </a:lnSpc>
            </a:pPr>
            <a:r>
              <a:rPr lang="it-IT" sz="2200" smtClean="0"/>
              <a:t>Anche in economia aperta la AS di breve periodo può essere rappresentata con un angolo retto.</a:t>
            </a:r>
          </a:p>
          <a:p>
            <a:pPr algn="just" eaLnBrk="1" hangingPunct="1">
              <a:lnSpc>
                <a:spcPct val="90000"/>
              </a:lnSpc>
            </a:pPr>
            <a:r>
              <a:rPr lang="it-IT" sz="2200" smtClean="0"/>
              <a:t>Nel caso ci si trovi ad un livello inferiore alla piena occupazione, i decisori politici possono eseguire politiche di stimolo alla domanda aggregata seguendo le indicazioni del teorema di Mundell-Fleming:</a:t>
            </a:r>
          </a:p>
          <a:p>
            <a:pPr lvl="1" algn="just" eaLnBrk="1" hangingPunct="1">
              <a:lnSpc>
                <a:spcPct val="90000"/>
              </a:lnSpc>
            </a:pPr>
            <a:r>
              <a:rPr lang="it-IT" sz="2200" smtClean="0"/>
              <a:t>in cambi fissi la </a:t>
            </a:r>
            <a:r>
              <a:rPr lang="it-IT" sz="2200" i="1" smtClean="0"/>
              <a:t>AD</a:t>
            </a:r>
            <a:r>
              <a:rPr lang="it-IT" sz="2200" i="1" baseline="-25000" smtClean="0"/>
              <a:t>P</a:t>
            </a:r>
            <a:r>
              <a:rPr lang="it-IT" sz="2200" smtClean="0"/>
              <a:t> è influenzata dalla politica fiscale (che è infatti efficace), ma non dalla politica monetaria (inefficace) (Figura 8.8);</a:t>
            </a:r>
          </a:p>
          <a:p>
            <a:pPr lvl="1" algn="just" eaLnBrk="1" hangingPunct="1">
              <a:lnSpc>
                <a:spcPct val="90000"/>
              </a:lnSpc>
            </a:pPr>
            <a:r>
              <a:rPr lang="it-IT" sz="2200" smtClean="0"/>
              <a:t>in cambi flessibili accade il contrario: la </a:t>
            </a:r>
            <a:r>
              <a:rPr lang="it-IT" sz="2200" i="1" smtClean="0"/>
              <a:t>AD</a:t>
            </a:r>
            <a:r>
              <a:rPr lang="it-IT" sz="2200" i="1" baseline="-25000" smtClean="0"/>
              <a:t>P</a:t>
            </a:r>
            <a:r>
              <a:rPr lang="it-IT" sz="2200" smtClean="0"/>
              <a:t> è influenzata dalla politica monetaria (che è efficace), ma non dalla politica fiscale (inefficace) (Figura 8.9).</a:t>
            </a:r>
          </a:p>
          <a:p>
            <a:pPr algn="just" eaLnBrk="1" hangingPunct="1">
              <a:lnSpc>
                <a:spcPct val="90000"/>
              </a:lnSpc>
            </a:pPr>
            <a:r>
              <a:rPr lang="it-IT" sz="2200" smtClean="0"/>
              <a:t>Nel medio periodo, però, anche lo spostamento verso il basso della AS può riportare al livello di piena occupazione, attraverso la flessione di salari e prezzi. Questa infatti implica un aumento del cambio reale e quindi della competitività che migliora le esportazioni nette (Figura 8.9).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7" name="Picture 2"/>
          <p:cNvPicPr>
            <a:picLocks noChangeAspect="1" noChangeArrowheads="1"/>
          </p:cNvPicPr>
          <p:nvPr/>
        </p:nvPicPr>
        <p:blipFill>
          <a:blip r:embed="rId2"/>
          <a:srcRect/>
          <a:stretch>
            <a:fillRect/>
          </a:stretch>
        </p:blipFill>
        <p:spPr bwMode="auto">
          <a:xfrm>
            <a:off x="100013" y="1268413"/>
            <a:ext cx="8943975" cy="48958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1" name="Picture 2"/>
          <p:cNvPicPr>
            <a:picLocks noChangeAspect="1" noChangeArrowheads="1"/>
          </p:cNvPicPr>
          <p:nvPr/>
        </p:nvPicPr>
        <p:blipFill>
          <a:blip r:embed="rId2"/>
          <a:srcRect/>
          <a:stretch>
            <a:fillRect/>
          </a:stretch>
        </p:blipFill>
        <p:spPr bwMode="auto">
          <a:xfrm>
            <a:off x="104775" y="1416050"/>
            <a:ext cx="8934450" cy="45339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2398</TotalTime>
  <Words>1426</Words>
  <Application>Microsoft Office PowerPoint</Application>
  <PresentationFormat>On-screen Show (4:3)</PresentationFormat>
  <Paragraphs>96</Paragraphs>
  <Slides>24</Slides>
  <Notes>0</Notes>
  <HiddenSlides>0</HiddenSlides>
  <MMClips>0</MMClips>
  <ScaleCrop>false</ScaleCrop>
  <HeadingPairs>
    <vt:vector size="8" baseType="variant">
      <vt:variant>
        <vt:lpstr>Caratteri utilizzati</vt:lpstr>
      </vt:variant>
      <vt:variant>
        <vt:i4>4</vt:i4>
      </vt:variant>
      <vt:variant>
        <vt:lpstr>Modello struttura</vt:lpstr>
      </vt:variant>
      <vt:variant>
        <vt:i4>1</vt:i4>
      </vt:variant>
      <vt:variant>
        <vt:lpstr>Server OLE incorporati</vt:lpstr>
      </vt:variant>
      <vt:variant>
        <vt:i4>2</vt:i4>
      </vt:variant>
      <vt:variant>
        <vt:lpstr>Titoli diapositive</vt:lpstr>
      </vt:variant>
      <vt:variant>
        <vt:i4>24</vt:i4>
      </vt:variant>
    </vt:vector>
  </HeadingPairs>
  <TitlesOfParts>
    <vt:vector size="31" baseType="lpstr">
      <vt:lpstr>Arial</vt:lpstr>
      <vt:lpstr>Times</vt:lpstr>
      <vt:lpstr>Times New Roman</vt:lpstr>
      <vt:lpstr>Cambria Math</vt:lpstr>
      <vt:lpstr>Struttura predefinita</vt:lpstr>
      <vt:lpstr>Equation</vt:lpstr>
      <vt:lpstr>Equazione</vt:lpstr>
      <vt:lpstr>Capitolo 8</vt:lpstr>
      <vt:lpstr>Formazione dei prezzi</vt:lpstr>
      <vt:lpstr>Produttività del lavoro e costo medio </vt:lpstr>
      <vt:lpstr>Salario nominale e prezzo</vt:lpstr>
      <vt:lpstr>Offerta aggregata nel breve periodo</vt:lpstr>
      <vt:lpstr>Diapositiva 6</vt:lpstr>
      <vt:lpstr>Domanda aggregata (ADP)  </vt:lpstr>
      <vt:lpstr>Diapositiva 8</vt:lpstr>
      <vt:lpstr>ADP : casi particolari</vt:lpstr>
      <vt:lpstr>Diapositiva 10</vt:lpstr>
      <vt:lpstr>Equilibrio AS- ADP</vt:lpstr>
      <vt:lpstr>Diapositiva 12</vt:lpstr>
      <vt:lpstr>Critica keynesiana alla tesi classica</vt:lpstr>
      <vt:lpstr>La sintesi neoclassica</vt:lpstr>
      <vt:lpstr>Diapositiva 15</vt:lpstr>
      <vt:lpstr>Salari e disoccupazione</vt:lpstr>
      <vt:lpstr>Trade-off tra inflazione e disoccupazione</vt:lpstr>
      <vt:lpstr>Diapositiva 18</vt:lpstr>
      <vt:lpstr>Critica di Friedman</vt:lpstr>
      <vt:lpstr>Critica di Friedman (cont.)</vt:lpstr>
      <vt:lpstr>Diapositiva 21</vt:lpstr>
      <vt:lpstr>Economia aperta</vt:lpstr>
      <vt:lpstr>Diapositiva 23</vt:lpstr>
      <vt:lpstr>Diapositiva 24</vt:lpstr>
    </vt:vector>
  </TitlesOfParts>
  <Company>The McGraw-Hill Companies srl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Paolo</dc:creator>
  <cp:lastModifiedBy>Paola Invernizzi</cp:lastModifiedBy>
  <cp:revision>114</cp:revision>
  <dcterms:created xsi:type="dcterms:W3CDTF">2004-11-25T16:55:29Z</dcterms:created>
  <dcterms:modified xsi:type="dcterms:W3CDTF">2016-01-20T09:59:59Z</dcterms:modified>
</cp:coreProperties>
</file>