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42"/>
  </p:notesMasterIdLst>
  <p:sldIdLst>
    <p:sldId id="258" r:id="rId2"/>
    <p:sldId id="289" r:id="rId3"/>
    <p:sldId id="259" r:id="rId4"/>
    <p:sldId id="290" r:id="rId5"/>
    <p:sldId id="291" r:id="rId6"/>
    <p:sldId id="314" r:id="rId7"/>
    <p:sldId id="292" r:id="rId8"/>
    <p:sldId id="293" r:id="rId9"/>
    <p:sldId id="294" r:id="rId10"/>
    <p:sldId id="261" r:id="rId11"/>
    <p:sldId id="295" r:id="rId12"/>
    <p:sldId id="262" r:id="rId13"/>
    <p:sldId id="296" r:id="rId14"/>
    <p:sldId id="263" r:id="rId15"/>
    <p:sldId id="264" r:id="rId16"/>
    <p:sldId id="297" r:id="rId17"/>
    <p:sldId id="300" r:id="rId18"/>
    <p:sldId id="265" r:id="rId19"/>
    <p:sldId id="301" r:id="rId20"/>
    <p:sldId id="266" r:id="rId21"/>
    <p:sldId id="298" r:id="rId22"/>
    <p:sldId id="299" r:id="rId23"/>
    <p:sldId id="302" r:id="rId24"/>
    <p:sldId id="303" r:id="rId25"/>
    <p:sldId id="304" r:id="rId26"/>
    <p:sldId id="305" r:id="rId27"/>
    <p:sldId id="270" r:id="rId28"/>
    <p:sldId id="306" r:id="rId29"/>
    <p:sldId id="307" r:id="rId30"/>
    <p:sldId id="308" r:id="rId31"/>
    <p:sldId id="309" r:id="rId32"/>
    <p:sldId id="310" r:id="rId33"/>
    <p:sldId id="311" r:id="rId34"/>
    <p:sldId id="312" r:id="rId35"/>
    <p:sldId id="274" r:id="rId36"/>
    <p:sldId id="276" r:id="rId37"/>
    <p:sldId id="277" r:id="rId38"/>
    <p:sldId id="313" r:id="rId39"/>
    <p:sldId id="278" r:id="rId40"/>
    <p:sldId id="280" r:id="rId41"/>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8" d="100"/>
          <a:sy n="98" d="100"/>
        </p:scale>
        <p:origin x="-234" y="-96"/>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 Id="rId4"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 Id="rId4" Type="http://schemas.openxmlformats.org/officeDocument/2006/relationships/image" Target="../media/image25.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it-IT"/>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it-IT"/>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noProof="0" smtClean="0"/>
              <a:t>Fare clic per modificare gli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it-IT"/>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D1F1CF83-8F2D-4A45-B09F-443303F8F1A9}" type="slidenum">
              <a:rPr lang="it-IT"/>
              <a:pPr>
                <a:defRPr/>
              </a:pPr>
              <a:t>‹#›</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7427913"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pic>
        <p:nvPicPr>
          <p:cNvPr id="1029" name="Picture 8" descr="MHE-red-RGB-email-logo.png"/>
          <p:cNvPicPr>
            <a:picLocks noChangeAspect="1"/>
          </p:cNvPicPr>
          <p:nvPr userDrawn="1"/>
        </p:nvPicPr>
        <p:blipFill>
          <a:blip r:embed="rId13"/>
          <a:srcRect/>
          <a:stretch>
            <a:fillRect/>
          </a:stretch>
        </p:blipFill>
        <p:spPr bwMode="auto">
          <a:xfrm>
            <a:off x="8634413" y="6338888"/>
            <a:ext cx="546100" cy="546100"/>
          </a:xfrm>
          <a:prstGeom prst="rect">
            <a:avLst/>
          </a:prstGeom>
          <a:noFill/>
          <a:ln w="9525">
            <a:noFill/>
            <a:miter lim="800000"/>
            <a:headEnd/>
            <a:tailEnd/>
          </a:ln>
        </p:spPr>
      </p:pic>
      <p:sp>
        <p:nvSpPr>
          <p:cNvPr id="10" name="Text Box 9"/>
          <p:cNvSpPr txBox="1">
            <a:spLocks noChangeArrowheads="1"/>
          </p:cNvSpPr>
          <p:nvPr userDrawn="1"/>
        </p:nvSpPr>
        <p:spPr bwMode="auto">
          <a:xfrm>
            <a:off x="5956300" y="6597650"/>
            <a:ext cx="2660650" cy="244475"/>
          </a:xfrm>
          <a:prstGeom prst="rect">
            <a:avLst/>
          </a:prstGeom>
          <a:noFill/>
          <a:ln w="9525">
            <a:noFill/>
            <a:miter lim="800000"/>
            <a:headEnd/>
            <a:tailEnd/>
          </a:ln>
          <a:effectLst/>
        </p:spPr>
        <p:txBody>
          <a:bodyPr wrap="none">
            <a:spAutoFit/>
          </a:bodyPr>
          <a:lstStyle/>
          <a:p>
            <a:pPr eaLnBrk="0" hangingPunct="0"/>
            <a:r>
              <a:rPr lang="it-IT" sz="1000">
                <a:latin typeface="Times" pitchFamily="18" charset="0"/>
              </a:rPr>
              <a:t>Copyright © 2016 McGraw-Hill Education S.r.l.</a:t>
            </a:r>
          </a:p>
        </p:txBody>
      </p:sp>
      <p:sp>
        <p:nvSpPr>
          <p:cNvPr id="11" name="Text Box 8"/>
          <p:cNvSpPr txBox="1">
            <a:spLocks noChangeArrowheads="1"/>
          </p:cNvSpPr>
          <p:nvPr userDrawn="1"/>
        </p:nvSpPr>
        <p:spPr bwMode="auto">
          <a:xfrm>
            <a:off x="0" y="6597650"/>
            <a:ext cx="3663950" cy="246063"/>
          </a:xfrm>
          <a:prstGeom prst="rect">
            <a:avLst/>
          </a:prstGeom>
          <a:noFill/>
          <a:ln w="9525">
            <a:noFill/>
            <a:miter lim="800000"/>
            <a:headEnd/>
            <a:tailEnd/>
          </a:ln>
          <a:effectLst/>
        </p:spPr>
        <p:txBody>
          <a:bodyPr wrap="none">
            <a:spAutoFit/>
          </a:bodyPr>
          <a:lstStyle/>
          <a:p>
            <a:pPr eaLnBrk="0" hangingPunct="0">
              <a:defRPr/>
            </a:pPr>
            <a:r>
              <a:rPr lang="de-DE" sz="1000" dirty="0">
                <a:latin typeface="Times" pitchFamily="18" charset="0"/>
                <a:cs typeface="+mn-cs"/>
              </a:rPr>
              <a:t>Dornbusch, Fischer, Startz, Canullo, Pettenati, </a:t>
            </a:r>
            <a:r>
              <a:rPr lang="it-IT" sz="1000" i="1" dirty="0">
                <a:latin typeface="Times" pitchFamily="18" charset="0"/>
                <a:cs typeface="+mn-cs"/>
              </a:rPr>
              <a:t>Macroeconomia</a:t>
            </a:r>
            <a:r>
              <a:rPr lang="it-IT" sz="1000" dirty="0">
                <a:latin typeface="Times" pitchFamily="18" charset="0"/>
                <a:cs typeface="+mn-cs"/>
              </a:rPr>
              <a:t> 11e</a:t>
            </a:r>
            <a:endParaRPr lang="de-DE" sz="1000" dirty="0">
              <a:latin typeface="Times" pitchFamily="18" charset="0"/>
              <a:cs typeface="+mn-cs"/>
            </a:endParaRPr>
          </a:p>
        </p:txBody>
      </p:sp>
      <p:pic>
        <p:nvPicPr>
          <p:cNvPr id="1032" name="Picture 8" descr="large"/>
          <p:cNvPicPr>
            <a:picLocks noChangeAspect="1" noChangeArrowheads="1"/>
          </p:cNvPicPr>
          <p:nvPr userDrawn="1"/>
        </p:nvPicPr>
        <p:blipFill>
          <a:blip r:embed="rId14"/>
          <a:srcRect/>
          <a:stretch>
            <a:fillRect/>
          </a:stretch>
        </p:blipFill>
        <p:spPr bwMode="auto">
          <a:xfrm>
            <a:off x="8178800" y="0"/>
            <a:ext cx="965200" cy="1295400"/>
          </a:xfrm>
          <a:prstGeom prst="rect">
            <a:avLst/>
          </a:prstGeom>
          <a:noFill/>
        </p:spPr>
      </p:pic>
    </p:spTree>
  </p:cSld>
  <p:clrMap bg1="lt1" tx1="dk1" bg2="lt2" tx2="dk2" accent1="accent1" accent2="accent2" accent3="accent3" accent4="accent4" accent5="accent5" accent6="accent6" hlink="hlink" folHlink="folHlink"/>
  <p:sldLayoutIdLst>
    <p:sldLayoutId id="2147483662" r:id="rId1"/>
    <p:sldLayoutId id="2147483661" r:id="rId2"/>
    <p:sldLayoutId id="2147483660" r:id="rId3"/>
    <p:sldLayoutId id="2147483659" r:id="rId4"/>
    <p:sldLayoutId id="2147483658" r:id="rId5"/>
    <p:sldLayoutId id="2147483657" r:id="rId6"/>
    <p:sldLayoutId id="2147483656" r:id="rId7"/>
    <p:sldLayoutId id="2147483655" r:id="rId8"/>
    <p:sldLayoutId id="2147483654" r:id="rId9"/>
    <p:sldLayoutId id="2147483653" r:id="rId10"/>
    <p:sldLayoutId id="2147483652" r:id="rId11"/>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57200" algn="ctr" rtl="0" fontAlgn="base">
        <a:spcBef>
          <a:spcPct val="0"/>
        </a:spcBef>
        <a:spcAft>
          <a:spcPct val="0"/>
        </a:spcAft>
        <a:defRPr sz="4000">
          <a:solidFill>
            <a:schemeClr val="tx2"/>
          </a:solidFill>
          <a:latin typeface="Arial" charset="0"/>
        </a:defRPr>
      </a:lvl6pPr>
      <a:lvl7pPr marL="914400" algn="ctr" rtl="0" fontAlgn="base">
        <a:spcBef>
          <a:spcPct val="0"/>
        </a:spcBef>
        <a:spcAft>
          <a:spcPct val="0"/>
        </a:spcAft>
        <a:defRPr sz="4000">
          <a:solidFill>
            <a:schemeClr val="tx2"/>
          </a:solidFill>
          <a:latin typeface="Arial" charset="0"/>
        </a:defRPr>
      </a:lvl7pPr>
      <a:lvl8pPr marL="1371600" algn="ctr" rtl="0" fontAlgn="base">
        <a:spcBef>
          <a:spcPct val="0"/>
        </a:spcBef>
        <a:spcAft>
          <a:spcPct val="0"/>
        </a:spcAft>
        <a:defRPr sz="4000">
          <a:solidFill>
            <a:schemeClr val="tx2"/>
          </a:solidFill>
          <a:latin typeface="Arial" charset="0"/>
        </a:defRPr>
      </a:lvl8pPr>
      <a:lvl9pPr marL="1828800" algn="ctr" rtl="0" fontAlgn="base">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9.bin"/></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6.bin"/><Relationship Id="rId5" Type="http://schemas.openxmlformats.org/officeDocument/2006/relationships/oleObject" Target="../embeddings/oleObject15.bin"/><Relationship Id="rId4" Type="http://schemas.openxmlformats.org/officeDocument/2006/relationships/oleObject" Target="../embeddings/oleObject14.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18.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oleObject" Target="../embeddings/oleObject21.bin"/><Relationship Id="rId4" Type="http://schemas.openxmlformats.org/officeDocument/2006/relationships/oleObject" Target="../embeddings/oleObject20.bin"/></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23.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4"/>
          <p:cNvSpPr>
            <a:spLocks noGrp="1" noChangeArrowheads="1"/>
          </p:cNvSpPr>
          <p:nvPr>
            <p:ph type="ctrTitle"/>
          </p:nvPr>
        </p:nvSpPr>
        <p:spPr/>
        <p:txBody>
          <a:bodyPr/>
          <a:lstStyle/>
          <a:p>
            <a:pPr eaLnBrk="1" hangingPunct="1"/>
            <a:r>
              <a:rPr lang="it-IT" smtClean="0"/>
              <a:t>Capitolo 9</a:t>
            </a:r>
            <a:endParaRPr lang="en-US" smtClean="0"/>
          </a:p>
        </p:txBody>
      </p:sp>
      <p:sp>
        <p:nvSpPr>
          <p:cNvPr id="14338" name="Rectangle 5"/>
          <p:cNvSpPr>
            <a:spLocks noGrp="1" noChangeArrowheads="1"/>
          </p:cNvSpPr>
          <p:nvPr>
            <p:ph type="subTitle" idx="1"/>
          </p:nvPr>
        </p:nvSpPr>
        <p:spPr>
          <a:xfrm>
            <a:off x="1371600" y="3573463"/>
            <a:ext cx="6400800" cy="1752600"/>
          </a:xfrm>
        </p:spPr>
        <p:txBody>
          <a:bodyPr/>
          <a:lstStyle/>
          <a:p>
            <a:pPr eaLnBrk="1" hangingPunct="1"/>
            <a:r>
              <a:rPr lang="it-IT" smtClean="0"/>
              <a:t>Inflazione e disoccupazione</a:t>
            </a:r>
            <a:endParaRPr lang="en-US"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a:xfrm>
            <a:off x="457200" y="274638"/>
            <a:ext cx="7427913" cy="490537"/>
          </a:xfrm>
        </p:spPr>
        <p:txBody>
          <a:bodyPr/>
          <a:lstStyle/>
          <a:p>
            <a:pPr eaLnBrk="1" hangingPunct="1"/>
            <a:r>
              <a:rPr lang="it-IT" sz="3200" b="1" smtClean="0"/>
              <a:t>Curva di Phillips</a:t>
            </a:r>
          </a:p>
        </p:txBody>
      </p:sp>
      <p:sp>
        <p:nvSpPr>
          <p:cNvPr id="15362" name="Rectangle 3"/>
          <p:cNvSpPr>
            <a:spLocks noGrp="1" noChangeArrowheads="1"/>
          </p:cNvSpPr>
          <p:nvPr>
            <p:ph type="body" idx="1"/>
          </p:nvPr>
        </p:nvSpPr>
        <p:spPr>
          <a:xfrm>
            <a:off x="468313" y="1052513"/>
            <a:ext cx="8229600" cy="5256212"/>
          </a:xfrm>
        </p:spPr>
        <p:txBody>
          <a:bodyPr/>
          <a:lstStyle/>
          <a:p>
            <a:pPr algn="just" eaLnBrk="1" hangingPunct="1"/>
            <a:r>
              <a:rPr lang="it-IT" sz="2400" smtClean="0"/>
              <a:t>Nel 1958 Phillips mise in luce l’esistenza di una relazione inversa tra variazione dei salari nominali e tasso di disoccupazione (Fig. 9.1).</a:t>
            </a:r>
          </a:p>
          <a:p>
            <a:pPr algn="just" eaLnBrk="1" hangingPunct="1"/>
            <a:r>
              <a:rPr lang="it-IT" sz="2400" smtClean="0"/>
              <a:t>Dato che le variazioni dei prezzi dipendono in buona misura da quelle dei salari, anche il tasso di variazione dei prezzi (inflazione) e il tasso di disoccupazione sono </a:t>
            </a:r>
            <a:r>
              <a:rPr lang="it-IT" sz="2400" i="1" smtClean="0"/>
              <a:t>inversamente</a:t>
            </a:r>
            <a:r>
              <a:rPr lang="it-IT" sz="2400" smtClean="0"/>
              <a:t> correlati.</a:t>
            </a:r>
          </a:p>
          <a:p>
            <a:pPr algn="just" eaLnBrk="1" hangingPunct="1"/>
            <a:r>
              <a:rPr lang="it-IT" sz="2400" smtClean="0"/>
              <a:t>La coesistenza dell’inflazione e della disoccupazione (ossia la </a:t>
            </a:r>
            <a:r>
              <a:rPr lang="it-IT" sz="2400" b="1" smtClean="0"/>
              <a:t>stagflazione) </a:t>
            </a:r>
            <a:r>
              <a:rPr lang="it-IT" sz="2400" smtClean="0"/>
              <a:t>non è spiegabile alla luce delle teorie tradizionali.</a:t>
            </a:r>
          </a:p>
          <a:p>
            <a:pPr algn="just" eaLnBrk="1" hangingPunct="1"/>
            <a:r>
              <a:rPr lang="it-IT" sz="2400" smtClean="0"/>
              <a:t>Due possibili spiegazioni (non alternative) sono:</a:t>
            </a:r>
          </a:p>
          <a:p>
            <a:pPr lvl="1" algn="just" eaLnBrk="1" hangingPunct="1"/>
            <a:r>
              <a:rPr lang="it-IT" sz="2400" smtClean="0"/>
              <a:t>il </a:t>
            </a:r>
            <a:r>
              <a:rPr lang="it-IT" sz="2400" b="1" smtClean="0"/>
              <a:t>conflitto distributivo</a:t>
            </a:r>
            <a:r>
              <a:rPr lang="it-IT" sz="2400" smtClean="0"/>
              <a:t> tra lavoratori e imprenditori;</a:t>
            </a:r>
          </a:p>
          <a:p>
            <a:pPr lvl="1" algn="just" eaLnBrk="1" hangingPunct="1"/>
            <a:r>
              <a:rPr lang="it-IT" sz="2400" smtClean="0"/>
              <a:t>le </a:t>
            </a:r>
            <a:r>
              <a:rPr lang="it-IT" sz="2400" b="1" smtClean="0"/>
              <a:t>imperfezioni</a:t>
            </a:r>
            <a:r>
              <a:rPr lang="it-IT" sz="2400" smtClean="0"/>
              <a:t> del mercato del lavoro (vedi Cap.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2"/>
          <p:cNvPicPr>
            <a:picLocks noChangeAspect="1" noChangeArrowheads="1"/>
          </p:cNvPicPr>
          <p:nvPr/>
        </p:nvPicPr>
        <p:blipFill>
          <a:blip r:embed="rId2"/>
          <a:srcRect/>
          <a:stretch>
            <a:fillRect/>
          </a:stretch>
        </p:blipFill>
        <p:spPr bwMode="auto">
          <a:xfrm>
            <a:off x="123825" y="1238250"/>
            <a:ext cx="8769350" cy="5068888"/>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9" name="Rectangle 2"/>
          <p:cNvSpPr>
            <a:spLocks noGrp="1" noChangeArrowheads="1"/>
          </p:cNvSpPr>
          <p:nvPr>
            <p:ph type="title"/>
          </p:nvPr>
        </p:nvSpPr>
        <p:spPr>
          <a:xfrm>
            <a:off x="457200" y="188913"/>
            <a:ext cx="7427913" cy="954087"/>
          </a:xfrm>
        </p:spPr>
        <p:txBody>
          <a:bodyPr/>
          <a:lstStyle/>
          <a:p>
            <a:pPr eaLnBrk="1" hangingPunct="1"/>
            <a:r>
              <a:rPr lang="it-IT" sz="3200" smtClean="0"/>
              <a:t>Contrattazione salariale</a:t>
            </a:r>
          </a:p>
        </p:txBody>
      </p:sp>
      <p:sp>
        <p:nvSpPr>
          <p:cNvPr id="215070" name="Rectangle 3"/>
          <p:cNvSpPr>
            <a:spLocks noGrp="1" noChangeArrowheads="1"/>
          </p:cNvSpPr>
          <p:nvPr>
            <p:ph type="body" idx="1"/>
          </p:nvPr>
        </p:nvSpPr>
        <p:spPr>
          <a:xfrm>
            <a:off x="457200" y="1219200"/>
            <a:ext cx="8229600" cy="4946650"/>
          </a:xfrm>
        </p:spPr>
        <p:txBody>
          <a:bodyPr/>
          <a:lstStyle/>
          <a:p>
            <a:pPr algn="just" eaLnBrk="1" hangingPunct="1">
              <a:lnSpc>
                <a:spcPct val="90000"/>
              </a:lnSpc>
            </a:pPr>
            <a:r>
              <a:rPr lang="it-IT" sz="2400" smtClean="0"/>
              <a:t>Il prodotto nazionale si suddivide tra redditi da lavoro (salari) e redditi da capitale (profitti).</a:t>
            </a:r>
          </a:p>
          <a:p>
            <a:pPr algn="just" eaLnBrk="1" hangingPunct="1">
              <a:lnSpc>
                <a:spcPct val="90000"/>
              </a:lnSpc>
            </a:pPr>
            <a:r>
              <a:rPr lang="it-IT" sz="2400" smtClean="0"/>
              <a:t>Si possono fare tre ipotesi riguardo alla formazione della richiesta di salario nominale da parte dei lavoratori:</a:t>
            </a:r>
          </a:p>
          <a:p>
            <a:pPr lvl="1" algn="just" eaLnBrk="1" hangingPunct="1">
              <a:lnSpc>
                <a:spcPct val="90000"/>
              </a:lnSpc>
            </a:pPr>
            <a:r>
              <a:rPr lang="it-IT" sz="2400" smtClean="0"/>
              <a:t>i lavoratori non soffrono di illusione monetaria, quindi si interessano al salario reale </a:t>
            </a:r>
            <a:r>
              <a:rPr lang="it-IT" sz="2400" i="1" smtClean="0"/>
              <a:t>w = W/P</a:t>
            </a:r>
            <a:r>
              <a:rPr lang="it-IT" sz="2400" smtClean="0"/>
              <a:t>  e non tanto a quello nominale W;</a:t>
            </a:r>
          </a:p>
          <a:p>
            <a:pPr lvl="1" algn="just" eaLnBrk="1" hangingPunct="1">
              <a:lnSpc>
                <a:spcPct val="90000"/>
              </a:lnSpc>
            </a:pPr>
            <a:r>
              <a:rPr lang="it-IT" sz="2400" smtClean="0"/>
              <a:t>il potere contrattuale dei lavoratori aumenta al diminuire del tasso di disoccupazione (</a:t>
            </a:r>
            <a:r>
              <a:rPr lang="it-IT" sz="2400" i="1" smtClean="0"/>
              <a:t>u</a:t>
            </a:r>
            <a:r>
              <a:rPr lang="it-IT" sz="2400" smtClean="0"/>
              <a:t>);</a:t>
            </a:r>
          </a:p>
          <a:p>
            <a:pPr lvl="1" algn="just" eaLnBrk="1" hangingPunct="1">
              <a:lnSpc>
                <a:spcPct val="90000"/>
              </a:lnSpc>
            </a:pPr>
            <a:r>
              <a:rPr lang="it-IT" sz="2400" smtClean="0"/>
              <a:t>esiste un salario di riserva (</a:t>
            </a:r>
            <a:r>
              <a:rPr lang="it-IT" sz="2400" i="1" smtClean="0"/>
              <a:t>g</a:t>
            </a:r>
            <a:r>
              <a:rPr lang="it-IT" sz="2400" smtClean="0"/>
              <a:t>) al di sotto del quale il lavoratore sceglie di fare attività in proprio o di non lavorare.</a:t>
            </a:r>
          </a:p>
          <a:p>
            <a:pPr algn="just" eaLnBrk="1" hangingPunct="1">
              <a:lnSpc>
                <a:spcPct val="90000"/>
              </a:lnSpc>
            </a:pPr>
            <a:r>
              <a:rPr lang="it-IT" sz="2400" smtClean="0"/>
              <a:t>Le tre ipotesi si possono così formalizzare:</a:t>
            </a:r>
          </a:p>
          <a:p>
            <a:pPr eaLnBrk="1" hangingPunct="1">
              <a:lnSpc>
                <a:spcPct val="90000"/>
              </a:lnSpc>
            </a:pPr>
            <a:endParaRPr lang="it-IT" sz="2400" smtClean="0"/>
          </a:p>
        </p:txBody>
      </p:sp>
      <p:graphicFrame>
        <p:nvGraphicFramePr>
          <p:cNvPr id="215068" name="Object 28"/>
          <p:cNvGraphicFramePr>
            <a:graphicFrameLocks noChangeAspect="1"/>
          </p:cNvGraphicFramePr>
          <p:nvPr/>
        </p:nvGraphicFramePr>
        <p:xfrm>
          <a:off x="6948488" y="5373688"/>
          <a:ext cx="1395412" cy="874712"/>
        </p:xfrm>
        <a:graphic>
          <a:graphicData uri="http://schemas.openxmlformats.org/presentationml/2006/ole">
            <p:oleObj spid="_x0000_s215068" name="Equation" r:id="rId3" imgW="622030" imgH="393529" progId="Equation.3">
              <p:embed/>
            </p:oleObj>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94" name="Rectangle 2"/>
          <p:cNvSpPr>
            <a:spLocks noGrp="1" noChangeArrowheads="1"/>
          </p:cNvSpPr>
          <p:nvPr>
            <p:ph type="title"/>
          </p:nvPr>
        </p:nvSpPr>
        <p:spPr>
          <a:xfrm>
            <a:off x="457200" y="76200"/>
            <a:ext cx="7427913" cy="760413"/>
          </a:xfrm>
        </p:spPr>
        <p:txBody>
          <a:bodyPr/>
          <a:lstStyle/>
          <a:p>
            <a:pPr eaLnBrk="1" hangingPunct="1"/>
            <a:r>
              <a:rPr lang="it-IT" sz="3600" smtClean="0"/>
              <a:t>Spirale prezzi-salari</a:t>
            </a:r>
          </a:p>
        </p:txBody>
      </p:sp>
      <p:sp>
        <p:nvSpPr>
          <p:cNvPr id="216095" name="Rectangle 3"/>
          <p:cNvSpPr>
            <a:spLocks noGrp="1" noChangeArrowheads="1"/>
          </p:cNvSpPr>
          <p:nvPr>
            <p:ph type="body" idx="1"/>
          </p:nvPr>
        </p:nvSpPr>
        <p:spPr>
          <a:xfrm>
            <a:off x="468313" y="1196975"/>
            <a:ext cx="8229600" cy="5256213"/>
          </a:xfrm>
        </p:spPr>
        <p:txBody>
          <a:bodyPr/>
          <a:lstStyle/>
          <a:p>
            <a:pPr algn="just" eaLnBrk="1" hangingPunct="1"/>
            <a:r>
              <a:rPr lang="it-IT" sz="2400" smtClean="0"/>
              <a:t>Se vi è, ad es., una politica economica espansiva, la disoccupazione scenderà, questo accrescerà le richieste salariali </a:t>
            </a:r>
            <a:r>
              <a:rPr lang="it-IT" sz="2400" i="1" smtClean="0"/>
              <a:t>W</a:t>
            </a:r>
            <a:r>
              <a:rPr lang="it-IT" sz="2400" smtClean="0"/>
              <a:t> e gli imprenditori scaricheranno questi aumenti sui prezzi </a:t>
            </a:r>
            <a:r>
              <a:rPr lang="it-IT" sz="2400" i="1" smtClean="0"/>
              <a:t>P</a:t>
            </a:r>
            <a:r>
              <a:rPr lang="it-IT" sz="2400" smtClean="0"/>
              <a:t>. I lavoratori rivedranno le proprie aspettative sui prezzi, alzando ulteriormente le richieste salariali e così via: si innesca la spirale prezzi-salari.</a:t>
            </a:r>
          </a:p>
          <a:p>
            <a:pPr algn="just" eaLnBrk="1" hangingPunct="1"/>
            <a:r>
              <a:rPr lang="it-IT" sz="2400" smtClean="0"/>
              <a:t>Mettendo a sistema la precedente equazione dei salari con la formula del prezzo proposta nel Capitolo 8 				</a:t>
            </a:r>
            <a:r>
              <a:rPr lang="it-IT" sz="2400" i="1" smtClean="0">
                <a:latin typeface="Times New Roman" pitchFamily="18" charset="0"/>
                <a:cs typeface="Times New Roman" pitchFamily="18" charset="0"/>
              </a:rPr>
              <a:t>P = W(1+z)/a</a:t>
            </a:r>
            <a:r>
              <a:rPr lang="it-IT" sz="2400" smtClean="0"/>
              <a:t>  </a:t>
            </a:r>
          </a:p>
          <a:p>
            <a:pPr algn="just" eaLnBrk="1" hangingPunct="1">
              <a:buFontTx/>
              <a:buNone/>
            </a:pPr>
            <a:r>
              <a:rPr lang="it-IT" sz="2400" smtClean="0"/>
              <a:t>	si ottiene la funzione dinamica del livello dei prezzi (dove </a:t>
            </a:r>
            <a:r>
              <a:rPr lang="it-IT" sz="2400" i="1" smtClean="0">
                <a:latin typeface="Times New Roman" pitchFamily="18" charset="0"/>
                <a:cs typeface="Times New Roman" pitchFamily="18" charset="0"/>
              </a:rPr>
              <a:t>a</a:t>
            </a:r>
            <a:r>
              <a:rPr lang="it-IT" sz="2400" smtClean="0"/>
              <a:t>,</a:t>
            </a:r>
            <a:r>
              <a:rPr lang="it-IT" sz="2400" i="1" smtClean="0"/>
              <a:t> z </a:t>
            </a:r>
            <a:r>
              <a:rPr lang="it-IT" sz="2400" smtClean="0"/>
              <a:t>e</a:t>
            </a:r>
            <a:r>
              <a:rPr lang="it-IT" sz="2400" i="1" smtClean="0"/>
              <a:t> g</a:t>
            </a:r>
            <a:r>
              <a:rPr lang="it-IT" sz="2400" smtClean="0"/>
              <a:t> sono dati):</a:t>
            </a:r>
          </a:p>
          <a:p>
            <a:pPr algn="just" eaLnBrk="1" hangingPunct="1"/>
            <a:endParaRPr lang="it-IT" sz="2400" smtClean="0"/>
          </a:p>
          <a:p>
            <a:pPr algn="just" eaLnBrk="1" hangingPunct="1"/>
            <a:endParaRPr lang="it-IT" sz="2400" smtClean="0"/>
          </a:p>
        </p:txBody>
      </p:sp>
      <p:graphicFrame>
        <p:nvGraphicFramePr>
          <p:cNvPr id="216093" name="Object 29"/>
          <p:cNvGraphicFramePr>
            <a:graphicFrameLocks noChangeAspect="1"/>
          </p:cNvGraphicFramePr>
          <p:nvPr/>
        </p:nvGraphicFramePr>
        <p:xfrm>
          <a:off x="3059113" y="5373688"/>
          <a:ext cx="2932112" cy="958850"/>
        </p:xfrm>
        <a:graphic>
          <a:graphicData uri="http://schemas.openxmlformats.org/presentationml/2006/ole">
            <p:oleObj spid="_x0000_s216093" name="Equation" r:id="rId3" imgW="1307532" imgH="431613" progId="Equation.3">
              <p:embed/>
            </p:oleObj>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47" name="Titolo 1"/>
          <p:cNvSpPr>
            <a:spLocks noGrp="1"/>
          </p:cNvSpPr>
          <p:nvPr>
            <p:ph type="title"/>
          </p:nvPr>
        </p:nvSpPr>
        <p:spPr>
          <a:xfrm>
            <a:off x="457200" y="274638"/>
            <a:ext cx="7427913" cy="922337"/>
          </a:xfrm>
        </p:spPr>
        <p:txBody>
          <a:bodyPr/>
          <a:lstStyle/>
          <a:p>
            <a:pPr eaLnBrk="1" hangingPunct="1"/>
            <a:r>
              <a:rPr lang="it-IT" sz="3600" smtClean="0"/>
              <a:t>Spirale prezzi-salari (cont.)</a:t>
            </a:r>
          </a:p>
        </p:txBody>
      </p:sp>
      <p:sp>
        <p:nvSpPr>
          <p:cNvPr id="261148" name="Segnaposto contenuto 2"/>
          <p:cNvSpPr>
            <a:spLocks noGrp="1"/>
          </p:cNvSpPr>
          <p:nvPr>
            <p:ph idx="1"/>
          </p:nvPr>
        </p:nvSpPr>
        <p:spPr/>
        <p:txBody>
          <a:bodyPr/>
          <a:lstStyle/>
          <a:p>
            <a:pPr algn="just" eaLnBrk="1" hangingPunct="1">
              <a:lnSpc>
                <a:spcPct val="90000"/>
              </a:lnSpc>
            </a:pPr>
            <a:r>
              <a:rPr lang="it-IT" sz="2400" smtClean="0"/>
              <a:t>Dato che </a:t>
            </a:r>
            <a:r>
              <a:rPr lang="it-IT" sz="2400" i="1" smtClean="0"/>
              <a:t>u = DIS/FL = </a:t>
            </a:r>
            <a:r>
              <a:rPr lang="it-IT" sz="2400" smtClean="0"/>
              <a:t>(FL-</a:t>
            </a:r>
            <a:r>
              <a:rPr lang="it-IT" sz="2400" i="1" smtClean="0"/>
              <a:t>N)/FL)</a:t>
            </a:r>
            <a:r>
              <a:rPr lang="it-IT" sz="2400" smtClean="0"/>
              <a:t> = 1 - </a:t>
            </a:r>
            <a:r>
              <a:rPr lang="it-IT" sz="2400" i="1" smtClean="0"/>
              <a:t>N</a:t>
            </a:r>
            <a:r>
              <a:rPr lang="it-IT" sz="2400" smtClean="0"/>
              <a:t>/</a:t>
            </a:r>
            <a:r>
              <a:rPr lang="it-IT" sz="2400" i="1" smtClean="0"/>
              <a:t>FL</a:t>
            </a:r>
            <a:r>
              <a:rPr lang="it-IT" sz="2400" smtClean="0"/>
              <a:t> e che         </a:t>
            </a:r>
            <a:r>
              <a:rPr lang="it-IT" sz="2400" i="1" smtClean="0"/>
              <a:t>Y = </a:t>
            </a:r>
            <a:r>
              <a:rPr lang="it-IT" sz="2400" i="1" smtClean="0">
                <a:latin typeface="Times New Roman" pitchFamily="18" charset="0"/>
                <a:cs typeface="Times New Roman" pitchFamily="18" charset="0"/>
              </a:rPr>
              <a:t>a</a:t>
            </a:r>
            <a:r>
              <a:rPr lang="it-IT" sz="2400" i="1" smtClean="0"/>
              <a:t>N</a:t>
            </a:r>
            <a:r>
              <a:rPr lang="it-IT" sz="2400" smtClean="0"/>
              <a:t>, </a:t>
            </a:r>
            <a:r>
              <a:rPr lang="it-IT" sz="2400" i="1" smtClean="0"/>
              <a:t>Y* = </a:t>
            </a:r>
            <a:r>
              <a:rPr lang="it-IT" sz="2400" i="1" smtClean="0">
                <a:latin typeface="Times New Roman" pitchFamily="18" charset="0"/>
                <a:cs typeface="Times New Roman" pitchFamily="18" charset="0"/>
              </a:rPr>
              <a:t>a</a:t>
            </a:r>
            <a:r>
              <a:rPr lang="it-IT" sz="2400" i="1" smtClean="0"/>
              <a:t>FL </a:t>
            </a:r>
            <a:r>
              <a:rPr lang="it-IT" sz="2400" smtClean="0"/>
              <a:t>(prodotto potenziale), </a:t>
            </a:r>
            <a:r>
              <a:rPr lang="it-IT" sz="2400" i="1" smtClean="0"/>
              <a:t>u </a:t>
            </a:r>
            <a:r>
              <a:rPr lang="it-IT" sz="2400" smtClean="0"/>
              <a:t>può essere sostituito con (1-</a:t>
            </a:r>
            <a:r>
              <a:rPr lang="it-IT" sz="2400" i="1" smtClean="0"/>
              <a:t>Y/Y*</a:t>
            </a:r>
            <a:r>
              <a:rPr lang="it-IT" sz="2400" smtClean="0"/>
              <a:t>). In questo modo l’equazione (8), mettendo in relazione prezzi e reddito, diventa una funzione AS:</a:t>
            </a:r>
          </a:p>
        </p:txBody>
      </p:sp>
      <p:graphicFrame>
        <p:nvGraphicFramePr>
          <p:cNvPr id="261146" name="Object 26"/>
          <p:cNvGraphicFramePr>
            <a:graphicFrameLocks noChangeAspect="1"/>
          </p:cNvGraphicFramePr>
          <p:nvPr/>
        </p:nvGraphicFramePr>
        <p:xfrm>
          <a:off x="2493963" y="3486150"/>
          <a:ext cx="4102100" cy="969963"/>
        </p:xfrm>
        <a:graphic>
          <a:graphicData uri="http://schemas.openxmlformats.org/presentationml/2006/ole">
            <p:oleObj spid="_x0000_s261146" name="Equazione" r:id="rId3" imgW="1828800" imgH="431800" progId="Equation.3">
              <p:embed/>
            </p:oleObj>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ChangeArrowheads="1"/>
          </p:cNvSpPr>
          <p:nvPr>
            <p:ph type="title"/>
          </p:nvPr>
        </p:nvSpPr>
        <p:spPr>
          <a:xfrm>
            <a:off x="457200" y="228600"/>
            <a:ext cx="7427913" cy="1143000"/>
          </a:xfrm>
        </p:spPr>
        <p:txBody>
          <a:bodyPr/>
          <a:lstStyle/>
          <a:p>
            <a:pPr eaLnBrk="1" hangingPunct="1"/>
            <a:r>
              <a:rPr lang="it-IT" smtClean="0"/>
              <a:t>Ruolo delle aspettative</a:t>
            </a:r>
          </a:p>
        </p:txBody>
      </p:sp>
      <p:sp>
        <p:nvSpPr>
          <p:cNvPr id="262146" name="Rectangle 3"/>
          <p:cNvSpPr>
            <a:spLocks noGrp="1" noChangeArrowheads="1"/>
          </p:cNvSpPr>
          <p:nvPr>
            <p:ph type="body" idx="1"/>
          </p:nvPr>
        </p:nvSpPr>
        <p:spPr>
          <a:xfrm>
            <a:off x="457200" y="1447800"/>
            <a:ext cx="8229600" cy="4525963"/>
          </a:xfrm>
        </p:spPr>
        <p:txBody>
          <a:bodyPr/>
          <a:lstStyle/>
          <a:p>
            <a:pPr algn="just" eaLnBrk="1" hangingPunct="1">
              <a:lnSpc>
                <a:spcPct val="90000"/>
              </a:lnSpc>
            </a:pPr>
            <a:r>
              <a:rPr lang="it-IT" sz="2400" smtClean="0"/>
              <a:t>L’equazione (8) riassume le due equazioni dei salari e dei prezzi ed esprime la possibilità di una spirale prezzi-salari. Si osserva, infatti, che il livello effettivo dei prezzi è influenzato dal livello </a:t>
            </a:r>
            <a:r>
              <a:rPr lang="it-IT" sz="2400" i="1" smtClean="0"/>
              <a:t>atteso</a:t>
            </a:r>
            <a:r>
              <a:rPr lang="it-IT" sz="2400" smtClean="0"/>
              <a:t> degli stessi (</a:t>
            </a:r>
            <a:r>
              <a:rPr lang="it-IT" sz="2400" i="1" smtClean="0"/>
              <a:t>P</a:t>
            </a:r>
            <a:r>
              <a:rPr lang="it-IT" sz="2400" i="1" baseline="30000" smtClean="0"/>
              <a:t>e</a:t>
            </a:r>
            <a:r>
              <a:rPr lang="it-IT" sz="2400" smtClean="0"/>
              <a:t>).</a:t>
            </a:r>
          </a:p>
          <a:p>
            <a:pPr algn="just" eaLnBrk="1" hangingPunct="1">
              <a:lnSpc>
                <a:spcPct val="90000"/>
              </a:lnSpc>
            </a:pPr>
            <a:r>
              <a:rPr lang="it-IT" sz="2400" smtClean="0"/>
              <a:t>Si possono fare diverse ipotesi sulla formazione delle aspettative, ossia su </a:t>
            </a:r>
            <a:r>
              <a:rPr lang="it-IT" sz="2400" i="1" smtClean="0"/>
              <a:t>P</a:t>
            </a:r>
            <a:r>
              <a:rPr lang="it-IT" sz="2400" i="1" baseline="30000" smtClean="0"/>
              <a:t>e</a:t>
            </a:r>
            <a:r>
              <a:rPr lang="it-IT" sz="2400" smtClean="0"/>
              <a:t> . Considereremo le seguenti:</a:t>
            </a:r>
          </a:p>
          <a:p>
            <a:pPr lvl="1" algn="just" eaLnBrk="1" hangingPunct="1">
              <a:lnSpc>
                <a:spcPct val="90000"/>
              </a:lnSpc>
            </a:pPr>
            <a:r>
              <a:rPr lang="it-IT" sz="2400" smtClean="0"/>
              <a:t>adattive statiche;</a:t>
            </a:r>
          </a:p>
          <a:p>
            <a:pPr lvl="1" algn="just" eaLnBrk="1" hangingPunct="1">
              <a:lnSpc>
                <a:spcPct val="90000"/>
              </a:lnSpc>
            </a:pPr>
            <a:r>
              <a:rPr lang="it-IT" sz="2400" smtClean="0"/>
              <a:t>accelerative;</a:t>
            </a:r>
          </a:p>
          <a:p>
            <a:pPr lvl="1" algn="just" eaLnBrk="1" hangingPunct="1">
              <a:lnSpc>
                <a:spcPct val="90000"/>
              </a:lnSpc>
            </a:pPr>
            <a:r>
              <a:rPr lang="it-IT" sz="2400" smtClean="0"/>
              <a:t>razionali.</a:t>
            </a:r>
          </a:p>
          <a:p>
            <a:pPr algn="just" eaLnBrk="1" hangingPunct="1">
              <a:lnSpc>
                <a:spcPct val="90000"/>
              </a:lnSpc>
            </a:pPr>
            <a:endParaRPr lang="it-IT" sz="240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216" name="Rectangle 2"/>
          <p:cNvSpPr>
            <a:spLocks noGrp="1" noChangeArrowheads="1"/>
          </p:cNvSpPr>
          <p:nvPr>
            <p:ph type="title"/>
          </p:nvPr>
        </p:nvSpPr>
        <p:spPr>
          <a:xfrm>
            <a:off x="457200" y="76200"/>
            <a:ext cx="7427913" cy="760413"/>
          </a:xfrm>
        </p:spPr>
        <p:txBody>
          <a:bodyPr/>
          <a:lstStyle/>
          <a:p>
            <a:pPr eaLnBrk="1" hangingPunct="1"/>
            <a:r>
              <a:rPr lang="it-IT" sz="3600" smtClean="0"/>
              <a:t>Aspettative adattive statiche</a:t>
            </a:r>
          </a:p>
        </p:txBody>
      </p:sp>
      <p:sp>
        <p:nvSpPr>
          <p:cNvPr id="218217" name="Rectangle 3"/>
          <p:cNvSpPr>
            <a:spLocks noGrp="1" noChangeArrowheads="1"/>
          </p:cNvSpPr>
          <p:nvPr>
            <p:ph type="body" idx="1"/>
          </p:nvPr>
        </p:nvSpPr>
        <p:spPr>
          <a:xfrm>
            <a:off x="395288" y="1125538"/>
            <a:ext cx="8229600" cy="5399087"/>
          </a:xfrm>
        </p:spPr>
        <p:txBody>
          <a:bodyPr/>
          <a:lstStyle/>
          <a:p>
            <a:pPr algn="just" eaLnBrk="1" hangingPunct="1"/>
            <a:r>
              <a:rPr lang="it-IT" sz="2400" smtClean="0"/>
              <a:t>Definiamo aspettative adattive statiche l’ipotesi che il livello dei prezzi atteso per il periodo </a:t>
            </a:r>
            <a:r>
              <a:rPr lang="it-IT" sz="2400" i="1" smtClean="0"/>
              <a:t>t</a:t>
            </a:r>
            <a:r>
              <a:rPr lang="it-IT" sz="2400" smtClean="0"/>
              <a:t> sia uguale a quello del periodo precedente (</a:t>
            </a:r>
            <a:r>
              <a:rPr lang="it-IT" sz="2400" i="1" smtClean="0"/>
              <a:t>t-1</a:t>
            </a:r>
            <a:r>
              <a:rPr lang="it-IT" sz="2400" smtClean="0"/>
              <a:t>), quindi che i lavoratori non si attendano alcuna inflazione: </a:t>
            </a:r>
            <a:r>
              <a:rPr lang="it-IT" sz="2400" i="1" smtClean="0"/>
              <a:t>P</a:t>
            </a:r>
            <a:r>
              <a:rPr lang="it-IT" sz="2400" i="1" baseline="30000" smtClean="0"/>
              <a:t>e</a:t>
            </a:r>
            <a:r>
              <a:rPr lang="it-IT" sz="2400" i="1" baseline="-25000" smtClean="0"/>
              <a:t>t</a:t>
            </a:r>
            <a:r>
              <a:rPr lang="it-IT" sz="2400" i="1" smtClean="0"/>
              <a:t>= P</a:t>
            </a:r>
            <a:r>
              <a:rPr lang="it-IT" sz="2400" i="1" baseline="-25000" smtClean="0"/>
              <a:t>t-1</a:t>
            </a:r>
            <a:r>
              <a:rPr lang="it-IT" sz="2400" smtClean="0"/>
              <a:t>.</a:t>
            </a:r>
          </a:p>
          <a:p>
            <a:pPr algn="just" eaLnBrk="1" hangingPunct="1"/>
            <a:r>
              <a:rPr lang="it-IT" sz="2400" smtClean="0"/>
              <a:t>L’equazione (8) diviene:</a:t>
            </a:r>
          </a:p>
          <a:p>
            <a:pPr algn="just" eaLnBrk="1" hangingPunct="1">
              <a:buFontTx/>
              <a:buNone/>
            </a:pPr>
            <a:endParaRPr lang="it-IT" sz="2400" smtClean="0"/>
          </a:p>
          <a:p>
            <a:pPr algn="just" eaLnBrk="1" hangingPunct="1">
              <a:buFontTx/>
              <a:buNone/>
            </a:pPr>
            <a:r>
              <a:rPr lang="it-IT" sz="2400" smtClean="0"/>
              <a:t>	e la curva AS (equazione 8bis):</a:t>
            </a:r>
          </a:p>
          <a:p>
            <a:pPr algn="just" eaLnBrk="1" hangingPunct="1"/>
            <a:endParaRPr lang="it-IT" sz="2400" smtClean="0"/>
          </a:p>
          <a:p>
            <a:pPr algn="just" eaLnBrk="1" hangingPunct="1"/>
            <a:r>
              <a:rPr lang="it-IT" sz="2400" smtClean="0"/>
              <a:t>L’equilibrio di lungo periodo, dove le aspettative sono verificate (</a:t>
            </a:r>
            <a:r>
              <a:rPr lang="it-IT" sz="2400" i="1" smtClean="0"/>
              <a:t>P</a:t>
            </a:r>
            <a:r>
              <a:rPr lang="it-IT" sz="2400" i="1" baseline="-25000" smtClean="0"/>
              <a:t>t</a:t>
            </a:r>
            <a:r>
              <a:rPr lang="it-IT" sz="2400" smtClean="0"/>
              <a:t> = </a:t>
            </a:r>
            <a:r>
              <a:rPr lang="it-IT" sz="2400" i="1" smtClean="0"/>
              <a:t>P</a:t>
            </a:r>
            <a:r>
              <a:rPr lang="it-IT" sz="2400" i="1" baseline="30000" smtClean="0"/>
              <a:t>e</a:t>
            </a:r>
            <a:r>
              <a:rPr lang="it-IT" sz="2400" i="1" baseline="-25000" smtClean="0"/>
              <a:t>t </a:t>
            </a:r>
            <a:r>
              <a:rPr lang="it-IT" sz="2400" i="1" smtClean="0"/>
              <a:t>= P</a:t>
            </a:r>
            <a:r>
              <a:rPr lang="it-IT" sz="2400" i="1" baseline="-25000" smtClean="0"/>
              <a:t>t-1</a:t>
            </a:r>
            <a:r>
              <a:rPr lang="it-IT" sz="2400" smtClean="0"/>
              <a:t>) porta a definire il prodotto non inflazionistico </a:t>
            </a:r>
            <a:r>
              <a:rPr lang="it-IT" sz="2400" i="1" smtClean="0"/>
              <a:t>Y</a:t>
            </a:r>
            <a:r>
              <a:rPr lang="it-IT" sz="2400" i="1" baseline="-25000" smtClean="0"/>
              <a:t>NI   </a:t>
            </a:r>
            <a:r>
              <a:rPr lang="it-IT" sz="2400" smtClean="0"/>
              <a:t>(inferiore al prodotto potenziale):</a:t>
            </a:r>
          </a:p>
        </p:txBody>
      </p:sp>
      <p:graphicFrame>
        <p:nvGraphicFramePr>
          <p:cNvPr id="218212" name="Object 100"/>
          <p:cNvGraphicFramePr>
            <a:graphicFrameLocks noChangeAspect="1"/>
          </p:cNvGraphicFramePr>
          <p:nvPr/>
        </p:nvGraphicFramePr>
        <p:xfrm>
          <a:off x="4427538" y="2484438"/>
          <a:ext cx="2243137" cy="944562"/>
        </p:xfrm>
        <a:graphic>
          <a:graphicData uri="http://schemas.openxmlformats.org/presentationml/2006/ole">
            <p:oleObj spid="_x0000_s218212" name="Equation" r:id="rId3" imgW="1016000" imgH="431800" progId="Equation.3">
              <p:embed/>
            </p:oleObj>
          </a:graphicData>
        </a:graphic>
      </p:graphicFrame>
      <p:graphicFrame>
        <p:nvGraphicFramePr>
          <p:cNvPr id="218213" name="Object 101"/>
          <p:cNvGraphicFramePr>
            <a:graphicFrameLocks noChangeAspect="1"/>
          </p:cNvGraphicFramePr>
          <p:nvPr/>
        </p:nvGraphicFramePr>
        <p:xfrm>
          <a:off x="5292725" y="3395663"/>
          <a:ext cx="2743200" cy="896937"/>
        </p:xfrm>
        <a:graphic>
          <a:graphicData uri="http://schemas.openxmlformats.org/presentationml/2006/ole">
            <p:oleObj spid="_x0000_s218213" name="Equation" r:id="rId4" imgW="1307532" imgH="431613" progId="Equation.3">
              <p:embed/>
            </p:oleObj>
          </a:graphicData>
        </a:graphic>
      </p:graphicFrame>
      <p:graphicFrame>
        <p:nvGraphicFramePr>
          <p:cNvPr id="218214" name="Object 102"/>
          <p:cNvGraphicFramePr>
            <a:graphicFrameLocks noChangeAspect="1"/>
          </p:cNvGraphicFramePr>
          <p:nvPr/>
        </p:nvGraphicFramePr>
        <p:xfrm>
          <a:off x="2928938" y="5629275"/>
          <a:ext cx="2868612" cy="895350"/>
        </p:xfrm>
        <a:graphic>
          <a:graphicData uri="http://schemas.openxmlformats.org/presentationml/2006/ole">
            <p:oleObj spid="_x0000_s218214" name="Equazione" r:id="rId5" imgW="1371600" imgH="431800" progId="Equation.3">
              <p:embed/>
            </p:oleObj>
          </a:graphicData>
        </a:graphic>
      </p:graphicFrame>
      <p:graphicFrame>
        <p:nvGraphicFramePr>
          <p:cNvPr id="218215" name="Object 103"/>
          <p:cNvGraphicFramePr>
            <a:graphicFrameLocks noChangeAspect="1"/>
          </p:cNvGraphicFramePr>
          <p:nvPr/>
        </p:nvGraphicFramePr>
        <p:xfrm>
          <a:off x="9612313" y="3068638"/>
          <a:ext cx="2243137" cy="944562"/>
        </p:xfrm>
        <a:graphic>
          <a:graphicData uri="http://schemas.openxmlformats.org/presentationml/2006/ole">
            <p:oleObj spid="_x0000_s218215" name="Equazione" r:id="rId6" imgW="1016000" imgH="431800" progId="Equation.3">
              <p:embed/>
            </p:oleObj>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ChangeArrowheads="1"/>
          </p:cNvSpPr>
          <p:nvPr>
            <p:ph type="title"/>
          </p:nvPr>
        </p:nvSpPr>
        <p:spPr>
          <a:xfrm>
            <a:off x="827088" y="188913"/>
            <a:ext cx="7500937" cy="863600"/>
          </a:xfrm>
        </p:spPr>
        <p:txBody>
          <a:bodyPr/>
          <a:lstStyle/>
          <a:p>
            <a:pPr eaLnBrk="1" hangingPunct="1"/>
            <a:r>
              <a:rPr lang="it-IT" sz="2800" smtClean="0"/>
              <a:t>Equilibrio con aspettative statiche e politica economica espansiva</a:t>
            </a:r>
          </a:p>
        </p:txBody>
      </p:sp>
      <p:sp>
        <p:nvSpPr>
          <p:cNvPr id="264194" name="Rectangle 3"/>
          <p:cNvSpPr>
            <a:spLocks noGrp="1" noChangeArrowheads="1"/>
          </p:cNvSpPr>
          <p:nvPr>
            <p:ph type="body" idx="1"/>
          </p:nvPr>
        </p:nvSpPr>
        <p:spPr>
          <a:xfrm>
            <a:off x="468313" y="1341438"/>
            <a:ext cx="8362950" cy="5183187"/>
          </a:xfrm>
        </p:spPr>
        <p:txBody>
          <a:bodyPr/>
          <a:lstStyle/>
          <a:p>
            <a:pPr algn="just" eaLnBrk="1" hangingPunct="1">
              <a:lnSpc>
                <a:spcPct val="90000"/>
              </a:lnSpc>
            </a:pPr>
            <a:r>
              <a:rPr lang="it-IT" sz="2000" smtClean="0"/>
              <a:t>Nella Fig. 9 l’equilibrio del sistema è nel punto E</a:t>
            </a:r>
            <a:r>
              <a:rPr lang="it-IT" sz="2000" baseline="-25000" smtClean="0"/>
              <a:t>0</a:t>
            </a:r>
            <a:r>
              <a:rPr lang="it-IT" sz="2000" smtClean="0"/>
              <a:t> dove si incontrano le curve </a:t>
            </a:r>
            <a:r>
              <a:rPr lang="it-IT" sz="2000" i="1" smtClean="0"/>
              <a:t>AD</a:t>
            </a:r>
            <a:r>
              <a:rPr lang="it-IT" sz="2000" i="1" baseline="-25000" smtClean="0"/>
              <a:t>P</a:t>
            </a:r>
            <a:r>
              <a:rPr lang="it-IT" sz="2000" smtClean="0"/>
              <a:t> e </a:t>
            </a:r>
            <a:r>
              <a:rPr lang="it-IT" sz="2000" i="1" smtClean="0"/>
              <a:t>AS</a:t>
            </a:r>
            <a:r>
              <a:rPr lang="it-IT" sz="2000" smtClean="0"/>
              <a:t> e il livello dei prezzi effettivo è uguale al prezzo atteso </a:t>
            </a:r>
            <a:r>
              <a:rPr lang="it-IT" sz="2000" i="1" smtClean="0"/>
              <a:t>P</a:t>
            </a:r>
            <a:r>
              <a:rPr lang="it-IT" sz="2000" i="1" baseline="30000" smtClean="0"/>
              <a:t>e</a:t>
            </a:r>
            <a:r>
              <a:rPr lang="it-IT" sz="2000" i="1" baseline="-25000" smtClean="0"/>
              <a:t>t </a:t>
            </a:r>
            <a:r>
              <a:rPr lang="it-IT" sz="2000" i="1" smtClean="0"/>
              <a:t>= P</a:t>
            </a:r>
            <a:r>
              <a:rPr lang="it-IT" sz="2000" i="1" baseline="-25000" smtClean="0"/>
              <a:t>t-1</a:t>
            </a:r>
            <a:r>
              <a:rPr lang="it-IT" sz="2000" smtClean="0"/>
              <a:t>, mentre il prodotto è al livello non inflazionistico        Y</a:t>
            </a:r>
            <a:r>
              <a:rPr lang="it-IT" sz="2000" baseline="-25000" smtClean="0"/>
              <a:t>t </a:t>
            </a:r>
            <a:r>
              <a:rPr lang="it-IT" sz="2000" smtClean="0"/>
              <a:t>= Y</a:t>
            </a:r>
            <a:r>
              <a:rPr lang="it-IT" sz="2000" baseline="-25000" smtClean="0"/>
              <a:t>NI </a:t>
            </a:r>
            <a:r>
              <a:rPr lang="it-IT" sz="2000" smtClean="0"/>
              <a:t>&lt; Y* .</a:t>
            </a:r>
            <a:r>
              <a:rPr lang="it-IT" sz="2000" baseline="-25000" smtClean="0"/>
              <a:t> </a:t>
            </a:r>
            <a:endParaRPr lang="it-IT" sz="2000" smtClean="0"/>
          </a:p>
          <a:p>
            <a:pPr algn="just" eaLnBrk="1" hangingPunct="1">
              <a:lnSpc>
                <a:spcPct val="90000"/>
              </a:lnSpc>
            </a:pPr>
            <a:r>
              <a:rPr lang="it-IT" sz="2000" smtClean="0"/>
              <a:t>Si supponga una manovra espansiva di politica fiscale e/o monetaria. Si sposta verso l’alto la curva </a:t>
            </a:r>
            <a:r>
              <a:rPr lang="it-IT" sz="2000" i="1" smtClean="0"/>
              <a:t>AD</a:t>
            </a:r>
            <a:r>
              <a:rPr lang="it-IT" sz="2000" i="1" baseline="-25000" smtClean="0"/>
              <a:t>P </a:t>
            </a:r>
            <a:r>
              <a:rPr lang="it-IT" sz="2000" smtClean="0"/>
              <a:t>, il reddito cresce e cade la disoccupazione, ma salgono i prezzi.</a:t>
            </a:r>
          </a:p>
          <a:p>
            <a:pPr algn="just" eaLnBrk="1" hangingPunct="1">
              <a:lnSpc>
                <a:spcPct val="90000"/>
              </a:lnSpc>
            </a:pPr>
            <a:r>
              <a:rPr lang="it-IT" sz="2000" smtClean="0"/>
              <a:t>I lavoratori nel periodo successivo chiedono un aumento salariale che le imprese trasferiscono sui prezzi: la AS si sposta verso l’alto in E</a:t>
            </a:r>
            <a:r>
              <a:rPr lang="it-IT" sz="2000" baseline="-25000" smtClean="0"/>
              <a:t>2</a:t>
            </a:r>
            <a:r>
              <a:rPr lang="it-IT" sz="2000" smtClean="0"/>
              <a:t>.</a:t>
            </a:r>
          </a:p>
          <a:p>
            <a:pPr algn="just" eaLnBrk="1" hangingPunct="1">
              <a:lnSpc>
                <a:spcPct val="90000"/>
              </a:lnSpc>
            </a:pPr>
            <a:r>
              <a:rPr lang="it-IT" sz="2000" smtClean="0"/>
              <a:t>Si torna al livello iniziale di reddito non inflazionistico Y</a:t>
            </a:r>
            <a:r>
              <a:rPr lang="it-IT" sz="2000" baseline="-25000" smtClean="0"/>
              <a:t>NI</a:t>
            </a:r>
            <a:r>
              <a:rPr lang="it-IT" sz="2000" smtClean="0"/>
              <a:t> . </a:t>
            </a:r>
          </a:p>
          <a:p>
            <a:pPr algn="just" eaLnBrk="1" hangingPunct="1">
              <a:lnSpc>
                <a:spcPct val="90000"/>
              </a:lnSpc>
            </a:pPr>
            <a:r>
              <a:rPr lang="it-IT" sz="2000" smtClean="0"/>
              <a:t>La manovra nel lungo periodo non ha avuto effetti sulla disoccupazione ed ha generato un’inflazione temporanea.</a:t>
            </a:r>
          </a:p>
          <a:p>
            <a:pPr algn="just" eaLnBrk="1" hangingPunct="1">
              <a:lnSpc>
                <a:spcPct val="90000"/>
              </a:lnSpc>
            </a:pPr>
            <a:r>
              <a:rPr lang="it-IT" sz="2000" smtClean="0"/>
              <a:t>Se le autorità vogliono mantenere un reddito superiore a Y</a:t>
            </a:r>
            <a:r>
              <a:rPr lang="it-IT" sz="2000" baseline="-25000" smtClean="0"/>
              <a:t>NI</a:t>
            </a:r>
            <a:r>
              <a:rPr lang="it-IT" sz="2000" smtClean="0"/>
              <a:t>, devono ripetere continuamente le politiche espansive, accettando un costante aumento dei prezzi (un tasso d’inflazione </a:t>
            </a:r>
            <a:r>
              <a:rPr lang="it-IT" sz="1800" smtClean="0"/>
              <a:t> &gt; 0)</a:t>
            </a:r>
            <a:r>
              <a:rPr lang="it-IT" sz="2000" smtClean="0"/>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217" name="Picture 2"/>
          <p:cNvPicPr>
            <a:picLocks noChangeAspect="1" noChangeArrowheads="1"/>
          </p:cNvPicPr>
          <p:nvPr/>
        </p:nvPicPr>
        <p:blipFill>
          <a:blip r:embed="rId2"/>
          <a:srcRect/>
          <a:stretch>
            <a:fillRect/>
          </a:stretch>
        </p:blipFill>
        <p:spPr bwMode="auto">
          <a:xfrm>
            <a:off x="128588" y="1420813"/>
            <a:ext cx="8886825" cy="4600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ChangeArrowheads="1"/>
          </p:cNvSpPr>
          <p:nvPr>
            <p:ph type="title"/>
          </p:nvPr>
        </p:nvSpPr>
        <p:spPr>
          <a:xfrm>
            <a:off x="457200" y="152400"/>
            <a:ext cx="7427913" cy="1143000"/>
          </a:xfrm>
        </p:spPr>
        <p:txBody>
          <a:bodyPr/>
          <a:lstStyle/>
          <a:p>
            <a:pPr eaLnBrk="1" hangingPunct="1"/>
            <a:r>
              <a:rPr lang="it-IT" sz="3600" smtClean="0"/>
              <a:t>Politica economica restrittiva</a:t>
            </a:r>
          </a:p>
        </p:txBody>
      </p:sp>
      <p:sp>
        <p:nvSpPr>
          <p:cNvPr id="266242" name="Rectangle 3"/>
          <p:cNvSpPr>
            <a:spLocks noChangeArrowheads="1"/>
          </p:cNvSpPr>
          <p:nvPr/>
        </p:nvSpPr>
        <p:spPr bwMode="auto">
          <a:xfrm>
            <a:off x="457200" y="1371600"/>
            <a:ext cx="8229600" cy="4865688"/>
          </a:xfrm>
          <a:prstGeom prst="rect">
            <a:avLst/>
          </a:prstGeom>
          <a:noFill/>
          <a:ln w="9525">
            <a:noFill/>
            <a:miter lim="800000"/>
            <a:headEnd/>
            <a:tailEnd/>
          </a:ln>
        </p:spPr>
        <p:txBody>
          <a:bodyPr/>
          <a:lstStyle/>
          <a:p>
            <a:pPr marL="342900" indent="-342900" algn="just">
              <a:lnSpc>
                <a:spcPct val="90000"/>
              </a:lnSpc>
              <a:spcBef>
                <a:spcPct val="20000"/>
              </a:spcBef>
              <a:buFontTx/>
              <a:buChar char="•"/>
            </a:pPr>
            <a:r>
              <a:rPr lang="it-IT" sz="2400"/>
              <a:t>Politica monetaria e/o fiscale restrittiva (</a:t>
            </a:r>
            <a:r>
              <a:rPr lang="it-IT" sz="2400" i="1"/>
              <a:t>AD</a:t>
            </a:r>
            <a:r>
              <a:rPr lang="it-IT" sz="2400" i="1" baseline="-25000"/>
              <a:t>P</a:t>
            </a:r>
            <a:r>
              <a:rPr lang="it-IT" sz="2400"/>
              <a:t> si sposta a sinistra verso il basso).</a:t>
            </a:r>
          </a:p>
          <a:p>
            <a:pPr marL="342900" indent="-342900" algn="just">
              <a:lnSpc>
                <a:spcPct val="90000"/>
              </a:lnSpc>
              <a:spcBef>
                <a:spcPct val="20000"/>
              </a:spcBef>
              <a:buFontTx/>
              <a:buChar char="•"/>
            </a:pPr>
            <a:r>
              <a:rPr lang="it-IT" sz="2400"/>
              <a:t>In teoria dovrebbe accadere l’opposto del caso precedente: l’equilibrio dovrebbe passare da E</a:t>
            </a:r>
            <a:r>
              <a:rPr lang="it-IT" sz="2400" baseline="-25000"/>
              <a:t>0</a:t>
            </a:r>
            <a:r>
              <a:rPr lang="it-IT" sz="2400"/>
              <a:t> a E</a:t>
            </a:r>
            <a:r>
              <a:rPr lang="it-IT" sz="2400" baseline="-25000"/>
              <a:t>1</a:t>
            </a:r>
            <a:r>
              <a:rPr lang="it-IT" sz="2400"/>
              <a:t>, dove il reddito è più basso (la disoccupazione più alta), ma anche i prezzi sono più bassi. Successivamente anche la AS si dovrebbe spostare verso il basso e si avrebbe un nuovo equilibrio in E</a:t>
            </a:r>
            <a:r>
              <a:rPr lang="it-IT" sz="2400" baseline="-25000"/>
              <a:t>2</a:t>
            </a:r>
            <a:r>
              <a:rPr lang="it-IT" sz="2400"/>
              <a:t>: si tornerebbe al livello iniziale di reddito, ma con prezzi più bassi.</a:t>
            </a:r>
          </a:p>
          <a:p>
            <a:pPr marL="342900" indent="-342900" algn="just">
              <a:lnSpc>
                <a:spcPct val="90000"/>
              </a:lnSpc>
              <a:spcBef>
                <a:spcPct val="20000"/>
              </a:spcBef>
              <a:buFontTx/>
              <a:buChar char="•"/>
            </a:pPr>
            <a:r>
              <a:rPr lang="it-IT" sz="2400"/>
              <a:t>Nel caso di </a:t>
            </a:r>
            <a:r>
              <a:rPr lang="it-IT" sz="2400" b="1"/>
              <a:t>rigidità verso il basso di prezzi e salari </a:t>
            </a:r>
            <a:r>
              <a:rPr lang="it-IT" sz="2400"/>
              <a:t>(teoria insider-outsider o teoria dei salari di efficienza), il sistema potrebbe però attestare nella posizione di equilibrio  E</a:t>
            </a:r>
            <a:r>
              <a:rPr lang="it-IT" sz="2400" baseline="-25000"/>
              <a:t>R</a:t>
            </a:r>
            <a:r>
              <a:rPr lang="it-IT" sz="2400"/>
              <a:t> con un reddito più basso, prezzi inalterati e disoccupazione.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265" name="Picture 2"/>
          <p:cNvPicPr>
            <a:picLocks noChangeAspect="1" noChangeArrowheads="1"/>
          </p:cNvPicPr>
          <p:nvPr/>
        </p:nvPicPr>
        <p:blipFill>
          <a:blip r:embed="rId2"/>
          <a:srcRect/>
          <a:stretch>
            <a:fillRect/>
          </a:stretch>
        </p:blipFill>
        <p:spPr bwMode="auto">
          <a:xfrm>
            <a:off x="133350" y="1268413"/>
            <a:ext cx="8877300" cy="5000625"/>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240" name="Rectangle 2"/>
          <p:cNvSpPr>
            <a:spLocks noGrp="1" noChangeArrowheads="1"/>
          </p:cNvSpPr>
          <p:nvPr>
            <p:ph type="title"/>
          </p:nvPr>
        </p:nvSpPr>
        <p:spPr>
          <a:xfrm>
            <a:off x="611188" y="188913"/>
            <a:ext cx="7273925" cy="719137"/>
          </a:xfrm>
        </p:spPr>
        <p:txBody>
          <a:bodyPr/>
          <a:lstStyle/>
          <a:p>
            <a:pPr eaLnBrk="1" hangingPunct="1"/>
            <a:r>
              <a:rPr lang="it-IT" sz="2800" b="1" smtClean="0"/>
              <a:t>Curva di Phillips  (aspettative adattive)</a:t>
            </a:r>
          </a:p>
        </p:txBody>
      </p:sp>
      <p:sp>
        <p:nvSpPr>
          <p:cNvPr id="221241" name="Rectangle 3"/>
          <p:cNvSpPr>
            <a:spLocks noGrp="1" noChangeArrowheads="1"/>
          </p:cNvSpPr>
          <p:nvPr>
            <p:ph type="body" idx="1"/>
          </p:nvPr>
        </p:nvSpPr>
        <p:spPr>
          <a:xfrm>
            <a:off x="107950" y="908050"/>
            <a:ext cx="8229600" cy="5473700"/>
          </a:xfrm>
        </p:spPr>
        <p:txBody>
          <a:bodyPr/>
          <a:lstStyle/>
          <a:p>
            <a:pPr algn="just" eaLnBrk="1" hangingPunct="1">
              <a:lnSpc>
                <a:spcPct val="90000"/>
              </a:lnSpc>
            </a:pPr>
            <a:r>
              <a:rPr lang="it-IT" sz="2400" smtClean="0"/>
              <a:t>Dividendo per </a:t>
            </a:r>
            <a:r>
              <a:rPr lang="it-IT" sz="2400" i="1" smtClean="0"/>
              <a:t>P</a:t>
            </a:r>
            <a:r>
              <a:rPr lang="it-IT" sz="2400" i="1" baseline="-25000" smtClean="0"/>
              <a:t>t-1</a:t>
            </a:r>
            <a:r>
              <a:rPr lang="it-IT" sz="2400" smtClean="0"/>
              <a:t> ambedue i lati dell’equazione (8) si ricava la curva di Phillips. Infatti:</a:t>
            </a:r>
          </a:p>
          <a:p>
            <a:pPr algn="just" eaLnBrk="1" hangingPunct="1">
              <a:lnSpc>
                <a:spcPct val="90000"/>
              </a:lnSpc>
            </a:pPr>
            <a:endParaRPr lang="it-IT" sz="2400" smtClean="0"/>
          </a:p>
          <a:p>
            <a:pPr algn="just" eaLnBrk="1" hangingPunct="1">
              <a:lnSpc>
                <a:spcPct val="90000"/>
              </a:lnSpc>
              <a:buFontTx/>
              <a:buNone/>
            </a:pPr>
            <a:endParaRPr lang="it-IT" sz="2400" smtClean="0"/>
          </a:p>
          <a:p>
            <a:pPr algn="just" eaLnBrk="1" hangingPunct="1">
              <a:lnSpc>
                <a:spcPct val="90000"/>
              </a:lnSpc>
            </a:pPr>
            <a:endParaRPr lang="it-IT" sz="2400" smtClean="0"/>
          </a:p>
          <a:p>
            <a:pPr algn="just" eaLnBrk="1" hangingPunct="1">
              <a:lnSpc>
                <a:spcPct val="90000"/>
              </a:lnSpc>
            </a:pPr>
            <a:endParaRPr lang="it-IT" sz="2400" smtClean="0"/>
          </a:p>
          <a:p>
            <a:pPr algn="just" eaLnBrk="1" hangingPunct="1">
              <a:lnSpc>
                <a:spcPct val="90000"/>
              </a:lnSpc>
            </a:pPr>
            <a:r>
              <a:rPr lang="it-IT" sz="2400" smtClean="0"/>
              <a:t>La curva di Phillips mostra il trade-off tra inflazione e tasso di disoccupazione (Fig. 9.5) (o tra </a:t>
            </a:r>
            <a:r>
              <a:rPr lang="it-IT" sz="2800" smtClean="0">
                <a:latin typeface="Cambria Math" pitchFamily="18" charset="0"/>
                <a:ea typeface="Cambria Math" pitchFamily="18" charset="0"/>
                <a:cs typeface="Cambria Math" pitchFamily="18" charset="0"/>
              </a:rPr>
              <a:t>𝜋</a:t>
            </a:r>
            <a:r>
              <a:rPr lang="it-IT" sz="2400" smtClean="0"/>
              <a:t>  e </a:t>
            </a:r>
            <a:r>
              <a:rPr lang="it-IT" sz="2400" i="1" smtClean="0"/>
              <a:t>Y</a:t>
            </a:r>
            <a:r>
              <a:rPr lang="it-IT" sz="2400" smtClean="0"/>
              <a:t>, Fig. 9.6).</a:t>
            </a:r>
          </a:p>
          <a:p>
            <a:pPr algn="just" eaLnBrk="1" hangingPunct="1">
              <a:lnSpc>
                <a:spcPct val="90000"/>
              </a:lnSpc>
            </a:pPr>
            <a:r>
              <a:rPr lang="it-IT" sz="2400" i="1" smtClean="0"/>
              <a:t>u</a:t>
            </a:r>
            <a:r>
              <a:rPr lang="it-IT" sz="2400" smtClean="0"/>
              <a:t> può variare tra 0 ed 1. Per </a:t>
            </a:r>
            <a:r>
              <a:rPr lang="it-IT" sz="2400" i="1" smtClean="0"/>
              <a:t>u</a:t>
            </a:r>
            <a:r>
              <a:rPr lang="it-IT" sz="2400" smtClean="0"/>
              <a:t> che tende a zero, si avrà un’inflazione tendente ad infinito, mentre per </a:t>
            </a:r>
            <a:r>
              <a:rPr lang="it-IT" sz="2400" i="1" smtClean="0"/>
              <a:t>u</a:t>
            </a:r>
            <a:r>
              <a:rPr lang="it-IT" sz="2400" smtClean="0"/>
              <a:t> che tende a 1 si avrà un’inflazione negativa (dato che </a:t>
            </a:r>
            <a:r>
              <a:rPr lang="it-IT" sz="2400" i="1" smtClean="0"/>
              <a:t>g</a:t>
            </a:r>
            <a:r>
              <a:rPr lang="it-IT" sz="2400" smtClean="0"/>
              <a:t>(</a:t>
            </a:r>
            <a:r>
              <a:rPr lang="it-IT" sz="2400" i="1" smtClean="0"/>
              <a:t>1+ z</a:t>
            </a:r>
            <a:r>
              <a:rPr lang="it-IT" sz="2400" smtClean="0"/>
              <a:t>)</a:t>
            </a:r>
            <a:r>
              <a:rPr lang="it-IT" sz="2400" i="1" smtClean="0"/>
              <a:t>&lt; </a:t>
            </a:r>
            <a:r>
              <a:rPr lang="it-IT" sz="2800" i="1" smtClean="0">
                <a:latin typeface="Times New Roman" pitchFamily="18" charset="0"/>
                <a:cs typeface="Times New Roman" pitchFamily="18" charset="0"/>
              </a:rPr>
              <a:t>a</a:t>
            </a:r>
            <a:r>
              <a:rPr lang="it-IT" sz="2400" smtClean="0"/>
              <a:t>).</a:t>
            </a:r>
          </a:p>
          <a:p>
            <a:pPr algn="just" eaLnBrk="1" hangingPunct="1">
              <a:lnSpc>
                <a:spcPct val="90000"/>
              </a:lnSpc>
            </a:pPr>
            <a:r>
              <a:rPr lang="it-IT" sz="2400" smtClean="0"/>
              <a:t>La curva taglia l’asse delle ascisse al livello del tasso di disoccupazione non inflazionistico</a:t>
            </a:r>
          </a:p>
          <a:p>
            <a:pPr algn="just" eaLnBrk="1" hangingPunct="1">
              <a:lnSpc>
                <a:spcPct val="90000"/>
              </a:lnSpc>
              <a:buFontTx/>
              <a:buNone/>
            </a:pPr>
            <a:r>
              <a:rPr lang="it-IT" sz="2400" smtClean="0"/>
              <a:t>al quale  corrisponde il livello di reddito </a:t>
            </a:r>
            <a:r>
              <a:rPr lang="it-IT" sz="2400" i="1" smtClean="0"/>
              <a:t>Y</a:t>
            </a:r>
            <a:r>
              <a:rPr lang="it-IT" sz="2400" i="1" baseline="-25000" smtClean="0"/>
              <a:t>NI </a:t>
            </a:r>
            <a:r>
              <a:rPr lang="it-IT" sz="2400" smtClean="0"/>
              <a:t>.</a:t>
            </a:r>
          </a:p>
        </p:txBody>
      </p:sp>
      <p:graphicFrame>
        <p:nvGraphicFramePr>
          <p:cNvPr id="221238" name="Object 54"/>
          <p:cNvGraphicFramePr>
            <a:graphicFrameLocks noChangeAspect="1"/>
          </p:cNvGraphicFramePr>
          <p:nvPr/>
        </p:nvGraphicFramePr>
        <p:xfrm>
          <a:off x="971550" y="1484313"/>
          <a:ext cx="6588125" cy="1944687"/>
        </p:xfrm>
        <a:graphic>
          <a:graphicData uri="http://schemas.openxmlformats.org/presentationml/2006/ole">
            <p:oleObj spid="_x0000_s221238" name="Equazione" r:id="rId3" imgW="2984500" imgH="889000" progId="Equation.3">
              <p:embed/>
            </p:oleObj>
          </a:graphicData>
        </a:graphic>
      </p:graphicFrame>
      <p:graphicFrame>
        <p:nvGraphicFramePr>
          <p:cNvPr id="221239" name="Object 55"/>
          <p:cNvGraphicFramePr>
            <a:graphicFrameLocks noChangeAspect="1"/>
          </p:cNvGraphicFramePr>
          <p:nvPr/>
        </p:nvGraphicFramePr>
        <p:xfrm>
          <a:off x="6084888" y="5445125"/>
          <a:ext cx="1371600" cy="611188"/>
        </p:xfrm>
        <a:graphic>
          <a:graphicData uri="http://schemas.openxmlformats.org/presentationml/2006/ole">
            <p:oleObj spid="_x0000_s221239" name="Equazione" r:id="rId4" imgW="875920" imgH="393529" progId="Equation.3">
              <p:embed/>
            </p:oleObj>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9313" name="Picture 2"/>
          <p:cNvPicPr>
            <a:picLocks noChangeAspect="1" noChangeArrowheads="1"/>
          </p:cNvPicPr>
          <p:nvPr/>
        </p:nvPicPr>
        <p:blipFill>
          <a:blip r:embed="rId2"/>
          <a:srcRect/>
          <a:stretch>
            <a:fillRect/>
          </a:stretch>
        </p:blipFill>
        <p:spPr bwMode="auto">
          <a:xfrm>
            <a:off x="185738" y="1436688"/>
            <a:ext cx="8772525" cy="4295775"/>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337" name="Picture 2"/>
          <p:cNvPicPr>
            <a:picLocks noChangeAspect="1" noChangeArrowheads="1"/>
          </p:cNvPicPr>
          <p:nvPr/>
        </p:nvPicPr>
        <p:blipFill>
          <a:blip r:embed="rId2"/>
          <a:srcRect/>
          <a:stretch>
            <a:fillRect/>
          </a:stretch>
        </p:blipFill>
        <p:spPr bwMode="auto">
          <a:xfrm>
            <a:off x="166688" y="1431925"/>
            <a:ext cx="8810625" cy="42291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87" name="Rectangle 2"/>
          <p:cNvSpPr>
            <a:spLocks noGrp="1" noChangeArrowheads="1"/>
          </p:cNvSpPr>
          <p:nvPr>
            <p:ph type="title"/>
          </p:nvPr>
        </p:nvSpPr>
        <p:spPr>
          <a:xfrm>
            <a:off x="457200" y="274638"/>
            <a:ext cx="7427913" cy="922337"/>
          </a:xfrm>
        </p:spPr>
        <p:txBody>
          <a:bodyPr/>
          <a:lstStyle/>
          <a:p>
            <a:pPr eaLnBrk="1" hangingPunct="1"/>
            <a:r>
              <a:rPr lang="it-IT" sz="3200" smtClean="0"/>
              <a:t>Modello IS-LM con inflazione in economia chiusa</a:t>
            </a:r>
          </a:p>
        </p:txBody>
      </p:sp>
      <p:sp>
        <p:nvSpPr>
          <p:cNvPr id="222288" name="Rectangle 3"/>
          <p:cNvSpPr>
            <a:spLocks noGrp="1" noChangeArrowheads="1"/>
          </p:cNvSpPr>
          <p:nvPr>
            <p:ph type="body" idx="1"/>
          </p:nvPr>
        </p:nvSpPr>
        <p:spPr>
          <a:xfrm>
            <a:off x="468313" y="1628775"/>
            <a:ext cx="8229600" cy="4464050"/>
          </a:xfrm>
        </p:spPr>
        <p:txBody>
          <a:bodyPr/>
          <a:lstStyle/>
          <a:p>
            <a:pPr algn="just" eaLnBrk="1" hangingPunct="1">
              <a:lnSpc>
                <a:spcPct val="90000"/>
              </a:lnSpc>
            </a:pPr>
            <a:r>
              <a:rPr lang="it-IT" sz="2400" smtClean="0"/>
              <a:t>Possiamo ora integrare il lato della domanda composto dalle funzioni IS e LM con il lato dell’offerta (curva di Phillips), in modo da tener conto dell’inflazione. </a:t>
            </a:r>
          </a:p>
          <a:p>
            <a:pPr algn="just" eaLnBrk="1" hangingPunct="1">
              <a:lnSpc>
                <a:spcPct val="90000"/>
              </a:lnSpc>
            </a:pPr>
            <a:r>
              <a:rPr lang="it-IT" sz="2400" smtClean="0"/>
              <a:t>Nella funzione IS in economia chiusa occorre sostituire il tasso di interesse nominale con quello reale:</a:t>
            </a:r>
          </a:p>
          <a:p>
            <a:pPr algn="just" eaLnBrk="1" hangingPunct="1">
              <a:lnSpc>
                <a:spcPct val="90000"/>
              </a:lnSpc>
            </a:pPr>
            <a:endParaRPr lang="it-IT" sz="2400" smtClean="0"/>
          </a:p>
          <a:p>
            <a:pPr algn="just" eaLnBrk="1" hangingPunct="1">
              <a:lnSpc>
                <a:spcPct val="90000"/>
              </a:lnSpc>
            </a:pPr>
            <a:r>
              <a:rPr lang="it-IT" sz="2400" smtClean="0"/>
              <a:t>Data l’equazione di Fisher, 	         , la IS può anche essere scritta come:</a:t>
            </a:r>
          </a:p>
          <a:p>
            <a:pPr algn="just" eaLnBrk="1" hangingPunct="1">
              <a:lnSpc>
                <a:spcPct val="90000"/>
              </a:lnSpc>
              <a:buFontTx/>
              <a:buNone/>
            </a:pPr>
            <a:endParaRPr lang="it-IT" sz="2400" smtClean="0"/>
          </a:p>
          <a:p>
            <a:pPr algn="just" eaLnBrk="1" hangingPunct="1">
              <a:lnSpc>
                <a:spcPct val="90000"/>
              </a:lnSpc>
            </a:pPr>
            <a:r>
              <a:rPr lang="it-IT" sz="2400" smtClean="0"/>
              <a:t>Si segnala inoltre che nella funzione LM la stabilità della quantità </a:t>
            </a:r>
            <a:r>
              <a:rPr lang="it-IT" sz="2400" i="1" smtClean="0"/>
              <a:t>reale</a:t>
            </a:r>
            <a:r>
              <a:rPr lang="it-IT" sz="2400" smtClean="0"/>
              <a:t> di moneta (</a:t>
            </a:r>
            <a:r>
              <a:rPr lang="it-IT" sz="2400" i="1" smtClean="0"/>
              <a:t>M/P</a:t>
            </a:r>
            <a:r>
              <a:rPr lang="it-IT" sz="2400" smtClean="0"/>
              <a:t>) richiede che offerta di moneta e prezzi varino allo stesso tasso:  </a:t>
            </a:r>
            <a:r>
              <a:rPr lang="it-IT" sz="2400" smtClean="0">
                <a:latin typeface="Cambria Math" pitchFamily="18" charset="0"/>
                <a:ea typeface="Cambria Math" pitchFamily="18" charset="0"/>
                <a:cs typeface="Cambria Math" pitchFamily="18" charset="0"/>
              </a:rPr>
              <a:t>𝛥</a:t>
            </a:r>
            <a:r>
              <a:rPr lang="it-IT" sz="2400" i="1" smtClean="0">
                <a:latin typeface="Cambria Math" pitchFamily="18" charset="0"/>
                <a:ea typeface="Cambria Math" pitchFamily="18" charset="0"/>
                <a:cs typeface="Cambria Math" pitchFamily="18" charset="0"/>
              </a:rPr>
              <a:t>M/M </a:t>
            </a:r>
            <a:r>
              <a:rPr lang="it-IT" sz="2400" smtClean="0">
                <a:latin typeface="Cambria Math" pitchFamily="18" charset="0"/>
                <a:ea typeface="Cambria Math" pitchFamily="18" charset="0"/>
                <a:cs typeface="Cambria Math" pitchFamily="18" charset="0"/>
              </a:rPr>
              <a:t>= </a:t>
            </a:r>
            <a:r>
              <a:rPr lang="it-IT" sz="2800" smtClean="0">
                <a:latin typeface="Cambria Math" pitchFamily="18" charset="0"/>
                <a:ea typeface="Cambria Math" pitchFamily="18" charset="0"/>
                <a:cs typeface="Cambria Math" pitchFamily="18" charset="0"/>
              </a:rPr>
              <a:t>𝜋 .</a:t>
            </a:r>
            <a:endParaRPr lang="it-IT" sz="2800" smtClean="0"/>
          </a:p>
          <a:p>
            <a:pPr algn="just" eaLnBrk="1" hangingPunct="1">
              <a:lnSpc>
                <a:spcPct val="90000"/>
              </a:lnSpc>
            </a:pPr>
            <a:endParaRPr lang="it-IT" sz="2400" smtClean="0"/>
          </a:p>
        </p:txBody>
      </p:sp>
      <p:graphicFrame>
        <p:nvGraphicFramePr>
          <p:cNvPr id="222284" name="Object 76"/>
          <p:cNvGraphicFramePr>
            <a:graphicFrameLocks noChangeAspect="1"/>
          </p:cNvGraphicFramePr>
          <p:nvPr/>
        </p:nvGraphicFramePr>
        <p:xfrm>
          <a:off x="3924300" y="3357563"/>
          <a:ext cx="2051050" cy="509587"/>
        </p:xfrm>
        <a:graphic>
          <a:graphicData uri="http://schemas.openxmlformats.org/presentationml/2006/ole">
            <p:oleObj spid="_x0000_s222284" name="Equation" r:id="rId3" imgW="965200" imgH="241300" progId="Equation.3">
              <p:embed/>
            </p:oleObj>
          </a:graphicData>
        </a:graphic>
      </p:graphicFrame>
      <p:graphicFrame>
        <p:nvGraphicFramePr>
          <p:cNvPr id="222285" name="Object 77"/>
          <p:cNvGraphicFramePr>
            <a:graphicFrameLocks noChangeAspect="1"/>
          </p:cNvGraphicFramePr>
          <p:nvPr/>
        </p:nvGraphicFramePr>
        <p:xfrm>
          <a:off x="3851275" y="4149725"/>
          <a:ext cx="2590800" cy="509588"/>
        </p:xfrm>
        <a:graphic>
          <a:graphicData uri="http://schemas.openxmlformats.org/presentationml/2006/ole">
            <p:oleObj spid="_x0000_s222285" name="Equation" r:id="rId4" imgW="1320227" imgH="241195" progId="Equation.3">
              <p:embed/>
            </p:oleObj>
          </a:graphicData>
        </a:graphic>
      </p:graphicFrame>
      <p:graphicFrame>
        <p:nvGraphicFramePr>
          <p:cNvPr id="222286" name="Object 78"/>
          <p:cNvGraphicFramePr>
            <a:graphicFrameLocks noChangeAspect="1"/>
          </p:cNvGraphicFramePr>
          <p:nvPr/>
        </p:nvGraphicFramePr>
        <p:xfrm>
          <a:off x="4643438" y="3789363"/>
          <a:ext cx="1317625" cy="455612"/>
        </p:xfrm>
        <a:graphic>
          <a:graphicData uri="http://schemas.openxmlformats.org/presentationml/2006/ole">
            <p:oleObj spid="_x0000_s222286" name="Equation" r:id="rId5" imgW="583947" imgH="203112" progId="Equation.3">
              <p:embed/>
            </p:oleObj>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ChangeArrowheads="1"/>
          </p:cNvSpPr>
          <p:nvPr>
            <p:ph type="title"/>
          </p:nvPr>
        </p:nvSpPr>
        <p:spPr>
          <a:xfrm>
            <a:off x="457200" y="152400"/>
            <a:ext cx="7427913" cy="684213"/>
          </a:xfrm>
        </p:spPr>
        <p:txBody>
          <a:bodyPr/>
          <a:lstStyle/>
          <a:p>
            <a:pPr eaLnBrk="1" hangingPunct="1"/>
            <a:r>
              <a:rPr lang="it-IT" sz="3600" smtClean="0"/>
              <a:t>Politica fiscale</a:t>
            </a:r>
          </a:p>
        </p:txBody>
      </p:sp>
      <p:sp>
        <p:nvSpPr>
          <p:cNvPr id="272386" name="Rectangle 3"/>
          <p:cNvSpPr>
            <a:spLocks noGrp="1" noChangeArrowheads="1"/>
          </p:cNvSpPr>
          <p:nvPr>
            <p:ph type="body" idx="1"/>
          </p:nvPr>
        </p:nvSpPr>
        <p:spPr>
          <a:xfrm>
            <a:off x="323850" y="1125538"/>
            <a:ext cx="8229600" cy="5327650"/>
          </a:xfrm>
        </p:spPr>
        <p:txBody>
          <a:bodyPr/>
          <a:lstStyle/>
          <a:p>
            <a:pPr algn="just" eaLnBrk="1" hangingPunct="1">
              <a:lnSpc>
                <a:spcPct val="90000"/>
              </a:lnSpc>
            </a:pPr>
            <a:r>
              <a:rPr lang="it-IT" sz="2800" smtClean="0"/>
              <a:t>Figura 9.7: una politica fiscale espansiva sposta la IS a destra e l’equilibrio da E</a:t>
            </a:r>
            <a:r>
              <a:rPr lang="it-IT" sz="2800" baseline="-25000" smtClean="0"/>
              <a:t>0</a:t>
            </a:r>
            <a:r>
              <a:rPr lang="it-IT" sz="2800" smtClean="0"/>
              <a:t> a E</a:t>
            </a:r>
            <a:r>
              <a:rPr lang="it-IT" sz="2800" baseline="-25000" smtClean="0"/>
              <a:t>1</a:t>
            </a:r>
            <a:r>
              <a:rPr lang="it-IT" sz="2800" smtClean="0"/>
              <a:t>, con un incremento del prodotto (e una riduzione della disoccupazione).</a:t>
            </a:r>
          </a:p>
          <a:p>
            <a:pPr algn="just" eaLnBrk="1" hangingPunct="1">
              <a:lnSpc>
                <a:spcPct val="90000"/>
              </a:lnSpc>
            </a:pPr>
            <a:r>
              <a:rPr lang="it-IT" sz="2800" smtClean="0"/>
              <a:t>Nel nuovo equilibrio si genera inflazione.</a:t>
            </a:r>
          </a:p>
          <a:p>
            <a:pPr algn="just" eaLnBrk="1" hangingPunct="1">
              <a:lnSpc>
                <a:spcPct val="90000"/>
              </a:lnSpc>
            </a:pPr>
            <a:r>
              <a:rPr lang="it-IT" sz="2800" smtClean="0"/>
              <a:t>La quantità reale di moneta (</a:t>
            </a:r>
            <a:r>
              <a:rPr lang="it-IT" sz="2800" i="1" smtClean="0"/>
              <a:t>M/P</a:t>
            </a:r>
            <a:r>
              <a:rPr lang="it-IT" sz="2800" smtClean="0"/>
              <a:t>) si riduce e quindi la LM si sposta verso sinistra.</a:t>
            </a:r>
          </a:p>
          <a:p>
            <a:pPr algn="just" eaLnBrk="1" hangingPunct="1">
              <a:lnSpc>
                <a:spcPct val="90000"/>
              </a:lnSpc>
            </a:pPr>
            <a:r>
              <a:rPr lang="it-IT" sz="2800" smtClean="0"/>
              <a:t>Il prodotto torna al livello iniziale: la manovra fiscale sul medio periodo è inefficace.</a:t>
            </a:r>
          </a:p>
          <a:p>
            <a:pPr algn="just" eaLnBrk="1" hangingPunct="1">
              <a:lnSpc>
                <a:spcPct val="90000"/>
              </a:lnSpc>
            </a:pPr>
            <a:r>
              <a:rPr lang="it-IT" sz="2800" smtClean="0"/>
              <a:t>Nell’equilibrio finale (punto E</a:t>
            </a:r>
            <a:r>
              <a:rPr lang="it-IT" sz="2800" baseline="-25000" smtClean="0"/>
              <a:t>2</a:t>
            </a:r>
            <a:r>
              <a:rPr lang="it-IT" sz="2800" smtClean="0"/>
              <a:t>) l’aumento della spesa pubblica ha spiazzato gli investimenti privati a causa dell’aumento del tasso d’interesse.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3409" name="Picture 2"/>
          <p:cNvPicPr>
            <a:picLocks noChangeAspect="1" noChangeArrowheads="1"/>
          </p:cNvPicPr>
          <p:nvPr/>
        </p:nvPicPr>
        <p:blipFill>
          <a:blip r:embed="rId2"/>
          <a:srcRect/>
          <a:stretch>
            <a:fillRect/>
          </a:stretch>
        </p:blipFill>
        <p:spPr bwMode="auto">
          <a:xfrm>
            <a:off x="444500" y="173038"/>
            <a:ext cx="7786688" cy="6351587"/>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ChangeArrowheads="1"/>
          </p:cNvSpPr>
          <p:nvPr>
            <p:ph type="title"/>
          </p:nvPr>
        </p:nvSpPr>
        <p:spPr>
          <a:xfrm>
            <a:off x="457200" y="152400"/>
            <a:ext cx="7427913" cy="612775"/>
          </a:xfrm>
        </p:spPr>
        <p:txBody>
          <a:bodyPr/>
          <a:lstStyle/>
          <a:p>
            <a:pPr eaLnBrk="1" hangingPunct="1"/>
            <a:r>
              <a:rPr lang="it-IT" sz="3200" smtClean="0"/>
              <a:t>Politica monetaria</a:t>
            </a:r>
          </a:p>
        </p:txBody>
      </p:sp>
      <p:sp>
        <p:nvSpPr>
          <p:cNvPr id="274434" name="Rectangle 3"/>
          <p:cNvSpPr>
            <a:spLocks noGrp="1" noChangeArrowheads="1"/>
          </p:cNvSpPr>
          <p:nvPr>
            <p:ph type="body" idx="1"/>
          </p:nvPr>
        </p:nvSpPr>
        <p:spPr>
          <a:xfrm>
            <a:off x="395288" y="1196975"/>
            <a:ext cx="8229600" cy="5111750"/>
          </a:xfrm>
        </p:spPr>
        <p:txBody>
          <a:bodyPr/>
          <a:lstStyle/>
          <a:p>
            <a:pPr algn="just" eaLnBrk="1" hangingPunct="1">
              <a:lnSpc>
                <a:spcPct val="90000"/>
              </a:lnSpc>
            </a:pPr>
            <a:r>
              <a:rPr lang="it-IT" sz="2200" smtClean="0"/>
              <a:t>Figura 9.8: una politica monetaria espansiva porta la LM a destra e l’equilibrio da E</a:t>
            </a:r>
            <a:r>
              <a:rPr lang="it-IT" sz="2200" baseline="-25000" smtClean="0"/>
              <a:t>0</a:t>
            </a:r>
            <a:r>
              <a:rPr lang="it-IT" sz="2200" smtClean="0"/>
              <a:t> a E</a:t>
            </a:r>
            <a:r>
              <a:rPr lang="it-IT" sz="2200" baseline="-25000" smtClean="0"/>
              <a:t>1</a:t>
            </a:r>
            <a:r>
              <a:rPr lang="it-IT" sz="2200" smtClean="0"/>
              <a:t>, con un incremento del prodotto (e una riduzione della disoccupazione).</a:t>
            </a:r>
          </a:p>
          <a:p>
            <a:pPr algn="just" eaLnBrk="1" hangingPunct="1">
              <a:lnSpc>
                <a:spcPct val="90000"/>
              </a:lnSpc>
            </a:pPr>
            <a:r>
              <a:rPr lang="it-IT" sz="2200" smtClean="0"/>
              <a:t>Nel nuovo equilibrio si genera inflazione.</a:t>
            </a:r>
          </a:p>
          <a:p>
            <a:pPr algn="just" eaLnBrk="1" hangingPunct="1">
              <a:lnSpc>
                <a:spcPct val="90000"/>
              </a:lnSpc>
            </a:pPr>
            <a:r>
              <a:rPr lang="it-IT" sz="2200" smtClean="0"/>
              <a:t>La quantità reale di moneta (M/P) si riduce e quindi la LM ritorna verso sinistra.</a:t>
            </a:r>
          </a:p>
          <a:p>
            <a:pPr algn="just" eaLnBrk="1" hangingPunct="1">
              <a:lnSpc>
                <a:spcPct val="90000"/>
              </a:lnSpc>
            </a:pPr>
            <a:r>
              <a:rPr lang="it-IT" sz="2200" smtClean="0"/>
              <a:t>Il prodotto torna al livello iniziale: la manovra è inefficace.</a:t>
            </a:r>
          </a:p>
          <a:p>
            <a:pPr algn="just" eaLnBrk="1" hangingPunct="1">
              <a:lnSpc>
                <a:spcPct val="90000"/>
              </a:lnSpc>
            </a:pPr>
            <a:r>
              <a:rPr lang="it-IT" sz="2200" smtClean="0"/>
              <a:t>Affinché si mantenga il livello di reddito più elevato, la Banca Centrale deve ripetere la politica espansiva. Questo farà sì che l’inflazione rimanga stabilmente sopra il livello zero e ciò porterà gli agenti ad incorporare nelle aspettative sui prezzi anche un’inflazione diversa da zero. </a:t>
            </a:r>
          </a:p>
          <a:p>
            <a:pPr algn="just" eaLnBrk="1" hangingPunct="1">
              <a:lnSpc>
                <a:spcPct val="90000"/>
              </a:lnSpc>
            </a:pPr>
            <a:r>
              <a:rPr lang="it-IT" sz="2200" smtClean="0"/>
              <a:t>Una politica monetaria espansiva presenta però il rischio di un’accelerazione dell’inflazione (come vedremo analizzando le aspettative accelerative).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5457" name="Picture 2"/>
          <p:cNvPicPr>
            <a:picLocks noChangeAspect="1" noChangeArrowheads="1"/>
          </p:cNvPicPr>
          <p:nvPr/>
        </p:nvPicPr>
        <p:blipFill>
          <a:blip r:embed="rId2"/>
          <a:srcRect/>
          <a:stretch>
            <a:fillRect/>
          </a:stretch>
        </p:blipFill>
        <p:spPr bwMode="auto">
          <a:xfrm>
            <a:off x="266700" y="687388"/>
            <a:ext cx="7977188" cy="5694362"/>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337" name="Rectangle 2"/>
          <p:cNvSpPr>
            <a:spLocks noGrp="1" noChangeArrowheads="1"/>
          </p:cNvSpPr>
          <p:nvPr>
            <p:ph type="title"/>
          </p:nvPr>
        </p:nvSpPr>
        <p:spPr/>
        <p:txBody>
          <a:bodyPr/>
          <a:lstStyle/>
          <a:p>
            <a:pPr eaLnBrk="1" hangingPunct="1"/>
            <a:r>
              <a:rPr lang="it-IT" sz="3200" smtClean="0"/>
              <a:t>Modello IS-LM-BP con inflazione in economia aperta</a:t>
            </a:r>
          </a:p>
        </p:txBody>
      </p:sp>
      <p:sp>
        <p:nvSpPr>
          <p:cNvPr id="223338" name="Rectangle 3"/>
          <p:cNvSpPr>
            <a:spLocks noGrp="1" noChangeArrowheads="1"/>
          </p:cNvSpPr>
          <p:nvPr>
            <p:ph type="body" idx="1"/>
          </p:nvPr>
        </p:nvSpPr>
        <p:spPr>
          <a:xfrm>
            <a:off x="395288" y="1557338"/>
            <a:ext cx="8229600" cy="4895850"/>
          </a:xfrm>
        </p:spPr>
        <p:txBody>
          <a:bodyPr/>
          <a:lstStyle/>
          <a:p>
            <a:pPr algn="just" eaLnBrk="1" hangingPunct="1"/>
            <a:r>
              <a:rPr lang="it-IT" sz="2400" smtClean="0"/>
              <a:t>In economia aperta la funzione IS diviene:</a:t>
            </a:r>
          </a:p>
          <a:p>
            <a:pPr algn="just" eaLnBrk="1" hangingPunct="1"/>
            <a:endParaRPr lang="it-IT" sz="2800" smtClean="0"/>
          </a:p>
          <a:p>
            <a:pPr algn="just" eaLnBrk="1" hangingPunct="1"/>
            <a:r>
              <a:rPr lang="it-IT" sz="2400" smtClean="0"/>
              <a:t>Occorre anche aggiungere la condizione di equilibrio della Bilancia del Pagamenti:                      (</a:t>
            </a:r>
            <a:r>
              <a:rPr lang="it-IT" sz="2800" i="1" smtClean="0">
                <a:latin typeface="Times New Roman" pitchFamily="18" charset="0"/>
                <a:cs typeface="Times New Roman" pitchFamily="18" charset="0"/>
              </a:rPr>
              <a:t>e</a:t>
            </a:r>
            <a:r>
              <a:rPr lang="it-IT" sz="2400" smtClean="0"/>
              <a:t>  = tasso di cambio nominale).</a:t>
            </a:r>
          </a:p>
          <a:p>
            <a:pPr algn="just" eaLnBrk="1" hangingPunct="1"/>
            <a:r>
              <a:rPr lang="it-IT" sz="2400" smtClean="0"/>
              <a:t>Inoltre, affinché sia mantenuta la competitività internazionale, il tasso di cambio reale </a:t>
            </a:r>
            <a:r>
              <a:rPr lang="it-IT" sz="2400" i="1" smtClean="0"/>
              <a:t>R =eP</a:t>
            </a:r>
            <a:r>
              <a:rPr lang="it-IT" sz="2400" i="1" baseline="-25000" smtClean="0"/>
              <a:t>f </a:t>
            </a:r>
            <a:r>
              <a:rPr lang="it-IT" sz="2400" i="1" smtClean="0"/>
              <a:t>/P</a:t>
            </a:r>
            <a:r>
              <a:rPr lang="it-IT" sz="2400" smtClean="0"/>
              <a:t>, deve essere stabile, cioè </a:t>
            </a:r>
            <a:r>
              <a:rPr lang="it-IT" sz="2400" smtClean="0">
                <a:latin typeface="Cambria Math" pitchFamily="18" charset="0"/>
                <a:ea typeface="Cambria Math" pitchFamily="18" charset="0"/>
                <a:cs typeface="Cambria Math" pitchFamily="18" charset="0"/>
              </a:rPr>
              <a:t>𝛥</a:t>
            </a:r>
            <a:r>
              <a:rPr lang="it-IT" sz="2400" i="1" smtClean="0">
                <a:latin typeface="Cambria Math" pitchFamily="18" charset="0"/>
                <a:ea typeface="Cambria Math" pitchFamily="18" charset="0"/>
                <a:cs typeface="Cambria Math" pitchFamily="18" charset="0"/>
              </a:rPr>
              <a:t>R/R </a:t>
            </a:r>
            <a:r>
              <a:rPr lang="it-IT" sz="2400" smtClean="0">
                <a:latin typeface="Cambria Math" pitchFamily="18" charset="0"/>
                <a:ea typeface="Cambria Math" pitchFamily="18" charset="0"/>
                <a:cs typeface="Cambria Math" pitchFamily="18" charset="0"/>
              </a:rPr>
              <a:t>=</a:t>
            </a:r>
            <a:r>
              <a:rPr lang="it-IT" sz="2400" i="1" smtClean="0">
                <a:latin typeface="Cambria Math" pitchFamily="18" charset="0"/>
                <a:ea typeface="Cambria Math" pitchFamily="18" charset="0"/>
                <a:cs typeface="Cambria Math" pitchFamily="18" charset="0"/>
              </a:rPr>
              <a:t>0</a:t>
            </a:r>
            <a:r>
              <a:rPr lang="it-IT" sz="2400" smtClean="0"/>
              <a:t> . Perciò, dato che	</a:t>
            </a:r>
            <a:r>
              <a:rPr lang="it-IT" sz="2800" smtClean="0"/>
              <a:t>				</a:t>
            </a:r>
          </a:p>
          <a:p>
            <a:pPr algn="just" eaLnBrk="1" hangingPunct="1"/>
            <a:endParaRPr lang="it-IT" sz="2800" smtClean="0"/>
          </a:p>
          <a:p>
            <a:pPr algn="just" eaLnBrk="1" hangingPunct="1">
              <a:buFontTx/>
              <a:buNone/>
            </a:pPr>
            <a:r>
              <a:rPr lang="it-IT" sz="2400" smtClean="0"/>
              <a:t>	dovrà essere rispettata la condizione  </a:t>
            </a:r>
          </a:p>
          <a:p>
            <a:pPr eaLnBrk="1" hangingPunct="1"/>
            <a:endParaRPr lang="it-IT" smtClean="0"/>
          </a:p>
        </p:txBody>
      </p:sp>
      <p:graphicFrame>
        <p:nvGraphicFramePr>
          <p:cNvPr id="223333" name="Object 101"/>
          <p:cNvGraphicFramePr>
            <a:graphicFrameLocks noChangeAspect="1"/>
          </p:cNvGraphicFramePr>
          <p:nvPr/>
        </p:nvGraphicFramePr>
        <p:xfrm>
          <a:off x="2339975" y="4868863"/>
          <a:ext cx="3973513" cy="992187"/>
        </p:xfrm>
        <a:graphic>
          <a:graphicData uri="http://schemas.openxmlformats.org/presentationml/2006/ole">
            <p:oleObj spid="_x0000_s223333" name="Equation" r:id="rId3" imgW="2235200" imgH="469900" progId="Equation.3">
              <p:embed/>
            </p:oleObj>
          </a:graphicData>
        </a:graphic>
      </p:graphicFrame>
      <p:graphicFrame>
        <p:nvGraphicFramePr>
          <p:cNvPr id="223334" name="Object 102"/>
          <p:cNvGraphicFramePr>
            <a:graphicFrameLocks noChangeAspect="1"/>
          </p:cNvGraphicFramePr>
          <p:nvPr/>
        </p:nvGraphicFramePr>
        <p:xfrm>
          <a:off x="2627313" y="2043113"/>
          <a:ext cx="3313112" cy="528637"/>
        </p:xfrm>
        <a:graphic>
          <a:graphicData uri="http://schemas.openxmlformats.org/presentationml/2006/ole">
            <p:oleObj spid="_x0000_s223334" name="Equation" r:id="rId4" imgW="1536700" imgH="241300" progId="Equation.3">
              <p:embed/>
            </p:oleObj>
          </a:graphicData>
        </a:graphic>
      </p:graphicFrame>
      <p:graphicFrame>
        <p:nvGraphicFramePr>
          <p:cNvPr id="223335" name="Object 103"/>
          <p:cNvGraphicFramePr>
            <a:graphicFrameLocks noChangeAspect="1"/>
          </p:cNvGraphicFramePr>
          <p:nvPr/>
        </p:nvGraphicFramePr>
        <p:xfrm>
          <a:off x="4932363" y="2924175"/>
          <a:ext cx="1584325" cy="541338"/>
        </p:xfrm>
        <a:graphic>
          <a:graphicData uri="http://schemas.openxmlformats.org/presentationml/2006/ole">
            <p:oleObj spid="_x0000_s223335" name="Equazione" r:id="rId5" imgW="812447" imgH="241195" progId="Equation.3">
              <p:embed/>
            </p:oleObj>
          </a:graphicData>
        </a:graphic>
      </p:graphicFrame>
      <p:graphicFrame>
        <p:nvGraphicFramePr>
          <p:cNvPr id="223336" name="Object 104"/>
          <p:cNvGraphicFramePr>
            <a:graphicFrameLocks noChangeAspect="1"/>
          </p:cNvGraphicFramePr>
          <p:nvPr/>
        </p:nvGraphicFramePr>
        <p:xfrm>
          <a:off x="6011863" y="5661025"/>
          <a:ext cx="1376362" cy="831850"/>
        </p:xfrm>
        <a:graphic>
          <a:graphicData uri="http://schemas.openxmlformats.org/presentationml/2006/ole">
            <p:oleObj spid="_x0000_s223336" name="Equation" r:id="rId6" imgW="774364" imgH="393529" progId="Equation.3">
              <p:embed/>
            </p:oleObj>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ChangeArrowheads="1"/>
          </p:cNvSpPr>
          <p:nvPr>
            <p:ph type="title"/>
          </p:nvPr>
        </p:nvSpPr>
        <p:spPr>
          <a:xfrm>
            <a:off x="457200" y="152400"/>
            <a:ext cx="7427913" cy="1116013"/>
          </a:xfrm>
        </p:spPr>
        <p:txBody>
          <a:bodyPr/>
          <a:lstStyle/>
          <a:p>
            <a:pPr eaLnBrk="1" hangingPunct="1"/>
            <a:r>
              <a:rPr lang="it-IT" sz="3200" smtClean="0"/>
              <a:t>Conclusioni</a:t>
            </a:r>
            <a:r>
              <a:rPr lang="it-IT" smtClean="0"/>
              <a:t> </a:t>
            </a:r>
            <a:r>
              <a:rPr lang="it-IT" sz="3200" smtClean="0"/>
              <a:t>sui modelli IS-LM-BP con curva di Phillips</a:t>
            </a:r>
          </a:p>
        </p:txBody>
      </p:sp>
      <p:sp>
        <p:nvSpPr>
          <p:cNvPr id="277506" name="Rectangle 3"/>
          <p:cNvSpPr>
            <a:spLocks noGrp="1" noChangeArrowheads="1"/>
          </p:cNvSpPr>
          <p:nvPr>
            <p:ph type="body" idx="1"/>
          </p:nvPr>
        </p:nvSpPr>
        <p:spPr>
          <a:xfrm>
            <a:off x="457200" y="1371600"/>
            <a:ext cx="8229600" cy="4865688"/>
          </a:xfrm>
        </p:spPr>
        <p:txBody>
          <a:bodyPr/>
          <a:lstStyle/>
          <a:p>
            <a:pPr algn="just" eaLnBrk="1" hangingPunct="1">
              <a:lnSpc>
                <a:spcPct val="90000"/>
              </a:lnSpc>
            </a:pPr>
            <a:r>
              <a:rPr lang="it-IT" sz="2200" smtClean="0"/>
              <a:t>In </a:t>
            </a:r>
            <a:r>
              <a:rPr lang="it-IT" sz="2200" b="1" smtClean="0"/>
              <a:t>cambi fissi</a:t>
            </a:r>
            <a:r>
              <a:rPr lang="it-IT" sz="2200" smtClean="0"/>
              <a:t> la politica monetaria è sempre </a:t>
            </a:r>
            <a:r>
              <a:rPr lang="it-IT" sz="2200" i="1" smtClean="0"/>
              <a:t>inefficace</a:t>
            </a:r>
            <a:r>
              <a:rPr lang="it-IT" sz="2200" smtClean="0"/>
              <a:t> (cap.7), mentre la politica fiscale, efficace nel breve, diviene  anch’essa inefficace nel medio periodo a causa della variazione dei prezzi. Ad esempio, un aumento della spesa pubblica, che porta un aumento del prodotto e una riduzione della disoccupazione, genera inflazione. Questa riduce la competitività internazionale peggiorando le esportazioni nette.</a:t>
            </a:r>
          </a:p>
          <a:p>
            <a:pPr algn="just" eaLnBrk="1" hangingPunct="1">
              <a:lnSpc>
                <a:spcPct val="90000"/>
              </a:lnSpc>
            </a:pPr>
            <a:r>
              <a:rPr lang="it-IT" sz="2200" smtClean="0"/>
              <a:t>In </a:t>
            </a:r>
            <a:r>
              <a:rPr lang="it-IT" sz="2200" b="1" smtClean="0"/>
              <a:t>cambi flessibili</a:t>
            </a:r>
            <a:r>
              <a:rPr lang="it-IT" sz="2200" smtClean="0"/>
              <a:t> la politica fiscale risulta </a:t>
            </a:r>
            <a:r>
              <a:rPr lang="it-IT" sz="2200" i="1" smtClean="0"/>
              <a:t>inefficace</a:t>
            </a:r>
            <a:r>
              <a:rPr lang="it-IT" sz="2200" smtClean="0"/>
              <a:t> già nel breve periodo (cap.7), mentre la politica monetaria può essere efficace se la Banca Centrale è disposta a generare inflazione e la moneta nazionale si deprezza continuamente per mantenere la competitività. Questa conclusione però è valida sotto l’ipotesi di aspettative adattive, cioè che, pur in presenza di una perdurante inflazione, i lavoratori continuino ad avere aspettative di assenza di inflazione.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82" name="Rectangle 2"/>
          <p:cNvSpPr>
            <a:spLocks noGrp="1" noChangeArrowheads="1"/>
          </p:cNvSpPr>
          <p:nvPr>
            <p:ph type="title"/>
          </p:nvPr>
        </p:nvSpPr>
        <p:spPr>
          <a:xfrm>
            <a:off x="457200" y="274638"/>
            <a:ext cx="7427913" cy="561975"/>
          </a:xfrm>
        </p:spPr>
        <p:txBody>
          <a:bodyPr/>
          <a:lstStyle/>
          <a:p>
            <a:pPr eaLnBrk="1" hangingPunct="1"/>
            <a:r>
              <a:rPr lang="it-IT" sz="3200" smtClean="0"/>
              <a:t>Aspettative accelerative</a:t>
            </a:r>
          </a:p>
        </p:txBody>
      </p:sp>
      <p:sp>
        <p:nvSpPr>
          <p:cNvPr id="227383" name="Rectangle 3"/>
          <p:cNvSpPr>
            <a:spLocks noGrp="1" noChangeArrowheads="1"/>
          </p:cNvSpPr>
          <p:nvPr>
            <p:ph type="body" idx="1"/>
          </p:nvPr>
        </p:nvSpPr>
        <p:spPr>
          <a:xfrm>
            <a:off x="468313" y="1125538"/>
            <a:ext cx="8229600" cy="5399087"/>
          </a:xfrm>
        </p:spPr>
        <p:txBody>
          <a:bodyPr/>
          <a:lstStyle/>
          <a:p>
            <a:pPr algn="just" eaLnBrk="1" hangingPunct="1"/>
            <a:r>
              <a:rPr lang="it-IT" sz="2400" smtClean="0"/>
              <a:t>Nel caso in cui l’inflazione risulti costantemente diversa da zero, i lavoratori chiederanno di adeguare i salari più frequentemente o di anticipare nell’aumento salariale l’inflazione attesa. In questo modo l’inflazione può subire un’accelerazione.</a:t>
            </a:r>
          </a:p>
          <a:p>
            <a:pPr algn="just" eaLnBrk="1" hangingPunct="1"/>
            <a:r>
              <a:rPr lang="it-IT" sz="2400" smtClean="0"/>
              <a:t>Se si suppone, per semplicità, che il tasso di inflazione atteso sia pari a quello osservato nel periodo precedente, i prezzi attesi per il periodo </a:t>
            </a:r>
            <a:r>
              <a:rPr lang="it-IT" sz="2400" i="1" smtClean="0"/>
              <a:t>t </a:t>
            </a:r>
            <a:r>
              <a:rPr lang="it-IT" sz="2400" smtClean="0"/>
              <a:t>diventano:</a:t>
            </a:r>
          </a:p>
          <a:p>
            <a:pPr algn="just" eaLnBrk="1" hangingPunct="1"/>
            <a:endParaRPr lang="it-IT" sz="2400" smtClean="0"/>
          </a:p>
          <a:p>
            <a:pPr algn="just" eaLnBrk="1" hangingPunct="1"/>
            <a:r>
              <a:rPr lang="it-IT" sz="2400" smtClean="0"/>
              <a:t>Questa aspettative, dette accelerative, portano alla </a:t>
            </a:r>
            <a:r>
              <a:rPr lang="it-IT" sz="2400" b="1" smtClean="0"/>
              <a:t>curva di Phillips aumentata dal tasso di inflazione atteso</a:t>
            </a:r>
            <a:r>
              <a:rPr lang="it-IT" sz="2400" smtClean="0"/>
              <a:t>:</a:t>
            </a:r>
            <a:endParaRPr lang="it-IT" sz="2400" b="1" smtClean="0"/>
          </a:p>
        </p:txBody>
      </p:sp>
      <p:graphicFrame>
        <p:nvGraphicFramePr>
          <p:cNvPr id="227380" name="Object 52"/>
          <p:cNvGraphicFramePr>
            <a:graphicFrameLocks noChangeAspect="1"/>
          </p:cNvGraphicFramePr>
          <p:nvPr/>
        </p:nvGraphicFramePr>
        <p:xfrm>
          <a:off x="2916238" y="4221163"/>
          <a:ext cx="3363912" cy="509587"/>
        </p:xfrm>
        <a:graphic>
          <a:graphicData uri="http://schemas.openxmlformats.org/presentationml/2006/ole">
            <p:oleObj spid="_x0000_s227380" name="Equation" r:id="rId3" imgW="1892300" imgH="241300" progId="Equation.3">
              <p:embed/>
            </p:oleObj>
          </a:graphicData>
        </a:graphic>
      </p:graphicFrame>
      <p:graphicFrame>
        <p:nvGraphicFramePr>
          <p:cNvPr id="227381" name="Object 53"/>
          <p:cNvGraphicFramePr>
            <a:graphicFrameLocks noChangeAspect="1"/>
          </p:cNvGraphicFramePr>
          <p:nvPr/>
        </p:nvGraphicFramePr>
        <p:xfrm>
          <a:off x="3533775" y="5373688"/>
          <a:ext cx="3770313" cy="831850"/>
        </p:xfrm>
        <a:graphic>
          <a:graphicData uri="http://schemas.openxmlformats.org/presentationml/2006/ole">
            <p:oleObj spid="_x0000_s227381" name="Equazione" r:id="rId4" imgW="2120900" imgH="393700" progId="Equation.3">
              <p:embed/>
            </p:oleObj>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432" name="Rectangle 2"/>
          <p:cNvSpPr>
            <a:spLocks noGrp="1" noChangeArrowheads="1"/>
          </p:cNvSpPr>
          <p:nvPr>
            <p:ph type="title"/>
          </p:nvPr>
        </p:nvSpPr>
        <p:spPr>
          <a:xfrm>
            <a:off x="457200" y="274638"/>
            <a:ext cx="7427913" cy="417512"/>
          </a:xfrm>
        </p:spPr>
        <p:txBody>
          <a:bodyPr/>
          <a:lstStyle/>
          <a:p>
            <a:pPr eaLnBrk="1" hangingPunct="1"/>
            <a:r>
              <a:rPr lang="it-IT" sz="3200" smtClean="0"/>
              <a:t>NIRU e NAIRU</a:t>
            </a:r>
          </a:p>
        </p:txBody>
      </p:sp>
      <p:sp>
        <p:nvSpPr>
          <p:cNvPr id="228433" name="Rectangle 3"/>
          <p:cNvSpPr>
            <a:spLocks noGrp="1" noChangeArrowheads="1"/>
          </p:cNvSpPr>
          <p:nvPr>
            <p:ph type="body" idx="1"/>
          </p:nvPr>
        </p:nvSpPr>
        <p:spPr>
          <a:xfrm>
            <a:off x="395288" y="1052513"/>
            <a:ext cx="8229600" cy="5256212"/>
          </a:xfrm>
        </p:spPr>
        <p:txBody>
          <a:bodyPr/>
          <a:lstStyle/>
          <a:p>
            <a:pPr algn="just" eaLnBrk="1" hangingPunct="1">
              <a:lnSpc>
                <a:spcPct val="90000"/>
              </a:lnSpc>
            </a:pPr>
            <a:r>
              <a:rPr lang="it-IT" sz="2400" smtClean="0"/>
              <a:t>Se si vuole conoscere il tasso di disoccupazione che rende zero il tasso di inflazione (</a:t>
            </a:r>
            <a:r>
              <a:rPr lang="it-IT" sz="2400" b="1" smtClean="0"/>
              <a:t>NIRU</a:t>
            </a:r>
            <a:r>
              <a:rPr lang="it-IT" sz="2400" smtClean="0"/>
              <a:t>), basta uguagliare a zero la [15a], </a:t>
            </a:r>
            <a:r>
              <a:rPr lang="it-IT" sz="2400" smtClean="0">
                <a:latin typeface="Cambria Math" pitchFamily="18" charset="0"/>
                <a:ea typeface="Cambria Math" pitchFamily="18" charset="0"/>
                <a:cs typeface="Cambria Math" pitchFamily="18" charset="0"/>
              </a:rPr>
              <a:t>𝜋</a:t>
            </a:r>
            <a:r>
              <a:rPr lang="it-IT" sz="2400" baseline="-25000" smtClean="0">
                <a:latin typeface="Cambria Math" pitchFamily="18" charset="0"/>
                <a:ea typeface="Cambria Math" pitchFamily="18" charset="0"/>
                <a:cs typeface="Cambria Math" pitchFamily="18" charset="0"/>
              </a:rPr>
              <a:t>t</a:t>
            </a:r>
            <a:r>
              <a:rPr lang="it-IT" sz="2400" smtClean="0">
                <a:latin typeface="Cambria Math" pitchFamily="18" charset="0"/>
                <a:ea typeface="Cambria Math" pitchFamily="18" charset="0"/>
                <a:cs typeface="Cambria Math" pitchFamily="18" charset="0"/>
              </a:rPr>
              <a:t> = 0</a:t>
            </a:r>
            <a:r>
              <a:rPr lang="it-IT" sz="2400" smtClean="0"/>
              <a:t> , e si ottiene:</a:t>
            </a:r>
          </a:p>
          <a:p>
            <a:pPr algn="just" eaLnBrk="1" hangingPunct="1">
              <a:lnSpc>
                <a:spcPct val="90000"/>
              </a:lnSpc>
            </a:pPr>
            <a:endParaRPr lang="it-IT" sz="3600" smtClean="0"/>
          </a:p>
          <a:p>
            <a:pPr algn="just" eaLnBrk="1" hangingPunct="1">
              <a:lnSpc>
                <a:spcPct val="90000"/>
              </a:lnSpc>
            </a:pPr>
            <a:r>
              <a:rPr lang="it-IT" sz="2400" smtClean="0"/>
              <a:t>Se si vuole conoscere il tasso di disoccupazione che stabilizza il tasso di inflazione (</a:t>
            </a:r>
            <a:r>
              <a:rPr lang="it-IT" sz="2400" b="1" smtClean="0"/>
              <a:t>NAIRU</a:t>
            </a:r>
            <a:r>
              <a:rPr lang="it-IT" sz="2400" smtClean="0"/>
              <a:t>), basta porre nella [15a] 	     e si ottiene:</a:t>
            </a:r>
          </a:p>
          <a:p>
            <a:pPr algn="just" eaLnBrk="1" hangingPunct="1">
              <a:lnSpc>
                <a:spcPct val="90000"/>
              </a:lnSpc>
              <a:buFontTx/>
              <a:buNone/>
            </a:pPr>
            <a:endParaRPr lang="it-IT" smtClean="0"/>
          </a:p>
          <a:p>
            <a:pPr algn="just" eaLnBrk="1" hangingPunct="1">
              <a:lnSpc>
                <a:spcPct val="90000"/>
              </a:lnSpc>
            </a:pPr>
            <a:r>
              <a:rPr lang="it-IT" sz="2400" smtClean="0"/>
              <a:t>Il NAIRU è detto anche </a:t>
            </a:r>
            <a:r>
              <a:rPr lang="it-IT" sz="2400" b="1" smtClean="0"/>
              <a:t>tasso naturale di disoccupazione </a:t>
            </a:r>
            <a:r>
              <a:rPr lang="it-IT" sz="2400" smtClean="0"/>
              <a:t>ed è unico, mentre il NIRU dipende dall’inflazione del periodo precedente (e i due coincidono se l’inflazione nel periodo precedente, e quindi la sua aspettativa per il periodo presente, è nulla).</a:t>
            </a:r>
          </a:p>
        </p:txBody>
      </p:sp>
      <p:graphicFrame>
        <p:nvGraphicFramePr>
          <p:cNvPr id="228429" name="Object 77"/>
          <p:cNvGraphicFramePr>
            <a:graphicFrameLocks noChangeAspect="1"/>
          </p:cNvGraphicFramePr>
          <p:nvPr/>
        </p:nvGraphicFramePr>
        <p:xfrm>
          <a:off x="2987675" y="2060575"/>
          <a:ext cx="3500438" cy="755650"/>
        </p:xfrm>
        <a:graphic>
          <a:graphicData uri="http://schemas.openxmlformats.org/presentationml/2006/ole">
            <p:oleObj spid="_x0000_s228429" name="Equazione" r:id="rId3" imgW="1968500" imgH="393700" progId="Equation.3">
              <p:embed/>
            </p:oleObj>
          </a:graphicData>
        </a:graphic>
      </p:graphicFrame>
      <p:graphicFrame>
        <p:nvGraphicFramePr>
          <p:cNvPr id="228430" name="Object 78"/>
          <p:cNvGraphicFramePr>
            <a:graphicFrameLocks noChangeAspect="1"/>
          </p:cNvGraphicFramePr>
          <p:nvPr/>
        </p:nvGraphicFramePr>
        <p:xfrm>
          <a:off x="1619250" y="3357563"/>
          <a:ext cx="1017588" cy="509587"/>
        </p:xfrm>
        <a:graphic>
          <a:graphicData uri="http://schemas.openxmlformats.org/presentationml/2006/ole">
            <p:oleObj spid="_x0000_s228430" name="Equazione" r:id="rId4" imgW="571252" imgH="241195" progId="Equation.3">
              <p:embed/>
            </p:oleObj>
          </a:graphicData>
        </a:graphic>
      </p:graphicFrame>
      <p:graphicFrame>
        <p:nvGraphicFramePr>
          <p:cNvPr id="228431" name="Object 79"/>
          <p:cNvGraphicFramePr>
            <a:graphicFrameLocks noChangeAspect="1"/>
          </p:cNvGraphicFramePr>
          <p:nvPr/>
        </p:nvGraphicFramePr>
        <p:xfrm>
          <a:off x="4211638" y="3500438"/>
          <a:ext cx="2347912" cy="831850"/>
        </p:xfrm>
        <a:graphic>
          <a:graphicData uri="http://schemas.openxmlformats.org/presentationml/2006/ole">
            <p:oleObj spid="_x0000_s228431" name="Equation" r:id="rId5" imgW="1320227" imgH="393529" progId="Equation.3">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ChangeArrowheads="1"/>
          </p:cNvSpPr>
          <p:nvPr>
            <p:ph type="title"/>
          </p:nvPr>
        </p:nvSpPr>
        <p:spPr>
          <a:xfrm>
            <a:off x="457200" y="228600"/>
            <a:ext cx="7427913" cy="679450"/>
          </a:xfrm>
        </p:spPr>
        <p:txBody>
          <a:bodyPr/>
          <a:lstStyle/>
          <a:p>
            <a:pPr eaLnBrk="1" hangingPunct="1"/>
            <a:r>
              <a:rPr lang="it-IT" sz="3600" smtClean="0"/>
              <a:t>Politica economica</a:t>
            </a:r>
          </a:p>
        </p:txBody>
      </p:sp>
      <p:sp>
        <p:nvSpPr>
          <p:cNvPr id="280578" name="Rectangle 3"/>
          <p:cNvSpPr>
            <a:spLocks noGrp="1" noChangeArrowheads="1"/>
          </p:cNvSpPr>
          <p:nvPr>
            <p:ph type="body" idx="1"/>
          </p:nvPr>
        </p:nvSpPr>
        <p:spPr>
          <a:xfrm>
            <a:off x="395288" y="1052513"/>
            <a:ext cx="8229600" cy="5329237"/>
          </a:xfrm>
        </p:spPr>
        <p:txBody>
          <a:bodyPr/>
          <a:lstStyle/>
          <a:p>
            <a:pPr algn="just" eaLnBrk="1" hangingPunct="1">
              <a:lnSpc>
                <a:spcPct val="90000"/>
              </a:lnSpc>
            </a:pPr>
            <a:r>
              <a:rPr lang="it-IT" sz="2800" smtClean="0"/>
              <a:t>Si supponga di voler ridurre la disoccupazione sotto il livello naturale (NAIRU) tramite una politica espansiva (in Fig. 9.11 da E</a:t>
            </a:r>
            <a:r>
              <a:rPr lang="it-IT" sz="2800" baseline="-25000" smtClean="0"/>
              <a:t>0</a:t>
            </a:r>
            <a:r>
              <a:rPr lang="it-IT" sz="2800" smtClean="0"/>
              <a:t> a E</a:t>
            </a:r>
            <a:r>
              <a:rPr lang="it-IT" sz="2800" baseline="-25000" smtClean="0"/>
              <a:t>1</a:t>
            </a:r>
            <a:r>
              <a:rPr lang="it-IT" sz="2800" smtClean="0"/>
              <a:t>).</a:t>
            </a:r>
          </a:p>
          <a:p>
            <a:pPr algn="just" eaLnBrk="1" hangingPunct="1">
              <a:lnSpc>
                <a:spcPct val="90000"/>
              </a:lnSpc>
            </a:pPr>
            <a:r>
              <a:rPr lang="it-IT" sz="2800" smtClean="0"/>
              <a:t>L’inflazione aumenta, i lavoratori incorporano nelle richieste salariali un livello di inflazione più elevato e quindi la curva di Phillips aumentata [15a] si sposta verso l’alto.</a:t>
            </a:r>
          </a:p>
          <a:p>
            <a:pPr algn="just" eaLnBrk="1" hangingPunct="1">
              <a:lnSpc>
                <a:spcPct val="90000"/>
              </a:lnSpc>
            </a:pPr>
            <a:r>
              <a:rPr lang="it-IT" sz="2800" smtClean="0"/>
              <a:t>Il tasso di inflazione aumenta ulteriormente (all’altezza di E</a:t>
            </a:r>
            <a:r>
              <a:rPr lang="it-IT" sz="2800" baseline="-25000" smtClean="0"/>
              <a:t>2</a:t>
            </a:r>
            <a:r>
              <a:rPr lang="it-IT" sz="2800" smtClean="0"/>
              <a:t>) e questo si ripeterà nel tempo, portando all’iperinflazione, se le autorità monetarie accettano la situazione aumentando sempre più </a:t>
            </a:r>
            <a:r>
              <a:rPr lang="it-IT" sz="2800" i="1" smtClean="0"/>
              <a:t>M.</a:t>
            </a:r>
            <a:endParaRPr lang="it-IT" sz="280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ChangeArrowheads="1"/>
          </p:cNvSpPr>
          <p:nvPr>
            <p:ph type="title"/>
          </p:nvPr>
        </p:nvSpPr>
        <p:spPr>
          <a:xfrm>
            <a:off x="457200" y="274638"/>
            <a:ext cx="7427913" cy="417512"/>
          </a:xfrm>
        </p:spPr>
        <p:txBody>
          <a:bodyPr/>
          <a:lstStyle/>
          <a:p>
            <a:pPr eaLnBrk="1" hangingPunct="1"/>
            <a:r>
              <a:rPr lang="it-IT" sz="3600" smtClean="0"/>
              <a:t>Politica economica (cont.)</a:t>
            </a:r>
          </a:p>
        </p:txBody>
      </p:sp>
      <p:sp>
        <p:nvSpPr>
          <p:cNvPr id="281602" name="Rectangle 3"/>
          <p:cNvSpPr>
            <a:spLocks noGrp="1" noChangeArrowheads="1"/>
          </p:cNvSpPr>
          <p:nvPr>
            <p:ph type="body" idx="1"/>
          </p:nvPr>
        </p:nvSpPr>
        <p:spPr>
          <a:xfrm>
            <a:off x="87313" y="908050"/>
            <a:ext cx="8229600" cy="5473700"/>
          </a:xfrm>
        </p:spPr>
        <p:txBody>
          <a:bodyPr/>
          <a:lstStyle/>
          <a:p>
            <a:pPr algn="just" eaLnBrk="1" hangingPunct="1">
              <a:lnSpc>
                <a:spcPct val="90000"/>
              </a:lnSpc>
            </a:pPr>
            <a:r>
              <a:rPr lang="it-IT" sz="2400" smtClean="0"/>
              <a:t>Se invece le autorità monetarie decidono di mantenere costante il tasso di crescita di </a:t>
            </a:r>
            <a:r>
              <a:rPr lang="it-IT" sz="2400" i="1" smtClean="0"/>
              <a:t>M, la </a:t>
            </a:r>
            <a:r>
              <a:rPr lang="it-IT" sz="2400" smtClean="0"/>
              <a:t>disoccupazione</a:t>
            </a:r>
            <a:r>
              <a:rPr lang="it-IT" sz="2400" i="1" smtClean="0"/>
              <a:t> </a:t>
            </a:r>
            <a:r>
              <a:rPr lang="it-IT" sz="2400" smtClean="0"/>
              <a:t>ritorna al livello NAIRU, ma l’inflazione rimarrà comunque maggiore di 0 (punto E</a:t>
            </a:r>
            <a:r>
              <a:rPr lang="it-IT" sz="2400" baseline="-25000" smtClean="0"/>
              <a:t>3</a:t>
            </a:r>
            <a:r>
              <a:rPr lang="it-IT" sz="2400" smtClean="0"/>
              <a:t>): la manovra nel medio periodo ha generato solo inflazione e non occupazione.</a:t>
            </a:r>
          </a:p>
          <a:p>
            <a:pPr algn="just" eaLnBrk="1" hangingPunct="1">
              <a:lnSpc>
                <a:spcPct val="90000"/>
              </a:lnSpc>
            </a:pPr>
            <a:r>
              <a:rPr lang="it-IT" sz="2400" smtClean="0"/>
              <a:t>Per riportare l’inflazione al livello iniziale (pari a 0) occorrerà una manovra restrittiva che per un certo periodo causerà un tasso di disoccupazione superiore al NAIRU.</a:t>
            </a:r>
          </a:p>
          <a:p>
            <a:pPr algn="just" eaLnBrk="1" hangingPunct="1">
              <a:lnSpc>
                <a:spcPct val="90000"/>
              </a:lnSpc>
            </a:pPr>
            <a:r>
              <a:rPr lang="it-IT" sz="2400" smtClean="0"/>
              <a:t>In conclusione, si può considerare la curva di Phillips inclinata negativamente come una curva di breve periodo, mentre nel lungo periodo la curva tende a spostarsi verso l’alto o verso il basso, a seconda che il tasso di disoccupazione stia rispettivamente a sinistra o a destra della retta verticale corrispondente al NAIRU.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2625" name="Picture 2"/>
          <p:cNvPicPr>
            <a:picLocks noChangeAspect="1" noChangeArrowheads="1"/>
          </p:cNvPicPr>
          <p:nvPr/>
        </p:nvPicPr>
        <p:blipFill>
          <a:blip r:embed="rId2"/>
          <a:srcRect/>
          <a:stretch>
            <a:fillRect/>
          </a:stretch>
        </p:blipFill>
        <p:spPr bwMode="auto">
          <a:xfrm>
            <a:off x="204788" y="1431925"/>
            <a:ext cx="8734425" cy="42291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78" name="Rectangle 2"/>
          <p:cNvSpPr>
            <a:spLocks noGrp="1" noChangeArrowheads="1"/>
          </p:cNvSpPr>
          <p:nvPr>
            <p:ph type="title"/>
          </p:nvPr>
        </p:nvSpPr>
        <p:spPr>
          <a:xfrm>
            <a:off x="457200" y="274638"/>
            <a:ext cx="7427913" cy="777875"/>
          </a:xfrm>
        </p:spPr>
        <p:txBody>
          <a:bodyPr/>
          <a:lstStyle/>
          <a:p>
            <a:pPr eaLnBrk="1" hangingPunct="1"/>
            <a:r>
              <a:rPr lang="it-IT" sz="3200" smtClean="0"/>
              <a:t>Aspettative razionali: la critica di Lucas</a:t>
            </a:r>
          </a:p>
        </p:txBody>
      </p:sp>
      <p:sp>
        <p:nvSpPr>
          <p:cNvPr id="231479" name="Rectangle 3"/>
          <p:cNvSpPr>
            <a:spLocks noGrp="1" noChangeArrowheads="1"/>
          </p:cNvSpPr>
          <p:nvPr>
            <p:ph type="body" idx="1"/>
          </p:nvPr>
        </p:nvSpPr>
        <p:spPr>
          <a:xfrm>
            <a:off x="468313" y="1196975"/>
            <a:ext cx="8229600" cy="5256213"/>
          </a:xfrm>
        </p:spPr>
        <p:txBody>
          <a:bodyPr/>
          <a:lstStyle/>
          <a:p>
            <a:pPr eaLnBrk="1" hangingPunct="1"/>
            <a:r>
              <a:rPr lang="it-IT" sz="2400" smtClean="0"/>
              <a:t>Le aspettative adattive e accelerative si basano sull’ipotesi che le previsioni siano </a:t>
            </a:r>
            <a:r>
              <a:rPr lang="it-IT" sz="2400" i="1" smtClean="0"/>
              <a:t>backward looking</a:t>
            </a:r>
            <a:r>
              <a:rPr lang="it-IT" sz="2400" smtClean="0"/>
              <a:t> (orientate al passato).</a:t>
            </a:r>
          </a:p>
          <a:p>
            <a:pPr eaLnBrk="1" hangingPunct="1"/>
            <a:r>
              <a:rPr lang="it-IT" sz="2400" smtClean="0"/>
              <a:t>La critica di Lucas ipotizza invece che le persone formulino le proprie previsioni utilizzando in modo efficiente tutte le informazioni disponibili: teoria delle aspettative razionali.</a:t>
            </a:r>
          </a:p>
          <a:p>
            <a:pPr eaLnBrk="1" hangingPunct="1"/>
            <a:r>
              <a:rPr lang="it-IT" sz="2400" smtClean="0"/>
              <a:t>Il prezzo atteso diviene:                           dove  </a:t>
            </a:r>
            <a:r>
              <a:rPr lang="it-IT" sz="2800" smtClean="0">
                <a:latin typeface="Cambria Math" pitchFamily="18" charset="0"/>
                <a:ea typeface="Cambria Math" pitchFamily="18" charset="0"/>
                <a:cs typeface="Cambria Math" pitchFamily="18" charset="0"/>
              </a:rPr>
              <a:t>𝜋* </a:t>
            </a:r>
            <a:r>
              <a:rPr lang="it-IT" sz="2400" smtClean="0">
                <a:ea typeface="Cambria Math" pitchFamily="18" charset="0"/>
                <a:cs typeface="Cambria Math" pitchFamily="18" charset="0"/>
              </a:rPr>
              <a:t>rappresenta il tasso di inflazione previsto o programmato.</a:t>
            </a:r>
            <a:endParaRPr lang="it-IT" sz="2800" smtClean="0"/>
          </a:p>
          <a:p>
            <a:pPr eaLnBrk="1" hangingPunct="1"/>
            <a:endParaRPr lang="it-IT" sz="2400" smtClean="0"/>
          </a:p>
          <a:p>
            <a:pPr eaLnBrk="1" hangingPunct="1"/>
            <a:r>
              <a:rPr lang="it-IT" sz="2400" smtClean="0"/>
              <a:t>La curva di Phillips diviene</a:t>
            </a:r>
            <a:r>
              <a:rPr lang="it-IT" sz="2800" smtClean="0"/>
              <a:t>:</a:t>
            </a:r>
          </a:p>
        </p:txBody>
      </p:sp>
      <p:graphicFrame>
        <p:nvGraphicFramePr>
          <p:cNvPr id="231476" name="Object 52"/>
          <p:cNvGraphicFramePr>
            <a:graphicFrameLocks noChangeAspect="1"/>
          </p:cNvGraphicFramePr>
          <p:nvPr/>
        </p:nvGraphicFramePr>
        <p:xfrm>
          <a:off x="4284663" y="3933825"/>
          <a:ext cx="1828800" cy="509588"/>
        </p:xfrm>
        <a:graphic>
          <a:graphicData uri="http://schemas.openxmlformats.org/presentationml/2006/ole">
            <p:oleObj spid="_x0000_s231476" name="Equation" r:id="rId3" imgW="1028254" imgH="241195" progId="Equation.3">
              <p:embed/>
            </p:oleObj>
          </a:graphicData>
        </a:graphic>
      </p:graphicFrame>
      <p:graphicFrame>
        <p:nvGraphicFramePr>
          <p:cNvPr id="231477" name="Object 53"/>
          <p:cNvGraphicFramePr>
            <a:graphicFrameLocks noChangeAspect="1"/>
          </p:cNvGraphicFramePr>
          <p:nvPr/>
        </p:nvGraphicFramePr>
        <p:xfrm>
          <a:off x="4859338" y="5445125"/>
          <a:ext cx="3454400" cy="912813"/>
        </p:xfrm>
        <a:graphic>
          <a:graphicData uri="http://schemas.openxmlformats.org/presentationml/2006/ole">
            <p:oleObj spid="_x0000_s231477" name="Equation" r:id="rId4" imgW="1943100" imgH="431800" progId="Equation.3">
              <p:embed/>
            </p:oleObj>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ChangeArrowheads="1"/>
          </p:cNvSpPr>
          <p:nvPr>
            <p:ph type="title"/>
          </p:nvPr>
        </p:nvSpPr>
        <p:spPr>
          <a:xfrm>
            <a:off x="971550" y="76200"/>
            <a:ext cx="6624638" cy="1143000"/>
          </a:xfrm>
        </p:spPr>
        <p:txBody>
          <a:bodyPr/>
          <a:lstStyle/>
          <a:p>
            <a:pPr eaLnBrk="1" hangingPunct="1"/>
            <a:r>
              <a:rPr lang="it-IT" sz="3200" smtClean="0"/>
              <a:t> Politica economica con aspettative razionali</a:t>
            </a:r>
          </a:p>
        </p:txBody>
      </p:sp>
      <p:sp>
        <p:nvSpPr>
          <p:cNvPr id="284674" name="Rectangle 3"/>
          <p:cNvSpPr>
            <a:spLocks noGrp="1" noChangeArrowheads="1"/>
          </p:cNvSpPr>
          <p:nvPr>
            <p:ph type="body" idx="1"/>
          </p:nvPr>
        </p:nvSpPr>
        <p:spPr>
          <a:xfrm>
            <a:off x="468313" y="1196975"/>
            <a:ext cx="8229600" cy="5229225"/>
          </a:xfrm>
        </p:spPr>
        <p:txBody>
          <a:bodyPr/>
          <a:lstStyle/>
          <a:p>
            <a:pPr algn="just" eaLnBrk="1" hangingPunct="1">
              <a:lnSpc>
                <a:spcPct val="90000"/>
              </a:lnSpc>
            </a:pPr>
            <a:r>
              <a:rPr lang="it-IT" sz="2200" smtClean="0"/>
              <a:t>I cambiamenti di politica economica, purché godano di credibilità, possono essere anticipati dagli operatori.</a:t>
            </a:r>
          </a:p>
          <a:p>
            <a:pPr algn="just" eaLnBrk="1" hangingPunct="1">
              <a:lnSpc>
                <a:spcPct val="90000"/>
              </a:lnSpc>
            </a:pPr>
            <a:r>
              <a:rPr lang="it-IT" sz="2200" smtClean="0"/>
              <a:t>Se, ad es., la Banca Centrale vorrà portare l’inflazione a zero e questo annuncio sarà ritenuto credibile, i lavoratori inseriranno 	  </a:t>
            </a:r>
            <a:r>
              <a:rPr lang="it-IT" sz="2800" smtClean="0">
                <a:latin typeface="Cambria Math" pitchFamily="18" charset="0"/>
                <a:ea typeface="Cambria Math" pitchFamily="18" charset="0"/>
                <a:cs typeface="Cambria Math" pitchFamily="18" charset="0"/>
              </a:rPr>
              <a:t>𝜋</a:t>
            </a:r>
            <a:r>
              <a:rPr lang="it-IT" sz="2200" smtClean="0"/>
              <a:t> = 0   nelle loro previsioni e la curva di Phillips si abbasserà istantaneamente, facendo sì che l’inflazione vada davvero a zero, senza bisogno di un aumento della disoccupazione.</a:t>
            </a:r>
          </a:p>
          <a:p>
            <a:pPr algn="just" eaLnBrk="1" hangingPunct="1">
              <a:lnSpc>
                <a:spcPct val="90000"/>
              </a:lnSpc>
            </a:pPr>
            <a:r>
              <a:rPr lang="it-IT" sz="2200" smtClean="0"/>
              <a:t>Viceversa se le autorità vorranno aumentare l’occupazione tramite una politica espansiva, questa potrà essere anticipata dagli operatori: la curva di Phillips di breve si sposterà verso l’alto e non si avranno effetti sull’occupazione, ma solo un aumento dell’inflazione.</a:t>
            </a:r>
          </a:p>
          <a:p>
            <a:pPr algn="just" eaLnBrk="1" hangingPunct="1">
              <a:lnSpc>
                <a:spcPct val="90000"/>
              </a:lnSpc>
            </a:pPr>
            <a:r>
              <a:rPr lang="it-IT" sz="2200" smtClean="0"/>
              <a:t>La politica economica quindi non produce effetti sulle variabili reali (prodotto, disoccupazione), mentre può incidere sul tasso di inflazione.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ChangeArrowheads="1"/>
          </p:cNvSpPr>
          <p:nvPr>
            <p:ph type="title"/>
          </p:nvPr>
        </p:nvSpPr>
        <p:spPr/>
        <p:txBody>
          <a:bodyPr/>
          <a:lstStyle/>
          <a:p>
            <a:pPr eaLnBrk="1" hangingPunct="1"/>
            <a:r>
              <a:rPr lang="it-IT" sz="3200" smtClean="0"/>
              <a:t>Disoccupazione e conflitto distributivo</a:t>
            </a:r>
          </a:p>
        </p:txBody>
      </p:sp>
      <p:sp>
        <p:nvSpPr>
          <p:cNvPr id="285698" name="Rectangle 3"/>
          <p:cNvSpPr>
            <a:spLocks noGrp="1" noChangeArrowheads="1"/>
          </p:cNvSpPr>
          <p:nvPr>
            <p:ph type="body" idx="1"/>
          </p:nvPr>
        </p:nvSpPr>
        <p:spPr>
          <a:xfrm>
            <a:off x="539750" y="1412875"/>
            <a:ext cx="8064500" cy="4752975"/>
          </a:xfrm>
        </p:spPr>
        <p:txBody>
          <a:bodyPr/>
          <a:lstStyle/>
          <a:p>
            <a:pPr algn="just" eaLnBrk="1" hangingPunct="1">
              <a:lnSpc>
                <a:spcPct val="90000"/>
              </a:lnSpc>
            </a:pPr>
            <a:r>
              <a:rPr lang="it-IT" sz="2800" smtClean="0"/>
              <a:t>Il tasso naturale di disoccupazione è il centro gravitazionale dell’analisi svolta.</a:t>
            </a:r>
          </a:p>
          <a:p>
            <a:pPr algn="just" eaLnBrk="1" hangingPunct="1">
              <a:lnSpc>
                <a:spcPct val="90000"/>
              </a:lnSpc>
            </a:pPr>
            <a:r>
              <a:rPr lang="it-IT" sz="2800" smtClean="0"/>
              <a:t>Abbiamo visto che è influenzato dal salario di riserva dei lavoratori (</a:t>
            </a:r>
            <a:r>
              <a:rPr lang="it-IT" sz="2800" i="1" smtClean="0"/>
              <a:t>g</a:t>
            </a:r>
            <a:r>
              <a:rPr lang="it-IT" sz="2800" smtClean="0"/>
              <a:t>), dal mark-up praticato dalle imprese (</a:t>
            </a:r>
            <a:r>
              <a:rPr lang="it-IT" sz="2800" i="1" smtClean="0"/>
              <a:t>z</a:t>
            </a:r>
            <a:r>
              <a:rPr lang="it-IT" sz="2800" smtClean="0"/>
              <a:t>) e dalla produttività del lavoro (</a:t>
            </a:r>
            <a:r>
              <a:rPr lang="it-IT" sz="2800" i="1" smtClean="0">
                <a:latin typeface="Times New Roman" pitchFamily="18" charset="0"/>
                <a:cs typeface="Times New Roman" pitchFamily="18" charset="0"/>
              </a:rPr>
              <a:t>a</a:t>
            </a:r>
            <a:r>
              <a:rPr lang="it-IT" sz="2800" smtClean="0"/>
              <a:t>).</a:t>
            </a:r>
          </a:p>
          <a:p>
            <a:pPr algn="just" eaLnBrk="1" hangingPunct="1">
              <a:lnSpc>
                <a:spcPct val="90000"/>
              </a:lnSpc>
            </a:pPr>
            <a:r>
              <a:rPr lang="it-IT" sz="2800" smtClean="0"/>
              <a:t>Vi sono però altri fattori che ne determinano il livello, come:</a:t>
            </a:r>
          </a:p>
          <a:p>
            <a:pPr lvl="1" algn="just" eaLnBrk="1" hangingPunct="1">
              <a:lnSpc>
                <a:spcPct val="90000"/>
              </a:lnSpc>
            </a:pPr>
            <a:r>
              <a:rPr lang="it-IT" sz="2400" smtClean="0"/>
              <a:t>il cuneo fiscale;</a:t>
            </a:r>
          </a:p>
          <a:p>
            <a:pPr lvl="1" algn="just" eaLnBrk="1" hangingPunct="1">
              <a:lnSpc>
                <a:spcPct val="90000"/>
              </a:lnSpc>
            </a:pPr>
            <a:r>
              <a:rPr lang="it-IT" sz="2400" smtClean="0"/>
              <a:t>il prezzo delle materie prime;</a:t>
            </a:r>
          </a:p>
          <a:p>
            <a:pPr lvl="1" algn="just" eaLnBrk="1" hangingPunct="1">
              <a:lnSpc>
                <a:spcPct val="90000"/>
              </a:lnSpc>
            </a:pPr>
            <a:r>
              <a:rPr lang="it-IT" sz="2400" smtClean="0"/>
              <a:t>il potere contrattuale dei lavoratori (forza sindacale).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ChangeArrowheads="1"/>
          </p:cNvSpPr>
          <p:nvPr>
            <p:ph type="title"/>
          </p:nvPr>
        </p:nvSpPr>
        <p:spPr>
          <a:xfrm>
            <a:off x="457200" y="274638"/>
            <a:ext cx="7427913" cy="777875"/>
          </a:xfrm>
        </p:spPr>
        <p:txBody>
          <a:bodyPr/>
          <a:lstStyle/>
          <a:p>
            <a:pPr eaLnBrk="1" hangingPunct="1"/>
            <a:r>
              <a:rPr lang="it-IT" sz="3200" smtClean="0"/>
              <a:t>Politiche economiche strutturali</a:t>
            </a:r>
          </a:p>
        </p:txBody>
      </p:sp>
      <p:sp>
        <p:nvSpPr>
          <p:cNvPr id="286722" name="Rectangle 3"/>
          <p:cNvSpPr>
            <a:spLocks noGrp="1" noChangeArrowheads="1"/>
          </p:cNvSpPr>
          <p:nvPr>
            <p:ph type="body" idx="1"/>
          </p:nvPr>
        </p:nvSpPr>
        <p:spPr>
          <a:xfrm>
            <a:off x="395288" y="1268413"/>
            <a:ext cx="8229600" cy="4857750"/>
          </a:xfrm>
        </p:spPr>
        <p:txBody>
          <a:bodyPr/>
          <a:lstStyle/>
          <a:p>
            <a:pPr algn="just" eaLnBrk="1" hangingPunct="1">
              <a:lnSpc>
                <a:spcPct val="90000"/>
              </a:lnSpc>
            </a:pPr>
            <a:r>
              <a:rPr lang="it-IT" sz="2400" smtClean="0"/>
              <a:t>Se nel lungo periodo le politiche economiche congiunturali (di stimolo alla domanda aggregata) sono inefficaci, occorre utilizzare politiche strutturali (sul lato dell’offerta aggregata) che modifichino il tasso naturale di disoccupazione:</a:t>
            </a:r>
          </a:p>
          <a:p>
            <a:pPr lvl="1" algn="just" eaLnBrk="1" hangingPunct="1">
              <a:lnSpc>
                <a:spcPct val="90000"/>
              </a:lnSpc>
            </a:pPr>
            <a:r>
              <a:rPr lang="it-IT" sz="2400" smtClean="0"/>
              <a:t>incentivazione della ricerca e del progresso tecnico per aumentare la produttività e la competitività;</a:t>
            </a:r>
          </a:p>
          <a:p>
            <a:pPr lvl="1" algn="just" eaLnBrk="1" hangingPunct="1">
              <a:lnSpc>
                <a:spcPct val="90000"/>
              </a:lnSpc>
            </a:pPr>
            <a:r>
              <a:rPr lang="it-IT" sz="2400" smtClean="0"/>
              <a:t>politiche per il risparmio energetico e delle materie prime;</a:t>
            </a:r>
          </a:p>
          <a:p>
            <a:pPr lvl="1" algn="just" eaLnBrk="1" hangingPunct="1">
              <a:lnSpc>
                <a:spcPct val="90000"/>
              </a:lnSpc>
            </a:pPr>
            <a:r>
              <a:rPr lang="it-IT" sz="2400" smtClean="0"/>
              <a:t>politiche antimonopolistiche per ridurre il potere di mercato delle imprese (e quindi il mark-up);</a:t>
            </a:r>
          </a:p>
          <a:p>
            <a:pPr lvl="1" algn="just" eaLnBrk="1" hangingPunct="1">
              <a:lnSpc>
                <a:spcPct val="90000"/>
              </a:lnSpc>
            </a:pPr>
            <a:r>
              <a:rPr lang="it-IT" sz="2400" smtClean="0"/>
              <a:t>riduzione del cuneo fiscale;</a:t>
            </a:r>
          </a:p>
          <a:p>
            <a:pPr lvl="1" algn="just" eaLnBrk="1" hangingPunct="1">
              <a:lnSpc>
                <a:spcPct val="90000"/>
              </a:lnSpc>
            </a:pPr>
            <a:r>
              <a:rPr lang="it-IT" sz="2400" smtClean="0"/>
              <a:t>moderazione delle richieste sindacali.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84213" y="333375"/>
            <a:ext cx="7427912" cy="358775"/>
          </a:xfrm>
        </p:spPr>
        <p:txBody>
          <a:bodyPr/>
          <a:lstStyle/>
          <a:p>
            <a:pPr eaLnBrk="1" hangingPunct="1"/>
            <a:r>
              <a:rPr lang="it-IT" sz="3200" smtClean="0"/>
              <a:t>Imperfezioni del mercato del lavoro</a:t>
            </a:r>
          </a:p>
        </p:txBody>
      </p:sp>
      <p:sp>
        <p:nvSpPr>
          <p:cNvPr id="287746" name="Rectangle 3"/>
          <p:cNvSpPr>
            <a:spLocks noGrp="1" noChangeArrowheads="1"/>
          </p:cNvSpPr>
          <p:nvPr>
            <p:ph type="body" idx="1"/>
          </p:nvPr>
        </p:nvSpPr>
        <p:spPr>
          <a:xfrm>
            <a:off x="468313" y="1052513"/>
            <a:ext cx="8229600" cy="5329237"/>
          </a:xfrm>
        </p:spPr>
        <p:txBody>
          <a:bodyPr/>
          <a:lstStyle/>
          <a:p>
            <a:pPr algn="just" eaLnBrk="1" hangingPunct="1">
              <a:lnSpc>
                <a:spcPct val="90000"/>
              </a:lnSpc>
            </a:pPr>
            <a:r>
              <a:rPr lang="it-IT" sz="2000" smtClean="0"/>
              <a:t>La coesistenza di inflazione e disoccupazione è stata sinora spiegata tramite il conflitto distributivo tra imprenditori e lavoratori dipendenti.</a:t>
            </a:r>
          </a:p>
          <a:p>
            <a:pPr algn="just" eaLnBrk="1" hangingPunct="1">
              <a:lnSpc>
                <a:spcPct val="90000"/>
              </a:lnSpc>
            </a:pPr>
            <a:r>
              <a:rPr lang="it-IT" sz="2000" smtClean="0"/>
              <a:t>Una spiegazione complementare è quella delle imperfezioni del mercato del lavoro, che abbiamo già considerato nel Capitolo 8:</a:t>
            </a:r>
          </a:p>
          <a:p>
            <a:pPr lvl="1" algn="just" eaLnBrk="1" hangingPunct="1">
              <a:lnSpc>
                <a:spcPct val="90000"/>
              </a:lnSpc>
            </a:pPr>
            <a:r>
              <a:rPr lang="it-IT" sz="2000" smtClean="0"/>
              <a:t>i disoccupati hanno bisogno di tempo per ricercare un lavoro e le imprese hanno bisogno di tempo per selezionare il personale. Questo tempo cresce se il sistema informativo è carente.</a:t>
            </a:r>
          </a:p>
          <a:p>
            <a:pPr lvl="1" algn="just" eaLnBrk="1" hangingPunct="1">
              <a:lnSpc>
                <a:spcPct val="90000"/>
              </a:lnSpc>
            </a:pPr>
            <a:r>
              <a:rPr lang="it-IT" sz="2000" smtClean="0"/>
              <a:t>Il mercato può avere segmentazioni professionali (ad esempio, ci può essere abbondanza di laureati in discipline umanistiche a fronte di una scarsità di tecnici).</a:t>
            </a:r>
          </a:p>
          <a:p>
            <a:pPr lvl="1" algn="just" eaLnBrk="1" hangingPunct="1">
              <a:lnSpc>
                <a:spcPct val="90000"/>
              </a:lnSpc>
            </a:pPr>
            <a:r>
              <a:rPr lang="it-IT" sz="2000" smtClean="0"/>
              <a:t>Il mercato può avere segmentazioni geografiche (ad esempio, in Italia, Nord e Sud).</a:t>
            </a:r>
          </a:p>
          <a:p>
            <a:pPr lvl="1" algn="just" eaLnBrk="1" hangingPunct="1">
              <a:lnSpc>
                <a:spcPct val="90000"/>
              </a:lnSpc>
            </a:pPr>
            <a:r>
              <a:rPr lang="it-IT" sz="2000" smtClean="0"/>
              <a:t> Se vi sono segmenti del mercato non perfettamente comunicanti, può accadere che anche in presenza di un’offerta di lavoro pari alla domanda, vi siano alcuni posti di lavoro </a:t>
            </a:r>
            <a:r>
              <a:rPr lang="it-IT" sz="2000" i="1" smtClean="0"/>
              <a:t>vacanti</a:t>
            </a:r>
            <a:r>
              <a:rPr lang="it-IT" sz="2000" smtClean="0"/>
              <a:t> e altrettanti disoccupati (tasso di </a:t>
            </a:r>
            <a:r>
              <a:rPr lang="it-IT" sz="2000" i="1" smtClean="0"/>
              <a:t>disoccupazione</a:t>
            </a:r>
            <a:r>
              <a:rPr lang="it-IT" sz="2000" smtClean="0"/>
              <a:t> </a:t>
            </a:r>
            <a:r>
              <a:rPr lang="it-IT" sz="2000" i="1" smtClean="0"/>
              <a:t>frizionale</a:t>
            </a:r>
            <a:r>
              <a:rPr lang="it-IT" sz="2000" smtClean="0"/>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73" name="Rectangle 2"/>
          <p:cNvSpPr>
            <a:spLocks noGrp="1" noChangeArrowheads="1"/>
          </p:cNvSpPr>
          <p:nvPr>
            <p:ph type="title"/>
          </p:nvPr>
        </p:nvSpPr>
        <p:spPr>
          <a:xfrm>
            <a:off x="457200" y="152400"/>
            <a:ext cx="7427913" cy="1143000"/>
          </a:xfrm>
        </p:spPr>
        <p:txBody>
          <a:bodyPr/>
          <a:lstStyle/>
          <a:p>
            <a:pPr eaLnBrk="1" hangingPunct="1"/>
            <a:r>
              <a:rPr lang="it-IT" sz="3200" smtClean="0"/>
              <a:t>Visione integrata della curva di Phillips</a:t>
            </a:r>
          </a:p>
        </p:txBody>
      </p:sp>
      <p:sp>
        <p:nvSpPr>
          <p:cNvPr id="236574" name="Rectangle 3"/>
          <p:cNvSpPr>
            <a:spLocks noGrp="1" noChangeArrowheads="1"/>
          </p:cNvSpPr>
          <p:nvPr>
            <p:ph type="body" idx="1"/>
          </p:nvPr>
        </p:nvSpPr>
        <p:spPr>
          <a:xfrm>
            <a:off x="457200" y="1447800"/>
            <a:ext cx="8075613" cy="4860925"/>
          </a:xfrm>
        </p:spPr>
        <p:txBody>
          <a:bodyPr/>
          <a:lstStyle/>
          <a:p>
            <a:pPr algn="just" eaLnBrk="1" hangingPunct="1">
              <a:lnSpc>
                <a:spcPct val="90000"/>
              </a:lnSpc>
            </a:pPr>
            <a:r>
              <a:rPr lang="it-IT" sz="2200" smtClean="0"/>
              <a:t>Nella teoria del conflitto distributivo tra imprenditori e lavoratori dipendenti, si possono inserire le considerazioni sulla disoccupazione frizionale, utilizzando nella curva di Phillips il tasso di disoccupazione </a:t>
            </a:r>
            <a:r>
              <a:rPr lang="it-IT" sz="2200" i="1" smtClean="0"/>
              <a:t>u</a:t>
            </a:r>
            <a:r>
              <a:rPr lang="it-IT" sz="2200" i="1" baseline="-25000" smtClean="0"/>
              <a:t>t</a:t>
            </a:r>
            <a:r>
              <a:rPr lang="it-IT" sz="2200" smtClean="0"/>
              <a:t> al netto del tasso di disoccupazione frizionale:	        .</a:t>
            </a:r>
          </a:p>
          <a:p>
            <a:pPr algn="just" eaLnBrk="1" hangingPunct="1">
              <a:lnSpc>
                <a:spcPct val="90000"/>
              </a:lnSpc>
            </a:pPr>
            <a:r>
              <a:rPr lang="it-IT" sz="2200" smtClean="0"/>
              <a:t>Alle politiche strutturali già presentate, si possono ora aggiungere quelle volte a ridurre il tasso di disoccupazione frizionale:</a:t>
            </a:r>
          </a:p>
          <a:p>
            <a:pPr lvl="1" algn="just" eaLnBrk="1" hangingPunct="1">
              <a:lnSpc>
                <a:spcPct val="90000"/>
              </a:lnSpc>
            </a:pPr>
            <a:r>
              <a:rPr lang="it-IT" sz="2200" smtClean="0"/>
              <a:t>riforme che aumentino la mobilità professionale;</a:t>
            </a:r>
          </a:p>
          <a:p>
            <a:pPr lvl="1" algn="just" eaLnBrk="1" hangingPunct="1">
              <a:lnSpc>
                <a:spcPct val="90000"/>
              </a:lnSpc>
            </a:pPr>
            <a:r>
              <a:rPr lang="it-IT" sz="2200" smtClean="0"/>
              <a:t>politiche di formazione e riqualificazione professionale;</a:t>
            </a:r>
          </a:p>
          <a:p>
            <a:pPr lvl="1" algn="just" eaLnBrk="1" hangingPunct="1">
              <a:lnSpc>
                <a:spcPct val="90000"/>
              </a:lnSpc>
            </a:pPr>
            <a:r>
              <a:rPr lang="it-IT" sz="2200" smtClean="0"/>
              <a:t>politiche dell’abitazione e incentivi per aumentare la mobilità geografica;</a:t>
            </a:r>
          </a:p>
          <a:p>
            <a:pPr lvl="1" algn="just" eaLnBrk="1" hangingPunct="1">
              <a:lnSpc>
                <a:spcPct val="90000"/>
              </a:lnSpc>
            </a:pPr>
            <a:r>
              <a:rPr lang="it-IT" sz="2200" smtClean="0"/>
              <a:t>politiche per attirare investimenti nelle aree con alta disoccupazione.</a:t>
            </a:r>
          </a:p>
          <a:p>
            <a:pPr eaLnBrk="1" hangingPunct="1">
              <a:lnSpc>
                <a:spcPct val="90000"/>
              </a:lnSpc>
            </a:pPr>
            <a:endParaRPr lang="it-IT" sz="2800" smtClean="0"/>
          </a:p>
        </p:txBody>
      </p:sp>
      <p:graphicFrame>
        <p:nvGraphicFramePr>
          <p:cNvPr id="236572" name="Object 28"/>
          <p:cNvGraphicFramePr>
            <a:graphicFrameLocks noChangeAspect="1"/>
          </p:cNvGraphicFramePr>
          <p:nvPr/>
        </p:nvGraphicFramePr>
        <p:xfrm>
          <a:off x="4140200" y="2636838"/>
          <a:ext cx="735013" cy="503237"/>
        </p:xfrm>
        <a:graphic>
          <a:graphicData uri="http://schemas.openxmlformats.org/presentationml/2006/ole">
            <p:oleObj spid="_x0000_s236572" name="Equation" r:id="rId3" imgW="393529" imgH="228501" progId="Equation.3">
              <p:embed/>
            </p:oleObj>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p:cNvSpPr>
            <a:spLocks noGrp="1" noChangeArrowheads="1"/>
          </p:cNvSpPr>
          <p:nvPr>
            <p:ph type="title"/>
          </p:nvPr>
        </p:nvSpPr>
        <p:spPr>
          <a:xfrm>
            <a:off x="457200" y="274638"/>
            <a:ext cx="7427913" cy="633412"/>
          </a:xfrm>
        </p:spPr>
        <p:txBody>
          <a:bodyPr/>
          <a:lstStyle/>
          <a:p>
            <a:pPr eaLnBrk="1" hangingPunct="1"/>
            <a:r>
              <a:rPr lang="it-IT" sz="3200" smtClean="0"/>
              <a:t>Curva di Phillips nella realtà</a:t>
            </a:r>
          </a:p>
        </p:txBody>
      </p:sp>
      <p:sp>
        <p:nvSpPr>
          <p:cNvPr id="289794" name="Rectangle 3"/>
          <p:cNvSpPr>
            <a:spLocks noGrp="1" noChangeArrowheads="1"/>
          </p:cNvSpPr>
          <p:nvPr>
            <p:ph type="body" idx="1"/>
          </p:nvPr>
        </p:nvSpPr>
        <p:spPr>
          <a:xfrm>
            <a:off x="468313" y="1268413"/>
            <a:ext cx="8229600" cy="5040312"/>
          </a:xfrm>
        </p:spPr>
        <p:txBody>
          <a:bodyPr/>
          <a:lstStyle/>
          <a:p>
            <a:pPr algn="just" eaLnBrk="1" hangingPunct="1">
              <a:lnSpc>
                <a:spcPct val="90000"/>
              </a:lnSpc>
            </a:pPr>
            <a:r>
              <a:rPr lang="it-IT" sz="2400" smtClean="0"/>
              <a:t>Analizzando i dati italiani (ma anche quelli americani), si conferma la conclusione teorica che non esiste una precisa relazione tra inflazione e disoccupazione nel lungo periodo, ma sembrano esservi diverse relazioni di breve periodo.</a:t>
            </a:r>
          </a:p>
          <a:p>
            <a:pPr algn="just" eaLnBrk="1" hangingPunct="1">
              <a:lnSpc>
                <a:spcPct val="90000"/>
              </a:lnSpc>
            </a:pPr>
            <a:r>
              <a:rPr lang="it-IT" sz="2400" smtClean="0"/>
              <a:t>In Italia nel dopoguerra e fino al primo shock petrolifero (1973) la curva di Phillips è stata abbastanza piatta, cioè l’inflazione era meno volatile della disoccupazione rispetto alle oscillazioni cicliche della domanda (Fig. 9.15).</a:t>
            </a:r>
          </a:p>
          <a:p>
            <a:pPr algn="just" eaLnBrk="1" hangingPunct="1">
              <a:lnSpc>
                <a:spcPct val="90000"/>
              </a:lnSpc>
            </a:pPr>
            <a:r>
              <a:rPr lang="it-IT" sz="2400" smtClean="0"/>
              <a:t>Gli shock petroliferi degli anni Settanta (Fig. 9.17) hanno accresciuto le aspettative di inflazione portando un incremento dell’inflazione pur in presenza di un lieve incremento della disoccupazione (Fig. 9.18).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0817" name="Picture 2"/>
          <p:cNvPicPr>
            <a:picLocks noChangeAspect="1" noChangeArrowheads="1"/>
          </p:cNvPicPr>
          <p:nvPr/>
        </p:nvPicPr>
        <p:blipFill>
          <a:blip r:embed="rId2"/>
          <a:srcRect/>
          <a:stretch>
            <a:fillRect/>
          </a:stretch>
        </p:blipFill>
        <p:spPr bwMode="auto">
          <a:xfrm>
            <a:off x="161925" y="1266825"/>
            <a:ext cx="8658225" cy="5021263"/>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1841" name="Picture 2"/>
          <p:cNvPicPr>
            <a:picLocks noChangeAspect="1" noChangeArrowheads="1"/>
          </p:cNvPicPr>
          <p:nvPr/>
        </p:nvPicPr>
        <p:blipFill>
          <a:blip r:embed="rId2"/>
          <a:srcRect/>
          <a:stretch>
            <a:fillRect/>
          </a:stretch>
        </p:blipFill>
        <p:spPr bwMode="auto">
          <a:xfrm>
            <a:off x="190500" y="1412875"/>
            <a:ext cx="8763000" cy="459105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2865" name="Picture 2"/>
          <p:cNvPicPr>
            <a:picLocks noChangeAspect="1" noChangeArrowheads="1"/>
          </p:cNvPicPr>
          <p:nvPr/>
        </p:nvPicPr>
        <p:blipFill>
          <a:blip r:embed="rId2"/>
          <a:srcRect/>
          <a:stretch>
            <a:fillRect/>
          </a:stretch>
        </p:blipFill>
        <p:spPr bwMode="auto">
          <a:xfrm>
            <a:off x="238125" y="1533525"/>
            <a:ext cx="8667750" cy="434340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p:cNvSpPr>
            <a:spLocks noGrp="1" noChangeArrowheads="1"/>
          </p:cNvSpPr>
          <p:nvPr>
            <p:ph type="title"/>
          </p:nvPr>
        </p:nvSpPr>
        <p:spPr>
          <a:xfrm>
            <a:off x="457200" y="274638"/>
            <a:ext cx="7427913" cy="561975"/>
          </a:xfrm>
        </p:spPr>
        <p:txBody>
          <a:bodyPr/>
          <a:lstStyle/>
          <a:p>
            <a:pPr eaLnBrk="1" hangingPunct="1"/>
            <a:r>
              <a:rPr lang="it-IT" sz="3200" b="1" smtClean="0"/>
              <a:t>Curva di Phillips nella realtà  </a:t>
            </a:r>
            <a:r>
              <a:rPr lang="it-IT" sz="3200" smtClean="0"/>
              <a:t>(cont.)</a:t>
            </a:r>
          </a:p>
        </p:txBody>
      </p:sp>
      <p:sp>
        <p:nvSpPr>
          <p:cNvPr id="293890" name="Rectangle 3"/>
          <p:cNvSpPr>
            <a:spLocks noGrp="1" noChangeArrowheads="1"/>
          </p:cNvSpPr>
          <p:nvPr>
            <p:ph type="body" idx="1"/>
          </p:nvPr>
        </p:nvSpPr>
        <p:spPr>
          <a:xfrm>
            <a:off x="250825" y="1052513"/>
            <a:ext cx="8374063" cy="5329237"/>
          </a:xfrm>
        </p:spPr>
        <p:txBody>
          <a:bodyPr/>
          <a:lstStyle/>
          <a:p>
            <a:pPr algn="just" eaLnBrk="1" hangingPunct="1">
              <a:lnSpc>
                <a:spcPct val="90000"/>
              </a:lnSpc>
            </a:pPr>
            <a:r>
              <a:rPr lang="it-IT" sz="2200" smtClean="0"/>
              <a:t>Negli anni Ottanta la curva di Phillips si trova traslata verso l’alto per la presenza delle aspettative di inflazione. Inoltre la curva è anche molto più inclinata (Fig. 9.19). Tra il 1980 e il 1996 si ha un lento e costoso processo di disinflazione che provoca un aumento della disoccupazione.</a:t>
            </a:r>
          </a:p>
          <a:p>
            <a:pPr algn="just" eaLnBrk="1" hangingPunct="1">
              <a:lnSpc>
                <a:spcPct val="90000"/>
              </a:lnSpc>
            </a:pPr>
            <a:r>
              <a:rPr lang="it-IT" sz="2200" smtClean="0"/>
              <a:t>Dal 1997 al 2007 (Fig. 9.21) si avvia il riassorbimento della disoccupazione, mantenendo un livello di inflazione molto basso, grazie ad aspettative razionali di stabilità dei prezzi, dovute all’entrata dell’Italia nell’Unione Europea (e quindi al rispetto dei parametri di Maastricht).</a:t>
            </a:r>
          </a:p>
          <a:p>
            <a:pPr algn="just" eaLnBrk="1" hangingPunct="1">
              <a:lnSpc>
                <a:spcPct val="90000"/>
              </a:lnSpc>
            </a:pPr>
            <a:r>
              <a:rPr lang="it-IT" sz="2200" smtClean="0"/>
              <a:t>Nel 2008 il boom economico dei Paesi emergenti (Cina, India…) porta ad un aumento della domanda di materie prime e quindi dell’inflazione, subito spenta dalla crisi mondiale prima finanziaria e poi reale. La Fig. 9.21</a:t>
            </a:r>
            <a:r>
              <a:rPr lang="it-IT" sz="2200" i="1" smtClean="0"/>
              <a:t>b</a:t>
            </a:r>
            <a:r>
              <a:rPr lang="it-IT" sz="2200" smtClean="0"/>
              <a:t> mostra che in Italia fra il 2008 e il 2013 la disoccupazione è di nuovo aumentata, in un regime di stabilità dei prezzi. Le cause della crisi italiana nel quadro europeo saranno approfondite nel Cap. 10.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4913" name="Picture 2"/>
          <p:cNvPicPr>
            <a:picLocks noChangeAspect="1" noChangeArrowheads="1"/>
          </p:cNvPicPr>
          <p:nvPr/>
        </p:nvPicPr>
        <p:blipFill>
          <a:blip r:embed="rId2"/>
          <a:srcRect/>
          <a:stretch>
            <a:fillRect/>
          </a:stretch>
        </p:blipFill>
        <p:spPr bwMode="auto">
          <a:xfrm>
            <a:off x="161925" y="1335088"/>
            <a:ext cx="8820150" cy="468630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5937" name="Picture 2"/>
          <p:cNvPicPr>
            <a:picLocks noChangeAspect="1" noChangeArrowheads="1"/>
          </p:cNvPicPr>
          <p:nvPr/>
        </p:nvPicPr>
        <p:blipFill>
          <a:blip r:embed="rId2"/>
          <a:srcRect/>
          <a:stretch>
            <a:fillRect/>
          </a:stretch>
        </p:blipFill>
        <p:spPr bwMode="auto">
          <a:xfrm>
            <a:off x="414338" y="115888"/>
            <a:ext cx="7686675" cy="635635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5243</TotalTime>
  <Words>2518</Words>
  <Application>Microsoft Office PowerPoint</Application>
  <PresentationFormat>On-screen Show (4:3)</PresentationFormat>
  <Paragraphs>152</Paragraphs>
  <Slides>40</Slides>
  <Notes>0</Notes>
  <HiddenSlides>0</HiddenSlides>
  <MMClips>0</MMClips>
  <ScaleCrop>false</ScaleCrop>
  <HeadingPairs>
    <vt:vector size="8" baseType="variant">
      <vt:variant>
        <vt:lpstr>Caratteri utilizzati</vt:lpstr>
      </vt:variant>
      <vt:variant>
        <vt:i4>4</vt:i4>
      </vt:variant>
      <vt:variant>
        <vt:lpstr>Modello struttura</vt:lpstr>
      </vt:variant>
      <vt:variant>
        <vt:i4>1</vt:i4>
      </vt:variant>
      <vt:variant>
        <vt:lpstr>Server OLE incorporati</vt:lpstr>
      </vt:variant>
      <vt:variant>
        <vt:i4>2</vt:i4>
      </vt:variant>
      <vt:variant>
        <vt:lpstr>Titoli diapositive</vt:lpstr>
      </vt:variant>
      <vt:variant>
        <vt:i4>40</vt:i4>
      </vt:variant>
    </vt:vector>
  </HeadingPairs>
  <TitlesOfParts>
    <vt:vector size="47" baseType="lpstr">
      <vt:lpstr>Arial</vt:lpstr>
      <vt:lpstr>Times</vt:lpstr>
      <vt:lpstr>Times New Roman</vt:lpstr>
      <vt:lpstr>Cambria Math</vt:lpstr>
      <vt:lpstr>Struttura predefinita</vt:lpstr>
      <vt:lpstr>Equation</vt:lpstr>
      <vt:lpstr>Equazione</vt:lpstr>
      <vt:lpstr>Capitolo 9</vt:lpstr>
      <vt:lpstr>Curva di Phillips</vt:lpstr>
      <vt:lpstr>Diapositiva 3</vt:lpstr>
      <vt:lpstr>Contrattazione salariale</vt:lpstr>
      <vt:lpstr>Spirale prezzi-salari</vt:lpstr>
      <vt:lpstr>Spirale prezzi-salari (cont.)</vt:lpstr>
      <vt:lpstr>Ruolo delle aspettative</vt:lpstr>
      <vt:lpstr>Aspettative adattive statiche</vt:lpstr>
      <vt:lpstr>Equilibrio con aspettative statiche e politica economica espansiva</vt:lpstr>
      <vt:lpstr>Diapositiva 10</vt:lpstr>
      <vt:lpstr>Politica economica restrittiva</vt:lpstr>
      <vt:lpstr>Diapositiva 12</vt:lpstr>
      <vt:lpstr>Curva di Phillips  (aspettative adattive)</vt:lpstr>
      <vt:lpstr>Diapositiva 14</vt:lpstr>
      <vt:lpstr>Diapositiva 15</vt:lpstr>
      <vt:lpstr>Modello IS-LM con inflazione in economia chiusa</vt:lpstr>
      <vt:lpstr>Politica fiscale</vt:lpstr>
      <vt:lpstr>Diapositiva 18</vt:lpstr>
      <vt:lpstr>Politica monetaria</vt:lpstr>
      <vt:lpstr>Diapositiva 20</vt:lpstr>
      <vt:lpstr>Modello IS-LM-BP con inflazione in economia aperta</vt:lpstr>
      <vt:lpstr>Conclusioni sui modelli IS-LM-BP con curva di Phillips</vt:lpstr>
      <vt:lpstr>Aspettative accelerative</vt:lpstr>
      <vt:lpstr>NIRU e NAIRU</vt:lpstr>
      <vt:lpstr>Politica economica</vt:lpstr>
      <vt:lpstr>Politica economica (cont.)</vt:lpstr>
      <vt:lpstr>Diapositiva 27</vt:lpstr>
      <vt:lpstr>Aspettative razionali: la critica di Lucas</vt:lpstr>
      <vt:lpstr> Politica economica con aspettative razionali</vt:lpstr>
      <vt:lpstr>Disoccupazione e conflitto distributivo</vt:lpstr>
      <vt:lpstr>Politiche economiche strutturali</vt:lpstr>
      <vt:lpstr>Imperfezioni del mercato del lavoro</vt:lpstr>
      <vt:lpstr>Visione integrata della curva di Phillips</vt:lpstr>
      <vt:lpstr>Curva di Phillips nella realtà</vt:lpstr>
      <vt:lpstr>Diapositiva 35</vt:lpstr>
      <vt:lpstr>Diapositiva 36</vt:lpstr>
      <vt:lpstr>Diapositiva 37</vt:lpstr>
      <vt:lpstr>Curva di Phillips nella realtà  (cont.)</vt:lpstr>
      <vt:lpstr>Diapositiva 39</vt:lpstr>
      <vt:lpstr>Diapositiva 40</vt:lpstr>
    </vt:vector>
  </TitlesOfParts>
  <Company>The McGraw-Hill Companies srl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Paolo</dc:creator>
  <cp:lastModifiedBy>Paola Invernizzi</cp:lastModifiedBy>
  <cp:revision>117</cp:revision>
  <dcterms:created xsi:type="dcterms:W3CDTF">2004-11-25T16:55:29Z</dcterms:created>
  <dcterms:modified xsi:type="dcterms:W3CDTF">2016-01-20T10:00:14Z</dcterms:modified>
</cp:coreProperties>
</file>