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3"/>
  </p:notesMasterIdLst>
  <p:sldIdLst>
    <p:sldId id="258" r:id="rId2"/>
    <p:sldId id="269" r:id="rId3"/>
    <p:sldId id="326" r:id="rId4"/>
    <p:sldId id="327" r:id="rId5"/>
    <p:sldId id="328" r:id="rId6"/>
    <p:sldId id="272" r:id="rId7"/>
    <p:sldId id="320" r:id="rId8"/>
    <p:sldId id="285" r:id="rId9"/>
    <p:sldId id="330" r:id="rId10"/>
    <p:sldId id="286" r:id="rId11"/>
    <p:sldId id="293" r:id="rId12"/>
    <p:sldId id="297" r:id="rId13"/>
    <p:sldId id="259" r:id="rId14"/>
    <p:sldId id="260" r:id="rId15"/>
    <p:sldId id="302" r:id="rId16"/>
    <p:sldId id="305" r:id="rId17"/>
    <p:sldId id="306" r:id="rId18"/>
    <p:sldId id="307" r:id="rId19"/>
    <p:sldId id="308" r:id="rId20"/>
    <p:sldId id="261" r:id="rId21"/>
    <p:sldId id="262" r:id="rId22"/>
    <p:sldId id="263" r:id="rId23"/>
    <p:sldId id="264" r:id="rId24"/>
    <p:sldId id="265" r:id="rId25"/>
    <p:sldId id="266" r:id="rId26"/>
    <p:sldId id="322" r:id="rId27"/>
    <p:sldId id="267" r:id="rId28"/>
    <p:sldId id="323" r:id="rId29"/>
    <p:sldId id="324" r:id="rId30"/>
    <p:sldId id="268" r:id="rId31"/>
    <p:sldId id="325" r:id="rId3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80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3467F28-B9FF-44FD-8D55-957C9EF9585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it-IT" smtClean="0"/>
              <a:t>Posto che nell’anno base </a:t>
            </a:r>
          </a:p>
        </p:txBody>
      </p:sp>
      <p:sp>
        <p:nvSpPr>
          <p:cNvPr id="25603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087F94-82EC-42D1-B2DD-ACA562BC791B}" type="slidenum">
              <a:rPr lang="it-IT" smtClean="0">
                <a:cs typeface="Arial" charset="0"/>
              </a:rPr>
              <a:pPr/>
              <a:t>11</a:t>
            </a:fld>
            <a:endParaRPr lang="it-IT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279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" name="Text Box 9"/>
          <p:cNvSpPr txBox="1">
            <a:spLocks noChangeArrowheads="1"/>
          </p:cNvSpPr>
          <p:nvPr userDrawn="1"/>
        </p:nvSpPr>
        <p:spPr bwMode="auto">
          <a:xfrm>
            <a:off x="5799138" y="6597650"/>
            <a:ext cx="28765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/>
          <a:p>
            <a:r>
              <a:rPr lang="it-IT" altLang="en-US" sz="90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Copyright © 2020 McGraw-Hill Education (Italy) S.r.l.</a:t>
            </a:r>
          </a:p>
        </p:txBody>
      </p:sp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-12700" y="6597650"/>
            <a:ext cx="38639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en-US" sz="90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Dornbusch, Fischer, Startz, Canullo, Pettenati, </a:t>
            </a:r>
            <a:r>
              <a:rPr lang="it-IT" altLang="en-US" sz="900" i="1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Macroeconomia</a:t>
            </a:r>
            <a:r>
              <a:rPr lang="it-IT" altLang="en-US" sz="90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 </a:t>
            </a:r>
            <a:r>
              <a:rPr lang="it-IT" altLang="en-US" sz="900" i="1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12/ed</a:t>
            </a:r>
            <a:endParaRPr lang="de-DE" altLang="en-US" sz="900" i="1"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655050" y="6369050"/>
            <a:ext cx="4889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 descr="Large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410575" y="0"/>
            <a:ext cx="733425" cy="9810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466850"/>
          </a:xfrm>
        </p:spPr>
        <p:txBody>
          <a:bodyPr/>
          <a:lstStyle/>
          <a:p>
            <a:pPr eaLnBrk="1" hangingPunct="1"/>
            <a:r>
              <a:rPr lang="it-IT" smtClean="0"/>
              <a:t>Capitolo 1</a:t>
            </a:r>
            <a:endParaRPr lang="en-US" smtClean="0"/>
          </a:p>
        </p:txBody>
      </p:sp>
      <p:sp>
        <p:nvSpPr>
          <p:cNvPr id="1433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0438"/>
            <a:ext cx="6400800" cy="1752600"/>
          </a:xfrm>
        </p:spPr>
        <p:txBody>
          <a:bodyPr/>
          <a:lstStyle/>
          <a:p>
            <a:pPr eaLnBrk="1" hangingPunct="1"/>
            <a:r>
              <a:rPr lang="it-IT" smtClean="0"/>
              <a:t>Introduzione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706437"/>
          </a:xfrm>
        </p:spPr>
        <p:txBody>
          <a:bodyPr/>
          <a:lstStyle/>
          <a:p>
            <a:r>
              <a:rPr lang="it-IT" sz="3600" b="1" smtClean="0"/>
              <a:t>Economia politica: definizione</a:t>
            </a:r>
          </a:p>
        </p:txBody>
      </p:sp>
      <p:sp>
        <p:nvSpPr>
          <p:cNvPr id="15362" name="Segnaposto contenuto 2"/>
          <p:cNvSpPr>
            <a:spLocks noGrp="1"/>
          </p:cNvSpPr>
          <p:nvPr>
            <p:ph idx="1"/>
          </p:nvPr>
        </p:nvSpPr>
        <p:spPr>
          <a:xfrm>
            <a:off x="539750" y="1341438"/>
            <a:ext cx="8353425" cy="4525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it-IT" sz="2800" i="1" smtClean="0"/>
              <a:t>L’economia politica è la scienza che studia il modo in cui le società umane si sono organizzate o potrebbero organizzarsi per produrre e distribuire, attraverso l’uso di risorse scarse e soggette ad usi alternativi, i beni necessari al soddisfacimento dei bisogni individuali e collettivi.</a:t>
            </a:r>
          </a:p>
          <a:p>
            <a:pPr marL="0" indent="0">
              <a:buFontTx/>
              <a:buNone/>
            </a:pPr>
            <a:endParaRPr lang="it-IT" sz="2800" smtClean="0"/>
          </a:p>
          <a:p>
            <a:pPr marL="0" indent="0">
              <a:buFontTx/>
              <a:buNone/>
            </a:pPr>
            <a:r>
              <a:rPr lang="it-IT" sz="2800" smtClean="0"/>
              <a:t>Esaminiamo i punti principali della definizione, cominciando dal problema dell’organizzazione sociale.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922337"/>
          </a:xfrm>
        </p:spPr>
        <p:txBody>
          <a:bodyPr/>
          <a:lstStyle/>
          <a:p>
            <a:r>
              <a:rPr lang="it-IT" sz="3200" smtClean="0"/>
              <a:t>Organizzazione della società: </a:t>
            </a:r>
            <a:br>
              <a:rPr lang="it-IT" sz="3200" smtClean="0"/>
            </a:br>
            <a:r>
              <a:rPr lang="it-IT" sz="3200" smtClean="0"/>
              <a:t>il problema del coordinamento</a:t>
            </a:r>
          </a:p>
        </p:txBody>
      </p:sp>
      <p:sp>
        <p:nvSpPr>
          <p:cNvPr id="16386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513" cy="4525963"/>
          </a:xfrm>
        </p:spPr>
        <p:txBody>
          <a:bodyPr/>
          <a:lstStyle/>
          <a:p>
            <a:r>
              <a:rPr lang="it-IT" sz="2400" smtClean="0"/>
              <a:t>Qualsiasi società umana, anche di piccole dimensioni, è caratterizzata dalla </a:t>
            </a:r>
            <a:r>
              <a:rPr lang="it-IT" sz="2400" i="1" smtClean="0"/>
              <a:t>divisione del lavoro</a:t>
            </a:r>
            <a:r>
              <a:rPr lang="it-IT" sz="2400" smtClean="0"/>
              <a:t> tra i soggetti che la compongono ovvero dalla </a:t>
            </a:r>
            <a:r>
              <a:rPr lang="it-IT" sz="2400" i="1" smtClean="0"/>
              <a:t>specializzazione </a:t>
            </a:r>
            <a:r>
              <a:rPr lang="it-IT" sz="2400" smtClean="0"/>
              <a:t>degli stessi nelle diverse attività produttive.</a:t>
            </a:r>
          </a:p>
          <a:p>
            <a:r>
              <a:rPr lang="it-IT" sz="2400" smtClean="0"/>
              <a:t>La società deve quindi risolvere un problema preliminare: il </a:t>
            </a:r>
            <a:r>
              <a:rPr lang="it-IT" sz="2400" i="1" smtClean="0"/>
              <a:t>coordinamento</a:t>
            </a:r>
            <a:r>
              <a:rPr lang="it-IT" sz="2400" smtClean="0"/>
              <a:t> delle decisioni. </a:t>
            </a:r>
            <a:r>
              <a:rPr lang="it-IT" sz="2400" i="1" smtClean="0"/>
              <a:t>Chi decide l’attività che ciascun membro della società deve svolgere</a:t>
            </a:r>
            <a:r>
              <a:rPr lang="it-IT" sz="2400" smtClean="0"/>
              <a:t>? E come si fa ad evitare, ad esempio, che ci siano troppi avvocati o medici e pochi agricoltori o ingegneri?</a:t>
            </a:r>
          </a:p>
          <a:p>
            <a:endParaRPr lang="it-I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7777162" cy="936625"/>
          </a:xfrm>
        </p:spPr>
        <p:txBody>
          <a:bodyPr/>
          <a:lstStyle/>
          <a:p>
            <a:r>
              <a:rPr lang="it-IT" sz="2800" b="1" smtClean="0"/>
              <a:t>Forme di coordinamento: </a:t>
            </a:r>
            <a:br>
              <a:rPr lang="it-IT" sz="2800" b="1" smtClean="0"/>
            </a:br>
            <a:r>
              <a:rPr lang="it-IT" sz="2800" b="1" smtClean="0"/>
              <a:t>tradizione, comando e economia di mercato  </a:t>
            </a:r>
          </a:p>
        </p:txBody>
      </p:sp>
      <p:sp>
        <p:nvSpPr>
          <p:cNvPr id="17410" name="Segnaposto contenuto 2"/>
          <p:cNvSpPr>
            <a:spLocks noGrp="1"/>
          </p:cNvSpPr>
          <p:nvPr>
            <p:ph idx="1"/>
          </p:nvPr>
        </p:nvSpPr>
        <p:spPr>
          <a:xfrm>
            <a:off x="323850" y="1557338"/>
            <a:ext cx="8569325" cy="4464050"/>
          </a:xfrm>
        </p:spPr>
        <p:txBody>
          <a:bodyPr/>
          <a:lstStyle/>
          <a:p>
            <a:pPr>
              <a:buFontTx/>
              <a:buNone/>
            </a:pPr>
            <a:r>
              <a:rPr lang="it-IT" sz="2400" smtClean="0"/>
              <a:t>	Sotto il profilo del coordinamento nella storia dell’umanità </a:t>
            </a:r>
          </a:p>
          <a:p>
            <a:pPr>
              <a:buFontTx/>
              <a:buNone/>
            </a:pPr>
            <a:r>
              <a:rPr lang="it-IT" sz="2400" smtClean="0"/>
              <a:t>	si distinguono tre forme principali di organizzazione, basate rispettivamente:</a:t>
            </a:r>
          </a:p>
          <a:p>
            <a:pPr>
              <a:buFontTx/>
              <a:buNone/>
            </a:pPr>
            <a:r>
              <a:rPr lang="it-IT" sz="2400" smtClean="0"/>
              <a:t>	-	sulla </a:t>
            </a:r>
            <a:r>
              <a:rPr lang="it-IT" sz="2400" b="1" i="1" smtClean="0"/>
              <a:t>tradizione </a:t>
            </a:r>
            <a:r>
              <a:rPr lang="it-IT" sz="2400" smtClean="0"/>
              <a:t>(la scelta dell’attività produttiva e la specializzazione sono tramandate di padre in figlio; l’innovazione e il cambiamento sono nemici della società);</a:t>
            </a:r>
            <a:endParaRPr lang="it-IT" sz="2400" b="1" i="1" smtClean="0"/>
          </a:p>
          <a:p>
            <a:pPr>
              <a:buFontTx/>
              <a:buNone/>
            </a:pPr>
            <a:r>
              <a:rPr lang="it-IT" sz="2400" smtClean="0"/>
              <a:t>	-	sul </a:t>
            </a:r>
            <a:r>
              <a:rPr lang="it-IT" sz="2400" b="1" i="1" smtClean="0"/>
              <a:t>comando </a:t>
            </a:r>
            <a:r>
              <a:rPr lang="it-IT" sz="2400" smtClean="0"/>
              <a:t>(la società è organizzata in modo gerarchico; le decisioni su </a:t>
            </a:r>
            <a:r>
              <a:rPr lang="it-IT" sz="2400" i="1" smtClean="0"/>
              <a:t>chi fa che cosa </a:t>
            </a:r>
            <a:r>
              <a:rPr lang="it-IT" sz="2400" smtClean="0"/>
              <a:t>sono prese e imposte dall’alto); </a:t>
            </a:r>
            <a:endParaRPr lang="it-IT" sz="2400" b="1" i="1" smtClean="0"/>
          </a:p>
          <a:p>
            <a:pPr>
              <a:buFontTx/>
              <a:buNone/>
            </a:pPr>
            <a:r>
              <a:rPr lang="it-IT" sz="2400" smtClean="0"/>
              <a:t>	-	sull’</a:t>
            </a:r>
            <a:r>
              <a:rPr lang="it-IT" sz="2400" b="1" i="1" smtClean="0"/>
              <a:t>economia di mercato.</a:t>
            </a:r>
            <a:endParaRPr lang="it-I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850900"/>
          </a:xfrm>
        </p:spPr>
        <p:txBody>
          <a:bodyPr/>
          <a:lstStyle/>
          <a:p>
            <a:r>
              <a:rPr lang="it-IT" sz="3600" smtClean="0"/>
              <a:t>L’economia di mercato</a:t>
            </a:r>
          </a:p>
        </p:txBody>
      </p:sp>
      <p:sp>
        <p:nvSpPr>
          <p:cNvPr id="18434" name="Segnaposto contenuto 2"/>
          <p:cNvSpPr>
            <a:spLocks noGrp="1"/>
          </p:cNvSpPr>
          <p:nvPr>
            <p:ph idx="1"/>
          </p:nvPr>
        </p:nvSpPr>
        <p:spPr>
          <a:xfrm>
            <a:off x="468313" y="1341438"/>
            <a:ext cx="8064500" cy="4525962"/>
          </a:xfrm>
        </p:spPr>
        <p:txBody>
          <a:bodyPr/>
          <a:lstStyle/>
          <a:p>
            <a:pPr>
              <a:buFontTx/>
              <a:buNone/>
            </a:pPr>
            <a:r>
              <a:rPr lang="it-IT" smtClean="0"/>
              <a:t>	</a:t>
            </a:r>
            <a:r>
              <a:rPr lang="it-IT" sz="2400" smtClean="0"/>
              <a:t>È il sistema più recente (conta poco più di due secoli).</a:t>
            </a:r>
          </a:p>
          <a:p>
            <a:pPr>
              <a:buFontTx/>
              <a:buNone/>
            </a:pPr>
            <a:r>
              <a:rPr lang="it-IT" sz="2400" smtClean="0"/>
              <a:t>	È basato sulla libertà d’impresa e sulla ricerca (massimizzazione) dell’utilità, da parte dei consumatori, e del profitto, da parte degli imprenditori.</a:t>
            </a:r>
          </a:p>
          <a:p>
            <a:pPr>
              <a:buFontTx/>
              <a:buNone/>
            </a:pPr>
            <a:r>
              <a:rPr lang="it-IT" sz="2400" smtClean="0"/>
              <a:t>	Il meccanismo  e la flessibilità dei prezzi assicurano che le risorse produttive siano utilizzate e spostate in base alla domanda dei beni ed ai gusti dei consumatori.</a:t>
            </a:r>
          </a:p>
          <a:p>
            <a:pPr>
              <a:buFontTx/>
              <a:buNone/>
            </a:pPr>
            <a:r>
              <a:rPr lang="it-IT" sz="2400" smtClean="0"/>
              <a:t>	Le decisioni sono quindi decentrate ed il coordinamento è assicurato dalle forze impersonali della domanda e dell’offerta (da una </a:t>
            </a:r>
            <a:r>
              <a:rPr lang="it-IT" sz="2400" i="1" smtClean="0"/>
              <a:t>mano invisibile</a:t>
            </a:r>
            <a:r>
              <a:rPr lang="it-IT" sz="2400" smtClean="0"/>
              <a:t>,</a:t>
            </a:r>
            <a:r>
              <a:rPr lang="it-IT" sz="2400" i="1" smtClean="0"/>
              <a:t> </a:t>
            </a:r>
            <a:r>
              <a:rPr lang="it-IT" sz="2400" smtClean="0"/>
              <a:t>secondo Adam Smith).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olo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7848600" cy="1066800"/>
          </a:xfrm>
        </p:spPr>
        <p:txBody>
          <a:bodyPr/>
          <a:lstStyle/>
          <a:p>
            <a:r>
              <a:rPr lang="it-IT" sz="3200" b="1" smtClean="0"/>
              <a:t>L’economia politica si suddivide</a:t>
            </a:r>
            <a:br>
              <a:rPr lang="it-IT" sz="3200" b="1" smtClean="0"/>
            </a:br>
            <a:r>
              <a:rPr lang="it-IT" sz="3200" b="1" smtClean="0"/>
              <a:t> in due branche principali</a:t>
            </a:r>
          </a:p>
        </p:txBody>
      </p:sp>
      <p:sp>
        <p:nvSpPr>
          <p:cNvPr id="19458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1200" smtClean="0"/>
          </a:p>
          <a:p>
            <a:r>
              <a:rPr lang="it-IT" sz="3000" b="1" i="1" smtClean="0"/>
              <a:t>Microeconomia: </a:t>
            </a:r>
            <a:r>
              <a:rPr lang="it-IT" sz="3000" smtClean="0"/>
              <a:t>si occupa del comportamento dei singoli mercati e dei singoli operatori/soggetti economici</a:t>
            </a:r>
            <a:r>
              <a:rPr lang="it-IT" smtClean="0"/>
              <a:t>.</a:t>
            </a:r>
          </a:p>
          <a:p>
            <a:r>
              <a:rPr lang="it-IT" sz="3000" b="1" i="1" smtClean="0"/>
              <a:t>Macroeconomia: </a:t>
            </a:r>
            <a:r>
              <a:rPr lang="it-IT" sz="3000" smtClean="0"/>
              <a:t>studia il funzionamento </a:t>
            </a:r>
          </a:p>
          <a:p>
            <a:pPr>
              <a:buFontTx/>
              <a:buNone/>
            </a:pPr>
            <a:r>
              <a:rPr lang="it-IT" sz="3000" smtClean="0"/>
              <a:t>	del sistema economico nel suo insieme e delle variabili </a:t>
            </a:r>
            <a:r>
              <a:rPr lang="it-IT" sz="3000" i="1" smtClean="0"/>
              <a:t>aggregate</a:t>
            </a:r>
            <a:r>
              <a:rPr lang="it-IT" sz="3000" smtClean="0"/>
              <a:t>.</a:t>
            </a:r>
          </a:p>
          <a:p>
            <a:pPr lvl="1"/>
            <a:r>
              <a:rPr lang="it-IT" sz="2600" smtClean="0"/>
              <a:t>La macroeconomia sta alla microeconomia come lo studio della </a:t>
            </a:r>
            <a:r>
              <a:rPr lang="it-IT" sz="2600" i="1" smtClean="0"/>
              <a:t>foresta</a:t>
            </a:r>
            <a:r>
              <a:rPr lang="it-IT" sz="2600" smtClean="0"/>
              <a:t> sta allo studio degli </a:t>
            </a:r>
            <a:r>
              <a:rPr lang="it-IT" sz="2600" i="1" smtClean="0"/>
              <a:t>alberi</a:t>
            </a:r>
            <a:r>
              <a:rPr lang="it-IT" sz="2600" smtClean="0"/>
              <a:t> (</a:t>
            </a:r>
            <a:r>
              <a:rPr lang="it-IT" sz="2600" i="1" smtClean="0"/>
              <a:t>Alfred Marshall</a:t>
            </a:r>
            <a:r>
              <a:rPr lang="it-IT" sz="2600" smtClean="0"/>
              <a:t>). </a:t>
            </a:r>
          </a:p>
          <a:p>
            <a:pPr lvl="1"/>
            <a:endParaRPr lang="it-IT" smtClean="0"/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922337"/>
          </a:xfrm>
        </p:spPr>
        <p:txBody>
          <a:bodyPr/>
          <a:lstStyle/>
          <a:p>
            <a:r>
              <a:rPr lang="it-IT" sz="3600" b="1" smtClean="0"/>
              <a:t>Macroeconomia</a:t>
            </a:r>
          </a:p>
        </p:txBody>
      </p:sp>
      <p:sp>
        <p:nvSpPr>
          <p:cNvPr id="20482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L’analisi macroeconomica si compone di tre fasi principali:</a:t>
            </a:r>
          </a:p>
          <a:p>
            <a:pPr>
              <a:buFontTx/>
              <a:buNone/>
            </a:pPr>
            <a:endParaRPr lang="it-IT" smtClean="0"/>
          </a:p>
          <a:p>
            <a:pPr lvl="1"/>
            <a:r>
              <a:rPr lang="it-IT" sz="3200" smtClean="0"/>
              <a:t> CONTABILITÀ NAZIONALE</a:t>
            </a:r>
          </a:p>
          <a:p>
            <a:pPr lvl="1"/>
            <a:r>
              <a:rPr lang="it-IT" sz="3200" smtClean="0"/>
              <a:t> ANALISI TEORICA</a:t>
            </a:r>
          </a:p>
          <a:p>
            <a:pPr lvl="1"/>
            <a:r>
              <a:rPr lang="it-IT" sz="3200" smtClean="0"/>
              <a:t> POLITICA ECONOMICA</a:t>
            </a:r>
          </a:p>
          <a:p>
            <a:pPr lvl="1"/>
            <a:endParaRPr lang="it-IT" sz="3000" smtClean="0"/>
          </a:p>
          <a:p>
            <a:pPr lvl="1"/>
            <a:endParaRPr lang="it-IT" sz="2600" smtClean="0"/>
          </a:p>
          <a:p>
            <a:pPr lvl="2"/>
            <a:endParaRPr lang="it-IT" smtClean="0"/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490537"/>
          </a:xfrm>
        </p:spPr>
        <p:txBody>
          <a:bodyPr/>
          <a:lstStyle/>
          <a:p>
            <a:r>
              <a:rPr lang="it-IT" sz="3200" b="1" smtClean="0"/>
              <a:t>Contabilità nazionale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981075"/>
            <a:ext cx="8401050" cy="5184775"/>
          </a:xfrm>
        </p:spPr>
        <p:txBody>
          <a:bodyPr/>
          <a:lstStyle/>
          <a:p>
            <a:pPr>
              <a:defRPr/>
            </a:pPr>
            <a:endParaRPr lang="it-IT" sz="2400" dirty="0" smtClean="0"/>
          </a:p>
          <a:p>
            <a:pPr>
              <a:defRPr/>
            </a:pPr>
            <a:r>
              <a:rPr lang="it-IT" sz="2400" dirty="0" smtClean="0"/>
              <a:t>La contabilità nazionale ha come principale finalità la rilevazione e lo studio del </a:t>
            </a:r>
            <a:r>
              <a:rPr lang="it-IT" sz="2400" b="1" i="1" dirty="0" smtClean="0"/>
              <a:t>prodotto aggregato </a:t>
            </a:r>
            <a:r>
              <a:rPr lang="it-IT" sz="2400" dirty="0" smtClean="0"/>
              <a:t>dei sistemi economici (Paesi, regioni,…). </a:t>
            </a:r>
          </a:p>
          <a:p>
            <a:pPr marL="342900" lvl="1" indent="-342900">
              <a:buFontTx/>
              <a:buChar char="•"/>
              <a:defRPr/>
            </a:pPr>
            <a:r>
              <a:rPr lang="it-IT" sz="2400" dirty="0" smtClean="0"/>
              <a:t>Il prodotto aggregato rappresenta la somma dei beni </a:t>
            </a:r>
            <a:r>
              <a:rPr lang="it-IT" sz="2400" i="1" dirty="0" smtClean="0"/>
              <a:t>finali</a:t>
            </a:r>
            <a:r>
              <a:rPr lang="it-IT" sz="2400" dirty="0" smtClean="0"/>
              <a:t>, espressi in valore, del sistema economico in un determinato periodo.</a:t>
            </a:r>
          </a:p>
          <a:p>
            <a:pPr marL="342900" lvl="1" indent="-342900">
              <a:buFontTx/>
              <a:buChar char="•"/>
              <a:defRPr/>
            </a:pPr>
            <a:r>
              <a:rPr lang="it-IT" sz="2400" dirty="0" smtClean="0"/>
              <a:t>Il termine </a:t>
            </a:r>
            <a:r>
              <a:rPr lang="it-IT" sz="2400" i="1" dirty="0" smtClean="0"/>
              <a:t>finale </a:t>
            </a:r>
            <a:r>
              <a:rPr lang="it-IT" sz="2400" dirty="0" smtClean="0"/>
              <a:t>si riferisce ai beni destinati al consumo oppure all’investimento. Sono quindi esclusi dal calcolo, per evitare duplicazioni, i beni </a:t>
            </a:r>
            <a:r>
              <a:rPr lang="it-IT" sz="2400" i="1" dirty="0" smtClean="0"/>
              <a:t>intermedi</a:t>
            </a:r>
            <a:r>
              <a:rPr lang="it-IT" sz="2400" dirty="0" smtClean="0"/>
              <a:t> utilizzati per la produzione dei beni finali.  </a:t>
            </a:r>
          </a:p>
          <a:p>
            <a:pPr lvl="1">
              <a:buFontTx/>
              <a:buNone/>
              <a:defRPr/>
            </a:pPr>
            <a:endParaRPr lang="it-IT" dirty="0" smtClean="0"/>
          </a:p>
          <a:p>
            <a:pPr lvl="1"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850900"/>
          </a:xfrm>
        </p:spPr>
        <p:txBody>
          <a:bodyPr/>
          <a:lstStyle/>
          <a:p>
            <a:r>
              <a:rPr lang="it-IT" sz="3200" b="1" smtClean="0"/>
              <a:t>Il calcolo del prodotto aggregato</a:t>
            </a:r>
          </a:p>
        </p:txBody>
      </p:sp>
      <p:sp>
        <p:nvSpPr>
          <p:cNvPr id="22530" name="Segnaposto contenuto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67995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it-IT" sz="2400" smtClean="0"/>
              <a:t>Indicando con </a:t>
            </a:r>
            <a:r>
              <a:rPr lang="it-IT" sz="2400" i="1" smtClean="0"/>
              <a:t>Z</a:t>
            </a:r>
            <a:r>
              <a:rPr lang="it-IT" sz="2400" i="1" baseline="-25000" smtClean="0"/>
              <a:t>0 </a:t>
            </a:r>
            <a:r>
              <a:rPr lang="it-IT" sz="2400" i="1" smtClean="0"/>
              <a:t> </a:t>
            </a:r>
            <a:r>
              <a:rPr lang="it-IT" sz="2400" smtClean="0"/>
              <a:t>il prodotto aggregato dell’anno 0  avremo quindi:</a:t>
            </a:r>
          </a:p>
          <a:p>
            <a:pPr marL="342900" lvl="1" indent="-342900">
              <a:buFontTx/>
              <a:buNone/>
            </a:pPr>
            <a:r>
              <a:rPr lang="it-IT" sz="2400" i="1" smtClean="0"/>
              <a:t>	Z</a:t>
            </a:r>
            <a:r>
              <a:rPr lang="it-IT" sz="2400" i="1" baseline="-25000" smtClean="0"/>
              <a:t>0 </a:t>
            </a:r>
            <a:r>
              <a:rPr lang="it-IT" sz="2400" i="1" smtClean="0"/>
              <a:t>= Q</a:t>
            </a:r>
            <a:r>
              <a:rPr lang="it-IT" sz="2400" i="1" baseline="-25000" smtClean="0"/>
              <a:t>1,0 </a:t>
            </a:r>
            <a:r>
              <a:rPr lang="it-IT" sz="2400" i="1" smtClean="0"/>
              <a:t>P</a:t>
            </a:r>
            <a:r>
              <a:rPr lang="it-IT" sz="2400" i="1" baseline="-25000" smtClean="0"/>
              <a:t>1,0 </a:t>
            </a:r>
            <a:r>
              <a:rPr lang="it-IT" sz="2400" i="1" smtClean="0"/>
              <a:t>+ Q</a:t>
            </a:r>
            <a:r>
              <a:rPr lang="it-IT" sz="2400" i="1" baseline="-25000" smtClean="0"/>
              <a:t>2,0 </a:t>
            </a:r>
            <a:r>
              <a:rPr lang="it-IT" sz="2400" i="1" smtClean="0"/>
              <a:t>P</a:t>
            </a:r>
            <a:r>
              <a:rPr lang="it-IT" sz="2400" i="1" baseline="-25000" smtClean="0"/>
              <a:t>2,0  </a:t>
            </a:r>
            <a:r>
              <a:rPr lang="it-IT" sz="2400" i="1" smtClean="0"/>
              <a:t>+ … Q</a:t>
            </a:r>
            <a:r>
              <a:rPr lang="it-IT" sz="2400" i="1" baseline="-25000" smtClean="0"/>
              <a:t>n,0 </a:t>
            </a:r>
            <a:r>
              <a:rPr lang="it-IT" sz="2400" i="1" smtClean="0"/>
              <a:t>P</a:t>
            </a:r>
            <a:r>
              <a:rPr lang="it-IT" sz="2400" i="1" baseline="-25000" smtClean="0"/>
              <a:t>n,0</a:t>
            </a:r>
          </a:p>
          <a:p>
            <a:pPr marL="342900" lvl="1" indent="-342900">
              <a:buFontTx/>
              <a:buNone/>
            </a:pPr>
            <a:r>
              <a:rPr lang="it-IT" sz="2400" i="1" baseline="-25000" smtClean="0"/>
              <a:t>	</a:t>
            </a:r>
            <a:r>
              <a:rPr lang="it-IT" sz="2400" smtClean="0"/>
              <a:t>dove </a:t>
            </a:r>
            <a:r>
              <a:rPr lang="it-IT" sz="2400" i="1" smtClean="0"/>
              <a:t>Q</a:t>
            </a:r>
            <a:r>
              <a:rPr lang="it-IT" sz="2400" i="1" baseline="-25000" smtClean="0"/>
              <a:t>1</a:t>
            </a:r>
            <a:r>
              <a:rPr lang="it-IT" sz="2400" i="1" smtClean="0"/>
              <a:t> , Q</a:t>
            </a:r>
            <a:r>
              <a:rPr lang="it-IT" sz="2400" i="1" baseline="-25000" smtClean="0"/>
              <a:t>2</a:t>
            </a:r>
            <a:r>
              <a:rPr lang="it-IT" sz="2400" i="1" smtClean="0"/>
              <a:t> ,… Q</a:t>
            </a:r>
            <a:r>
              <a:rPr lang="it-IT" sz="2400" i="1" baseline="-25000" smtClean="0"/>
              <a:t>n</a:t>
            </a:r>
            <a:r>
              <a:rPr lang="it-IT" sz="2400" i="1" smtClean="0"/>
              <a:t> , </a:t>
            </a:r>
            <a:r>
              <a:rPr lang="it-IT" sz="2400" smtClean="0"/>
              <a:t>sono le quantità dei beni finali 1, 2, …</a:t>
            </a:r>
            <a:r>
              <a:rPr lang="it-IT" sz="2400" i="1" smtClean="0"/>
              <a:t>n,</a:t>
            </a:r>
            <a:r>
              <a:rPr lang="it-IT" sz="2400" smtClean="0"/>
              <a:t> mentre il secondo suffisso si riferisce al periodo di riferimento, nel caso specifico all’anno 0 (anno base). Le </a:t>
            </a:r>
            <a:r>
              <a:rPr lang="it-IT" sz="2400" i="1" smtClean="0"/>
              <a:t>P </a:t>
            </a:r>
            <a:r>
              <a:rPr lang="it-IT" sz="2400" smtClean="0"/>
              <a:t>rappresentano i prezzi dei singoli beni.</a:t>
            </a:r>
          </a:p>
          <a:p>
            <a:r>
              <a:rPr lang="it-IT" sz="2400" smtClean="0"/>
              <a:t>Il prodotto aggregato </a:t>
            </a:r>
            <a:r>
              <a:rPr lang="it-IT" sz="2400" i="1" smtClean="0"/>
              <a:t>Z </a:t>
            </a:r>
            <a:r>
              <a:rPr lang="it-IT" sz="2400" smtClean="0"/>
              <a:t>è una misura dell’attività economica svolta da un Paese. Le variazioni di </a:t>
            </a:r>
            <a:r>
              <a:rPr lang="it-IT" sz="2400" i="1" smtClean="0"/>
              <a:t>Z </a:t>
            </a:r>
            <a:r>
              <a:rPr lang="it-IT" sz="2400" smtClean="0"/>
              <a:t>possono essere dovute sia al mutamento delle quantità sia al mutamento dei prezzi.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o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490537"/>
          </a:xfrm>
        </p:spPr>
        <p:txBody>
          <a:bodyPr/>
          <a:lstStyle/>
          <a:p>
            <a:r>
              <a:rPr lang="it-IT" sz="3200" b="1" smtClean="0"/>
              <a:t>Prodotto a prezzi costanti</a:t>
            </a:r>
            <a:endParaRPr lang="it-IT" sz="3200" smtClean="0"/>
          </a:p>
        </p:txBody>
      </p:sp>
      <p:sp>
        <p:nvSpPr>
          <p:cNvPr id="23554" name="Segnaposto contenuto 8"/>
          <p:cNvSpPr>
            <a:spLocks noGrp="1"/>
          </p:cNvSpPr>
          <p:nvPr>
            <p:ph idx="1"/>
          </p:nvPr>
        </p:nvSpPr>
        <p:spPr>
          <a:xfrm>
            <a:off x="395288" y="1052513"/>
            <a:ext cx="8497887" cy="5040312"/>
          </a:xfrm>
        </p:spPr>
        <p:txBody>
          <a:bodyPr/>
          <a:lstStyle/>
          <a:p>
            <a:pPr eaLnBrk="1" hangingPunct="1"/>
            <a:r>
              <a:rPr lang="it-IT" sz="2400" smtClean="0"/>
              <a:t>Soltanto l’aumento delle </a:t>
            </a:r>
            <a:r>
              <a:rPr lang="it-IT" sz="2400" i="1" smtClean="0"/>
              <a:t>quantità </a:t>
            </a:r>
            <a:r>
              <a:rPr lang="it-IT" sz="2400" smtClean="0"/>
              <a:t>può però essere considerato un indicatore di </a:t>
            </a:r>
            <a:r>
              <a:rPr lang="it-IT" sz="2400" i="1" smtClean="0"/>
              <a:t>sviluppo economico </a:t>
            </a:r>
            <a:r>
              <a:rPr lang="it-IT" sz="2400" smtClean="0"/>
              <a:t>e quindi di maggior </a:t>
            </a:r>
            <a:r>
              <a:rPr lang="it-IT" sz="2400" i="1" smtClean="0"/>
              <a:t>benessere </a:t>
            </a:r>
            <a:r>
              <a:rPr lang="it-IT" sz="2400" smtClean="0"/>
              <a:t>della popolazione</a:t>
            </a:r>
            <a:r>
              <a:rPr lang="it-IT" sz="2400" i="1" smtClean="0"/>
              <a:t>.</a:t>
            </a:r>
            <a:endParaRPr lang="it-IT" sz="2400" smtClean="0"/>
          </a:p>
          <a:p>
            <a:pPr eaLnBrk="1" hangingPunct="1"/>
            <a:r>
              <a:rPr lang="it-IT" sz="2400" smtClean="0"/>
              <a:t>L’aumento dei prezzi rappresenta invece un fenomeno di </a:t>
            </a:r>
            <a:r>
              <a:rPr lang="it-IT" sz="2400" i="1" smtClean="0"/>
              <a:t>inflazione</a:t>
            </a:r>
            <a:r>
              <a:rPr lang="it-IT" sz="2400" smtClean="0"/>
              <a:t> (“gonfiamento” dell’aggregato).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Un modo per misurare le variazioni nel tempo delle sole quantità è quello di usare i prezzi di un certo anno </a:t>
            </a:r>
            <a:r>
              <a:rPr lang="it-IT" sz="2400" b="1" smtClean="0"/>
              <a:t>base</a:t>
            </a:r>
            <a:r>
              <a:rPr lang="it-IT" sz="2400" smtClean="0"/>
              <a:t> per valutare le quantità degli anni successivi.</a:t>
            </a:r>
          </a:p>
          <a:p>
            <a:pPr lvl="1" eaLnBrk="1" hangingPunct="1">
              <a:lnSpc>
                <a:spcPct val="90000"/>
              </a:lnSpc>
            </a:pPr>
            <a:r>
              <a:rPr lang="it-IT" sz="2400" smtClean="0"/>
              <a:t>Ad esempio, se il periodo 0 è scelto come base</a:t>
            </a:r>
            <a:endParaRPr lang="it-IT" sz="2600" smtClean="0"/>
          </a:p>
          <a:p>
            <a:pPr lvl="1" algn="ctr" eaLnBrk="1" hangingPunct="1">
              <a:lnSpc>
                <a:spcPct val="90000"/>
              </a:lnSpc>
              <a:buFontTx/>
              <a:buNone/>
            </a:pPr>
            <a:r>
              <a:rPr lang="it-IT" sz="2400" i="1" smtClean="0"/>
              <a:t>Y</a:t>
            </a:r>
            <a:r>
              <a:rPr lang="it-IT" sz="2400" i="1" baseline="-25000" smtClean="0"/>
              <a:t>1</a:t>
            </a:r>
            <a:r>
              <a:rPr lang="it-IT" sz="2400" i="1" smtClean="0"/>
              <a:t>= Q</a:t>
            </a:r>
            <a:r>
              <a:rPr lang="it-IT" sz="2400" i="1" baseline="-25000" smtClean="0"/>
              <a:t>1,1 </a:t>
            </a:r>
            <a:r>
              <a:rPr lang="it-IT" sz="2400" i="1" smtClean="0"/>
              <a:t>P</a:t>
            </a:r>
            <a:r>
              <a:rPr lang="it-IT" sz="2400" i="1" baseline="-25000" smtClean="0"/>
              <a:t>1,0 </a:t>
            </a:r>
            <a:r>
              <a:rPr lang="it-IT" sz="2400" i="1" smtClean="0"/>
              <a:t>+ Q</a:t>
            </a:r>
            <a:r>
              <a:rPr lang="it-IT" sz="2400" i="1" baseline="-25000" smtClean="0"/>
              <a:t>2,1 </a:t>
            </a:r>
            <a:r>
              <a:rPr lang="it-IT" sz="2400" i="1" smtClean="0"/>
              <a:t>P</a:t>
            </a:r>
            <a:r>
              <a:rPr lang="it-IT" sz="2400" i="1" baseline="-25000" smtClean="0"/>
              <a:t>2,0</a:t>
            </a:r>
            <a:r>
              <a:rPr lang="it-IT" sz="2400" i="1" smtClean="0"/>
              <a:t>+…+ Q</a:t>
            </a:r>
            <a:r>
              <a:rPr lang="it-IT" sz="2400" i="1" baseline="-25000" smtClean="0"/>
              <a:t>n,1 </a:t>
            </a:r>
            <a:r>
              <a:rPr lang="it-IT" sz="2400" i="1" smtClean="0"/>
              <a:t>P</a:t>
            </a:r>
            <a:r>
              <a:rPr lang="it-IT" sz="2400" i="1" baseline="-25000" smtClean="0"/>
              <a:t>n,0</a:t>
            </a:r>
            <a:endParaRPr lang="it-IT" sz="2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3000" smtClean="0"/>
              <a:t> </a:t>
            </a:r>
            <a:r>
              <a:rPr lang="it-IT" sz="2400" i="1" smtClean="0"/>
              <a:t>	=</a:t>
            </a:r>
            <a:r>
              <a:rPr lang="it-IT" sz="2800" i="1" smtClean="0"/>
              <a:t> </a:t>
            </a:r>
            <a:r>
              <a:rPr lang="it-IT" sz="2400" smtClean="0"/>
              <a:t>prodotto </a:t>
            </a:r>
            <a:r>
              <a:rPr lang="it-IT" sz="2400" i="1" smtClean="0"/>
              <a:t>a prezzi costanti </a:t>
            </a:r>
            <a:r>
              <a:rPr lang="it-IT" sz="2400" smtClean="0"/>
              <a:t>(o prodotto </a:t>
            </a:r>
            <a:r>
              <a:rPr lang="it-IT" sz="2400" i="1" smtClean="0"/>
              <a:t>reale</a:t>
            </a:r>
            <a:r>
              <a:rPr lang="it-IT" sz="2400" smtClean="0"/>
              <a:t>)</a:t>
            </a:r>
            <a:r>
              <a:rPr lang="it-IT" sz="2400" i="1" smtClean="0"/>
              <a:t> </a:t>
            </a:r>
            <a:r>
              <a:rPr lang="it-IT" sz="2400" smtClean="0"/>
              <a:t>dell’anno 1.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400" smtClean="0">
                <a:latin typeface="Cambria Math" pitchFamily="18" charset="0"/>
              </a:rPr>
              <a:t>⦁	In </a:t>
            </a:r>
            <a:r>
              <a:rPr lang="it-IT" sz="2400" i="1" smtClean="0"/>
              <a:t>Y</a:t>
            </a:r>
            <a:r>
              <a:rPr lang="it-IT" sz="2400" i="1" baseline="-25000" smtClean="0"/>
              <a:t>1</a:t>
            </a:r>
            <a:r>
              <a:rPr lang="it-IT" sz="2400" i="1" smtClean="0"/>
              <a:t> , </a:t>
            </a:r>
            <a:r>
              <a:rPr lang="it-IT" sz="2400" smtClean="0"/>
              <a:t>infatti</a:t>
            </a:r>
            <a:r>
              <a:rPr lang="it-IT" sz="2400" i="1" smtClean="0"/>
              <a:t>, </a:t>
            </a:r>
            <a:r>
              <a:rPr lang="it-IT" sz="2400" smtClean="0"/>
              <a:t>le</a:t>
            </a:r>
            <a:r>
              <a:rPr lang="it-IT" sz="2400" i="1" smtClean="0"/>
              <a:t> </a:t>
            </a:r>
            <a:r>
              <a:rPr lang="it-IT" sz="2400" smtClean="0"/>
              <a:t>quantità  sono dell’anno  corrente, mentre i prezzi sono quelli dell’anno precedente o dell’anno base.</a:t>
            </a:r>
          </a:p>
          <a:p>
            <a:endParaRPr lang="it-IT" smtClean="0"/>
          </a:p>
          <a:p>
            <a:pPr lvl="1"/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o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706437"/>
          </a:xfrm>
        </p:spPr>
        <p:txBody>
          <a:bodyPr/>
          <a:lstStyle/>
          <a:p>
            <a:r>
              <a:rPr lang="it-IT" sz="3200" b="1" smtClean="0"/>
              <a:t>Crescita e inflazione</a:t>
            </a:r>
            <a:endParaRPr lang="it-IT" sz="3200" smtClean="0"/>
          </a:p>
        </p:txBody>
      </p:sp>
      <p:sp>
        <p:nvSpPr>
          <p:cNvPr id="24578" name="Segnaposto contenuto 8"/>
          <p:cNvSpPr>
            <a:spLocks noGrp="1"/>
          </p:cNvSpPr>
          <p:nvPr>
            <p:ph idx="1"/>
          </p:nvPr>
        </p:nvSpPr>
        <p:spPr>
          <a:xfrm>
            <a:off x="468313" y="1125538"/>
            <a:ext cx="8401050" cy="52562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400" smtClean="0"/>
              <a:t>Riepiloghiamo la terminologia:  </a:t>
            </a:r>
            <a:r>
              <a:rPr lang="it-IT" sz="2400" i="1" smtClean="0"/>
              <a:t>Z</a:t>
            </a:r>
            <a:r>
              <a:rPr lang="it-IT" sz="2400" i="1" baseline="-25000" smtClean="0"/>
              <a:t>1 </a:t>
            </a:r>
            <a:r>
              <a:rPr lang="it-IT" sz="2400" smtClean="0"/>
              <a:t>= prodotto a </a:t>
            </a:r>
            <a:r>
              <a:rPr lang="it-IT" sz="2400" i="1" smtClean="0"/>
              <a:t>prezzi correnti </a:t>
            </a:r>
            <a:r>
              <a:rPr lang="it-IT" sz="2400" smtClean="0"/>
              <a:t> o prodotto </a:t>
            </a:r>
            <a:r>
              <a:rPr lang="it-IT" sz="2400" i="1" smtClean="0"/>
              <a:t>nominale </a:t>
            </a:r>
            <a:r>
              <a:rPr lang="it-IT" sz="2400" smtClean="0"/>
              <a:t>dell’anno 1; </a:t>
            </a:r>
            <a:r>
              <a:rPr lang="it-IT" sz="2400" i="1" smtClean="0"/>
              <a:t>Y</a:t>
            </a:r>
            <a:r>
              <a:rPr lang="it-IT" sz="2400" i="1" baseline="-25000" smtClean="0"/>
              <a:t>1</a:t>
            </a:r>
            <a:r>
              <a:rPr lang="it-IT" sz="2400" smtClean="0"/>
              <a:t> = prodotto a </a:t>
            </a:r>
            <a:r>
              <a:rPr lang="it-IT" sz="2400" i="1" smtClean="0"/>
              <a:t>prezzi costanti </a:t>
            </a:r>
            <a:r>
              <a:rPr lang="it-IT" sz="2400" smtClean="0"/>
              <a:t>o prodotto </a:t>
            </a:r>
            <a:r>
              <a:rPr lang="it-IT" sz="2400" i="1" smtClean="0"/>
              <a:t>reale</a:t>
            </a:r>
            <a:r>
              <a:rPr lang="it-IT" sz="2400" smtClean="0"/>
              <a:t> dell’anno 1; </a:t>
            </a:r>
            <a:r>
              <a:rPr lang="it-IT" sz="2400" i="1" smtClean="0"/>
              <a:t>Z</a:t>
            </a:r>
            <a:r>
              <a:rPr lang="it-IT" sz="2400" i="1" baseline="-25000" smtClean="0"/>
              <a:t>0 </a:t>
            </a:r>
            <a:r>
              <a:rPr lang="it-IT" sz="2400" smtClean="0"/>
              <a:t>= </a:t>
            </a:r>
            <a:r>
              <a:rPr lang="it-IT" sz="2400" i="1" smtClean="0"/>
              <a:t>Y</a:t>
            </a:r>
            <a:r>
              <a:rPr lang="it-IT" sz="2400" i="1" baseline="-25000" smtClean="0"/>
              <a:t>0</a:t>
            </a:r>
            <a:r>
              <a:rPr lang="it-IT" sz="2400" smtClean="0"/>
              <a:t> = prodotto dell’anno base.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La variazione del prodotto nominale tra l’anno 1 e l’anno 0 (</a:t>
            </a:r>
            <a:r>
              <a:rPr lang="it-IT" sz="2400" i="1" smtClean="0"/>
              <a:t>ΔZ</a:t>
            </a:r>
            <a:r>
              <a:rPr lang="it-IT" sz="2400" smtClean="0"/>
              <a:t> = </a:t>
            </a:r>
            <a:r>
              <a:rPr lang="it-IT" sz="2400" i="1" smtClean="0"/>
              <a:t>Z</a:t>
            </a:r>
            <a:r>
              <a:rPr lang="it-IT" sz="2400" i="1" baseline="-25000" smtClean="0"/>
              <a:t>1 </a:t>
            </a:r>
            <a:r>
              <a:rPr lang="it-IT" sz="2400" smtClean="0"/>
              <a:t>-</a:t>
            </a:r>
            <a:r>
              <a:rPr lang="it-IT" sz="2400" i="1" smtClean="0"/>
              <a:t> Z</a:t>
            </a:r>
            <a:r>
              <a:rPr lang="it-IT" sz="2400" i="1" baseline="-25000" smtClean="0"/>
              <a:t>0</a:t>
            </a:r>
            <a:r>
              <a:rPr lang="it-IT" sz="2400" smtClean="0"/>
              <a:t>)  può essere scomposta in due componenti: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it-IT" sz="2400" i="1" smtClean="0"/>
              <a:t>	ΔY = Y</a:t>
            </a:r>
            <a:r>
              <a:rPr lang="it-IT" sz="2400" i="1" baseline="-25000" smtClean="0"/>
              <a:t>1 </a:t>
            </a:r>
            <a:r>
              <a:rPr lang="it-IT" sz="2400" i="1" smtClean="0"/>
              <a:t>-Y</a:t>
            </a:r>
            <a:r>
              <a:rPr lang="it-IT" sz="2400" i="1" baseline="-25000" smtClean="0"/>
              <a:t>0 </a:t>
            </a:r>
            <a:r>
              <a:rPr lang="it-IT" sz="2400" smtClean="0"/>
              <a:t>= variazione </a:t>
            </a:r>
            <a:r>
              <a:rPr lang="it-IT" sz="2400" i="1" smtClean="0"/>
              <a:t>reale </a:t>
            </a:r>
            <a:r>
              <a:rPr lang="it-IT" sz="2400" smtClean="0"/>
              <a:t>(dovuta alle quantità);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it-IT" sz="2400" i="1" smtClean="0"/>
              <a:t>	ΔP = Z</a:t>
            </a:r>
            <a:r>
              <a:rPr lang="it-IT" sz="2400" i="1" baseline="-25000" smtClean="0"/>
              <a:t>1 </a:t>
            </a:r>
            <a:r>
              <a:rPr lang="it-IT" sz="2400" i="1" smtClean="0"/>
              <a:t>- </a:t>
            </a:r>
            <a:r>
              <a:rPr lang="it-IT" sz="2400" smtClean="0"/>
              <a:t>Y</a:t>
            </a:r>
            <a:r>
              <a:rPr lang="it-IT" sz="2400" baseline="-25000" smtClean="0"/>
              <a:t>1 </a:t>
            </a:r>
            <a:r>
              <a:rPr lang="it-IT" sz="2400" smtClean="0"/>
              <a:t>= variazione dovuta ai soli prezzi.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Il tasso di variazione del prodotto reale, indicatore della </a:t>
            </a:r>
            <a:r>
              <a:rPr lang="it-IT" sz="2400" i="1" smtClean="0"/>
              <a:t>crescita economica</a:t>
            </a:r>
            <a:r>
              <a:rPr lang="it-IT" sz="2400" smtClean="0"/>
              <a:t>, è quindi:  	</a:t>
            </a:r>
            <a:r>
              <a:rPr lang="it-IT" sz="2400" i="1" smtClean="0"/>
              <a:t>ΔY/Y</a:t>
            </a:r>
            <a:r>
              <a:rPr lang="it-IT" sz="2400" i="1" baseline="-25000" smtClean="0"/>
              <a:t>0 </a:t>
            </a:r>
            <a:r>
              <a:rPr lang="it-IT" sz="2400" i="1" smtClean="0"/>
              <a:t>= (Y</a:t>
            </a:r>
            <a:r>
              <a:rPr lang="it-IT" sz="2400" i="1" baseline="-25000" smtClean="0"/>
              <a:t>1</a:t>
            </a:r>
            <a:r>
              <a:rPr lang="it-IT" sz="2400" i="1" smtClean="0"/>
              <a:t>-Y</a:t>
            </a:r>
            <a:r>
              <a:rPr lang="it-IT" sz="2400" i="1" baseline="-25000" smtClean="0"/>
              <a:t>0</a:t>
            </a:r>
            <a:r>
              <a:rPr lang="it-IT" sz="2400" i="1" smtClean="0"/>
              <a:t>)/Y</a:t>
            </a:r>
            <a:r>
              <a:rPr lang="it-IT" sz="2400" i="1" baseline="-25000" smtClean="0"/>
              <a:t>0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Il tasso di </a:t>
            </a:r>
            <a:r>
              <a:rPr lang="it-IT" sz="2400" i="1" smtClean="0"/>
              <a:t>inflazione</a:t>
            </a:r>
            <a:r>
              <a:rPr lang="it-IT" sz="2400" smtClean="0"/>
              <a:t> è invece misurato da</a:t>
            </a:r>
            <a:r>
              <a:rPr lang="it-IT" sz="2400" i="1" smtClean="0"/>
              <a:t>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400" i="1" smtClean="0"/>
              <a:t>	ΔP/P</a:t>
            </a:r>
            <a:r>
              <a:rPr lang="it-IT" sz="2400" i="1" baseline="-25000" smtClean="0"/>
              <a:t>0 </a:t>
            </a:r>
            <a:r>
              <a:rPr lang="it-IT" sz="2400" i="1" smtClean="0"/>
              <a:t>= (Z</a:t>
            </a:r>
            <a:r>
              <a:rPr lang="it-IT" sz="2400" i="1" baseline="-25000" smtClean="0"/>
              <a:t>1</a:t>
            </a:r>
            <a:r>
              <a:rPr lang="it-IT" sz="2400" i="1" smtClean="0"/>
              <a:t>-Y</a:t>
            </a:r>
            <a:r>
              <a:rPr lang="it-IT" sz="2400" i="1" baseline="-25000" smtClean="0"/>
              <a:t>1</a:t>
            </a:r>
            <a:r>
              <a:rPr lang="it-IT" sz="2400" i="1" smtClean="0"/>
              <a:t>)/Y</a:t>
            </a:r>
            <a:r>
              <a:rPr lang="it-IT" sz="2400" i="1" baseline="-25000" smtClean="0"/>
              <a:t>1 </a:t>
            </a:r>
            <a:r>
              <a:rPr lang="it-IT" sz="2400" i="1" smtClean="0"/>
              <a:t>= Z</a:t>
            </a:r>
            <a:r>
              <a:rPr lang="it-IT" sz="2400" i="1" baseline="-25000" smtClean="0"/>
              <a:t>1</a:t>
            </a:r>
            <a:r>
              <a:rPr lang="it-IT" sz="2400" i="1" smtClean="0"/>
              <a:t>/Y</a:t>
            </a:r>
            <a:r>
              <a:rPr lang="it-IT" sz="2400" i="1" baseline="-25000" smtClean="0"/>
              <a:t>1</a:t>
            </a:r>
            <a:r>
              <a:rPr lang="it-IT" sz="2400" i="1" smtClean="0"/>
              <a:t>-1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400" i="1" smtClean="0"/>
              <a:t>	</a:t>
            </a:r>
            <a:r>
              <a:rPr lang="it-IT" sz="2400" smtClean="0"/>
              <a:t>dove Z</a:t>
            </a:r>
            <a:r>
              <a:rPr lang="it-IT" sz="2400" baseline="-25000" smtClean="0"/>
              <a:t>1</a:t>
            </a:r>
            <a:r>
              <a:rPr lang="it-IT" sz="2400" smtClean="0"/>
              <a:t>/Y</a:t>
            </a:r>
            <a:r>
              <a:rPr lang="it-IT" sz="2400" baseline="-25000" smtClean="0"/>
              <a:t>1 </a:t>
            </a:r>
            <a:r>
              <a:rPr lang="it-IT" sz="2400" smtClean="0"/>
              <a:t>è l’indice </a:t>
            </a:r>
            <a:r>
              <a:rPr lang="it-IT" sz="2400" i="1" smtClean="0"/>
              <a:t>implicito dei prezzi </a:t>
            </a:r>
            <a:r>
              <a:rPr lang="it-IT" sz="2400" smtClean="0"/>
              <a:t>o </a:t>
            </a:r>
            <a:r>
              <a:rPr lang="it-IT" sz="2400" b="1" smtClean="0"/>
              <a:t>deflatore</a:t>
            </a:r>
            <a:r>
              <a:rPr lang="it-IT" sz="2400" smtClean="0"/>
              <a:t> del prodotto aggregato.</a:t>
            </a:r>
            <a:endParaRPr lang="it-IT" sz="2600" smtClean="0"/>
          </a:p>
          <a:p>
            <a:pPr eaLnBrk="1" hangingPunct="1">
              <a:lnSpc>
                <a:spcPct val="90000"/>
              </a:lnSpc>
            </a:pPr>
            <a:endParaRPr lang="it-IT" sz="3000" smtClean="0"/>
          </a:p>
          <a:p>
            <a:pPr lvl="1"/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olo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427912" cy="561975"/>
          </a:xfrm>
        </p:spPr>
        <p:txBody>
          <a:bodyPr/>
          <a:lstStyle/>
          <a:p>
            <a:r>
              <a:rPr lang="it-IT" sz="2600" b="1" smtClean="0"/>
              <a:t>Applicazione: crescita economica e inflazione</a:t>
            </a:r>
            <a:endParaRPr lang="it-IT" sz="2600" smtClean="0"/>
          </a:p>
        </p:txBody>
      </p:sp>
      <p:sp>
        <p:nvSpPr>
          <p:cNvPr id="5" name="Segnaposto contenuto 8"/>
          <p:cNvSpPr txBox="1">
            <a:spLocks/>
          </p:cNvSpPr>
          <p:nvPr/>
        </p:nvSpPr>
        <p:spPr bwMode="auto">
          <a:xfrm>
            <a:off x="539750" y="2924175"/>
            <a:ext cx="8248650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i="1" kern="0" dirty="0">
                <a:latin typeface="+mn-lt"/>
                <a:cs typeface="+mn-cs"/>
              </a:rPr>
              <a:t>Z</a:t>
            </a:r>
            <a:r>
              <a:rPr lang="it-IT" sz="2800" i="1" kern="0" baseline="-25000" dirty="0">
                <a:latin typeface="+mn-lt"/>
                <a:cs typeface="+mn-cs"/>
              </a:rPr>
              <a:t>0</a:t>
            </a:r>
            <a:r>
              <a:rPr lang="it-IT" sz="2800" i="1" kern="0" dirty="0">
                <a:latin typeface="+mn-lt"/>
                <a:cs typeface="+mn-cs"/>
              </a:rPr>
              <a:t> </a:t>
            </a:r>
            <a:r>
              <a:rPr lang="it-IT" sz="2800" kern="0" dirty="0">
                <a:latin typeface="+mn-lt"/>
                <a:cs typeface="+mn-cs"/>
              </a:rPr>
              <a:t>= </a:t>
            </a:r>
            <a:r>
              <a:rPr lang="it-IT" sz="2800" i="1" kern="0" dirty="0">
                <a:latin typeface="+mn-lt"/>
                <a:cs typeface="+mn-cs"/>
              </a:rPr>
              <a:t>Y</a:t>
            </a:r>
            <a:r>
              <a:rPr lang="it-IT" sz="2800" i="1" kern="0" baseline="-25000" dirty="0">
                <a:latin typeface="+mn-lt"/>
                <a:cs typeface="+mn-cs"/>
              </a:rPr>
              <a:t>0</a:t>
            </a:r>
            <a:r>
              <a:rPr lang="it-IT" sz="2800" kern="0" dirty="0">
                <a:latin typeface="+mn-lt"/>
                <a:cs typeface="+mn-cs"/>
              </a:rPr>
              <a:t>=</a:t>
            </a:r>
            <a:r>
              <a:rPr lang="it-IT" sz="2800" dirty="0">
                <a:cs typeface="+mn-cs"/>
              </a:rPr>
              <a:t> 40x10 + 50x12 =  400 + 600 = 1000 €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i="1" kern="0" dirty="0">
                <a:latin typeface="+mn-lt"/>
                <a:cs typeface="+mn-cs"/>
              </a:rPr>
              <a:t>Z</a:t>
            </a:r>
            <a:r>
              <a:rPr lang="it-IT" sz="2800" i="1" kern="0" baseline="-25000" dirty="0">
                <a:latin typeface="+mn-lt"/>
                <a:cs typeface="+mn-cs"/>
              </a:rPr>
              <a:t>1</a:t>
            </a:r>
            <a:r>
              <a:rPr lang="it-IT" sz="2800" i="1" kern="0" dirty="0">
                <a:latin typeface="+mn-lt"/>
                <a:cs typeface="+mn-cs"/>
              </a:rPr>
              <a:t> </a:t>
            </a:r>
            <a:r>
              <a:rPr lang="it-IT" sz="2800" kern="0" dirty="0">
                <a:latin typeface="+mn-lt"/>
                <a:cs typeface="+mn-cs"/>
              </a:rPr>
              <a:t>= </a:t>
            </a:r>
            <a:r>
              <a:rPr lang="it-IT" sz="2800" dirty="0">
                <a:cs typeface="+mn-cs"/>
              </a:rPr>
              <a:t>42x11 + 55x15 =  462 + 825 = 1287 €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i="1" kern="0" dirty="0">
                <a:latin typeface="+mn-lt"/>
                <a:cs typeface="+mn-cs"/>
              </a:rPr>
              <a:t>Y</a:t>
            </a:r>
            <a:r>
              <a:rPr lang="it-IT" sz="2800" i="1" kern="0" baseline="-25000" dirty="0">
                <a:latin typeface="+mn-lt"/>
                <a:cs typeface="+mn-cs"/>
              </a:rPr>
              <a:t>1</a:t>
            </a:r>
            <a:r>
              <a:rPr lang="it-IT" sz="2800" i="1" kern="0" dirty="0">
                <a:latin typeface="+mn-lt"/>
                <a:cs typeface="+mn-cs"/>
              </a:rPr>
              <a:t> </a:t>
            </a:r>
            <a:r>
              <a:rPr lang="it-IT" sz="2800" kern="0" dirty="0">
                <a:latin typeface="+mn-lt"/>
                <a:cs typeface="+mn-cs"/>
              </a:rPr>
              <a:t>= </a:t>
            </a:r>
            <a:r>
              <a:rPr lang="it-IT" sz="2800" dirty="0">
                <a:cs typeface="+mn-cs"/>
              </a:rPr>
              <a:t>42x10 + 55x12 = 420 + 660 = 1080 </a:t>
            </a:r>
            <a:r>
              <a:rPr lang="it-IT" sz="2800" dirty="0">
                <a:cs typeface="+mn-cs"/>
              </a:rPr>
              <a:t>€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i="1" dirty="0">
                <a:cs typeface="+mn-cs"/>
              </a:rPr>
              <a:t>ΔY/Y</a:t>
            </a:r>
            <a:r>
              <a:rPr lang="it-IT" sz="2800" i="1" baseline="-25000" dirty="0">
                <a:cs typeface="+mn-cs"/>
              </a:rPr>
              <a:t>0</a:t>
            </a:r>
            <a:r>
              <a:rPr lang="it-IT" sz="2800" i="1" dirty="0">
                <a:cs typeface="+mn-cs"/>
              </a:rPr>
              <a:t>= </a:t>
            </a:r>
            <a:r>
              <a:rPr lang="it-IT" sz="2800" dirty="0">
                <a:cs typeface="+mn-cs"/>
              </a:rPr>
              <a:t>(1080 – 1000)/</a:t>
            </a:r>
            <a:r>
              <a:rPr lang="it-IT" sz="2800" dirty="0" err="1">
                <a:cs typeface="+mn-cs"/>
              </a:rPr>
              <a:t>1000</a:t>
            </a:r>
            <a:r>
              <a:rPr lang="it-IT" sz="2800" dirty="0">
                <a:cs typeface="+mn-cs"/>
              </a:rPr>
              <a:t> = 0,08 = 8%</a:t>
            </a:r>
            <a:endParaRPr lang="it-IT" sz="2800" i="1" dirty="0"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i="1" dirty="0">
                <a:cs typeface="+mn-cs"/>
              </a:rPr>
              <a:t>ΔP/P</a:t>
            </a:r>
            <a:r>
              <a:rPr lang="it-IT" sz="2800" i="1" baseline="-25000" dirty="0">
                <a:cs typeface="+mn-cs"/>
              </a:rPr>
              <a:t>0 </a:t>
            </a:r>
            <a:r>
              <a:rPr lang="it-IT" sz="2800" i="1" dirty="0">
                <a:cs typeface="+mn-cs"/>
              </a:rPr>
              <a:t>= </a:t>
            </a:r>
            <a:r>
              <a:rPr lang="it-IT" sz="2800" dirty="0">
                <a:cs typeface="+mn-cs"/>
              </a:rPr>
              <a:t>(1287-1080)/1080 -1 = 1,1917-1 =19,17%.</a:t>
            </a:r>
            <a:endParaRPr lang="it-IT" sz="2800" i="1" baseline="-25000" dirty="0"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i="1" dirty="0">
                <a:cs typeface="+mn-cs"/>
              </a:rPr>
              <a:t>                  </a:t>
            </a:r>
            <a:r>
              <a:rPr lang="it-IT" sz="2800" i="1" dirty="0">
                <a:cs typeface="+mn-cs"/>
              </a:rPr>
              <a:t> </a:t>
            </a:r>
            <a:r>
              <a:rPr lang="it-IT" i="1" dirty="0">
                <a:cs typeface="+mn-cs"/>
              </a:rPr>
              <a:t>deflatore                                     </a:t>
            </a:r>
            <a:r>
              <a:rPr lang="it-IT" i="1" dirty="0" err="1">
                <a:cs typeface="+mn-cs"/>
              </a:rPr>
              <a:t>deflatore</a:t>
            </a:r>
            <a:r>
              <a:rPr lang="it-IT" i="1" dirty="0">
                <a:cs typeface="+mn-cs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i="1" dirty="0">
                <a:cs typeface="+mn-cs"/>
              </a:rPr>
              <a:t>ΔZ/Z</a:t>
            </a:r>
            <a:r>
              <a:rPr lang="it-IT" sz="2800" i="1" baseline="-25000" dirty="0">
                <a:cs typeface="+mn-cs"/>
              </a:rPr>
              <a:t>0 </a:t>
            </a:r>
            <a:r>
              <a:rPr lang="it-IT" sz="2800" i="1" dirty="0">
                <a:cs typeface="+mn-cs"/>
              </a:rPr>
              <a:t>= </a:t>
            </a:r>
            <a:r>
              <a:rPr lang="it-IT" sz="2800" dirty="0">
                <a:cs typeface="+mn-cs"/>
              </a:rPr>
              <a:t>(1287-1000)/1000 = 0,287 =28,7%</a:t>
            </a:r>
            <a:endParaRPr lang="it-IT" sz="2800" i="1" dirty="0"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it-IT" sz="2800" kern="0" dirty="0">
              <a:latin typeface="+mn-lt"/>
              <a:cs typeface="+mn-cs"/>
            </a:endParaRPr>
          </a:p>
        </p:txBody>
      </p:sp>
      <p:sp>
        <p:nvSpPr>
          <p:cNvPr id="6" name="Parentesi graffa aperta 5"/>
          <p:cNvSpPr/>
          <p:nvPr/>
        </p:nvSpPr>
        <p:spPr>
          <a:xfrm rot="16200000">
            <a:off x="5883276" y="4783137"/>
            <a:ext cx="322262" cy="1071563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Parentesi graffa aperta 6"/>
          <p:cNvSpPr/>
          <p:nvPr/>
        </p:nvSpPr>
        <p:spPr>
          <a:xfrm rot="16200000">
            <a:off x="2765425" y="4371975"/>
            <a:ext cx="214313" cy="1928813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t-IT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188" y="1412875"/>
            <a:ext cx="69056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8"/>
          <p:cNvSpPr txBox="1">
            <a:spLocks/>
          </p:cNvSpPr>
          <p:nvPr/>
        </p:nvSpPr>
        <p:spPr bwMode="auto">
          <a:xfrm>
            <a:off x="214313" y="214313"/>
            <a:ext cx="8501062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600" dirty="0">
                <a:cs typeface="+mn-cs"/>
              </a:rPr>
              <a:t>Il prodotto </a:t>
            </a:r>
            <a:r>
              <a:rPr lang="it-IT" sz="2600" i="1" dirty="0">
                <a:cs typeface="+mn-cs"/>
              </a:rPr>
              <a:t>pro-capite</a:t>
            </a:r>
            <a:r>
              <a:rPr lang="it-IT" sz="2600" dirty="0">
                <a:cs typeface="+mn-cs"/>
              </a:rPr>
              <a:t> a prezzi costanti è l’indicatore più frequentemente utilizzato per rappresentare il </a:t>
            </a:r>
            <a:r>
              <a:rPr lang="it-IT" sz="2600" i="1" dirty="0">
                <a:cs typeface="+mn-cs"/>
              </a:rPr>
              <a:t>livello</a:t>
            </a:r>
            <a:r>
              <a:rPr lang="it-IT" sz="2600" dirty="0">
                <a:cs typeface="+mn-cs"/>
              </a:rPr>
              <a:t> di sviluppo economico di un Paese.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it-IT" sz="2800" kern="0" dirty="0">
              <a:latin typeface="+mn-lt"/>
              <a:cs typeface="+mn-cs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625" y="1628775"/>
            <a:ext cx="8031163" cy="463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8"/>
          <p:cNvSpPr txBox="1">
            <a:spLocks/>
          </p:cNvSpPr>
          <p:nvPr/>
        </p:nvSpPr>
        <p:spPr bwMode="auto">
          <a:xfrm>
            <a:off x="214313" y="214313"/>
            <a:ext cx="80010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600" dirty="0">
                <a:cs typeface="+mn-cs"/>
              </a:rPr>
              <a:t>Il prodotto pro-capite misura la quantità di beni e servizi a disposizione (in media) dei cittadini in un certo periodo e si ottiene come rapporto fra prodotto aggregato reale e popolazione. </a:t>
            </a:r>
            <a:endParaRPr lang="it-IT" sz="2800" kern="0" dirty="0">
              <a:latin typeface="+mn-lt"/>
              <a:cs typeface="+mn-cs"/>
            </a:endParaRP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41438"/>
            <a:ext cx="8534400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490537"/>
          </a:xfrm>
        </p:spPr>
        <p:txBody>
          <a:bodyPr/>
          <a:lstStyle/>
          <a:p>
            <a:r>
              <a:rPr lang="it-IT" sz="3200" b="1" smtClean="0"/>
              <a:t>Stato e mercato</a:t>
            </a:r>
          </a:p>
        </p:txBody>
      </p:sp>
      <p:sp>
        <p:nvSpPr>
          <p:cNvPr id="29698" name="Segnaposto contenuto 2"/>
          <p:cNvSpPr>
            <a:spLocks noGrp="1"/>
          </p:cNvSpPr>
          <p:nvPr>
            <p:ph idx="1"/>
          </p:nvPr>
        </p:nvSpPr>
        <p:spPr>
          <a:xfrm>
            <a:off x="323850" y="981075"/>
            <a:ext cx="8496300" cy="5616575"/>
          </a:xfrm>
        </p:spPr>
        <p:txBody>
          <a:bodyPr/>
          <a:lstStyle/>
          <a:p>
            <a:r>
              <a:rPr lang="it-IT" sz="2600" smtClean="0"/>
              <a:t>Nell’economia di mercato, come si è visto, la domanda e l’offerta di beni sono lasciate all’iniziativa delle famiglie e delle imprese, mentre il coordinamento delle decisioni dei vari soggetti è basato sul meccanismo dei prezzi. </a:t>
            </a:r>
          </a:p>
          <a:p>
            <a:r>
              <a:rPr lang="it-IT" sz="2600" smtClean="0"/>
              <a:t>Il </a:t>
            </a:r>
            <a:r>
              <a:rPr lang="it-IT" sz="2600" b="1" i="1" smtClean="0"/>
              <a:t>sistema di mercato</a:t>
            </a:r>
            <a:r>
              <a:rPr lang="it-IT" sz="2600" smtClean="0"/>
              <a:t> deve tuttavia essere inquadrato in un contesto legale e istituzionale che assicuri la tutela dei diritti civili fondamentali e stabilisca le regole necessarie per lo svolgimento delle attività economiche in regime di concorrenza.</a:t>
            </a:r>
          </a:p>
          <a:p>
            <a:r>
              <a:rPr lang="it-IT" sz="2600" smtClean="0"/>
              <a:t>È compito dello </a:t>
            </a:r>
            <a:r>
              <a:rPr lang="it-IT" sz="2600" b="1" smtClean="0"/>
              <a:t>Stato </a:t>
            </a:r>
            <a:r>
              <a:rPr lang="it-IT" sz="2600" smtClean="0"/>
              <a:t>disegnare la </a:t>
            </a:r>
            <a:r>
              <a:rPr lang="it-IT" sz="2600" b="1" smtClean="0"/>
              <a:t>cornice istituzionale. </a:t>
            </a:r>
            <a:r>
              <a:rPr lang="it-IT" sz="2600" smtClean="0"/>
              <a:t>Lo Stato deve inoltre sopperire alle lacune del mercato attraverso la </a:t>
            </a:r>
            <a:r>
              <a:rPr lang="it-IT" sz="2600" b="1" i="1" smtClean="0"/>
              <a:t>politica economica</a:t>
            </a:r>
            <a:r>
              <a:rPr lang="it-IT" sz="2600" smtClean="0"/>
              <a:t>.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777875"/>
          </a:xfrm>
        </p:spPr>
        <p:txBody>
          <a:bodyPr/>
          <a:lstStyle/>
          <a:p>
            <a:r>
              <a:rPr lang="it-IT" sz="3200" b="1" smtClean="0"/>
              <a:t>Obiettivi della politica economica</a:t>
            </a:r>
          </a:p>
        </p:txBody>
      </p:sp>
      <p:sp>
        <p:nvSpPr>
          <p:cNvPr id="30722" name="Segnaposto contenuto 2"/>
          <p:cNvSpPr>
            <a:spLocks noGrp="1"/>
          </p:cNvSpPr>
          <p:nvPr>
            <p:ph idx="1"/>
          </p:nvPr>
        </p:nvSpPr>
        <p:spPr>
          <a:xfrm>
            <a:off x="395288" y="1341438"/>
            <a:ext cx="8401050" cy="4525962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it-IT" sz="2800" i="1" smtClean="0"/>
              <a:t>Piena occupazione </a:t>
            </a:r>
            <a:r>
              <a:rPr lang="it-IT" sz="2800" smtClean="0"/>
              <a:t>dei fattori produttivi, in particolare della forza lavoro</a:t>
            </a:r>
            <a:endParaRPr lang="it-IT" sz="2600" smtClean="0"/>
          </a:p>
          <a:p>
            <a:pPr marL="514350" indent="-514350">
              <a:buFontTx/>
              <a:buAutoNum type="arabicPeriod"/>
            </a:pPr>
            <a:r>
              <a:rPr lang="it-IT" sz="2800" i="1" smtClean="0"/>
              <a:t>Sviluppo economico </a:t>
            </a:r>
            <a:r>
              <a:rPr lang="it-IT" sz="2800" smtClean="0"/>
              <a:t>inteso:</a:t>
            </a:r>
            <a:endParaRPr lang="it-IT" sz="2600" smtClean="0"/>
          </a:p>
          <a:p>
            <a:pPr marL="914400" lvl="1" indent="-514350">
              <a:buFontTx/>
              <a:buAutoNum type="alphaLcPeriod"/>
            </a:pPr>
            <a:r>
              <a:rPr lang="it-IT" sz="2200" smtClean="0"/>
              <a:t>in senso stretto come un processo di incremento costante della capacità produttiva del sistema con conseguente ampliamento sia delle quantità sia delle varietà dei beni prodotti (</a:t>
            </a:r>
            <a:r>
              <a:rPr lang="it-IT" sz="2200" i="1" smtClean="0"/>
              <a:t>crescita economica</a:t>
            </a:r>
            <a:r>
              <a:rPr lang="it-IT" sz="2200" smtClean="0"/>
              <a:t>);</a:t>
            </a:r>
          </a:p>
          <a:p>
            <a:pPr marL="914400" lvl="1" indent="-514350">
              <a:buFontTx/>
              <a:buAutoNum type="alphaLcPeriod"/>
            </a:pPr>
            <a:r>
              <a:rPr lang="it-IT" sz="2200" smtClean="0"/>
              <a:t>in senso lato come miglioramento delle </a:t>
            </a:r>
            <a:r>
              <a:rPr lang="it-IT" sz="2200" i="1" smtClean="0"/>
              <a:t>condizioni di vita </a:t>
            </a:r>
            <a:r>
              <a:rPr lang="it-IT" sz="2200" smtClean="0"/>
              <a:t>della popolazione (durata della vita, stato di salute, istruzione, qualità dell’ambiente, ecc.).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olo 4"/>
          <p:cNvSpPr>
            <a:spLocks noGrp="1"/>
          </p:cNvSpPr>
          <p:nvPr>
            <p:ph type="title"/>
          </p:nvPr>
        </p:nvSpPr>
        <p:spPr>
          <a:xfrm>
            <a:off x="611188" y="260350"/>
            <a:ext cx="7345362" cy="850900"/>
          </a:xfrm>
        </p:spPr>
        <p:txBody>
          <a:bodyPr/>
          <a:lstStyle/>
          <a:p>
            <a:r>
              <a:rPr lang="it-IT" sz="3200" b="1" smtClean="0"/>
              <a:t>Vincoli alla politica economica</a:t>
            </a:r>
          </a:p>
        </p:txBody>
      </p:sp>
      <p:sp>
        <p:nvSpPr>
          <p:cNvPr id="31746" name="Segnaposto contenuto 2"/>
          <p:cNvSpPr>
            <a:spLocks noGrp="1"/>
          </p:cNvSpPr>
          <p:nvPr>
            <p:ph idx="1"/>
          </p:nvPr>
        </p:nvSpPr>
        <p:spPr>
          <a:xfrm>
            <a:off x="395288" y="1341438"/>
            <a:ext cx="8497887" cy="4824412"/>
          </a:xfrm>
        </p:spPr>
        <p:txBody>
          <a:bodyPr/>
          <a:lstStyle/>
          <a:p>
            <a:pPr marL="514350" indent="-514350"/>
            <a:r>
              <a:rPr lang="it-IT" sz="2800" b="1" i="1" smtClean="0"/>
              <a:t>Stabilità monetaria</a:t>
            </a:r>
            <a:r>
              <a:rPr lang="it-IT" sz="2800" smtClean="0"/>
              <a:t>,</a:t>
            </a:r>
            <a:r>
              <a:rPr lang="it-IT" sz="2800" i="1" smtClean="0"/>
              <a:t> </a:t>
            </a:r>
            <a:r>
              <a:rPr lang="it-IT" sz="2800" smtClean="0"/>
              <a:t>interna ed esterna, data da:</a:t>
            </a:r>
          </a:p>
          <a:p>
            <a:pPr marL="514350" indent="-514350">
              <a:buFontTx/>
              <a:buAutoNum type="arabicPeriod"/>
            </a:pPr>
            <a:r>
              <a:rPr lang="it-IT" sz="2600" i="1" smtClean="0"/>
              <a:t>stabilità dei prezzi</a:t>
            </a:r>
          </a:p>
          <a:p>
            <a:pPr marL="514350" indent="-514350">
              <a:buFontTx/>
              <a:buAutoNum type="arabicPeriod"/>
            </a:pPr>
            <a:r>
              <a:rPr lang="it-IT" sz="2600" i="1" smtClean="0"/>
              <a:t>equilibrio del bilancio della Pubblica Amministrazione </a:t>
            </a:r>
          </a:p>
          <a:p>
            <a:pPr marL="514350" indent="-514350">
              <a:buFontTx/>
              <a:buAutoNum type="arabicPeriod"/>
            </a:pPr>
            <a:r>
              <a:rPr lang="it-IT" sz="2600" i="1" smtClean="0"/>
              <a:t>pareggio</a:t>
            </a:r>
            <a:r>
              <a:rPr lang="it-IT" sz="2600" smtClean="0"/>
              <a:t> tendenziale della </a:t>
            </a:r>
            <a:r>
              <a:rPr lang="it-IT" sz="2600" i="1" smtClean="0"/>
              <a:t>bilancia dei pagamenti</a:t>
            </a:r>
          </a:p>
          <a:p>
            <a:pPr marL="1114425" lvl="1" indent="-447675">
              <a:buFont typeface="Arial" charset="0"/>
              <a:buChar char="•"/>
            </a:pPr>
            <a:r>
              <a:rPr lang="it-IT" sz="2200" smtClean="0"/>
              <a:t>conto che registra i movimenti di merci, servizi, trasferimenti e capitali da e verso il resto del mondo</a:t>
            </a:r>
          </a:p>
          <a:p>
            <a:pPr marL="514350" indent="-514350"/>
            <a:r>
              <a:rPr lang="it-IT" sz="2800" smtClean="0"/>
              <a:t>Altri vincoli (equa distribuzione del reddito, tutela del patrimonio artistico, equilibrio ambientale ecc.).</a:t>
            </a:r>
            <a:endParaRPr lang="it-IT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850900"/>
          </a:xfrm>
        </p:spPr>
        <p:txBody>
          <a:bodyPr/>
          <a:lstStyle/>
          <a:p>
            <a:r>
              <a:rPr lang="it-IT" sz="3200" b="1" smtClean="0"/>
              <a:t>Analisi teorica</a:t>
            </a:r>
          </a:p>
        </p:txBody>
      </p:sp>
      <p:sp>
        <p:nvSpPr>
          <p:cNvPr id="32770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50" cy="4525963"/>
          </a:xfrm>
        </p:spPr>
        <p:txBody>
          <a:bodyPr/>
          <a:lstStyle/>
          <a:p>
            <a:r>
              <a:rPr lang="it-IT" sz="2800" smtClean="0"/>
              <a:t>Si basa su rappresentazioni semplificate del mondo reale (</a:t>
            </a:r>
            <a:r>
              <a:rPr lang="it-IT" sz="2800" i="1" smtClean="0"/>
              <a:t>modelli</a:t>
            </a:r>
            <a:r>
              <a:rPr lang="it-IT" sz="2800" smtClean="0"/>
              <a:t>) che consentono di fornire un’interpretazione della situazione economica del Paese, di formulare previsioni e di avanzare proposte di politica economica sui tre principali oggetti dello studio della macroeconomia</a:t>
            </a:r>
            <a:r>
              <a:rPr lang="it-IT" sz="2600" smtClean="0"/>
              <a:t>:</a:t>
            </a:r>
          </a:p>
          <a:p>
            <a:pPr lvl="1"/>
            <a:r>
              <a:rPr lang="it-IT" sz="2600" smtClean="0"/>
              <a:t>la crescita economica</a:t>
            </a:r>
          </a:p>
          <a:p>
            <a:pPr lvl="1"/>
            <a:r>
              <a:rPr lang="it-IT" sz="2600" smtClean="0"/>
              <a:t>l’inflazione </a:t>
            </a:r>
          </a:p>
          <a:p>
            <a:pPr lvl="1"/>
            <a:r>
              <a:rPr lang="it-IT" sz="2600" smtClean="0"/>
              <a:t>la disoccupazione</a:t>
            </a:r>
          </a:p>
          <a:p>
            <a:pPr lvl="1"/>
            <a:endParaRPr lang="it-IT" sz="2200" smtClean="0"/>
          </a:p>
          <a:p>
            <a:endParaRPr lang="it-IT" sz="2600" smtClean="0"/>
          </a:p>
          <a:p>
            <a:endParaRPr lang="it-IT" smtClean="0"/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000" b="1" smtClean="0"/>
              <a:t>Crescita economica e disoccupazione:</a:t>
            </a:r>
            <a:br>
              <a:rPr lang="it-IT" sz="3000" b="1" smtClean="0"/>
            </a:br>
            <a:r>
              <a:rPr lang="it-IT" sz="3000" b="1" smtClean="0"/>
              <a:t> trend e ciclo economico</a:t>
            </a:r>
          </a:p>
        </p:txBody>
      </p:sp>
      <p:sp>
        <p:nvSpPr>
          <p:cNvPr id="33794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50" cy="4525963"/>
          </a:xfrm>
        </p:spPr>
        <p:txBody>
          <a:bodyPr/>
          <a:lstStyle/>
          <a:p>
            <a:endParaRPr lang="it-IT" sz="2600" smtClean="0"/>
          </a:p>
          <a:p>
            <a:r>
              <a:rPr lang="it-IT" sz="2800" smtClean="0"/>
              <a:t>La crescita economica non segue un andamento regolare e costante, ma è caratterizzata da frequenti fluttuazioni.</a:t>
            </a:r>
          </a:p>
          <a:p>
            <a:endParaRPr lang="it-IT" sz="2600" smtClean="0"/>
          </a:p>
          <a:p>
            <a:r>
              <a:rPr lang="it-IT" sz="2800" smtClean="0"/>
              <a:t>Si definisce </a:t>
            </a:r>
            <a:r>
              <a:rPr lang="it-IT" sz="2800" b="1" smtClean="0"/>
              <a:t>ciclo economico</a:t>
            </a:r>
            <a:r>
              <a:rPr lang="it-IT" sz="2800" smtClean="0"/>
              <a:t> l’alternarsi di fasi di espansione (ripresa) e contrazione (recessione) del prodotto reale intorno alla sua tendenza di crescita (</a:t>
            </a:r>
            <a:r>
              <a:rPr lang="it-IT" sz="2800" b="1" smtClean="0"/>
              <a:t>trend</a:t>
            </a:r>
            <a:r>
              <a:rPr lang="it-IT" sz="2800" smtClean="0"/>
              <a:t>) di lungo periodo. </a:t>
            </a:r>
            <a:endParaRPr lang="it-IT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8"/>
          <p:cNvSpPr txBox="1">
            <a:spLocks/>
          </p:cNvSpPr>
          <p:nvPr/>
        </p:nvSpPr>
        <p:spPr bwMode="auto">
          <a:xfrm>
            <a:off x="142875" y="214313"/>
            <a:ext cx="850106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400" dirty="0">
                <a:cs typeface="+mn-cs"/>
              </a:rPr>
              <a:t>In prossimità del punto di massimo di un ciclo la domanda elevata rispetto all’offerta potenziale stimola l’inflazione, mentre in prossimità del punto di minimo la domanda bassa genera disoccupazione. </a:t>
            </a:r>
            <a:endParaRPr lang="it-IT" sz="2400" kern="0" dirty="0">
              <a:latin typeface="+mn-lt"/>
              <a:cs typeface="+mn-cs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113" y="1752600"/>
            <a:ext cx="8358187" cy="448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8"/>
          <p:cNvSpPr txBox="1">
            <a:spLocks/>
          </p:cNvSpPr>
          <p:nvPr/>
        </p:nvSpPr>
        <p:spPr bwMode="auto">
          <a:xfrm>
            <a:off x="142875" y="214313"/>
            <a:ext cx="850106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400" b="1" dirty="0">
                <a:cs typeface="+mn-cs"/>
              </a:rPr>
              <a:t>Gap di produzione </a:t>
            </a:r>
            <a:r>
              <a:rPr lang="it-IT" sz="2400" dirty="0">
                <a:cs typeface="+mn-cs"/>
              </a:rPr>
              <a:t>= </a:t>
            </a:r>
            <a:r>
              <a:rPr lang="it-IT" sz="2400" dirty="0" err="1">
                <a:cs typeface="+mn-cs"/>
              </a:rPr>
              <a:t>produzione</a:t>
            </a:r>
            <a:r>
              <a:rPr lang="it-IT" sz="2400" dirty="0">
                <a:cs typeface="+mn-cs"/>
              </a:rPr>
              <a:t> corrispondente al pieno impiego delle risorse disponibili (</a:t>
            </a:r>
            <a:r>
              <a:rPr lang="it-IT" sz="2400" i="1" dirty="0">
                <a:cs typeface="+mn-cs"/>
              </a:rPr>
              <a:t>prodotto potenziale</a:t>
            </a:r>
            <a:r>
              <a:rPr lang="it-IT" sz="2400" dirty="0">
                <a:cs typeface="+mn-cs"/>
              </a:rPr>
              <a:t>) meno  produzione effettiva.</a:t>
            </a:r>
            <a:endParaRPr lang="it-IT" sz="2400" kern="0" dirty="0">
              <a:latin typeface="+mn-lt"/>
              <a:cs typeface="+mn-cs"/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3" y="1752600"/>
            <a:ext cx="8258175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8"/>
          <p:cNvSpPr txBox="1">
            <a:spLocks/>
          </p:cNvSpPr>
          <p:nvPr/>
        </p:nvSpPr>
        <p:spPr bwMode="auto">
          <a:xfrm>
            <a:off x="1187450" y="2492375"/>
            <a:ext cx="70564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2800" dirty="0">
                <a:cs typeface="+mn-cs"/>
              </a:rPr>
              <a:t>Il gap di produzione può divenire molto consistente nei periodi di crisi come nella grave recessione del 2008 </a:t>
            </a:r>
            <a:r>
              <a:rPr lang="it-IT" sz="2800" dirty="0">
                <a:cs typeface="+mn-cs"/>
              </a:rPr>
              <a:t>– 2010</a:t>
            </a:r>
            <a:endParaRPr lang="it-IT" sz="28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8"/>
          <p:cNvSpPr txBox="1">
            <a:spLocks/>
          </p:cNvSpPr>
          <p:nvPr/>
        </p:nvSpPr>
        <p:spPr bwMode="auto">
          <a:xfrm>
            <a:off x="142875" y="214313"/>
            <a:ext cx="8501063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3200" dirty="0">
                <a:cs typeface="+mn-cs"/>
              </a:rPr>
              <a:t>…che </a:t>
            </a:r>
            <a:r>
              <a:rPr lang="it-IT" sz="3200" dirty="0">
                <a:cs typeface="+mn-cs"/>
              </a:rPr>
              <a:t>ha colpito tutto il </a:t>
            </a:r>
            <a:r>
              <a:rPr lang="it-IT" sz="3200" dirty="0">
                <a:cs typeface="+mn-cs"/>
              </a:rPr>
              <a:t>mondo…</a:t>
            </a:r>
            <a:endParaRPr lang="it-IT" sz="3200" kern="0" dirty="0">
              <a:latin typeface="+mn-lt"/>
              <a:cs typeface="+mn-cs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925" y="1557338"/>
            <a:ext cx="8820150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8"/>
          <p:cNvSpPr txBox="1">
            <a:spLocks/>
          </p:cNvSpPr>
          <p:nvPr/>
        </p:nvSpPr>
        <p:spPr bwMode="auto">
          <a:xfrm>
            <a:off x="142875" y="214313"/>
            <a:ext cx="850106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sz="3000" dirty="0">
              <a:cs typeface="+mn-cs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3000" dirty="0">
                <a:cs typeface="+mn-cs"/>
              </a:rPr>
              <a:t>…e in particolare l’Italia</a:t>
            </a:r>
            <a:r>
              <a:rPr lang="it-IT" sz="3000" dirty="0">
                <a:cs typeface="+mn-cs"/>
              </a:rPr>
              <a:t>.</a:t>
            </a:r>
            <a:endParaRPr lang="it-IT" sz="3000" kern="0" dirty="0">
              <a:latin typeface="+mn-lt"/>
              <a:cs typeface="+mn-cs"/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12875"/>
            <a:ext cx="8640763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ttangolo 2"/>
          <p:cNvSpPr>
            <a:spLocks noChangeArrowheads="1"/>
          </p:cNvSpPr>
          <p:nvPr/>
        </p:nvSpPr>
        <p:spPr bwMode="auto">
          <a:xfrm>
            <a:off x="142875" y="142875"/>
            <a:ext cx="8072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L’inflazione è uno dei principali problemi macroeconomici nonostante i suoi effetti siano molto meno evidenti di quelli della disoccupazione.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836738"/>
            <a:ext cx="8964612" cy="389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706437"/>
          </a:xfrm>
        </p:spPr>
        <p:txBody>
          <a:bodyPr/>
          <a:lstStyle/>
          <a:p>
            <a:r>
              <a:rPr lang="it-IT" sz="2800" b="1" smtClean="0"/>
              <a:t>Tre modelli per tre orizzonti temporali:</a:t>
            </a:r>
            <a:br>
              <a:rPr lang="it-IT" sz="2800" b="1" smtClean="0"/>
            </a:br>
            <a:r>
              <a:rPr lang="it-IT" sz="2800" b="1" smtClean="0"/>
              <a:t> 1) breve periodo</a:t>
            </a:r>
          </a:p>
        </p:txBody>
      </p:sp>
      <p:sp>
        <p:nvSpPr>
          <p:cNvPr id="40962" name="Segnaposto contenuto 2"/>
          <p:cNvSpPr>
            <a:spLocks noGrp="1"/>
          </p:cNvSpPr>
          <p:nvPr>
            <p:ph idx="1"/>
          </p:nvPr>
        </p:nvSpPr>
        <p:spPr>
          <a:xfrm>
            <a:off x="468313" y="1196975"/>
            <a:ext cx="8424862" cy="5111750"/>
          </a:xfrm>
        </p:spPr>
        <p:txBody>
          <a:bodyPr/>
          <a:lstStyle/>
          <a:p>
            <a:r>
              <a:rPr lang="it-IT" sz="2400" u="sng" smtClean="0"/>
              <a:t>Ipotesi</a:t>
            </a:r>
            <a:r>
              <a:rPr lang="it-IT" sz="2400" smtClean="0"/>
              <a:t>: la capacità produttiva del sistema economico è data e il livello dei prezzi è rigido, soprattutto verso il basso.</a:t>
            </a:r>
          </a:p>
          <a:p>
            <a:r>
              <a:rPr lang="it-IT" sz="2400" smtClean="0"/>
              <a:t>La curva di offerta aggregata è orizzontale fino al livello di piena occupazione e poi verticale.</a:t>
            </a:r>
          </a:p>
          <a:p>
            <a:r>
              <a:rPr lang="it-IT" sz="2400" smtClean="0"/>
              <a:t>La produzione effettiva e quindi l’occupazione dipendono dal livello della </a:t>
            </a:r>
            <a:r>
              <a:rPr lang="it-IT" sz="2400" i="1" smtClean="0"/>
              <a:t>domanda aggregata, </a:t>
            </a:r>
            <a:r>
              <a:rPr lang="it-IT" sz="2400" smtClean="0"/>
              <a:t>rappresentata da una curva inclinata negativamente</a:t>
            </a:r>
          </a:p>
          <a:p>
            <a:pPr lvl="1"/>
            <a:r>
              <a:rPr lang="it-IT" sz="2000" smtClean="0"/>
              <a:t>se la domanda aggregata è inferiore al prodotto di piena occupazione (prodotto potenziale) si avrà </a:t>
            </a:r>
            <a:r>
              <a:rPr lang="it-IT" sz="2000" i="1" smtClean="0"/>
              <a:t>recessione</a:t>
            </a:r>
            <a:r>
              <a:rPr lang="it-IT" sz="2000" smtClean="0"/>
              <a:t> (Fig. 1.1)</a:t>
            </a:r>
          </a:p>
          <a:p>
            <a:pPr lvl="1"/>
            <a:r>
              <a:rPr lang="it-IT" sz="2000" smtClean="0"/>
              <a:t>uno spostamento verso il basso della curva di domanda aggregata provoca una caduta del prodotto senza effetti sul livello dei prezzi </a:t>
            </a:r>
          </a:p>
          <a:p>
            <a:pPr lvl="1"/>
            <a:r>
              <a:rPr lang="it-IT" sz="2000" smtClean="0"/>
              <a:t>uno spostamento verso l’alto fa aumentare il prodotto ma non i prezzi…</a:t>
            </a:r>
            <a:endParaRPr lang="it-IT" sz="2400" smtClean="0"/>
          </a:p>
          <a:p>
            <a:endParaRPr lang="it-IT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ttangolo 2"/>
          <p:cNvSpPr>
            <a:spLocks noChangeArrowheads="1"/>
          </p:cNvSpPr>
          <p:nvPr/>
        </p:nvSpPr>
        <p:spPr bwMode="auto">
          <a:xfrm>
            <a:off x="142875" y="142875"/>
            <a:ext cx="80724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…a  meno che la curva di domanda salga fino a incontrare il tratto verticale della curva di offerta (</a:t>
            </a:r>
            <a:r>
              <a:rPr lang="it-IT" sz="2200" i="1"/>
              <a:t>inflazione da domanda</a:t>
            </a:r>
            <a:r>
              <a:rPr lang="it-IT" sz="2200"/>
              <a:t>)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25538"/>
            <a:ext cx="7493000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850900"/>
          </a:xfrm>
        </p:spPr>
        <p:txBody>
          <a:bodyPr/>
          <a:lstStyle/>
          <a:p>
            <a:r>
              <a:rPr lang="it-IT" sz="3000" b="1" smtClean="0"/>
              <a:t>Tre modelli per tre orizzonti temporali: 2) medio periodo</a:t>
            </a:r>
          </a:p>
        </p:txBody>
      </p:sp>
      <p:sp>
        <p:nvSpPr>
          <p:cNvPr id="27651" name="Segnaposto contenuto 2"/>
          <p:cNvSpPr>
            <a:spLocks noGrp="1"/>
          </p:cNvSpPr>
          <p:nvPr>
            <p:ph idx="1"/>
          </p:nvPr>
        </p:nvSpPr>
        <p:spPr>
          <a:xfrm>
            <a:off x="395288" y="1412875"/>
            <a:ext cx="8401050" cy="4852988"/>
          </a:xfrm>
        </p:spPr>
        <p:txBody>
          <a:bodyPr/>
          <a:lstStyle/>
          <a:p>
            <a:pPr>
              <a:defRPr/>
            </a:pPr>
            <a:r>
              <a:rPr lang="it-IT" sz="2400" u="sng" dirty="0" smtClean="0"/>
              <a:t>Ipotesi</a:t>
            </a:r>
            <a:r>
              <a:rPr lang="it-IT" sz="2400" dirty="0" smtClean="0"/>
              <a:t>: la capacità produttiva del sistema economico è data, mentre prezzi e salari sono parzialmente flessibili.</a:t>
            </a:r>
          </a:p>
          <a:p>
            <a:pPr>
              <a:defRPr/>
            </a:pPr>
            <a:r>
              <a:rPr lang="it-IT" sz="2400" dirty="0" smtClean="0"/>
              <a:t>La curva di offerta aggregata è crescente fino al livello di piena occupazione e poi verticale.</a:t>
            </a:r>
          </a:p>
          <a:p>
            <a:pPr>
              <a:defRPr/>
            </a:pPr>
            <a:r>
              <a:rPr lang="it-IT" sz="2400" dirty="0" smtClean="0"/>
              <a:t>Quindi non solo la produzione effettiva, ma anche il livello dei prezzi dipendono dalla </a:t>
            </a:r>
            <a:r>
              <a:rPr lang="it-IT" sz="2400" i="1" dirty="0" smtClean="0"/>
              <a:t>domanda aggregata</a:t>
            </a:r>
            <a:r>
              <a:rPr lang="it-IT" sz="2400" dirty="0" smtClean="0"/>
              <a:t>:</a:t>
            </a:r>
          </a:p>
          <a:p>
            <a:pPr lvl="1">
              <a:defRPr/>
            </a:pPr>
            <a:r>
              <a:rPr lang="it-IT" sz="2000" dirty="0" smtClean="0"/>
              <a:t>se la domanda aggregata è inferiore al livello di piena occupazione i prezzi e i salari dovrebbero cadere;</a:t>
            </a:r>
          </a:p>
          <a:p>
            <a:pPr lvl="1">
              <a:defRPr/>
            </a:pPr>
            <a:r>
              <a:rPr lang="it-IT" sz="2000" dirty="0" smtClean="0"/>
              <a:t>la realtà però mostra che si ha</a:t>
            </a:r>
            <a:r>
              <a:rPr lang="it-IT" sz="1600" dirty="0" smtClean="0"/>
              <a:t> </a:t>
            </a:r>
            <a:r>
              <a:rPr lang="it-IT" sz="2000" dirty="0" smtClean="0"/>
              <a:t>inflazione anche in presenza di un certo grado di disoccupazione.</a:t>
            </a:r>
            <a:endParaRPr lang="it-IT" sz="1600" dirty="0" smtClean="0"/>
          </a:p>
          <a:p>
            <a:pPr marL="457200" lvl="1" indent="0">
              <a:buFontTx/>
              <a:buNone/>
              <a:defRPr/>
            </a:pPr>
            <a:r>
              <a:rPr lang="it-IT" sz="2000" dirty="0" smtClean="0"/>
              <a:t>Questo si può spiegare con la presenza di imperfezione del mercato del lavoro (</a:t>
            </a:r>
            <a:r>
              <a:rPr lang="it-IT" sz="2000" i="1" dirty="0" smtClean="0"/>
              <a:t>disoccupazione frizionale</a:t>
            </a:r>
            <a:r>
              <a:rPr lang="it-IT" sz="2000" dirty="0" smtClean="0"/>
              <a:t>)</a:t>
            </a:r>
            <a:r>
              <a:rPr lang="it-IT" sz="2000" i="1" dirty="0" smtClean="0"/>
              <a:t> </a:t>
            </a:r>
            <a:r>
              <a:rPr lang="it-IT" sz="2000" dirty="0" smtClean="0"/>
              <a:t>e di </a:t>
            </a:r>
            <a:r>
              <a:rPr lang="it-IT" sz="2000" i="1" dirty="0" smtClean="0"/>
              <a:t>conflitti distributivi</a:t>
            </a:r>
            <a:r>
              <a:rPr lang="it-IT" sz="2000" dirty="0" smtClean="0"/>
              <a:t>  fra lavoratori e datori di lavoro.</a:t>
            </a:r>
          </a:p>
          <a:p>
            <a:pPr lvl="1">
              <a:defRPr/>
            </a:pPr>
            <a:endParaRPr lang="it-IT" sz="2400" dirty="0" smtClean="0"/>
          </a:p>
          <a:p>
            <a:pPr>
              <a:defRPr/>
            </a:pPr>
            <a:endParaRPr lang="it-IT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922337"/>
          </a:xfrm>
        </p:spPr>
        <p:txBody>
          <a:bodyPr/>
          <a:lstStyle/>
          <a:p>
            <a:r>
              <a:rPr lang="it-IT" sz="2800" b="1" smtClean="0"/>
              <a:t>Tre modelli per tre orizzonti temporali: </a:t>
            </a:r>
            <a:br>
              <a:rPr lang="it-IT" sz="2800" b="1" smtClean="0"/>
            </a:br>
            <a:r>
              <a:rPr lang="it-IT" sz="2800" b="1" smtClean="0"/>
              <a:t>3) lungo periodo</a:t>
            </a:r>
          </a:p>
        </p:txBody>
      </p:sp>
      <p:sp>
        <p:nvSpPr>
          <p:cNvPr id="44034" name="Segnaposto contenuto 2"/>
          <p:cNvSpPr>
            <a:spLocks noGrp="1"/>
          </p:cNvSpPr>
          <p:nvPr>
            <p:ph idx="1"/>
          </p:nvPr>
        </p:nvSpPr>
        <p:spPr>
          <a:xfrm>
            <a:off x="457200" y="1428750"/>
            <a:ext cx="8401050" cy="4808538"/>
          </a:xfrm>
        </p:spPr>
        <p:txBody>
          <a:bodyPr/>
          <a:lstStyle/>
          <a:p>
            <a:r>
              <a:rPr lang="it-IT" sz="2400" smtClean="0"/>
              <a:t>I periodi di espansione e recessione nel lungo periodo si compensano e le fluttuazioni della domanda aggregata non influenzano il trend di crescita del prodotto.</a:t>
            </a:r>
          </a:p>
          <a:p>
            <a:r>
              <a:rPr lang="it-IT" sz="2400" smtClean="0"/>
              <a:t>Fermi restando i livelli di disoccupazione fisiologici, tutti i fattori produttivi sono pienamente impiegati e la produzione è sempre al suo livello potenziale</a:t>
            </a:r>
          </a:p>
          <a:p>
            <a:pPr lvl="1"/>
            <a:r>
              <a:rPr lang="it-IT" sz="2000" smtClean="0"/>
              <a:t>la curva di offerta aggregata è sempre verticale, ma si sposta nel tempo.  </a:t>
            </a:r>
          </a:p>
          <a:p>
            <a:r>
              <a:rPr lang="it-IT" sz="2400" smtClean="0"/>
              <a:t>La capacità produttiva (e quindi il prodotto potenziale) del sistema economico è variabile </a:t>
            </a:r>
          </a:p>
          <a:p>
            <a:pPr lvl="1"/>
            <a:r>
              <a:rPr lang="it-IT" sz="2000" smtClean="0"/>
              <a:t>la </a:t>
            </a:r>
            <a:r>
              <a:rPr lang="it-IT" sz="2000" b="1" smtClean="0"/>
              <a:t>teoria della crescita </a:t>
            </a:r>
            <a:r>
              <a:rPr lang="it-IT" sz="2000" smtClean="0"/>
              <a:t>studia i fattori che aumentano il prodotto potenziale nel lungo periodo come l’accumulazione del capitale e il progresso tecnologico.</a:t>
            </a:r>
          </a:p>
          <a:p>
            <a:endParaRPr lang="it-I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ttangolo 2"/>
          <p:cNvSpPr>
            <a:spLocks noChangeArrowheads="1"/>
          </p:cNvSpPr>
          <p:nvPr/>
        </p:nvSpPr>
        <p:spPr bwMode="auto">
          <a:xfrm>
            <a:off x="142875" y="142875"/>
            <a:ext cx="80724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L’andamento del livello dei prezzi dipende dai rapporti che si instaurano in ciascun periodo fra domanda e offerta aggregata. 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84313"/>
            <a:ext cx="8588375" cy="453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561975"/>
          </a:xfrm>
        </p:spPr>
        <p:txBody>
          <a:bodyPr/>
          <a:lstStyle/>
          <a:p>
            <a:r>
              <a:rPr lang="it-IT" sz="3000" b="1" smtClean="0"/>
              <a:t>Concludendo</a:t>
            </a:r>
          </a:p>
        </p:txBody>
      </p:sp>
      <p:sp>
        <p:nvSpPr>
          <p:cNvPr id="46082" name="Segnaposto contenuto 2"/>
          <p:cNvSpPr>
            <a:spLocks noGrp="1"/>
          </p:cNvSpPr>
          <p:nvPr>
            <p:ph idx="1"/>
          </p:nvPr>
        </p:nvSpPr>
        <p:spPr>
          <a:xfrm>
            <a:off x="250825" y="981075"/>
            <a:ext cx="8572500" cy="5184775"/>
          </a:xfrm>
        </p:spPr>
        <p:txBody>
          <a:bodyPr/>
          <a:lstStyle/>
          <a:p>
            <a:r>
              <a:rPr lang="it-IT" sz="2200" smtClean="0"/>
              <a:t>La </a:t>
            </a:r>
            <a:r>
              <a:rPr lang="it-IT" sz="2200" b="1" smtClean="0"/>
              <a:t>macroeconomia</a:t>
            </a:r>
            <a:r>
              <a:rPr lang="it-IT" sz="2200" smtClean="0"/>
              <a:t> ha come oggetto principale lo studio della crescita e delle fluttuazioni del prodotto reale e dell’occupazione.</a:t>
            </a:r>
          </a:p>
          <a:p>
            <a:r>
              <a:rPr lang="it-IT" sz="2200" smtClean="0"/>
              <a:t>La macroeconomia si avvale di modelli per facilitare l’analisi di problemi come la crescita, l’inflazione e la disoccupazione in diversi orizzonti temporali: breve, medio e lungo periodo. </a:t>
            </a:r>
          </a:p>
          <a:p>
            <a:r>
              <a:rPr lang="it-IT" sz="2200" smtClean="0"/>
              <a:t>Nel breve periodo la produzione effettiva dipende dalla domanda aggregata, mentre la capacità produttiva e i prezzi dono dati.</a:t>
            </a:r>
          </a:p>
          <a:p>
            <a:r>
              <a:rPr lang="it-IT" sz="2200" smtClean="0"/>
              <a:t>Nel medio periodo la capacità produttiva è data, mentre i salari e i prezzi sono parzialmente flessibili. Il sistema tende a gravitare intorno al livello del prodotto potenziale che contiene un certo livello di disoccupazione fisiologica:</a:t>
            </a:r>
          </a:p>
          <a:p>
            <a:pPr lvl="1"/>
            <a:r>
              <a:rPr lang="it-IT" sz="2200" smtClean="0"/>
              <a:t>inflazione e disoccupazione possono coesistere</a:t>
            </a:r>
          </a:p>
          <a:p>
            <a:r>
              <a:rPr lang="it-IT" sz="2200" smtClean="0"/>
              <a:t>Nel lungo periodo la capacità produttiva e il prodotto potenziale variano in seguito all’investimento e al progresso tecnologico.  </a:t>
            </a:r>
          </a:p>
          <a:p>
            <a:endParaRPr lang="it-IT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1413</TotalTime>
  <Words>1748</Words>
  <Application>Microsoft Office PowerPoint</Application>
  <PresentationFormat>On-screen Show (4:3)</PresentationFormat>
  <Paragraphs>138</Paragraphs>
  <Slides>31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6" baseType="lpstr">
      <vt:lpstr>Arial</vt:lpstr>
      <vt:lpstr>Tahoma</vt:lpstr>
      <vt:lpstr>ＭＳ Ｐゴシック</vt:lpstr>
      <vt:lpstr>Cambria Math</vt:lpstr>
      <vt:lpstr>Struttura predefinita</vt:lpstr>
      <vt:lpstr>Capitolo 1</vt:lpstr>
      <vt:lpstr>Economia politica: definizione</vt:lpstr>
      <vt:lpstr>Organizzazione della società:  il problema del coordinamento</vt:lpstr>
      <vt:lpstr>Forme di coordinamento:  tradizione, comando e economia di mercato  </vt:lpstr>
      <vt:lpstr>L’economia di mercato</vt:lpstr>
      <vt:lpstr>L’economia politica si suddivide  in due branche principali</vt:lpstr>
      <vt:lpstr>Macroeconomia</vt:lpstr>
      <vt:lpstr>Contabilità nazionale</vt:lpstr>
      <vt:lpstr>Il calcolo del prodotto aggregato</vt:lpstr>
      <vt:lpstr>Prodotto a prezzi costanti</vt:lpstr>
      <vt:lpstr>Crescita e inflazione</vt:lpstr>
      <vt:lpstr>Applicazione: crescita economica e inflazione</vt:lpstr>
      <vt:lpstr>Diapositiva 13</vt:lpstr>
      <vt:lpstr>Diapositiva 14</vt:lpstr>
      <vt:lpstr>Stato e mercato</vt:lpstr>
      <vt:lpstr>Obiettivi della politica economica</vt:lpstr>
      <vt:lpstr>Vincoli alla politica economica</vt:lpstr>
      <vt:lpstr>Analisi teorica</vt:lpstr>
      <vt:lpstr>Crescita economica e disoccupazione:  trend e ciclo economico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Tre modelli per tre orizzonti temporali:  1) breve periodo</vt:lpstr>
      <vt:lpstr>Diapositiva 27</vt:lpstr>
      <vt:lpstr>Tre modelli per tre orizzonti temporali: 2) medio periodo</vt:lpstr>
      <vt:lpstr>Tre modelli per tre orizzonti temporali:  3) lungo periodo</vt:lpstr>
      <vt:lpstr>Diapositiva 30</vt:lpstr>
      <vt:lpstr>Concludendo</vt:lpstr>
    </vt:vector>
  </TitlesOfParts>
  <Company>The McGraw-Hill Companies srl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Paolo</dc:creator>
  <cp:lastModifiedBy>Paola Invernizzi</cp:lastModifiedBy>
  <cp:revision>167</cp:revision>
  <dcterms:created xsi:type="dcterms:W3CDTF">2004-11-25T16:55:29Z</dcterms:created>
  <dcterms:modified xsi:type="dcterms:W3CDTF">2020-01-14T14:02:25Z</dcterms:modified>
</cp:coreProperties>
</file>