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0"/>
  </p:notesMasterIdLst>
  <p:handoutMasterIdLst>
    <p:handoutMasterId r:id="rId41"/>
  </p:handoutMasterIdLst>
  <p:sldIdLst>
    <p:sldId id="483" r:id="rId2"/>
    <p:sldId id="477" r:id="rId3"/>
    <p:sldId id="479" r:id="rId4"/>
    <p:sldId id="480" r:id="rId5"/>
    <p:sldId id="443" r:id="rId6"/>
    <p:sldId id="444" r:id="rId7"/>
    <p:sldId id="445" r:id="rId8"/>
    <p:sldId id="446" r:id="rId9"/>
    <p:sldId id="447" r:id="rId10"/>
    <p:sldId id="475" r:id="rId11"/>
    <p:sldId id="481" r:id="rId12"/>
    <p:sldId id="450" r:id="rId13"/>
    <p:sldId id="482" r:id="rId14"/>
    <p:sldId id="451" r:id="rId15"/>
    <p:sldId id="452" r:id="rId16"/>
    <p:sldId id="453" r:id="rId17"/>
    <p:sldId id="454" r:id="rId18"/>
    <p:sldId id="455" r:id="rId19"/>
    <p:sldId id="456" r:id="rId20"/>
    <p:sldId id="457" r:id="rId21"/>
    <p:sldId id="458" r:id="rId22"/>
    <p:sldId id="459" r:id="rId23"/>
    <p:sldId id="460" r:id="rId24"/>
    <p:sldId id="461" r:id="rId25"/>
    <p:sldId id="462" r:id="rId26"/>
    <p:sldId id="463" r:id="rId27"/>
    <p:sldId id="464" r:id="rId28"/>
    <p:sldId id="465" r:id="rId29"/>
    <p:sldId id="466" r:id="rId30"/>
    <p:sldId id="467" r:id="rId31"/>
    <p:sldId id="468" r:id="rId32"/>
    <p:sldId id="469" r:id="rId33"/>
    <p:sldId id="470" r:id="rId34"/>
    <p:sldId id="471" r:id="rId35"/>
    <p:sldId id="472" r:id="rId36"/>
    <p:sldId id="473" r:id="rId37"/>
    <p:sldId id="476" r:id="rId38"/>
    <p:sldId id="474" r:id="rId39"/>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32">
          <p15:clr>
            <a:srgbClr val="A4A3A4"/>
          </p15:clr>
        </p15:guide>
        <p15:guide id="2" pos="219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256" autoAdjust="0"/>
    <p:restoredTop sz="27717" autoAdjust="0"/>
  </p:normalViewPr>
  <p:slideViewPr>
    <p:cSldViewPr>
      <p:cViewPr>
        <p:scale>
          <a:sx n="80" d="100"/>
          <a:sy n="80" d="100"/>
        </p:scale>
        <p:origin x="-1140" y="-636"/>
      </p:cViewPr>
      <p:guideLst>
        <p:guide orient="horz" pos="2160"/>
        <p:guide pos="2880"/>
      </p:guideLst>
    </p:cSldViewPr>
  </p:slideViewPr>
  <p:outlineViewPr>
    <p:cViewPr>
      <p:scale>
        <a:sx n="33" d="100"/>
        <a:sy n="33" d="100"/>
      </p:scale>
      <p:origin x="0" y="5454"/>
    </p:cViewPr>
  </p:outlineViewPr>
  <p:notesTextViewPr>
    <p:cViewPr>
      <p:scale>
        <a:sx n="1" d="1"/>
        <a:sy n="1" d="1"/>
      </p:scale>
      <p:origin x="0" y="0"/>
    </p:cViewPr>
  </p:notesTextViewPr>
  <p:notesViewPr>
    <p:cSldViewPr>
      <p:cViewPr varScale="1">
        <p:scale>
          <a:sx n="55" d="100"/>
          <a:sy n="55" d="100"/>
        </p:scale>
        <p:origin x="-2892" y="-84"/>
      </p:cViewPr>
      <p:guideLst>
        <p:guide orient="horz" pos="2932"/>
        <p:guide pos="219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C0E90E-E049-4BCD-8EC7-20C7F305C0FC}" type="doc">
      <dgm:prSet loTypeId="urn:microsoft.com/office/officeart/2005/8/layout/cycle6" loCatId="cycle" qsTypeId="urn:microsoft.com/office/officeart/2005/8/quickstyle/simple3" qsCatId="simple" csTypeId="urn:microsoft.com/office/officeart/2005/8/colors/accent0_3" csCatId="mainScheme" phldr="1"/>
      <dgm:spPr/>
      <dgm:t>
        <a:bodyPr/>
        <a:lstStyle/>
        <a:p>
          <a:endParaRPr lang="en-US"/>
        </a:p>
      </dgm:t>
    </dgm:pt>
    <dgm:pt modelId="{13BBE7CD-4949-47AA-85D7-9751F323043D}">
      <dgm:prSet phldrT="[Text]" custT="1"/>
      <dgm:spPr/>
      <dgm:t>
        <a:bodyPr/>
        <a:lstStyle/>
        <a:p>
          <a:r>
            <a:rPr lang="en-US" sz="1600" dirty="0" smtClean="0"/>
            <a:t>Analysis</a:t>
          </a:r>
          <a:endParaRPr lang="en-US" sz="1600" dirty="0"/>
        </a:p>
      </dgm:t>
    </dgm:pt>
    <dgm:pt modelId="{6AE5F808-7D83-42CE-A0D1-E54341C7D1B4}" type="parTrans" cxnId="{694941B3-1AF3-45EC-A7B3-5D2FD5E275F0}">
      <dgm:prSet/>
      <dgm:spPr/>
      <dgm:t>
        <a:bodyPr/>
        <a:lstStyle/>
        <a:p>
          <a:endParaRPr lang="en-US"/>
        </a:p>
      </dgm:t>
    </dgm:pt>
    <dgm:pt modelId="{D70BE27B-6A4D-41B8-A86D-1D970E2C3CE9}" type="sibTrans" cxnId="{694941B3-1AF3-45EC-A7B3-5D2FD5E275F0}">
      <dgm:prSet/>
      <dgm:spPr/>
      <dgm:t>
        <a:bodyPr/>
        <a:lstStyle/>
        <a:p>
          <a:endParaRPr lang="en-US" sz="1600"/>
        </a:p>
      </dgm:t>
    </dgm:pt>
    <dgm:pt modelId="{A3AED8E9-B497-463F-ABD9-027F6C864B09}">
      <dgm:prSet phldrT="[Text]" custT="1"/>
      <dgm:spPr/>
      <dgm:t>
        <a:bodyPr/>
        <a:lstStyle/>
        <a:p>
          <a:r>
            <a:rPr lang="en-US" sz="1600" dirty="0" smtClean="0"/>
            <a:t>Design</a:t>
          </a:r>
          <a:endParaRPr lang="en-US" sz="1600" dirty="0"/>
        </a:p>
      </dgm:t>
    </dgm:pt>
    <dgm:pt modelId="{E194CDD8-12D3-4C2B-8C90-6910E50E71BA}" type="parTrans" cxnId="{5621AE6B-9DF0-40CE-AFAE-A3C1D6265CCD}">
      <dgm:prSet/>
      <dgm:spPr/>
      <dgm:t>
        <a:bodyPr/>
        <a:lstStyle/>
        <a:p>
          <a:endParaRPr lang="en-US"/>
        </a:p>
      </dgm:t>
    </dgm:pt>
    <dgm:pt modelId="{D2257BF1-E434-48D9-8509-55D86E50D974}" type="sibTrans" cxnId="{5621AE6B-9DF0-40CE-AFAE-A3C1D6265CCD}">
      <dgm:prSet/>
      <dgm:spPr/>
      <dgm:t>
        <a:bodyPr/>
        <a:lstStyle/>
        <a:p>
          <a:endParaRPr lang="en-US" sz="1600"/>
        </a:p>
      </dgm:t>
    </dgm:pt>
    <dgm:pt modelId="{D165FA93-A1CA-438A-80C3-A85AA21BFC27}">
      <dgm:prSet phldrT="[Text]" custT="1"/>
      <dgm:spPr/>
      <dgm:t>
        <a:bodyPr/>
        <a:lstStyle/>
        <a:p>
          <a:r>
            <a:rPr lang="en-US" sz="1600" dirty="0" smtClean="0"/>
            <a:t>Development</a:t>
          </a:r>
          <a:endParaRPr lang="en-US" sz="1600" dirty="0"/>
        </a:p>
      </dgm:t>
    </dgm:pt>
    <dgm:pt modelId="{9F4221FC-1ECF-40F0-9974-7D1BB81072FD}" type="parTrans" cxnId="{8D23522C-FADD-4E49-90B5-3F0F24F12B99}">
      <dgm:prSet/>
      <dgm:spPr/>
      <dgm:t>
        <a:bodyPr/>
        <a:lstStyle/>
        <a:p>
          <a:endParaRPr lang="en-US"/>
        </a:p>
      </dgm:t>
    </dgm:pt>
    <dgm:pt modelId="{F8EF188B-CB38-494F-8FF6-B86335BA0B0E}" type="sibTrans" cxnId="{8D23522C-FADD-4E49-90B5-3F0F24F12B99}">
      <dgm:prSet/>
      <dgm:spPr/>
      <dgm:t>
        <a:bodyPr/>
        <a:lstStyle/>
        <a:p>
          <a:endParaRPr lang="en-US" sz="1600"/>
        </a:p>
      </dgm:t>
    </dgm:pt>
    <dgm:pt modelId="{25DA35E7-1E24-4362-9B29-C409FBB05DA6}">
      <dgm:prSet phldrT="[Text]" custT="1"/>
      <dgm:spPr/>
      <dgm:t>
        <a:bodyPr/>
        <a:lstStyle/>
        <a:p>
          <a:r>
            <a:rPr lang="en-US" sz="1600" dirty="0" smtClean="0"/>
            <a:t>Implementation</a:t>
          </a:r>
          <a:endParaRPr lang="en-US" sz="1600" dirty="0"/>
        </a:p>
      </dgm:t>
    </dgm:pt>
    <dgm:pt modelId="{7F55709F-3BA3-40C3-9D2E-F9BBF4EF0888}" type="parTrans" cxnId="{E46C0B89-016A-4035-8E05-9D0F0F65AAF0}">
      <dgm:prSet/>
      <dgm:spPr/>
      <dgm:t>
        <a:bodyPr/>
        <a:lstStyle/>
        <a:p>
          <a:endParaRPr lang="en-US"/>
        </a:p>
      </dgm:t>
    </dgm:pt>
    <dgm:pt modelId="{91066E47-5953-4896-8887-DC45CAFDB9A1}" type="sibTrans" cxnId="{E46C0B89-016A-4035-8E05-9D0F0F65AAF0}">
      <dgm:prSet/>
      <dgm:spPr/>
      <dgm:t>
        <a:bodyPr/>
        <a:lstStyle/>
        <a:p>
          <a:endParaRPr lang="en-US" sz="1600"/>
        </a:p>
      </dgm:t>
    </dgm:pt>
    <dgm:pt modelId="{5691526F-8FFA-454E-A8D9-9E3BA8F79DE2}">
      <dgm:prSet phldrT="[Text]" custT="1"/>
      <dgm:spPr/>
      <dgm:t>
        <a:bodyPr/>
        <a:lstStyle/>
        <a:p>
          <a:r>
            <a:rPr lang="en-US" sz="1600" dirty="0" smtClean="0"/>
            <a:t>Evaluation </a:t>
          </a:r>
          <a:endParaRPr lang="en-US" sz="1600" dirty="0"/>
        </a:p>
      </dgm:t>
    </dgm:pt>
    <dgm:pt modelId="{BF684DA3-C76B-45C3-A85B-5FC337494FAA}" type="parTrans" cxnId="{89EF8C4F-D06D-4504-94B5-C6E5CFB975F7}">
      <dgm:prSet/>
      <dgm:spPr/>
      <dgm:t>
        <a:bodyPr/>
        <a:lstStyle/>
        <a:p>
          <a:endParaRPr lang="en-US"/>
        </a:p>
      </dgm:t>
    </dgm:pt>
    <dgm:pt modelId="{69AEC41C-FFA0-4DC2-820A-9BCCA60D4D1B}" type="sibTrans" cxnId="{89EF8C4F-D06D-4504-94B5-C6E5CFB975F7}">
      <dgm:prSet/>
      <dgm:spPr/>
      <dgm:t>
        <a:bodyPr/>
        <a:lstStyle/>
        <a:p>
          <a:endParaRPr lang="en-US" sz="1600"/>
        </a:p>
      </dgm:t>
    </dgm:pt>
    <dgm:pt modelId="{1D757A06-1CDC-41B1-ABA7-0145C4C25BCF}" type="pres">
      <dgm:prSet presAssocID="{B6C0E90E-E049-4BCD-8EC7-20C7F305C0FC}" presName="cycle" presStyleCnt="0">
        <dgm:presLayoutVars>
          <dgm:dir/>
          <dgm:resizeHandles val="exact"/>
        </dgm:presLayoutVars>
      </dgm:prSet>
      <dgm:spPr/>
      <dgm:t>
        <a:bodyPr/>
        <a:lstStyle/>
        <a:p>
          <a:endParaRPr lang="en-US"/>
        </a:p>
      </dgm:t>
    </dgm:pt>
    <dgm:pt modelId="{A215DD47-1B57-459F-9CFE-29414B147CC5}" type="pres">
      <dgm:prSet presAssocID="{13BBE7CD-4949-47AA-85D7-9751F323043D}" presName="node" presStyleLbl="node1" presStyleIdx="0" presStyleCnt="5">
        <dgm:presLayoutVars>
          <dgm:bulletEnabled val="1"/>
        </dgm:presLayoutVars>
      </dgm:prSet>
      <dgm:spPr/>
      <dgm:t>
        <a:bodyPr/>
        <a:lstStyle/>
        <a:p>
          <a:endParaRPr lang="en-US"/>
        </a:p>
      </dgm:t>
    </dgm:pt>
    <dgm:pt modelId="{60D50E67-A07E-49E3-B06F-F94F824C62C2}" type="pres">
      <dgm:prSet presAssocID="{13BBE7CD-4949-47AA-85D7-9751F323043D}" presName="spNode" presStyleCnt="0"/>
      <dgm:spPr/>
      <dgm:t>
        <a:bodyPr/>
        <a:lstStyle/>
        <a:p>
          <a:endParaRPr lang="en-US"/>
        </a:p>
      </dgm:t>
    </dgm:pt>
    <dgm:pt modelId="{ACAA34C7-EA64-4D95-88E9-FC1904C73681}" type="pres">
      <dgm:prSet presAssocID="{D70BE27B-6A4D-41B8-A86D-1D970E2C3CE9}" presName="sibTrans" presStyleLbl="sibTrans1D1" presStyleIdx="0" presStyleCnt="5"/>
      <dgm:spPr/>
      <dgm:t>
        <a:bodyPr/>
        <a:lstStyle/>
        <a:p>
          <a:endParaRPr lang="en-US"/>
        </a:p>
      </dgm:t>
    </dgm:pt>
    <dgm:pt modelId="{F7EF2C87-67C8-46B1-9F4F-CACC2C4A3DF8}" type="pres">
      <dgm:prSet presAssocID="{A3AED8E9-B497-463F-ABD9-027F6C864B09}" presName="node" presStyleLbl="node1" presStyleIdx="1" presStyleCnt="5">
        <dgm:presLayoutVars>
          <dgm:bulletEnabled val="1"/>
        </dgm:presLayoutVars>
      </dgm:prSet>
      <dgm:spPr/>
      <dgm:t>
        <a:bodyPr/>
        <a:lstStyle/>
        <a:p>
          <a:endParaRPr lang="en-US"/>
        </a:p>
      </dgm:t>
    </dgm:pt>
    <dgm:pt modelId="{B639CCA6-EDDC-43D1-A1E1-A1398692A9CA}" type="pres">
      <dgm:prSet presAssocID="{A3AED8E9-B497-463F-ABD9-027F6C864B09}" presName="spNode" presStyleCnt="0"/>
      <dgm:spPr/>
      <dgm:t>
        <a:bodyPr/>
        <a:lstStyle/>
        <a:p>
          <a:endParaRPr lang="en-US"/>
        </a:p>
      </dgm:t>
    </dgm:pt>
    <dgm:pt modelId="{707865D9-C4F8-45C9-B679-2C77147F9484}" type="pres">
      <dgm:prSet presAssocID="{D2257BF1-E434-48D9-8509-55D86E50D974}" presName="sibTrans" presStyleLbl="sibTrans1D1" presStyleIdx="1" presStyleCnt="5"/>
      <dgm:spPr/>
      <dgm:t>
        <a:bodyPr/>
        <a:lstStyle/>
        <a:p>
          <a:endParaRPr lang="en-US"/>
        </a:p>
      </dgm:t>
    </dgm:pt>
    <dgm:pt modelId="{839B696A-AFBB-4A07-AE15-72170DA4EF53}" type="pres">
      <dgm:prSet presAssocID="{D165FA93-A1CA-438A-80C3-A85AA21BFC27}" presName="node" presStyleLbl="node1" presStyleIdx="2" presStyleCnt="5">
        <dgm:presLayoutVars>
          <dgm:bulletEnabled val="1"/>
        </dgm:presLayoutVars>
      </dgm:prSet>
      <dgm:spPr/>
      <dgm:t>
        <a:bodyPr/>
        <a:lstStyle/>
        <a:p>
          <a:endParaRPr lang="en-US"/>
        </a:p>
      </dgm:t>
    </dgm:pt>
    <dgm:pt modelId="{5CE3BF82-A6F6-4FB6-B82C-885854D34740}" type="pres">
      <dgm:prSet presAssocID="{D165FA93-A1CA-438A-80C3-A85AA21BFC27}" presName="spNode" presStyleCnt="0"/>
      <dgm:spPr/>
      <dgm:t>
        <a:bodyPr/>
        <a:lstStyle/>
        <a:p>
          <a:endParaRPr lang="en-US"/>
        </a:p>
      </dgm:t>
    </dgm:pt>
    <dgm:pt modelId="{BA3A58C5-400A-40C4-A0D0-113AE4B4AFF1}" type="pres">
      <dgm:prSet presAssocID="{F8EF188B-CB38-494F-8FF6-B86335BA0B0E}" presName="sibTrans" presStyleLbl="sibTrans1D1" presStyleIdx="2" presStyleCnt="5"/>
      <dgm:spPr/>
      <dgm:t>
        <a:bodyPr/>
        <a:lstStyle/>
        <a:p>
          <a:endParaRPr lang="en-US"/>
        </a:p>
      </dgm:t>
    </dgm:pt>
    <dgm:pt modelId="{CF20E7B5-A022-4552-8AC9-7FD303F4D819}" type="pres">
      <dgm:prSet presAssocID="{25DA35E7-1E24-4362-9B29-C409FBB05DA6}" presName="node" presStyleLbl="node1" presStyleIdx="3" presStyleCnt="5">
        <dgm:presLayoutVars>
          <dgm:bulletEnabled val="1"/>
        </dgm:presLayoutVars>
      </dgm:prSet>
      <dgm:spPr/>
      <dgm:t>
        <a:bodyPr/>
        <a:lstStyle/>
        <a:p>
          <a:endParaRPr lang="en-US"/>
        </a:p>
      </dgm:t>
    </dgm:pt>
    <dgm:pt modelId="{626CA00C-DD34-43A6-83E8-C4A61069502B}" type="pres">
      <dgm:prSet presAssocID="{25DA35E7-1E24-4362-9B29-C409FBB05DA6}" presName="spNode" presStyleCnt="0"/>
      <dgm:spPr/>
      <dgm:t>
        <a:bodyPr/>
        <a:lstStyle/>
        <a:p>
          <a:endParaRPr lang="en-US"/>
        </a:p>
      </dgm:t>
    </dgm:pt>
    <dgm:pt modelId="{7FCE6479-147B-49ED-AD4E-8B3BD898F565}" type="pres">
      <dgm:prSet presAssocID="{91066E47-5953-4896-8887-DC45CAFDB9A1}" presName="sibTrans" presStyleLbl="sibTrans1D1" presStyleIdx="3" presStyleCnt="5"/>
      <dgm:spPr/>
      <dgm:t>
        <a:bodyPr/>
        <a:lstStyle/>
        <a:p>
          <a:endParaRPr lang="en-US"/>
        </a:p>
      </dgm:t>
    </dgm:pt>
    <dgm:pt modelId="{844C2ED2-9F71-4526-ACE6-9BA25EA7BA62}" type="pres">
      <dgm:prSet presAssocID="{5691526F-8FFA-454E-A8D9-9E3BA8F79DE2}" presName="node" presStyleLbl="node1" presStyleIdx="4" presStyleCnt="5">
        <dgm:presLayoutVars>
          <dgm:bulletEnabled val="1"/>
        </dgm:presLayoutVars>
      </dgm:prSet>
      <dgm:spPr/>
      <dgm:t>
        <a:bodyPr/>
        <a:lstStyle/>
        <a:p>
          <a:endParaRPr lang="en-US"/>
        </a:p>
      </dgm:t>
    </dgm:pt>
    <dgm:pt modelId="{8D07B6F9-EDE7-434A-82C5-43D0B461BB82}" type="pres">
      <dgm:prSet presAssocID="{5691526F-8FFA-454E-A8D9-9E3BA8F79DE2}" presName="spNode" presStyleCnt="0"/>
      <dgm:spPr/>
      <dgm:t>
        <a:bodyPr/>
        <a:lstStyle/>
        <a:p>
          <a:endParaRPr lang="en-US"/>
        </a:p>
      </dgm:t>
    </dgm:pt>
    <dgm:pt modelId="{826D201C-0AA4-41B4-B1D3-6FA27010C93D}" type="pres">
      <dgm:prSet presAssocID="{69AEC41C-FFA0-4DC2-820A-9BCCA60D4D1B}" presName="sibTrans" presStyleLbl="sibTrans1D1" presStyleIdx="4" presStyleCnt="5"/>
      <dgm:spPr/>
      <dgm:t>
        <a:bodyPr/>
        <a:lstStyle/>
        <a:p>
          <a:endParaRPr lang="en-US"/>
        </a:p>
      </dgm:t>
    </dgm:pt>
  </dgm:ptLst>
  <dgm:cxnLst>
    <dgm:cxn modelId="{376F340F-558B-4643-BEFA-CCB6C00623AB}" type="presOf" srcId="{D165FA93-A1CA-438A-80C3-A85AA21BFC27}" destId="{839B696A-AFBB-4A07-AE15-72170DA4EF53}" srcOrd="0" destOrd="0" presId="urn:microsoft.com/office/officeart/2005/8/layout/cycle6"/>
    <dgm:cxn modelId="{89EF8C4F-D06D-4504-94B5-C6E5CFB975F7}" srcId="{B6C0E90E-E049-4BCD-8EC7-20C7F305C0FC}" destId="{5691526F-8FFA-454E-A8D9-9E3BA8F79DE2}" srcOrd="4" destOrd="0" parTransId="{BF684DA3-C76B-45C3-A85B-5FC337494FAA}" sibTransId="{69AEC41C-FFA0-4DC2-820A-9BCCA60D4D1B}"/>
    <dgm:cxn modelId="{A5552096-C75A-488F-A439-E3CC43DD76D3}" type="presOf" srcId="{69AEC41C-FFA0-4DC2-820A-9BCCA60D4D1B}" destId="{826D201C-0AA4-41B4-B1D3-6FA27010C93D}" srcOrd="0" destOrd="0" presId="urn:microsoft.com/office/officeart/2005/8/layout/cycle6"/>
    <dgm:cxn modelId="{8D23522C-FADD-4E49-90B5-3F0F24F12B99}" srcId="{B6C0E90E-E049-4BCD-8EC7-20C7F305C0FC}" destId="{D165FA93-A1CA-438A-80C3-A85AA21BFC27}" srcOrd="2" destOrd="0" parTransId="{9F4221FC-1ECF-40F0-9974-7D1BB81072FD}" sibTransId="{F8EF188B-CB38-494F-8FF6-B86335BA0B0E}"/>
    <dgm:cxn modelId="{1B42107C-E396-4585-A7C8-7E16F686203C}" type="presOf" srcId="{25DA35E7-1E24-4362-9B29-C409FBB05DA6}" destId="{CF20E7B5-A022-4552-8AC9-7FD303F4D819}" srcOrd="0" destOrd="0" presId="urn:microsoft.com/office/officeart/2005/8/layout/cycle6"/>
    <dgm:cxn modelId="{E46C0B89-016A-4035-8E05-9D0F0F65AAF0}" srcId="{B6C0E90E-E049-4BCD-8EC7-20C7F305C0FC}" destId="{25DA35E7-1E24-4362-9B29-C409FBB05DA6}" srcOrd="3" destOrd="0" parTransId="{7F55709F-3BA3-40C3-9D2E-F9BBF4EF0888}" sibTransId="{91066E47-5953-4896-8887-DC45CAFDB9A1}"/>
    <dgm:cxn modelId="{F660CFA3-56E4-462F-9D2B-955CE6A471AF}" type="presOf" srcId="{D2257BF1-E434-48D9-8509-55D86E50D974}" destId="{707865D9-C4F8-45C9-B679-2C77147F9484}" srcOrd="0" destOrd="0" presId="urn:microsoft.com/office/officeart/2005/8/layout/cycle6"/>
    <dgm:cxn modelId="{694941B3-1AF3-45EC-A7B3-5D2FD5E275F0}" srcId="{B6C0E90E-E049-4BCD-8EC7-20C7F305C0FC}" destId="{13BBE7CD-4949-47AA-85D7-9751F323043D}" srcOrd="0" destOrd="0" parTransId="{6AE5F808-7D83-42CE-A0D1-E54341C7D1B4}" sibTransId="{D70BE27B-6A4D-41B8-A86D-1D970E2C3CE9}"/>
    <dgm:cxn modelId="{32344459-5FAB-4218-A602-3BC191A32252}" type="presOf" srcId="{13BBE7CD-4949-47AA-85D7-9751F323043D}" destId="{A215DD47-1B57-459F-9CFE-29414B147CC5}" srcOrd="0" destOrd="0" presId="urn:microsoft.com/office/officeart/2005/8/layout/cycle6"/>
    <dgm:cxn modelId="{5621AE6B-9DF0-40CE-AFAE-A3C1D6265CCD}" srcId="{B6C0E90E-E049-4BCD-8EC7-20C7F305C0FC}" destId="{A3AED8E9-B497-463F-ABD9-027F6C864B09}" srcOrd="1" destOrd="0" parTransId="{E194CDD8-12D3-4C2B-8C90-6910E50E71BA}" sibTransId="{D2257BF1-E434-48D9-8509-55D86E50D974}"/>
    <dgm:cxn modelId="{A02FC80A-4B17-47D5-B24B-69CCE8ADEC44}" type="presOf" srcId="{D70BE27B-6A4D-41B8-A86D-1D970E2C3CE9}" destId="{ACAA34C7-EA64-4D95-88E9-FC1904C73681}" srcOrd="0" destOrd="0" presId="urn:microsoft.com/office/officeart/2005/8/layout/cycle6"/>
    <dgm:cxn modelId="{D74272D0-E34F-4374-BCA8-53C785606D10}" type="presOf" srcId="{B6C0E90E-E049-4BCD-8EC7-20C7F305C0FC}" destId="{1D757A06-1CDC-41B1-ABA7-0145C4C25BCF}" srcOrd="0" destOrd="0" presId="urn:microsoft.com/office/officeart/2005/8/layout/cycle6"/>
    <dgm:cxn modelId="{24D2F15A-8692-4D2E-BB6C-8F86C7EA94BB}" type="presOf" srcId="{F8EF188B-CB38-494F-8FF6-B86335BA0B0E}" destId="{BA3A58C5-400A-40C4-A0D0-113AE4B4AFF1}" srcOrd="0" destOrd="0" presId="urn:microsoft.com/office/officeart/2005/8/layout/cycle6"/>
    <dgm:cxn modelId="{8A56DFFA-8435-4E4A-956D-AB86544AF50B}" type="presOf" srcId="{A3AED8E9-B497-463F-ABD9-027F6C864B09}" destId="{F7EF2C87-67C8-46B1-9F4F-CACC2C4A3DF8}" srcOrd="0" destOrd="0" presId="urn:microsoft.com/office/officeart/2005/8/layout/cycle6"/>
    <dgm:cxn modelId="{F170E5D4-7179-4105-BB40-EE67583C098B}" type="presOf" srcId="{91066E47-5953-4896-8887-DC45CAFDB9A1}" destId="{7FCE6479-147B-49ED-AD4E-8B3BD898F565}" srcOrd="0" destOrd="0" presId="urn:microsoft.com/office/officeart/2005/8/layout/cycle6"/>
    <dgm:cxn modelId="{69257DCD-2A78-4EB2-8336-4FF689A362A9}" type="presOf" srcId="{5691526F-8FFA-454E-A8D9-9E3BA8F79DE2}" destId="{844C2ED2-9F71-4526-ACE6-9BA25EA7BA62}" srcOrd="0" destOrd="0" presId="urn:microsoft.com/office/officeart/2005/8/layout/cycle6"/>
    <dgm:cxn modelId="{9535FDDA-6D75-4CA4-8219-F2C91518388D}" type="presParOf" srcId="{1D757A06-1CDC-41B1-ABA7-0145C4C25BCF}" destId="{A215DD47-1B57-459F-9CFE-29414B147CC5}" srcOrd="0" destOrd="0" presId="urn:microsoft.com/office/officeart/2005/8/layout/cycle6"/>
    <dgm:cxn modelId="{9DF2999A-9EC9-4CB1-BB83-171C9A9B107C}" type="presParOf" srcId="{1D757A06-1CDC-41B1-ABA7-0145C4C25BCF}" destId="{60D50E67-A07E-49E3-B06F-F94F824C62C2}" srcOrd="1" destOrd="0" presId="urn:microsoft.com/office/officeart/2005/8/layout/cycle6"/>
    <dgm:cxn modelId="{847BFE03-CA83-40D1-972D-BD7CC71B700B}" type="presParOf" srcId="{1D757A06-1CDC-41B1-ABA7-0145C4C25BCF}" destId="{ACAA34C7-EA64-4D95-88E9-FC1904C73681}" srcOrd="2" destOrd="0" presId="urn:microsoft.com/office/officeart/2005/8/layout/cycle6"/>
    <dgm:cxn modelId="{A0C7774D-F01A-4B8B-B492-B34280599FD4}" type="presParOf" srcId="{1D757A06-1CDC-41B1-ABA7-0145C4C25BCF}" destId="{F7EF2C87-67C8-46B1-9F4F-CACC2C4A3DF8}" srcOrd="3" destOrd="0" presId="urn:microsoft.com/office/officeart/2005/8/layout/cycle6"/>
    <dgm:cxn modelId="{764A74D9-3748-4ACC-BB5A-CE83763EC564}" type="presParOf" srcId="{1D757A06-1CDC-41B1-ABA7-0145C4C25BCF}" destId="{B639CCA6-EDDC-43D1-A1E1-A1398692A9CA}" srcOrd="4" destOrd="0" presId="urn:microsoft.com/office/officeart/2005/8/layout/cycle6"/>
    <dgm:cxn modelId="{F03B22D5-D359-4916-B06A-72363EED0454}" type="presParOf" srcId="{1D757A06-1CDC-41B1-ABA7-0145C4C25BCF}" destId="{707865D9-C4F8-45C9-B679-2C77147F9484}" srcOrd="5" destOrd="0" presId="urn:microsoft.com/office/officeart/2005/8/layout/cycle6"/>
    <dgm:cxn modelId="{EE0ADB04-2980-4A56-BFCE-B79B9F8AAB2B}" type="presParOf" srcId="{1D757A06-1CDC-41B1-ABA7-0145C4C25BCF}" destId="{839B696A-AFBB-4A07-AE15-72170DA4EF53}" srcOrd="6" destOrd="0" presId="urn:microsoft.com/office/officeart/2005/8/layout/cycle6"/>
    <dgm:cxn modelId="{BE2F5F8D-A883-4F57-8829-81027FC20F37}" type="presParOf" srcId="{1D757A06-1CDC-41B1-ABA7-0145C4C25BCF}" destId="{5CE3BF82-A6F6-4FB6-B82C-885854D34740}" srcOrd="7" destOrd="0" presId="urn:microsoft.com/office/officeart/2005/8/layout/cycle6"/>
    <dgm:cxn modelId="{788A9882-2A51-4CD6-80F3-4CAA1CDFB8D4}" type="presParOf" srcId="{1D757A06-1CDC-41B1-ABA7-0145C4C25BCF}" destId="{BA3A58C5-400A-40C4-A0D0-113AE4B4AFF1}" srcOrd="8" destOrd="0" presId="urn:microsoft.com/office/officeart/2005/8/layout/cycle6"/>
    <dgm:cxn modelId="{817B13B5-FCFF-401D-9180-F29D0A52C138}" type="presParOf" srcId="{1D757A06-1CDC-41B1-ABA7-0145C4C25BCF}" destId="{CF20E7B5-A022-4552-8AC9-7FD303F4D819}" srcOrd="9" destOrd="0" presId="urn:microsoft.com/office/officeart/2005/8/layout/cycle6"/>
    <dgm:cxn modelId="{FBD9C4D6-849A-4F57-94E9-9256403C1958}" type="presParOf" srcId="{1D757A06-1CDC-41B1-ABA7-0145C4C25BCF}" destId="{626CA00C-DD34-43A6-83E8-C4A61069502B}" srcOrd="10" destOrd="0" presId="urn:microsoft.com/office/officeart/2005/8/layout/cycle6"/>
    <dgm:cxn modelId="{9CFBC78C-A1CF-4196-8215-6ED456C8B746}" type="presParOf" srcId="{1D757A06-1CDC-41B1-ABA7-0145C4C25BCF}" destId="{7FCE6479-147B-49ED-AD4E-8B3BD898F565}" srcOrd="11" destOrd="0" presId="urn:microsoft.com/office/officeart/2005/8/layout/cycle6"/>
    <dgm:cxn modelId="{CD0B136E-69F7-48F6-B3C8-0BA07FC5174A}" type="presParOf" srcId="{1D757A06-1CDC-41B1-ABA7-0145C4C25BCF}" destId="{844C2ED2-9F71-4526-ACE6-9BA25EA7BA62}" srcOrd="12" destOrd="0" presId="urn:microsoft.com/office/officeart/2005/8/layout/cycle6"/>
    <dgm:cxn modelId="{333E51EC-11A4-4DAB-B205-78A565AA036F}" type="presParOf" srcId="{1D757A06-1CDC-41B1-ABA7-0145C4C25BCF}" destId="{8D07B6F9-EDE7-434A-82C5-43D0B461BB82}" srcOrd="13" destOrd="0" presId="urn:microsoft.com/office/officeart/2005/8/layout/cycle6"/>
    <dgm:cxn modelId="{61BD2D31-3D44-4C4F-B720-EBFEB90D1A4E}" type="presParOf" srcId="{1D757A06-1CDC-41B1-ABA7-0145C4C25BCF}" destId="{826D201C-0AA4-41B4-B1D3-6FA27010C93D}"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15DD47-1B57-459F-9CFE-29414B147CC5}">
      <dsp:nvSpPr>
        <dsp:cNvPr id="0" name=""/>
        <dsp:cNvSpPr/>
      </dsp:nvSpPr>
      <dsp:spPr>
        <a:xfrm>
          <a:off x="3466057" y="1829"/>
          <a:ext cx="1602283" cy="1041484"/>
        </a:xfrm>
        <a:prstGeom prst="round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Analysis</a:t>
          </a:r>
          <a:endParaRPr lang="en-US" sz="1600" kern="1200" dirty="0"/>
        </a:p>
      </dsp:txBody>
      <dsp:txXfrm>
        <a:off x="3516898" y="52670"/>
        <a:ext cx="1500601" cy="939802"/>
      </dsp:txXfrm>
    </dsp:sp>
    <dsp:sp modelId="{ACAA34C7-EA64-4D95-88E9-FC1904C73681}">
      <dsp:nvSpPr>
        <dsp:cNvPr id="0" name=""/>
        <dsp:cNvSpPr/>
      </dsp:nvSpPr>
      <dsp:spPr>
        <a:xfrm>
          <a:off x="2187136" y="522571"/>
          <a:ext cx="4160125" cy="4160125"/>
        </a:xfrm>
        <a:custGeom>
          <a:avLst/>
          <a:gdLst/>
          <a:ahLst/>
          <a:cxnLst/>
          <a:rect l="0" t="0" r="0" b="0"/>
          <a:pathLst>
            <a:path>
              <a:moveTo>
                <a:pt x="2892202" y="165097"/>
              </a:moveTo>
              <a:arcTo wR="2080062" hR="2080062" stAng="17578913" swAng="1960649"/>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7EF2C87-67C8-46B1-9F4F-CACC2C4A3DF8}">
      <dsp:nvSpPr>
        <dsp:cNvPr id="0" name=""/>
        <dsp:cNvSpPr/>
      </dsp:nvSpPr>
      <dsp:spPr>
        <a:xfrm>
          <a:off x="5444314" y="1439117"/>
          <a:ext cx="1602283" cy="1041484"/>
        </a:xfrm>
        <a:prstGeom prst="round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Design</a:t>
          </a:r>
          <a:endParaRPr lang="en-US" sz="1600" kern="1200" dirty="0"/>
        </a:p>
      </dsp:txBody>
      <dsp:txXfrm>
        <a:off x="5495155" y="1489958"/>
        <a:ext cx="1500601" cy="939802"/>
      </dsp:txXfrm>
    </dsp:sp>
    <dsp:sp modelId="{707865D9-C4F8-45C9-B679-2C77147F9484}">
      <dsp:nvSpPr>
        <dsp:cNvPr id="0" name=""/>
        <dsp:cNvSpPr/>
      </dsp:nvSpPr>
      <dsp:spPr>
        <a:xfrm>
          <a:off x="2187136" y="522571"/>
          <a:ext cx="4160125" cy="4160125"/>
        </a:xfrm>
        <a:custGeom>
          <a:avLst/>
          <a:gdLst/>
          <a:ahLst/>
          <a:cxnLst/>
          <a:rect l="0" t="0" r="0" b="0"/>
          <a:pathLst>
            <a:path>
              <a:moveTo>
                <a:pt x="4157281" y="1971322"/>
              </a:moveTo>
              <a:arcTo wR="2080062" hR="2080062" stAng="21420201" swAng="2195619"/>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39B696A-AFBB-4A07-AE15-72170DA4EF53}">
      <dsp:nvSpPr>
        <dsp:cNvPr id="0" name=""/>
        <dsp:cNvSpPr/>
      </dsp:nvSpPr>
      <dsp:spPr>
        <a:xfrm>
          <a:off x="4688687" y="3764698"/>
          <a:ext cx="1602283" cy="1041484"/>
        </a:xfrm>
        <a:prstGeom prst="round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Development</a:t>
          </a:r>
          <a:endParaRPr lang="en-US" sz="1600" kern="1200" dirty="0"/>
        </a:p>
      </dsp:txBody>
      <dsp:txXfrm>
        <a:off x="4739528" y="3815539"/>
        <a:ext cx="1500601" cy="939802"/>
      </dsp:txXfrm>
    </dsp:sp>
    <dsp:sp modelId="{BA3A58C5-400A-40C4-A0D0-113AE4B4AFF1}">
      <dsp:nvSpPr>
        <dsp:cNvPr id="0" name=""/>
        <dsp:cNvSpPr/>
      </dsp:nvSpPr>
      <dsp:spPr>
        <a:xfrm>
          <a:off x="2187136" y="522571"/>
          <a:ext cx="4160125" cy="4160125"/>
        </a:xfrm>
        <a:custGeom>
          <a:avLst/>
          <a:gdLst/>
          <a:ahLst/>
          <a:cxnLst/>
          <a:rect l="0" t="0" r="0" b="0"/>
          <a:pathLst>
            <a:path>
              <a:moveTo>
                <a:pt x="2493293" y="4118665"/>
              </a:moveTo>
              <a:arcTo wR="2080062" hR="2080062" stAng="4712475" swAng="1375050"/>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F20E7B5-A022-4552-8AC9-7FD303F4D819}">
      <dsp:nvSpPr>
        <dsp:cNvPr id="0" name=""/>
        <dsp:cNvSpPr/>
      </dsp:nvSpPr>
      <dsp:spPr>
        <a:xfrm>
          <a:off x="2243427" y="3764698"/>
          <a:ext cx="1602283" cy="1041484"/>
        </a:xfrm>
        <a:prstGeom prst="round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Implementation</a:t>
          </a:r>
          <a:endParaRPr lang="en-US" sz="1600" kern="1200" dirty="0"/>
        </a:p>
      </dsp:txBody>
      <dsp:txXfrm>
        <a:off x="2294268" y="3815539"/>
        <a:ext cx="1500601" cy="939802"/>
      </dsp:txXfrm>
    </dsp:sp>
    <dsp:sp modelId="{7FCE6479-147B-49ED-AD4E-8B3BD898F565}">
      <dsp:nvSpPr>
        <dsp:cNvPr id="0" name=""/>
        <dsp:cNvSpPr/>
      </dsp:nvSpPr>
      <dsp:spPr>
        <a:xfrm>
          <a:off x="2187136" y="522571"/>
          <a:ext cx="4160125" cy="4160125"/>
        </a:xfrm>
        <a:custGeom>
          <a:avLst/>
          <a:gdLst/>
          <a:ahLst/>
          <a:cxnLst/>
          <a:rect l="0" t="0" r="0" b="0"/>
          <a:pathLst>
            <a:path>
              <a:moveTo>
                <a:pt x="347474" y="3231061"/>
              </a:moveTo>
              <a:arcTo wR="2080062" hR="2080062" stAng="8784179" swAng="2195619"/>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44C2ED2-9F71-4526-ACE6-9BA25EA7BA62}">
      <dsp:nvSpPr>
        <dsp:cNvPr id="0" name=""/>
        <dsp:cNvSpPr/>
      </dsp:nvSpPr>
      <dsp:spPr>
        <a:xfrm>
          <a:off x="1487800" y="1439117"/>
          <a:ext cx="1602283" cy="1041484"/>
        </a:xfrm>
        <a:prstGeom prst="round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Evaluation </a:t>
          </a:r>
          <a:endParaRPr lang="en-US" sz="1600" kern="1200" dirty="0"/>
        </a:p>
      </dsp:txBody>
      <dsp:txXfrm>
        <a:off x="1538641" y="1489958"/>
        <a:ext cx="1500601" cy="939802"/>
      </dsp:txXfrm>
    </dsp:sp>
    <dsp:sp modelId="{826D201C-0AA4-41B4-B1D3-6FA27010C93D}">
      <dsp:nvSpPr>
        <dsp:cNvPr id="0" name=""/>
        <dsp:cNvSpPr/>
      </dsp:nvSpPr>
      <dsp:spPr>
        <a:xfrm>
          <a:off x="2187136" y="522571"/>
          <a:ext cx="4160125" cy="4160125"/>
        </a:xfrm>
        <a:custGeom>
          <a:avLst/>
          <a:gdLst/>
          <a:ahLst/>
          <a:cxnLst/>
          <a:rect l="0" t="0" r="0" b="0"/>
          <a:pathLst>
            <a:path>
              <a:moveTo>
                <a:pt x="362558" y="906674"/>
              </a:moveTo>
              <a:arcTo wR="2080062" hR="2080062" stAng="12860439" swAng="1960649"/>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4680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dirty="0"/>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30E910AE-D6C9-4E4D-B3C8-95322937167E}" type="datetimeFigureOut">
              <a:rPr lang="en-US" smtClean="0"/>
              <a:pPr/>
              <a:t>9/13/2016</a:t>
            </a:fld>
            <a:endParaRPr lang="en-US" dirty="0"/>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dirty="0"/>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F5BE8407-E817-426C-9C46-E15F20784053}" type="slidenum">
              <a:rPr lang="en-US" smtClean="0"/>
              <a:pPr/>
              <a:t>‹#›</a:t>
            </a:fld>
            <a:endParaRPr lang="en-US" dirty="0"/>
          </a:p>
        </p:txBody>
      </p:sp>
    </p:spTree>
    <p:extLst>
      <p:ext uri="{BB962C8B-B14F-4D97-AF65-F5344CB8AC3E}">
        <p14:creationId xmlns:p14="http://schemas.microsoft.com/office/powerpoint/2010/main" val="4090474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5</a:t>
            </a:fld>
            <a:endParaRPr lang="en-US" dirty="0"/>
          </a:p>
        </p:txBody>
      </p:sp>
    </p:spTree>
    <p:extLst>
      <p:ext uri="{BB962C8B-B14F-4D97-AF65-F5344CB8AC3E}">
        <p14:creationId xmlns:p14="http://schemas.microsoft.com/office/powerpoint/2010/main" val="4167445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11</a:t>
            </a:fld>
            <a:endParaRPr lang="en-US" dirty="0"/>
          </a:p>
        </p:txBody>
      </p:sp>
    </p:spTree>
    <p:extLst>
      <p:ext uri="{BB962C8B-B14F-4D97-AF65-F5344CB8AC3E}">
        <p14:creationId xmlns:p14="http://schemas.microsoft.com/office/powerpoint/2010/main" val="2987474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17</a:t>
            </a:fld>
            <a:endParaRPr lang="en-US" dirty="0"/>
          </a:p>
        </p:txBody>
      </p:sp>
    </p:spTree>
    <p:extLst>
      <p:ext uri="{BB962C8B-B14F-4D97-AF65-F5344CB8AC3E}">
        <p14:creationId xmlns:p14="http://schemas.microsoft.com/office/powerpoint/2010/main" val="150356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22</a:t>
            </a:fld>
            <a:endParaRPr lang="en-US" dirty="0"/>
          </a:p>
        </p:txBody>
      </p:sp>
    </p:spTree>
    <p:extLst>
      <p:ext uri="{BB962C8B-B14F-4D97-AF65-F5344CB8AC3E}">
        <p14:creationId xmlns:p14="http://schemas.microsoft.com/office/powerpoint/2010/main" val="4145705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69B7A3-8BA4-48EE-BBE5-4362A407AD73}" type="slidenum">
              <a:rPr lang="en-US" smtClean="0"/>
              <a:pPr/>
              <a:t>31</a:t>
            </a:fld>
            <a:endParaRPr lang="en-US" dirty="0"/>
          </a:p>
        </p:txBody>
      </p:sp>
    </p:spTree>
    <p:extLst>
      <p:ext uri="{BB962C8B-B14F-4D97-AF65-F5344CB8AC3E}">
        <p14:creationId xmlns:p14="http://schemas.microsoft.com/office/powerpoint/2010/main" val="33951907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2"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2"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solidFill>
                  <a:srgbClr val="660033"/>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rgbClr val="002060"/>
                </a:solidFill>
                <a:latin typeface="Gisha" panose="020B0502040204020203" pitchFamily="34" charset="-79"/>
                <a:cs typeface="Gisha" panose="020B0502040204020203" pitchFamily="34" charset="-79"/>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1174044" y="5357592"/>
            <a:ext cx="6826956" cy="365125"/>
          </a:xfrm>
        </p:spPr>
        <p:txBody>
          <a:bodyPr/>
          <a:lstStyle>
            <a:lvl1pPr>
              <a:defRPr>
                <a:latin typeface="Gisha" panose="020B0502040204020203" pitchFamily="34" charset="-79"/>
                <a:cs typeface="Gisha" panose="020B0502040204020203" pitchFamily="34" charset="-79"/>
              </a:defRPr>
            </a:lvl1p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3" name="Content Placeholder 2"/>
          <p:cNvSpPr>
            <a:spLocks noGrp="1"/>
          </p:cNvSpPr>
          <p:nvPr>
            <p:ph idx="1"/>
          </p:nvPr>
        </p:nvSpPr>
        <p:spPr>
          <a:xfrm>
            <a:off x="1463041" y="2119257"/>
            <a:ext cx="6156960" cy="3443343"/>
          </a:xfrm>
        </p:spPr>
        <p:txBody>
          <a:bodyPr/>
          <a:lstStyle>
            <a:lvl1pPr>
              <a:buClr>
                <a:schemeClr val="accent4">
                  <a:lumMod val="50000"/>
                </a:schemeClr>
              </a:buClr>
              <a:defRPr sz="2400">
                <a:solidFill>
                  <a:srgbClr val="002060"/>
                </a:solidFill>
                <a:latin typeface="Gisha" panose="020B0502040204020203" pitchFamily="34" charset="-79"/>
                <a:cs typeface="Gisha" panose="020B0502040204020203" pitchFamily="34" charset="-79"/>
              </a:defRPr>
            </a:lvl1pPr>
            <a:lvl2pPr marL="640080" indent="-274320">
              <a:buClr>
                <a:srgbClr val="002060"/>
              </a:buClr>
              <a:buFont typeface="Courier New" pitchFamily="49" charset="0"/>
              <a:buChar char="o"/>
              <a:defRPr sz="2400">
                <a:solidFill>
                  <a:srgbClr val="002060"/>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914400" y="5715000"/>
            <a:ext cx="7315199" cy="365125"/>
          </a:xfrm>
        </p:spPr>
        <p:txBody>
          <a:bodyPr/>
          <a:lstStyle>
            <a:lvl1pPr>
              <a:defRPr lang="en-US" sz="800" smtClean="0">
                <a:effectLst/>
              </a:defRPr>
            </a:lvl1pPr>
          </a:lstStyle>
          <a:p>
            <a:r>
              <a:rPr lang="en-US" dirty="0" smtClean="0"/>
              <a:t>Copyright © 2017 McGraw-Hill Education. All rights reserved. No reproduction or distribution without the prior written consent of McGraw-Hill Education.</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rgbClr val="002060"/>
                </a:solidFill>
                <a:latin typeface="Gisha" panose="020B0502040204020203" pitchFamily="34" charset="-79"/>
                <a:cs typeface="Gisha" panose="020B0502040204020203" pitchFamily="34" charset="-79"/>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454588" y="5809152"/>
            <a:ext cx="1213821" cy="365125"/>
          </a:xfrm>
          <a:prstGeom prst="rect">
            <a:avLst/>
          </a:prstGeom>
        </p:spPr>
        <p:txBody>
          <a:bodyPr/>
          <a:lstStyle/>
          <a:p>
            <a:fld id="{81DF170E-70EB-49F5-8449-D6A0E4DEBEC4}" type="datetimeFigureOut">
              <a:rPr lang="en-US" smtClean="0"/>
              <a:pPr/>
              <a:t>9/13/2016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70202" y="5809152"/>
            <a:ext cx="554023" cy="365125"/>
          </a:xfrm>
          <a:prstGeom prst="rect">
            <a:avLst/>
          </a:prstGeom>
        </p:spPr>
        <p:txBody>
          <a:bodyPr/>
          <a:lstStyle/>
          <a:p>
            <a:fld id="{FBBC458B-B18F-4C3D-A1CD-A5C71A927D1A}"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6" name="Footer Placeholder 5"/>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9" name="Content Placeholder 8"/>
          <p:cNvSpPr>
            <a:spLocks noGrp="1"/>
          </p:cNvSpPr>
          <p:nvPr>
            <p:ph sz="quarter" idx="13"/>
          </p:nvPr>
        </p:nvSpPr>
        <p:spPr>
          <a:xfrm>
            <a:off x="1298448" y="2121407"/>
            <a:ext cx="3200400" cy="3602736"/>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4"/>
          </p:nvPr>
        </p:nvSpPr>
        <p:spPr>
          <a:xfrm>
            <a:off x="4663440" y="2119313"/>
            <a:ext cx="3200400" cy="3605212"/>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8" name="Footer Placeholder 7"/>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11" name="Content Placeholder 10"/>
          <p:cNvSpPr>
            <a:spLocks noGrp="1"/>
          </p:cNvSpPr>
          <p:nvPr>
            <p:ph sz="quarter" idx="13"/>
          </p:nvPr>
        </p:nvSpPr>
        <p:spPr>
          <a:xfrm>
            <a:off x="1298448" y="2944368"/>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4" name="Footer Placeholder 3"/>
          <p:cNvSpPr>
            <a:spLocks noGrp="1"/>
          </p:cNvSpPr>
          <p:nvPr>
            <p:ph type="ftr" sz="quarter" idx="11"/>
          </p:nvPr>
        </p:nvSpPr>
        <p:spPr>
          <a:xfrm>
            <a:off x="914400" y="5809152"/>
            <a:ext cx="73913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914400" y="5809152"/>
            <a:ext cx="7315199" cy="365125"/>
          </a:xfrm>
        </p:spPr>
        <p:txBody>
          <a:bodyPr/>
          <a:lstStyle>
            <a:lvl1pPr>
              <a:defRPr sz="1000" i="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rot="60000">
            <a:off x="4854291" y="1150993"/>
            <a:ext cx="3020792" cy="4625489"/>
          </a:xfrm>
        </p:spPr>
        <p:txBody>
          <a:bodyPr anchor="ctr"/>
          <a:lstStyle>
            <a:lvl1pPr>
              <a:buClr>
                <a:schemeClr val="accent4">
                  <a:lumMod val="50000"/>
                </a:schemeClr>
              </a:buClr>
              <a:defRPr sz="2200">
                <a:latin typeface="Gisha" panose="020B0502040204020203" pitchFamily="34" charset="-79"/>
                <a:cs typeface="Gisha" panose="020B0502040204020203" pitchFamily="34" charset="-79"/>
              </a:defRPr>
            </a:lvl1pPr>
            <a:lvl2pPr>
              <a:buClr>
                <a:schemeClr val="accent4">
                  <a:lumMod val="50000"/>
                </a:schemeClr>
              </a:buClr>
              <a:defRPr sz="2000">
                <a:latin typeface="Gisha" panose="020B0502040204020203" pitchFamily="34" charset="-79"/>
                <a:cs typeface="Gisha" panose="020B0502040204020203" pitchFamily="34" charset="-79"/>
              </a:defRPr>
            </a:lvl2pPr>
            <a:lvl3pPr>
              <a:buClr>
                <a:schemeClr val="accent4">
                  <a:lumMod val="50000"/>
                </a:schemeClr>
              </a:buClr>
              <a:defRPr sz="1800">
                <a:latin typeface="Gisha" panose="020B0502040204020203" pitchFamily="34" charset="-79"/>
                <a:cs typeface="Gisha" panose="020B0502040204020203" pitchFamily="34" charset="-79"/>
              </a:defRPr>
            </a:lvl3pPr>
            <a:lvl4pPr>
              <a:buClr>
                <a:schemeClr val="accent4">
                  <a:lumMod val="50000"/>
                </a:schemeClr>
              </a:buClr>
              <a:defRPr sz="1600">
                <a:latin typeface="Gisha" panose="020B0502040204020203" pitchFamily="34" charset="-79"/>
                <a:cs typeface="Gisha" panose="020B0502040204020203" pitchFamily="34" charset="-79"/>
              </a:defRPr>
            </a:lvl4pPr>
            <a:lvl5pPr>
              <a:buClr>
                <a:schemeClr val="accent4">
                  <a:lumMod val="50000"/>
                </a:schemeClr>
              </a:buClr>
              <a:defRPr sz="1400">
                <a:latin typeface="Gisha" panose="020B0502040204020203" pitchFamily="34" charset="-79"/>
                <a:cs typeface="Gisha" panose="020B0502040204020203" pitchFamily="34" charset="-79"/>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54" y="5829261"/>
            <a:ext cx="3522607"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atin typeface="Gisha" panose="020B0502040204020203" pitchFamily="34" charset="-79"/>
                <a:cs typeface="Gisha" panose="020B0502040204020203" pitchFamily="34" charset="-79"/>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69" y="5831037"/>
            <a:ext cx="3319043"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31520" y="576072"/>
            <a:ext cx="7696200" cy="5715000"/>
          </a:xfrm>
          <a:prstGeom prst="rect">
            <a:avLst/>
          </a:prstGeom>
          <a:blipFill dpi="0" rotWithShape="1">
            <a:blip r:embed="rId11"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12"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2"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914400" y="5809152"/>
            <a:ext cx="7315199" cy="365125"/>
          </a:xfrm>
          <a:prstGeom prst="rect">
            <a:avLst/>
          </a:prstGeom>
        </p:spPr>
        <p:txBody>
          <a:bodyPr vert="horz" lIns="91440" tIns="45720" rIns="91440" bIns="45720" rtlCol="0" anchor="ctr"/>
          <a:lstStyle>
            <a:lvl1pPr algn="l">
              <a:defRPr sz="1000">
                <a:solidFill>
                  <a:schemeClr val="tx2"/>
                </a:solidFill>
                <a:latin typeface="Gisha" panose="020B0502040204020203" pitchFamily="34" charset="-79"/>
                <a:cs typeface="Gisha" panose="020B0502040204020203" pitchFamily="34" charset="-79"/>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Lst>
  <p:timing>
    <p:tnLst>
      <p:par>
        <p:cTn id="1" dur="indefinite" restart="never" nodeType="tmRoot"/>
      </p:par>
    </p:tnLst>
  </p:timing>
  <p:txStyles>
    <p:titleStyle>
      <a:lvl1pPr algn="ctr" defTabSz="914400" rtl="0" eaLnBrk="1" latinLnBrk="0" hangingPunct="1">
        <a:spcBef>
          <a:spcPct val="0"/>
        </a:spcBef>
        <a:buNone/>
        <a:defRPr sz="4000" kern="1200">
          <a:solidFill>
            <a:srgbClr val="660033"/>
          </a:solidFill>
          <a:latin typeface="Gisha" panose="020B0502040204020203" pitchFamily="34" charset="-79"/>
          <a:ea typeface="+mj-ea"/>
          <a:cs typeface="Gisha" panose="020B0502040204020203" pitchFamily="34"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rgbClr val="002060"/>
          </a:solidFill>
          <a:latin typeface="Gisha" panose="020B0502040204020203" pitchFamily="34" charset="-79"/>
          <a:ea typeface="+mn-ea"/>
          <a:cs typeface="Gisha" panose="020B0502040204020203" pitchFamily="34" charset="-79"/>
        </a:defRPr>
      </a:lvl1pPr>
      <a:lvl2pPr marL="64008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2pPr>
      <a:lvl3pPr marL="91440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3pPr>
      <a:lvl4pPr marL="128016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4pPr>
      <a:lvl5pPr marL="164592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181600" y="1786890"/>
            <a:ext cx="2685404" cy="2239192"/>
          </a:xfrm>
        </p:spPr>
        <p:txBody>
          <a:bodyPr>
            <a:normAutofit/>
          </a:bodyPr>
          <a:lstStyle/>
          <a:p>
            <a:pPr rtl="0" eaLnBrk="1" latinLnBrk="0" hangingPunct="1">
              <a:spcBef>
                <a:spcPts val="600"/>
              </a:spcBef>
            </a:pPr>
            <a:r>
              <a:rPr lang="en-US" sz="2400" dirty="0">
                <a:solidFill>
                  <a:srgbClr val="002060"/>
                </a:solidFill>
                <a:ea typeface="+mn-ea"/>
              </a:rPr>
              <a:t>Chapter One</a:t>
            </a:r>
          </a:p>
          <a:p>
            <a:pPr rtl="0" eaLnBrk="1" latinLnBrk="0" hangingPunct="1">
              <a:spcBef>
                <a:spcPts val="600"/>
              </a:spcBef>
            </a:pPr>
            <a:r>
              <a:rPr lang="en-US" sz="2400" dirty="0">
                <a:ea typeface="+mn-ea"/>
              </a:rPr>
              <a:t>Introduction to Training &amp; Development</a:t>
            </a:r>
          </a:p>
        </p:txBody>
      </p:sp>
      <p:pic>
        <p:nvPicPr>
          <p:cNvPr id="6" name="Picture 1" descr="Null"/>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5524" y="1219200"/>
            <a:ext cx="3503676" cy="43434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7" name="Footer Placeholder 3"/>
          <p:cNvSpPr>
            <a:spLocks noGrp="1"/>
          </p:cNvSpPr>
          <p:nvPr>
            <p:ph type="ftr" sz="quarter" idx="11"/>
          </p:nvPr>
        </p:nvSpPr>
        <p:spPr>
          <a:xfrm>
            <a:off x="914400" y="5715000"/>
            <a:ext cx="7315199" cy="365125"/>
          </a:xfrm>
        </p:spPr>
        <p:txBody>
          <a:bodyPr/>
          <a:lstStyle/>
          <a:p>
            <a:pPr algn="ctr"/>
            <a:r>
              <a:rPr lang="en-US" sz="800"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3242062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0509" y="1028099"/>
            <a:ext cx="3574272" cy="781451"/>
          </a:xfrm>
        </p:spPr>
        <p:txBody>
          <a:bodyPr/>
          <a:lstStyle/>
          <a:p>
            <a:r>
              <a:rPr lang="en-US" dirty="0" smtClean="0"/>
              <a:t>Objectives</a:t>
            </a:r>
            <a:r>
              <a:rPr lang="en-US" sz="2000" dirty="0" smtClean="0"/>
              <a:t> (1)</a:t>
            </a:r>
            <a:endParaRPr lang="en-US" sz="2000" dirty="0"/>
          </a:p>
        </p:txBody>
      </p:sp>
      <p:sp>
        <p:nvSpPr>
          <p:cNvPr id="3" name="Content Placeholder 2"/>
          <p:cNvSpPr>
            <a:spLocks noGrp="1"/>
          </p:cNvSpPr>
          <p:nvPr>
            <p:ph idx="1"/>
          </p:nvPr>
        </p:nvSpPr>
        <p:spPr>
          <a:xfrm>
            <a:off x="1143000" y="1828800"/>
            <a:ext cx="6629400" cy="4800600"/>
          </a:xfrm>
        </p:spPr>
        <p:txBody>
          <a:bodyPr/>
          <a:lstStyle/>
          <a:p>
            <a:pPr>
              <a:spcBef>
                <a:spcPts val="400"/>
              </a:spcBef>
            </a:pPr>
            <a:r>
              <a:rPr lang="en-US" dirty="0"/>
              <a:t>Discuss the forces influencing the workplace and learning and explain how training can help companies deal with these forces</a:t>
            </a:r>
          </a:p>
          <a:p>
            <a:pPr>
              <a:spcBef>
                <a:spcPts val="400"/>
              </a:spcBef>
            </a:pPr>
            <a:r>
              <a:rPr lang="en-US" dirty="0"/>
              <a:t>Draw a figure or diagram and explain how training, development, informal learning, and knowledge management contribute to business success</a:t>
            </a:r>
          </a:p>
          <a:p>
            <a:pPr>
              <a:spcBef>
                <a:spcPts val="400"/>
              </a:spcBef>
            </a:pPr>
            <a:r>
              <a:rPr lang="en-US" dirty="0"/>
              <a:t>Discuss various aspects of the training design process</a:t>
            </a:r>
          </a:p>
          <a:p>
            <a:endParaRPr lang="en-US" dirty="0"/>
          </a:p>
        </p:txBody>
      </p:sp>
      <p:sp>
        <p:nvSpPr>
          <p:cNvPr id="4" name="Text Box 1"/>
          <p:cNvSpPr>
            <a:spLocks noGrp="1"/>
          </p:cNvSpPr>
          <p:nvPr>
            <p:ph type="ftr" sz="quarter" idx="11"/>
          </p:nvPr>
        </p:nvSpPr>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114739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2976" y="1045500"/>
            <a:ext cx="3249338" cy="746649"/>
          </a:xfrm>
        </p:spPr>
        <p:txBody>
          <a:bodyPr/>
          <a:lstStyle/>
          <a:p>
            <a:r>
              <a:rPr lang="en-US" dirty="0" smtClean="0"/>
              <a:t>Objectives</a:t>
            </a:r>
            <a:r>
              <a:rPr lang="en-US" sz="2000" dirty="0" smtClean="0"/>
              <a:t> (2)</a:t>
            </a:r>
            <a:endParaRPr lang="en-US" sz="2000" dirty="0"/>
          </a:p>
        </p:txBody>
      </p:sp>
      <p:sp>
        <p:nvSpPr>
          <p:cNvPr id="3" name="Content Placeholder 2"/>
          <p:cNvSpPr>
            <a:spLocks noGrp="1"/>
          </p:cNvSpPr>
          <p:nvPr>
            <p:ph idx="1"/>
          </p:nvPr>
        </p:nvSpPr>
        <p:spPr>
          <a:xfrm>
            <a:off x="1143000" y="1828800"/>
            <a:ext cx="6629400" cy="4800600"/>
          </a:xfrm>
        </p:spPr>
        <p:txBody>
          <a:bodyPr/>
          <a:lstStyle/>
          <a:p>
            <a:r>
              <a:rPr lang="en-US" dirty="0"/>
              <a:t>Describe the amount and types of training occurring in U.S. companies</a:t>
            </a:r>
          </a:p>
          <a:p>
            <a:r>
              <a:rPr lang="en-US" dirty="0"/>
              <a:t>Discuss the key roles for training professionals</a:t>
            </a:r>
          </a:p>
          <a:p>
            <a:r>
              <a:rPr lang="en-US" dirty="0"/>
              <a:t>Identify appropriate resources for learning about training research and practice</a:t>
            </a:r>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512065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Training</a:t>
            </a:r>
            <a:endParaRPr lang="en-US" dirty="0"/>
          </a:p>
        </p:txBody>
      </p:sp>
      <p:sp>
        <p:nvSpPr>
          <p:cNvPr id="3" name="Content Placeholder 2"/>
          <p:cNvSpPr>
            <a:spLocks noGrp="1"/>
          </p:cNvSpPr>
          <p:nvPr>
            <p:ph idx="1"/>
          </p:nvPr>
        </p:nvSpPr>
        <p:spPr>
          <a:xfrm>
            <a:off x="1143000" y="1828800"/>
            <a:ext cx="6629400" cy="4800600"/>
          </a:xfrm>
        </p:spPr>
        <p:txBody>
          <a:bodyPr/>
          <a:lstStyle/>
          <a:p>
            <a:r>
              <a:rPr lang="en-US" altLang="en-US" dirty="0"/>
              <a:t>There are many challenges and opportunities in the workplace today</a:t>
            </a:r>
          </a:p>
          <a:p>
            <a:r>
              <a:rPr lang="en-US" altLang="en-US" dirty="0"/>
              <a:t>Training equips individuals with necessary knowledge, skills, and abilities</a:t>
            </a:r>
          </a:p>
          <a:p>
            <a:r>
              <a:rPr lang="en-US" altLang="en-US" dirty="0"/>
              <a:t>Training serves to attract employees to companies, engages, them, and promotes retention</a:t>
            </a:r>
          </a:p>
          <a:p>
            <a:r>
              <a:rPr lang="en-US" altLang="en-US" dirty="0"/>
              <a:t>Training helps to create a competitive advantage</a:t>
            </a:r>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4112809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2689" y="990443"/>
            <a:ext cx="7289912" cy="833013"/>
          </a:xfrm>
        </p:spPr>
        <p:txBody>
          <a:bodyPr>
            <a:normAutofit/>
          </a:bodyPr>
          <a:lstStyle/>
          <a:p>
            <a:r>
              <a:rPr lang="en-US" dirty="0" smtClean="0"/>
              <a:t>Key Components of Learning</a:t>
            </a:r>
            <a:r>
              <a:rPr lang="en-US" sz="2200" dirty="0" smtClean="0"/>
              <a:t> (1)</a:t>
            </a:r>
            <a:endParaRPr lang="en-US" sz="2200" dirty="0"/>
          </a:p>
        </p:txBody>
      </p:sp>
      <p:pic>
        <p:nvPicPr>
          <p:cNvPr id="6" name="Picture 2" descr="This image illustrates the key components of learning. It contains two concentric circles. The area between these circles has been divided into two segments. The top segment is labeled formal training and employee development. The left end of the second segment is labeled knowledge management, and the right end of the second segment is labeled informal learning. &#10;&#10;The top portion within the inner circle is labeled learning human capital. A downward-pointing arrow connects this content to two points at the bottom of the inner circle. These points read as follows:&#10;Performance improvement &#10;Reach business goals&#10;&#10;"/>
          <p:cNvPicPr>
            <a:picLocks noChangeAspect="1" noChangeArrowheads="1"/>
          </p:cNvPicPr>
          <p:nvPr/>
        </p:nvPicPr>
        <p:blipFill>
          <a:blip r:embed="rId3"/>
          <a:srcRect/>
          <a:stretch>
            <a:fillRect/>
          </a:stretch>
        </p:blipFill>
        <p:spPr bwMode="auto">
          <a:xfrm>
            <a:off x="2652713" y="1989138"/>
            <a:ext cx="3595687" cy="3474123"/>
          </a:xfrm>
          <a:prstGeom prst="rect">
            <a:avLst/>
          </a:prstGeom>
          <a:noFill/>
          <a:ln w="9525">
            <a:noFill/>
            <a:miter lim="800000"/>
            <a:headEnd/>
            <a:tailEnd/>
          </a:ln>
        </p:spPr>
      </p:pic>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7621374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496" y="980311"/>
            <a:ext cx="7176298" cy="829527"/>
          </a:xfrm>
        </p:spPr>
        <p:txBody>
          <a:bodyPr>
            <a:normAutofit/>
          </a:bodyPr>
          <a:lstStyle/>
          <a:p>
            <a:r>
              <a:rPr lang="en-US" dirty="0" smtClean="0"/>
              <a:t>Key Components of Learning</a:t>
            </a:r>
            <a:r>
              <a:rPr lang="en-US" sz="2200" dirty="0" smtClean="0"/>
              <a:t> (2)</a:t>
            </a:r>
            <a:endParaRPr lang="en-US" sz="2200" dirty="0"/>
          </a:p>
        </p:txBody>
      </p:sp>
      <p:sp>
        <p:nvSpPr>
          <p:cNvPr id="3" name="Content Placeholder 2"/>
          <p:cNvSpPr>
            <a:spLocks noGrp="1"/>
          </p:cNvSpPr>
          <p:nvPr>
            <p:ph idx="1"/>
          </p:nvPr>
        </p:nvSpPr>
        <p:spPr>
          <a:xfrm>
            <a:off x="1143000" y="1828800"/>
            <a:ext cx="6629400" cy="4800600"/>
          </a:xfrm>
        </p:spPr>
        <p:txBody>
          <a:bodyPr/>
          <a:lstStyle/>
          <a:p>
            <a:pPr>
              <a:spcBef>
                <a:spcPts val="400"/>
              </a:spcBef>
            </a:pPr>
            <a:r>
              <a:rPr lang="en-IN" sz="2400" dirty="0" smtClean="0"/>
              <a:t>Learning</a:t>
            </a:r>
          </a:p>
          <a:p>
            <a:pPr lvl="1">
              <a:spcBef>
                <a:spcPts val="400"/>
              </a:spcBef>
            </a:pPr>
            <a:r>
              <a:rPr lang="en-IN" sz="2400" dirty="0" smtClean="0"/>
              <a:t>Acquiring </a:t>
            </a:r>
            <a:r>
              <a:rPr lang="en-IN" sz="2400" dirty="0"/>
              <a:t>knowledge, skills, competencies, attitudes, or </a:t>
            </a:r>
            <a:r>
              <a:rPr lang="en-US" sz="2400" dirty="0"/>
              <a:t>behaviors</a:t>
            </a:r>
          </a:p>
          <a:p>
            <a:pPr>
              <a:spcBef>
                <a:spcPts val="400"/>
              </a:spcBef>
            </a:pPr>
            <a:r>
              <a:rPr lang="en-IN" sz="2400" dirty="0"/>
              <a:t>Human </a:t>
            </a:r>
            <a:r>
              <a:rPr lang="en-IN" sz="2400" dirty="0" smtClean="0"/>
              <a:t>Capital</a:t>
            </a:r>
            <a:endParaRPr lang="en-IN" sz="2400" dirty="0"/>
          </a:p>
          <a:p>
            <a:pPr lvl="1">
              <a:spcBef>
                <a:spcPts val="400"/>
              </a:spcBef>
            </a:pPr>
            <a:r>
              <a:rPr lang="en-IN" sz="2400" dirty="0" smtClean="0"/>
              <a:t>Knowledge</a:t>
            </a:r>
            <a:endParaRPr lang="en-IN" sz="2400" dirty="0"/>
          </a:p>
          <a:p>
            <a:pPr lvl="1">
              <a:spcBef>
                <a:spcPts val="400"/>
              </a:spcBef>
            </a:pPr>
            <a:r>
              <a:rPr lang="en-IN" sz="2400" dirty="0"/>
              <a:t>Advanced </a:t>
            </a:r>
            <a:r>
              <a:rPr lang="en-IN" sz="2400" dirty="0" smtClean="0"/>
              <a:t>skills</a:t>
            </a:r>
            <a:endParaRPr lang="en-IN" sz="2400" dirty="0"/>
          </a:p>
          <a:p>
            <a:pPr lvl="1">
              <a:spcBef>
                <a:spcPts val="400"/>
              </a:spcBef>
            </a:pPr>
            <a:r>
              <a:rPr lang="en-IN" sz="2400" dirty="0"/>
              <a:t>System understanding and </a:t>
            </a:r>
            <a:r>
              <a:rPr lang="en-IN" sz="2400" dirty="0" smtClean="0"/>
              <a:t>creativity</a:t>
            </a:r>
            <a:endParaRPr lang="en-IN" sz="2400" dirty="0"/>
          </a:p>
          <a:p>
            <a:pPr lvl="1">
              <a:spcBef>
                <a:spcPts val="400"/>
              </a:spcBef>
            </a:pPr>
            <a:r>
              <a:rPr lang="en-IN" sz="2400" dirty="0"/>
              <a:t>Motivation to deliver high-quality products and services </a:t>
            </a:r>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897541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7373" y="982220"/>
            <a:ext cx="7320544" cy="873209"/>
          </a:xfrm>
        </p:spPr>
        <p:txBody>
          <a:bodyPr>
            <a:normAutofit/>
          </a:bodyPr>
          <a:lstStyle/>
          <a:p>
            <a:r>
              <a:rPr lang="en-US" dirty="0" smtClean="0"/>
              <a:t>Key Components of Learning</a:t>
            </a:r>
            <a:r>
              <a:rPr lang="en-US" sz="2000" dirty="0" smtClean="0"/>
              <a:t> </a:t>
            </a:r>
            <a:r>
              <a:rPr lang="en-US" sz="2200" dirty="0" smtClean="0"/>
              <a:t>(3)</a:t>
            </a:r>
            <a:endParaRPr lang="en-US" sz="2200" dirty="0"/>
          </a:p>
        </p:txBody>
      </p:sp>
      <p:sp>
        <p:nvSpPr>
          <p:cNvPr id="3" name="Content Placeholder 2"/>
          <p:cNvSpPr>
            <a:spLocks noGrp="1"/>
          </p:cNvSpPr>
          <p:nvPr>
            <p:ph idx="1"/>
          </p:nvPr>
        </p:nvSpPr>
        <p:spPr>
          <a:xfrm>
            <a:off x="1143000" y="1905000"/>
            <a:ext cx="6858000" cy="5105400"/>
          </a:xfrm>
        </p:spPr>
        <p:txBody>
          <a:bodyPr>
            <a:normAutofit/>
          </a:bodyPr>
          <a:lstStyle/>
          <a:p>
            <a:pPr>
              <a:spcBef>
                <a:spcPts val="400"/>
              </a:spcBef>
            </a:pPr>
            <a:r>
              <a:rPr lang="en-IN" sz="2400" dirty="0" smtClean="0"/>
              <a:t>Training</a:t>
            </a:r>
          </a:p>
          <a:p>
            <a:pPr lvl="1">
              <a:spcBef>
                <a:spcPts val="400"/>
              </a:spcBef>
            </a:pPr>
            <a:r>
              <a:rPr lang="en-IN" sz="2400" dirty="0" smtClean="0"/>
              <a:t>Facilitates </a:t>
            </a:r>
            <a:r>
              <a:rPr lang="en-IN" sz="2400" dirty="0"/>
              <a:t>learning job-related competencies, knowledge, skills or behavior</a:t>
            </a:r>
          </a:p>
          <a:p>
            <a:pPr>
              <a:spcBef>
                <a:spcPts val="400"/>
              </a:spcBef>
            </a:pPr>
            <a:r>
              <a:rPr lang="en-IN" sz="2400" dirty="0"/>
              <a:t>Development</a:t>
            </a:r>
          </a:p>
          <a:p>
            <a:pPr lvl="1">
              <a:spcBef>
                <a:spcPts val="400"/>
              </a:spcBef>
            </a:pPr>
            <a:r>
              <a:rPr lang="en-IN" sz="2400" dirty="0"/>
              <a:t>Future </a:t>
            </a:r>
            <a:r>
              <a:rPr lang="en-IN" sz="2400" dirty="0" smtClean="0"/>
              <a:t>focused—includes </a:t>
            </a:r>
            <a:r>
              <a:rPr lang="en-IN" sz="2400" dirty="0"/>
              <a:t>f</a:t>
            </a:r>
            <a:r>
              <a:rPr lang="en-IN" sz="2400" dirty="0" smtClean="0"/>
              <a:t>ormal </a:t>
            </a:r>
            <a:r>
              <a:rPr lang="en-IN" sz="2400" dirty="0"/>
              <a:t>education, job experiences, </a:t>
            </a:r>
            <a:r>
              <a:rPr lang="en-IN" sz="2400" dirty="0" smtClean="0"/>
              <a:t>relationships, and assessments </a:t>
            </a:r>
          </a:p>
          <a:p>
            <a:pPr>
              <a:spcBef>
                <a:spcPts val="400"/>
              </a:spcBef>
            </a:pPr>
            <a:r>
              <a:rPr lang="en-IN" sz="2400" dirty="0" smtClean="0"/>
              <a:t>Formal </a:t>
            </a:r>
            <a:r>
              <a:rPr lang="en-IN" dirty="0"/>
              <a:t>T</a:t>
            </a:r>
            <a:r>
              <a:rPr lang="en-IN" sz="2400" dirty="0" smtClean="0"/>
              <a:t>raining </a:t>
            </a:r>
            <a:r>
              <a:rPr lang="en-IN" sz="2400" dirty="0"/>
              <a:t>and </a:t>
            </a:r>
            <a:r>
              <a:rPr lang="en-IN" sz="2400" dirty="0" smtClean="0"/>
              <a:t>Development</a:t>
            </a:r>
            <a:endParaRPr lang="en-IN" sz="2400" dirty="0"/>
          </a:p>
          <a:p>
            <a:pPr lvl="1">
              <a:spcBef>
                <a:spcPts val="400"/>
              </a:spcBef>
            </a:pPr>
            <a:r>
              <a:rPr lang="en-IN" sz="2400" dirty="0" smtClean="0"/>
              <a:t>Developed </a:t>
            </a:r>
            <a:r>
              <a:rPr lang="en-IN" sz="2400" dirty="0"/>
              <a:t>and organized by the company</a:t>
            </a:r>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381416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5022" y="1045500"/>
            <a:ext cx="7105246" cy="746649"/>
          </a:xfrm>
        </p:spPr>
        <p:txBody>
          <a:bodyPr>
            <a:normAutofit/>
          </a:bodyPr>
          <a:lstStyle/>
          <a:p>
            <a:r>
              <a:rPr lang="en-US" dirty="0" smtClean="0"/>
              <a:t>Key Components of </a:t>
            </a:r>
            <a:r>
              <a:rPr lang="en-US" dirty="0"/>
              <a:t>Learning</a:t>
            </a:r>
            <a:r>
              <a:rPr lang="en-US" sz="2000" dirty="0"/>
              <a:t> </a:t>
            </a:r>
            <a:r>
              <a:rPr lang="en-US" sz="2200" dirty="0" smtClean="0"/>
              <a:t>(4) </a:t>
            </a:r>
            <a:endParaRPr lang="en-US" sz="2200" dirty="0"/>
          </a:p>
        </p:txBody>
      </p:sp>
      <p:sp>
        <p:nvSpPr>
          <p:cNvPr id="3" name="Content Placeholder 2"/>
          <p:cNvSpPr>
            <a:spLocks noGrp="1"/>
          </p:cNvSpPr>
          <p:nvPr>
            <p:ph idx="1"/>
          </p:nvPr>
        </p:nvSpPr>
        <p:spPr>
          <a:xfrm>
            <a:off x="1219200" y="1981200"/>
            <a:ext cx="6858000" cy="5105400"/>
          </a:xfrm>
        </p:spPr>
        <p:txBody>
          <a:bodyPr>
            <a:normAutofit/>
          </a:bodyPr>
          <a:lstStyle/>
          <a:p>
            <a:r>
              <a:rPr lang="en-IN" dirty="0"/>
              <a:t>Informal learning</a:t>
            </a:r>
          </a:p>
          <a:p>
            <a:pPr lvl="1"/>
            <a:r>
              <a:rPr lang="en-IN" dirty="0"/>
              <a:t>Learner initiated</a:t>
            </a:r>
          </a:p>
          <a:p>
            <a:pPr lvl="1"/>
            <a:r>
              <a:rPr lang="en-IN" dirty="0"/>
              <a:t>Occurs without a trainer or instructor </a:t>
            </a:r>
          </a:p>
          <a:p>
            <a:pPr lvl="1"/>
            <a:r>
              <a:rPr lang="en-IN" dirty="0"/>
              <a:t>Motivated by an intent to develop</a:t>
            </a:r>
          </a:p>
          <a:p>
            <a:pPr lvl="1"/>
            <a:r>
              <a:rPr lang="en-IN" dirty="0"/>
              <a:t>Does not occur in a formal learning setting</a:t>
            </a:r>
          </a:p>
          <a:p>
            <a:pPr lvl="1"/>
            <a:r>
              <a:rPr lang="en-IN" dirty="0"/>
              <a:t>Breadth, depth, and timing is controlled by the employee</a:t>
            </a:r>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1377616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5022" y="1045500"/>
            <a:ext cx="7105246" cy="746649"/>
          </a:xfrm>
        </p:spPr>
        <p:txBody>
          <a:bodyPr>
            <a:normAutofit/>
          </a:bodyPr>
          <a:lstStyle/>
          <a:p>
            <a:r>
              <a:rPr lang="en-US" dirty="0" smtClean="0"/>
              <a:t>Key Components of Learning</a:t>
            </a:r>
            <a:r>
              <a:rPr lang="en-US" sz="2000" dirty="0" smtClean="0"/>
              <a:t> </a:t>
            </a:r>
            <a:r>
              <a:rPr lang="en-US" sz="2200" dirty="0" smtClean="0"/>
              <a:t>(5)</a:t>
            </a:r>
            <a:endParaRPr lang="en-US" sz="2200" dirty="0"/>
          </a:p>
        </p:txBody>
      </p:sp>
      <p:sp>
        <p:nvSpPr>
          <p:cNvPr id="3" name="Content Placeholder 2"/>
          <p:cNvSpPr>
            <a:spLocks noGrp="1"/>
          </p:cNvSpPr>
          <p:nvPr>
            <p:ph idx="1"/>
          </p:nvPr>
        </p:nvSpPr>
        <p:spPr>
          <a:xfrm>
            <a:off x="1219200" y="1981200"/>
            <a:ext cx="6858000" cy="5105400"/>
          </a:xfrm>
        </p:spPr>
        <p:txBody>
          <a:bodyPr>
            <a:normAutofit/>
          </a:bodyPr>
          <a:lstStyle/>
          <a:p>
            <a:pPr>
              <a:spcBef>
                <a:spcPts val="300"/>
              </a:spcBef>
            </a:pPr>
            <a:r>
              <a:rPr lang="en-IN" sz="2400" dirty="0"/>
              <a:t>Explicit </a:t>
            </a:r>
            <a:r>
              <a:rPr lang="en-IN" sz="2400" dirty="0" smtClean="0"/>
              <a:t>Knowledge</a:t>
            </a:r>
            <a:endParaRPr lang="en-IN" sz="2400" dirty="0"/>
          </a:p>
          <a:p>
            <a:pPr lvl="1">
              <a:spcBef>
                <a:spcPts val="300"/>
              </a:spcBef>
            </a:pPr>
            <a:r>
              <a:rPr lang="en-IN" sz="2400" dirty="0"/>
              <a:t>Well documented, easily articulated, and easily transferred from person-to-person</a:t>
            </a:r>
          </a:p>
          <a:p>
            <a:pPr lvl="1">
              <a:spcBef>
                <a:spcPts val="300"/>
              </a:spcBef>
            </a:pPr>
            <a:r>
              <a:rPr lang="en-IN" sz="2400" dirty="0"/>
              <a:t>Primary focus of formal training </a:t>
            </a:r>
            <a:endParaRPr lang="en-IN" sz="2400" dirty="0" smtClean="0"/>
          </a:p>
          <a:p>
            <a:pPr>
              <a:spcBef>
                <a:spcPts val="300"/>
              </a:spcBef>
            </a:pPr>
            <a:r>
              <a:rPr lang="en-IN" dirty="0" smtClean="0"/>
              <a:t>Tacit Knowledge</a:t>
            </a:r>
            <a:endParaRPr lang="en-IN" dirty="0"/>
          </a:p>
          <a:p>
            <a:pPr lvl="1">
              <a:spcBef>
                <a:spcPts val="300"/>
              </a:spcBef>
            </a:pPr>
            <a:r>
              <a:rPr lang="en-IN" sz="2400" dirty="0"/>
              <a:t>Personal knowledge based on individual experiences that is difficult to codify</a:t>
            </a:r>
          </a:p>
          <a:p>
            <a:pPr lvl="1">
              <a:spcBef>
                <a:spcPts val="300"/>
              </a:spcBef>
            </a:pPr>
            <a:r>
              <a:rPr lang="en-IN" sz="2400" dirty="0" smtClean="0"/>
              <a:t>Facilitated by informal </a:t>
            </a:r>
            <a:r>
              <a:rPr lang="en-IN" sz="2400" dirty="0"/>
              <a:t>learning</a:t>
            </a:r>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2982105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5022" y="1045500"/>
            <a:ext cx="7105246" cy="746649"/>
          </a:xfrm>
        </p:spPr>
        <p:txBody>
          <a:bodyPr>
            <a:normAutofit/>
          </a:bodyPr>
          <a:lstStyle/>
          <a:p>
            <a:r>
              <a:rPr lang="en-US" dirty="0" smtClean="0"/>
              <a:t>Key Components of </a:t>
            </a:r>
            <a:r>
              <a:rPr lang="en-US" dirty="0"/>
              <a:t>Learning</a:t>
            </a:r>
            <a:r>
              <a:rPr lang="en-US" sz="2000" dirty="0"/>
              <a:t> </a:t>
            </a:r>
            <a:r>
              <a:rPr lang="en-US" sz="2200" dirty="0" smtClean="0"/>
              <a:t>(6) </a:t>
            </a:r>
            <a:endParaRPr lang="en-US" sz="2200" dirty="0"/>
          </a:p>
        </p:txBody>
      </p:sp>
      <p:sp>
        <p:nvSpPr>
          <p:cNvPr id="3" name="Content Placeholder 2"/>
          <p:cNvSpPr>
            <a:spLocks noGrp="1"/>
          </p:cNvSpPr>
          <p:nvPr>
            <p:ph idx="1"/>
          </p:nvPr>
        </p:nvSpPr>
        <p:spPr>
          <a:xfrm>
            <a:off x="1295400" y="2057400"/>
            <a:ext cx="6553200" cy="5105400"/>
          </a:xfrm>
        </p:spPr>
        <p:txBody>
          <a:bodyPr>
            <a:normAutofit/>
          </a:bodyPr>
          <a:lstStyle/>
          <a:p>
            <a:pPr>
              <a:spcBef>
                <a:spcPts val="300"/>
              </a:spcBef>
            </a:pPr>
            <a:r>
              <a:rPr lang="en-IN" sz="2400" dirty="0" smtClean="0"/>
              <a:t>Knowledge Management</a:t>
            </a:r>
            <a:endParaRPr lang="en-IN" sz="2400" dirty="0"/>
          </a:p>
          <a:p>
            <a:pPr lvl="1">
              <a:spcBef>
                <a:spcPts val="300"/>
              </a:spcBef>
            </a:pPr>
            <a:r>
              <a:rPr lang="en-IN" sz="2400" dirty="0" smtClean="0"/>
              <a:t>Tools</a:t>
            </a:r>
            <a:r>
              <a:rPr lang="en-IN" sz="2400" dirty="0"/>
              <a:t>, processes, systems, structures, and cultures to improve the creation, sharing, and use of knowledge</a:t>
            </a:r>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9916393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008167"/>
            <a:ext cx="6965245" cy="821314"/>
          </a:xfrm>
        </p:spPr>
        <p:txBody>
          <a:bodyPr/>
          <a:lstStyle/>
          <a:p>
            <a:r>
              <a:rPr lang="en-US" dirty="0" smtClean="0"/>
              <a:t>Systematic Training Design</a:t>
            </a:r>
            <a:endParaRPr lang="en-US" dirty="0"/>
          </a:p>
        </p:txBody>
      </p:sp>
      <p:pic>
        <p:nvPicPr>
          <p:cNvPr id="6" name="Content Placeholder 5" descr="This flowchart depicts a systematic training design. There are seven steps in this design, and each step is contained within a rectangular box. The flowchart is divided into three rows. Row one contains the first three steps, row two contains steps 4 and 5, and row three contains steps 6 and 7. &#10;&#10;The first box appears on the left end of the illustration. It is labeled conducting needs assessment. There are three points listed under this step that read as follows:&#10;Organizational analysis&#10;Person analysis&#10;Task analysis&#10;&#10;An arrow arises from the right side of the first box and leads to the second box that is labeled ensuring employees’ readiness for training. Two points are listed under this step. These points read as follows:&#10;Attitudes and motivation &#10;Basic skills&#10;&#10;An arrow arises from the right side of the second box and leads to the third box that is labeled creating a learning environment. Seven points are listed under this step. These points read as follows:&#10;Learning objectives&#10;Meaningful material &#10;Practice&#10;Feedback&#10;Community of learning &#10;Modeling&#10;Program administration &#10;&#10;An arrow arises from the left end of the third box and leads to the fourth box. This box is labeled ensuring transfer of training. Two points are listed under this step. These points read as follows:&#10;Self-management &#10;Peer and manager support &#10;&#10;An arrow arises from the left side of the fourth box and leads to the fifth box. This box is labeled developing an evaluation plan. Three points are listed under this step. These points read as follows:&#10;Identify learning outcomes &#10;Choose evaluation design &#10;Plan cost-benefit analysis &#10;&#10;An arrow arises from the bottom of the fifth box and leads to the sixth box. This box is labeled selecting training method. Two points are listed under this step. These points read as follows:&#10;Traditional &#10;E-learning &#10;&#10;An arrow arises from the right side of the sixth box and leads to the &#10;seventh box. This box is labeled monitoring and evaluating the program. Two points are listed under this step. These points read as follows:&#10;Conduct evaluation &#10;Make changes to improve the program &#10;&#10;"/>
          <p:cNvPicPr preferRelativeResize="0">
            <a:picLocks noGrp="1" noChangeArrowheads="1"/>
          </p:cNvPicPr>
          <p:nvPr>
            <p:ph idx="1"/>
          </p:nvPr>
        </p:nvPicPr>
        <p:blipFill>
          <a:blip r:embed="rId3"/>
          <a:srcRect/>
          <a:stretch>
            <a:fillRect/>
          </a:stretch>
        </p:blipFill>
        <p:spPr bwMode="auto">
          <a:xfrm>
            <a:off x="1447800" y="1981200"/>
            <a:ext cx="6156325" cy="2958727"/>
          </a:xfrm>
          <a:prstGeom prst="rect">
            <a:avLst/>
          </a:prstGeom>
          <a:noFill/>
          <a:ln w="9525">
            <a:noFill/>
            <a:miter lim="800000"/>
            <a:headEnd/>
            <a:tailEnd/>
          </a:ln>
        </p:spPr>
      </p:pic>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4126454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376" y="2667000"/>
            <a:ext cx="6965245" cy="1202485"/>
          </a:xfrm>
        </p:spPr>
        <p:txBody>
          <a:bodyPr/>
          <a:lstStyle/>
          <a:p>
            <a:r>
              <a:rPr lang="en-US" dirty="0" smtClean="0"/>
              <a:t>ADDIE</a:t>
            </a:r>
            <a:endParaRPr lang="en-US" dirty="0"/>
          </a:p>
        </p:txBody>
      </p:sp>
      <p:graphicFrame>
        <p:nvGraphicFramePr>
          <p:cNvPr id="8" name="Diagram 7" descr="This image depicts the components of the ADDIE model. It contains a circle. Five rectangular boxes with content are positioned on this circle. &#10;&#10;In a clockwise manner of appearance, these boxes are labeled as follows:&#10;Analysis&#10;Design&#10;Development&#10;Implementation&#10;Evaluation &#10;"/>
          <p:cNvGraphicFramePr/>
          <p:nvPr>
            <p:extLst>
              <p:ext uri="{D42A27DB-BD31-4B8C-83A1-F6EECF244321}">
                <p14:modId xmlns:p14="http://schemas.microsoft.com/office/powerpoint/2010/main" val="3029943273"/>
              </p:ext>
            </p:extLst>
          </p:nvPr>
        </p:nvGraphicFramePr>
        <p:xfrm>
          <a:off x="206022" y="838200"/>
          <a:ext cx="8534398"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425696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1143000" y="1874837"/>
            <a:ext cx="6781800" cy="3687763"/>
          </a:xfrm>
        </p:spPr>
        <p:txBody>
          <a:bodyPr/>
          <a:lstStyle/>
          <a:p>
            <a:r>
              <a:rPr lang="en-US" dirty="0" smtClean="0"/>
              <a:t>Why is it important to systemically design training?</a:t>
            </a:r>
          </a:p>
          <a:p>
            <a:r>
              <a:rPr lang="en-US" dirty="0" smtClean="0"/>
              <a:t>What are the limitations of the ISD and ADDIE models?</a:t>
            </a:r>
          </a:p>
          <a:p>
            <a:r>
              <a:rPr lang="en-US" dirty="0" smtClean="0"/>
              <a:t>What should you do in practice?</a:t>
            </a:r>
            <a:endParaRPr lang="en-US" dirty="0"/>
          </a:p>
        </p:txBody>
      </p:sp>
      <p:sp>
        <p:nvSpPr>
          <p:cNvPr id="6"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9643704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Forces Impacting Learning</a:t>
            </a:r>
            <a:endParaRPr lang="en-US" dirty="0"/>
          </a:p>
        </p:txBody>
      </p:sp>
      <p:sp>
        <p:nvSpPr>
          <p:cNvPr id="3" name="Content Placeholder 2"/>
          <p:cNvSpPr>
            <a:spLocks noGrp="1"/>
          </p:cNvSpPr>
          <p:nvPr>
            <p:ph sz="half" idx="4294967295"/>
          </p:nvPr>
        </p:nvSpPr>
        <p:spPr>
          <a:xfrm>
            <a:off x="1219200" y="1951037"/>
            <a:ext cx="3505200" cy="4525963"/>
          </a:xfrm>
          <a:prstGeom prst="rect">
            <a:avLst/>
          </a:prstGeom>
        </p:spPr>
        <p:txBody>
          <a:bodyPr>
            <a:normAutofit/>
          </a:bodyPr>
          <a:lstStyle/>
          <a:p>
            <a:r>
              <a:rPr lang="en-US" sz="2200" dirty="0"/>
              <a:t>Economic cycles</a:t>
            </a:r>
          </a:p>
          <a:p>
            <a:r>
              <a:rPr lang="en-US" sz="2200" dirty="0"/>
              <a:t>Globalization</a:t>
            </a:r>
          </a:p>
          <a:p>
            <a:r>
              <a:rPr lang="en-US" sz="2200" dirty="0" smtClean="0"/>
              <a:t>Value of intangible </a:t>
            </a:r>
            <a:r>
              <a:rPr lang="en-US" sz="2200" dirty="0"/>
              <a:t>assets and human capital</a:t>
            </a:r>
          </a:p>
          <a:p>
            <a:r>
              <a:rPr lang="en-US" sz="2200" dirty="0"/>
              <a:t>Focus on links to business strategy</a:t>
            </a:r>
          </a:p>
          <a:p>
            <a:r>
              <a:rPr lang="en-US" sz="2200" dirty="0"/>
              <a:t>Changing demographics and </a:t>
            </a:r>
            <a:r>
              <a:rPr lang="en-US" sz="2200" dirty="0" smtClean="0"/>
              <a:t>diversity</a:t>
            </a:r>
            <a:endParaRPr lang="en-US" sz="2200" dirty="0"/>
          </a:p>
          <a:p>
            <a:pPr marL="0" indent="0">
              <a:buNone/>
            </a:pPr>
            <a:endParaRPr lang="en-US" dirty="0"/>
          </a:p>
          <a:p>
            <a:endParaRPr lang="en-US" dirty="0"/>
          </a:p>
        </p:txBody>
      </p:sp>
      <p:sp>
        <p:nvSpPr>
          <p:cNvPr id="6" name="Content Placeholder 3"/>
          <p:cNvSpPr>
            <a:spLocks noGrp="1"/>
          </p:cNvSpPr>
          <p:nvPr>
            <p:ph sz="half" idx="4294967295"/>
          </p:nvPr>
        </p:nvSpPr>
        <p:spPr>
          <a:xfrm>
            <a:off x="4648200" y="1951037"/>
            <a:ext cx="3429000" cy="4525963"/>
          </a:xfrm>
          <a:prstGeom prst="rect">
            <a:avLst/>
          </a:prstGeom>
        </p:spPr>
        <p:txBody>
          <a:bodyPr>
            <a:normAutofit/>
          </a:bodyPr>
          <a:lstStyle/>
          <a:p>
            <a:r>
              <a:rPr lang="en-US" sz="2200" dirty="0"/>
              <a:t>Generational differences</a:t>
            </a:r>
          </a:p>
          <a:p>
            <a:r>
              <a:rPr lang="en-US" sz="2200" dirty="0"/>
              <a:t>Talent management</a:t>
            </a:r>
          </a:p>
          <a:p>
            <a:r>
              <a:rPr lang="en-US" sz="2200" dirty="0"/>
              <a:t>Customer service and quality emphasis</a:t>
            </a:r>
          </a:p>
          <a:p>
            <a:r>
              <a:rPr lang="en-US" sz="2200" dirty="0"/>
              <a:t>New technology</a:t>
            </a:r>
          </a:p>
          <a:p>
            <a:r>
              <a:rPr lang="en-US" sz="2200" dirty="0"/>
              <a:t>High-performance models of work systems</a:t>
            </a:r>
          </a:p>
          <a:p>
            <a:endParaRPr lang="en-US" dirty="0"/>
          </a:p>
        </p:txBody>
      </p:sp>
      <p:sp>
        <p:nvSpPr>
          <p:cNvPr id="7" name="Text Box 1"/>
          <p:cNvSpPr>
            <a:spLocks noGrp="1"/>
          </p:cNvSpPr>
          <p:nvPr>
            <p:ph type="ftr" sz="quarter" idx="11"/>
          </p:nvPr>
        </p:nvSpPr>
        <p:spPr>
          <a:xfrm>
            <a:off x="914400" y="5715000"/>
            <a:ext cx="7315199" cy="365125"/>
          </a:xfrm>
        </p:spPr>
        <p:txBody>
          <a:bodyPr/>
          <a:lstStyle/>
          <a:p>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8047524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Cycles</a:t>
            </a:r>
            <a:endParaRPr lang="en-US" dirty="0"/>
          </a:p>
        </p:txBody>
      </p:sp>
      <p:sp>
        <p:nvSpPr>
          <p:cNvPr id="3" name="Content Placeholder 2"/>
          <p:cNvSpPr>
            <a:spLocks noGrp="1"/>
          </p:cNvSpPr>
          <p:nvPr>
            <p:ph idx="1"/>
          </p:nvPr>
        </p:nvSpPr>
        <p:spPr>
          <a:xfrm>
            <a:off x="1295400" y="2119257"/>
            <a:ext cx="6553200" cy="3603812"/>
          </a:xfrm>
        </p:spPr>
        <p:txBody>
          <a:bodyPr/>
          <a:lstStyle/>
          <a:p>
            <a:r>
              <a:rPr lang="en-US" dirty="0" smtClean="0"/>
              <a:t>In difficult times, companies may be tempted to reduce training expenditures</a:t>
            </a:r>
          </a:p>
          <a:p>
            <a:r>
              <a:rPr lang="en-US" dirty="0" smtClean="0"/>
              <a:t>However, doing so may be detrimental</a:t>
            </a:r>
          </a:p>
          <a:p>
            <a:r>
              <a:rPr lang="en-US" dirty="0"/>
              <a:t>For example, companies that used more selective staffing and training before the recession of 2009 performed better and recovered more </a:t>
            </a:r>
            <a:r>
              <a:rPr lang="en-US" dirty="0" smtClean="0"/>
              <a:t>quickly</a:t>
            </a:r>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1706963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Globalization</a:t>
            </a:r>
            <a:endParaRPr lang="en-US" dirty="0"/>
          </a:p>
        </p:txBody>
      </p:sp>
      <p:sp>
        <p:nvSpPr>
          <p:cNvPr id="3" name="Content Placeholder 2"/>
          <p:cNvSpPr>
            <a:spLocks noGrp="1"/>
          </p:cNvSpPr>
          <p:nvPr>
            <p:ph idx="1"/>
          </p:nvPr>
        </p:nvSpPr>
        <p:spPr>
          <a:xfrm>
            <a:off x="1295400" y="2057400"/>
            <a:ext cx="6553200" cy="3603812"/>
          </a:xfrm>
        </p:spPr>
        <p:txBody>
          <a:bodyPr/>
          <a:lstStyle/>
          <a:p>
            <a:r>
              <a:rPr lang="en-US" dirty="0" smtClean="0"/>
              <a:t>Global companies must find talented employees</a:t>
            </a:r>
          </a:p>
          <a:p>
            <a:r>
              <a:rPr lang="en-US" dirty="0" smtClean="0"/>
              <a:t>Expatriates require training for success</a:t>
            </a:r>
          </a:p>
          <a:p>
            <a:r>
              <a:rPr lang="en-US" dirty="0" smtClean="0"/>
              <a:t>Individuals from different countries come to the U.S. for low-skill work and highly technical positions</a:t>
            </a:r>
          </a:p>
          <a:p>
            <a:r>
              <a:rPr lang="en-US" dirty="0" smtClean="0"/>
              <a:t>There are pros and cons of outsourcing</a:t>
            </a:r>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7421080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Intangible Assets</a:t>
            </a:r>
            <a:endParaRPr lang="en-US" dirty="0"/>
          </a:p>
        </p:txBody>
      </p:sp>
      <p:pic>
        <p:nvPicPr>
          <p:cNvPr id="6" name="Picture 6" descr="This image contains a list of intangible assets. It has four headings, and each heading is followed by some points. &#10;&#10;The first heading reads human capital. There are four points listed under this heading that read as follows:&#10;Tacit knowledge&#10;Education&#10;Work-related know-how&#10;Work-related competence &#10;&#10;The second heading reads customer capital. There are four points listed under this heading that read as follows:&#10;Customer relationships&#10;Brands&#10;Customer loyalty &#10;Distribution channels&#10;&#10;The third heading reads social capital. There are five points listed under this heading that read as follows:&#10;Corporate culture&#10;Management philosophy&#10;Management practices&#10;Informal networking systems&#10;Coaching/mentoring relationships&#10;&#10;The fourth heading reads intellectual capital. There are four points listed under this heading that read as follows:&#10;Patents&#10;Copyrights&#10;Trade secrets&#10;Intellectual property &#10;&#10;"/>
          <p:cNvPicPr>
            <a:picLocks noGrp="1" noChangeAspect="1" noChangeArrowheads="1"/>
          </p:cNvPicPr>
          <p:nvPr>
            <p:ph idx="1"/>
          </p:nvPr>
        </p:nvPicPr>
        <p:blipFill>
          <a:blip r:embed="rId3"/>
          <a:srcRect/>
          <a:stretch>
            <a:fillRect/>
          </a:stretch>
        </p:blipFill>
        <p:spPr bwMode="auto">
          <a:xfrm>
            <a:off x="3167854" y="1981200"/>
            <a:ext cx="2547146" cy="3552179"/>
          </a:xfrm>
          <a:prstGeom prst="rect">
            <a:avLst/>
          </a:prstGeom>
          <a:noFill/>
          <a:ln w="9525">
            <a:noFill/>
            <a:miter lim="800000"/>
            <a:headEnd/>
            <a:tailEnd/>
          </a:ln>
        </p:spPr>
      </p:pic>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3417230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a:t>
            </a:r>
            <a:endParaRPr lang="en-US" dirty="0"/>
          </a:p>
        </p:txBody>
      </p:sp>
      <p:sp>
        <p:nvSpPr>
          <p:cNvPr id="3" name="Content Placeholder 2"/>
          <p:cNvSpPr>
            <a:spLocks noGrp="1"/>
          </p:cNvSpPr>
          <p:nvPr>
            <p:ph idx="1"/>
          </p:nvPr>
        </p:nvSpPr>
        <p:spPr>
          <a:xfrm>
            <a:off x="1447800" y="1951037"/>
            <a:ext cx="6477000" cy="3611563"/>
          </a:xfrm>
        </p:spPr>
        <p:txBody>
          <a:bodyPr/>
          <a:lstStyle/>
          <a:p>
            <a:r>
              <a:rPr lang="en-US" dirty="0" smtClean="0"/>
              <a:t>Knowledge workers are becoming more important</a:t>
            </a:r>
          </a:p>
          <a:p>
            <a:r>
              <a:rPr lang="en-US" dirty="0" smtClean="0"/>
              <a:t>A greater focus on employee engagement is needed</a:t>
            </a:r>
          </a:p>
          <a:p>
            <a:r>
              <a:rPr lang="en-US" dirty="0" smtClean="0"/>
              <a:t>There is an increasing need for companies to become “learning organizations”</a:t>
            </a:r>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1803735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Links to Business Strategy</a:t>
            </a:r>
            <a:endParaRPr lang="en-US" dirty="0"/>
          </a:p>
        </p:txBody>
      </p:sp>
      <p:sp>
        <p:nvSpPr>
          <p:cNvPr id="3" name="Content Placeholder 2"/>
          <p:cNvSpPr>
            <a:spLocks noGrp="1"/>
          </p:cNvSpPr>
          <p:nvPr>
            <p:ph idx="1"/>
          </p:nvPr>
        </p:nvSpPr>
        <p:spPr>
          <a:xfrm>
            <a:off x="1219200" y="1874837"/>
            <a:ext cx="6858000" cy="3611563"/>
          </a:xfrm>
        </p:spPr>
        <p:txBody>
          <a:bodyPr/>
          <a:lstStyle/>
          <a:p>
            <a:r>
              <a:rPr lang="en-US" dirty="0" smtClean="0"/>
              <a:t>Given the importance of intangible assets and human capital, training has greater strategic importance</a:t>
            </a:r>
          </a:p>
          <a:p>
            <a:r>
              <a:rPr lang="en-US" dirty="0" smtClean="0"/>
              <a:t>Training is no longer an isolated function, but rather an integral part of business success</a:t>
            </a:r>
          </a:p>
          <a:p>
            <a:r>
              <a:rPr lang="en-US" dirty="0" smtClean="0"/>
              <a:t>Different companies have different strategic training needs—one size does not fit all</a:t>
            </a:r>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7081636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Racial and Ethnic Diversity</a:t>
            </a:r>
            <a:endParaRPr lang="en-US" dirty="0"/>
          </a:p>
        </p:txBody>
      </p:sp>
      <p:sp>
        <p:nvSpPr>
          <p:cNvPr id="3" name="Content Placeholder 2"/>
          <p:cNvSpPr>
            <a:spLocks noGrp="1"/>
          </p:cNvSpPr>
          <p:nvPr>
            <p:ph idx="1"/>
          </p:nvPr>
        </p:nvSpPr>
        <p:spPr>
          <a:xfrm>
            <a:off x="1295400" y="1828800"/>
            <a:ext cx="6629400" cy="3611563"/>
          </a:xfrm>
        </p:spPr>
        <p:txBody>
          <a:bodyPr/>
          <a:lstStyle/>
          <a:p>
            <a:r>
              <a:rPr lang="en-US" dirty="0" smtClean="0"/>
              <a:t>The U.S. labor force will continue to grow more racially and ethnically</a:t>
            </a:r>
          </a:p>
          <a:p>
            <a:r>
              <a:rPr lang="en-US" dirty="0" smtClean="0"/>
              <a:t>The projected annual growth rates are higher for Hispanics and “other groups” than for African Americans</a:t>
            </a:r>
          </a:p>
          <a:p>
            <a:r>
              <a:rPr lang="en-US" dirty="0" smtClean="0"/>
              <a:t>By 2022, the workforce is projected to by 78% Caucasian </a:t>
            </a:r>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3925658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Aging Workforce</a:t>
            </a:r>
            <a:endParaRPr lang="en-US" dirty="0"/>
          </a:p>
        </p:txBody>
      </p:sp>
      <p:sp>
        <p:nvSpPr>
          <p:cNvPr id="3" name="Content Placeholder 2"/>
          <p:cNvSpPr>
            <a:spLocks noGrp="1"/>
          </p:cNvSpPr>
          <p:nvPr>
            <p:ph idx="1"/>
          </p:nvPr>
        </p:nvSpPr>
        <p:spPr/>
        <p:txBody>
          <a:bodyPr/>
          <a:lstStyle/>
          <a:p>
            <a:endParaRPr lang="en-US" dirty="0" smtClean="0"/>
          </a:p>
          <a:p>
            <a:endParaRPr lang="en-US" dirty="0"/>
          </a:p>
          <a:p>
            <a:r>
              <a:rPr lang="en-US" dirty="0" smtClean="0"/>
              <a:t>Insert Figure 1.3</a:t>
            </a:r>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176368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159715"/>
            <a:ext cx="6965245" cy="1202485"/>
          </a:xfrm>
        </p:spPr>
        <p:txBody>
          <a:bodyPr>
            <a:noAutofit/>
          </a:bodyPr>
          <a:lstStyle/>
          <a:p>
            <a:r>
              <a:rPr lang="en-US" dirty="0" smtClean="0"/>
              <a:t>Five Generations at Work in 2022</a:t>
            </a:r>
            <a:endParaRPr lang="en-US" dirty="0"/>
          </a:p>
        </p:txBody>
      </p:sp>
      <p:sp>
        <p:nvSpPr>
          <p:cNvPr id="3" name="Content Placeholder 2"/>
          <p:cNvSpPr>
            <a:spLocks noGrp="1"/>
          </p:cNvSpPr>
          <p:nvPr>
            <p:ph idx="1"/>
          </p:nvPr>
        </p:nvSpPr>
        <p:spPr>
          <a:xfrm>
            <a:off x="1600200" y="2438400"/>
            <a:ext cx="6400800" cy="2971800"/>
          </a:xfrm>
        </p:spPr>
        <p:txBody>
          <a:bodyPr/>
          <a:lstStyle/>
          <a:p>
            <a:r>
              <a:rPr lang="en-US" dirty="0" smtClean="0"/>
              <a:t>Traditionalist</a:t>
            </a:r>
          </a:p>
          <a:p>
            <a:r>
              <a:rPr lang="en-US" dirty="0" smtClean="0"/>
              <a:t>Baby Boomers</a:t>
            </a:r>
          </a:p>
          <a:p>
            <a:r>
              <a:rPr lang="en-US" dirty="0" smtClean="0"/>
              <a:t>Generation X</a:t>
            </a:r>
          </a:p>
          <a:p>
            <a:r>
              <a:rPr lang="en-US" dirty="0" smtClean="0"/>
              <a:t>Generation Y—Millennials </a:t>
            </a:r>
          </a:p>
          <a:p>
            <a:r>
              <a:rPr lang="en-US" dirty="0" smtClean="0"/>
              <a:t>Generation Z—Digital Natives </a:t>
            </a:r>
            <a:endParaRPr lang="en-US" dirty="0"/>
          </a:p>
        </p:txBody>
      </p:sp>
      <p:sp>
        <p:nvSpPr>
          <p:cNvPr id="7"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3571979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Diversity </a:t>
            </a:r>
            <a:endParaRPr lang="en-US" dirty="0"/>
          </a:p>
        </p:txBody>
      </p:sp>
      <p:sp>
        <p:nvSpPr>
          <p:cNvPr id="3" name="Content Placeholder 2"/>
          <p:cNvSpPr>
            <a:spLocks noGrp="1"/>
          </p:cNvSpPr>
          <p:nvPr>
            <p:ph idx="1"/>
          </p:nvPr>
        </p:nvSpPr>
        <p:spPr>
          <a:xfrm>
            <a:off x="1463041" y="1981200"/>
            <a:ext cx="6156960" cy="3443343"/>
          </a:xfrm>
        </p:spPr>
        <p:txBody>
          <a:bodyPr>
            <a:normAutofit fontScale="92500"/>
          </a:bodyPr>
          <a:lstStyle/>
          <a:p>
            <a:r>
              <a:rPr lang="en-IN" sz="2600" dirty="0" smtClean="0"/>
              <a:t>Communicating </a:t>
            </a:r>
            <a:r>
              <a:rPr lang="en-IN" sz="2600" dirty="0"/>
              <a:t>effectively</a:t>
            </a:r>
          </a:p>
          <a:p>
            <a:r>
              <a:rPr lang="en-IN" sz="2600" dirty="0"/>
              <a:t>Coaching, training, and developing</a:t>
            </a:r>
          </a:p>
          <a:p>
            <a:r>
              <a:rPr lang="en-IN" sz="2600" dirty="0"/>
              <a:t>Providing performance feedback that is free of </a:t>
            </a:r>
            <a:r>
              <a:rPr lang="en-IN" sz="2600" dirty="0" smtClean="0"/>
              <a:t>stereotypes</a:t>
            </a:r>
            <a:endParaRPr lang="en-IN" sz="2600" dirty="0"/>
          </a:p>
          <a:p>
            <a:r>
              <a:rPr lang="en-IN" sz="2600" dirty="0"/>
              <a:t>Recognizing and responding to generational differences</a:t>
            </a:r>
          </a:p>
          <a:p>
            <a:r>
              <a:rPr lang="en-IN" sz="2600" dirty="0"/>
              <a:t>Allowing employees of all backgrounds to be creative and innovative</a:t>
            </a:r>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3699751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6997" y="1020245"/>
            <a:ext cx="5881296" cy="797159"/>
          </a:xfrm>
        </p:spPr>
        <p:txBody>
          <a:bodyPr/>
          <a:lstStyle/>
          <a:p>
            <a:r>
              <a:rPr lang="en-US" dirty="0" smtClean="0"/>
              <a:t>Talent Management</a:t>
            </a:r>
            <a:r>
              <a:rPr lang="en-US" sz="2000" dirty="0" smtClean="0"/>
              <a:t> (1)</a:t>
            </a:r>
            <a:endParaRPr lang="en-US" sz="2000" dirty="0"/>
          </a:p>
        </p:txBody>
      </p:sp>
      <p:sp>
        <p:nvSpPr>
          <p:cNvPr id="3" name="Content Placeholder 2"/>
          <p:cNvSpPr>
            <a:spLocks noGrp="1"/>
          </p:cNvSpPr>
          <p:nvPr>
            <p:ph idx="1"/>
          </p:nvPr>
        </p:nvSpPr>
        <p:spPr>
          <a:xfrm>
            <a:off x="1371600" y="1981200"/>
            <a:ext cx="6248401" cy="3443343"/>
          </a:xfrm>
        </p:spPr>
        <p:txBody>
          <a:bodyPr>
            <a:normAutofit fontScale="92500"/>
          </a:bodyPr>
          <a:lstStyle/>
          <a:p>
            <a:r>
              <a:rPr lang="en-IN" sz="2600" dirty="0"/>
              <a:t>Systematic, planned, and strategic effort by a </a:t>
            </a:r>
            <a:r>
              <a:rPr lang="en-IN" sz="2600" dirty="0" smtClean="0"/>
              <a:t>company to attract</a:t>
            </a:r>
            <a:r>
              <a:rPr lang="en-IN" sz="2600" dirty="0"/>
              <a:t>, retain, develop, and motivate highly skilled </a:t>
            </a:r>
            <a:r>
              <a:rPr lang="en-IN" sz="2600" dirty="0" smtClean="0"/>
              <a:t>talent</a:t>
            </a:r>
            <a:endParaRPr lang="en-IN" sz="2600" dirty="0"/>
          </a:p>
          <a:p>
            <a:r>
              <a:rPr lang="en-IN" sz="2600" dirty="0"/>
              <a:t> </a:t>
            </a:r>
            <a:r>
              <a:rPr lang="en-IN" sz="2600" dirty="0" smtClean="0"/>
              <a:t>Key components</a:t>
            </a:r>
            <a:endParaRPr lang="en-IN" sz="2600" dirty="0"/>
          </a:p>
          <a:p>
            <a:pPr lvl="1"/>
            <a:r>
              <a:rPr lang="en-IN" sz="2600" dirty="0"/>
              <a:t>acquiring and assessing employees</a:t>
            </a:r>
          </a:p>
          <a:p>
            <a:pPr lvl="1"/>
            <a:r>
              <a:rPr lang="en-IN" sz="2600" dirty="0"/>
              <a:t>learning and development</a:t>
            </a:r>
          </a:p>
          <a:p>
            <a:pPr lvl="1"/>
            <a:r>
              <a:rPr lang="en-IN" sz="2600" dirty="0"/>
              <a:t>performance management and compensation</a:t>
            </a:r>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8767800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8894" y="1017944"/>
            <a:ext cx="5377503" cy="801760"/>
          </a:xfrm>
        </p:spPr>
        <p:txBody>
          <a:bodyPr>
            <a:normAutofit/>
          </a:bodyPr>
          <a:lstStyle/>
          <a:p>
            <a:r>
              <a:rPr lang="en-US" dirty="0" smtClean="0"/>
              <a:t>Talent </a:t>
            </a:r>
            <a:r>
              <a:rPr lang="en-US" dirty="0"/>
              <a:t>Management</a:t>
            </a:r>
            <a:r>
              <a:rPr lang="en-US" sz="2000" dirty="0"/>
              <a:t> </a:t>
            </a:r>
            <a:r>
              <a:rPr lang="en-US" sz="2200" dirty="0" smtClean="0"/>
              <a:t>(2)</a:t>
            </a:r>
            <a:endParaRPr lang="en-US" sz="2200" dirty="0"/>
          </a:p>
        </p:txBody>
      </p:sp>
      <p:sp>
        <p:nvSpPr>
          <p:cNvPr id="3" name="Content Placeholder 2"/>
          <p:cNvSpPr>
            <a:spLocks noGrp="1"/>
          </p:cNvSpPr>
          <p:nvPr>
            <p:ph idx="1"/>
          </p:nvPr>
        </p:nvSpPr>
        <p:spPr>
          <a:xfrm>
            <a:off x="1371600" y="1981201"/>
            <a:ext cx="6248401" cy="3581400"/>
          </a:xfrm>
        </p:spPr>
        <p:txBody>
          <a:bodyPr>
            <a:normAutofit/>
          </a:bodyPr>
          <a:lstStyle/>
          <a:p>
            <a:r>
              <a:rPr lang="en-IN" dirty="0" smtClean="0"/>
              <a:t>It’s important for a number of reasons:</a:t>
            </a:r>
            <a:endParaRPr lang="en-IN" dirty="0"/>
          </a:p>
          <a:p>
            <a:pPr lvl="1"/>
            <a:r>
              <a:rPr lang="en-IN" dirty="0"/>
              <a:t>Changes in demand for certain occupations and jobs</a:t>
            </a:r>
          </a:p>
          <a:p>
            <a:pPr lvl="1"/>
            <a:r>
              <a:rPr lang="en-IN" dirty="0" smtClean="0"/>
              <a:t>Cognitive and interpersonal skill requirements</a:t>
            </a:r>
            <a:endParaRPr lang="en-IN" dirty="0"/>
          </a:p>
          <a:p>
            <a:pPr lvl="1"/>
            <a:r>
              <a:rPr lang="en-IN" dirty="0"/>
              <a:t>Anticipated retirement of baby </a:t>
            </a:r>
            <a:r>
              <a:rPr lang="en-IN" dirty="0" smtClean="0"/>
              <a:t>boomers</a:t>
            </a:r>
            <a:endParaRPr lang="en-IN" dirty="0"/>
          </a:p>
          <a:p>
            <a:pPr lvl="1"/>
            <a:r>
              <a:rPr lang="en-IN" dirty="0" smtClean="0"/>
              <a:t>Developing managerial </a:t>
            </a:r>
            <a:r>
              <a:rPr lang="en-IN" dirty="0"/>
              <a:t>talent</a:t>
            </a:r>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0075757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5022" y="967102"/>
            <a:ext cx="7105246" cy="903445"/>
          </a:xfrm>
        </p:spPr>
        <p:txBody>
          <a:bodyPr>
            <a:normAutofit/>
          </a:bodyPr>
          <a:lstStyle/>
          <a:p>
            <a:r>
              <a:rPr lang="en-US" dirty="0" smtClean="0"/>
              <a:t>Service &amp; Quality Emphasis</a:t>
            </a:r>
            <a:r>
              <a:rPr lang="en-US" sz="2200" dirty="0" smtClean="0"/>
              <a:t> (1)</a:t>
            </a:r>
            <a:endParaRPr lang="en-US" sz="2200" dirty="0"/>
          </a:p>
        </p:txBody>
      </p:sp>
      <p:sp>
        <p:nvSpPr>
          <p:cNvPr id="3" name="Content Placeholder 2"/>
          <p:cNvSpPr>
            <a:spLocks noGrp="1"/>
          </p:cNvSpPr>
          <p:nvPr>
            <p:ph idx="1"/>
          </p:nvPr>
        </p:nvSpPr>
        <p:spPr>
          <a:xfrm>
            <a:off x="1371600" y="2119257"/>
            <a:ext cx="6400800" cy="3443343"/>
          </a:xfrm>
        </p:spPr>
        <p:txBody>
          <a:bodyPr>
            <a:normAutofit/>
          </a:bodyPr>
          <a:lstStyle/>
          <a:p>
            <a:r>
              <a:rPr lang="en-IN" dirty="0"/>
              <a:t>Total Quality Management (TQM)</a:t>
            </a:r>
          </a:p>
          <a:p>
            <a:pPr lvl="1"/>
            <a:r>
              <a:rPr lang="en-IN" dirty="0"/>
              <a:t>Companywide effort to continuously improve the ways people, machines, and systems accomplish </a:t>
            </a:r>
            <a:r>
              <a:rPr lang="en-IN" dirty="0" smtClean="0"/>
              <a:t>work</a:t>
            </a:r>
          </a:p>
          <a:p>
            <a:r>
              <a:rPr lang="en-IN" dirty="0"/>
              <a:t>Quality </a:t>
            </a:r>
            <a:r>
              <a:rPr lang="en-IN" dirty="0" smtClean="0"/>
              <a:t>Standards</a:t>
            </a:r>
            <a:endParaRPr lang="en-IN" dirty="0"/>
          </a:p>
          <a:p>
            <a:pPr lvl="1"/>
            <a:r>
              <a:rPr lang="en-IN" dirty="0"/>
              <a:t>Malcolm Baldrige National Quality Award</a:t>
            </a:r>
          </a:p>
          <a:p>
            <a:pPr lvl="1"/>
            <a:r>
              <a:rPr lang="en-IN" dirty="0"/>
              <a:t> ISO </a:t>
            </a:r>
            <a:r>
              <a:rPr lang="en-IN" dirty="0" smtClean="0"/>
              <a:t>9000:2000</a:t>
            </a:r>
            <a:endParaRPr lang="en-IN" dirty="0"/>
          </a:p>
          <a:p>
            <a:pPr lvl="1"/>
            <a:endParaRPr lang="en-IN" sz="2600" dirty="0"/>
          </a:p>
          <a:p>
            <a:pPr lvl="1"/>
            <a:endParaRPr lang="en-IN" sz="2600" dirty="0" smtClean="0"/>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393941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Baldrige Award Criteria </a:t>
            </a:r>
            <a:endParaRPr lang="en-US" dirty="0"/>
          </a:p>
        </p:txBody>
      </p:sp>
      <p:sp>
        <p:nvSpPr>
          <p:cNvPr id="3" name="Content Placeholder 2"/>
          <p:cNvSpPr>
            <a:spLocks noGrp="1"/>
          </p:cNvSpPr>
          <p:nvPr>
            <p:ph idx="1"/>
          </p:nvPr>
        </p:nvSpPr>
        <p:spPr>
          <a:xfrm>
            <a:off x="1463041" y="1981200"/>
            <a:ext cx="6156960" cy="3443343"/>
          </a:xfrm>
        </p:spPr>
        <p:txBody>
          <a:bodyPr>
            <a:normAutofit lnSpcReduction="10000"/>
          </a:bodyPr>
          <a:lstStyle/>
          <a:p>
            <a:r>
              <a:rPr lang="en-US" dirty="0"/>
              <a:t>Leadership</a:t>
            </a:r>
          </a:p>
          <a:p>
            <a:r>
              <a:rPr lang="en-US" dirty="0"/>
              <a:t>Measurement, analysis, and knowledge management</a:t>
            </a:r>
          </a:p>
          <a:p>
            <a:r>
              <a:rPr lang="en-US" dirty="0"/>
              <a:t>Strategic planning</a:t>
            </a:r>
          </a:p>
          <a:p>
            <a:r>
              <a:rPr lang="en-US" dirty="0"/>
              <a:t>Workforce focus</a:t>
            </a:r>
          </a:p>
          <a:p>
            <a:r>
              <a:rPr lang="en-US" dirty="0"/>
              <a:t>Operational focus</a:t>
            </a:r>
          </a:p>
          <a:p>
            <a:r>
              <a:rPr lang="en-US" dirty="0"/>
              <a:t>Results</a:t>
            </a:r>
          </a:p>
          <a:p>
            <a:r>
              <a:rPr lang="en-US" dirty="0"/>
              <a:t>Customer focus</a:t>
            </a:r>
          </a:p>
          <a:p>
            <a:endParaRPr lang="en-US" dirty="0"/>
          </a:p>
          <a:p>
            <a:endParaRPr lang="en-US" dirty="0"/>
          </a:p>
        </p:txBody>
      </p:sp>
      <p:sp>
        <p:nvSpPr>
          <p:cNvPr id="7"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1596476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7446" y="1311433"/>
            <a:ext cx="6760398" cy="746649"/>
          </a:xfrm>
        </p:spPr>
        <p:txBody>
          <a:bodyPr>
            <a:normAutofit/>
          </a:bodyPr>
          <a:lstStyle/>
          <a:p>
            <a:r>
              <a:rPr lang="en-US" dirty="0" smtClean="0"/>
              <a:t>Service &amp; Quality Emphasis</a:t>
            </a:r>
            <a:r>
              <a:rPr lang="en-US" sz="2000" dirty="0" smtClean="0"/>
              <a:t> (2)</a:t>
            </a:r>
            <a:endParaRPr lang="en-US" sz="2000" dirty="0"/>
          </a:p>
        </p:txBody>
      </p:sp>
      <p:sp>
        <p:nvSpPr>
          <p:cNvPr id="3" name="Content Placeholder 2"/>
          <p:cNvSpPr>
            <a:spLocks noGrp="1"/>
          </p:cNvSpPr>
          <p:nvPr>
            <p:ph idx="1"/>
          </p:nvPr>
        </p:nvSpPr>
        <p:spPr>
          <a:xfrm>
            <a:off x="1463041" y="2133600"/>
            <a:ext cx="6156960" cy="3443343"/>
          </a:xfrm>
        </p:spPr>
        <p:txBody>
          <a:bodyPr>
            <a:normAutofit/>
          </a:bodyPr>
          <a:lstStyle/>
          <a:p>
            <a:r>
              <a:rPr lang="en-IN" dirty="0"/>
              <a:t>Six </a:t>
            </a:r>
            <a:r>
              <a:rPr lang="en-IN" dirty="0" smtClean="0"/>
              <a:t>Sigma</a:t>
            </a:r>
            <a:endParaRPr lang="en-IN" dirty="0"/>
          </a:p>
          <a:p>
            <a:pPr lvl="1"/>
            <a:r>
              <a:rPr lang="en-IN" dirty="0"/>
              <a:t>Measuring, analyzing, improving, and then controlling processes </a:t>
            </a:r>
            <a:r>
              <a:rPr lang="en-IN" dirty="0" smtClean="0"/>
              <a:t>once they have </a:t>
            </a:r>
            <a:r>
              <a:rPr lang="en-IN" dirty="0"/>
              <a:t>been brought within the narrow six sigma quality tolerances or standards</a:t>
            </a:r>
          </a:p>
          <a:p>
            <a:endParaRPr lang="en-US" sz="2800" dirty="0"/>
          </a:p>
        </p:txBody>
      </p:sp>
      <p:sp>
        <p:nvSpPr>
          <p:cNvPr id="7"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2121933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Technology</a:t>
            </a:r>
            <a:endParaRPr lang="en-US" dirty="0"/>
          </a:p>
        </p:txBody>
      </p:sp>
      <p:sp>
        <p:nvSpPr>
          <p:cNvPr id="3" name="Content Placeholder 2"/>
          <p:cNvSpPr>
            <a:spLocks noGrp="1"/>
          </p:cNvSpPr>
          <p:nvPr>
            <p:ph idx="1"/>
          </p:nvPr>
        </p:nvSpPr>
        <p:spPr>
          <a:xfrm>
            <a:off x="1143000" y="1874837"/>
            <a:ext cx="6705600" cy="3535363"/>
          </a:xfrm>
        </p:spPr>
        <p:txBody>
          <a:bodyPr>
            <a:normAutofit/>
          </a:bodyPr>
          <a:lstStyle/>
          <a:p>
            <a:r>
              <a:rPr lang="en-US" dirty="0" smtClean="0"/>
              <a:t>Technology has changed how we train</a:t>
            </a:r>
          </a:p>
          <a:p>
            <a:r>
              <a:rPr lang="en-US" dirty="0" smtClean="0"/>
              <a:t>Training can occur at any time, anywhere</a:t>
            </a:r>
          </a:p>
          <a:p>
            <a:r>
              <a:rPr lang="en-US" dirty="0" smtClean="0"/>
              <a:t>Training is more consistent and more realistic</a:t>
            </a:r>
          </a:p>
          <a:p>
            <a:r>
              <a:rPr lang="en-US" dirty="0" smtClean="0"/>
              <a:t>More individuals can now be trained</a:t>
            </a:r>
          </a:p>
          <a:p>
            <a:r>
              <a:rPr lang="en-US" dirty="0" smtClean="0"/>
              <a:t>Knowledge can be shared by readily</a:t>
            </a:r>
          </a:p>
          <a:p>
            <a:r>
              <a:rPr lang="en-US" dirty="0" smtClean="0"/>
              <a:t>Trainers roles have evolved</a:t>
            </a:r>
          </a:p>
          <a:p>
            <a:r>
              <a:rPr lang="en-US" dirty="0" smtClean="0"/>
              <a:t>Many organizations used blended training methods</a:t>
            </a:r>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7363137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Challenges with New Technology</a:t>
            </a:r>
            <a:endParaRPr lang="en-US" dirty="0"/>
          </a:p>
        </p:txBody>
      </p:sp>
      <p:sp>
        <p:nvSpPr>
          <p:cNvPr id="3" name="Content Placeholder 2"/>
          <p:cNvSpPr>
            <a:spLocks noGrp="1"/>
          </p:cNvSpPr>
          <p:nvPr>
            <p:ph idx="1"/>
          </p:nvPr>
        </p:nvSpPr>
        <p:spPr>
          <a:xfrm>
            <a:off x="1463041" y="2057400"/>
            <a:ext cx="6156960" cy="3443343"/>
          </a:xfrm>
        </p:spPr>
        <p:txBody>
          <a:bodyPr/>
          <a:lstStyle/>
          <a:p>
            <a:r>
              <a:rPr lang="en-US" dirty="0" smtClean="0"/>
              <a:t>Not all trainees may be comfortable with technology</a:t>
            </a:r>
          </a:p>
          <a:p>
            <a:r>
              <a:rPr lang="en-US" dirty="0" smtClean="0"/>
              <a:t>It may be difficult to engage trainees and ensure compliance with training</a:t>
            </a:r>
          </a:p>
          <a:p>
            <a:r>
              <a:rPr lang="en-US" dirty="0" smtClean="0"/>
              <a:t>Some trainees may desire greater “live” interaction with trainers</a:t>
            </a:r>
          </a:p>
          <a:p>
            <a:endParaRPr lang="en-US" dirty="0" smtClean="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6142384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High Performance Systems</a:t>
            </a:r>
            <a:endParaRPr lang="en-US" dirty="0"/>
          </a:p>
        </p:txBody>
      </p:sp>
      <p:sp>
        <p:nvSpPr>
          <p:cNvPr id="3" name="Content Placeholder 2"/>
          <p:cNvSpPr>
            <a:spLocks noGrp="1"/>
          </p:cNvSpPr>
          <p:nvPr>
            <p:ph idx="1"/>
          </p:nvPr>
        </p:nvSpPr>
        <p:spPr>
          <a:xfrm>
            <a:off x="1143000" y="1828800"/>
            <a:ext cx="7010400" cy="4800600"/>
          </a:xfrm>
        </p:spPr>
        <p:txBody>
          <a:bodyPr>
            <a:normAutofit/>
          </a:bodyPr>
          <a:lstStyle/>
          <a:p>
            <a:pPr>
              <a:spcBef>
                <a:spcPts val="400"/>
              </a:spcBef>
            </a:pPr>
            <a:r>
              <a:rPr lang="en-IN" dirty="0"/>
              <a:t>Work teams </a:t>
            </a:r>
          </a:p>
          <a:p>
            <a:pPr lvl="1">
              <a:spcBef>
                <a:spcPts val="400"/>
              </a:spcBef>
            </a:pPr>
            <a:r>
              <a:rPr lang="en-IN" dirty="0"/>
              <a:t>Employees </a:t>
            </a:r>
            <a:r>
              <a:rPr lang="en-IN" dirty="0" smtClean="0"/>
              <a:t>interact </a:t>
            </a:r>
            <a:r>
              <a:rPr lang="en-IN" dirty="0"/>
              <a:t>to assemble a product or provide a service</a:t>
            </a:r>
          </a:p>
          <a:p>
            <a:pPr>
              <a:spcBef>
                <a:spcPts val="400"/>
              </a:spcBef>
            </a:pPr>
            <a:r>
              <a:rPr lang="en-IN" dirty="0"/>
              <a:t>Cross training </a:t>
            </a:r>
          </a:p>
          <a:p>
            <a:pPr lvl="1">
              <a:spcBef>
                <a:spcPts val="400"/>
              </a:spcBef>
            </a:pPr>
            <a:r>
              <a:rPr lang="en-IN" dirty="0"/>
              <a:t>Training employees in a </a:t>
            </a:r>
            <a:r>
              <a:rPr lang="en-IN" dirty="0" smtClean="0"/>
              <a:t>range </a:t>
            </a:r>
            <a:r>
              <a:rPr lang="en-IN" dirty="0"/>
              <a:t>of </a:t>
            </a:r>
            <a:r>
              <a:rPr lang="en-IN" dirty="0" smtClean="0"/>
              <a:t>skills to </a:t>
            </a:r>
            <a:r>
              <a:rPr lang="en-IN" dirty="0"/>
              <a:t>fill </a:t>
            </a:r>
            <a:r>
              <a:rPr lang="en-IN" dirty="0" smtClean="0"/>
              <a:t>roles </a:t>
            </a:r>
            <a:r>
              <a:rPr lang="en-IN" dirty="0"/>
              <a:t>needed to be </a:t>
            </a:r>
            <a:r>
              <a:rPr lang="en-IN" dirty="0" smtClean="0"/>
              <a:t>performed</a:t>
            </a:r>
          </a:p>
          <a:p>
            <a:pPr>
              <a:spcBef>
                <a:spcPts val="400"/>
              </a:spcBef>
            </a:pPr>
            <a:r>
              <a:rPr lang="en-IN" dirty="0"/>
              <a:t>Virtual teams </a:t>
            </a:r>
          </a:p>
          <a:p>
            <a:pPr lvl="1">
              <a:spcBef>
                <a:spcPts val="400"/>
              </a:spcBef>
            </a:pPr>
            <a:r>
              <a:rPr lang="en-IN" dirty="0" smtClean="0"/>
              <a:t>Teams separated </a:t>
            </a:r>
            <a:r>
              <a:rPr lang="en-IN" dirty="0"/>
              <a:t>by time, geographic, </a:t>
            </a:r>
            <a:r>
              <a:rPr lang="en-IN" dirty="0" smtClean="0"/>
              <a:t>and organizational </a:t>
            </a:r>
            <a:r>
              <a:rPr lang="en-IN" dirty="0"/>
              <a:t>boundaries </a:t>
            </a:r>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9799492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0772" y="1012233"/>
            <a:ext cx="7393747" cy="813182"/>
          </a:xfrm>
        </p:spPr>
        <p:txBody>
          <a:bodyPr>
            <a:normAutofit/>
          </a:bodyPr>
          <a:lstStyle/>
          <a:p>
            <a:r>
              <a:rPr lang="en-US" dirty="0" smtClean="0"/>
              <a:t>Snapshot of Training Practices</a:t>
            </a:r>
            <a:r>
              <a:rPr lang="en-US" sz="2200" dirty="0" smtClean="0"/>
              <a:t> (1)</a:t>
            </a:r>
            <a:endParaRPr lang="en-US" sz="2200" dirty="0"/>
          </a:p>
        </p:txBody>
      </p:sp>
      <p:sp>
        <p:nvSpPr>
          <p:cNvPr id="3" name="Content Placeholder 2"/>
          <p:cNvSpPr>
            <a:spLocks noGrp="1"/>
          </p:cNvSpPr>
          <p:nvPr>
            <p:ph idx="1"/>
          </p:nvPr>
        </p:nvSpPr>
        <p:spPr>
          <a:xfrm>
            <a:off x="1463041" y="1981200"/>
            <a:ext cx="6156960" cy="3443343"/>
          </a:xfrm>
        </p:spPr>
        <p:txBody>
          <a:bodyPr>
            <a:normAutofit/>
          </a:bodyPr>
          <a:lstStyle/>
          <a:p>
            <a:pPr lvl="0"/>
            <a:r>
              <a:rPr lang="en-US" dirty="0"/>
              <a:t>Direct </a:t>
            </a:r>
            <a:r>
              <a:rPr lang="en-US" dirty="0" smtClean="0"/>
              <a:t>expenditures have </a:t>
            </a:r>
            <a:r>
              <a:rPr lang="en-US" dirty="0"/>
              <a:t>remained stable </a:t>
            </a:r>
            <a:endParaRPr lang="en-US" dirty="0" smtClean="0"/>
          </a:p>
          <a:p>
            <a:pPr lvl="0"/>
            <a:r>
              <a:rPr lang="en-US" dirty="0" smtClean="0"/>
              <a:t>Increased demand </a:t>
            </a:r>
            <a:r>
              <a:rPr lang="en-US" dirty="0"/>
              <a:t>for specialized learning that includes professional or industry-specific </a:t>
            </a:r>
            <a:r>
              <a:rPr lang="en-US" dirty="0" smtClean="0"/>
              <a:t>content</a:t>
            </a:r>
            <a:endParaRPr lang="en-US" dirty="0"/>
          </a:p>
          <a:p>
            <a:pPr lvl="0"/>
            <a:r>
              <a:rPr lang="en-US" dirty="0"/>
              <a:t>U</a:t>
            </a:r>
            <a:r>
              <a:rPr lang="en-US" dirty="0" smtClean="0"/>
              <a:t>se </a:t>
            </a:r>
            <a:r>
              <a:rPr lang="en-US" dirty="0"/>
              <a:t>of technology-based learning </a:t>
            </a:r>
            <a:r>
              <a:rPr lang="en-US" dirty="0" smtClean="0"/>
              <a:t>has </a:t>
            </a:r>
            <a:r>
              <a:rPr lang="en-US" dirty="0"/>
              <a:t>increased </a:t>
            </a:r>
            <a:endParaRPr lang="en-US" dirty="0" smtClean="0"/>
          </a:p>
          <a:p>
            <a:pPr lvl="0"/>
            <a:r>
              <a:rPr lang="en-US" dirty="0" smtClean="0"/>
              <a:t>Self-paced </a:t>
            </a:r>
            <a:r>
              <a:rPr lang="en-US" dirty="0"/>
              <a:t>online learning is the most </a:t>
            </a:r>
            <a:r>
              <a:rPr lang="en-US" dirty="0" smtClean="0"/>
              <a:t>common technology-based learning</a:t>
            </a:r>
            <a:endParaRPr lang="en-US" dirty="0"/>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4010240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0772" y="1067136"/>
            <a:ext cx="7393747" cy="703377"/>
          </a:xfrm>
        </p:spPr>
        <p:txBody>
          <a:bodyPr>
            <a:normAutofit/>
          </a:bodyPr>
          <a:lstStyle/>
          <a:p>
            <a:r>
              <a:rPr lang="en-US" dirty="0" smtClean="0"/>
              <a:t>Snapshot of Training </a:t>
            </a:r>
            <a:r>
              <a:rPr lang="en-US" dirty="0"/>
              <a:t>Practices</a:t>
            </a:r>
            <a:r>
              <a:rPr lang="en-US" sz="2000" dirty="0"/>
              <a:t> </a:t>
            </a:r>
            <a:r>
              <a:rPr lang="en-US" sz="2000" dirty="0" smtClean="0"/>
              <a:t>(2)</a:t>
            </a:r>
            <a:endParaRPr lang="en-US" sz="2000" dirty="0"/>
          </a:p>
        </p:txBody>
      </p:sp>
      <p:sp>
        <p:nvSpPr>
          <p:cNvPr id="3" name="Content Placeholder 2"/>
          <p:cNvSpPr>
            <a:spLocks noGrp="1"/>
          </p:cNvSpPr>
          <p:nvPr>
            <p:ph idx="1"/>
          </p:nvPr>
        </p:nvSpPr>
        <p:spPr>
          <a:xfrm>
            <a:off x="1463041" y="2057400"/>
            <a:ext cx="6156960" cy="3443343"/>
          </a:xfrm>
        </p:spPr>
        <p:txBody>
          <a:bodyPr>
            <a:normAutofit/>
          </a:bodyPr>
          <a:lstStyle/>
          <a:p>
            <a:pPr lvl="0"/>
            <a:r>
              <a:rPr lang="en-US" dirty="0" smtClean="0"/>
              <a:t>Technology-based </a:t>
            </a:r>
            <a:r>
              <a:rPr lang="en-US" dirty="0"/>
              <a:t>learning has helped improve learning </a:t>
            </a:r>
            <a:r>
              <a:rPr lang="en-US" dirty="0" smtClean="0"/>
              <a:t>efficiency</a:t>
            </a:r>
            <a:endParaRPr lang="en-US" dirty="0"/>
          </a:p>
          <a:p>
            <a:pPr lvl="0"/>
            <a:r>
              <a:rPr lang="en-US" dirty="0"/>
              <a:t>Technology-based learning has resulted in a larger employee–learning staff member </a:t>
            </a:r>
            <a:r>
              <a:rPr lang="en-US" dirty="0" smtClean="0"/>
              <a:t>ratio</a:t>
            </a:r>
            <a:endParaRPr lang="en-US" dirty="0"/>
          </a:p>
          <a:p>
            <a:pPr lvl="0"/>
            <a:r>
              <a:rPr lang="en-US" dirty="0"/>
              <a:t>The percentage of services distributed by external providers has remained the same since </a:t>
            </a:r>
            <a:r>
              <a:rPr lang="en-US" dirty="0" smtClean="0"/>
              <a:t>2010</a:t>
            </a:r>
            <a:endParaRPr lang="en-US" dirty="0"/>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1268325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099" y="1133778"/>
            <a:ext cx="5233092" cy="797159"/>
          </a:xfrm>
        </p:spPr>
        <p:txBody>
          <a:bodyPr/>
          <a:lstStyle/>
          <a:p>
            <a:r>
              <a:rPr lang="en-US" dirty="0" smtClean="0"/>
              <a:t>BEST Award Winners </a:t>
            </a:r>
            <a:endParaRPr lang="en-US" dirty="0"/>
          </a:p>
        </p:txBody>
      </p:sp>
      <p:sp>
        <p:nvSpPr>
          <p:cNvPr id="3" name="Content Placeholder 2"/>
          <p:cNvSpPr>
            <a:spLocks noGrp="1"/>
          </p:cNvSpPr>
          <p:nvPr>
            <p:ph idx="1"/>
          </p:nvPr>
        </p:nvSpPr>
        <p:spPr>
          <a:xfrm>
            <a:off x="1463041" y="2057400"/>
            <a:ext cx="6080759" cy="4038600"/>
          </a:xfrm>
        </p:spPr>
        <p:txBody>
          <a:bodyPr>
            <a:normAutofit/>
          </a:bodyPr>
          <a:lstStyle/>
          <a:p>
            <a:pPr lvl="0">
              <a:spcBef>
                <a:spcPts val="400"/>
              </a:spcBef>
            </a:pPr>
            <a:r>
              <a:rPr lang="en-US" dirty="0" smtClean="0"/>
              <a:t>Training supports business strategy</a:t>
            </a:r>
            <a:endParaRPr lang="en-US" dirty="0"/>
          </a:p>
          <a:p>
            <a:pPr lvl="0">
              <a:spcBef>
                <a:spcPts val="400"/>
              </a:spcBef>
            </a:pPr>
            <a:r>
              <a:rPr lang="en-US" dirty="0"/>
              <a:t>Visible support from top management</a:t>
            </a:r>
          </a:p>
          <a:p>
            <a:pPr lvl="0">
              <a:spcBef>
                <a:spcPts val="400"/>
              </a:spcBef>
            </a:pPr>
            <a:r>
              <a:rPr lang="en-US" dirty="0"/>
              <a:t>Efficiency in </a:t>
            </a:r>
            <a:r>
              <a:rPr lang="en-US" dirty="0" smtClean="0"/>
              <a:t>training</a:t>
            </a:r>
            <a:endParaRPr lang="en-US" dirty="0"/>
          </a:p>
          <a:p>
            <a:pPr lvl="0">
              <a:spcBef>
                <a:spcPts val="400"/>
              </a:spcBef>
            </a:pPr>
            <a:r>
              <a:rPr lang="en-US" dirty="0" smtClean="0"/>
              <a:t>All </a:t>
            </a:r>
            <a:r>
              <a:rPr lang="en-US" dirty="0"/>
              <a:t>employees with access to training on an as-needed basis</a:t>
            </a:r>
          </a:p>
          <a:p>
            <a:pPr lvl="0">
              <a:spcBef>
                <a:spcPts val="400"/>
              </a:spcBef>
            </a:pPr>
            <a:r>
              <a:rPr lang="en-US" dirty="0"/>
              <a:t>V</a:t>
            </a:r>
            <a:r>
              <a:rPr lang="en-US" dirty="0" smtClean="0"/>
              <a:t>ariety </a:t>
            </a:r>
            <a:r>
              <a:rPr lang="en-US" dirty="0"/>
              <a:t>of learning </a:t>
            </a:r>
            <a:r>
              <a:rPr lang="en-US" dirty="0" smtClean="0"/>
              <a:t>opportunities</a:t>
            </a:r>
            <a:endParaRPr lang="en-US" dirty="0"/>
          </a:p>
          <a:p>
            <a:pPr lvl="0">
              <a:spcBef>
                <a:spcPts val="400"/>
              </a:spcBef>
            </a:pPr>
            <a:r>
              <a:rPr lang="en-US" dirty="0"/>
              <a:t>Measurement of training effectiveness</a:t>
            </a:r>
          </a:p>
          <a:p>
            <a:pPr lvl="0">
              <a:spcBef>
                <a:spcPts val="400"/>
              </a:spcBef>
            </a:pPr>
            <a:r>
              <a:rPr lang="en-US" dirty="0"/>
              <a:t>Use of non-training </a:t>
            </a:r>
            <a:r>
              <a:rPr lang="en-US" dirty="0" smtClean="0"/>
              <a:t>solutions</a:t>
            </a:r>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0139018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0914" y="950500"/>
            <a:ext cx="6693463" cy="746649"/>
          </a:xfrm>
        </p:spPr>
        <p:txBody>
          <a:bodyPr/>
          <a:lstStyle/>
          <a:p>
            <a:r>
              <a:rPr lang="en-US" dirty="0" smtClean="0"/>
              <a:t>ATD Competency Model</a:t>
            </a:r>
            <a:endParaRPr lang="en-US" dirty="0"/>
          </a:p>
        </p:txBody>
      </p:sp>
      <p:pic>
        <p:nvPicPr>
          <p:cNvPr id="6" name="Picture 3" descr="This image illustrates the ATD competency model. It contains a pyramid that is segregated into three segments. &#10;&#10;The bottom segment of the pyramid is labeled foundation. It is further segregated into three sections, and each section is separated from the next via a vertical line. &#10;The first section appears on the extreme left and is labeled interpersonal. It contains five points that read as follows:&#10;Building trust&#10;Communicating effectively&#10;Influencing stakeholders&#10;Leveraging diversity&#10;Networking and partnering &#10;The second section appears at the center and is labeled business/management. It contains five points that read as follows:&#10;Analyzing needs and proposing solutions&#10;Applying business acumen&#10;Driving results &#10;Planning and implementing assignments &#10;Thinking strategically &#10;The third section appears on the extreme right and is labeled personal. It contains two points that read as follows:&#10;Demonstrating adaptability &#10;Modelling personal development &#10;&#10;The middle segment of the pyramid is labeled focus. It is further segregated into nine sections. From the top to the bottom, these sections read as follows:&#10;Designing learning &#10;Improving human performance &#10;Delivering training &#10;Measuring and evaluating &#10;Facilitating organizational change &#10;Managing the learning function &#10;Coaching &#10;Managing organizational knowledge &#10;Career planning and talent management&#10;&#10;The top segment of the pyramid is labeled successful execution. It contains four circles with content. Three circles are arranged in a pyramidal fashion, and the fourth circle appears at the center of the arrangement. The circle at the top of the arrangement reads learning strategist. The circle at the left end of this arrangement reads project manager. The circle at the right end of this arrangement reads professional specialist. The circle at the center of the arrangement reads business partner. &#10;"/>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1060"/>
          <a:stretch>
            <a:fillRect/>
          </a:stretch>
        </p:blipFill>
        <p:spPr bwMode="auto">
          <a:xfrm>
            <a:off x="1905000" y="1807817"/>
            <a:ext cx="5181600" cy="37547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496453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5912" y="1037996"/>
            <a:ext cx="4363467" cy="761656"/>
          </a:xfrm>
        </p:spPr>
        <p:txBody>
          <a:bodyPr/>
          <a:lstStyle/>
          <a:p>
            <a:r>
              <a:rPr lang="en-US" dirty="0" smtClean="0"/>
              <a:t>Training Roles</a:t>
            </a:r>
            <a:r>
              <a:rPr lang="en-US" sz="2000" dirty="0" smtClean="0"/>
              <a:t> (1)</a:t>
            </a:r>
            <a:endParaRPr lang="en-US" sz="2000" dirty="0"/>
          </a:p>
        </p:txBody>
      </p:sp>
      <p:sp>
        <p:nvSpPr>
          <p:cNvPr id="3" name="Content Placeholder 2"/>
          <p:cNvSpPr>
            <a:spLocks noGrp="1"/>
          </p:cNvSpPr>
          <p:nvPr>
            <p:ph idx="1"/>
          </p:nvPr>
        </p:nvSpPr>
        <p:spPr>
          <a:xfrm>
            <a:off x="1371600" y="1981200"/>
            <a:ext cx="6400800" cy="3810000"/>
          </a:xfrm>
        </p:spPr>
        <p:txBody>
          <a:bodyPr>
            <a:normAutofit/>
          </a:bodyPr>
          <a:lstStyle/>
          <a:p>
            <a:pPr lvl="0">
              <a:spcBef>
                <a:spcPts val="0"/>
              </a:spcBef>
            </a:pPr>
            <a:r>
              <a:rPr lang="en-US" dirty="0"/>
              <a:t>Learning </a:t>
            </a:r>
            <a:r>
              <a:rPr lang="en-US" dirty="0" smtClean="0"/>
              <a:t>Strategist</a:t>
            </a:r>
          </a:p>
          <a:p>
            <a:pPr lvl="1">
              <a:spcBef>
                <a:spcPts val="0"/>
              </a:spcBef>
            </a:pPr>
            <a:r>
              <a:rPr lang="en-US" dirty="0"/>
              <a:t>D</a:t>
            </a:r>
            <a:r>
              <a:rPr lang="en-US" dirty="0" smtClean="0"/>
              <a:t>etermines </a:t>
            </a:r>
            <a:r>
              <a:rPr lang="en-US" dirty="0"/>
              <a:t>how </a:t>
            </a:r>
            <a:r>
              <a:rPr lang="en-US" dirty="0" smtClean="0"/>
              <a:t>learning </a:t>
            </a:r>
            <a:r>
              <a:rPr lang="en-US" dirty="0"/>
              <a:t>can be used to </a:t>
            </a:r>
            <a:r>
              <a:rPr lang="en-US" dirty="0" smtClean="0"/>
              <a:t>align with business strategy</a:t>
            </a:r>
          </a:p>
          <a:p>
            <a:pPr lvl="1">
              <a:spcBef>
                <a:spcPts val="0"/>
              </a:spcBef>
            </a:pPr>
            <a:endParaRPr lang="en-US" dirty="0"/>
          </a:p>
          <a:p>
            <a:pPr lvl="0">
              <a:spcBef>
                <a:spcPts val="0"/>
              </a:spcBef>
            </a:pPr>
            <a:r>
              <a:rPr lang="en-US" dirty="0"/>
              <a:t>Business </a:t>
            </a:r>
            <a:r>
              <a:rPr lang="en-US" dirty="0" smtClean="0"/>
              <a:t>Partner</a:t>
            </a:r>
          </a:p>
          <a:p>
            <a:pPr lvl="1">
              <a:spcBef>
                <a:spcPts val="0"/>
              </a:spcBef>
            </a:pPr>
            <a:r>
              <a:rPr lang="en-US" dirty="0"/>
              <a:t>U</a:t>
            </a:r>
            <a:r>
              <a:rPr lang="en-US" dirty="0" smtClean="0"/>
              <a:t>ses business knowledge and industry expertise to </a:t>
            </a:r>
            <a:r>
              <a:rPr lang="en-US" dirty="0"/>
              <a:t>create training that improves performance</a:t>
            </a:r>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2856964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534" y="967102"/>
            <a:ext cx="4074222" cy="903445"/>
          </a:xfrm>
        </p:spPr>
        <p:txBody>
          <a:bodyPr/>
          <a:lstStyle/>
          <a:p>
            <a:r>
              <a:rPr lang="en-US" dirty="0" smtClean="0"/>
              <a:t>Training </a:t>
            </a:r>
            <a:r>
              <a:rPr lang="en-US" dirty="0"/>
              <a:t>Roles</a:t>
            </a:r>
            <a:r>
              <a:rPr lang="en-US" sz="2000" dirty="0"/>
              <a:t> </a:t>
            </a:r>
            <a:r>
              <a:rPr lang="en-US" sz="2000" dirty="0" smtClean="0"/>
              <a:t>(2)</a:t>
            </a:r>
            <a:endParaRPr lang="en-US" sz="2000" dirty="0"/>
          </a:p>
        </p:txBody>
      </p:sp>
      <p:sp>
        <p:nvSpPr>
          <p:cNvPr id="3" name="Content Placeholder 2"/>
          <p:cNvSpPr>
            <a:spLocks noGrp="1"/>
          </p:cNvSpPr>
          <p:nvPr>
            <p:ph idx="1"/>
          </p:nvPr>
        </p:nvSpPr>
        <p:spPr>
          <a:xfrm>
            <a:off x="1371600" y="1981200"/>
            <a:ext cx="6400800" cy="3810000"/>
          </a:xfrm>
        </p:spPr>
        <p:txBody>
          <a:bodyPr>
            <a:normAutofit/>
          </a:bodyPr>
          <a:lstStyle/>
          <a:p>
            <a:pPr lvl="0">
              <a:spcBef>
                <a:spcPts val="400"/>
              </a:spcBef>
            </a:pPr>
            <a:r>
              <a:rPr lang="en-US" dirty="0" smtClean="0"/>
              <a:t>Project Manager</a:t>
            </a:r>
          </a:p>
          <a:p>
            <a:pPr lvl="1">
              <a:spcBef>
                <a:spcPts val="400"/>
              </a:spcBef>
            </a:pPr>
            <a:r>
              <a:rPr lang="en-US" dirty="0" smtClean="0"/>
              <a:t>Plans and </a:t>
            </a:r>
            <a:r>
              <a:rPr lang="en-US" dirty="0"/>
              <a:t>monitors </a:t>
            </a:r>
            <a:r>
              <a:rPr lang="en-US" dirty="0" smtClean="0"/>
              <a:t>delivery </a:t>
            </a:r>
            <a:r>
              <a:rPr lang="en-US" dirty="0"/>
              <a:t>of learning and performance solutions to support the </a:t>
            </a:r>
            <a:r>
              <a:rPr lang="en-US" dirty="0" smtClean="0"/>
              <a:t>business</a:t>
            </a:r>
          </a:p>
          <a:p>
            <a:pPr lvl="1">
              <a:spcBef>
                <a:spcPts val="400"/>
              </a:spcBef>
            </a:pPr>
            <a:endParaRPr lang="en-US" sz="800" dirty="0"/>
          </a:p>
          <a:p>
            <a:pPr lvl="0">
              <a:spcBef>
                <a:spcPts val="400"/>
              </a:spcBef>
            </a:pPr>
            <a:r>
              <a:rPr lang="en-US" dirty="0"/>
              <a:t>Professional </a:t>
            </a:r>
            <a:r>
              <a:rPr lang="en-US" dirty="0" smtClean="0"/>
              <a:t>Specialist</a:t>
            </a:r>
          </a:p>
          <a:p>
            <a:pPr lvl="1">
              <a:spcBef>
                <a:spcPts val="400"/>
              </a:spcBef>
            </a:pPr>
            <a:r>
              <a:rPr lang="en-US" dirty="0"/>
              <a:t>D</a:t>
            </a:r>
            <a:r>
              <a:rPr lang="en-US" dirty="0" smtClean="0"/>
              <a:t>esigns</a:t>
            </a:r>
            <a:r>
              <a:rPr lang="en-US" dirty="0"/>
              <a:t>, develops, delivers, and evaluates learning and performance systems</a:t>
            </a:r>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0322573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Associations </a:t>
            </a:r>
            <a:endParaRPr lang="en-US" dirty="0"/>
          </a:p>
        </p:txBody>
      </p:sp>
      <p:sp>
        <p:nvSpPr>
          <p:cNvPr id="3" name="Content Placeholder 2"/>
          <p:cNvSpPr>
            <a:spLocks noGrp="1"/>
          </p:cNvSpPr>
          <p:nvPr>
            <p:ph idx="1"/>
          </p:nvPr>
        </p:nvSpPr>
        <p:spPr>
          <a:xfrm>
            <a:off x="1371600" y="1981200"/>
            <a:ext cx="6477000" cy="3581400"/>
          </a:xfrm>
        </p:spPr>
        <p:txBody>
          <a:bodyPr>
            <a:normAutofit fontScale="92500" lnSpcReduction="20000"/>
          </a:bodyPr>
          <a:lstStyle/>
          <a:p>
            <a:pPr lvl="0"/>
            <a:r>
              <a:rPr lang="en-US" sz="2600" dirty="0"/>
              <a:t>Association for Talent Development (ATD)</a:t>
            </a:r>
          </a:p>
          <a:p>
            <a:pPr lvl="0"/>
            <a:r>
              <a:rPr lang="en-US" sz="2600" dirty="0"/>
              <a:t>Academy of Human Resource Development (AHRD)</a:t>
            </a:r>
          </a:p>
          <a:p>
            <a:pPr lvl="0"/>
            <a:r>
              <a:rPr lang="en-US" sz="2600" dirty="0"/>
              <a:t>Society for Human Resource Management (SHRM)</a:t>
            </a:r>
          </a:p>
          <a:p>
            <a:pPr lvl="0"/>
            <a:r>
              <a:rPr lang="en-US" sz="2600" dirty="0"/>
              <a:t>Society for Industrial and Organizational Psychology (SIOP)</a:t>
            </a:r>
          </a:p>
          <a:p>
            <a:pPr lvl="0"/>
            <a:r>
              <a:rPr lang="en-US" sz="2600" dirty="0"/>
              <a:t>Academy of Management (AOM)</a:t>
            </a:r>
          </a:p>
          <a:p>
            <a:pPr lvl="0"/>
            <a:r>
              <a:rPr lang="en-US" sz="2600" dirty="0"/>
              <a:t>International Society for Performance Improvement (ISPI</a:t>
            </a:r>
            <a:r>
              <a:rPr lang="en-US" dirty="0"/>
              <a:t>)</a:t>
            </a:r>
          </a:p>
          <a:p>
            <a:endParaRPr lang="en-US" dirty="0"/>
          </a:p>
        </p:txBody>
      </p:sp>
      <p:sp>
        <p:nvSpPr>
          <p:cNvPr id="5" name="Text Box 1"/>
          <p:cNvSpPr>
            <a:spLocks noGrp="1"/>
          </p:cNvSpPr>
          <p:nvPr>
            <p:ph type="ftr" sz="quarter" idx="11"/>
          </p:nvPr>
        </p:nvSpPr>
        <p:spPr>
          <a:xfrm>
            <a:off x="914400" y="5715000"/>
            <a:ext cx="7315199" cy="365125"/>
          </a:xfrm>
        </p:spPr>
        <p:txBody>
          <a:bodyPr/>
          <a:lstStyle/>
          <a:p>
            <a:pPr algn="ctr"/>
            <a:r>
              <a:rPr lang="en-US" dirty="0">
                <a:solidFill>
                  <a:schemeClr val="tx2">
                    <a:lumMod val="75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15995799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2087</TotalTime>
  <Words>2069</Words>
  <Application>Microsoft Office PowerPoint</Application>
  <PresentationFormat>On-screen Show (4:3)</PresentationFormat>
  <Paragraphs>237</Paragraphs>
  <Slides>38</Slides>
  <Notes>5</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Pushpin</vt:lpstr>
      <vt:lpstr>Chapter One Introduction to Training &amp; Development</vt:lpstr>
      <vt:lpstr>Objectives (1)</vt:lpstr>
      <vt:lpstr>Objectives (2)</vt:lpstr>
      <vt:lpstr>Importance of Training</vt:lpstr>
      <vt:lpstr>Key Components of Learning (1)</vt:lpstr>
      <vt:lpstr>Key Components of Learning (2)</vt:lpstr>
      <vt:lpstr>Key Components of Learning (3)</vt:lpstr>
      <vt:lpstr>Key Components of Learning (4) </vt:lpstr>
      <vt:lpstr>Key Components of Learning (5)</vt:lpstr>
      <vt:lpstr>Key Components of Learning (6) </vt:lpstr>
      <vt:lpstr>Systematic Training Design</vt:lpstr>
      <vt:lpstr>ADDIE</vt:lpstr>
      <vt:lpstr>Questions</vt:lpstr>
      <vt:lpstr>Forces Impacting Learning</vt:lpstr>
      <vt:lpstr>Economic Cycles</vt:lpstr>
      <vt:lpstr>Globalization</vt:lpstr>
      <vt:lpstr>Intangible Assets</vt:lpstr>
      <vt:lpstr>Implications</vt:lpstr>
      <vt:lpstr>Links to Business Strategy</vt:lpstr>
      <vt:lpstr>Racial and Ethnic Diversity</vt:lpstr>
      <vt:lpstr>The Aging Workforce</vt:lpstr>
      <vt:lpstr>Five Generations at Work in 2022</vt:lpstr>
      <vt:lpstr>Managing Diversity </vt:lpstr>
      <vt:lpstr>Talent Management (1)</vt:lpstr>
      <vt:lpstr>Talent Management (2)</vt:lpstr>
      <vt:lpstr>Service &amp; Quality Emphasis (1)</vt:lpstr>
      <vt:lpstr>Baldrige Award Criteria </vt:lpstr>
      <vt:lpstr>Service &amp; Quality Emphasis (2)</vt:lpstr>
      <vt:lpstr>New Technology</vt:lpstr>
      <vt:lpstr>Challenges with New Technology</vt:lpstr>
      <vt:lpstr>High Performance Systems</vt:lpstr>
      <vt:lpstr>Snapshot of Training Practices (1)</vt:lpstr>
      <vt:lpstr>Snapshot of Training Practices (2)</vt:lpstr>
      <vt:lpstr>BEST Award Winners </vt:lpstr>
      <vt:lpstr>ATD Competency Model</vt:lpstr>
      <vt:lpstr>Training Roles (1)</vt:lpstr>
      <vt:lpstr>Training Roles (2)</vt:lpstr>
      <vt:lpstr>Professional Associations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Praveen Kumar</cp:lastModifiedBy>
  <cp:revision>103</cp:revision>
  <cp:lastPrinted>2014-04-03T14:21:21Z</cp:lastPrinted>
  <dcterms:created xsi:type="dcterms:W3CDTF">2011-08-23T20:33:51Z</dcterms:created>
  <dcterms:modified xsi:type="dcterms:W3CDTF">2016-09-13T05:38:09Z</dcterms:modified>
</cp:coreProperties>
</file>