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1"/>
  </p:notesMasterIdLst>
  <p:handoutMasterIdLst>
    <p:handoutMasterId r:id="rId42"/>
  </p:handoutMasterIdLst>
  <p:sldIdLst>
    <p:sldId id="542" r:id="rId2"/>
    <p:sldId id="477" r:id="rId3"/>
    <p:sldId id="483" r:id="rId4"/>
    <p:sldId id="484" r:id="rId5"/>
    <p:sldId id="486" r:id="rId6"/>
    <p:sldId id="487" r:id="rId7"/>
    <p:sldId id="488" r:id="rId8"/>
    <p:sldId id="493" r:id="rId9"/>
    <p:sldId id="489" r:id="rId10"/>
    <p:sldId id="540" r:id="rId11"/>
    <p:sldId id="495" r:id="rId12"/>
    <p:sldId id="491" r:id="rId13"/>
    <p:sldId id="494" r:id="rId14"/>
    <p:sldId id="496" r:id="rId15"/>
    <p:sldId id="497" r:id="rId16"/>
    <p:sldId id="498" r:id="rId17"/>
    <p:sldId id="541" r:id="rId18"/>
    <p:sldId id="501" r:id="rId19"/>
    <p:sldId id="502" r:id="rId20"/>
    <p:sldId id="503" r:id="rId21"/>
    <p:sldId id="504" r:id="rId22"/>
    <p:sldId id="505" r:id="rId23"/>
    <p:sldId id="538" r:id="rId24"/>
    <p:sldId id="506" r:id="rId25"/>
    <p:sldId id="507" r:id="rId26"/>
    <p:sldId id="508" r:id="rId27"/>
    <p:sldId id="509" r:id="rId28"/>
    <p:sldId id="528" r:id="rId29"/>
    <p:sldId id="529" r:id="rId30"/>
    <p:sldId id="510" r:id="rId31"/>
    <p:sldId id="533" r:id="rId32"/>
    <p:sldId id="530" r:id="rId33"/>
    <p:sldId id="531" r:id="rId34"/>
    <p:sldId id="534" r:id="rId35"/>
    <p:sldId id="539" r:id="rId36"/>
    <p:sldId id="535" r:id="rId37"/>
    <p:sldId id="536" r:id="rId38"/>
    <p:sldId id="511" r:id="rId39"/>
    <p:sldId id="537" r:id="rId40"/>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32">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80" autoAdjust="0"/>
    <p:restoredTop sz="27717" autoAdjust="0"/>
  </p:normalViewPr>
  <p:slideViewPr>
    <p:cSldViewPr>
      <p:cViewPr>
        <p:scale>
          <a:sx n="80" d="100"/>
          <a:sy n="80" d="100"/>
        </p:scale>
        <p:origin x="-774" y="-63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5" d="100"/>
          <a:sy n="55" d="100"/>
        </p:scale>
        <p:origin x="-2892" y="-84"/>
      </p:cViewPr>
      <p:guideLst>
        <p:guide orient="horz" pos="2932"/>
        <p:guide pos="219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F0916F-5E50-4736-AF54-43775EB480FA}"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25F6DE34-CCE1-4131-A22B-97577B5CBE50}">
      <dgm:prSet/>
      <dgm:spPr/>
      <dgm:t>
        <a:bodyPr/>
        <a:lstStyle/>
        <a:p>
          <a:r>
            <a:rPr lang="en-US" b="0" dirty="0" smtClean="0">
              <a:latin typeface="Gisha" panose="020B0502040204020203" pitchFamily="34" charset="-79"/>
              <a:cs typeface="Gisha" panose="020B0502040204020203" pitchFamily="34" charset="-79"/>
            </a:rPr>
            <a:t>Roles of employees and managers</a:t>
          </a:r>
          <a:endParaRPr lang="en-US" b="0" dirty="0">
            <a:latin typeface="Gisha" panose="020B0502040204020203" pitchFamily="34" charset="-79"/>
            <a:cs typeface="Gisha" panose="020B0502040204020203" pitchFamily="34" charset="-79"/>
          </a:endParaRPr>
        </a:p>
      </dgm:t>
    </dgm:pt>
    <dgm:pt modelId="{49E6C688-9AE1-4AD7-A05F-56EFD855E6F3}" type="parTrans" cxnId="{D80F6905-4A5B-48B2-9B7D-B0396B79DBC0}">
      <dgm:prSet/>
      <dgm:spPr/>
      <dgm:t>
        <a:bodyPr/>
        <a:lstStyle/>
        <a:p>
          <a:endParaRPr lang="en-US"/>
        </a:p>
      </dgm:t>
    </dgm:pt>
    <dgm:pt modelId="{F4F1D56C-04DA-408F-AC2A-9A782DD7484B}" type="sibTrans" cxnId="{D80F6905-4A5B-48B2-9B7D-B0396B79DBC0}">
      <dgm:prSet/>
      <dgm:spPr/>
      <dgm:t>
        <a:bodyPr/>
        <a:lstStyle/>
        <a:p>
          <a:endParaRPr lang="en-US"/>
        </a:p>
      </dgm:t>
    </dgm:pt>
    <dgm:pt modelId="{57AFAEA2-BC21-48FC-B9F5-2E8275A3D185}">
      <dgm:prSet/>
      <dgm:spPr/>
      <dgm:t>
        <a:bodyPr/>
        <a:lstStyle/>
        <a:p>
          <a:r>
            <a:rPr lang="en-US" b="0" smtClean="0">
              <a:latin typeface="Gisha" panose="020B0502040204020203" pitchFamily="34" charset="-79"/>
              <a:cs typeface="Gisha" panose="020B0502040204020203" pitchFamily="34" charset="-79"/>
            </a:rPr>
            <a:t>Top management support</a:t>
          </a:r>
          <a:endParaRPr lang="en-US" b="0" dirty="0" smtClean="0">
            <a:latin typeface="Gisha" panose="020B0502040204020203" pitchFamily="34" charset="-79"/>
            <a:cs typeface="Gisha" panose="020B0502040204020203" pitchFamily="34" charset="-79"/>
          </a:endParaRPr>
        </a:p>
      </dgm:t>
    </dgm:pt>
    <dgm:pt modelId="{E8ABE40A-3700-4031-B06E-7CA1C3A86668}" type="parTrans" cxnId="{F7BE96D1-3099-49AD-BBAB-99322E6A77C0}">
      <dgm:prSet/>
      <dgm:spPr/>
      <dgm:t>
        <a:bodyPr/>
        <a:lstStyle/>
        <a:p>
          <a:endParaRPr lang="en-US"/>
        </a:p>
      </dgm:t>
    </dgm:pt>
    <dgm:pt modelId="{3CE63BB3-525E-48B1-B716-AE137F202205}" type="sibTrans" cxnId="{F7BE96D1-3099-49AD-BBAB-99322E6A77C0}">
      <dgm:prSet/>
      <dgm:spPr/>
      <dgm:t>
        <a:bodyPr/>
        <a:lstStyle/>
        <a:p>
          <a:endParaRPr lang="en-US"/>
        </a:p>
      </dgm:t>
    </dgm:pt>
    <dgm:pt modelId="{48AF8BA3-F0D5-4D18-B1F0-291C83330BEC}">
      <dgm:prSet/>
      <dgm:spPr/>
      <dgm:t>
        <a:bodyPr/>
        <a:lstStyle/>
        <a:p>
          <a:r>
            <a:rPr lang="en-US" b="0" smtClean="0">
              <a:latin typeface="Gisha" panose="020B0502040204020203" pitchFamily="34" charset="-79"/>
              <a:cs typeface="Gisha" panose="020B0502040204020203" pitchFamily="34" charset="-79"/>
            </a:rPr>
            <a:t>Integration of business units</a:t>
          </a:r>
          <a:endParaRPr lang="en-US" b="0" dirty="0" smtClean="0">
            <a:latin typeface="Gisha" panose="020B0502040204020203" pitchFamily="34" charset="-79"/>
            <a:cs typeface="Gisha" panose="020B0502040204020203" pitchFamily="34" charset="-79"/>
          </a:endParaRPr>
        </a:p>
      </dgm:t>
    </dgm:pt>
    <dgm:pt modelId="{F4F04F66-6265-4068-A0D5-CE33018A5041}" type="parTrans" cxnId="{B8987CFF-5D4C-4144-9409-5A4A50AC1B4B}">
      <dgm:prSet/>
      <dgm:spPr/>
      <dgm:t>
        <a:bodyPr/>
        <a:lstStyle/>
        <a:p>
          <a:endParaRPr lang="en-US"/>
        </a:p>
      </dgm:t>
    </dgm:pt>
    <dgm:pt modelId="{FDF7B7FC-9549-4BA0-B7D8-9459287C5845}" type="sibTrans" cxnId="{B8987CFF-5D4C-4144-9409-5A4A50AC1B4B}">
      <dgm:prSet/>
      <dgm:spPr/>
      <dgm:t>
        <a:bodyPr/>
        <a:lstStyle/>
        <a:p>
          <a:endParaRPr lang="en-US"/>
        </a:p>
      </dgm:t>
    </dgm:pt>
    <dgm:pt modelId="{4C147BF5-FF17-4387-ADE1-21374698BD27}">
      <dgm:prSet/>
      <dgm:spPr/>
      <dgm:t>
        <a:bodyPr/>
        <a:lstStyle/>
        <a:p>
          <a:r>
            <a:rPr lang="en-US" b="0" dirty="0" smtClean="0">
              <a:latin typeface="Gisha" panose="020B0502040204020203" pitchFamily="34" charset="-79"/>
              <a:cs typeface="Gisha" panose="020B0502040204020203" pitchFamily="34" charset="-79"/>
            </a:rPr>
            <a:t>Global presence</a:t>
          </a:r>
        </a:p>
      </dgm:t>
    </dgm:pt>
    <dgm:pt modelId="{2BD59B92-EFC0-4CAE-B7DB-9BA45A21E08A}" type="parTrans" cxnId="{1302F06C-1640-446B-B538-27C39B304E14}">
      <dgm:prSet/>
      <dgm:spPr/>
      <dgm:t>
        <a:bodyPr/>
        <a:lstStyle/>
        <a:p>
          <a:endParaRPr lang="en-US"/>
        </a:p>
      </dgm:t>
    </dgm:pt>
    <dgm:pt modelId="{79C54BDD-D275-4F4F-ACFF-29AE82203E20}" type="sibTrans" cxnId="{1302F06C-1640-446B-B538-27C39B304E14}">
      <dgm:prSet/>
      <dgm:spPr/>
      <dgm:t>
        <a:bodyPr/>
        <a:lstStyle/>
        <a:p>
          <a:endParaRPr lang="en-US"/>
        </a:p>
      </dgm:t>
    </dgm:pt>
    <dgm:pt modelId="{5EA32823-3955-4352-BB43-7ABE6B6F3E17}">
      <dgm:prSet/>
      <dgm:spPr/>
      <dgm:t>
        <a:bodyPr/>
        <a:lstStyle/>
        <a:p>
          <a:r>
            <a:rPr lang="en-US" b="0" dirty="0" smtClean="0">
              <a:latin typeface="Gisha" panose="020B0502040204020203" pitchFamily="34" charset="-79"/>
              <a:cs typeface="Gisha" panose="020B0502040204020203" pitchFamily="34" charset="-79"/>
            </a:rPr>
            <a:t>Business conditions</a:t>
          </a:r>
        </a:p>
      </dgm:t>
    </dgm:pt>
    <dgm:pt modelId="{C09432B3-6625-4D39-9173-68A5AEED5C52}" type="parTrans" cxnId="{5175410A-280F-44B3-87F9-EF42FF44C279}">
      <dgm:prSet/>
      <dgm:spPr/>
      <dgm:t>
        <a:bodyPr/>
        <a:lstStyle/>
        <a:p>
          <a:endParaRPr lang="en-US"/>
        </a:p>
      </dgm:t>
    </dgm:pt>
    <dgm:pt modelId="{72BF824D-6EF1-4287-9232-0CC56FED1286}" type="sibTrans" cxnId="{5175410A-280F-44B3-87F9-EF42FF44C279}">
      <dgm:prSet/>
      <dgm:spPr/>
      <dgm:t>
        <a:bodyPr/>
        <a:lstStyle/>
        <a:p>
          <a:endParaRPr lang="en-US"/>
        </a:p>
      </dgm:t>
    </dgm:pt>
    <dgm:pt modelId="{8C6A1273-8848-40FA-91A6-0E49BF8DED6C}">
      <dgm:prSet/>
      <dgm:spPr/>
      <dgm:t>
        <a:bodyPr/>
        <a:lstStyle/>
        <a:p>
          <a:r>
            <a:rPr lang="en-US" b="0" dirty="0" smtClean="0">
              <a:latin typeface="Gisha" panose="020B0502040204020203" pitchFamily="34" charset="-79"/>
              <a:cs typeface="Gisha" panose="020B0502040204020203" pitchFamily="34" charset="-79"/>
            </a:rPr>
            <a:t>Other HRM practices</a:t>
          </a:r>
          <a:endParaRPr lang="en-US" b="0" dirty="0">
            <a:latin typeface="Gisha" panose="020B0502040204020203" pitchFamily="34" charset="-79"/>
            <a:cs typeface="Gisha" panose="020B0502040204020203" pitchFamily="34" charset="-79"/>
          </a:endParaRPr>
        </a:p>
      </dgm:t>
    </dgm:pt>
    <dgm:pt modelId="{2D261511-1D02-4931-B2E8-C1E56B575589}" type="parTrans" cxnId="{7A9E2CAB-D258-4A39-AAF5-CC2CFF11A09D}">
      <dgm:prSet/>
      <dgm:spPr/>
      <dgm:t>
        <a:bodyPr/>
        <a:lstStyle/>
        <a:p>
          <a:endParaRPr lang="en-US"/>
        </a:p>
      </dgm:t>
    </dgm:pt>
    <dgm:pt modelId="{FA224474-BB7B-4DC3-A556-9D27A7110644}" type="sibTrans" cxnId="{7A9E2CAB-D258-4A39-AAF5-CC2CFF11A09D}">
      <dgm:prSet/>
      <dgm:spPr/>
      <dgm:t>
        <a:bodyPr/>
        <a:lstStyle/>
        <a:p>
          <a:endParaRPr lang="en-US"/>
        </a:p>
      </dgm:t>
    </dgm:pt>
    <dgm:pt modelId="{B3D42DB7-0CC5-43B3-9DE0-61291DAD5D25}">
      <dgm:prSet/>
      <dgm:spPr/>
      <dgm:t>
        <a:bodyPr/>
        <a:lstStyle/>
        <a:p>
          <a:r>
            <a:rPr lang="en-US" b="0" smtClean="0">
              <a:latin typeface="Gisha" panose="020B0502040204020203" pitchFamily="34" charset="-79"/>
              <a:cs typeface="Gisha" panose="020B0502040204020203" pitchFamily="34" charset="-79"/>
            </a:rPr>
            <a:t>Strategic value of jobs and employee uniqueness</a:t>
          </a:r>
          <a:endParaRPr lang="en-US" b="0" dirty="0">
            <a:latin typeface="Gisha" panose="020B0502040204020203" pitchFamily="34" charset="-79"/>
            <a:cs typeface="Gisha" panose="020B0502040204020203" pitchFamily="34" charset="-79"/>
          </a:endParaRPr>
        </a:p>
      </dgm:t>
    </dgm:pt>
    <dgm:pt modelId="{A8584A68-5395-440B-96A2-5547D918EE9E}" type="parTrans" cxnId="{CABCC5E8-DBC8-4A76-9F66-572D3B48C395}">
      <dgm:prSet/>
      <dgm:spPr/>
      <dgm:t>
        <a:bodyPr/>
        <a:lstStyle/>
        <a:p>
          <a:endParaRPr lang="en-US"/>
        </a:p>
      </dgm:t>
    </dgm:pt>
    <dgm:pt modelId="{EA31320F-7E56-48B4-9DAD-B6BA0B2A8350}" type="sibTrans" cxnId="{CABCC5E8-DBC8-4A76-9F66-572D3B48C395}">
      <dgm:prSet/>
      <dgm:spPr/>
      <dgm:t>
        <a:bodyPr/>
        <a:lstStyle/>
        <a:p>
          <a:endParaRPr lang="en-US"/>
        </a:p>
      </dgm:t>
    </dgm:pt>
    <dgm:pt modelId="{A3F6A980-9F8D-4B17-BC0B-26B676A0EFD3}">
      <dgm:prSet/>
      <dgm:spPr/>
      <dgm:t>
        <a:bodyPr/>
        <a:lstStyle/>
        <a:p>
          <a:r>
            <a:rPr lang="en-US" b="0" smtClean="0">
              <a:latin typeface="Gisha" panose="020B0502040204020203" pitchFamily="34" charset="-79"/>
              <a:cs typeface="Gisha" panose="020B0502040204020203" pitchFamily="34" charset="-79"/>
            </a:rPr>
            <a:t>Unionization</a:t>
          </a:r>
          <a:endParaRPr lang="en-US" b="0" dirty="0">
            <a:latin typeface="Gisha" panose="020B0502040204020203" pitchFamily="34" charset="-79"/>
            <a:cs typeface="Gisha" panose="020B0502040204020203" pitchFamily="34" charset="-79"/>
          </a:endParaRPr>
        </a:p>
      </dgm:t>
    </dgm:pt>
    <dgm:pt modelId="{2666AE36-289D-4055-AD87-D2B80700933F}" type="parTrans" cxnId="{E506DDDA-DC6C-49D8-BD9A-F411B0B16C3B}">
      <dgm:prSet/>
      <dgm:spPr/>
      <dgm:t>
        <a:bodyPr/>
        <a:lstStyle/>
        <a:p>
          <a:endParaRPr lang="en-US"/>
        </a:p>
      </dgm:t>
    </dgm:pt>
    <dgm:pt modelId="{B971A959-392D-468D-8CD6-3689E8C8BF36}" type="sibTrans" cxnId="{E506DDDA-DC6C-49D8-BD9A-F411B0B16C3B}">
      <dgm:prSet/>
      <dgm:spPr/>
      <dgm:t>
        <a:bodyPr/>
        <a:lstStyle/>
        <a:p>
          <a:endParaRPr lang="en-US"/>
        </a:p>
      </dgm:t>
    </dgm:pt>
    <dgm:pt modelId="{512E7B23-05A0-4D77-84EB-8BF8FCD8B8A2}">
      <dgm:prSet/>
      <dgm:spPr/>
      <dgm:t>
        <a:bodyPr/>
        <a:lstStyle/>
        <a:p>
          <a:r>
            <a:rPr lang="en-US" b="0" smtClean="0">
              <a:latin typeface="Gisha" panose="020B0502040204020203" pitchFamily="34" charset="-79"/>
              <a:cs typeface="Gisha" panose="020B0502040204020203" pitchFamily="34" charset="-79"/>
            </a:rPr>
            <a:t>Staff involvement</a:t>
          </a:r>
          <a:endParaRPr lang="en-US" b="0" dirty="0">
            <a:latin typeface="Gisha" panose="020B0502040204020203" pitchFamily="34" charset="-79"/>
            <a:cs typeface="Gisha" panose="020B0502040204020203" pitchFamily="34" charset="-79"/>
          </a:endParaRPr>
        </a:p>
      </dgm:t>
    </dgm:pt>
    <dgm:pt modelId="{4F87A29A-E071-4764-AC6B-B225C81D2F92}" type="parTrans" cxnId="{AB18F016-F569-49FD-AEB3-84C71F1D1E1D}">
      <dgm:prSet/>
      <dgm:spPr/>
      <dgm:t>
        <a:bodyPr/>
        <a:lstStyle/>
        <a:p>
          <a:endParaRPr lang="en-US"/>
        </a:p>
      </dgm:t>
    </dgm:pt>
    <dgm:pt modelId="{62AFBD7A-4768-497C-9AFE-14D46656FE3D}" type="sibTrans" cxnId="{AB18F016-F569-49FD-AEB3-84C71F1D1E1D}">
      <dgm:prSet/>
      <dgm:spPr/>
      <dgm:t>
        <a:bodyPr/>
        <a:lstStyle/>
        <a:p>
          <a:endParaRPr lang="en-US"/>
        </a:p>
      </dgm:t>
    </dgm:pt>
    <dgm:pt modelId="{A1516013-0E6A-4F2B-97F0-BCED9687E25C}" type="pres">
      <dgm:prSet presAssocID="{58F0916F-5E50-4736-AF54-43775EB480FA}" presName="diagram" presStyleCnt="0">
        <dgm:presLayoutVars>
          <dgm:dir/>
          <dgm:resizeHandles val="exact"/>
        </dgm:presLayoutVars>
      </dgm:prSet>
      <dgm:spPr/>
      <dgm:t>
        <a:bodyPr/>
        <a:lstStyle/>
        <a:p>
          <a:endParaRPr lang="en-US"/>
        </a:p>
      </dgm:t>
    </dgm:pt>
    <dgm:pt modelId="{075BB219-1EE8-45D5-AB48-80DC445D481B}" type="pres">
      <dgm:prSet presAssocID="{25F6DE34-CCE1-4131-A22B-97577B5CBE50}" presName="node" presStyleLbl="node1" presStyleIdx="0" presStyleCnt="9">
        <dgm:presLayoutVars>
          <dgm:bulletEnabled val="1"/>
        </dgm:presLayoutVars>
      </dgm:prSet>
      <dgm:spPr/>
      <dgm:t>
        <a:bodyPr/>
        <a:lstStyle/>
        <a:p>
          <a:endParaRPr lang="en-US"/>
        </a:p>
      </dgm:t>
    </dgm:pt>
    <dgm:pt modelId="{16BCC89E-E29A-4D43-8578-5D55FC5E1220}" type="pres">
      <dgm:prSet presAssocID="{F4F1D56C-04DA-408F-AC2A-9A782DD7484B}" presName="sibTrans" presStyleCnt="0"/>
      <dgm:spPr/>
    </dgm:pt>
    <dgm:pt modelId="{91A70274-DFA6-4682-B734-7EABC380D772}" type="pres">
      <dgm:prSet presAssocID="{57AFAEA2-BC21-48FC-B9F5-2E8275A3D185}" presName="node" presStyleLbl="node1" presStyleIdx="1" presStyleCnt="9">
        <dgm:presLayoutVars>
          <dgm:bulletEnabled val="1"/>
        </dgm:presLayoutVars>
      </dgm:prSet>
      <dgm:spPr/>
      <dgm:t>
        <a:bodyPr/>
        <a:lstStyle/>
        <a:p>
          <a:endParaRPr lang="en-US"/>
        </a:p>
      </dgm:t>
    </dgm:pt>
    <dgm:pt modelId="{13E33D7B-1883-47B6-8F0C-149E80ACFCBF}" type="pres">
      <dgm:prSet presAssocID="{3CE63BB3-525E-48B1-B716-AE137F202205}" presName="sibTrans" presStyleCnt="0"/>
      <dgm:spPr/>
    </dgm:pt>
    <dgm:pt modelId="{AC113EFE-34F5-4BF4-906A-789B092B0381}" type="pres">
      <dgm:prSet presAssocID="{48AF8BA3-F0D5-4D18-B1F0-291C83330BEC}" presName="node" presStyleLbl="node1" presStyleIdx="2" presStyleCnt="9">
        <dgm:presLayoutVars>
          <dgm:bulletEnabled val="1"/>
        </dgm:presLayoutVars>
      </dgm:prSet>
      <dgm:spPr/>
      <dgm:t>
        <a:bodyPr/>
        <a:lstStyle/>
        <a:p>
          <a:endParaRPr lang="en-US"/>
        </a:p>
      </dgm:t>
    </dgm:pt>
    <dgm:pt modelId="{7DE4E7C5-E1B2-4EAA-BB2B-2AE3BAADA1C6}" type="pres">
      <dgm:prSet presAssocID="{FDF7B7FC-9549-4BA0-B7D8-9459287C5845}" presName="sibTrans" presStyleCnt="0"/>
      <dgm:spPr/>
    </dgm:pt>
    <dgm:pt modelId="{E990360D-5789-4F51-BE55-DADBCEFF1798}" type="pres">
      <dgm:prSet presAssocID="{4C147BF5-FF17-4387-ADE1-21374698BD27}" presName="node" presStyleLbl="node1" presStyleIdx="3" presStyleCnt="9">
        <dgm:presLayoutVars>
          <dgm:bulletEnabled val="1"/>
        </dgm:presLayoutVars>
      </dgm:prSet>
      <dgm:spPr/>
      <dgm:t>
        <a:bodyPr/>
        <a:lstStyle/>
        <a:p>
          <a:endParaRPr lang="en-US"/>
        </a:p>
      </dgm:t>
    </dgm:pt>
    <dgm:pt modelId="{DC74C31C-F544-42C3-9413-4232C9A577FB}" type="pres">
      <dgm:prSet presAssocID="{79C54BDD-D275-4F4F-ACFF-29AE82203E20}" presName="sibTrans" presStyleCnt="0"/>
      <dgm:spPr/>
    </dgm:pt>
    <dgm:pt modelId="{4E965F7B-7FE6-4F76-9829-4972A7350847}" type="pres">
      <dgm:prSet presAssocID="{5EA32823-3955-4352-BB43-7ABE6B6F3E17}" presName="node" presStyleLbl="node1" presStyleIdx="4" presStyleCnt="9">
        <dgm:presLayoutVars>
          <dgm:bulletEnabled val="1"/>
        </dgm:presLayoutVars>
      </dgm:prSet>
      <dgm:spPr/>
      <dgm:t>
        <a:bodyPr/>
        <a:lstStyle/>
        <a:p>
          <a:endParaRPr lang="en-US"/>
        </a:p>
      </dgm:t>
    </dgm:pt>
    <dgm:pt modelId="{2693FCD5-959A-482C-9A82-CFCC26213F71}" type="pres">
      <dgm:prSet presAssocID="{72BF824D-6EF1-4287-9232-0CC56FED1286}" presName="sibTrans" presStyleCnt="0"/>
      <dgm:spPr/>
    </dgm:pt>
    <dgm:pt modelId="{989C4383-D8CE-4158-AF4C-381599AD2972}" type="pres">
      <dgm:prSet presAssocID="{8C6A1273-8848-40FA-91A6-0E49BF8DED6C}" presName="node" presStyleLbl="node1" presStyleIdx="5" presStyleCnt="9">
        <dgm:presLayoutVars>
          <dgm:bulletEnabled val="1"/>
        </dgm:presLayoutVars>
      </dgm:prSet>
      <dgm:spPr/>
      <dgm:t>
        <a:bodyPr/>
        <a:lstStyle/>
        <a:p>
          <a:endParaRPr lang="en-US"/>
        </a:p>
      </dgm:t>
    </dgm:pt>
    <dgm:pt modelId="{E70AEC9E-678F-48EA-AEC0-906AB15CEEF8}" type="pres">
      <dgm:prSet presAssocID="{FA224474-BB7B-4DC3-A556-9D27A7110644}" presName="sibTrans" presStyleCnt="0"/>
      <dgm:spPr/>
    </dgm:pt>
    <dgm:pt modelId="{2B6ED0B0-9AA1-464B-9D7C-642E51FDEAE2}" type="pres">
      <dgm:prSet presAssocID="{B3D42DB7-0CC5-43B3-9DE0-61291DAD5D25}" presName="node" presStyleLbl="node1" presStyleIdx="6" presStyleCnt="9">
        <dgm:presLayoutVars>
          <dgm:bulletEnabled val="1"/>
        </dgm:presLayoutVars>
      </dgm:prSet>
      <dgm:spPr/>
      <dgm:t>
        <a:bodyPr/>
        <a:lstStyle/>
        <a:p>
          <a:endParaRPr lang="en-US"/>
        </a:p>
      </dgm:t>
    </dgm:pt>
    <dgm:pt modelId="{39407489-4116-4537-AEBE-99E76A918C23}" type="pres">
      <dgm:prSet presAssocID="{EA31320F-7E56-48B4-9DAD-B6BA0B2A8350}" presName="sibTrans" presStyleCnt="0"/>
      <dgm:spPr/>
    </dgm:pt>
    <dgm:pt modelId="{CD3B8A6A-DC6B-45BB-9A4B-6192BFEA321A}" type="pres">
      <dgm:prSet presAssocID="{A3F6A980-9F8D-4B17-BC0B-26B676A0EFD3}" presName="node" presStyleLbl="node1" presStyleIdx="7" presStyleCnt="9">
        <dgm:presLayoutVars>
          <dgm:bulletEnabled val="1"/>
        </dgm:presLayoutVars>
      </dgm:prSet>
      <dgm:spPr/>
      <dgm:t>
        <a:bodyPr/>
        <a:lstStyle/>
        <a:p>
          <a:endParaRPr lang="en-US"/>
        </a:p>
      </dgm:t>
    </dgm:pt>
    <dgm:pt modelId="{55D39F45-DD96-455D-9F3F-D41E12FDF72E}" type="pres">
      <dgm:prSet presAssocID="{B971A959-392D-468D-8CD6-3689E8C8BF36}" presName="sibTrans" presStyleCnt="0"/>
      <dgm:spPr/>
    </dgm:pt>
    <dgm:pt modelId="{6A11E189-8B4D-49E2-A46B-FF74D90E189D}" type="pres">
      <dgm:prSet presAssocID="{512E7B23-05A0-4D77-84EB-8BF8FCD8B8A2}" presName="node" presStyleLbl="node1" presStyleIdx="8" presStyleCnt="9">
        <dgm:presLayoutVars>
          <dgm:bulletEnabled val="1"/>
        </dgm:presLayoutVars>
      </dgm:prSet>
      <dgm:spPr/>
      <dgm:t>
        <a:bodyPr/>
        <a:lstStyle/>
        <a:p>
          <a:endParaRPr lang="en-US"/>
        </a:p>
      </dgm:t>
    </dgm:pt>
  </dgm:ptLst>
  <dgm:cxnLst>
    <dgm:cxn modelId="{1302F06C-1640-446B-B538-27C39B304E14}" srcId="{58F0916F-5E50-4736-AF54-43775EB480FA}" destId="{4C147BF5-FF17-4387-ADE1-21374698BD27}" srcOrd="3" destOrd="0" parTransId="{2BD59B92-EFC0-4CAE-B7DB-9BA45A21E08A}" sibTransId="{79C54BDD-D275-4F4F-ACFF-29AE82203E20}"/>
    <dgm:cxn modelId="{5175410A-280F-44B3-87F9-EF42FF44C279}" srcId="{58F0916F-5E50-4736-AF54-43775EB480FA}" destId="{5EA32823-3955-4352-BB43-7ABE6B6F3E17}" srcOrd="4" destOrd="0" parTransId="{C09432B3-6625-4D39-9173-68A5AEED5C52}" sibTransId="{72BF824D-6EF1-4287-9232-0CC56FED1286}"/>
    <dgm:cxn modelId="{B8987CFF-5D4C-4144-9409-5A4A50AC1B4B}" srcId="{58F0916F-5E50-4736-AF54-43775EB480FA}" destId="{48AF8BA3-F0D5-4D18-B1F0-291C83330BEC}" srcOrd="2" destOrd="0" parTransId="{F4F04F66-6265-4068-A0D5-CE33018A5041}" sibTransId="{FDF7B7FC-9549-4BA0-B7D8-9459287C5845}"/>
    <dgm:cxn modelId="{4E7E4356-1886-4A54-B03C-80DA211D4D15}" type="presOf" srcId="{512E7B23-05A0-4D77-84EB-8BF8FCD8B8A2}" destId="{6A11E189-8B4D-49E2-A46B-FF74D90E189D}" srcOrd="0" destOrd="0" presId="urn:microsoft.com/office/officeart/2005/8/layout/default"/>
    <dgm:cxn modelId="{38AF0CCF-C7EC-4CF6-ABBC-E12BE4BC6DCC}" type="presOf" srcId="{57AFAEA2-BC21-48FC-B9F5-2E8275A3D185}" destId="{91A70274-DFA6-4682-B734-7EABC380D772}" srcOrd="0" destOrd="0" presId="urn:microsoft.com/office/officeart/2005/8/layout/default"/>
    <dgm:cxn modelId="{CABCC5E8-DBC8-4A76-9F66-572D3B48C395}" srcId="{58F0916F-5E50-4736-AF54-43775EB480FA}" destId="{B3D42DB7-0CC5-43B3-9DE0-61291DAD5D25}" srcOrd="6" destOrd="0" parTransId="{A8584A68-5395-440B-96A2-5547D918EE9E}" sibTransId="{EA31320F-7E56-48B4-9DAD-B6BA0B2A8350}"/>
    <dgm:cxn modelId="{262234EF-FBB9-4401-AFD5-19C0C5A9B65E}" type="presOf" srcId="{48AF8BA3-F0D5-4D18-B1F0-291C83330BEC}" destId="{AC113EFE-34F5-4BF4-906A-789B092B0381}" srcOrd="0" destOrd="0" presId="urn:microsoft.com/office/officeart/2005/8/layout/default"/>
    <dgm:cxn modelId="{8F1C8CF9-F971-49E6-A018-6E91A4697539}" type="presOf" srcId="{58F0916F-5E50-4736-AF54-43775EB480FA}" destId="{A1516013-0E6A-4F2B-97F0-BCED9687E25C}" srcOrd="0" destOrd="0" presId="urn:microsoft.com/office/officeart/2005/8/layout/default"/>
    <dgm:cxn modelId="{228B4227-3884-40A4-9B69-C6607751AECF}" type="presOf" srcId="{25F6DE34-CCE1-4131-A22B-97577B5CBE50}" destId="{075BB219-1EE8-45D5-AB48-80DC445D481B}" srcOrd="0" destOrd="0" presId="urn:microsoft.com/office/officeart/2005/8/layout/default"/>
    <dgm:cxn modelId="{D80F6905-4A5B-48B2-9B7D-B0396B79DBC0}" srcId="{58F0916F-5E50-4736-AF54-43775EB480FA}" destId="{25F6DE34-CCE1-4131-A22B-97577B5CBE50}" srcOrd="0" destOrd="0" parTransId="{49E6C688-9AE1-4AD7-A05F-56EFD855E6F3}" sibTransId="{F4F1D56C-04DA-408F-AC2A-9A782DD7484B}"/>
    <dgm:cxn modelId="{D3A70033-8173-45BF-AC80-48763F71DB8F}" type="presOf" srcId="{4C147BF5-FF17-4387-ADE1-21374698BD27}" destId="{E990360D-5789-4F51-BE55-DADBCEFF1798}" srcOrd="0" destOrd="0" presId="urn:microsoft.com/office/officeart/2005/8/layout/default"/>
    <dgm:cxn modelId="{F7BE96D1-3099-49AD-BBAB-99322E6A77C0}" srcId="{58F0916F-5E50-4736-AF54-43775EB480FA}" destId="{57AFAEA2-BC21-48FC-B9F5-2E8275A3D185}" srcOrd="1" destOrd="0" parTransId="{E8ABE40A-3700-4031-B06E-7CA1C3A86668}" sibTransId="{3CE63BB3-525E-48B1-B716-AE137F202205}"/>
    <dgm:cxn modelId="{149DDEDB-93F0-4E9F-9607-ED824BE2E8BF}" type="presOf" srcId="{B3D42DB7-0CC5-43B3-9DE0-61291DAD5D25}" destId="{2B6ED0B0-9AA1-464B-9D7C-642E51FDEAE2}" srcOrd="0" destOrd="0" presId="urn:microsoft.com/office/officeart/2005/8/layout/default"/>
    <dgm:cxn modelId="{9282984E-EEEC-46AC-8916-F59F39FE37F2}" type="presOf" srcId="{8C6A1273-8848-40FA-91A6-0E49BF8DED6C}" destId="{989C4383-D8CE-4158-AF4C-381599AD2972}" srcOrd="0" destOrd="0" presId="urn:microsoft.com/office/officeart/2005/8/layout/default"/>
    <dgm:cxn modelId="{59042B7C-A7D6-4252-BF83-9DAA479246D7}" type="presOf" srcId="{5EA32823-3955-4352-BB43-7ABE6B6F3E17}" destId="{4E965F7B-7FE6-4F76-9829-4972A7350847}" srcOrd="0" destOrd="0" presId="urn:microsoft.com/office/officeart/2005/8/layout/default"/>
    <dgm:cxn modelId="{E506DDDA-DC6C-49D8-BD9A-F411B0B16C3B}" srcId="{58F0916F-5E50-4736-AF54-43775EB480FA}" destId="{A3F6A980-9F8D-4B17-BC0B-26B676A0EFD3}" srcOrd="7" destOrd="0" parTransId="{2666AE36-289D-4055-AD87-D2B80700933F}" sibTransId="{B971A959-392D-468D-8CD6-3689E8C8BF36}"/>
    <dgm:cxn modelId="{AB18F016-F569-49FD-AEB3-84C71F1D1E1D}" srcId="{58F0916F-5E50-4736-AF54-43775EB480FA}" destId="{512E7B23-05A0-4D77-84EB-8BF8FCD8B8A2}" srcOrd="8" destOrd="0" parTransId="{4F87A29A-E071-4764-AC6B-B225C81D2F92}" sibTransId="{62AFBD7A-4768-497C-9AFE-14D46656FE3D}"/>
    <dgm:cxn modelId="{0F110084-ED58-4094-AD43-751D5D4CCE76}" type="presOf" srcId="{A3F6A980-9F8D-4B17-BC0B-26B676A0EFD3}" destId="{CD3B8A6A-DC6B-45BB-9A4B-6192BFEA321A}" srcOrd="0" destOrd="0" presId="urn:microsoft.com/office/officeart/2005/8/layout/default"/>
    <dgm:cxn modelId="{7A9E2CAB-D258-4A39-AAF5-CC2CFF11A09D}" srcId="{58F0916F-5E50-4736-AF54-43775EB480FA}" destId="{8C6A1273-8848-40FA-91A6-0E49BF8DED6C}" srcOrd="5" destOrd="0" parTransId="{2D261511-1D02-4931-B2E8-C1E56B575589}" sibTransId="{FA224474-BB7B-4DC3-A556-9D27A7110644}"/>
    <dgm:cxn modelId="{BF8E6E84-5E0D-4C2E-A3B0-A4D4B6EDA281}" type="presParOf" srcId="{A1516013-0E6A-4F2B-97F0-BCED9687E25C}" destId="{075BB219-1EE8-45D5-AB48-80DC445D481B}" srcOrd="0" destOrd="0" presId="urn:microsoft.com/office/officeart/2005/8/layout/default"/>
    <dgm:cxn modelId="{6E6A9118-CC15-47FE-BAFE-E9F7CC86F635}" type="presParOf" srcId="{A1516013-0E6A-4F2B-97F0-BCED9687E25C}" destId="{16BCC89E-E29A-4D43-8578-5D55FC5E1220}" srcOrd="1" destOrd="0" presId="urn:microsoft.com/office/officeart/2005/8/layout/default"/>
    <dgm:cxn modelId="{BA81C426-E02C-40D7-A347-98EA13AF7A52}" type="presParOf" srcId="{A1516013-0E6A-4F2B-97F0-BCED9687E25C}" destId="{91A70274-DFA6-4682-B734-7EABC380D772}" srcOrd="2" destOrd="0" presId="urn:microsoft.com/office/officeart/2005/8/layout/default"/>
    <dgm:cxn modelId="{1F0899C3-EA5A-4F3F-9671-39C2C09C7175}" type="presParOf" srcId="{A1516013-0E6A-4F2B-97F0-BCED9687E25C}" destId="{13E33D7B-1883-47B6-8F0C-149E80ACFCBF}" srcOrd="3" destOrd="0" presId="urn:microsoft.com/office/officeart/2005/8/layout/default"/>
    <dgm:cxn modelId="{890AEAD0-8A15-4669-BA99-03265440391D}" type="presParOf" srcId="{A1516013-0E6A-4F2B-97F0-BCED9687E25C}" destId="{AC113EFE-34F5-4BF4-906A-789B092B0381}" srcOrd="4" destOrd="0" presId="urn:microsoft.com/office/officeart/2005/8/layout/default"/>
    <dgm:cxn modelId="{655AB8CA-EB44-4C7A-976A-A1AC268795DA}" type="presParOf" srcId="{A1516013-0E6A-4F2B-97F0-BCED9687E25C}" destId="{7DE4E7C5-E1B2-4EAA-BB2B-2AE3BAADA1C6}" srcOrd="5" destOrd="0" presId="urn:microsoft.com/office/officeart/2005/8/layout/default"/>
    <dgm:cxn modelId="{62D187EE-C9A9-4E73-93DF-E81D9B138BD6}" type="presParOf" srcId="{A1516013-0E6A-4F2B-97F0-BCED9687E25C}" destId="{E990360D-5789-4F51-BE55-DADBCEFF1798}" srcOrd="6" destOrd="0" presId="urn:microsoft.com/office/officeart/2005/8/layout/default"/>
    <dgm:cxn modelId="{4949C8D9-3A83-45AA-8DD0-7405C018B78D}" type="presParOf" srcId="{A1516013-0E6A-4F2B-97F0-BCED9687E25C}" destId="{DC74C31C-F544-42C3-9413-4232C9A577FB}" srcOrd="7" destOrd="0" presId="urn:microsoft.com/office/officeart/2005/8/layout/default"/>
    <dgm:cxn modelId="{4C4D0FB4-A819-4FF1-A66A-0DB25C4D0EA1}" type="presParOf" srcId="{A1516013-0E6A-4F2B-97F0-BCED9687E25C}" destId="{4E965F7B-7FE6-4F76-9829-4972A7350847}" srcOrd="8" destOrd="0" presId="urn:microsoft.com/office/officeart/2005/8/layout/default"/>
    <dgm:cxn modelId="{0A7A7E3B-7F70-4DF4-ABF5-62A401E796A1}" type="presParOf" srcId="{A1516013-0E6A-4F2B-97F0-BCED9687E25C}" destId="{2693FCD5-959A-482C-9A82-CFCC26213F71}" srcOrd="9" destOrd="0" presId="urn:microsoft.com/office/officeart/2005/8/layout/default"/>
    <dgm:cxn modelId="{03A72B0A-E67E-43DE-A445-62DA651B7288}" type="presParOf" srcId="{A1516013-0E6A-4F2B-97F0-BCED9687E25C}" destId="{989C4383-D8CE-4158-AF4C-381599AD2972}" srcOrd="10" destOrd="0" presId="urn:microsoft.com/office/officeart/2005/8/layout/default"/>
    <dgm:cxn modelId="{30FD22C6-7777-4B56-A89D-75E1BB745F6A}" type="presParOf" srcId="{A1516013-0E6A-4F2B-97F0-BCED9687E25C}" destId="{E70AEC9E-678F-48EA-AEC0-906AB15CEEF8}" srcOrd="11" destOrd="0" presId="urn:microsoft.com/office/officeart/2005/8/layout/default"/>
    <dgm:cxn modelId="{E6BFE3FC-C147-4D9F-ABE9-0842EBEFA5B8}" type="presParOf" srcId="{A1516013-0E6A-4F2B-97F0-BCED9687E25C}" destId="{2B6ED0B0-9AA1-464B-9D7C-642E51FDEAE2}" srcOrd="12" destOrd="0" presId="urn:microsoft.com/office/officeart/2005/8/layout/default"/>
    <dgm:cxn modelId="{3E4CB2CD-D95B-4C89-A4E3-1C452DEE4867}" type="presParOf" srcId="{A1516013-0E6A-4F2B-97F0-BCED9687E25C}" destId="{39407489-4116-4537-AEBE-99E76A918C23}" srcOrd="13" destOrd="0" presId="urn:microsoft.com/office/officeart/2005/8/layout/default"/>
    <dgm:cxn modelId="{4969CC13-EC6D-4624-A397-D6661B589FF5}" type="presParOf" srcId="{A1516013-0E6A-4F2B-97F0-BCED9687E25C}" destId="{CD3B8A6A-DC6B-45BB-9A4B-6192BFEA321A}" srcOrd="14" destOrd="0" presId="urn:microsoft.com/office/officeart/2005/8/layout/default"/>
    <dgm:cxn modelId="{0660DFCF-F9D6-4A47-9BFE-436C555711C0}" type="presParOf" srcId="{A1516013-0E6A-4F2B-97F0-BCED9687E25C}" destId="{55D39F45-DD96-455D-9F3F-D41E12FDF72E}" srcOrd="15" destOrd="0" presId="urn:microsoft.com/office/officeart/2005/8/layout/default"/>
    <dgm:cxn modelId="{7635CF3E-EC29-4D69-BC06-33258ED805F8}" type="presParOf" srcId="{A1516013-0E6A-4F2B-97F0-BCED9687E25C}" destId="{6A11E189-8B4D-49E2-A46B-FF74D90E189D}"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5BB219-1EE8-45D5-AB48-80DC445D481B}">
      <dsp:nvSpPr>
        <dsp:cNvPr id="0" name=""/>
        <dsp:cNvSpPr/>
      </dsp:nvSpPr>
      <dsp:spPr>
        <a:xfrm>
          <a:off x="236061" y="361"/>
          <a:ext cx="1485538" cy="891323"/>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dirty="0" smtClean="0">
              <a:latin typeface="Gisha" panose="020B0502040204020203" pitchFamily="34" charset="-79"/>
              <a:cs typeface="Gisha" panose="020B0502040204020203" pitchFamily="34" charset="-79"/>
            </a:rPr>
            <a:t>Roles of employees and managers</a:t>
          </a:r>
          <a:endParaRPr lang="en-US" sz="1400" b="0" kern="1200" dirty="0">
            <a:latin typeface="Gisha" panose="020B0502040204020203" pitchFamily="34" charset="-79"/>
            <a:cs typeface="Gisha" panose="020B0502040204020203" pitchFamily="34" charset="-79"/>
          </a:endParaRPr>
        </a:p>
      </dsp:txBody>
      <dsp:txXfrm>
        <a:off x="236061" y="361"/>
        <a:ext cx="1485538" cy="891323"/>
      </dsp:txXfrm>
    </dsp:sp>
    <dsp:sp modelId="{91A70274-DFA6-4682-B734-7EABC380D772}">
      <dsp:nvSpPr>
        <dsp:cNvPr id="0" name=""/>
        <dsp:cNvSpPr/>
      </dsp:nvSpPr>
      <dsp:spPr>
        <a:xfrm>
          <a:off x="1870154" y="361"/>
          <a:ext cx="1485538" cy="891323"/>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smtClean="0">
              <a:latin typeface="Gisha" panose="020B0502040204020203" pitchFamily="34" charset="-79"/>
              <a:cs typeface="Gisha" panose="020B0502040204020203" pitchFamily="34" charset="-79"/>
            </a:rPr>
            <a:t>Top management support</a:t>
          </a:r>
          <a:endParaRPr lang="en-US" sz="1400" b="0" kern="1200" dirty="0" smtClean="0">
            <a:latin typeface="Gisha" panose="020B0502040204020203" pitchFamily="34" charset="-79"/>
            <a:cs typeface="Gisha" panose="020B0502040204020203" pitchFamily="34" charset="-79"/>
          </a:endParaRPr>
        </a:p>
      </dsp:txBody>
      <dsp:txXfrm>
        <a:off x="1870154" y="361"/>
        <a:ext cx="1485538" cy="891323"/>
      </dsp:txXfrm>
    </dsp:sp>
    <dsp:sp modelId="{AC113EFE-34F5-4BF4-906A-789B092B0381}">
      <dsp:nvSpPr>
        <dsp:cNvPr id="0" name=""/>
        <dsp:cNvSpPr/>
      </dsp:nvSpPr>
      <dsp:spPr>
        <a:xfrm>
          <a:off x="3504247" y="361"/>
          <a:ext cx="1485538" cy="891323"/>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smtClean="0">
              <a:latin typeface="Gisha" panose="020B0502040204020203" pitchFamily="34" charset="-79"/>
              <a:cs typeface="Gisha" panose="020B0502040204020203" pitchFamily="34" charset="-79"/>
            </a:rPr>
            <a:t>Integration of business units</a:t>
          </a:r>
          <a:endParaRPr lang="en-US" sz="1400" b="0" kern="1200" dirty="0" smtClean="0">
            <a:latin typeface="Gisha" panose="020B0502040204020203" pitchFamily="34" charset="-79"/>
            <a:cs typeface="Gisha" panose="020B0502040204020203" pitchFamily="34" charset="-79"/>
          </a:endParaRPr>
        </a:p>
      </dsp:txBody>
      <dsp:txXfrm>
        <a:off x="3504247" y="361"/>
        <a:ext cx="1485538" cy="891323"/>
      </dsp:txXfrm>
    </dsp:sp>
    <dsp:sp modelId="{E990360D-5789-4F51-BE55-DADBCEFF1798}">
      <dsp:nvSpPr>
        <dsp:cNvPr id="0" name=""/>
        <dsp:cNvSpPr/>
      </dsp:nvSpPr>
      <dsp:spPr>
        <a:xfrm>
          <a:off x="5138340" y="361"/>
          <a:ext cx="1485538" cy="891323"/>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dirty="0" smtClean="0">
              <a:latin typeface="Gisha" panose="020B0502040204020203" pitchFamily="34" charset="-79"/>
              <a:cs typeface="Gisha" panose="020B0502040204020203" pitchFamily="34" charset="-79"/>
            </a:rPr>
            <a:t>Global presence</a:t>
          </a:r>
        </a:p>
      </dsp:txBody>
      <dsp:txXfrm>
        <a:off x="5138340" y="361"/>
        <a:ext cx="1485538" cy="891323"/>
      </dsp:txXfrm>
    </dsp:sp>
    <dsp:sp modelId="{4E965F7B-7FE6-4F76-9829-4972A7350847}">
      <dsp:nvSpPr>
        <dsp:cNvPr id="0" name=""/>
        <dsp:cNvSpPr/>
      </dsp:nvSpPr>
      <dsp:spPr>
        <a:xfrm>
          <a:off x="236061" y="1040238"/>
          <a:ext cx="1485538" cy="891323"/>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dirty="0" smtClean="0">
              <a:latin typeface="Gisha" panose="020B0502040204020203" pitchFamily="34" charset="-79"/>
              <a:cs typeface="Gisha" panose="020B0502040204020203" pitchFamily="34" charset="-79"/>
            </a:rPr>
            <a:t>Business conditions</a:t>
          </a:r>
        </a:p>
      </dsp:txBody>
      <dsp:txXfrm>
        <a:off x="236061" y="1040238"/>
        <a:ext cx="1485538" cy="891323"/>
      </dsp:txXfrm>
    </dsp:sp>
    <dsp:sp modelId="{989C4383-D8CE-4158-AF4C-381599AD2972}">
      <dsp:nvSpPr>
        <dsp:cNvPr id="0" name=""/>
        <dsp:cNvSpPr/>
      </dsp:nvSpPr>
      <dsp:spPr>
        <a:xfrm>
          <a:off x="1870154" y="1040238"/>
          <a:ext cx="1485538" cy="891323"/>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dirty="0" smtClean="0">
              <a:latin typeface="Gisha" panose="020B0502040204020203" pitchFamily="34" charset="-79"/>
              <a:cs typeface="Gisha" panose="020B0502040204020203" pitchFamily="34" charset="-79"/>
            </a:rPr>
            <a:t>Other HRM practices</a:t>
          </a:r>
          <a:endParaRPr lang="en-US" sz="1400" b="0" kern="1200" dirty="0">
            <a:latin typeface="Gisha" panose="020B0502040204020203" pitchFamily="34" charset="-79"/>
            <a:cs typeface="Gisha" panose="020B0502040204020203" pitchFamily="34" charset="-79"/>
          </a:endParaRPr>
        </a:p>
      </dsp:txBody>
      <dsp:txXfrm>
        <a:off x="1870154" y="1040238"/>
        <a:ext cx="1485538" cy="891323"/>
      </dsp:txXfrm>
    </dsp:sp>
    <dsp:sp modelId="{2B6ED0B0-9AA1-464B-9D7C-642E51FDEAE2}">
      <dsp:nvSpPr>
        <dsp:cNvPr id="0" name=""/>
        <dsp:cNvSpPr/>
      </dsp:nvSpPr>
      <dsp:spPr>
        <a:xfrm>
          <a:off x="3504247" y="1040238"/>
          <a:ext cx="1485538" cy="891323"/>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smtClean="0">
              <a:latin typeface="Gisha" panose="020B0502040204020203" pitchFamily="34" charset="-79"/>
              <a:cs typeface="Gisha" panose="020B0502040204020203" pitchFamily="34" charset="-79"/>
            </a:rPr>
            <a:t>Strategic value of jobs and employee uniqueness</a:t>
          </a:r>
          <a:endParaRPr lang="en-US" sz="1400" b="0" kern="1200" dirty="0">
            <a:latin typeface="Gisha" panose="020B0502040204020203" pitchFamily="34" charset="-79"/>
            <a:cs typeface="Gisha" panose="020B0502040204020203" pitchFamily="34" charset="-79"/>
          </a:endParaRPr>
        </a:p>
      </dsp:txBody>
      <dsp:txXfrm>
        <a:off x="3504247" y="1040238"/>
        <a:ext cx="1485538" cy="891323"/>
      </dsp:txXfrm>
    </dsp:sp>
    <dsp:sp modelId="{CD3B8A6A-DC6B-45BB-9A4B-6192BFEA321A}">
      <dsp:nvSpPr>
        <dsp:cNvPr id="0" name=""/>
        <dsp:cNvSpPr/>
      </dsp:nvSpPr>
      <dsp:spPr>
        <a:xfrm>
          <a:off x="5138340" y="1040238"/>
          <a:ext cx="1485538" cy="891323"/>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smtClean="0">
              <a:latin typeface="Gisha" panose="020B0502040204020203" pitchFamily="34" charset="-79"/>
              <a:cs typeface="Gisha" panose="020B0502040204020203" pitchFamily="34" charset="-79"/>
            </a:rPr>
            <a:t>Unionization</a:t>
          </a:r>
          <a:endParaRPr lang="en-US" sz="1400" b="0" kern="1200" dirty="0">
            <a:latin typeface="Gisha" panose="020B0502040204020203" pitchFamily="34" charset="-79"/>
            <a:cs typeface="Gisha" panose="020B0502040204020203" pitchFamily="34" charset="-79"/>
          </a:endParaRPr>
        </a:p>
      </dsp:txBody>
      <dsp:txXfrm>
        <a:off x="5138340" y="1040238"/>
        <a:ext cx="1485538" cy="891323"/>
      </dsp:txXfrm>
    </dsp:sp>
    <dsp:sp modelId="{6A11E189-8B4D-49E2-A46B-FF74D90E189D}">
      <dsp:nvSpPr>
        <dsp:cNvPr id="0" name=""/>
        <dsp:cNvSpPr/>
      </dsp:nvSpPr>
      <dsp:spPr>
        <a:xfrm>
          <a:off x="2687201" y="2080115"/>
          <a:ext cx="1485538" cy="891323"/>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smtClean="0">
              <a:latin typeface="Gisha" panose="020B0502040204020203" pitchFamily="34" charset="-79"/>
              <a:cs typeface="Gisha" panose="020B0502040204020203" pitchFamily="34" charset="-79"/>
            </a:rPr>
            <a:t>Staff involvement</a:t>
          </a:r>
          <a:endParaRPr lang="en-US" sz="1400" b="0" kern="1200" dirty="0">
            <a:latin typeface="Gisha" panose="020B0502040204020203" pitchFamily="34" charset="-79"/>
            <a:cs typeface="Gisha" panose="020B0502040204020203" pitchFamily="34" charset="-79"/>
          </a:endParaRPr>
        </a:p>
      </dsp:txBody>
      <dsp:txXfrm>
        <a:off x="2687201" y="2080115"/>
        <a:ext cx="1485538" cy="8913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68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30E910AE-D6C9-4E4D-B3C8-95322937167E}" type="datetimeFigureOut">
              <a:rPr lang="en-US" smtClean="0"/>
              <a:pPr/>
              <a:t>9/13/2016</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F5BE8407-E817-426C-9C46-E15F20784053}" type="slidenum">
              <a:rPr lang="en-US" smtClean="0"/>
              <a:pPr/>
              <a:t>‹#›</a:t>
            </a:fld>
            <a:endParaRPr lang="en-US" dirty="0"/>
          </a:p>
        </p:txBody>
      </p:sp>
    </p:spTree>
    <p:extLst>
      <p:ext uri="{BB962C8B-B14F-4D97-AF65-F5344CB8AC3E}">
        <p14:creationId xmlns:p14="http://schemas.microsoft.com/office/powerpoint/2010/main" val="409047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10</a:t>
            </a:fld>
            <a:endParaRPr lang="en-US" dirty="0"/>
          </a:p>
        </p:txBody>
      </p:sp>
    </p:spTree>
    <p:extLst>
      <p:ext uri="{BB962C8B-B14F-4D97-AF65-F5344CB8AC3E}">
        <p14:creationId xmlns:p14="http://schemas.microsoft.com/office/powerpoint/2010/main" val="4008370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Not all of the initiatives in the text are on the slide. </a:t>
            </a:r>
            <a:endParaRPr lang="en-US"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12</a:t>
            </a:fld>
            <a:endParaRPr lang="en-US" dirty="0"/>
          </a:p>
        </p:txBody>
      </p:sp>
    </p:spTree>
    <p:extLst>
      <p:ext uri="{BB962C8B-B14F-4D97-AF65-F5344CB8AC3E}">
        <p14:creationId xmlns:p14="http://schemas.microsoft.com/office/powerpoint/2010/main" val="1843846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Note: Not all of the questions in the text are on the slide. </a:t>
            </a:r>
          </a:p>
          <a:p>
            <a:endParaRPr lang="en-US"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13</a:t>
            </a:fld>
            <a:endParaRPr lang="en-US" dirty="0"/>
          </a:p>
        </p:txBody>
      </p:sp>
    </p:spTree>
    <p:extLst>
      <p:ext uri="{BB962C8B-B14F-4D97-AF65-F5344CB8AC3E}">
        <p14:creationId xmlns:p14="http://schemas.microsoft.com/office/powerpoint/2010/main" val="1803016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31</a:t>
            </a:fld>
            <a:endParaRPr lang="en-US" dirty="0"/>
          </a:p>
        </p:txBody>
      </p:sp>
    </p:spTree>
    <p:extLst>
      <p:ext uri="{BB962C8B-B14F-4D97-AF65-F5344CB8AC3E}">
        <p14:creationId xmlns:p14="http://schemas.microsoft.com/office/powerpoint/2010/main" val="2047650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35</a:t>
            </a:fld>
            <a:endParaRPr lang="en-US" dirty="0"/>
          </a:p>
        </p:txBody>
      </p:sp>
    </p:spTree>
    <p:extLst>
      <p:ext uri="{BB962C8B-B14F-4D97-AF65-F5344CB8AC3E}">
        <p14:creationId xmlns:p14="http://schemas.microsoft.com/office/powerpoint/2010/main" val="3345373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Not all of the tactics from</a:t>
            </a:r>
            <a:r>
              <a:rPr lang="en-US" baseline="0" dirty="0" smtClean="0"/>
              <a:t> the text are presented on the slide. </a:t>
            </a:r>
            <a:endParaRPr lang="en-US"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37</a:t>
            </a:fld>
            <a:endParaRPr lang="en-US" dirty="0"/>
          </a:p>
        </p:txBody>
      </p:sp>
    </p:spTree>
    <p:extLst>
      <p:ext uri="{BB962C8B-B14F-4D97-AF65-F5344CB8AC3E}">
        <p14:creationId xmlns:p14="http://schemas.microsoft.com/office/powerpoint/2010/main" val="12557742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2"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2"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solidFill>
                  <a:srgbClr val="6600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rgbClr val="002060"/>
                </a:solidFill>
                <a:latin typeface="Gisha" panose="020B0502040204020203" pitchFamily="34" charset="-79"/>
                <a:cs typeface="Gisha" panose="020B0502040204020203" pitchFamily="34" charset="-79"/>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1174044" y="5357592"/>
            <a:ext cx="6826956" cy="365125"/>
          </a:xfrm>
        </p:spPr>
        <p:txBody>
          <a:bodyPr/>
          <a:lstStyle>
            <a:lvl1pPr>
              <a:defRPr>
                <a:latin typeface="Gisha" panose="020B0502040204020203" pitchFamily="34" charset="-79"/>
                <a:cs typeface="Gisha" panose="020B0502040204020203" pitchFamily="34" charset="-79"/>
              </a:defRPr>
            </a:lvl1p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3" name="Content Placeholder 2"/>
          <p:cNvSpPr>
            <a:spLocks noGrp="1"/>
          </p:cNvSpPr>
          <p:nvPr>
            <p:ph idx="1"/>
          </p:nvPr>
        </p:nvSpPr>
        <p:spPr>
          <a:xfrm>
            <a:off x="1463041" y="2119257"/>
            <a:ext cx="6156960" cy="3443343"/>
          </a:xfrm>
        </p:spPr>
        <p:txBody>
          <a:bodyPr/>
          <a:lstStyle>
            <a:lvl1pPr>
              <a:buClr>
                <a:schemeClr val="accent4">
                  <a:lumMod val="50000"/>
                </a:schemeClr>
              </a:buClr>
              <a:defRPr sz="2400">
                <a:solidFill>
                  <a:srgbClr val="002060"/>
                </a:solidFill>
                <a:latin typeface="Gisha" panose="020B0502040204020203" pitchFamily="34" charset="-79"/>
                <a:cs typeface="Gisha" panose="020B0502040204020203" pitchFamily="34" charset="-79"/>
              </a:defRPr>
            </a:lvl1pPr>
            <a:lvl2pPr marL="640080" indent="-274320">
              <a:buClr>
                <a:srgbClr val="002060"/>
              </a:buClr>
              <a:buFont typeface="Courier New" pitchFamily="49" charset="0"/>
              <a:buChar char="o"/>
              <a:defRPr sz="2400">
                <a:solidFill>
                  <a:srgbClr val="002060"/>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914400" y="5715000"/>
            <a:ext cx="7315199" cy="365125"/>
          </a:xfrm>
        </p:spPr>
        <p:txBody>
          <a:bodyPr/>
          <a:lstStyle>
            <a:lvl1pPr>
              <a:defRPr lang="en-US" sz="800" smtClean="0">
                <a:effectLst/>
              </a:defRPr>
            </a:lvl1pPr>
          </a:lstStyle>
          <a:p>
            <a:r>
              <a:rPr lang="en-US" dirty="0" smtClean="0"/>
              <a:t>Copyright © 2017 McGraw-Hill Education. All rights reserved. No reproduction or distribution without the prior written consent of McGraw-Hill Education.</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rgbClr val="002060"/>
                </a:solidFill>
                <a:latin typeface="Gisha" panose="020B0502040204020203" pitchFamily="34" charset="-79"/>
                <a:cs typeface="Gisha" panose="020B0502040204020203" pitchFamily="34" charset="-79"/>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454588" y="5809152"/>
            <a:ext cx="1213821" cy="365125"/>
          </a:xfrm>
          <a:prstGeom prst="rect">
            <a:avLst/>
          </a:prstGeom>
        </p:spPr>
        <p:txBody>
          <a:bodyPr/>
          <a:lstStyle/>
          <a:p>
            <a:fld id="{81DF170E-70EB-49F5-8449-D6A0E4DEBEC4}" type="datetimeFigureOut">
              <a:rPr lang="en-US" smtClean="0"/>
              <a:pPr/>
              <a:t>9/13/2016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0202" y="5809152"/>
            <a:ext cx="554023" cy="365125"/>
          </a:xfrm>
          <a:prstGeom prst="rect">
            <a:avLst/>
          </a:prstGeom>
        </p:spPr>
        <p:txBody>
          <a:bodyPr/>
          <a:lstStyle/>
          <a:p>
            <a:fld id="{FBBC458B-B18F-4C3D-A1CD-A5C71A927D1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6" name="Footer Placeholder 5"/>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9" name="Content Placeholder 8"/>
          <p:cNvSpPr>
            <a:spLocks noGrp="1"/>
          </p:cNvSpPr>
          <p:nvPr>
            <p:ph sz="quarter" idx="13"/>
          </p:nvPr>
        </p:nvSpPr>
        <p:spPr>
          <a:xfrm>
            <a:off x="1298448" y="2121407"/>
            <a:ext cx="3200400" cy="3602736"/>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63440" y="2119313"/>
            <a:ext cx="3200400" cy="3605212"/>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Footer Placeholder 7"/>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11" name="Content Placeholder 10"/>
          <p:cNvSpPr>
            <a:spLocks noGrp="1"/>
          </p:cNvSpPr>
          <p:nvPr>
            <p:ph sz="quarter" idx="13"/>
          </p:nvPr>
        </p:nvSpPr>
        <p:spPr>
          <a:xfrm>
            <a:off x="1298448" y="2944368"/>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a:xfrm>
            <a:off x="914400" y="5809152"/>
            <a:ext cx="73913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914400" y="5809152"/>
            <a:ext cx="7315199" cy="365125"/>
          </a:xfrm>
        </p:spPr>
        <p:txBody>
          <a:bodyPr/>
          <a:lstStyle>
            <a:lvl1pPr>
              <a:defRPr sz="1000" i="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rot="60000">
            <a:off x="4854291" y="1150993"/>
            <a:ext cx="3020792" cy="4625489"/>
          </a:xfrm>
        </p:spPr>
        <p:txBody>
          <a:bodyPr anchor="ctr"/>
          <a:lstStyle>
            <a:lvl1pPr>
              <a:buClr>
                <a:schemeClr val="accent4">
                  <a:lumMod val="50000"/>
                </a:schemeClr>
              </a:buClr>
              <a:defRPr sz="2200">
                <a:latin typeface="Gisha" panose="020B0502040204020203" pitchFamily="34" charset="-79"/>
                <a:cs typeface="Gisha" panose="020B0502040204020203" pitchFamily="34" charset="-79"/>
              </a:defRPr>
            </a:lvl1pPr>
            <a:lvl2pPr>
              <a:buClr>
                <a:schemeClr val="accent4">
                  <a:lumMod val="50000"/>
                </a:schemeClr>
              </a:buClr>
              <a:defRPr sz="2000">
                <a:latin typeface="Gisha" panose="020B0502040204020203" pitchFamily="34" charset="-79"/>
                <a:cs typeface="Gisha" panose="020B0502040204020203" pitchFamily="34" charset="-79"/>
              </a:defRPr>
            </a:lvl2pPr>
            <a:lvl3pPr>
              <a:buClr>
                <a:schemeClr val="accent4">
                  <a:lumMod val="50000"/>
                </a:schemeClr>
              </a:buClr>
              <a:defRPr sz="1800">
                <a:latin typeface="Gisha" panose="020B0502040204020203" pitchFamily="34" charset="-79"/>
                <a:cs typeface="Gisha" panose="020B0502040204020203" pitchFamily="34" charset="-79"/>
              </a:defRPr>
            </a:lvl3pPr>
            <a:lvl4pPr>
              <a:buClr>
                <a:schemeClr val="accent4">
                  <a:lumMod val="50000"/>
                </a:schemeClr>
              </a:buClr>
              <a:defRPr sz="1600">
                <a:latin typeface="Gisha" panose="020B0502040204020203" pitchFamily="34" charset="-79"/>
                <a:cs typeface="Gisha" panose="020B0502040204020203" pitchFamily="34" charset="-79"/>
              </a:defRPr>
            </a:lvl4pPr>
            <a:lvl5pPr>
              <a:buClr>
                <a:schemeClr val="accent4">
                  <a:lumMod val="50000"/>
                </a:schemeClr>
              </a:buClr>
              <a:defRPr sz="1400">
                <a:latin typeface="Gisha" panose="020B0502040204020203" pitchFamily="34" charset="-79"/>
                <a:cs typeface="Gisha" panose="020B0502040204020203" pitchFamily="34" charset="-79"/>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54" y="5829261"/>
            <a:ext cx="3522607"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atin typeface="Gisha" panose="020B0502040204020203" pitchFamily="34" charset="-79"/>
                <a:cs typeface="Gisha" panose="020B0502040204020203" pitchFamily="34" charset="-79"/>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69" y="5831037"/>
            <a:ext cx="3319043"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1"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2"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2"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914400" y="5809152"/>
            <a:ext cx="7315199" cy="365125"/>
          </a:xfrm>
          <a:prstGeom prst="rect">
            <a:avLst/>
          </a:prstGeom>
        </p:spPr>
        <p:txBody>
          <a:bodyPr vert="horz" lIns="91440" tIns="45720" rIns="91440" bIns="45720" rtlCol="0" anchor="ctr"/>
          <a:lstStyle>
            <a:lvl1pPr algn="l">
              <a:defRPr sz="1000">
                <a:solidFill>
                  <a:schemeClr val="tx2"/>
                </a:solidFill>
                <a:latin typeface="Gisha" panose="020B0502040204020203" pitchFamily="34" charset="-79"/>
                <a:cs typeface="Gisha" panose="020B0502040204020203" pitchFamily="34" charset="-79"/>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timing>
    <p:tnLst>
      <p:par>
        <p:cTn id="1" dur="indefinite" restart="never" nodeType="tmRoot"/>
      </p:par>
    </p:tnLst>
  </p:timing>
  <p:txStyles>
    <p:title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rgbClr val="002060"/>
          </a:solidFill>
          <a:latin typeface="Gisha" panose="020B0502040204020203" pitchFamily="34" charset="-79"/>
          <a:ea typeface="+mn-ea"/>
          <a:cs typeface="Gisha" panose="020B0502040204020203" pitchFamily="34" charset="-79"/>
        </a:defRPr>
      </a:lvl1pPr>
      <a:lvl2pPr marL="64008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2pPr>
      <a:lvl3pPr marL="91440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3pPr>
      <a:lvl4pPr marL="128016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4pPr>
      <a:lvl5pPr marL="164592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145835" y="2004950"/>
            <a:ext cx="2895740" cy="1082345"/>
          </a:xfrm>
        </p:spPr>
        <p:txBody>
          <a:bodyPr>
            <a:normAutofit/>
          </a:bodyPr>
          <a:lstStyle/>
          <a:p>
            <a:pPr>
              <a:spcBef>
                <a:spcPts val="1800"/>
              </a:spcBef>
            </a:pPr>
            <a:r>
              <a:rPr lang="en-US" sz="2400" dirty="0">
                <a:solidFill>
                  <a:srgbClr val="002060"/>
                </a:solidFill>
                <a:ea typeface="+mn-ea"/>
              </a:rPr>
              <a:t>Chapter Two</a:t>
            </a:r>
            <a:br>
              <a:rPr lang="en-US" sz="2400" dirty="0">
                <a:solidFill>
                  <a:srgbClr val="002060"/>
                </a:solidFill>
                <a:ea typeface="+mn-ea"/>
              </a:rPr>
            </a:br>
            <a:r>
              <a:rPr lang="en-US" sz="2400" dirty="0">
                <a:ea typeface="+mn-ea"/>
              </a:rPr>
              <a:t>Strategic Training</a:t>
            </a:r>
          </a:p>
        </p:txBody>
      </p:sp>
      <p:pic>
        <p:nvPicPr>
          <p:cNvPr id="6" name="Picture 1" descr="Null"/>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5524" y="1219200"/>
            <a:ext cx="3503676" cy="4343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7" name="Footer Placeholder 3"/>
          <p:cNvSpPr>
            <a:spLocks noGrp="1"/>
          </p:cNvSpPr>
          <p:nvPr>
            <p:ph type="ftr" sz="quarter" idx="11"/>
          </p:nvPr>
        </p:nvSpPr>
        <p:spPr>
          <a:xfrm>
            <a:off x="990601" y="5715000"/>
            <a:ext cx="7315199" cy="365125"/>
          </a:xfrm>
        </p:spPr>
        <p:txBody>
          <a:bodyPr/>
          <a:lstStyle/>
          <a:p>
            <a:r>
              <a:rPr lang="en-US" sz="800"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3350263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45500"/>
            <a:ext cx="6965245" cy="746649"/>
          </a:xfrm>
        </p:spPr>
        <p:txBody>
          <a:bodyPr/>
          <a:lstStyle/>
          <a:p>
            <a:r>
              <a:rPr lang="en-US" dirty="0" smtClean="0"/>
              <a:t>Objectives</a:t>
            </a:r>
            <a:r>
              <a:rPr lang="en-US" sz="2000" dirty="0" smtClean="0"/>
              <a:t> (1)</a:t>
            </a:r>
            <a:endParaRPr lang="en-US" sz="2000" dirty="0"/>
          </a:p>
        </p:txBody>
      </p:sp>
      <p:sp>
        <p:nvSpPr>
          <p:cNvPr id="3" name="Content Placeholder 2"/>
          <p:cNvSpPr>
            <a:spLocks noGrp="1"/>
          </p:cNvSpPr>
          <p:nvPr>
            <p:ph idx="1"/>
          </p:nvPr>
        </p:nvSpPr>
        <p:spPr>
          <a:xfrm>
            <a:off x="1430868" y="1828800"/>
            <a:ext cx="6417732" cy="4800600"/>
          </a:xfrm>
        </p:spPr>
        <p:txBody>
          <a:bodyPr/>
          <a:lstStyle/>
          <a:p>
            <a:pPr lvl="0"/>
            <a:r>
              <a:rPr lang="en-US" dirty="0"/>
              <a:t>Discuss how business strategy influences the type and amount of training in a company</a:t>
            </a:r>
          </a:p>
          <a:p>
            <a:pPr lvl="0"/>
            <a:r>
              <a:rPr lang="en-US" dirty="0"/>
              <a:t>Describe the strategic training and development process</a:t>
            </a:r>
          </a:p>
          <a:p>
            <a:pPr lvl="0"/>
            <a:r>
              <a:rPr lang="en-US" dirty="0"/>
              <a:t>Discuss how a company’s staffing and human resource planning strategies influence training</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114739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67" y="1045500"/>
            <a:ext cx="4757356" cy="746649"/>
          </a:xfrm>
        </p:spPr>
        <p:txBody>
          <a:bodyPr/>
          <a:lstStyle/>
          <a:p>
            <a:r>
              <a:rPr lang="en-US" dirty="0" smtClean="0"/>
              <a:t>Objectives</a:t>
            </a:r>
            <a:r>
              <a:rPr lang="en-US" sz="2000" dirty="0" smtClean="0"/>
              <a:t> (2)</a:t>
            </a:r>
            <a:endParaRPr lang="en-US" sz="2000" dirty="0"/>
          </a:p>
        </p:txBody>
      </p:sp>
      <p:sp>
        <p:nvSpPr>
          <p:cNvPr id="3" name="Content Placeholder 2"/>
          <p:cNvSpPr>
            <a:spLocks noGrp="1"/>
          </p:cNvSpPr>
          <p:nvPr>
            <p:ph idx="1"/>
          </p:nvPr>
        </p:nvSpPr>
        <p:spPr>
          <a:xfrm>
            <a:off x="1295400" y="1828800"/>
            <a:ext cx="6400800" cy="4800600"/>
          </a:xfrm>
        </p:spPr>
        <p:txBody>
          <a:bodyPr/>
          <a:lstStyle/>
          <a:p>
            <a:pPr lvl="0"/>
            <a:r>
              <a:rPr lang="en-US" dirty="0"/>
              <a:t>Explain the training needs created by concentration, internal growth, external growth, and disinvestment business strategies</a:t>
            </a:r>
          </a:p>
          <a:p>
            <a:pPr lvl="0"/>
            <a:r>
              <a:rPr lang="en-US" dirty="0"/>
              <a:t>Discuss the advantages and disadvantages of centralizing the training function</a:t>
            </a:r>
          </a:p>
          <a:p>
            <a:pPr lvl="0"/>
            <a:r>
              <a:rPr lang="en-US" dirty="0"/>
              <a:t>Explain a corporate university and its benefits</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176755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509" y="967102"/>
            <a:ext cx="3574272" cy="903445"/>
          </a:xfrm>
        </p:spPr>
        <p:txBody>
          <a:bodyPr/>
          <a:lstStyle/>
          <a:p>
            <a:r>
              <a:rPr lang="en-US" dirty="0"/>
              <a:t>Objectives</a:t>
            </a:r>
            <a:r>
              <a:rPr lang="en-US" sz="2000" dirty="0"/>
              <a:t> </a:t>
            </a:r>
            <a:r>
              <a:rPr lang="en-US" sz="2000" dirty="0" smtClean="0"/>
              <a:t>(3)</a:t>
            </a:r>
            <a:endParaRPr lang="en-US" sz="2000" dirty="0"/>
          </a:p>
        </p:txBody>
      </p:sp>
      <p:sp>
        <p:nvSpPr>
          <p:cNvPr id="3" name="Content Placeholder 2"/>
          <p:cNvSpPr>
            <a:spLocks noGrp="1"/>
          </p:cNvSpPr>
          <p:nvPr>
            <p:ph idx="1"/>
          </p:nvPr>
        </p:nvSpPr>
        <p:spPr>
          <a:xfrm>
            <a:off x="1333499" y="1905000"/>
            <a:ext cx="6438901" cy="4800600"/>
          </a:xfrm>
        </p:spPr>
        <p:txBody>
          <a:bodyPr/>
          <a:lstStyle/>
          <a:p>
            <a:pPr lvl="0"/>
            <a:r>
              <a:rPr lang="en-US" dirty="0"/>
              <a:t>Discuss the strengths of a business-embedded learning function</a:t>
            </a:r>
          </a:p>
          <a:p>
            <a:pPr lvl="0"/>
            <a:r>
              <a:rPr lang="en-US" dirty="0"/>
              <a:t>Discuss how to create a learning or training brand and why it is important</a:t>
            </a:r>
          </a:p>
          <a:p>
            <a:pPr lvl="0"/>
            <a:r>
              <a:rPr lang="en-US" dirty="0"/>
              <a:t>Develop a marketing campaign for a training course or program</a:t>
            </a:r>
          </a:p>
          <a:p>
            <a:endParaRPr lang="en-US" dirty="0"/>
          </a:p>
        </p:txBody>
      </p:sp>
      <p:sp>
        <p:nvSpPr>
          <p:cNvPr id="4" name="Text Box 1"/>
          <p:cNvSpPr>
            <a:spLocks noGrp="1"/>
          </p:cNvSpPr>
          <p:nvPr>
            <p:ph type="ftr" sz="quarter" idx="11"/>
          </p:nvPr>
        </p:nvSpPr>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849334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Training is Strategic</a:t>
            </a:r>
            <a:endParaRPr lang="en-US" dirty="0"/>
          </a:p>
        </p:txBody>
      </p:sp>
      <p:sp>
        <p:nvSpPr>
          <p:cNvPr id="3" name="Content Placeholder 2"/>
          <p:cNvSpPr>
            <a:spLocks noGrp="1"/>
          </p:cNvSpPr>
          <p:nvPr>
            <p:ph idx="1"/>
          </p:nvPr>
        </p:nvSpPr>
        <p:spPr>
          <a:xfrm>
            <a:off x="1463041" y="1981200"/>
            <a:ext cx="6156960" cy="3443343"/>
          </a:xfrm>
        </p:spPr>
        <p:txBody>
          <a:bodyPr>
            <a:noAutofit/>
          </a:bodyPr>
          <a:lstStyle/>
          <a:p>
            <a:pPr>
              <a:spcBef>
                <a:spcPts val="0"/>
              </a:spcBef>
            </a:pPr>
            <a:r>
              <a:rPr lang="en-US" dirty="0" smtClean="0"/>
              <a:t>Training can have both a direct an indirect impact on organizational success</a:t>
            </a:r>
            <a:endParaRPr lang="en-US" dirty="0"/>
          </a:p>
          <a:p>
            <a:pPr>
              <a:spcBef>
                <a:spcPts val="0"/>
              </a:spcBef>
            </a:pPr>
            <a:endParaRPr lang="en-US" sz="1200" dirty="0" smtClean="0"/>
          </a:p>
          <a:p>
            <a:pPr>
              <a:spcBef>
                <a:spcPts val="0"/>
              </a:spcBef>
            </a:pPr>
            <a:r>
              <a:rPr lang="en-US" dirty="0" smtClean="0"/>
              <a:t>Business strategy will shape the training function</a:t>
            </a:r>
            <a:endParaRPr lang="en-US" dirty="0"/>
          </a:p>
          <a:p>
            <a:pPr lvl="1">
              <a:spcBef>
                <a:spcPts val="0"/>
              </a:spcBef>
            </a:pPr>
            <a:r>
              <a:rPr lang="en-US" dirty="0" smtClean="0"/>
              <a:t>Strategic impacts what gets trained, who gets training, and how much training is valued</a:t>
            </a:r>
          </a:p>
          <a:p>
            <a:pPr lvl="1">
              <a:spcBef>
                <a:spcPts val="0"/>
              </a:spcBef>
            </a:pPr>
            <a:endParaRPr lang="en-US" sz="1200" dirty="0" smtClean="0"/>
          </a:p>
          <a:p>
            <a:pPr>
              <a:spcBef>
                <a:spcPts val="0"/>
              </a:spcBef>
            </a:pPr>
            <a:r>
              <a:rPr lang="en-US" dirty="0" smtClean="0"/>
              <a:t>The role of training is evolving</a:t>
            </a:r>
          </a:p>
        </p:txBody>
      </p:sp>
      <p:sp>
        <p:nvSpPr>
          <p:cNvPr id="4" name="Text Box 1"/>
          <p:cNvSpPr>
            <a:spLocks noGrp="1"/>
          </p:cNvSpPr>
          <p:nvPr>
            <p:ph type="ftr" sz="quarter" idx="11"/>
          </p:nvPr>
        </p:nvSpPr>
        <p:spPr>
          <a:xfrm>
            <a:off x="1020072"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2565474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Learning Organization</a:t>
            </a:r>
            <a:endParaRPr lang="en-US" dirty="0"/>
          </a:p>
        </p:txBody>
      </p:sp>
      <p:sp>
        <p:nvSpPr>
          <p:cNvPr id="3" name="Content Placeholder 2"/>
          <p:cNvSpPr>
            <a:spLocks noGrp="1"/>
          </p:cNvSpPr>
          <p:nvPr>
            <p:ph idx="1"/>
          </p:nvPr>
        </p:nvSpPr>
        <p:spPr>
          <a:xfrm>
            <a:off x="1463041" y="1966857"/>
            <a:ext cx="6156960" cy="3443343"/>
          </a:xfrm>
        </p:spPr>
        <p:txBody>
          <a:bodyPr/>
          <a:lstStyle/>
          <a:p>
            <a:pPr>
              <a:spcBef>
                <a:spcPts val="0"/>
              </a:spcBef>
            </a:pPr>
            <a:r>
              <a:rPr lang="en-US" dirty="0" smtClean="0"/>
              <a:t>A </a:t>
            </a:r>
            <a:r>
              <a:rPr lang="en-US" dirty="0"/>
              <a:t>company that has:</a:t>
            </a:r>
          </a:p>
          <a:p>
            <a:pPr lvl="1">
              <a:spcBef>
                <a:spcPts val="0"/>
              </a:spcBef>
            </a:pPr>
            <a:r>
              <a:rPr lang="en-US" dirty="0" smtClean="0"/>
              <a:t>an enhanced capacity </a:t>
            </a:r>
            <a:r>
              <a:rPr lang="en-IN" dirty="0" smtClean="0"/>
              <a:t>to learn, adapt, and change</a:t>
            </a:r>
          </a:p>
          <a:p>
            <a:pPr lvl="1">
              <a:spcBef>
                <a:spcPts val="0"/>
              </a:spcBef>
            </a:pPr>
            <a:r>
              <a:rPr lang="en-IN" dirty="0" smtClean="0"/>
              <a:t>carefully </a:t>
            </a:r>
            <a:r>
              <a:rPr lang="en-US" dirty="0" smtClean="0"/>
              <a:t>scrutinized and aligned training processes with company goals</a:t>
            </a:r>
          </a:p>
          <a:p>
            <a:pPr lvl="1">
              <a:spcBef>
                <a:spcPts val="0"/>
              </a:spcBef>
            </a:pPr>
            <a:r>
              <a:rPr lang="en-US" dirty="0" smtClean="0"/>
              <a:t>training as a part of a system designed to create human capital</a:t>
            </a:r>
            <a:endParaRPr lang="en-IN" dirty="0" smtClean="0"/>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r>
              <a:rPr lang="en-US" dirty="0"/>
              <a:t>.</a:t>
            </a:r>
          </a:p>
        </p:txBody>
      </p:sp>
    </p:spTree>
    <p:extLst>
      <p:ext uri="{BB962C8B-B14F-4D97-AF65-F5344CB8AC3E}">
        <p14:creationId xmlns:p14="http://schemas.microsoft.com/office/powerpoint/2010/main" val="4007441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Steps of Strategic Training</a:t>
            </a:r>
            <a:endParaRPr lang="en-US" dirty="0"/>
          </a:p>
        </p:txBody>
      </p:sp>
      <p:sp>
        <p:nvSpPr>
          <p:cNvPr id="3" name="Content Placeholder 2"/>
          <p:cNvSpPr>
            <a:spLocks noGrp="1"/>
          </p:cNvSpPr>
          <p:nvPr>
            <p:ph idx="1"/>
          </p:nvPr>
        </p:nvSpPr>
        <p:spPr>
          <a:xfrm>
            <a:off x="1463041" y="2043057"/>
            <a:ext cx="6156960" cy="3443343"/>
          </a:xfrm>
        </p:spPr>
        <p:txBody>
          <a:bodyPr>
            <a:normAutofit/>
          </a:bodyPr>
          <a:lstStyle/>
          <a:p>
            <a:pPr lvl="0"/>
            <a:r>
              <a:rPr lang="en-US" dirty="0" smtClean="0"/>
              <a:t>Identify </a:t>
            </a:r>
            <a:r>
              <a:rPr lang="en-US" dirty="0"/>
              <a:t>the organization’s business </a:t>
            </a:r>
            <a:r>
              <a:rPr lang="en-US" dirty="0" smtClean="0"/>
              <a:t>strategy</a:t>
            </a:r>
          </a:p>
          <a:p>
            <a:pPr lvl="0"/>
            <a:endParaRPr lang="en-US" sz="1000" dirty="0"/>
          </a:p>
          <a:p>
            <a:pPr lvl="0"/>
            <a:r>
              <a:rPr lang="en-US" dirty="0"/>
              <a:t>Determine strategic training </a:t>
            </a:r>
            <a:r>
              <a:rPr lang="en-US" dirty="0" smtClean="0"/>
              <a:t>initiatives</a:t>
            </a:r>
          </a:p>
          <a:p>
            <a:pPr lvl="0"/>
            <a:endParaRPr lang="en-US" sz="1100" dirty="0"/>
          </a:p>
          <a:p>
            <a:pPr lvl="0"/>
            <a:r>
              <a:rPr lang="en-US" dirty="0"/>
              <a:t>Translate </a:t>
            </a:r>
            <a:r>
              <a:rPr lang="en-US" dirty="0" smtClean="0"/>
              <a:t>initiatives </a:t>
            </a:r>
            <a:r>
              <a:rPr lang="en-US" dirty="0"/>
              <a:t>into </a:t>
            </a:r>
            <a:r>
              <a:rPr lang="en-US" dirty="0" smtClean="0"/>
              <a:t>concrete learning activities</a:t>
            </a:r>
          </a:p>
          <a:p>
            <a:pPr lvl="0"/>
            <a:endParaRPr lang="en-US" sz="1100" dirty="0"/>
          </a:p>
          <a:p>
            <a:pPr lvl="0"/>
            <a:r>
              <a:rPr lang="en-US" dirty="0"/>
              <a:t>Identify metrics </a:t>
            </a:r>
            <a:r>
              <a:rPr lang="en-US" dirty="0" smtClean="0"/>
              <a:t>and evaluate</a:t>
            </a:r>
            <a:endParaRPr lang="en-US" b="1" dirty="0"/>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8581473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Strategic Process</a:t>
            </a:r>
            <a:endParaRPr lang="en-US" dirty="0"/>
          </a:p>
        </p:txBody>
      </p:sp>
      <p:pic>
        <p:nvPicPr>
          <p:cNvPr id="4" name="Picture 4" descr="This flowchart depicts the strategic process. It contains four rectangular boxes that are horizontally positioned. There are points listed under each box. &#10;&#10;The first box appears on the left end of the chart and is labeled business strategy. There are three points listed under this box that read as follows:&#10;Mission &#10;Values&#10;Goals&#10;&#10;An arrow arises from the right end of the first box and leads to the second box that is labeled strategic training and development initiatives. There are four points listed under this box that read as follows:&#10;Diversify the learning portfolio&#10;Improve customer service&#10;Accelerate the pace of employee learning&#10;Capture and share knowledge  &#10;&#10;An arrow arises from the right end of the second box and leads to the third box that is labeled training and development activities. There are four points listed under this box that read as follows:&#10;Use web-based training&#10;Make development planning mandatory&#10;Develop web sites for knowledge sharing &#10;Increase amount of customer service training &#10;&#10;An arrow arises from the right end of the third box and leads to the fourth box that is labeled metrics that show value of training. There are five points listed under this box that read as follows:&#10;Learning&#10;Performance improvement &#10;Reduced customer complaints &#10;Reduced turnover&#10;Employee satisfaction &#10;"/>
          <p:cNvPicPr>
            <a:picLocks noGrp="1" noChangeAspect="1" noChangeArrowheads="1"/>
          </p:cNvPicPr>
          <p:nvPr>
            <p:ph idx="1"/>
          </p:nvPr>
        </p:nvPicPr>
        <p:blipFill>
          <a:blip r:embed="rId2"/>
          <a:srcRect l="793" t="1369" r="397"/>
          <a:stretch>
            <a:fillRect/>
          </a:stretch>
        </p:blipFill>
        <p:spPr bwMode="auto">
          <a:xfrm>
            <a:off x="1463675" y="2057400"/>
            <a:ext cx="6156325" cy="3210365"/>
          </a:xfrm>
          <a:prstGeom prst="rect">
            <a:avLst/>
          </a:prstGeom>
          <a:ln>
            <a:noFill/>
          </a:ln>
          <a:effectLst>
            <a:softEdge rad="112500"/>
          </a:effectLst>
        </p:spPr>
      </p:pic>
      <p:sp>
        <p:nvSpPr>
          <p:cNvPr id="5"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9809042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Identify Business Strategy</a:t>
            </a:r>
            <a:endParaRPr lang="en-US" dirty="0"/>
          </a:p>
        </p:txBody>
      </p:sp>
      <p:sp>
        <p:nvSpPr>
          <p:cNvPr id="3" name="Content Placeholder 2"/>
          <p:cNvSpPr>
            <a:spLocks noGrp="1"/>
          </p:cNvSpPr>
          <p:nvPr>
            <p:ph idx="1"/>
          </p:nvPr>
        </p:nvSpPr>
        <p:spPr/>
        <p:txBody>
          <a:bodyPr/>
          <a:lstStyle/>
          <a:p>
            <a:pPr lvl="0"/>
            <a:r>
              <a:rPr lang="en-US" dirty="0"/>
              <a:t>Determine the company’s mission</a:t>
            </a:r>
          </a:p>
          <a:p>
            <a:pPr lvl="0"/>
            <a:r>
              <a:rPr lang="en-US" dirty="0"/>
              <a:t>Establish </a:t>
            </a:r>
            <a:r>
              <a:rPr lang="en-US" dirty="0" smtClean="0"/>
              <a:t>goals</a:t>
            </a:r>
            <a:endParaRPr lang="en-US" dirty="0"/>
          </a:p>
          <a:p>
            <a:pPr lvl="0"/>
            <a:r>
              <a:rPr lang="en-US" dirty="0"/>
              <a:t>Perform a </a:t>
            </a:r>
            <a:r>
              <a:rPr lang="en-US" dirty="0" smtClean="0"/>
              <a:t>SWOT—strengths, opportunities, weakness, and threats</a:t>
            </a:r>
            <a:endParaRPr lang="en-US" dirty="0"/>
          </a:p>
          <a:p>
            <a:pPr lvl="0"/>
            <a:r>
              <a:rPr lang="en-US" dirty="0"/>
              <a:t>Determine strategic choice </a:t>
            </a:r>
          </a:p>
          <a:p>
            <a:pPr marL="0" indent="0">
              <a:buNone/>
            </a:pPr>
            <a:endParaRPr lang="en-US" dirty="0"/>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r>
              <a:rPr lang="en-US" dirty="0"/>
              <a:t>.</a:t>
            </a:r>
          </a:p>
        </p:txBody>
      </p:sp>
    </p:spTree>
    <p:extLst>
      <p:ext uri="{BB962C8B-B14F-4D97-AF65-F5344CB8AC3E}">
        <p14:creationId xmlns:p14="http://schemas.microsoft.com/office/powerpoint/2010/main" val="14173813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533400"/>
            <a:ext cx="6965245" cy="1202485"/>
          </a:xfrm>
        </p:spPr>
        <p:txBody>
          <a:bodyPr/>
          <a:lstStyle/>
          <a:p>
            <a:r>
              <a:rPr lang="en-US" dirty="0" smtClean="0"/>
              <a:t>Formulating Business Strategy</a:t>
            </a:r>
            <a:endParaRPr lang="en-US" dirty="0"/>
          </a:p>
        </p:txBody>
      </p:sp>
      <p:pic>
        <p:nvPicPr>
          <p:cNvPr id="4" name="Picture 2" descr="This flowchart depicts the process of formulating a business strategy. &#10;&#10;At the top center portion of the flowchart, there are two rectangular boxes placed one below the other. The box at the top is labeled external analysis, and the box at the bottom reads opportunities and threats. &#10;At the bottom center portion of the flowchart, there are two rectangular boxes placed one below the other. The box at the top is labeled internal analysis, and the box at the bottom reads strengths and weaknesses. &#10;&#10;There are two rectangular boxes positioned at the left end of the flowchart. These boxes are placed one below the other. The box at the top is labeled mission, and the box at the bottom reads why does the company exist?&#10;&#10;There are two rectangular boxes positioned at the center of the flowchart. These boxes are placed one below the other. The box at the top is labeled goals, and the box at the bottom reads company objectives. &#10;&#10;There are two rectangular boxes positioned at the right end of the flowchart. These boxes are placed one below the other. The box at the top is labeled strategic choice, and the box at the bottom reads how will we compete?&#10;&#10;An arrow arises from the right side of the box that reads why does the company exist? This arrow leads to the box labeled goals. An arrow arises from the right side of the box labeled company objectives and leads to the box labeled strategic choice. An arrow arises from the right side of the box that reads opportunities and threats, and another arrow arises from the right side of the box that reads internal analysis. These arrows meet at a point where the arrow connects the boxes labeled company objectives and strategic choice. &#10;"/>
          <p:cNvPicPr>
            <a:picLocks noChangeAspect="1" noChangeArrowheads="1"/>
          </p:cNvPicPr>
          <p:nvPr/>
        </p:nvPicPr>
        <p:blipFill>
          <a:blip r:embed="rId3"/>
          <a:srcRect/>
          <a:stretch>
            <a:fillRect/>
          </a:stretch>
        </p:blipFill>
        <p:spPr bwMode="auto">
          <a:xfrm>
            <a:off x="2057400" y="1600200"/>
            <a:ext cx="4953000" cy="402847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xt Box 1"/>
          <p:cNvSpPr>
            <a:spLocks noGrp="1"/>
          </p:cNvSpPr>
          <p:nvPr>
            <p:ph type="ftr" sz="quarter" idx="11"/>
          </p:nvPr>
        </p:nvSpPr>
        <p:spPr>
          <a:xfrm>
            <a:off x="914400" y="5807075"/>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r>
              <a:rPr lang="en-US" dirty="0"/>
              <a:t>.</a:t>
            </a:r>
          </a:p>
        </p:txBody>
      </p:sp>
    </p:spTree>
    <p:extLst>
      <p:ext uri="{BB962C8B-B14F-4D97-AF65-F5344CB8AC3E}">
        <p14:creationId xmlns:p14="http://schemas.microsoft.com/office/powerpoint/2010/main" val="12513623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17582"/>
            <a:ext cx="7315199" cy="1682675"/>
          </a:xfrm>
        </p:spPr>
        <p:txBody>
          <a:bodyPr>
            <a:normAutofit/>
          </a:bodyPr>
          <a:lstStyle/>
          <a:p>
            <a:r>
              <a:rPr lang="en-US" dirty="0" smtClean="0"/>
              <a:t>2. Determine Strategic Initiatives</a:t>
            </a:r>
            <a:endParaRPr lang="en-US" dirty="0"/>
          </a:p>
        </p:txBody>
      </p:sp>
      <p:sp>
        <p:nvSpPr>
          <p:cNvPr id="3" name="Content Placeholder 2"/>
          <p:cNvSpPr>
            <a:spLocks noGrp="1"/>
          </p:cNvSpPr>
          <p:nvPr>
            <p:ph idx="1"/>
          </p:nvPr>
        </p:nvSpPr>
        <p:spPr>
          <a:xfrm>
            <a:off x="1463041" y="2438400"/>
            <a:ext cx="6156960" cy="3443343"/>
          </a:xfrm>
        </p:spPr>
        <p:txBody>
          <a:bodyPr>
            <a:normAutofit/>
          </a:bodyPr>
          <a:lstStyle/>
          <a:p>
            <a:pPr>
              <a:spcBef>
                <a:spcPts val="0"/>
              </a:spcBef>
            </a:pPr>
            <a:r>
              <a:rPr lang="en-US" dirty="0" smtClean="0"/>
              <a:t>Learning-related </a:t>
            </a:r>
            <a:r>
              <a:rPr lang="en-US" dirty="0"/>
              <a:t>actions that a company should take to </a:t>
            </a:r>
            <a:r>
              <a:rPr lang="en-US" dirty="0" smtClean="0"/>
              <a:t>achieve </a:t>
            </a:r>
            <a:r>
              <a:rPr lang="en-US" dirty="0"/>
              <a:t>its business </a:t>
            </a:r>
            <a:r>
              <a:rPr lang="en-US" dirty="0" smtClean="0"/>
              <a:t>strategy </a:t>
            </a:r>
          </a:p>
          <a:p>
            <a:pPr>
              <a:spcBef>
                <a:spcPts val="0"/>
              </a:spcBef>
            </a:pPr>
            <a:endParaRPr lang="en-US" sz="800" dirty="0"/>
          </a:p>
          <a:p>
            <a:pPr>
              <a:spcBef>
                <a:spcPts val="0"/>
              </a:spcBef>
            </a:pPr>
            <a:r>
              <a:rPr lang="en-US" dirty="0" smtClean="0"/>
              <a:t>A road </a:t>
            </a:r>
            <a:r>
              <a:rPr lang="en-US" dirty="0"/>
              <a:t>map to guide specific training activities </a:t>
            </a:r>
            <a:endParaRPr lang="en-US" dirty="0" smtClean="0"/>
          </a:p>
          <a:p>
            <a:pPr marL="0" indent="0">
              <a:spcBef>
                <a:spcPts val="0"/>
              </a:spcBef>
              <a:buNone/>
            </a:pPr>
            <a:endParaRPr lang="en-US" sz="800" dirty="0"/>
          </a:p>
          <a:p>
            <a:pPr>
              <a:spcBef>
                <a:spcPts val="0"/>
              </a:spcBef>
            </a:pPr>
            <a:r>
              <a:rPr lang="en-US" i="1" dirty="0" smtClean="0">
                <a:solidFill>
                  <a:srgbClr val="660033"/>
                </a:solidFill>
              </a:rPr>
              <a:t>Avoid the disconnect </a:t>
            </a:r>
            <a:r>
              <a:rPr lang="en-US" i="1" dirty="0">
                <a:solidFill>
                  <a:srgbClr val="660033"/>
                </a:solidFill>
              </a:rPr>
              <a:t>between strategy and </a:t>
            </a:r>
            <a:r>
              <a:rPr lang="en-US" i="1" dirty="0" smtClean="0">
                <a:solidFill>
                  <a:srgbClr val="660033"/>
                </a:solidFill>
              </a:rPr>
              <a:t>execution</a:t>
            </a:r>
            <a:endParaRPr lang="en-US" i="1" dirty="0">
              <a:solidFill>
                <a:srgbClr val="660033"/>
              </a:solidFill>
            </a:endParaRPr>
          </a:p>
          <a:p>
            <a:endParaRPr lang="en-US" i="1" dirty="0">
              <a:solidFill>
                <a:srgbClr val="660033"/>
              </a:solidFill>
            </a:endParaRPr>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6283449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Common Strategic Initiatives</a:t>
            </a:r>
            <a:endParaRPr lang="en-US" dirty="0"/>
          </a:p>
        </p:txBody>
      </p:sp>
      <p:sp>
        <p:nvSpPr>
          <p:cNvPr id="3" name="Content Placeholder 2"/>
          <p:cNvSpPr>
            <a:spLocks noGrp="1"/>
          </p:cNvSpPr>
          <p:nvPr>
            <p:ph idx="1"/>
          </p:nvPr>
        </p:nvSpPr>
        <p:spPr>
          <a:xfrm>
            <a:off x="1463040" y="2057400"/>
            <a:ext cx="6385560" cy="3999733"/>
          </a:xfrm>
        </p:spPr>
        <p:txBody>
          <a:bodyPr>
            <a:normAutofit/>
          </a:bodyPr>
          <a:lstStyle/>
          <a:p>
            <a:pPr>
              <a:spcBef>
                <a:spcPts val="0"/>
              </a:spcBef>
              <a:spcAft>
                <a:spcPts val="500"/>
              </a:spcAft>
            </a:pPr>
            <a:r>
              <a:rPr lang="en-US" dirty="0"/>
              <a:t>Diversify the learning portfolio</a:t>
            </a:r>
          </a:p>
          <a:p>
            <a:pPr>
              <a:spcBef>
                <a:spcPts val="0"/>
              </a:spcBef>
              <a:spcAft>
                <a:spcPts val="500"/>
              </a:spcAft>
            </a:pPr>
            <a:r>
              <a:rPr lang="en-US" dirty="0"/>
              <a:t>Expand who is trained</a:t>
            </a:r>
          </a:p>
          <a:p>
            <a:pPr>
              <a:spcBef>
                <a:spcPts val="0"/>
              </a:spcBef>
              <a:spcAft>
                <a:spcPts val="500"/>
              </a:spcAft>
            </a:pPr>
            <a:r>
              <a:rPr lang="en-US" dirty="0"/>
              <a:t>Accelerate the pace of learning</a:t>
            </a:r>
          </a:p>
          <a:p>
            <a:pPr>
              <a:spcBef>
                <a:spcPts val="0"/>
              </a:spcBef>
              <a:spcAft>
                <a:spcPts val="500"/>
              </a:spcAft>
            </a:pPr>
            <a:r>
              <a:rPr lang="en-US" dirty="0"/>
              <a:t>Improve customer service</a:t>
            </a:r>
          </a:p>
          <a:p>
            <a:pPr>
              <a:spcBef>
                <a:spcPts val="0"/>
              </a:spcBef>
              <a:spcAft>
                <a:spcPts val="500"/>
              </a:spcAft>
            </a:pPr>
            <a:r>
              <a:rPr lang="en-US" dirty="0" smtClean="0"/>
              <a:t>Capture </a:t>
            </a:r>
            <a:r>
              <a:rPr lang="en-US" dirty="0"/>
              <a:t>and share knowledge</a:t>
            </a:r>
          </a:p>
          <a:p>
            <a:pPr>
              <a:spcBef>
                <a:spcPts val="0"/>
              </a:spcBef>
              <a:spcAft>
                <a:spcPts val="500"/>
              </a:spcAft>
            </a:pPr>
            <a:r>
              <a:rPr lang="en-US" dirty="0" smtClean="0"/>
              <a:t>Ensure the </a:t>
            </a:r>
            <a:r>
              <a:rPr lang="en-US" dirty="0"/>
              <a:t>work environment supports learning and transfer of training</a:t>
            </a:r>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360736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to Ask</a:t>
            </a:r>
            <a:endParaRPr lang="en-US" dirty="0"/>
          </a:p>
        </p:txBody>
      </p:sp>
      <p:sp>
        <p:nvSpPr>
          <p:cNvPr id="3" name="Content Placeholder 2"/>
          <p:cNvSpPr>
            <a:spLocks noGrp="1"/>
          </p:cNvSpPr>
          <p:nvPr>
            <p:ph idx="1"/>
          </p:nvPr>
        </p:nvSpPr>
        <p:spPr>
          <a:xfrm>
            <a:off x="1463040" y="1966857"/>
            <a:ext cx="6309359" cy="3900543"/>
          </a:xfrm>
        </p:spPr>
        <p:txBody>
          <a:bodyPr>
            <a:normAutofit/>
          </a:bodyPr>
          <a:lstStyle/>
          <a:p>
            <a:pPr lvl="0">
              <a:spcBef>
                <a:spcPts val="0"/>
              </a:spcBef>
            </a:pPr>
            <a:r>
              <a:rPr lang="en-US" dirty="0"/>
              <a:t>What is the vision and mission?</a:t>
            </a:r>
          </a:p>
          <a:p>
            <a:pPr lvl="0">
              <a:spcBef>
                <a:spcPts val="0"/>
              </a:spcBef>
            </a:pPr>
            <a:r>
              <a:rPr lang="en-US" dirty="0"/>
              <a:t>What capabilities </a:t>
            </a:r>
            <a:r>
              <a:rPr lang="en-US" dirty="0" smtClean="0"/>
              <a:t>are </a:t>
            </a:r>
            <a:r>
              <a:rPr lang="en-US" dirty="0"/>
              <a:t>critical for success?</a:t>
            </a:r>
          </a:p>
          <a:p>
            <a:pPr lvl="0">
              <a:spcBef>
                <a:spcPts val="0"/>
              </a:spcBef>
            </a:pPr>
            <a:r>
              <a:rPr lang="en-US" dirty="0"/>
              <a:t>What types of training will best attract, develop, and retain employees?</a:t>
            </a:r>
          </a:p>
          <a:p>
            <a:pPr lvl="0">
              <a:spcBef>
                <a:spcPts val="0"/>
              </a:spcBef>
            </a:pPr>
            <a:r>
              <a:rPr lang="en-US" dirty="0" smtClean="0"/>
              <a:t>Is there a plan to communicate the </a:t>
            </a:r>
            <a:r>
              <a:rPr lang="en-US" dirty="0"/>
              <a:t>link between training and </a:t>
            </a:r>
            <a:r>
              <a:rPr lang="en-US" dirty="0" smtClean="0"/>
              <a:t>strategy?</a:t>
            </a:r>
            <a:endParaRPr lang="en-US" dirty="0"/>
          </a:p>
          <a:p>
            <a:pPr lvl="0">
              <a:spcBef>
                <a:spcPts val="0"/>
              </a:spcBef>
            </a:pPr>
            <a:r>
              <a:rPr lang="en-US" dirty="0"/>
              <a:t>Does senior management support training?</a:t>
            </a:r>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5366155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82177" cy="1682675"/>
          </a:xfrm>
        </p:spPr>
        <p:txBody>
          <a:bodyPr>
            <a:normAutofit/>
          </a:bodyPr>
          <a:lstStyle/>
          <a:p>
            <a:pPr lvl="0"/>
            <a:r>
              <a:rPr lang="en-US" dirty="0" smtClean="0"/>
              <a:t>3. Translate Initiatives to  Activities</a:t>
            </a:r>
            <a:endParaRPr lang="en-US" dirty="0"/>
          </a:p>
        </p:txBody>
      </p:sp>
      <p:sp>
        <p:nvSpPr>
          <p:cNvPr id="3" name="Content Placeholder 2"/>
          <p:cNvSpPr>
            <a:spLocks noGrp="1"/>
          </p:cNvSpPr>
          <p:nvPr>
            <p:ph idx="1"/>
          </p:nvPr>
        </p:nvSpPr>
        <p:spPr>
          <a:xfrm>
            <a:off x="1539240" y="2500257"/>
            <a:ext cx="6156960" cy="3443343"/>
          </a:xfrm>
        </p:spPr>
        <p:txBody>
          <a:bodyPr/>
          <a:lstStyle/>
          <a:p>
            <a:pPr>
              <a:spcBef>
                <a:spcPts val="0"/>
              </a:spcBef>
            </a:pPr>
            <a:r>
              <a:rPr lang="en-US" dirty="0"/>
              <a:t>The next step </a:t>
            </a:r>
            <a:r>
              <a:rPr lang="en-US" dirty="0" smtClean="0"/>
              <a:t>is </a:t>
            </a:r>
            <a:r>
              <a:rPr lang="en-US" dirty="0"/>
              <a:t>to determine specific, concrete activities that align with </a:t>
            </a:r>
            <a:r>
              <a:rPr lang="en-US" dirty="0" smtClean="0"/>
              <a:t>strategic initiatives</a:t>
            </a:r>
          </a:p>
          <a:p>
            <a:pPr>
              <a:spcBef>
                <a:spcPts val="0"/>
              </a:spcBef>
            </a:pPr>
            <a:endParaRPr lang="en-US" dirty="0"/>
          </a:p>
          <a:p>
            <a:pPr>
              <a:spcBef>
                <a:spcPts val="0"/>
              </a:spcBef>
            </a:pPr>
            <a:r>
              <a:rPr lang="en-US" dirty="0" smtClean="0"/>
              <a:t>Such </a:t>
            </a:r>
            <a:r>
              <a:rPr lang="en-US" dirty="0"/>
              <a:t>activities will vary based on the initiatives that were </a:t>
            </a:r>
            <a:r>
              <a:rPr lang="en-US" dirty="0" smtClean="0"/>
              <a:t>developed</a:t>
            </a:r>
            <a:endParaRPr lang="en-US" dirty="0"/>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5086452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Identify Metrics &amp; Evaluate</a:t>
            </a:r>
            <a:endParaRPr lang="en-US" dirty="0"/>
          </a:p>
        </p:txBody>
      </p:sp>
      <p:sp>
        <p:nvSpPr>
          <p:cNvPr id="3" name="Content Placeholder 2"/>
          <p:cNvSpPr>
            <a:spLocks noGrp="1"/>
          </p:cNvSpPr>
          <p:nvPr>
            <p:ph idx="1"/>
          </p:nvPr>
        </p:nvSpPr>
        <p:spPr>
          <a:xfrm>
            <a:off x="1463040" y="1981200"/>
            <a:ext cx="6461759" cy="3748143"/>
          </a:xfrm>
        </p:spPr>
        <p:txBody>
          <a:bodyPr>
            <a:normAutofit/>
          </a:bodyPr>
          <a:lstStyle/>
          <a:p>
            <a:r>
              <a:rPr lang="en-US" dirty="0"/>
              <a:t>The final step is to determine if training investments were </a:t>
            </a:r>
            <a:r>
              <a:rPr lang="en-US" dirty="0" smtClean="0"/>
              <a:t>successful</a:t>
            </a:r>
          </a:p>
          <a:p>
            <a:endParaRPr lang="en-US" sz="1100" dirty="0"/>
          </a:p>
          <a:p>
            <a:r>
              <a:rPr lang="en-US" dirty="0"/>
              <a:t>Strategic training evaluation is not intended to evaluate the effectiveness of an isolated </a:t>
            </a:r>
            <a:r>
              <a:rPr lang="en-US" dirty="0" smtClean="0"/>
              <a:t>program</a:t>
            </a:r>
            <a:r>
              <a:rPr lang="en-US" dirty="0"/>
              <a:t>, but </a:t>
            </a:r>
            <a:r>
              <a:rPr lang="en-US" dirty="0" smtClean="0"/>
              <a:t>a </a:t>
            </a:r>
            <a:r>
              <a:rPr lang="en-US" dirty="0"/>
              <a:t>set of training </a:t>
            </a:r>
            <a:r>
              <a:rPr lang="en-US" dirty="0" smtClean="0"/>
              <a:t>activities</a:t>
            </a:r>
            <a:endParaRPr lang="en-US" dirty="0"/>
          </a:p>
          <a:p>
            <a:pPr marL="0" indent="0">
              <a:buNone/>
            </a:pPr>
            <a:endParaRPr lang="en-US" sz="1100" dirty="0"/>
          </a:p>
          <a:p>
            <a:r>
              <a:rPr lang="en-US" dirty="0"/>
              <a:t>The business-related outcomes examined should be directly linked to </a:t>
            </a:r>
            <a:r>
              <a:rPr lang="en-US" dirty="0" smtClean="0"/>
              <a:t>strategy </a:t>
            </a:r>
            <a:r>
              <a:rPr lang="en-US" dirty="0"/>
              <a:t>and </a:t>
            </a:r>
            <a:r>
              <a:rPr lang="en-US" dirty="0" smtClean="0"/>
              <a:t>goals</a:t>
            </a:r>
            <a:endParaRPr lang="en-US" dirty="0"/>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082900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Balanced Scorecard</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Customer (time, quality, performance, service, cost</a:t>
            </a:r>
            <a:r>
              <a:rPr lang="en-US" dirty="0" smtClean="0"/>
              <a:t>)</a:t>
            </a:r>
          </a:p>
          <a:p>
            <a:pPr lvl="0"/>
            <a:endParaRPr lang="en-US" sz="1200" dirty="0"/>
          </a:p>
          <a:p>
            <a:pPr lvl="0"/>
            <a:r>
              <a:rPr lang="en-US" dirty="0"/>
              <a:t>Internal business processes (processes that influence customer satisfaction</a:t>
            </a:r>
            <a:r>
              <a:rPr lang="en-US" dirty="0" smtClean="0"/>
              <a:t>)</a:t>
            </a:r>
          </a:p>
          <a:p>
            <a:pPr lvl="0"/>
            <a:endParaRPr lang="en-US" sz="1200" dirty="0"/>
          </a:p>
          <a:p>
            <a:pPr lvl="0"/>
            <a:r>
              <a:rPr lang="en-US" dirty="0"/>
              <a:t>Innovation and learning (operating efficiency, employee satisfaction, continuous improvement</a:t>
            </a:r>
            <a:r>
              <a:rPr lang="en-US" dirty="0" smtClean="0"/>
              <a:t>)</a:t>
            </a:r>
          </a:p>
          <a:p>
            <a:pPr lvl="0"/>
            <a:endParaRPr lang="en-US" sz="1100" dirty="0"/>
          </a:p>
          <a:p>
            <a:pPr lvl="0"/>
            <a:r>
              <a:rPr lang="en-US" dirty="0"/>
              <a:t>Financial (profitability, growth, shareholder value)</a:t>
            </a:r>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r>
              <a:rPr lang="en-US" dirty="0"/>
              <a:t>.</a:t>
            </a:r>
          </a:p>
        </p:txBody>
      </p:sp>
    </p:spTree>
    <p:extLst>
      <p:ext uri="{BB962C8B-B14F-4D97-AF65-F5344CB8AC3E}">
        <p14:creationId xmlns:p14="http://schemas.microsoft.com/office/powerpoint/2010/main" val="25029796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Organizational Characteristics</a:t>
            </a:r>
          </a:p>
        </p:txBody>
      </p:sp>
      <p:graphicFrame>
        <p:nvGraphicFramePr>
          <p:cNvPr id="5" name="Diagram 4" descr="This image lists various organizational characteristics. The slide contains nine rectangular boxes placed in three rows.&#10; &#10;From the left to the right, the boxes in the first row read roles of employees and managers, top management support, integration of business units, and global presence. &#10;&#10;From the left to the right, the boxes in the second row read business conditions, other HRM practices, strategic value of jobs and employee uniqueness, and unionization. &#10;&#10;The third row contains one box that is positioned at the center. This box reads staff involvement. &#10;"/>
          <p:cNvGraphicFramePr/>
          <p:nvPr>
            <p:extLst>
              <p:ext uri="{D42A27DB-BD31-4B8C-83A1-F6EECF244321}">
                <p14:modId xmlns:p14="http://schemas.microsoft.com/office/powerpoint/2010/main" val="2675714100"/>
              </p:ext>
            </p:extLst>
          </p:nvPr>
        </p:nvGraphicFramePr>
        <p:xfrm>
          <a:off x="1200327" y="2133600"/>
          <a:ext cx="6859941" cy="297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6907641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07315"/>
            <a:ext cx="6965245" cy="1202485"/>
          </a:xfrm>
        </p:spPr>
        <p:txBody>
          <a:bodyPr>
            <a:noAutofit/>
          </a:bodyPr>
          <a:lstStyle/>
          <a:p>
            <a:r>
              <a:rPr lang="en-US" dirty="0"/>
              <a:t>Roles of Employees &amp; </a:t>
            </a:r>
            <a:r>
              <a:rPr lang="en-US" dirty="0" smtClean="0"/>
              <a:t>Managers</a:t>
            </a:r>
            <a:endParaRPr lang="en-US" dirty="0"/>
          </a:p>
        </p:txBody>
      </p:sp>
      <p:sp>
        <p:nvSpPr>
          <p:cNvPr id="3" name="Content Placeholder 2"/>
          <p:cNvSpPr>
            <a:spLocks noGrp="1"/>
          </p:cNvSpPr>
          <p:nvPr>
            <p:ph idx="1"/>
          </p:nvPr>
        </p:nvSpPr>
        <p:spPr>
          <a:xfrm>
            <a:off x="1463041" y="2347857"/>
            <a:ext cx="6080759" cy="3138543"/>
          </a:xfrm>
        </p:spPr>
        <p:txBody>
          <a:bodyPr>
            <a:noAutofit/>
          </a:bodyPr>
          <a:lstStyle/>
          <a:p>
            <a:pPr>
              <a:spcBef>
                <a:spcPts val="0"/>
              </a:spcBef>
            </a:pPr>
            <a:r>
              <a:rPr lang="en-US" dirty="0"/>
              <a:t>Employees </a:t>
            </a:r>
            <a:r>
              <a:rPr lang="en-US" dirty="0" smtClean="0"/>
              <a:t>now performing roles once reserved </a:t>
            </a:r>
            <a:r>
              <a:rPr lang="en-US" dirty="0"/>
              <a:t>for management</a:t>
            </a:r>
          </a:p>
          <a:p>
            <a:pPr marL="0" indent="0">
              <a:spcBef>
                <a:spcPts val="0"/>
              </a:spcBef>
              <a:buNone/>
            </a:pPr>
            <a:endParaRPr lang="en-US" sz="1200" dirty="0"/>
          </a:p>
          <a:p>
            <a:pPr>
              <a:spcBef>
                <a:spcPts val="0"/>
              </a:spcBef>
            </a:pPr>
            <a:r>
              <a:rPr lang="en-US" dirty="0"/>
              <a:t>Given the </a:t>
            </a:r>
            <a:r>
              <a:rPr lang="en-US" dirty="0" smtClean="0"/>
              <a:t>prevalence </a:t>
            </a:r>
            <a:r>
              <a:rPr lang="en-US" dirty="0"/>
              <a:t>of </a:t>
            </a:r>
            <a:r>
              <a:rPr lang="en-US" dirty="0" smtClean="0"/>
              <a:t>teams, </a:t>
            </a:r>
            <a:r>
              <a:rPr lang="en-US" dirty="0"/>
              <a:t>employees </a:t>
            </a:r>
            <a:r>
              <a:rPr lang="en-US" dirty="0" smtClean="0"/>
              <a:t>require </a:t>
            </a:r>
            <a:r>
              <a:rPr lang="en-US" dirty="0"/>
              <a:t>more </a:t>
            </a:r>
            <a:r>
              <a:rPr lang="en-US" dirty="0" smtClean="0"/>
              <a:t>cross-training </a:t>
            </a:r>
            <a:r>
              <a:rPr lang="en-US" dirty="0"/>
              <a:t>and </a:t>
            </a:r>
            <a:r>
              <a:rPr lang="en-US" dirty="0" smtClean="0"/>
              <a:t>interpersonal skills training</a:t>
            </a:r>
          </a:p>
          <a:p>
            <a:pPr>
              <a:spcBef>
                <a:spcPts val="0"/>
              </a:spcBef>
            </a:pPr>
            <a:endParaRPr lang="en-US" sz="1200" dirty="0" smtClean="0"/>
          </a:p>
          <a:p>
            <a:pPr>
              <a:spcBef>
                <a:spcPts val="0"/>
              </a:spcBef>
            </a:pPr>
            <a:r>
              <a:rPr lang="en-US" dirty="0" smtClean="0"/>
              <a:t>Managers</a:t>
            </a:r>
            <a:r>
              <a:rPr lang="en-US" dirty="0"/>
              <a:t>’ jobs are highly complex, </a:t>
            </a:r>
            <a:r>
              <a:rPr lang="en-US" dirty="0" smtClean="0"/>
              <a:t>requiring greater skill and training</a:t>
            </a:r>
            <a:endParaRPr lang="en-US" dirty="0"/>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01534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Management Support</a:t>
            </a:r>
            <a:endParaRPr lang="en-US" dirty="0"/>
          </a:p>
        </p:txBody>
      </p:sp>
      <p:sp>
        <p:nvSpPr>
          <p:cNvPr id="3" name="Content Placeholder 2"/>
          <p:cNvSpPr>
            <a:spLocks noGrp="1"/>
          </p:cNvSpPr>
          <p:nvPr>
            <p:ph idx="1"/>
          </p:nvPr>
        </p:nvSpPr>
        <p:spPr>
          <a:xfrm>
            <a:off x="1447800" y="2057400"/>
            <a:ext cx="6080759" cy="3671943"/>
          </a:xfrm>
        </p:spPr>
        <p:txBody>
          <a:bodyPr>
            <a:normAutofit/>
          </a:bodyPr>
          <a:lstStyle/>
          <a:p>
            <a:r>
              <a:rPr lang="en-US" dirty="0" smtClean="0"/>
              <a:t>Set a clear direction for learning </a:t>
            </a:r>
          </a:p>
          <a:p>
            <a:r>
              <a:rPr lang="en-US" dirty="0" smtClean="0"/>
              <a:t>Provide encouragement and resources</a:t>
            </a:r>
          </a:p>
          <a:p>
            <a:r>
              <a:rPr lang="en-US" dirty="0" smtClean="0"/>
              <a:t>Take an active role in governing learning</a:t>
            </a:r>
          </a:p>
          <a:p>
            <a:r>
              <a:rPr lang="en-US" dirty="0" smtClean="0"/>
              <a:t>Develop and teach new programs</a:t>
            </a:r>
          </a:p>
          <a:p>
            <a:r>
              <a:rPr lang="en-US" dirty="0" smtClean="0"/>
              <a:t>Serve as a role model </a:t>
            </a:r>
          </a:p>
          <a:p>
            <a:r>
              <a:rPr lang="en-US" dirty="0" smtClean="0"/>
              <a:t>Promote learning through different channels</a:t>
            </a:r>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241005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Integration of Business Units</a:t>
            </a:r>
            <a:endParaRPr lang="en-US" dirty="0"/>
          </a:p>
        </p:txBody>
      </p:sp>
      <p:sp>
        <p:nvSpPr>
          <p:cNvPr id="3" name="Content Placeholder 2"/>
          <p:cNvSpPr>
            <a:spLocks noGrp="1"/>
          </p:cNvSpPr>
          <p:nvPr>
            <p:ph idx="1"/>
          </p:nvPr>
        </p:nvSpPr>
        <p:spPr>
          <a:xfrm>
            <a:off x="1463041" y="1981200"/>
            <a:ext cx="6156960" cy="3443343"/>
          </a:xfrm>
        </p:spPr>
        <p:txBody>
          <a:bodyPr/>
          <a:lstStyle/>
          <a:p>
            <a:r>
              <a:rPr lang="en-US" dirty="0" smtClean="0"/>
              <a:t>Integration </a:t>
            </a:r>
            <a:r>
              <a:rPr lang="en-US" dirty="0"/>
              <a:t>of business units affects the approach to </a:t>
            </a:r>
            <a:r>
              <a:rPr lang="en-US" dirty="0" smtClean="0"/>
              <a:t>training</a:t>
            </a:r>
          </a:p>
          <a:p>
            <a:endParaRPr lang="en-US" sz="1400" dirty="0" smtClean="0"/>
          </a:p>
          <a:p>
            <a:r>
              <a:rPr lang="en-US" dirty="0" smtClean="0"/>
              <a:t>In </a:t>
            </a:r>
            <a:r>
              <a:rPr lang="en-US" dirty="0"/>
              <a:t>a highly integrated business, employees need to understand all parts of the company, and training must address those </a:t>
            </a:r>
            <a:r>
              <a:rPr lang="en-US" dirty="0" smtClean="0"/>
              <a:t>needs</a:t>
            </a:r>
            <a:endParaRPr lang="en-US" dirty="0"/>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1522645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Presence</a:t>
            </a:r>
            <a:endParaRPr lang="en-US" dirty="0"/>
          </a:p>
        </p:txBody>
      </p:sp>
      <p:sp>
        <p:nvSpPr>
          <p:cNvPr id="3" name="Content Placeholder 2"/>
          <p:cNvSpPr>
            <a:spLocks noGrp="1"/>
          </p:cNvSpPr>
          <p:nvPr>
            <p:ph idx="1"/>
          </p:nvPr>
        </p:nvSpPr>
        <p:spPr>
          <a:xfrm>
            <a:off x="1463041" y="1981200"/>
            <a:ext cx="6156960" cy="3443343"/>
          </a:xfrm>
        </p:spPr>
        <p:txBody>
          <a:bodyPr/>
          <a:lstStyle/>
          <a:p>
            <a:r>
              <a:rPr lang="en-US" dirty="0"/>
              <a:t>For companies with global operations, training is needed to prepare employees for overseas </a:t>
            </a:r>
            <a:r>
              <a:rPr lang="en-US" dirty="0" smtClean="0"/>
              <a:t>assignments</a:t>
            </a:r>
          </a:p>
          <a:p>
            <a:endParaRPr lang="en-US" sz="1400" dirty="0" smtClean="0"/>
          </a:p>
          <a:p>
            <a:r>
              <a:rPr lang="en-US" dirty="0" smtClean="0"/>
              <a:t>Companies must </a:t>
            </a:r>
            <a:r>
              <a:rPr lang="en-US" dirty="0"/>
              <a:t>decide if training will be coordinated through a central U.S. facility or through satellite </a:t>
            </a:r>
            <a:r>
              <a:rPr lang="en-US" dirty="0" smtClean="0"/>
              <a:t>locations</a:t>
            </a:r>
            <a:endParaRPr lang="en-US" dirty="0"/>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r>
              <a:rPr lang="en-US" dirty="0"/>
              <a:t>.</a:t>
            </a:r>
          </a:p>
        </p:txBody>
      </p:sp>
    </p:spTree>
    <p:extLst>
      <p:ext uri="{BB962C8B-B14F-4D97-AF65-F5344CB8AC3E}">
        <p14:creationId xmlns:p14="http://schemas.microsoft.com/office/powerpoint/2010/main" val="34087344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1004061"/>
            <a:ext cx="5756401" cy="829527"/>
          </a:xfrm>
        </p:spPr>
        <p:txBody>
          <a:bodyPr>
            <a:normAutofit/>
          </a:bodyPr>
          <a:lstStyle/>
          <a:p>
            <a:r>
              <a:rPr lang="en-US" dirty="0" smtClean="0"/>
              <a:t>Business Conditions</a:t>
            </a:r>
            <a:r>
              <a:rPr lang="en-US" sz="2000" dirty="0" smtClean="0"/>
              <a:t> (1)</a:t>
            </a:r>
            <a:endParaRPr lang="en-US" sz="2000" dirty="0"/>
          </a:p>
        </p:txBody>
      </p:sp>
      <p:sp>
        <p:nvSpPr>
          <p:cNvPr id="3" name="Content Placeholder 2"/>
          <p:cNvSpPr>
            <a:spLocks noGrp="1"/>
          </p:cNvSpPr>
          <p:nvPr>
            <p:ph idx="1"/>
          </p:nvPr>
        </p:nvSpPr>
        <p:spPr>
          <a:xfrm>
            <a:off x="1295400" y="1981200"/>
            <a:ext cx="6764868" cy="4495800"/>
          </a:xfrm>
        </p:spPr>
        <p:txBody>
          <a:bodyPr>
            <a:normAutofit/>
          </a:bodyPr>
          <a:lstStyle/>
          <a:p>
            <a:pPr>
              <a:spcBef>
                <a:spcPts val="0"/>
              </a:spcBef>
            </a:pPr>
            <a:r>
              <a:rPr lang="en-US" dirty="0" smtClean="0"/>
              <a:t>With low unemployment, </a:t>
            </a:r>
            <a:r>
              <a:rPr lang="en-US" dirty="0"/>
              <a:t>it’s difficult to find top </a:t>
            </a:r>
            <a:r>
              <a:rPr lang="en-US" dirty="0" smtClean="0"/>
              <a:t>talent</a:t>
            </a:r>
          </a:p>
          <a:p>
            <a:pPr>
              <a:spcBef>
                <a:spcPts val="0"/>
              </a:spcBef>
            </a:pPr>
            <a:endParaRPr lang="en-US" sz="1400" dirty="0"/>
          </a:p>
          <a:p>
            <a:pPr>
              <a:spcBef>
                <a:spcPts val="0"/>
              </a:spcBef>
            </a:pPr>
            <a:r>
              <a:rPr lang="en-US" dirty="0"/>
              <a:t>In unstable environments, training may </a:t>
            </a:r>
            <a:r>
              <a:rPr lang="en-US" dirty="0" smtClean="0"/>
              <a:t>become short-term</a:t>
            </a:r>
          </a:p>
          <a:p>
            <a:pPr>
              <a:spcBef>
                <a:spcPts val="0"/>
              </a:spcBef>
            </a:pPr>
            <a:endParaRPr lang="en-US" dirty="0"/>
          </a:p>
          <a:p>
            <a:pPr>
              <a:spcBef>
                <a:spcPts val="0"/>
              </a:spcBef>
            </a:pPr>
            <a:r>
              <a:rPr lang="en-US" dirty="0" smtClean="0"/>
              <a:t>When there is growth</a:t>
            </a:r>
            <a:r>
              <a:rPr lang="en-US" dirty="0"/>
              <a:t>, training </a:t>
            </a:r>
            <a:r>
              <a:rPr lang="en-US" dirty="0" smtClean="0"/>
              <a:t>will be in high demand</a:t>
            </a:r>
          </a:p>
          <a:p>
            <a:pPr>
              <a:spcBef>
                <a:spcPts val="0"/>
              </a:spcBef>
            </a:pPr>
            <a:endParaRPr lang="en-US" sz="800"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1049092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4940" y="1008167"/>
            <a:ext cx="5765411" cy="821314"/>
          </a:xfrm>
        </p:spPr>
        <p:txBody>
          <a:bodyPr>
            <a:normAutofit/>
          </a:bodyPr>
          <a:lstStyle/>
          <a:p>
            <a:r>
              <a:rPr lang="en-US" dirty="0" smtClean="0"/>
              <a:t>Business </a:t>
            </a:r>
            <a:r>
              <a:rPr lang="en-US" dirty="0"/>
              <a:t>Conditions</a:t>
            </a:r>
            <a:r>
              <a:rPr lang="en-US" sz="2000" dirty="0"/>
              <a:t> </a:t>
            </a:r>
            <a:r>
              <a:rPr lang="en-US" sz="2000" dirty="0" smtClean="0"/>
              <a:t>(2)</a:t>
            </a:r>
            <a:endParaRPr lang="en-US" sz="2000" dirty="0"/>
          </a:p>
        </p:txBody>
      </p:sp>
      <p:sp>
        <p:nvSpPr>
          <p:cNvPr id="3" name="Content Placeholder 2"/>
          <p:cNvSpPr>
            <a:spLocks noGrp="1"/>
          </p:cNvSpPr>
          <p:nvPr>
            <p:ph idx="1"/>
          </p:nvPr>
        </p:nvSpPr>
        <p:spPr>
          <a:xfrm>
            <a:off x="1295400" y="1752600"/>
            <a:ext cx="6764868" cy="4495800"/>
          </a:xfrm>
        </p:spPr>
        <p:txBody>
          <a:bodyPr>
            <a:normAutofit/>
          </a:bodyPr>
          <a:lstStyle/>
          <a:p>
            <a:pPr>
              <a:spcBef>
                <a:spcPts val="0"/>
              </a:spcBef>
            </a:pPr>
            <a:endParaRPr lang="en-US" dirty="0"/>
          </a:p>
          <a:p>
            <a:pPr>
              <a:spcBef>
                <a:spcPts val="0"/>
              </a:spcBef>
            </a:pPr>
            <a:r>
              <a:rPr lang="en-US" dirty="0"/>
              <a:t>When </a:t>
            </a:r>
            <a:r>
              <a:rPr lang="en-US" dirty="0" smtClean="0"/>
              <a:t>trying </a:t>
            </a:r>
            <a:r>
              <a:rPr lang="en-US" dirty="0"/>
              <a:t>to revitalize and redirect, there are fewer incentives for </a:t>
            </a:r>
            <a:r>
              <a:rPr lang="en-US" dirty="0" smtClean="0"/>
              <a:t>training</a:t>
            </a:r>
          </a:p>
          <a:p>
            <a:pPr>
              <a:spcBef>
                <a:spcPts val="0"/>
              </a:spcBef>
            </a:pPr>
            <a:endParaRPr lang="en-US" sz="1400" dirty="0"/>
          </a:p>
          <a:p>
            <a:pPr>
              <a:spcBef>
                <a:spcPts val="0"/>
              </a:spcBef>
            </a:pPr>
            <a:r>
              <a:rPr lang="en-US" dirty="0"/>
              <a:t>When </a:t>
            </a:r>
            <a:r>
              <a:rPr lang="en-US" dirty="0" smtClean="0"/>
              <a:t>downsizing, </a:t>
            </a:r>
            <a:r>
              <a:rPr lang="en-US" dirty="0"/>
              <a:t>training </a:t>
            </a:r>
            <a:r>
              <a:rPr lang="en-US" dirty="0" smtClean="0"/>
              <a:t>may focus </a:t>
            </a:r>
            <a:r>
              <a:rPr lang="en-US" dirty="0"/>
              <a:t>on </a:t>
            </a:r>
            <a:r>
              <a:rPr lang="en-US" dirty="0" smtClean="0"/>
              <a:t>continued </a:t>
            </a:r>
            <a:r>
              <a:rPr lang="en-US" dirty="0"/>
              <a:t>employability</a:t>
            </a:r>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4479242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Staffing Strategy &amp; Training </a:t>
            </a:r>
            <a:endParaRPr lang="en-US" dirty="0"/>
          </a:p>
        </p:txBody>
      </p:sp>
      <p:sp>
        <p:nvSpPr>
          <p:cNvPr id="3" name="Content Placeholder 2"/>
          <p:cNvSpPr>
            <a:spLocks noGrp="1"/>
          </p:cNvSpPr>
          <p:nvPr>
            <p:ph idx="1"/>
          </p:nvPr>
        </p:nvSpPr>
        <p:spPr>
          <a:xfrm>
            <a:off x="1447800" y="1905000"/>
            <a:ext cx="6400800" cy="4495800"/>
          </a:xfrm>
        </p:spPr>
        <p:txBody>
          <a:bodyPr>
            <a:normAutofit/>
          </a:bodyPr>
          <a:lstStyle/>
          <a:p>
            <a:pPr lvl="0">
              <a:spcBef>
                <a:spcPts val="0"/>
              </a:spcBef>
            </a:pPr>
            <a:r>
              <a:rPr lang="en-US" dirty="0" smtClean="0"/>
              <a:t>Fortress—limited resources </a:t>
            </a:r>
            <a:r>
              <a:rPr lang="en-US" dirty="0"/>
              <a:t>for </a:t>
            </a:r>
            <a:r>
              <a:rPr lang="en-US" dirty="0" smtClean="0"/>
              <a:t>training; recruit </a:t>
            </a:r>
            <a:r>
              <a:rPr lang="en-US" dirty="0"/>
              <a:t>from the </a:t>
            </a:r>
            <a:r>
              <a:rPr lang="en-US" dirty="0" smtClean="0"/>
              <a:t>outside</a:t>
            </a:r>
          </a:p>
          <a:p>
            <a:pPr lvl="0">
              <a:spcBef>
                <a:spcPts val="0"/>
              </a:spcBef>
            </a:pPr>
            <a:endParaRPr lang="en-US" sz="1000" dirty="0"/>
          </a:p>
          <a:p>
            <a:pPr lvl="0">
              <a:spcBef>
                <a:spcPts val="0"/>
              </a:spcBef>
            </a:pPr>
            <a:r>
              <a:rPr lang="en-US" dirty="0"/>
              <a:t>Baseball </a:t>
            </a:r>
            <a:r>
              <a:rPr lang="en-US" dirty="0" smtClean="0"/>
              <a:t>team—creativity needed; </a:t>
            </a:r>
            <a:r>
              <a:rPr lang="en-US" dirty="0"/>
              <a:t>recruit from other companies or new </a:t>
            </a:r>
            <a:r>
              <a:rPr lang="en-US" dirty="0" smtClean="0"/>
              <a:t>graduates</a:t>
            </a:r>
          </a:p>
          <a:p>
            <a:pPr lvl="0">
              <a:spcBef>
                <a:spcPts val="0"/>
              </a:spcBef>
            </a:pPr>
            <a:endParaRPr lang="en-US" sz="1000" dirty="0"/>
          </a:p>
          <a:p>
            <a:pPr lvl="0">
              <a:spcBef>
                <a:spcPts val="0"/>
              </a:spcBef>
            </a:pPr>
            <a:r>
              <a:rPr lang="en-US" dirty="0" smtClean="0"/>
              <a:t>Club—highly </a:t>
            </a:r>
            <a:r>
              <a:rPr lang="en-US" dirty="0"/>
              <a:t>regulated </a:t>
            </a:r>
            <a:r>
              <a:rPr lang="en-US" dirty="0" smtClean="0"/>
              <a:t>industries; develop own talent</a:t>
            </a:r>
          </a:p>
          <a:p>
            <a:pPr lvl="0">
              <a:spcBef>
                <a:spcPts val="0"/>
              </a:spcBef>
            </a:pPr>
            <a:endParaRPr lang="en-US" sz="1000" dirty="0"/>
          </a:p>
          <a:p>
            <a:pPr lvl="0">
              <a:spcBef>
                <a:spcPts val="0"/>
              </a:spcBef>
            </a:pPr>
            <a:r>
              <a:rPr lang="en-US" dirty="0" smtClean="0"/>
              <a:t>Academy—specialized skills; heavy focus on developing employees </a:t>
            </a:r>
            <a:endParaRPr lang="en-US" dirty="0"/>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069905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14400"/>
            <a:ext cx="6965245" cy="1202485"/>
          </a:xfrm>
        </p:spPr>
        <p:txBody>
          <a:bodyPr>
            <a:noAutofit/>
          </a:bodyPr>
          <a:lstStyle/>
          <a:p>
            <a:r>
              <a:rPr lang="en-US" dirty="0"/>
              <a:t>Strategic Value </a:t>
            </a:r>
            <a:r>
              <a:rPr lang="en-US" dirty="0" smtClean="0"/>
              <a:t>&amp; Uniqueness</a:t>
            </a:r>
            <a:endParaRPr lang="en-US" dirty="0"/>
          </a:p>
        </p:txBody>
      </p:sp>
      <p:sp>
        <p:nvSpPr>
          <p:cNvPr id="3" name="Content Placeholder 2"/>
          <p:cNvSpPr>
            <a:spLocks noGrp="1"/>
          </p:cNvSpPr>
          <p:nvPr>
            <p:ph idx="1"/>
          </p:nvPr>
        </p:nvSpPr>
        <p:spPr>
          <a:xfrm>
            <a:off x="1463040" y="2057400"/>
            <a:ext cx="6233159" cy="3824343"/>
          </a:xfrm>
        </p:spPr>
        <p:txBody>
          <a:bodyPr>
            <a:normAutofit/>
          </a:bodyPr>
          <a:lstStyle/>
          <a:p>
            <a:pPr lvl="0"/>
            <a:r>
              <a:rPr lang="en-US" dirty="0"/>
              <a:t>Knowledge-based </a:t>
            </a:r>
            <a:r>
              <a:rPr lang="en-US" dirty="0" smtClean="0"/>
              <a:t>workers—heavy training</a:t>
            </a:r>
          </a:p>
          <a:p>
            <a:pPr lvl="0"/>
            <a:endParaRPr lang="en-US" sz="1000" dirty="0"/>
          </a:p>
          <a:p>
            <a:pPr lvl="0"/>
            <a:r>
              <a:rPr lang="en-US" dirty="0" smtClean="0"/>
              <a:t>Job-based employees—less </a:t>
            </a:r>
            <a:r>
              <a:rPr lang="en-US" dirty="0"/>
              <a:t>training than knowledge </a:t>
            </a:r>
            <a:r>
              <a:rPr lang="en-US" dirty="0" smtClean="0"/>
              <a:t>workers</a:t>
            </a:r>
          </a:p>
          <a:p>
            <a:pPr marL="0" lvl="0" indent="0">
              <a:buNone/>
            </a:pPr>
            <a:endParaRPr lang="en-US" sz="1000" dirty="0"/>
          </a:p>
          <a:p>
            <a:pPr lvl="0"/>
            <a:r>
              <a:rPr lang="en-US" dirty="0"/>
              <a:t>Contract </a:t>
            </a:r>
            <a:r>
              <a:rPr lang="en-US" dirty="0" smtClean="0"/>
              <a:t>employees—limited training</a:t>
            </a:r>
          </a:p>
          <a:p>
            <a:pPr lvl="0"/>
            <a:endParaRPr lang="en-US" sz="1000" dirty="0"/>
          </a:p>
          <a:p>
            <a:pPr lvl="0"/>
            <a:r>
              <a:rPr lang="en-US" dirty="0" smtClean="0"/>
              <a:t>Alliance/partnerships—sharing </a:t>
            </a:r>
            <a:r>
              <a:rPr lang="en-US" dirty="0"/>
              <a:t>expertise and team training</a:t>
            </a:r>
          </a:p>
          <a:p>
            <a:endParaRPr lang="en-US" dirty="0"/>
          </a:p>
        </p:txBody>
      </p:sp>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068814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Extent of Unionization</a:t>
            </a:r>
            <a:endParaRPr lang="en-US" dirty="0"/>
          </a:p>
        </p:txBody>
      </p:sp>
      <p:sp>
        <p:nvSpPr>
          <p:cNvPr id="3" name="Content Placeholder 2"/>
          <p:cNvSpPr>
            <a:spLocks noGrp="1"/>
          </p:cNvSpPr>
          <p:nvPr>
            <p:ph idx="1"/>
          </p:nvPr>
        </p:nvSpPr>
        <p:spPr>
          <a:xfrm>
            <a:off x="1463041" y="1981200"/>
            <a:ext cx="6156960" cy="3443343"/>
          </a:xfrm>
        </p:spPr>
        <p:txBody>
          <a:bodyPr>
            <a:normAutofit lnSpcReduction="10000"/>
          </a:bodyPr>
          <a:lstStyle/>
          <a:p>
            <a:r>
              <a:rPr lang="en-US" dirty="0" smtClean="0"/>
              <a:t>Presence </a:t>
            </a:r>
            <a:r>
              <a:rPr lang="en-US" dirty="0"/>
              <a:t>of a union leads to joint union-management programs for preparing employees for </a:t>
            </a:r>
            <a:r>
              <a:rPr lang="en-US" dirty="0" smtClean="0"/>
              <a:t>jobs</a:t>
            </a:r>
          </a:p>
          <a:p>
            <a:endParaRPr lang="en-US" sz="1300" dirty="0"/>
          </a:p>
          <a:p>
            <a:r>
              <a:rPr lang="en-US" dirty="0"/>
              <a:t>Given that unions have a significant impact on HRM practices, they must be involved in determining strategic training </a:t>
            </a:r>
            <a:r>
              <a:rPr lang="en-US" dirty="0" smtClean="0"/>
              <a:t>priorities</a:t>
            </a:r>
          </a:p>
          <a:p>
            <a:endParaRPr lang="en-US" sz="1300" dirty="0"/>
          </a:p>
          <a:p>
            <a:r>
              <a:rPr lang="en-US" dirty="0"/>
              <a:t>Collaboration is key</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536781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 Involvement</a:t>
            </a:r>
            <a:endParaRPr lang="en-US" dirty="0"/>
          </a:p>
        </p:txBody>
      </p:sp>
      <p:sp>
        <p:nvSpPr>
          <p:cNvPr id="3" name="Content Placeholder 2"/>
          <p:cNvSpPr>
            <a:spLocks noGrp="1"/>
          </p:cNvSpPr>
          <p:nvPr>
            <p:ph idx="1"/>
          </p:nvPr>
        </p:nvSpPr>
        <p:spPr>
          <a:xfrm>
            <a:off x="1463040" y="1905001"/>
            <a:ext cx="6461760" cy="4038600"/>
          </a:xfrm>
        </p:spPr>
        <p:txBody>
          <a:bodyPr>
            <a:normAutofit/>
          </a:bodyPr>
          <a:lstStyle/>
          <a:p>
            <a:r>
              <a:rPr lang="en-US" dirty="0"/>
              <a:t>Managers need to be involved so </a:t>
            </a:r>
            <a:r>
              <a:rPr lang="en-US" dirty="0" smtClean="0"/>
              <a:t>training links to </a:t>
            </a:r>
            <a:r>
              <a:rPr lang="en-US" dirty="0"/>
              <a:t>business needs and </a:t>
            </a:r>
            <a:r>
              <a:rPr lang="en-US" dirty="0" smtClean="0"/>
              <a:t>transfer </a:t>
            </a:r>
            <a:r>
              <a:rPr lang="en-US" dirty="0"/>
              <a:t>can be </a:t>
            </a:r>
            <a:r>
              <a:rPr lang="en-US" dirty="0" smtClean="0"/>
              <a:t>supported</a:t>
            </a:r>
          </a:p>
          <a:p>
            <a:endParaRPr lang="en-US" sz="800" dirty="0" smtClean="0"/>
          </a:p>
          <a:p>
            <a:r>
              <a:rPr lang="en-US" dirty="0" smtClean="0"/>
              <a:t>Managers will be more </a:t>
            </a:r>
            <a:r>
              <a:rPr lang="en-US" dirty="0"/>
              <a:t>involved </a:t>
            </a:r>
            <a:r>
              <a:rPr lang="en-US" dirty="0" smtClean="0"/>
              <a:t>if they are rewarded for doing so</a:t>
            </a:r>
            <a:endParaRPr lang="en-US" dirty="0"/>
          </a:p>
          <a:p>
            <a:r>
              <a:rPr lang="en-US" sz="800" dirty="0" smtClean="0"/>
              <a:t>+</a:t>
            </a:r>
          </a:p>
          <a:p>
            <a:r>
              <a:rPr lang="en-US" dirty="0" smtClean="0"/>
              <a:t>Employees now assume greater responsibility </a:t>
            </a:r>
            <a:r>
              <a:rPr lang="en-US" dirty="0"/>
              <a:t>for planning their own </a:t>
            </a:r>
            <a:r>
              <a:rPr lang="en-US" dirty="0" smtClean="0"/>
              <a:t>development</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9709622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3192" y="1171258"/>
            <a:ext cx="7485838" cy="761066"/>
          </a:xfrm>
        </p:spPr>
        <p:txBody>
          <a:bodyPr>
            <a:normAutofit/>
          </a:bodyPr>
          <a:lstStyle/>
          <a:p>
            <a:r>
              <a:rPr lang="en-US" dirty="0" smtClean="0"/>
              <a:t>Training in Different Strategies</a:t>
            </a:r>
            <a:r>
              <a:rPr lang="en-US" sz="2000" dirty="0" smtClean="0"/>
              <a:t> (1)</a:t>
            </a:r>
            <a:endParaRPr lang="en-US" sz="2000" dirty="0"/>
          </a:p>
        </p:txBody>
      </p:sp>
      <p:sp>
        <p:nvSpPr>
          <p:cNvPr id="3" name="Content Placeholder 2"/>
          <p:cNvSpPr>
            <a:spLocks noGrp="1"/>
          </p:cNvSpPr>
          <p:nvPr>
            <p:ph idx="1"/>
          </p:nvPr>
        </p:nvSpPr>
        <p:spPr>
          <a:xfrm>
            <a:off x="1531619" y="2133600"/>
            <a:ext cx="6080759" cy="3886200"/>
          </a:xfrm>
        </p:spPr>
        <p:txBody>
          <a:bodyPr>
            <a:noAutofit/>
          </a:bodyPr>
          <a:lstStyle/>
          <a:p>
            <a:pPr>
              <a:spcBef>
                <a:spcPts val="0"/>
              </a:spcBef>
            </a:pPr>
            <a:r>
              <a:rPr lang="en-US" dirty="0"/>
              <a:t>Concentration Strategy </a:t>
            </a:r>
          </a:p>
          <a:p>
            <a:pPr lvl="1">
              <a:spcBef>
                <a:spcPts val="0"/>
              </a:spcBef>
            </a:pPr>
            <a:r>
              <a:rPr lang="en-US" dirty="0" smtClean="0"/>
              <a:t>Skill </a:t>
            </a:r>
            <a:r>
              <a:rPr lang="en-US" dirty="0"/>
              <a:t>currency and the development of the existing </a:t>
            </a:r>
            <a:r>
              <a:rPr lang="en-US" dirty="0" smtClean="0"/>
              <a:t>workforce</a:t>
            </a:r>
          </a:p>
          <a:p>
            <a:pPr lvl="1">
              <a:spcBef>
                <a:spcPts val="0"/>
              </a:spcBef>
            </a:pPr>
            <a:endParaRPr lang="en-US" dirty="0"/>
          </a:p>
          <a:p>
            <a:pPr>
              <a:spcBef>
                <a:spcPts val="0"/>
              </a:spcBef>
            </a:pPr>
            <a:r>
              <a:rPr lang="en-US" dirty="0"/>
              <a:t>Internal Growth Strategy </a:t>
            </a:r>
          </a:p>
          <a:p>
            <a:pPr lvl="1">
              <a:spcBef>
                <a:spcPts val="0"/>
              </a:spcBef>
            </a:pPr>
            <a:r>
              <a:rPr lang="en-US" dirty="0" smtClean="0"/>
              <a:t>Creation </a:t>
            </a:r>
            <a:r>
              <a:rPr lang="en-US" dirty="0"/>
              <a:t>of new </a:t>
            </a:r>
            <a:r>
              <a:rPr lang="en-US" dirty="0" smtClean="0"/>
              <a:t>jobs and tasks, </a:t>
            </a:r>
            <a:r>
              <a:rPr lang="en-US" dirty="0"/>
              <a:t>innovation, and talent management</a:t>
            </a:r>
          </a:p>
          <a:p>
            <a:pPr>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7721099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251" y="1178756"/>
            <a:ext cx="7411721" cy="746070"/>
          </a:xfrm>
        </p:spPr>
        <p:txBody>
          <a:bodyPr>
            <a:normAutofit/>
          </a:bodyPr>
          <a:lstStyle/>
          <a:p>
            <a:r>
              <a:rPr lang="en-US" dirty="0" smtClean="0"/>
              <a:t>Training in Different </a:t>
            </a:r>
            <a:r>
              <a:rPr lang="en-US" dirty="0"/>
              <a:t>Strategies</a:t>
            </a:r>
            <a:r>
              <a:rPr lang="en-US" sz="2000" dirty="0"/>
              <a:t> </a:t>
            </a:r>
            <a:r>
              <a:rPr lang="en-US" sz="2000" dirty="0" smtClean="0"/>
              <a:t>(2) </a:t>
            </a:r>
            <a:endParaRPr lang="en-US" sz="2000" dirty="0"/>
          </a:p>
        </p:txBody>
      </p:sp>
      <p:sp>
        <p:nvSpPr>
          <p:cNvPr id="3" name="Content Placeholder 2"/>
          <p:cNvSpPr>
            <a:spLocks noGrp="1"/>
          </p:cNvSpPr>
          <p:nvPr>
            <p:ph idx="1"/>
          </p:nvPr>
        </p:nvSpPr>
        <p:spPr>
          <a:xfrm>
            <a:off x="1531619" y="2133600"/>
            <a:ext cx="6080759" cy="3886200"/>
          </a:xfrm>
        </p:spPr>
        <p:txBody>
          <a:bodyPr>
            <a:noAutofit/>
          </a:bodyPr>
          <a:lstStyle/>
          <a:p>
            <a:r>
              <a:rPr lang="en-US" dirty="0"/>
              <a:t>External Growth Strategy </a:t>
            </a:r>
          </a:p>
          <a:p>
            <a:pPr lvl="1"/>
            <a:r>
              <a:rPr lang="en-US" dirty="0" smtClean="0"/>
              <a:t>Integration</a:t>
            </a:r>
            <a:r>
              <a:rPr lang="en-US" dirty="0"/>
              <a:t>, redundancy, and </a:t>
            </a:r>
            <a:r>
              <a:rPr lang="en-US" dirty="0" smtClean="0"/>
              <a:t>restructuring</a:t>
            </a:r>
            <a:endParaRPr lang="en-US" dirty="0"/>
          </a:p>
          <a:p>
            <a:pPr lvl="1"/>
            <a:endParaRPr lang="en-US" sz="1400" dirty="0"/>
          </a:p>
          <a:p>
            <a:r>
              <a:rPr lang="en-US" dirty="0"/>
              <a:t>Disinvestment Strategy </a:t>
            </a:r>
            <a:endParaRPr lang="en-US" dirty="0" smtClean="0"/>
          </a:p>
          <a:p>
            <a:pPr lvl="1"/>
            <a:r>
              <a:rPr lang="en-US" dirty="0" smtClean="0"/>
              <a:t>Efficiency</a:t>
            </a:r>
            <a:endParaRPr lang="en-US" dirty="0"/>
          </a:p>
          <a:p>
            <a:pPr>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6956672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Centralized Training</a:t>
            </a:r>
            <a:endParaRPr lang="en-US" dirty="0"/>
          </a:p>
        </p:txBody>
      </p:sp>
      <p:sp>
        <p:nvSpPr>
          <p:cNvPr id="3" name="Content Placeholder 2"/>
          <p:cNvSpPr>
            <a:spLocks noGrp="1"/>
          </p:cNvSpPr>
          <p:nvPr>
            <p:ph idx="1"/>
          </p:nvPr>
        </p:nvSpPr>
        <p:spPr>
          <a:xfrm>
            <a:off x="1463040" y="1981200"/>
            <a:ext cx="6233159" cy="3505200"/>
          </a:xfrm>
        </p:spPr>
        <p:txBody>
          <a:bodyPr>
            <a:normAutofit fontScale="92500" lnSpcReduction="10000"/>
          </a:bodyPr>
          <a:lstStyle/>
          <a:p>
            <a:r>
              <a:rPr lang="en-US" sz="2600" dirty="0" smtClean="0"/>
              <a:t>There are several advantages:</a:t>
            </a:r>
          </a:p>
          <a:p>
            <a:pPr lvl="1"/>
            <a:r>
              <a:rPr lang="en-US" sz="2600" dirty="0"/>
              <a:t>Stronger alignment with strategy</a:t>
            </a:r>
          </a:p>
          <a:p>
            <a:pPr lvl="1"/>
            <a:r>
              <a:rPr lang="en-US" sz="2600" dirty="0"/>
              <a:t>Common set of metrics or scorecards to evaluate training</a:t>
            </a:r>
          </a:p>
          <a:p>
            <a:pPr lvl="1"/>
            <a:r>
              <a:rPr lang="en-US" sz="2600" dirty="0"/>
              <a:t>Streamlined processes</a:t>
            </a:r>
          </a:p>
          <a:p>
            <a:pPr lvl="1"/>
            <a:r>
              <a:rPr lang="en-US" sz="2600" dirty="0"/>
              <a:t>Better integration of programs to develop leaders </a:t>
            </a:r>
          </a:p>
          <a:p>
            <a:pPr lvl="1"/>
            <a:r>
              <a:rPr lang="en-US" sz="2600" dirty="0"/>
              <a:t>Easier to manage talent during times of change</a:t>
            </a:r>
          </a:p>
          <a:p>
            <a:endParaRPr lang="en-US" dirty="0" smtClean="0"/>
          </a:p>
          <a:p>
            <a:endParaRPr lang="en-US" dirty="0"/>
          </a:p>
        </p:txBody>
      </p:sp>
      <p:sp>
        <p:nvSpPr>
          <p:cNvPr id="4" name="Text Box 1"/>
          <p:cNvSpPr>
            <a:spLocks noGrp="1"/>
          </p:cNvSpPr>
          <p:nvPr>
            <p:ph type="ftr" sz="quarter" idx="11"/>
          </p:nvPr>
        </p:nvSpPr>
        <p:spPr>
          <a:xfrm>
            <a:off x="10668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8857177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0197" y="930526"/>
            <a:ext cx="7034897" cy="762847"/>
          </a:xfrm>
        </p:spPr>
        <p:txBody>
          <a:bodyPr>
            <a:normAutofit/>
          </a:bodyPr>
          <a:lstStyle/>
          <a:p>
            <a:r>
              <a:rPr lang="en-US" dirty="0"/>
              <a:t>Corporate University </a:t>
            </a:r>
            <a:r>
              <a:rPr lang="en-US" dirty="0" smtClean="0"/>
              <a:t>Model</a:t>
            </a:r>
            <a:r>
              <a:rPr lang="en-US" sz="2200" dirty="0" smtClean="0"/>
              <a:t> (1)</a:t>
            </a:r>
            <a:endParaRPr lang="en-US" sz="2200" dirty="0"/>
          </a:p>
        </p:txBody>
      </p:sp>
      <p:pic>
        <p:nvPicPr>
          <p:cNvPr id="6" name="Picture 4" descr="This image illustrates the corporate university model. &#10;The left end of the illustration is labeled historical training problems. There are five items listed under this heading. They read as follows:&#10;•Excessive costs.&#10;•Poor delivery and focus.&#10;•Inconsistent use of common training practices.&#10;•Best training practices not shared.&#10;•Training not integrated or coordinated. &#10;&#10;At the center of the illustration, there is a rectangular box that is divided into four sections. The top end of the box is labeled leadership development programs. The bottom end of the box is labeled new employee programs. From the left to the right, the four sections are labeled product development, operations, sales and marketing, and human resources. An arrow passes through the center of this box and points to the right. The head and tail of the arrow are visible, and the body of the arrow is depicted by dotted lines. &#10;&#10;The right end of the illustration is labeled training advantages. There are eight items listed under this heading. They read as follows:&#10;•Dissemination of best practices.&#10;•Align training with business needs.&#10;•Integrate training initiatives.&#10;•Effectively utilize new training methods and technology. &#10;•Clear vision and mission. &#10;•Effectively use technology to support learning.&#10;•Evaluation of learning’s impact on employees and business results.&#10;•Partnership with academia. &#10;&#10;"/>
          <p:cNvPicPr>
            <a:picLocks noChangeAspect="1" noChangeArrowheads="1"/>
          </p:cNvPicPr>
          <p:nvPr/>
        </p:nvPicPr>
        <p:blipFill>
          <a:blip r:embed="rId3"/>
          <a:srcRect/>
          <a:stretch>
            <a:fillRect/>
          </a:stretch>
        </p:blipFill>
        <p:spPr bwMode="auto">
          <a:xfrm>
            <a:off x="1676400" y="1828800"/>
            <a:ext cx="5694392" cy="3751600"/>
          </a:xfrm>
          <a:prstGeom prst="rect">
            <a:avLst/>
          </a:prstGeom>
          <a:noFill/>
          <a:ln w="9525">
            <a:noFill/>
            <a:miter lim="800000"/>
            <a:headEnd/>
            <a:tailEnd/>
          </a:ln>
        </p:spPr>
      </p:pic>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2592933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3148" y="950500"/>
            <a:ext cx="6965245" cy="746649"/>
          </a:xfrm>
        </p:spPr>
        <p:txBody>
          <a:bodyPr>
            <a:normAutofit/>
          </a:bodyPr>
          <a:lstStyle/>
          <a:p>
            <a:r>
              <a:rPr lang="en-US" dirty="0" smtClean="0"/>
              <a:t>Corporate University </a:t>
            </a:r>
            <a:r>
              <a:rPr lang="en-US" dirty="0"/>
              <a:t>Model</a:t>
            </a:r>
            <a:r>
              <a:rPr lang="en-US" sz="2000" dirty="0"/>
              <a:t> </a:t>
            </a:r>
            <a:r>
              <a:rPr lang="en-US" sz="2000" dirty="0" smtClean="0"/>
              <a:t>(2)</a:t>
            </a:r>
            <a:endParaRPr lang="en-US" sz="2000" dirty="0"/>
          </a:p>
        </p:txBody>
      </p:sp>
      <p:sp>
        <p:nvSpPr>
          <p:cNvPr id="3" name="Content Placeholder 2"/>
          <p:cNvSpPr>
            <a:spLocks noGrp="1"/>
          </p:cNvSpPr>
          <p:nvPr>
            <p:ph idx="1"/>
          </p:nvPr>
        </p:nvSpPr>
        <p:spPr>
          <a:xfrm>
            <a:off x="1463040" y="1905000"/>
            <a:ext cx="6309360" cy="3733800"/>
          </a:xfrm>
        </p:spPr>
        <p:txBody>
          <a:bodyPr>
            <a:normAutofit fontScale="92500" lnSpcReduction="10000"/>
          </a:bodyPr>
          <a:lstStyle/>
          <a:p>
            <a:pPr>
              <a:spcBef>
                <a:spcPts val="0"/>
              </a:spcBef>
            </a:pPr>
            <a:r>
              <a:rPr lang="en-US" sz="2600" dirty="0" smtClean="0"/>
              <a:t>There are several advantages :</a:t>
            </a:r>
          </a:p>
          <a:p>
            <a:pPr lvl="1">
              <a:spcBef>
                <a:spcPts val="0"/>
              </a:spcBef>
            </a:pPr>
            <a:r>
              <a:rPr lang="en-US" sz="2600" dirty="0"/>
              <a:t>Dissemination of best practices</a:t>
            </a:r>
          </a:p>
          <a:p>
            <a:pPr lvl="1">
              <a:spcBef>
                <a:spcPts val="0"/>
              </a:spcBef>
            </a:pPr>
            <a:r>
              <a:rPr lang="en-US" sz="2600" dirty="0"/>
              <a:t>Alignment of training with business needs</a:t>
            </a:r>
          </a:p>
          <a:p>
            <a:pPr lvl="1">
              <a:spcBef>
                <a:spcPts val="0"/>
              </a:spcBef>
            </a:pPr>
            <a:r>
              <a:rPr lang="en-US" sz="2600" dirty="0"/>
              <a:t>Integration of training initiatives</a:t>
            </a:r>
          </a:p>
          <a:p>
            <a:pPr lvl="1">
              <a:spcBef>
                <a:spcPts val="0"/>
              </a:spcBef>
            </a:pPr>
            <a:r>
              <a:rPr lang="en-US" sz="2600" dirty="0"/>
              <a:t>Effective use of new technology and methods</a:t>
            </a:r>
          </a:p>
          <a:p>
            <a:pPr lvl="1">
              <a:spcBef>
                <a:spcPts val="0"/>
              </a:spcBef>
            </a:pPr>
            <a:r>
              <a:rPr lang="en-US" sz="2600" dirty="0"/>
              <a:t>Clear vision and mission</a:t>
            </a:r>
          </a:p>
          <a:p>
            <a:pPr lvl="1">
              <a:spcBef>
                <a:spcPts val="0"/>
              </a:spcBef>
            </a:pPr>
            <a:r>
              <a:rPr lang="en-US" sz="2600" dirty="0"/>
              <a:t>Evaluation of learning focused on employee and business results</a:t>
            </a:r>
          </a:p>
          <a:p>
            <a:pPr lvl="1">
              <a:spcBef>
                <a:spcPts val="0"/>
              </a:spcBef>
            </a:pPr>
            <a:r>
              <a:rPr lang="en-US" sz="2600" dirty="0"/>
              <a:t>Partnership with academia</a:t>
            </a:r>
          </a:p>
          <a:p>
            <a:pPr lvl="1"/>
            <a:endParaRPr lang="en-US" dirty="0" smtClean="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7085557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Business-Embedded Function</a:t>
            </a:r>
            <a:endParaRPr lang="en-US" dirty="0"/>
          </a:p>
        </p:txBody>
      </p:sp>
      <p:pic>
        <p:nvPicPr>
          <p:cNvPr id="6" name="Picture 4" descr="This image illustrates business-embedded functions. It contains five headings. Each heading is followed by relevant points.&#10; &#10;The first heading reads strategic decision. There are six points listed under this heading that read as follows:&#10;•Broadly disseminates a clearly articulated mission.&#10;•Recognizes that its customer base is segmented.&#10;•Provides customized solutions to its clients’ needs.&#10;•Understands product life cycles.&#10;•Organizes its offerings by competencies.&#10;•Competes for internal customers.&#10;&#10;The second heading reads product design. There are three points listed under this heading that read as follows:&#10;•Uses benchmarking and other innovative design.&#10;•Implements strategies to develop products quickly.&#10;•Involves suppliers strategically.&#10;&#10;The third heading reads structural versatility. There are three points listed under this heading that read as follows:&#10;•Employs professionals who serve as product and classroom instructors, managers, and internal consultants. &#10;•Uses resources from many areas.&#10;•Involves line managers in determining the direction of the department’s offerings and content. &#10;&#10;The fourth heading reads product delivery. There are two points listed under this heading that read as follows:&#10;•Offers a menu of learning options.&#10;•Delivers training at the work site.&#10;&#10;The fifth heading reads accountability for results. There are five points listed under this heading that read as follows:&#10;•Believes that individual employees must take responsibility for their personal growth.&#10;•Provides follow-up on the job to ensure that learning takes place. &#10;•Considers the manager the key player in supporting learning. &#10;•Evaluates the strategic effects of training and its bottom-line results. &#10;•Guarantees that training will improve performance.&#10;"/>
          <p:cNvPicPr>
            <a:picLocks noChangeAspect="1" noChangeArrowheads="1"/>
          </p:cNvPicPr>
          <p:nvPr/>
        </p:nvPicPr>
        <p:blipFill>
          <a:blip r:embed="rId2"/>
          <a:srcRect/>
          <a:stretch>
            <a:fillRect/>
          </a:stretch>
        </p:blipFill>
        <p:spPr bwMode="auto">
          <a:xfrm>
            <a:off x="1857375" y="1933526"/>
            <a:ext cx="5110255" cy="3629074"/>
          </a:xfrm>
          <a:prstGeom prst="rect">
            <a:avLst/>
          </a:prstGeom>
          <a:noFill/>
          <a:ln w="9525">
            <a:noFill/>
            <a:miter lim="800000"/>
            <a:headEnd/>
            <a:tailEnd/>
          </a:ln>
        </p:spPr>
      </p:pic>
      <p:sp>
        <p:nvSpPr>
          <p:cNvPr id="4" name="Text Box 1"/>
          <p:cNvSpPr>
            <a:spLocks noGrp="1"/>
          </p:cNvSpPr>
          <p:nvPr>
            <p:ph type="ftr" sz="quarter" idx="11"/>
          </p:nvPr>
        </p:nvSpPr>
        <p:spPr/>
        <p:txBody>
          <a:bodyPr/>
          <a:lstStyle/>
          <a:p>
            <a:r>
              <a:rPr lang="en-US" sz="800"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3989702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Model Perspective</a:t>
            </a:r>
            <a:endParaRPr lang="en-US" dirty="0"/>
          </a:p>
        </p:txBody>
      </p:sp>
      <p:sp>
        <p:nvSpPr>
          <p:cNvPr id="3" name="Content Placeholder 2"/>
          <p:cNvSpPr>
            <a:spLocks noGrp="1"/>
          </p:cNvSpPr>
          <p:nvPr>
            <p:ph idx="1"/>
          </p:nvPr>
        </p:nvSpPr>
        <p:spPr>
          <a:xfrm>
            <a:off x="1463041" y="1905000"/>
            <a:ext cx="6156959" cy="3733800"/>
          </a:xfrm>
        </p:spPr>
        <p:txBody>
          <a:bodyPr>
            <a:normAutofit/>
          </a:bodyPr>
          <a:lstStyle/>
          <a:p>
            <a:r>
              <a:rPr lang="en-US" dirty="0"/>
              <a:t>Four change-related problems need to be addressed before the implementation of any new training practice. </a:t>
            </a:r>
          </a:p>
          <a:p>
            <a:pPr lvl="1"/>
            <a:r>
              <a:rPr lang="en-US" dirty="0"/>
              <a:t>Resistance to change</a:t>
            </a:r>
          </a:p>
          <a:p>
            <a:pPr lvl="1"/>
            <a:r>
              <a:rPr lang="en-US" dirty="0"/>
              <a:t>Loss of control</a:t>
            </a:r>
          </a:p>
          <a:p>
            <a:pPr lvl="1"/>
            <a:r>
              <a:rPr lang="en-US" dirty="0" smtClean="0"/>
              <a:t>Power imbalance</a:t>
            </a:r>
            <a:endParaRPr lang="en-US" dirty="0"/>
          </a:p>
          <a:p>
            <a:pPr lvl="1"/>
            <a:r>
              <a:rPr lang="en-US" dirty="0"/>
              <a:t>Task </a:t>
            </a:r>
            <a:r>
              <a:rPr lang="en-US" dirty="0" smtClean="0"/>
              <a:t>redefinition challenges</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r>
              <a:rPr lang="en-US" dirty="0"/>
              <a:t>.</a:t>
            </a:r>
          </a:p>
        </p:txBody>
      </p:sp>
    </p:spTree>
    <p:extLst>
      <p:ext uri="{BB962C8B-B14F-4D97-AF65-F5344CB8AC3E}">
        <p14:creationId xmlns:p14="http://schemas.microsoft.com/office/powerpoint/2010/main" val="29270548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Change Model</a:t>
            </a:r>
            <a:endParaRPr lang="en-US" dirty="0"/>
          </a:p>
        </p:txBody>
      </p:sp>
      <p:pic>
        <p:nvPicPr>
          <p:cNvPr id="6" name="Picture 2" descr="This image illustrates the change model. It contains hexagonal structures and rectangular structures. The rectangular structures relate to components of the organization, and the hexagonal structures relate to change-related problems. &#10;&#10;There is a hexagon labeled power imbalance positioned at the top center portion of this illustration. It is followed by a rectangular box that is labeled informal organization. &#10;&#10;There is a hexagon labeled resistance to change at the bottom center portion of this illustration. There is a rectangular box above it. This box is labeled individual. &#10;&#10;There is a hexagon labeled task redefinition challenges positioned on the left side of this illustration. There is a rectangular box on its right. This box is labeled task.  &#10;&#10;There is a hexagon labeled loss of control positioned on the right corner of this illustration. There is a rectangular box on its left. This box is labeled formal organizational arrangements. &#10;&#10;A double-ended arrow connects the boxes labeled informal organization and individual. Another double-ended arrow connects the boxes labeled task and formal organizational arrangements. &#10;&#10;"/>
          <p:cNvPicPr>
            <a:picLocks noChangeAspect="1" noChangeArrowheads="1"/>
          </p:cNvPicPr>
          <p:nvPr/>
        </p:nvPicPr>
        <p:blipFill>
          <a:blip r:embed="rId3"/>
          <a:srcRect/>
          <a:stretch>
            <a:fillRect/>
          </a:stretch>
        </p:blipFill>
        <p:spPr bwMode="auto">
          <a:xfrm>
            <a:off x="1752600" y="1676400"/>
            <a:ext cx="5562429" cy="3810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Text Box 1"/>
          <p:cNvSpPr>
            <a:spLocks noGrp="1"/>
          </p:cNvSpPr>
          <p:nvPr>
            <p:ph type="ftr" sz="quarter" idx="11"/>
          </p:nvPr>
        </p:nvSpPr>
        <p:spPr>
          <a:xfrm>
            <a:off x="914400"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744885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Training</a:t>
            </a:r>
            <a:endParaRPr lang="en-US" dirty="0"/>
          </a:p>
        </p:txBody>
      </p:sp>
      <p:sp>
        <p:nvSpPr>
          <p:cNvPr id="3" name="Content Placeholder 2"/>
          <p:cNvSpPr>
            <a:spLocks noGrp="1"/>
          </p:cNvSpPr>
          <p:nvPr>
            <p:ph idx="1"/>
          </p:nvPr>
        </p:nvSpPr>
        <p:spPr>
          <a:xfrm>
            <a:off x="1463041" y="1905000"/>
            <a:ext cx="6156959" cy="3733800"/>
          </a:xfrm>
        </p:spPr>
        <p:txBody>
          <a:bodyPr>
            <a:normAutofit/>
          </a:bodyPr>
          <a:lstStyle/>
          <a:p>
            <a:r>
              <a:rPr lang="en-US" dirty="0"/>
              <a:t>Despite its value, some individuals may not necessarily value </a:t>
            </a:r>
            <a:r>
              <a:rPr lang="en-US" dirty="0" smtClean="0"/>
              <a:t>training</a:t>
            </a:r>
          </a:p>
          <a:p>
            <a:endParaRPr lang="en-US" sz="1000" dirty="0"/>
          </a:p>
          <a:p>
            <a:r>
              <a:rPr lang="en-US" dirty="0"/>
              <a:t>Training often needs to be marketed so </a:t>
            </a:r>
            <a:r>
              <a:rPr lang="en-US" dirty="0" smtClean="0"/>
              <a:t>key </a:t>
            </a:r>
            <a:r>
              <a:rPr lang="en-US" dirty="0"/>
              <a:t>constituents value </a:t>
            </a:r>
            <a:r>
              <a:rPr lang="en-US" dirty="0" smtClean="0"/>
              <a:t>learning</a:t>
            </a:r>
          </a:p>
          <a:p>
            <a:endParaRPr lang="en-US" sz="1000" dirty="0"/>
          </a:p>
          <a:p>
            <a:r>
              <a:rPr lang="en-US" dirty="0"/>
              <a:t>Internal marketing involves making employees and managers excited about training and </a:t>
            </a:r>
            <a:r>
              <a:rPr lang="en-US" dirty="0" smtClean="0"/>
              <a:t>learning</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r>
              <a:rPr lang="en-US" dirty="0"/>
              <a:t>.</a:t>
            </a:r>
          </a:p>
        </p:txBody>
      </p:sp>
    </p:spTree>
    <p:extLst>
      <p:ext uri="{BB962C8B-B14F-4D97-AF65-F5344CB8AC3E}">
        <p14:creationId xmlns:p14="http://schemas.microsoft.com/office/powerpoint/2010/main" val="34205222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Marketing Tactics</a:t>
            </a:r>
            <a:endParaRPr lang="en-US" dirty="0"/>
          </a:p>
        </p:txBody>
      </p:sp>
      <p:sp>
        <p:nvSpPr>
          <p:cNvPr id="3" name="Content Placeholder 2"/>
          <p:cNvSpPr>
            <a:spLocks noGrp="1"/>
          </p:cNvSpPr>
          <p:nvPr>
            <p:ph idx="1"/>
          </p:nvPr>
        </p:nvSpPr>
        <p:spPr>
          <a:xfrm>
            <a:off x="1463041" y="1981200"/>
            <a:ext cx="6156959" cy="3733800"/>
          </a:xfrm>
        </p:spPr>
        <p:txBody>
          <a:bodyPr>
            <a:normAutofit/>
          </a:bodyPr>
          <a:lstStyle/>
          <a:p>
            <a:pPr lvl="0">
              <a:spcBef>
                <a:spcPts val="0"/>
              </a:spcBef>
            </a:pPr>
            <a:r>
              <a:rPr lang="en-US" dirty="0"/>
              <a:t>Involve the target audience </a:t>
            </a:r>
          </a:p>
          <a:p>
            <a:pPr lvl="0">
              <a:spcBef>
                <a:spcPts val="0"/>
              </a:spcBef>
            </a:pPr>
            <a:r>
              <a:rPr lang="en-US" dirty="0"/>
              <a:t>Demonstrate how training can solve business </a:t>
            </a:r>
            <a:r>
              <a:rPr lang="en-US" dirty="0" smtClean="0"/>
              <a:t>problems</a:t>
            </a:r>
            <a:endParaRPr lang="en-US" dirty="0"/>
          </a:p>
          <a:p>
            <a:pPr lvl="0">
              <a:spcBef>
                <a:spcPts val="0"/>
              </a:spcBef>
            </a:pPr>
            <a:r>
              <a:rPr lang="en-US" dirty="0"/>
              <a:t>Show examples of previous successes</a:t>
            </a:r>
          </a:p>
          <a:p>
            <a:pPr lvl="0">
              <a:spcBef>
                <a:spcPts val="0"/>
              </a:spcBef>
            </a:pPr>
            <a:r>
              <a:rPr lang="en-US" dirty="0"/>
              <a:t>Identify a “champion” who </a:t>
            </a:r>
            <a:r>
              <a:rPr lang="en-US" dirty="0" smtClean="0"/>
              <a:t>supports </a:t>
            </a:r>
            <a:r>
              <a:rPr lang="en-US" dirty="0"/>
              <a:t>training</a:t>
            </a:r>
          </a:p>
          <a:p>
            <a:pPr lvl="0">
              <a:spcBef>
                <a:spcPts val="0"/>
              </a:spcBef>
            </a:pPr>
            <a:r>
              <a:rPr lang="en-US" dirty="0"/>
              <a:t>Advertise through multiple channels</a:t>
            </a:r>
          </a:p>
          <a:p>
            <a:pPr lvl="0">
              <a:spcBef>
                <a:spcPts val="0"/>
              </a:spcBef>
            </a:pPr>
            <a:r>
              <a:rPr lang="en-US" dirty="0" smtClean="0"/>
              <a:t>Speak in </a:t>
            </a:r>
            <a:r>
              <a:rPr lang="en-US" dirty="0"/>
              <a:t>terms </a:t>
            </a:r>
            <a:r>
              <a:rPr lang="en-US" dirty="0" smtClean="0"/>
              <a:t>employees </a:t>
            </a:r>
            <a:r>
              <a:rPr lang="en-US" dirty="0"/>
              <a:t>understand</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763557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Outsourcing Training</a:t>
            </a:r>
            <a:endParaRPr lang="en-US" dirty="0"/>
          </a:p>
        </p:txBody>
      </p:sp>
      <p:sp>
        <p:nvSpPr>
          <p:cNvPr id="3" name="Content Placeholder 2"/>
          <p:cNvSpPr>
            <a:spLocks noGrp="1"/>
          </p:cNvSpPr>
          <p:nvPr>
            <p:ph idx="1"/>
          </p:nvPr>
        </p:nvSpPr>
        <p:spPr>
          <a:xfrm>
            <a:off x="1463041" y="1905000"/>
            <a:ext cx="6156959" cy="3733800"/>
          </a:xfrm>
        </p:spPr>
        <p:txBody>
          <a:bodyPr>
            <a:normAutofit lnSpcReduction="10000"/>
          </a:bodyPr>
          <a:lstStyle/>
          <a:p>
            <a:r>
              <a:rPr lang="en-US" dirty="0" smtClean="0"/>
              <a:t>Reasons for outsourcing:</a:t>
            </a:r>
            <a:endParaRPr lang="en-US" dirty="0"/>
          </a:p>
          <a:p>
            <a:pPr lvl="1"/>
            <a:r>
              <a:rPr lang="en-US" dirty="0"/>
              <a:t>Cost savings</a:t>
            </a:r>
          </a:p>
          <a:p>
            <a:pPr lvl="1"/>
            <a:r>
              <a:rPr lang="en-US" dirty="0"/>
              <a:t>Time savings that allow a company to focus on business strategy</a:t>
            </a:r>
          </a:p>
          <a:p>
            <a:pPr lvl="1"/>
            <a:r>
              <a:rPr lang="en-US" dirty="0"/>
              <a:t>Improvements in compliance </a:t>
            </a:r>
            <a:r>
              <a:rPr lang="en-US" dirty="0" smtClean="0"/>
              <a:t>with regulatory training</a:t>
            </a:r>
            <a:endParaRPr lang="en-US" dirty="0"/>
          </a:p>
          <a:p>
            <a:pPr lvl="1"/>
            <a:r>
              <a:rPr lang="en-US" dirty="0"/>
              <a:t>L</a:t>
            </a:r>
            <a:r>
              <a:rPr lang="en-US" dirty="0" smtClean="0"/>
              <a:t>ack </a:t>
            </a:r>
            <a:r>
              <a:rPr lang="en-US" dirty="0"/>
              <a:t>of </a:t>
            </a:r>
            <a:r>
              <a:rPr lang="en-US" dirty="0" smtClean="0"/>
              <a:t>internal capability to </a:t>
            </a:r>
            <a:r>
              <a:rPr lang="en-US" dirty="0"/>
              <a:t>meet learning demands</a:t>
            </a:r>
          </a:p>
          <a:p>
            <a:pPr lvl="1"/>
            <a:r>
              <a:rPr lang="en-US" dirty="0" smtClean="0"/>
              <a:t>Desire to </a:t>
            </a:r>
            <a:r>
              <a:rPr lang="en-US" dirty="0"/>
              <a:t>access best training practices</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352168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Strategic</a:t>
            </a:r>
            <a:endParaRPr lang="en-US" dirty="0"/>
          </a:p>
        </p:txBody>
      </p:sp>
      <p:sp>
        <p:nvSpPr>
          <p:cNvPr id="3" name="Content Placeholder 2"/>
          <p:cNvSpPr>
            <a:spLocks noGrp="1"/>
          </p:cNvSpPr>
          <p:nvPr>
            <p:ph idx="1"/>
          </p:nvPr>
        </p:nvSpPr>
        <p:spPr>
          <a:xfrm>
            <a:off x="1463041" y="1828800"/>
            <a:ext cx="6156959" cy="3733800"/>
          </a:xfrm>
        </p:spPr>
        <p:txBody>
          <a:bodyPr>
            <a:normAutofit/>
          </a:bodyPr>
          <a:lstStyle/>
          <a:p>
            <a:pPr>
              <a:spcBef>
                <a:spcPts val="0"/>
              </a:spcBef>
            </a:pPr>
            <a:r>
              <a:rPr lang="en-US" dirty="0" smtClean="0"/>
              <a:t>Outsourcing may not necessarily be the solution</a:t>
            </a:r>
          </a:p>
          <a:p>
            <a:pPr>
              <a:spcBef>
                <a:spcPts val="0"/>
              </a:spcBef>
            </a:pPr>
            <a:endParaRPr lang="en-US" sz="1000" dirty="0" smtClean="0"/>
          </a:p>
          <a:p>
            <a:pPr>
              <a:spcBef>
                <a:spcPts val="0"/>
              </a:spcBef>
            </a:pPr>
            <a:r>
              <a:rPr lang="en-US" dirty="0" smtClean="0"/>
              <a:t>Be sure to consider:</a:t>
            </a:r>
          </a:p>
          <a:p>
            <a:pPr lvl="1">
              <a:spcBef>
                <a:spcPts val="0"/>
              </a:spcBef>
            </a:pPr>
            <a:r>
              <a:rPr lang="en-US" dirty="0" smtClean="0"/>
              <a:t>the skill set in question</a:t>
            </a:r>
          </a:p>
          <a:p>
            <a:pPr lvl="1">
              <a:spcBef>
                <a:spcPts val="0"/>
              </a:spcBef>
            </a:pPr>
            <a:r>
              <a:rPr lang="en-US" dirty="0" smtClean="0"/>
              <a:t>resources and expertise</a:t>
            </a:r>
          </a:p>
          <a:p>
            <a:pPr lvl="1">
              <a:spcBef>
                <a:spcPts val="0"/>
              </a:spcBef>
            </a:pPr>
            <a:r>
              <a:rPr lang="en-US" dirty="0" smtClean="0"/>
              <a:t>desire for control </a:t>
            </a:r>
          </a:p>
          <a:p>
            <a:pPr lvl="1">
              <a:spcBef>
                <a:spcPts val="0"/>
              </a:spcBef>
            </a:pPr>
            <a:r>
              <a:rPr lang="en-US" dirty="0" smtClean="0"/>
              <a:t>the quality of the potential vendor</a:t>
            </a:r>
          </a:p>
          <a:p>
            <a:pPr lvl="1">
              <a:spcBef>
                <a:spcPts val="0"/>
              </a:spcBef>
            </a:pPr>
            <a:r>
              <a:rPr lang="en-US" dirty="0" smtClean="0"/>
              <a:t>the importance of training in the organization</a:t>
            </a:r>
          </a:p>
          <a:p>
            <a:pPr lvl="1"/>
            <a:endParaRPr lang="en-US" dirty="0"/>
          </a:p>
          <a:p>
            <a:endParaRPr lang="en-US" dirty="0"/>
          </a:p>
        </p:txBody>
      </p:sp>
      <p:sp>
        <p:nvSpPr>
          <p:cNvPr id="4" name="Text Box 1"/>
          <p:cNvSpPr>
            <a:spLocks noGrp="1"/>
          </p:cNvSpPr>
          <p:nvPr>
            <p:ph type="ftr" sz="quarter" idx="11"/>
          </p:nvPr>
        </p:nvSpPr>
        <p:spPr>
          <a:xfrm>
            <a:off x="914400" y="5715000"/>
            <a:ext cx="7315199" cy="365125"/>
          </a:xfrm>
        </p:spPr>
        <p:txBody>
          <a:bodyPr/>
          <a:lstStyle/>
          <a:p>
            <a:pPr algn="ctr"/>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4703594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2526</TotalTime>
  <Words>2147</Words>
  <Application>Microsoft Office PowerPoint</Application>
  <PresentationFormat>On-screen Show (4:3)</PresentationFormat>
  <Paragraphs>261</Paragraphs>
  <Slides>39</Slides>
  <Notes>6</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Pushpin</vt:lpstr>
      <vt:lpstr>Chapter Two Strategic Training</vt:lpstr>
      <vt:lpstr>Objectives (1)</vt:lpstr>
      <vt:lpstr>Objectives (2)</vt:lpstr>
      <vt:lpstr>Objectives (3)</vt:lpstr>
      <vt:lpstr>Training is Strategic</vt:lpstr>
      <vt:lpstr>The Learning Organization</vt:lpstr>
      <vt:lpstr>4 Steps of Strategic Training</vt:lpstr>
      <vt:lpstr>The Strategic Process</vt:lpstr>
      <vt:lpstr>1. Identify Business Strategy</vt:lpstr>
      <vt:lpstr>Formulating Business Strategy</vt:lpstr>
      <vt:lpstr>2. Determine Strategic Initiatives</vt:lpstr>
      <vt:lpstr>Common Strategic Initiatives</vt:lpstr>
      <vt:lpstr>Questions to Ask</vt:lpstr>
      <vt:lpstr>3. Translate Initiatives to  Activities</vt:lpstr>
      <vt:lpstr>4. Identify Metrics &amp; Evaluate</vt:lpstr>
      <vt:lpstr>Balanced Scorecard</vt:lpstr>
      <vt:lpstr>Organizational Characteristics</vt:lpstr>
      <vt:lpstr>Roles of Employees &amp; Managers</vt:lpstr>
      <vt:lpstr>Top Management Support</vt:lpstr>
      <vt:lpstr>Integration of Business Units</vt:lpstr>
      <vt:lpstr>Global Presence</vt:lpstr>
      <vt:lpstr>Business Conditions (1)</vt:lpstr>
      <vt:lpstr>Business Conditions (2)</vt:lpstr>
      <vt:lpstr>Staffing Strategy &amp; Training </vt:lpstr>
      <vt:lpstr>Strategic Value &amp; Uniqueness</vt:lpstr>
      <vt:lpstr>Extent of Unionization</vt:lpstr>
      <vt:lpstr>Staff Involvement</vt:lpstr>
      <vt:lpstr>Training in Different Strategies (1)</vt:lpstr>
      <vt:lpstr>Training in Different Strategies (2) </vt:lpstr>
      <vt:lpstr>Centralized Training</vt:lpstr>
      <vt:lpstr>Corporate University Model (1)</vt:lpstr>
      <vt:lpstr>Corporate University Model (2)</vt:lpstr>
      <vt:lpstr>Business-Embedded Function</vt:lpstr>
      <vt:lpstr>Change Model Perspective</vt:lpstr>
      <vt:lpstr>A Change Model</vt:lpstr>
      <vt:lpstr>Marketing Training</vt:lpstr>
      <vt:lpstr>Internal Marketing Tactics</vt:lpstr>
      <vt:lpstr>Outsourcing Training</vt:lpstr>
      <vt:lpstr>Be Strategic</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Tews</dc:creator>
  <cp:lastModifiedBy>Praveen Kumar</cp:lastModifiedBy>
  <cp:revision>106</cp:revision>
  <cp:lastPrinted>2014-04-03T14:21:21Z</cp:lastPrinted>
  <dcterms:created xsi:type="dcterms:W3CDTF">2011-08-23T20:33:51Z</dcterms:created>
  <dcterms:modified xsi:type="dcterms:W3CDTF">2016-09-13T05:39:18Z</dcterms:modified>
</cp:coreProperties>
</file>