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44"/>
  </p:notesMasterIdLst>
  <p:handoutMasterIdLst>
    <p:handoutMasterId r:id="rId45"/>
  </p:handoutMasterIdLst>
  <p:sldIdLst>
    <p:sldId id="591" r:id="rId2"/>
    <p:sldId id="477" r:id="rId3"/>
    <p:sldId id="483" r:id="rId4"/>
    <p:sldId id="541" r:id="rId5"/>
    <p:sldId id="547" r:id="rId6"/>
    <p:sldId id="550" r:id="rId7"/>
    <p:sldId id="551" r:id="rId8"/>
    <p:sldId id="552" r:id="rId9"/>
    <p:sldId id="554" r:id="rId10"/>
    <p:sldId id="545" r:id="rId11"/>
    <p:sldId id="555" r:id="rId12"/>
    <p:sldId id="556" r:id="rId13"/>
    <p:sldId id="557" r:id="rId14"/>
    <p:sldId id="558" r:id="rId15"/>
    <p:sldId id="559" r:id="rId16"/>
    <p:sldId id="560" r:id="rId17"/>
    <p:sldId id="561" r:id="rId18"/>
    <p:sldId id="583" r:id="rId19"/>
    <p:sldId id="584" r:id="rId20"/>
    <p:sldId id="585" r:id="rId21"/>
    <p:sldId id="586" r:id="rId22"/>
    <p:sldId id="587" r:id="rId23"/>
    <p:sldId id="588" r:id="rId24"/>
    <p:sldId id="589" r:id="rId25"/>
    <p:sldId id="590" r:id="rId26"/>
    <p:sldId id="582" r:id="rId27"/>
    <p:sldId id="581" r:id="rId28"/>
    <p:sldId id="579" r:id="rId29"/>
    <p:sldId id="580" r:id="rId30"/>
    <p:sldId id="577" r:id="rId31"/>
    <p:sldId id="575" r:id="rId32"/>
    <p:sldId id="576" r:id="rId33"/>
    <p:sldId id="569" r:id="rId34"/>
    <p:sldId id="571" r:id="rId35"/>
    <p:sldId id="572" r:id="rId36"/>
    <p:sldId id="573" r:id="rId37"/>
    <p:sldId id="570" r:id="rId38"/>
    <p:sldId id="566" r:id="rId39"/>
    <p:sldId id="567" r:id="rId40"/>
    <p:sldId id="568" r:id="rId41"/>
    <p:sldId id="564" r:id="rId42"/>
    <p:sldId id="563" r:id="rId43"/>
  </p:sldIdLst>
  <p:sldSz cx="9144000" cy="6858000" type="screen4x3"/>
  <p:notesSz cx="6954838"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932">
          <p15:clr>
            <a:srgbClr val="A4A3A4"/>
          </p15:clr>
        </p15:guide>
        <p15:guide id="2" pos="219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138" autoAdjust="0"/>
    <p:restoredTop sz="96459" autoAdjust="0"/>
  </p:normalViewPr>
  <p:slideViewPr>
    <p:cSldViewPr>
      <p:cViewPr varScale="1">
        <p:scale>
          <a:sx n="90" d="100"/>
          <a:sy n="90" d="100"/>
        </p:scale>
        <p:origin x="-108" y="-354"/>
      </p:cViewPr>
      <p:guideLst>
        <p:guide orient="horz" pos="2160"/>
        <p:guide pos="2880"/>
      </p:guideLst>
    </p:cSldViewPr>
  </p:slideViewPr>
  <p:outlineViewPr>
    <p:cViewPr>
      <p:scale>
        <a:sx n="33" d="100"/>
        <a:sy n="33" d="100"/>
      </p:scale>
      <p:origin x="0" y="4836"/>
    </p:cViewPr>
  </p:outlineViewPr>
  <p:notesTextViewPr>
    <p:cViewPr>
      <p:scale>
        <a:sx n="1" d="1"/>
        <a:sy n="1" d="1"/>
      </p:scale>
      <p:origin x="0" y="0"/>
    </p:cViewPr>
  </p:notesTextViewPr>
  <p:notesViewPr>
    <p:cSldViewPr>
      <p:cViewPr varScale="1">
        <p:scale>
          <a:sx n="55" d="100"/>
          <a:sy n="55" d="100"/>
        </p:scale>
        <p:origin x="-2892" y="-84"/>
      </p:cViewPr>
      <p:guideLst>
        <p:guide orient="horz" pos="2932"/>
        <p:guide pos="219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6FD5BFE-6429-4FA8-BA68-CB3C8B4E4319}" type="doc">
      <dgm:prSet loTypeId="urn:microsoft.com/office/officeart/2005/8/layout/default" loCatId="list" qsTypeId="urn:microsoft.com/office/officeart/2005/8/quickstyle/simple1" qsCatId="simple" csTypeId="urn:microsoft.com/office/officeart/2005/8/colors/accent0_3" csCatId="mainScheme" phldr="1"/>
      <dgm:spPr/>
      <dgm:t>
        <a:bodyPr/>
        <a:lstStyle/>
        <a:p>
          <a:endParaRPr lang="en-US"/>
        </a:p>
      </dgm:t>
    </dgm:pt>
    <dgm:pt modelId="{2360E4E4-E48B-4DD6-BE73-1A93BECAEC0C}">
      <dgm:prSet/>
      <dgm:spPr/>
      <dgm:t>
        <a:bodyPr/>
        <a:lstStyle/>
        <a:p>
          <a:r>
            <a:rPr lang="en-US" dirty="0" smtClean="0"/>
            <a:t>legislation</a:t>
          </a:r>
          <a:endParaRPr lang="en-US" dirty="0"/>
        </a:p>
      </dgm:t>
    </dgm:pt>
    <dgm:pt modelId="{FCBCADC0-FC41-4835-9E97-924568D38ECE}" type="parTrans" cxnId="{54C3B9EB-0197-4FB1-B9B9-78E1315E0F20}">
      <dgm:prSet/>
      <dgm:spPr/>
      <dgm:t>
        <a:bodyPr/>
        <a:lstStyle/>
        <a:p>
          <a:endParaRPr lang="en-US"/>
        </a:p>
      </dgm:t>
    </dgm:pt>
    <dgm:pt modelId="{6906EA7F-6D4E-4FB2-BF67-F350A26F71FA}" type="sibTrans" cxnId="{54C3B9EB-0197-4FB1-B9B9-78E1315E0F20}">
      <dgm:prSet/>
      <dgm:spPr/>
      <dgm:t>
        <a:bodyPr/>
        <a:lstStyle/>
        <a:p>
          <a:endParaRPr lang="en-US"/>
        </a:p>
      </dgm:t>
    </dgm:pt>
    <dgm:pt modelId="{7FE8B11C-EF9B-485E-86D9-58B77AA870B0}">
      <dgm:prSet/>
      <dgm:spPr/>
      <dgm:t>
        <a:bodyPr/>
        <a:lstStyle/>
        <a:p>
          <a:r>
            <a:rPr lang="en-US" smtClean="0"/>
            <a:t>lack of basic skills</a:t>
          </a:r>
          <a:endParaRPr lang="en-US" dirty="0"/>
        </a:p>
      </dgm:t>
    </dgm:pt>
    <dgm:pt modelId="{19591F0F-BF61-451C-BD31-8B950082CDA4}" type="parTrans" cxnId="{E572B823-A270-41F1-BFBB-BAC54D75EBAC}">
      <dgm:prSet/>
      <dgm:spPr/>
      <dgm:t>
        <a:bodyPr/>
        <a:lstStyle/>
        <a:p>
          <a:endParaRPr lang="en-US"/>
        </a:p>
      </dgm:t>
    </dgm:pt>
    <dgm:pt modelId="{CB016A24-77C2-4697-A7E6-3734447EF6A9}" type="sibTrans" cxnId="{E572B823-A270-41F1-BFBB-BAC54D75EBAC}">
      <dgm:prSet/>
      <dgm:spPr/>
      <dgm:t>
        <a:bodyPr/>
        <a:lstStyle/>
        <a:p>
          <a:endParaRPr lang="en-US"/>
        </a:p>
      </dgm:t>
    </dgm:pt>
    <dgm:pt modelId="{E3210A3D-3B59-4F21-9197-B04E36C8F83D}">
      <dgm:prSet/>
      <dgm:spPr/>
      <dgm:t>
        <a:bodyPr/>
        <a:lstStyle/>
        <a:p>
          <a:r>
            <a:rPr lang="en-US" smtClean="0"/>
            <a:t>poor performance</a:t>
          </a:r>
          <a:endParaRPr lang="en-US" dirty="0"/>
        </a:p>
      </dgm:t>
    </dgm:pt>
    <dgm:pt modelId="{ED45C8D7-2CED-42DB-A1A3-4CD69F792FFE}" type="parTrans" cxnId="{C2A4B56D-464A-47F3-9428-F50B0F649D1D}">
      <dgm:prSet/>
      <dgm:spPr/>
      <dgm:t>
        <a:bodyPr/>
        <a:lstStyle/>
        <a:p>
          <a:endParaRPr lang="en-US"/>
        </a:p>
      </dgm:t>
    </dgm:pt>
    <dgm:pt modelId="{F3DF0EA7-AA1A-4451-A6F9-8FE55AC9F196}" type="sibTrans" cxnId="{C2A4B56D-464A-47F3-9428-F50B0F649D1D}">
      <dgm:prSet/>
      <dgm:spPr/>
      <dgm:t>
        <a:bodyPr/>
        <a:lstStyle/>
        <a:p>
          <a:endParaRPr lang="en-US"/>
        </a:p>
      </dgm:t>
    </dgm:pt>
    <dgm:pt modelId="{416702FB-9DDA-4768-96C9-E6597974A785}">
      <dgm:prSet/>
      <dgm:spPr/>
      <dgm:t>
        <a:bodyPr/>
        <a:lstStyle/>
        <a:p>
          <a:r>
            <a:rPr lang="en-US" smtClean="0"/>
            <a:t>new technology</a:t>
          </a:r>
          <a:endParaRPr lang="en-US" dirty="0"/>
        </a:p>
      </dgm:t>
    </dgm:pt>
    <dgm:pt modelId="{43733967-B49F-41FA-81B3-29B9B184CF30}" type="parTrans" cxnId="{2C79B74A-7884-43C8-AED9-D434B85F2D67}">
      <dgm:prSet/>
      <dgm:spPr/>
      <dgm:t>
        <a:bodyPr/>
        <a:lstStyle/>
        <a:p>
          <a:endParaRPr lang="en-US"/>
        </a:p>
      </dgm:t>
    </dgm:pt>
    <dgm:pt modelId="{73187EF3-F996-4E05-83FB-3958AE413CD2}" type="sibTrans" cxnId="{2C79B74A-7884-43C8-AED9-D434B85F2D67}">
      <dgm:prSet/>
      <dgm:spPr/>
      <dgm:t>
        <a:bodyPr/>
        <a:lstStyle/>
        <a:p>
          <a:endParaRPr lang="en-US"/>
        </a:p>
      </dgm:t>
    </dgm:pt>
    <dgm:pt modelId="{D438E423-A24B-4186-A625-3C0AAA4E751E}">
      <dgm:prSet/>
      <dgm:spPr/>
      <dgm:t>
        <a:bodyPr/>
        <a:lstStyle/>
        <a:p>
          <a:r>
            <a:rPr lang="en-US" smtClean="0"/>
            <a:t>customer requests</a:t>
          </a:r>
          <a:endParaRPr lang="en-US" dirty="0"/>
        </a:p>
      </dgm:t>
    </dgm:pt>
    <dgm:pt modelId="{D7E443B8-8CD3-44D3-9A07-3473A6AB4FF3}" type="parTrans" cxnId="{D931595D-E158-47C0-920A-98B6553BCD07}">
      <dgm:prSet/>
      <dgm:spPr/>
      <dgm:t>
        <a:bodyPr/>
        <a:lstStyle/>
        <a:p>
          <a:endParaRPr lang="en-US"/>
        </a:p>
      </dgm:t>
    </dgm:pt>
    <dgm:pt modelId="{D2B37D48-D855-49D8-A16D-483D027E7C26}" type="sibTrans" cxnId="{D931595D-E158-47C0-920A-98B6553BCD07}">
      <dgm:prSet/>
      <dgm:spPr/>
      <dgm:t>
        <a:bodyPr/>
        <a:lstStyle/>
        <a:p>
          <a:endParaRPr lang="en-US"/>
        </a:p>
      </dgm:t>
    </dgm:pt>
    <dgm:pt modelId="{36D9E828-747A-40D0-A0AB-08C541F2D096}">
      <dgm:prSet/>
      <dgm:spPr/>
      <dgm:t>
        <a:bodyPr/>
        <a:lstStyle/>
        <a:p>
          <a:r>
            <a:rPr lang="en-US" smtClean="0"/>
            <a:t>customer dissatisfaction</a:t>
          </a:r>
          <a:endParaRPr lang="en-US" dirty="0"/>
        </a:p>
      </dgm:t>
    </dgm:pt>
    <dgm:pt modelId="{88F1AFCF-5552-44E6-92CF-A89920D48316}" type="parTrans" cxnId="{FA1D6A21-2D88-4C7E-BB15-6B96ED9958BF}">
      <dgm:prSet/>
      <dgm:spPr/>
      <dgm:t>
        <a:bodyPr/>
        <a:lstStyle/>
        <a:p>
          <a:endParaRPr lang="en-US"/>
        </a:p>
      </dgm:t>
    </dgm:pt>
    <dgm:pt modelId="{C5095850-4798-4446-B7F4-7AE726C298CC}" type="sibTrans" cxnId="{FA1D6A21-2D88-4C7E-BB15-6B96ED9958BF}">
      <dgm:prSet/>
      <dgm:spPr/>
      <dgm:t>
        <a:bodyPr/>
        <a:lstStyle/>
        <a:p>
          <a:endParaRPr lang="en-US"/>
        </a:p>
      </dgm:t>
    </dgm:pt>
    <dgm:pt modelId="{C3137557-3A94-4C6F-A3EF-6292ECE06AF0}">
      <dgm:prSet/>
      <dgm:spPr/>
      <dgm:t>
        <a:bodyPr/>
        <a:lstStyle/>
        <a:p>
          <a:r>
            <a:rPr lang="en-US" smtClean="0"/>
            <a:t>new products and innovations</a:t>
          </a:r>
          <a:endParaRPr lang="en-US" dirty="0"/>
        </a:p>
      </dgm:t>
    </dgm:pt>
    <dgm:pt modelId="{67E54985-2185-49CA-A92A-A7460D26FA54}" type="parTrans" cxnId="{8BAB1644-1323-4356-A867-1C6DA8055D43}">
      <dgm:prSet/>
      <dgm:spPr/>
      <dgm:t>
        <a:bodyPr/>
        <a:lstStyle/>
        <a:p>
          <a:endParaRPr lang="en-US"/>
        </a:p>
      </dgm:t>
    </dgm:pt>
    <dgm:pt modelId="{BC35AD6C-48C5-44E8-A652-C6F88609EFF1}" type="sibTrans" cxnId="{8BAB1644-1323-4356-A867-1C6DA8055D43}">
      <dgm:prSet/>
      <dgm:spPr/>
      <dgm:t>
        <a:bodyPr/>
        <a:lstStyle/>
        <a:p>
          <a:endParaRPr lang="en-US"/>
        </a:p>
      </dgm:t>
    </dgm:pt>
    <dgm:pt modelId="{E07020CC-F95B-4216-A4FD-804F11CE82B9}">
      <dgm:prSet/>
      <dgm:spPr/>
      <dgm:t>
        <a:bodyPr/>
        <a:lstStyle/>
        <a:p>
          <a:r>
            <a:rPr lang="en-US" smtClean="0"/>
            <a:t>higher performance standards</a:t>
          </a:r>
          <a:endParaRPr lang="en-US" dirty="0"/>
        </a:p>
      </dgm:t>
    </dgm:pt>
    <dgm:pt modelId="{91DEBE71-CB9F-4098-8DCB-92CDB0131735}" type="parTrans" cxnId="{0B5CC2E5-F6D6-4370-AB93-A0B8348343D7}">
      <dgm:prSet/>
      <dgm:spPr/>
      <dgm:t>
        <a:bodyPr/>
        <a:lstStyle/>
        <a:p>
          <a:endParaRPr lang="en-US"/>
        </a:p>
      </dgm:t>
    </dgm:pt>
    <dgm:pt modelId="{018F4167-BFD7-442A-9791-75FE3FA5B1BA}" type="sibTrans" cxnId="{0B5CC2E5-F6D6-4370-AB93-A0B8348343D7}">
      <dgm:prSet/>
      <dgm:spPr/>
      <dgm:t>
        <a:bodyPr/>
        <a:lstStyle/>
        <a:p>
          <a:endParaRPr lang="en-US"/>
        </a:p>
      </dgm:t>
    </dgm:pt>
    <dgm:pt modelId="{28B8C700-8717-43FB-B195-A26305053EC8}" type="pres">
      <dgm:prSet presAssocID="{56FD5BFE-6429-4FA8-BA68-CB3C8B4E4319}" presName="diagram" presStyleCnt="0">
        <dgm:presLayoutVars>
          <dgm:dir/>
          <dgm:resizeHandles val="exact"/>
        </dgm:presLayoutVars>
      </dgm:prSet>
      <dgm:spPr/>
      <dgm:t>
        <a:bodyPr/>
        <a:lstStyle/>
        <a:p>
          <a:endParaRPr lang="en-US"/>
        </a:p>
      </dgm:t>
    </dgm:pt>
    <dgm:pt modelId="{164AB9DD-8EB5-459E-BAFA-1B273D72A500}" type="pres">
      <dgm:prSet presAssocID="{2360E4E4-E48B-4DD6-BE73-1A93BECAEC0C}" presName="node" presStyleLbl="node1" presStyleIdx="0" presStyleCnt="8">
        <dgm:presLayoutVars>
          <dgm:bulletEnabled val="1"/>
        </dgm:presLayoutVars>
      </dgm:prSet>
      <dgm:spPr/>
      <dgm:t>
        <a:bodyPr/>
        <a:lstStyle/>
        <a:p>
          <a:endParaRPr lang="en-US"/>
        </a:p>
      </dgm:t>
    </dgm:pt>
    <dgm:pt modelId="{639D397D-1EF0-40D1-B375-8026F882EF7A}" type="pres">
      <dgm:prSet presAssocID="{6906EA7F-6D4E-4FB2-BF67-F350A26F71FA}" presName="sibTrans" presStyleCnt="0"/>
      <dgm:spPr/>
    </dgm:pt>
    <dgm:pt modelId="{5C7F0A64-224D-4A09-98FE-8C94AA7FBFAF}" type="pres">
      <dgm:prSet presAssocID="{7FE8B11C-EF9B-485E-86D9-58B77AA870B0}" presName="node" presStyleLbl="node1" presStyleIdx="1" presStyleCnt="8">
        <dgm:presLayoutVars>
          <dgm:bulletEnabled val="1"/>
        </dgm:presLayoutVars>
      </dgm:prSet>
      <dgm:spPr/>
      <dgm:t>
        <a:bodyPr/>
        <a:lstStyle/>
        <a:p>
          <a:endParaRPr lang="en-US"/>
        </a:p>
      </dgm:t>
    </dgm:pt>
    <dgm:pt modelId="{9E81C7C4-D638-4294-9CFD-14ABFC92A2DB}" type="pres">
      <dgm:prSet presAssocID="{CB016A24-77C2-4697-A7E6-3734447EF6A9}" presName="sibTrans" presStyleCnt="0"/>
      <dgm:spPr/>
    </dgm:pt>
    <dgm:pt modelId="{E0B73E9B-3DA2-4693-ACEF-20A51D77D414}" type="pres">
      <dgm:prSet presAssocID="{E3210A3D-3B59-4F21-9197-B04E36C8F83D}" presName="node" presStyleLbl="node1" presStyleIdx="2" presStyleCnt="8">
        <dgm:presLayoutVars>
          <dgm:bulletEnabled val="1"/>
        </dgm:presLayoutVars>
      </dgm:prSet>
      <dgm:spPr/>
      <dgm:t>
        <a:bodyPr/>
        <a:lstStyle/>
        <a:p>
          <a:endParaRPr lang="en-US"/>
        </a:p>
      </dgm:t>
    </dgm:pt>
    <dgm:pt modelId="{5FF9DBEF-E950-4F4F-93E1-916C59FA1246}" type="pres">
      <dgm:prSet presAssocID="{F3DF0EA7-AA1A-4451-A6F9-8FE55AC9F196}" presName="sibTrans" presStyleCnt="0"/>
      <dgm:spPr/>
    </dgm:pt>
    <dgm:pt modelId="{364CBFCB-1A70-4710-A24F-222B6F843120}" type="pres">
      <dgm:prSet presAssocID="{416702FB-9DDA-4768-96C9-E6597974A785}" presName="node" presStyleLbl="node1" presStyleIdx="3" presStyleCnt="8">
        <dgm:presLayoutVars>
          <dgm:bulletEnabled val="1"/>
        </dgm:presLayoutVars>
      </dgm:prSet>
      <dgm:spPr/>
      <dgm:t>
        <a:bodyPr/>
        <a:lstStyle/>
        <a:p>
          <a:endParaRPr lang="en-US"/>
        </a:p>
      </dgm:t>
    </dgm:pt>
    <dgm:pt modelId="{03807D97-68AB-4E69-9945-EAB8B42689D5}" type="pres">
      <dgm:prSet presAssocID="{73187EF3-F996-4E05-83FB-3958AE413CD2}" presName="sibTrans" presStyleCnt="0"/>
      <dgm:spPr/>
    </dgm:pt>
    <dgm:pt modelId="{3179E7A9-7B59-4776-8BB4-32FC26FE8037}" type="pres">
      <dgm:prSet presAssocID="{D438E423-A24B-4186-A625-3C0AAA4E751E}" presName="node" presStyleLbl="node1" presStyleIdx="4" presStyleCnt="8">
        <dgm:presLayoutVars>
          <dgm:bulletEnabled val="1"/>
        </dgm:presLayoutVars>
      </dgm:prSet>
      <dgm:spPr/>
      <dgm:t>
        <a:bodyPr/>
        <a:lstStyle/>
        <a:p>
          <a:endParaRPr lang="en-US"/>
        </a:p>
      </dgm:t>
    </dgm:pt>
    <dgm:pt modelId="{5B2E9A38-BA02-4223-B3F2-515B6968E631}" type="pres">
      <dgm:prSet presAssocID="{D2B37D48-D855-49D8-A16D-483D027E7C26}" presName="sibTrans" presStyleCnt="0"/>
      <dgm:spPr/>
    </dgm:pt>
    <dgm:pt modelId="{66B0F21D-EF73-4353-8C33-AEB5651DEEF1}" type="pres">
      <dgm:prSet presAssocID="{36D9E828-747A-40D0-A0AB-08C541F2D096}" presName="node" presStyleLbl="node1" presStyleIdx="5" presStyleCnt="8">
        <dgm:presLayoutVars>
          <dgm:bulletEnabled val="1"/>
        </dgm:presLayoutVars>
      </dgm:prSet>
      <dgm:spPr/>
      <dgm:t>
        <a:bodyPr/>
        <a:lstStyle/>
        <a:p>
          <a:endParaRPr lang="en-US"/>
        </a:p>
      </dgm:t>
    </dgm:pt>
    <dgm:pt modelId="{2B28CDAE-19EA-4388-B0B6-4DFC21E46F53}" type="pres">
      <dgm:prSet presAssocID="{C5095850-4798-4446-B7F4-7AE726C298CC}" presName="sibTrans" presStyleCnt="0"/>
      <dgm:spPr/>
    </dgm:pt>
    <dgm:pt modelId="{FCC04048-ED43-4694-995A-89D9849FBF59}" type="pres">
      <dgm:prSet presAssocID="{C3137557-3A94-4C6F-A3EF-6292ECE06AF0}" presName="node" presStyleLbl="node1" presStyleIdx="6" presStyleCnt="8">
        <dgm:presLayoutVars>
          <dgm:bulletEnabled val="1"/>
        </dgm:presLayoutVars>
      </dgm:prSet>
      <dgm:spPr/>
      <dgm:t>
        <a:bodyPr/>
        <a:lstStyle/>
        <a:p>
          <a:endParaRPr lang="en-US"/>
        </a:p>
      </dgm:t>
    </dgm:pt>
    <dgm:pt modelId="{ADB20D2F-E7D2-4572-95EA-CDCB9882B327}" type="pres">
      <dgm:prSet presAssocID="{BC35AD6C-48C5-44E8-A652-C6F88609EFF1}" presName="sibTrans" presStyleCnt="0"/>
      <dgm:spPr/>
    </dgm:pt>
    <dgm:pt modelId="{37509F51-F57F-42DF-9C74-051452522D94}" type="pres">
      <dgm:prSet presAssocID="{E07020CC-F95B-4216-A4FD-804F11CE82B9}" presName="node" presStyleLbl="node1" presStyleIdx="7" presStyleCnt="8">
        <dgm:presLayoutVars>
          <dgm:bulletEnabled val="1"/>
        </dgm:presLayoutVars>
      </dgm:prSet>
      <dgm:spPr/>
      <dgm:t>
        <a:bodyPr/>
        <a:lstStyle/>
        <a:p>
          <a:endParaRPr lang="en-US"/>
        </a:p>
      </dgm:t>
    </dgm:pt>
  </dgm:ptLst>
  <dgm:cxnLst>
    <dgm:cxn modelId="{FA1D6A21-2D88-4C7E-BB15-6B96ED9958BF}" srcId="{56FD5BFE-6429-4FA8-BA68-CB3C8B4E4319}" destId="{36D9E828-747A-40D0-A0AB-08C541F2D096}" srcOrd="5" destOrd="0" parTransId="{88F1AFCF-5552-44E6-92CF-A89920D48316}" sibTransId="{C5095850-4798-4446-B7F4-7AE726C298CC}"/>
    <dgm:cxn modelId="{FA2FDFEE-3165-4A3F-8DFB-B2BF2809BB99}" type="presOf" srcId="{D438E423-A24B-4186-A625-3C0AAA4E751E}" destId="{3179E7A9-7B59-4776-8BB4-32FC26FE8037}" srcOrd="0" destOrd="0" presId="urn:microsoft.com/office/officeart/2005/8/layout/default"/>
    <dgm:cxn modelId="{3A959961-F056-487B-8952-6FD2D1A95DF9}" type="presOf" srcId="{E3210A3D-3B59-4F21-9197-B04E36C8F83D}" destId="{E0B73E9B-3DA2-4693-ACEF-20A51D77D414}" srcOrd="0" destOrd="0" presId="urn:microsoft.com/office/officeart/2005/8/layout/default"/>
    <dgm:cxn modelId="{D931595D-E158-47C0-920A-98B6553BCD07}" srcId="{56FD5BFE-6429-4FA8-BA68-CB3C8B4E4319}" destId="{D438E423-A24B-4186-A625-3C0AAA4E751E}" srcOrd="4" destOrd="0" parTransId="{D7E443B8-8CD3-44D3-9A07-3473A6AB4FF3}" sibTransId="{D2B37D48-D855-49D8-A16D-483D027E7C26}"/>
    <dgm:cxn modelId="{6BE64F68-950D-4490-8683-6E36F37E1211}" type="presOf" srcId="{7FE8B11C-EF9B-485E-86D9-58B77AA870B0}" destId="{5C7F0A64-224D-4A09-98FE-8C94AA7FBFAF}" srcOrd="0" destOrd="0" presId="urn:microsoft.com/office/officeart/2005/8/layout/default"/>
    <dgm:cxn modelId="{29255E22-142D-4615-BDF3-027E0B55E14F}" type="presOf" srcId="{416702FB-9DDA-4768-96C9-E6597974A785}" destId="{364CBFCB-1A70-4710-A24F-222B6F843120}" srcOrd="0" destOrd="0" presId="urn:microsoft.com/office/officeart/2005/8/layout/default"/>
    <dgm:cxn modelId="{E572B823-A270-41F1-BFBB-BAC54D75EBAC}" srcId="{56FD5BFE-6429-4FA8-BA68-CB3C8B4E4319}" destId="{7FE8B11C-EF9B-485E-86D9-58B77AA870B0}" srcOrd="1" destOrd="0" parTransId="{19591F0F-BF61-451C-BD31-8B950082CDA4}" sibTransId="{CB016A24-77C2-4697-A7E6-3734447EF6A9}"/>
    <dgm:cxn modelId="{2C79B74A-7884-43C8-AED9-D434B85F2D67}" srcId="{56FD5BFE-6429-4FA8-BA68-CB3C8B4E4319}" destId="{416702FB-9DDA-4768-96C9-E6597974A785}" srcOrd="3" destOrd="0" parTransId="{43733967-B49F-41FA-81B3-29B9B184CF30}" sibTransId="{73187EF3-F996-4E05-83FB-3958AE413CD2}"/>
    <dgm:cxn modelId="{C2A4B56D-464A-47F3-9428-F50B0F649D1D}" srcId="{56FD5BFE-6429-4FA8-BA68-CB3C8B4E4319}" destId="{E3210A3D-3B59-4F21-9197-B04E36C8F83D}" srcOrd="2" destOrd="0" parTransId="{ED45C8D7-2CED-42DB-A1A3-4CD69F792FFE}" sibTransId="{F3DF0EA7-AA1A-4451-A6F9-8FE55AC9F196}"/>
    <dgm:cxn modelId="{54C3B9EB-0197-4FB1-B9B9-78E1315E0F20}" srcId="{56FD5BFE-6429-4FA8-BA68-CB3C8B4E4319}" destId="{2360E4E4-E48B-4DD6-BE73-1A93BECAEC0C}" srcOrd="0" destOrd="0" parTransId="{FCBCADC0-FC41-4835-9E97-924568D38ECE}" sibTransId="{6906EA7F-6D4E-4FB2-BF67-F350A26F71FA}"/>
    <dgm:cxn modelId="{08666AEA-0A62-4C0F-86A8-ECD80D5E3C15}" type="presOf" srcId="{36D9E828-747A-40D0-A0AB-08C541F2D096}" destId="{66B0F21D-EF73-4353-8C33-AEB5651DEEF1}" srcOrd="0" destOrd="0" presId="urn:microsoft.com/office/officeart/2005/8/layout/default"/>
    <dgm:cxn modelId="{FEDE24FA-DF60-4CEF-A391-E2D2B9965598}" type="presOf" srcId="{E07020CC-F95B-4216-A4FD-804F11CE82B9}" destId="{37509F51-F57F-42DF-9C74-051452522D94}" srcOrd="0" destOrd="0" presId="urn:microsoft.com/office/officeart/2005/8/layout/default"/>
    <dgm:cxn modelId="{8BAB1644-1323-4356-A867-1C6DA8055D43}" srcId="{56FD5BFE-6429-4FA8-BA68-CB3C8B4E4319}" destId="{C3137557-3A94-4C6F-A3EF-6292ECE06AF0}" srcOrd="6" destOrd="0" parTransId="{67E54985-2185-49CA-A92A-A7460D26FA54}" sibTransId="{BC35AD6C-48C5-44E8-A652-C6F88609EFF1}"/>
    <dgm:cxn modelId="{915024A5-9AFD-4AE5-B07F-1F84B8F58C1E}" type="presOf" srcId="{C3137557-3A94-4C6F-A3EF-6292ECE06AF0}" destId="{FCC04048-ED43-4694-995A-89D9849FBF59}" srcOrd="0" destOrd="0" presId="urn:microsoft.com/office/officeart/2005/8/layout/default"/>
    <dgm:cxn modelId="{0B5CC2E5-F6D6-4370-AB93-A0B8348343D7}" srcId="{56FD5BFE-6429-4FA8-BA68-CB3C8B4E4319}" destId="{E07020CC-F95B-4216-A4FD-804F11CE82B9}" srcOrd="7" destOrd="0" parTransId="{91DEBE71-CB9F-4098-8DCB-92CDB0131735}" sibTransId="{018F4167-BFD7-442A-9791-75FE3FA5B1BA}"/>
    <dgm:cxn modelId="{54BB7875-D2AF-4874-9825-80528F01CE42}" type="presOf" srcId="{2360E4E4-E48B-4DD6-BE73-1A93BECAEC0C}" destId="{164AB9DD-8EB5-459E-BAFA-1B273D72A500}" srcOrd="0" destOrd="0" presId="urn:microsoft.com/office/officeart/2005/8/layout/default"/>
    <dgm:cxn modelId="{0C0A7EB0-A1B1-4921-9428-E68513C608B3}" type="presOf" srcId="{56FD5BFE-6429-4FA8-BA68-CB3C8B4E4319}" destId="{28B8C700-8717-43FB-B195-A26305053EC8}" srcOrd="0" destOrd="0" presId="urn:microsoft.com/office/officeart/2005/8/layout/default"/>
    <dgm:cxn modelId="{4D5BAA01-5296-4A00-BC0F-C26D2841B549}" type="presParOf" srcId="{28B8C700-8717-43FB-B195-A26305053EC8}" destId="{164AB9DD-8EB5-459E-BAFA-1B273D72A500}" srcOrd="0" destOrd="0" presId="urn:microsoft.com/office/officeart/2005/8/layout/default"/>
    <dgm:cxn modelId="{AD4371C4-14A1-448F-80C2-48D2B30DEE02}" type="presParOf" srcId="{28B8C700-8717-43FB-B195-A26305053EC8}" destId="{639D397D-1EF0-40D1-B375-8026F882EF7A}" srcOrd="1" destOrd="0" presId="urn:microsoft.com/office/officeart/2005/8/layout/default"/>
    <dgm:cxn modelId="{E932B806-3544-4290-8BEA-E35BD22FF3CF}" type="presParOf" srcId="{28B8C700-8717-43FB-B195-A26305053EC8}" destId="{5C7F0A64-224D-4A09-98FE-8C94AA7FBFAF}" srcOrd="2" destOrd="0" presId="urn:microsoft.com/office/officeart/2005/8/layout/default"/>
    <dgm:cxn modelId="{646725BB-B27A-4088-BCC0-E86F5F085B1D}" type="presParOf" srcId="{28B8C700-8717-43FB-B195-A26305053EC8}" destId="{9E81C7C4-D638-4294-9CFD-14ABFC92A2DB}" srcOrd="3" destOrd="0" presId="urn:microsoft.com/office/officeart/2005/8/layout/default"/>
    <dgm:cxn modelId="{566B7A01-5A08-445D-8D67-9671F71EE059}" type="presParOf" srcId="{28B8C700-8717-43FB-B195-A26305053EC8}" destId="{E0B73E9B-3DA2-4693-ACEF-20A51D77D414}" srcOrd="4" destOrd="0" presId="urn:microsoft.com/office/officeart/2005/8/layout/default"/>
    <dgm:cxn modelId="{B1DD3E52-2A69-4AC4-8D5B-C727E54340EC}" type="presParOf" srcId="{28B8C700-8717-43FB-B195-A26305053EC8}" destId="{5FF9DBEF-E950-4F4F-93E1-916C59FA1246}" srcOrd="5" destOrd="0" presId="urn:microsoft.com/office/officeart/2005/8/layout/default"/>
    <dgm:cxn modelId="{35A5F7B0-C08B-4D41-BCE8-64F9A1F7EA8E}" type="presParOf" srcId="{28B8C700-8717-43FB-B195-A26305053EC8}" destId="{364CBFCB-1A70-4710-A24F-222B6F843120}" srcOrd="6" destOrd="0" presId="urn:microsoft.com/office/officeart/2005/8/layout/default"/>
    <dgm:cxn modelId="{75DEEF93-A7D9-4747-B084-7DD16723DA55}" type="presParOf" srcId="{28B8C700-8717-43FB-B195-A26305053EC8}" destId="{03807D97-68AB-4E69-9945-EAB8B42689D5}" srcOrd="7" destOrd="0" presId="urn:microsoft.com/office/officeart/2005/8/layout/default"/>
    <dgm:cxn modelId="{01682431-C146-4716-A4F2-0BF05920CD56}" type="presParOf" srcId="{28B8C700-8717-43FB-B195-A26305053EC8}" destId="{3179E7A9-7B59-4776-8BB4-32FC26FE8037}" srcOrd="8" destOrd="0" presId="urn:microsoft.com/office/officeart/2005/8/layout/default"/>
    <dgm:cxn modelId="{BFF9B408-0378-4EB5-AFD1-5F5D9FCC053D}" type="presParOf" srcId="{28B8C700-8717-43FB-B195-A26305053EC8}" destId="{5B2E9A38-BA02-4223-B3F2-515B6968E631}" srcOrd="9" destOrd="0" presId="urn:microsoft.com/office/officeart/2005/8/layout/default"/>
    <dgm:cxn modelId="{149CEA1E-B957-4E42-95AA-44F2807318FB}" type="presParOf" srcId="{28B8C700-8717-43FB-B195-A26305053EC8}" destId="{66B0F21D-EF73-4353-8C33-AEB5651DEEF1}" srcOrd="10" destOrd="0" presId="urn:microsoft.com/office/officeart/2005/8/layout/default"/>
    <dgm:cxn modelId="{8E37035C-0B52-4FCE-84FF-1396D1BAF716}" type="presParOf" srcId="{28B8C700-8717-43FB-B195-A26305053EC8}" destId="{2B28CDAE-19EA-4388-B0B6-4DFC21E46F53}" srcOrd="11" destOrd="0" presId="urn:microsoft.com/office/officeart/2005/8/layout/default"/>
    <dgm:cxn modelId="{8AA85123-5E78-4A27-9B18-BC320BF2DFED}" type="presParOf" srcId="{28B8C700-8717-43FB-B195-A26305053EC8}" destId="{FCC04048-ED43-4694-995A-89D9849FBF59}" srcOrd="12" destOrd="0" presId="urn:microsoft.com/office/officeart/2005/8/layout/default"/>
    <dgm:cxn modelId="{C77C3617-D76F-4608-93DC-14C96FE56CB2}" type="presParOf" srcId="{28B8C700-8717-43FB-B195-A26305053EC8}" destId="{ADB20D2F-E7D2-4572-95EA-CDCB9882B327}" srcOrd="13" destOrd="0" presId="urn:microsoft.com/office/officeart/2005/8/layout/default"/>
    <dgm:cxn modelId="{7006D79A-3C46-4B0D-89AF-9B9EE23F4C62}" type="presParOf" srcId="{28B8C700-8717-43FB-B195-A26305053EC8}" destId="{37509F51-F57F-42DF-9C74-051452522D94}" srcOrd="1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B6973D5-4926-466A-A6C4-8F3B29FCF777}" type="doc">
      <dgm:prSet loTypeId="urn:microsoft.com/office/officeart/2005/8/layout/cycle8" loCatId="cycle" qsTypeId="urn:microsoft.com/office/officeart/2005/8/quickstyle/simple3" qsCatId="simple" csTypeId="urn:microsoft.com/office/officeart/2005/8/colors/accent0_3" csCatId="mainScheme" phldr="1"/>
      <dgm:spPr/>
    </dgm:pt>
    <dgm:pt modelId="{5F5A87C0-45A3-4A86-B999-3C2CFB179CDA}">
      <dgm:prSet phldrT="[Text]"/>
      <dgm:spPr/>
      <dgm:t>
        <a:bodyPr/>
        <a:lstStyle/>
        <a:p>
          <a:r>
            <a:rPr lang="en-US" dirty="0" smtClean="0">
              <a:latin typeface="Gisha" panose="020B0502040204020203" pitchFamily="34" charset="-79"/>
              <a:cs typeface="Gisha" panose="020B0502040204020203" pitchFamily="34" charset="-79"/>
            </a:rPr>
            <a:t>Person </a:t>
          </a:r>
          <a:endParaRPr lang="en-US" dirty="0">
            <a:latin typeface="Gisha" panose="020B0502040204020203" pitchFamily="34" charset="-79"/>
            <a:cs typeface="Gisha" panose="020B0502040204020203" pitchFamily="34" charset="-79"/>
          </a:endParaRPr>
        </a:p>
      </dgm:t>
    </dgm:pt>
    <dgm:pt modelId="{75FA145E-69DF-448D-8BFE-CA0EE118B658}" type="parTrans" cxnId="{76C191D1-9C1F-4BC5-A089-E30AC201E6B8}">
      <dgm:prSet/>
      <dgm:spPr/>
      <dgm:t>
        <a:bodyPr/>
        <a:lstStyle/>
        <a:p>
          <a:endParaRPr lang="en-US"/>
        </a:p>
      </dgm:t>
    </dgm:pt>
    <dgm:pt modelId="{E7E2D5EA-3242-4DF2-A517-51571C20C364}" type="sibTrans" cxnId="{76C191D1-9C1F-4BC5-A089-E30AC201E6B8}">
      <dgm:prSet/>
      <dgm:spPr/>
      <dgm:t>
        <a:bodyPr/>
        <a:lstStyle/>
        <a:p>
          <a:endParaRPr lang="en-US"/>
        </a:p>
      </dgm:t>
    </dgm:pt>
    <dgm:pt modelId="{DF0028AF-6762-4B24-8AD3-0EDE69B92F65}">
      <dgm:prSet phldrT="[Text]"/>
      <dgm:spPr/>
      <dgm:t>
        <a:bodyPr/>
        <a:lstStyle/>
        <a:p>
          <a:r>
            <a:rPr lang="en-US" dirty="0" smtClean="0">
              <a:latin typeface="Gisha" panose="020B0502040204020203" pitchFamily="34" charset="-79"/>
              <a:cs typeface="Gisha" panose="020B0502040204020203" pitchFamily="34" charset="-79"/>
            </a:rPr>
            <a:t>Task</a:t>
          </a:r>
          <a:endParaRPr lang="en-US" dirty="0">
            <a:latin typeface="Gisha" panose="020B0502040204020203" pitchFamily="34" charset="-79"/>
            <a:cs typeface="Gisha" panose="020B0502040204020203" pitchFamily="34" charset="-79"/>
          </a:endParaRPr>
        </a:p>
      </dgm:t>
    </dgm:pt>
    <dgm:pt modelId="{DD7CAD3C-546B-4245-AD54-27E7F90C9561}" type="parTrans" cxnId="{8829F70F-0C33-4169-8149-24EADE0B0EE2}">
      <dgm:prSet/>
      <dgm:spPr/>
      <dgm:t>
        <a:bodyPr/>
        <a:lstStyle/>
        <a:p>
          <a:endParaRPr lang="en-US"/>
        </a:p>
      </dgm:t>
    </dgm:pt>
    <dgm:pt modelId="{4D176A88-A13B-4CF7-B3D6-D8E316497AA7}" type="sibTrans" cxnId="{8829F70F-0C33-4169-8149-24EADE0B0EE2}">
      <dgm:prSet/>
      <dgm:spPr/>
      <dgm:t>
        <a:bodyPr/>
        <a:lstStyle/>
        <a:p>
          <a:endParaRPr lang="en-US"/>
        </a:p>
      </dgm:t>
    </dgm:pt>
    <dgm:pt modelId="{01D6EDA7-F948-4B32-A9D7-FA900B024449}">
      <dgm:prSet phldrT="[Text]"/>
      <dgm:spPr/>
      <dgm:t>
        <a:bodyPr/>
        <a:lstStyle/>
        <a:p>
          <a:r>
            <a:rPr lang="en-US" dirty="0" smtClean="0">
              <a:latin typeface="Gisha" panose="020B0502040204020203" pitchFamily="34" charset="-79"/>
              <a:cs typeface="Gisha" panose="020B0502040204020203" pitchFamily="34" charset="-79"/>
            </a:rPr>
            <a:t>Organization</a:t>
          </a:r>
          <a:endParaRPr lang="en-US" dirty="0">
            <a:latin typeface="Gisha" panose="020B0502040204020203" pitchFamily="34" charset="-79"/>
            <a:cs typeface="Gisha" panose="020B0502040204020203" pitchFamily="34" charset="-79"/>
          </a:endParaRPr>
        </a:p>
      </dgm:t>
    </dgm:pt>
    <dgm:pt modelId="{6CED3D51-8ED1-4485-9B71-B8AC7DC91697}" type="parTrans" cxnId="{B879EA68-0565-4C14-A54B-7E39AE3E7AF5}">
      <dgm:prSet/>
      <dgm:spPr/>
      <dgm:t>
        <a:bodyPr/>
        <a:lstStyle/>
        <a:p>
          <a:endParaRPr lang="en-US"/>
        </a:p>
      </dgm:t>
    </dgm:pt>
    <dgm:pt modelId="{681D6A2B-F157-43B6-950E-C979C107F8F2}" type="sibTrans" cxnId="{B879EA68-0565-4C14-A54B-7E39AE3E7AF5}">
      <dgm:prSet/>
      <dgm:spPr/>
      <dgm:t>
        <a:bodyPr/>
        <a:lstStyle/>
        <a:p>
          <a:endParaRPr lang="en-US"/>
        </a:p>
      </dgm:t>
    </dgm:pt>
    <dgm:pt modelId="{5C87667B-5B03-4B6C-B2B3-1645231549AA}" type="pres">
      <dgm:prSet presAssocID="{5B6973D5-4926-466A-A6C4-8F3B29FCF777}" presName="compositeShape" presStyleCnt="0">
        <dgm:presLayoutVars>
          <dgm:chMax val="7"/>
          <dgm:dir/>
          <dgm:resizeHandles val="exact"/>
        </dgm:presLayoutVars>
      </dgm:prSet>
      <dgm:spPr/>
    </dgm:pt>
    <dgm:pt modelId="{B40CF517-1064-4A52-832E-998B6F577313}" type="pres">
      <dgm:prSet presAssocID="{5B6973D5-4926-466A-A6C4-8F3B29FCF777}" presName="wedge1" presStyleLbl="node1" presStyleIdx="0" presStyleCnt="3"/>
      <dgm:spPr/>
      <dgm:t>
        <a:bodyPr/>
        <a:lstStyle/>
        <a:p>
          <a:endParaRPr lang="en-US"/>
        </a:p>
      </dgm:t>
    </dgm:pt>
    <dgm:pt modelId="{C27B8D79-18EE-4C15-BE7F-3960435F0423}" type="pres">
      <dgm:prSet presAssocID="{5B6973D5-4926-466A-A6C4-8F3B29FCF777}" presName="dummy1a" presStyleCnt="0"/>
      <dgm:spPr/>
    </dgm:pt>
    <dgm:pt modelId="{4F87B899-6B18-417F-BEF3-246BA815E4F7}" type="pres">
      <dgm:prSet presAssocID="{5B6973D5-4926-466A-A6C4-8F3B29FCF777}" presName="dummy1b" presStyleCnt="0"/>
      <dgm:spPr/>
    </dgm:pt>
    <dgm:pt modelId="{ACD3CE98-EEBD-4A93-A0B4-AA3F8778B76B}" type="pres">
      <dgm:prSet presAssocID="{5B6973D5-4926-466A-A6C4-8F3B29FCF777}" presName="wedge1Tx" presStyleLbl="node1" presStyleIdx="0" presStyleCnt="3">
        <dgm:presLayoutVars>
          <dgm:chMax val="0"/>
          <dgm:chPref val="0"/>
          <dgm:bulletEnabled val="1"/>
        </dgm:presLayoutVars>
      </dgm:prSet>
      <dgm:spPr/>
      <dgm:t>
        <a:bodyPr/>
        <a:lstStyle/>
        <a:p>
          <a:endParaRPr lang="en-US"/>
        </a:p>
      </dgm:t>
    </dgm:pt>
    <dgm:pt modelId="{8A107E00-708C-4A9B-94B4-DECFD1C222A5}" type="pres">
      <dgm:prSet presAssocID="{5B6973D5-4926-466A-A6C4-8F3B29FCF777}" presName="wedge2" presStyleLbl="node1" presStyleIdx="1" presStyleCnt="3"/>
      <dgm:spPr/>
      <dgm:t>
        <a:bodyPr/>
        <a:lstStyle/>
        <a:p>
          <a:endParaRPr lang="en-US"/>
        </a:p>
      </dgm:t>
    </dgm:pt>
    <dgm:pt modelId="{A6EB6E3A-9623-45E5-956C-86D32B71F1B6}" type="pres">
      <dgm:prSet presAssocID="{5B6973D5-4926-466A-A6C4-8F3B29FCF777}" presName="dummy2a" presStyleCnt="0"/>
      <dgm:spPr/>
    </dgm:pt>
    <dgm:pt modelId="{7B1E74EF-3071-44BA-A580-F3D4517C97E0}" type="pres">
      <dgm:prSet presAssocID="{5B6973D5-4926-466A-A6C4-8F3B29FCF777}" presName="dummy2b" presStyleCnt="0"/>
      <dgm:spPr/>
    </dgm:pt>
    <dgm:pt modelId="{F8BB83E3-E020-48F6-A503-2EA0315B2767}" type="pres">
      <dgm:prSet presAssocID="{5B6973D5-4926-466A-A6C4-8F3B29FCF777}" presName="wedge2Tx" presStyleLbl="node1" presStyleIdx="1" presStyleCnt="3">
        <dgm:presLayoutVars>
          <dgm:chMax val="0"/>
          <dgm:chPref val="0"/>
          <dgm:bulletEnabled val="1"/>
        </dgm:presLayoutVars>
      </dgm:prSet>
      <dgm:spPr/>
      <dgm:t>
        <a:bodyPr/>
        <a:lstStyle/>
        <a:p>
          <a:endParaRPr lang="en-US"/>
        </a:p>
      </dgm:t>
    </dgm:pt>
    <dgm:pt modelId="{368F4813-2727-43D2-A701-034C8E65291B}" type="pres">
      <dgm:prSet presAssocID="{5B6973D5-4926-466A-A6C4-8F3B29FCF777}" presName="wedge3" presStyleLbl="node1" presStyleIdx="2" presStyleCnt="3"/>
      <dgm:spPr/>
      <dgm:t>
        <a:bodyPr/>
        <a:lstStyle/>
        <a:p>
          <a:endParaRPr lang="en-US"/>
        </a:p>
      </dgm:t>
    </dgm:pt>
    <dgm:pt modelId="{168A9ED5-CF8E-4620-B35E-08D744137E95}" type="pres">
      <dgm:prSet presAssocID="{5B6973D5-4926-466A-A6C4-8F3B29FCF777}" presName="dummy3a" presStyleCnt="0"/>
      <dgm:spPr/>
    </dgm:pt>
    <dgm:pt modelId="{18D874F9-8484-42B2-B178-0AB3051F92A6}" type="pres">
      <dgm:prSet presAssocID="{5B6973D5-4926-466A-A6C4-8F3B29FCF777}" presName="dummy3b" presStyleCnt="0"/>
      <dgm:spPr/>
    </dgm:pt>
    <dgm:pt modelId="{BE378318-1D26-43BD-8330-99B5ABAA8570}" type="pres">
      <dgm:prSet presAssocID="{5B6973D5-4926-466A-A6C4-8F3B29FCF777}" presName="wedge3Tx" presStyleLbl="node1" presStyleIdx="2" presStyleCnt="3">
        <dgm:presLayoutVars>
          <dgm:chMax val="0"/>
          <dgm:chPref val="0"/>
          <dgm:bulletEnabled val="1"/>
        </dgm:presLayoutVars>
      </dgm:prSet>
      <dgm:spPr/>
      <dgm:t>
        <a:bodyPr/>
        <a:lstStyle/>
        <a:p>
          <a:endParaRPr lang="en-US"/>
        </a:p>
      </dgm:t>
    </dgm:pt>
    <dgm:pt modelId="{7AEA7737-6485-4359-86B6-7AAB70B422BA}" type="pres">
      <dgm:prSet presAssocID="{E7E2D5EA-3242-4DF2-A517-51571C20C364}" presName="arrowWedge1" presStyleLbl="fgSibTrans2D1" presStyleIdx="0" presStyleCnt="3"/>
      <dgm:spPr/>
    </dgm:pt>
    <dgm:pt modelId="{96C37E3C-20DD-4242-B652-0672BED23C05}" type="pres">
      <dgm:prSet presAssocID="{4D176A88-A13B-4CF7-B3D6-D8E316497AA7}" presName="arrowWedge2" presStyleLbl="fgSibTrans2D1" presStyleIdx="1" presStyleCnt="3"/>
      <dgm:spPr/>
    </dgm:pt>
    <dgm:pt modelId="{85409084-6410-43A9-9CD4-FB768DF31D5D}" type="pres">
      <dgm:prSet presAssocID="{681D6A2B-F157-43B6-950E-C979C107F8F2}" presName="arrowWedge3" presStyleLbl="fgSibTrans2D1" presStyleIdx="2" presStyleCnt="3"/>
      <dgm:spPr/>
    </dgm:pt>
  </dgm:ptLst>
  <dgm:cxnLst>
    <dgm:cxn modelId="{8287BB0E-F19D-4C49-9E62-FDD61166582F}" type="presOf" srcId="{DF0028AF-6762-4B24-8AD3-0EDE69B92F65}" destId="{8A107E00-708C-4A9B-94B4-DECFD1C222A5}" srcOrd="0" destOrd="0" presId="urn:microsoft.com/office/officeart/2005/8/layout/cycle8"/>
    <dgm:cxn modelId="{0AE07D26-81DA-4216-80BB-3F4DB8B1B0B9}" type="presOf" srcId="{01D6EDA7-F948-4B32-A9D7-FA900B024449}" destId="{BE378318-1D26-43BD-8330-99B5ABAA8570}" srcOrd="1" destOrd="0" presId="urn:microsoft.com/office/officeart/2005/8/layout/cycle8"/>
    <dgm:cxn modelId="{76C191D1-9C1F-4BC5-A089-E30AC201E6B8}" srcId="{5B6973D5-4926-466A-A6C4-8F3B29FCF777}" destId="{5F5A87C0-45A3-4A86-B999-3C2CFB179CDA}" srcOrd="0" destOrd="0" parTransId="{75FA145E-69DF-448D-8BFE-CA0EE118B658}" sibTransId="{E7E2D5EA-3242-4DF2-A517-51571C20C364}"/>
    <dgm:cxn modelId="{8829F70F-0C33-4169-8149-24EADE0B0EE2}" srcId="{5B6973D5-4926-466A-A6C4-8F3B29FCF777}" destId="{DF0028AF-6762-4B24-8AD3-0EDE69B92F65}" srcOrd="1" destOrd="0" parTransId="{DD7CAD3C-546B-4245-AD54-27E7F90C9561}" sibTransId="{4D176A88-A13B-4CF7-B3D6-D8E316497AA7}"/>
    <dgm:cxn modelId="{B605E13C-AC84-4A67-BCCB-AC311957F094}" type="presOf" srcId="{5B6973D5-4926-466A-A6C4-8F3B29FCF777}" destId="{5C87667B-5B03-4B6C-B2B3-1645231549AA}" srcOrd="0" destOrd="0" presId="urn:microsoft.com/office/officeart/2005/8/layout/cycle8"/>
    <dgm:cxn modelId="{B879EA68-0565-4C14-A54B-7E39AE3E7AF5}" srcId="{5B6973D5-4926-466A-A6C4-8F3B29FCF777}" destId="{01D6EDA7-F948-4B32-A9D7-FA900B024449}" srcOrd="2" destOrd="0" parTransId="{6CED3D51-8ED1-4485-9B71-B8AC7DC91697}" sibTransId="{681D6A2B-F157-43B6-950E-C979C107F8F2}"/>
    <dgm:cxn modelId="{CC46C487-5066-492C-95B9-8161BCFD3FDC}" type="presOf" srcId="{5F5A87C0-45A3-4A86-B999-3C2CFB179CDA}" destId="{B40CF517-1064-4A52-832E-998B6F577313}" srcOrd="0" destOrd="0" presId="urn:microsoft.com/office/officeart/2005/8/layout/cycle8"/>
    <dgm:cxn modelId="{5A000AD2-6F3A-4B2A-9432-6FE2BAE53E20}" type="presOf" srcId="{01D6EDA7-F948-4B32-A9D7-FA900B024449}" destId="{368F4813-2727-43D2-A701-034C8E65291B}" srcOrd="0" destOrd="0" presId="urn:microsoft.com/office/officeart/2005/8/layout/cycle8"/>
    <dgm:cxn modelId="{C8E115D7-EDC2-4B41-A308-41202B19EB50}" type="presOf" srcId="{DF0028AF-6762-4B24-8AD3-0EDE69B92F65}" destId="{F8BB83E3-E020-48F6-A503-2EA0315B2767}" srcOrd="1" destOrd="0" presId="urn:microsoft.com/office/officeart/2005/8/layout/cycle8"/>
    <dgm:cxn modelId="{808AF485-5A2A-42C3-B354-3F214A5CCBD4}" type="presOf" srcId="{5F5A87C0-45A3-4A86-B999-3C2CFB179CDA}" destId="{ACD3CE98-EEBD-4A93-A0B4-AA3F8778B76B}" srcOrd="1" destOrd="0" presId="urn:microsoft.com/office/officeart/2005/8/layout/cycle8"/>
    <dgm:cxn modelId="{64DD8D6D-5715-4B6E-8752-1734E5D5D1DC}" type="presParOf" srcId="{5C87667B-5B03-4B6C-B2B3-1645231549AA}" destId="{B40CF517-1064-4A52-832E-998B6F577313}" srcOrd="0" destOrd="0" presId="urn:microsoft.com/office/officeart/2005/8/layout/cycle8"/>
    <dgm:cxn modelId="{C78AF588-EABA-448F-89CE-BFFBA6249713}" type="presParOf" srcId="{5C87667B-5B03-4B6C-B2B3-1645231549AA}" destId="{C27B8D79-18EE-4C15-BE7F-3960435F0423}" srcOrd="1" destOrd="0" presId="urn:microsoft.com/office/officeart/2005/8/layout/cycle8"/>
    <dgm:cxn modelId="{DD045A5D-9C0B-410B-82C5-B8323960F3F3}" type="presParOf" srcId="{5C87667B-5B03-4B6C-B2B3-1645231549AA}" destId="{4F87B899-6B18-417F-BEF3-246BA815E4F7}" srcOrd="2" destOrd="0" presId="urn:microsoft.com/office/officeart/2005/8/layout/cycle8"/>
    <dgm:cxn modelId="{B52E310A-0177-484F-8E4A-877E79C55738}" type="presParOf" srcId="{5C87667B-5B03-4B6C-B2B3-1645231549AA}" destId="{ACD3CE98-EEBD-4A93-A0B4-AA3F8778B76B}" srcOrd="3" destOrd="0" presId="urn:microsoft.com/office/officeart/2005/8/layout/cycle8"/>
    <dgm:cxn modelId="{46A5771E-4383-4558-BC31-C29233E13CBF}" type="presParOf" srcId="{5C87667B-5B03-4B6C-B2B3-1645231549AA}" destId="{8A107E00-708C-4A9B-94B4-DECFD1C222A5}" srcOrd="4" destOrd="0" presId="urn:microsoft.com/office/officeart/2005/8/layout/cycle8"/>
    <dgm:cxn modelId="{D90ED9AB-6E71-4A7F-ACD9-67150A55239C}" type="presParOf" srcId="{5C87667B-5B03-4B6C-B2B3-1645231549AA}" destId="{A6EB6E3A-9623-45E5-956C-86D32B71F1B6}" srcOrd="5" destOrd="0" presId="urn:microsoft.com/office/officeart/2005/8/layout/cycle8"/>
    <dgm:cxn modelId="{50A2431A-1BDB-4276-8115-1DE72DA3E621}" type="presParOf" srcId="{5C87667B-5B03-4B6C-B2B3-1645231549AA}" destId="{7B1E74EF-3071-44BA-A580-F3D4517C97E0}" srcOrd="6" destOrd="0" presId="urn:microsoft.com/office/officeart/2005/8/layout/cycle8"/>
    <dgm:cxn modelId="{E3B20045-6A3B-4A9B-A3E9-315D3ED07845}" type="presParOf" srcId="{5C87667B-5B03-4B6C-B2B3-1645231549AA}" destId="{F8BB83E3-E020-48F6-A503-2EA0315B2767}" srcOrd="7" destOrd="0" presId="urn:microsoft.com/office/officeart/2005/8/layout/cycle8"/>
    <dgm:cxn modelId="{D353F6BC-3FF7-4DEF-8891-1C8AF87267EA}" type="presParOf" srcId="{5C87667B-5B03-4B6C-B2B3-1645231549AA}" destId="{368F4813-2727-43D2-A701-034C8E65291B}" srcOrd="8" destOrd="0" presId="urn:microsoft.com/office/officeart/2005/8/layout/cycle8"/>
    <dgm:cxn modelId="{FA991056-314B-4856-902C-D17CD8F82FC8}" type="presParOf" srcId="{5C87667B-5B03-4B6C-B2B3-1645231549AA}" destId="{168A9ED5-CF8E-4620-B35E-08D744137E95}" srcOrd="9" destOrd="0" presId="urn:microsoft.com/office/officeart/2005/8/layout/cycle8"/>
    <dgm:cxn modelId="{1BEEB906-0B13-432A-BE37-0A84717B5E87}" type="presParOf" srcId="{5C87667B-5B03-4B6C-B2B3-1645231549AA}" destId="{18D874F9-8484-42B2-B178-0AB3051F92A6}" srcOrd="10" destOrd="0" presId="urn:microsoft.com/office/officeart/2005/8/layout/cycle8"/>
    <dgm:cxn modelId="{272F7E75-02D1-4B43-BC32-1C07042E26B8}" type="presParOf" srcId="{5C87667B-5B03-4B6C-B2B3-1645231549AA}" destId="{BE378318-1D26-43BD-8330-99B5ABAA8570}" srcOrd="11" destOrd="0" presId="urn:microsoft.com/office/officeart/2005/8/layout/cycle8"/>
    <dgm:cxn modelId="{0F904595-4EEB-47DA-BC70-723B40E690C2}" type="presParOf" srcId="{5C87667B-5B03-4B6C-B2B3-1645231549AA}" destId="{7AEA7737-6485-4359-86B6-7AAB70B422BA}" srcOrd="12" destOrd="0" presId="urn:microsoft.com/office/officeart/2005/8/layout/cycle8"/>
    <dgm:cxn modelId="{987A5326-C1C6-4CA5-A93D-541B53E75E06}" type="presParOf" srcId="{5C87667B-5B03-4B6C-B2B3-1645231549AA}" destId="{96C37E3C-20DD-4242-B652-0672BED23C05}" srcOrd="13" destOrd="0" presId="urn:microsoft.com/office/officeart/2005/8/layout/cycle8"/>
    <dgm:cxn modelId="{5A0FEC38-2CF4-40AE-BB04-057E8F97CF1B}" type="presParOf" srcId="{5C87667B-5B03-4B6C-B2B3-1645231549AA}" destId="{85409084-6410-43A9-9CD4-FB768DF31D5D}" srcOrd="14"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4AB9DD-8EB5-459E-BAFA-1B273D72A500}">
      <dsp:nvSpPr>
        <dsp:cNvPr id="0" name=""/>
        <dsp:cNvSpPr/>
      </dsp:nvSpPr>
      <dsp:spPr>
        <a:xfrm>
          <a:off x="1585" y="401858"/>
          <a:ext cx="1257448" cy="754469"/>
        </a:xfrm>
        <a:prstGeom prst="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legislation</a:t>
          </a:r>
          <a:endParaRPr lang="en-US" sz="1400" kern="1200" dirty="0"/>
        </a:p>
      </dsp:txBody>
      <dsp:txXfrm>
        <a:off x="1585" y="401858"/>
        <a:ext cx="1257448" cy="754469"/>
      </dsp:txXfrm>
    </dsp:sp>
    <dsp:sp modelId="{5C7F0A64-224D-4A09-98FE-8C94AA7FBFAF}">
      <dsp:nvSpPr>
        <dsp:cNvPr id="0" name=""/>
        <dsp:cNvSpPr/>
      </dsp:nvSpPr>
      <dsp:spPr>
        <a:xfrm>
          <a:off x="1384778" y="401858"/>
          <a:ext cx="1257448" cy="754469"/>
        </a:xfrm>
        <a:prstGeom prst="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smtClean="0"/>
            <a:t>lack of basic skills</a:t>
          </a:r>
          <a:endParaRPr lang="en-US" sz="1400" kern="1200" dirty="0"/>
        </a:p>
      </dsp:txBody>
      <dsp:txXfrm>
        <a:off x="1384778" y="401858"/>
        <a:ext cx="1257448" cy="754469"/>
      </dsp:txXfrm>
    </dsp:sp>
    <dsp:sp modelId="{E0B73E9B-3DA2-4693-ACEF-20A51D77D414}">
      <dsp:nvSpPr>
        <dsp:cNvPr id="0" name=""/>
        <dsp:cNvSpPr/>
      </dsp:nvSpPr>
      <dsp:spPr>
        <a:xfrm>
          <a:off x="2767972" y="401858"/>
          <a:ext cx="1257448" cy="754469"/>
        </a:xfrm>
        <a:prstGeom prst="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smtClean="0"/>
            <a:t>poor performance</a:t>
          </a:r>
          <a:endParaRPr lang="en-US" sz="1400" kern="1200" dirty="0"/>
        </a:p>
      </dsp:txBody>
      <dsp:txXfrm>
        <a:off x="2767972" y="401858"/>
        <a:ext cx="1257448" cy="754469"/>
      </dsp:txXfrm>
    </dsp:sp>
    <dsp:sp modelId="{364CBFCB-1A70-4710-A24F-222B6F843120}">
      <dsp:nvSpPr>
        <dsp:cNvPr id="0" name=""/>
        <dsp:cNvSpPr/>
      </dsp:nvSpPr>
      <dsp:spPr>
        <a:xfrm>
          <a:off x="4151166" y="401858"/>
          <a:ext cx="1257448" cy="754469"/>
        </a:xfrm>
        <a:prstGeom prst="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smtClean="0"/>
            <a:t>new technology</a:t>
          </a:r>
          <a:endParaRPr lang="en-US" sz="1400" kern="1200" dirty="0"/>
        </a:p>
      </dsp:txBody>
      <dsp:txXfrm>
        <a:off x="4151166" y="401858"/>
        <a:ext cx="1257448" cy="754469"/>
      </dsp:txXfrm>
    </dsp:sp>
    <dsp:sp modelId="{3179E7A9-7B59-4776-8BB4-32FC26FE8037}">
      <dsp:nvSpPr>
        <dsp:cNvPr id="0" name=""/>
        <dsp:cNvSpPr/>
      </dsp:nvSpPr>
      <dsp:spPr>
        <a:xfrm>
          <a:off x="1585" y="1282072"/>
          <a:ext cx="1257448" cy="754469"/>
        </a:xfrm>
        <a:prstGeom prst="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smtClean="0"/>
            <a:t>customer requests</a:t>
          </a:r>
          <a:endParaRPr lang="en-US" sz="1400" kern="1200" dirty="0"/>
        </a:p>
      </dsp:txBody>
      <dsp:txXfrm>
        <a:off x="1585" y="1282072"/>
        <a:ext cx="1257448" cy="754469"/>
      </dsp:txXfrm>
    </dsp:sp>
    <dsp:sp modelId="{66B0F21D-EF73-4353-8C33-AEB5651DEEF1}">
      <dsp:nvSpPr>
        <dsp:cNvPr id="0" name=""/>
        <dsp:cNvSpPr/>
      </dsp:nvSpPr>
      <dsp:spPr>
        <a:xfrm>
          <a:off x="1384778" y="1282072"/>
          <a:ext cx="1257448" cy="754469"/>
        </a:xfrm>
        <a:prstGeom prst="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smtClean="0"/>
            <a:t>customer dissatisfaction</a:t>
          </a:r>
          <a:endParaRPr lang="en-US" sz="1400" kern="1200" dirty="0"/>
        </a:p>
      </dsp:txBody>
      <dsp:txXfrm>
        <a:off x="1384778" y="1282072"/>
        <a:ext cx="1257448" cy="754469"/>
      </dsp:txXfrm>
    </dsp:sp>
    <dsp:sp modelId="{FCC04048-ED43-4694-995A-89D9849FBF59}">
      <dsp:nvSpPr>
        <dsp:cNvPr id="0" name=""/>
        <dsp:cNvSpPr/>
      </dsp:nvSpPr>
      <dsp:spPr>
        <a:xfrm>
          <a:off x="2767972" y="1282072"/>
          <a:ext cx="1257448" cy="754469"/>
        </a:xfrm>
        <a:prstGeom prst="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smtClean="0"/>
            <a:t>new products and innovations</a:t>
          </a:r>
          <a:endParaRPr lang="en-US" sz="1400" kern="1200" dirty="0"/>
        </a:p>
      </dsp:txBody>
      <dsp:txXfrm>
        <a:off x="2767972" y="1282072"/>
        <a:ext cx="1257448" cy="754469"/>
      </dsp:txXfrm>
    </dsp:sp>
    <dsp:sp modelId="{37509F51-F57F-42DF-9C74-051452522D94}">
      <dsp:nvSpPr>
        <dsp:cNvPr id="0" name=""/>
        <dsp:cNvSpPr/>
      </dsp:nvSpPr>
      <dsp:spPr>
        <a:xfrm>
          <a:off x="4151166" y="1282072"/>
          <a:ext cx="1257448" cy="754469"/>
        </a:xfrm>
        <a:prstGeom prst="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smtClean="0"/>
            <a:t>higher performance standards</a:t>
          </a:r>
          <a:endParaRPr lang="en-US" sz="1400" kern="1200" dirty="0"/>
        </a:p>
      </dsp:txBody>
      <dsp:txXfrm>
        <a:off x="4151166" y="1282072"/>
        <a:ext cx="1257448" cy="7544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0CF517-1064-4A52-832E-998B6F577313}">
      <dsp:nvSpPr>
        <dsp:cNvPr id="0" name=""/>
        <dsp:cNvSpPr/>
      </dsp:nvSpPr>
      <dsp:spPr>
        <a:xfrm>
          <a:off x="1505270" y="267461"/>
          <a:ext cx="3456432" cy="3456432"/>
        </a:xfrm>
        <a:prstGeom prst="pie">
          <a:avLst>
            <a:gd name="adj1" fmla="val 16200000"/>
            <a:gd name="adj2" fmla="val 1800000"/>
          </a:avLst>
        </a:prstGeom>
        <a:gradFill rotWithShape="0">
          <a:gsLst>
            <a:gs pos="0">
              <a:schemeClr val="dk2">
                <a:hueOff val="0"/>
                <a:satOff val="0"/>
                <a:lumOff val="0"/>
                <a:alphaOff val="0"/>
                <a:tint val="50000"/>
                <a:satMod val="180000"/>
                <a:lumMod val="100000"/>
              </a:schemeClr>
            </a:gs>
            <a:gs pos="40000">
              <a:schemeClr val="dk2">
                <a:hueOff val="0"/>
                <a:satOff val="0"/>
                <a:lumOff val="0"/>
                <a:alphaOff val="0"/>
                <a:tint val="60000"/>
                <a:satMod val="130000"/>
                <a:lumMod val="100000"/>
              </a:schemeClr>
            </a:gs>
            <a:gs pos="100000">
              <a:schemeClr val="dk2">
                <a:hueOff val="0"/>
                <a:satOff val="0"/>
                <a:lumOff val="0"/>
                <a:alphaOff val="0"/>
                <a:tint val="96000"/>
                <a:lumMod val="108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latin typeface="Gisha" panose="020B0502040204020203" pitchFamily="34" charset="-79"/>
              <a:cs typeface="Gisha" panose="020B0502040204020203" pitchFamily="34" charset="-79"/>
            </a:rPr>
            <a:t>Person </a:t>
          </a:r>
          <a:endParaRPr lang="en-US" sz="1600" kern="1200" dirty="0">
            <a:latin typeface="Gisha" panose="020B0502040204020203" pitchFamily="34" charset="-79"/>
            <a:cs typeface="Gisha" panose="020B0502040204020203" pitchFamily="34" charset="-79"/>
          </a:endParaRPr>
        </a:p>
      </dsp:txBody>
      <dsp:txXfrm>
        <a:off x="3326892" y="999896"/>
        <a:ext cx="1234440" cy="1028699"/>
      </dsp:txXfrm>
    </dsp:sp>
    <dsp:sp modelId="{8A107E00-708C-4A9B-94B4-DECFD1C222A5}">
      <dsp:nvSpPr>
        <dsp:cNvPr id="0" name=""/>
        <dsp:cNvSpPr/>
      </dsp:nvSpPr>
      <dsp:spPr>
        <a:xfrm>
          <a:off x="1434084" y="390905"/>
          <a:ext cx="3456432" cy="3456432"/>
        </a:xfrm>
        <a:prstGeom prst="pie">
          <a:avLst>
            <a:gd name="adj1" fmla="val 1800000"/>
            <a:gd name="adj2" fmla="val 9000000"/>
          </a:avLst>
        </a:prstGeom>
        <a:gradFill rotWithShape="0">
          <a:gsLst>
            <a:gs pos="0">
              <a:schemeClr val="dk2">
                <a:hueOff val="0"/>
                <a:satOff val="0"/>
                <a:lumOff val="0"/>
                <a:alphaOff val="0"/>
                <a:tint val="50000"/>
                <a:satMod val="180000"/>
                <a:lumMod val="100000"/>
              </a:schemeClr>
            </a:gs>
            <a:gs pos="40000">
              <a:schemeClr val="dk2">
                <a:hueOff val="0"/>
                <a:satOff val="0"/>
                <a:lumOff val="0"/>
                <a:alphaOff val="0"/>
                <a:tint val="60000"/>
                <a:satMod val="130000"/>
                <a:lumMod val="100000"/>
              </a:schemeClr>
            </a:gs>
            <a:gs pos="100000">
              <a:schemeClr val="dk2">
                <a:hueOff val="0"/>
                <a:satOff val="0"/>
                <a:lumOff val="0"/>
                <a:alphaOff val="0"/>
                <a:tint val="96000"/>
                <a:lumMod val="108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latin typeface="Gisha" panose="020B0502040204020203" pitchFamily="34" charset="-79"/>
              <a:cs typeface="Gisha" panose="020B0502040204020203" pitchFamily="34" charset="-79"/>
            </a:rPr>
            <a:t>Task</a:t>
          </a:r>
          <a:endParaRPr lang="en-US" sz="1600" kern="1200" dirty="0">
            <a:latin typeface="Gisha" panose="020B0502040204020203" pitchFamily="34" charset="-79"/>
            <a:cs typeface="Gisha" panose="020B0502040204020203" pitchFamily="34" charset="-79"/>
          </a:endParaRPr>
        </a:p>
      </dsp:txBody>
      <dsp:txXfrm>
        <a:off x="2257044" y="2633472"/>
        <a:ext cx="1851660" cy="905256"/>
      </dsp:txXfrm>
    </dsp:sp>
    <dsp:sp modelId="{368F4813-2727-43D2-A701-034C8E65291B}">
      <dsp:nvSpPr>
        <dsp:cNvPr id="0" name=""/>
        <dsp:cNvSpPr/>
      </dsp:nvSpPr>
      <dsp:spPr>
        <a:xfrm>
          <a:off x="1362897" y="267461"/>
          <a:ext cx="3456432" cy="3456432"/>
        </a:xfrm>
        <a:prstGeom prst="pie">
          <a:avLst>
            <a:gd name="adj1" fmla="val 9000000"/>
            <a:gd name="adj2" fmla="val 16200000"/>
          </a:avLst>
        </a:prstGeom>
        <a:gradFill rotWithShape="0">
          <a:gsLst>
            <a:gs pos="0">
              <a:schemeClr val="dk2">
                <a:hueOff val="0"/>
                <a:satOff val="0"/>
                <a:lumOff val="0"/>
                <a:alphaOff val="0"/>
                <a:tint val="50000"/>
                <a:satMod val="180000"/>
                <a:lumMod val="100000"/>
              </a:schemeClr>
            </a:gs>
            <a:gs pos="40000">
              <a:schemeClr val="dk2">
                <a:hueOff val="0"/>
                <a:satOff val="0"/>
                <a:lumOff val="0"/>
                <a:alphaOff val="0"/>
                <a:tint val="60000"/>
                <a:satMod val="130000"/>
                <a:lumMod val="100000"/>
              </a:schemeClr>
            </a:gs>
            <a:gs pos="100000">
              <a:schemeClr val="dk2">
                <a:hueOff val="0"/>
                <a:satOff val="0"/>
                <a:lumOff val="0"/>
                <a:alphaOff val="0"/>
                <a:tint val="96000"/>
                <a:lumMod val="108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latin typeface="Gisha" panose="020B0502040204020203" pitchFamily="34" charset="-79"/>
              <a:cs typeface="Gisha" panose="020B0502040204020203" pitchFamily="34" charset="-79"/>
            </a:rPr>
            <a:t>Organization</a:t>
          </a:r>
          <a:endParaRPr lang="en-US" sz="1600" kern="1200" dirty="0">
            <a:latin typeface="Gisha" panose="020B0502040204020203" pitchFamily="34" charset="-79"/>
            <a:cs typeface="Gisha" panose="020B0502040204020203" pitchFamily="34" charset="-79"/>
          </a:endParaRPr>
        </a:p>
      </dsp:txBody>
      <dsp:txXfrm>
        <a:off x="1763267" y="999896"/>
        <a:ext cx="1234440" cy="1028699"/>
      </dsp:txXfrm>
    </dsp:sp>
    <dsp:sp modelId="{7AEA7737-6485-4359-86B6-7AAB70B422BA}">
      <dsp:nvSpPr>
        <dsp:cNvPr id="0" name=""/>
        <dsp:cNvSpPr/>
      </dsp:nvSpPr>
      <dsp:spPr>
        <a:xfrm>
          <a:off x="1291585" y="53492"/>
          <a:ext cx="3884371" cy="3884371"/>
        </a:xfrm>
        <a:prstGeom prst="circularArrow">
          <a:avLst>
            <a:gd name="adj1" fmla="val 5085"/>
            <a:gd name="adj2" fmla="val 327528"/>
            <a:gd name="adj3" fmla="val 1472472"/>
            <a:gd name="adj4" fmla="val 16199432"/>
            <a:gd name="adj5" fmla="val 5932"/>
          </a:avLst>
        </a:prstGeom>
        <a:gradFill rotWithShape="0">
          <a:gsLst>
            <a:gs pos="0">
              <a:schemeClr val="dk2">
                <a:tint val="60000"/>
                <a:hueOff val="0"/>
                <a:satOff val="0"/>
                <a:lumOff val="0"/>
                <a:alphaOff val="0"/>
                <a:tint val="50000"/>
                <a:satMod val="180000"/>
                <a:lumMod val="100000"/>
              </a:schemeClr>
            </a:gs>
            <a:gs pos="40000">
              <a:schemeClr val="dk2">
                <a:tint val="60000"/>
                <a:hueOff val="0"/>
                <a:satOff val="0"/>
                <a:lumOff val="0"/>
                <a:alphaOff val="0"/>
                <a:tint val="60000"/>
                <a:satMod val="130000"/>
                <a:lumMod val="100000"/>
              </a:schemeClr>
            </a:gs>
            <a:gs pos="100000">
              <a:schemeClr val="dk2">
                <a:tint val="60000"/>
                <a:hueOff val="0"/>
                <a:satOff val="0"/>
                <a:lumOff val="0"/>
                <a:alphaOff val="0"/>
                <a:tint val="96000"/>
                <a:lumMod val="108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96C37E3C-20DD-4242-B652-0672BED23C05}">
      <dsp:nvSpPr>
        <dsp:cNvPr id="0" name=""/>
        <dsp:cNvSpPr/>
      </dsp:nvSpPr>
      <dsp:spPr>
        <a:xfrm>
          <a:off x="1220114" y="176717"/>
          <a:ext cx="3884371" cy="3884371"/>
        </a:xfrm>
        <a:prstGeom prst="circularArrow">
          <a:avLst>
            <a:gd name="adj1" fmla="val 5085"/>
            <a:gd name="adj2" fmla="val 327528"/>
            <a:gd name="adj3" fmla="val 8671970"/>
            <a:gd name="adj4" fmla="val 1800502"/>
            <a:gd name="adj5" fmla="val 5932"/>
          </a:avLst>
        </a:prstGeom>
        <a:gradFill rotWithShape="0">
          <a:gsLst>
            <a:gs pos="0">
              <a:schemeClr val="dk2">
                <a:tint val="60000"/>
                <a:hueOff val="0"/>
                <a:satOff val="0"/>
                <a:lumOff val="0"/>
                <a:alphaOff val="0"/>
                <a:tint val="50000"/>
                <a:satMod val="180000"/>
                <a:lumMod val="100000"/>
              </a:schemeClr>
            </a:gs>
            <a:gs pos="40000">
              <a:schemeClr val="dk2">
                <a:tint val="60000"/>
                <a:hueOff val="0"/>
                <a:satOff val="0"/>
                <a:lumOff val="0"/>
                <a:alphaOff val="0"/>
                <a:tint val="60000"/>
                <a:satMod val="130000"/>
                <a:lumMod val="100000"/>
              </a:schemeClr>
            </a:gs>
            <a:gs pos="100000">
              <a:schemeClr val="dk2">
                <a:tint val="60000"/>
                <a:hueOff val="0"/>
                <a:satOff val="0"/>
                <a:lumOff val="0"/>
                <a:alphaOff val="0"/>
                <a:tint val="96000"/>
                <a:lumMod val="108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85409084-6410-43A9-9CD4-FB768DF31D5D}">
      <dsp:nvSpPr>
        <dsp:cNvPr id="0" name=""/>
        <dsp:cNvSpPr/>
      </dsp:nvSpPr>
      <dsp:spPr>
        <a:xfrm>
          <a:off x="1148643" y="53492"/>
          <a:ext cx="3884371" cy="3884371"/>
        </a:xfrm>
        <a:prstGeom prst="circularArrow">
          <a:avLst>
            <a:gd name="adj1" fmla="val 5085"/>
            <a:gd name="adj2" fmla="val 327528"/>
            <a:gd name="adj3" fmla="val 15873039"/>
            <a:gd name="adj4" fmla="val 9000000"/>
            <a:gd name="adj5" fmla="val 5932"/>
          </a:avLst>
        </a:prstGeom>
        <a:gradFill rotWithShape="0">
          <a:gsLst>
            <a:gs pos="0">
              <a:schemeClr val="dk2">
                <a:tint val="60000"/>
                <a:hueOff val="0"/>
                <a:satOff val="0"/>
                <a:lumOff val="0"/>
                <a:alphaOff val="0"/>
                <a:tint val="50000"/>
                <a:satMod val="180000"/>
                <a:lumMod val="100000"/>
              </a:schemeClr>
            </a:gs>
            <a:gs pos="40000">
              <a:schemeClr val="dk2">
                <a:tint val="60000"/>
                <a:hueOff val="0"/>
                <a:satOff val="0"/>
                <a:lumOff val="0"/>
                <a:alphaOff val="0"/>
                <a:tint val="60000"/>
                <a:satMod val="130000"/>
                <a:lumMod val="100000"/>
              </a:schemeClr>
            </a:gs>
            <a:gs pos="100000">
              <a:schemeClr val="dk2">
                <a:tint val="60000"/>
                <a:hueOff val="0"/>
                <a:satOff val="0"/>
                <a:lumOff val="0"/>
                <a:alphaOff val="0"/>
                <a:tint val="96000"/>
                <a:lumMod val="108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46809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763" cy="465455"/>
          </a:xfrm>
          <a:prstGeom prst="rect">
            <a:avLst/>
          </a:prstGeom>
        </p:spPr>
        <p:txBody>
          <a:bodyPr vert="horz" lIns="92930" tIns="46465" rIns="92930" bIns="46465" rtlCol="0"/>
          <a:lstStyle>
            <a:lvl1pPr algn="l">
              <a:defRPr sz="1200"/>
            </a:lvl1pPr>
          </a:lstStyle>
          <a:p>
            <a:endParaRPr lang="en-US" dirty="0"/>
          </a:p>
        </p:txBody>
      </p:sp>
      <p:sp>
        <p:nvSpPr>
          <p:cNvPr id="3" name="Date Placeholder 2"/>
          <p:cNvSpPr>
            <a:spLocks noGrp="1"/>
          </p:cNvSpPr>
          <p:nvPr>
            <p:ph type="dt" idx="1"/>
          </p:nvPr>
        </p:nvSpPr>
        <p:spPr>
          <a:xfrm>
            <a:off x="3939466" y="0"/>
            <a:ext cx="3013763" cy="465455"/>
          </a:xfrm>
          <a:prstGeom prst="rect">
            <a:avLst/>
          </a:prstGeom>
        </p:spPr>
        <p:txBody>
          <a:bodyPr vert="horz" lIns="92930" tIns="46465" rIns="92930" bIns="46465" rtlCol="0"/>
          <a:lstStyle>
            <a:lvl1pPr algn="r">
              <a:defRPr sz="1200"/>
            </a:lvl1pPr>
          </a:lstStyle>
          <a:p>
            <a:fld id="{30E910AE-D6C9-4E4D-B3C8-95322937167E}" type="datetimeFigureOut">
              <a:rPr lang="en-US" smtClean="0"/>
              <a:pPr/>
              <a:t>7/21/2016</a:t>
            </a:fld>
            <a:endParaRPr lang="en-US" dirty="0"/>
          </a:p>
        </p:txBody>
      </p:sp>
      <p:sp>
        <p:nvSpPr>
          <p:cNvPr id="4" name="Slide Image Placeholder 3"/>
          <p:cNvSpPr>
            <a:spLocks noGrp="1" noRot="1" noChangeAspect="1"/>
          </p:cNvSpPr>
          <p:nvPr>
            <p:ph type="sldImg" idx="2"/>
          </p:nvPr>
        </p:nvSpPr>
        <p:spPr>
          <a:xfrm>
            <a:off x="1150938" y="698500"/>
            <a:ext cx="4652962" cy="3490913"/>
          </a:xfrm>
          <a:prstGeom prst="rect">
            <a:avLst/>
          </a:prstGeom>
          <a:noFill/>
          <a:ln w="12700">
            <a:solidFill>
              <a:prstClr val="black"/>
            </a:solidFill>
          </a:ln>
        </p:spPr>
        <p:txBody>
          <a:bodyPr vert="horz" lIns="92930" tIns="46465" rIns="92930" bIns="46465" rtlCol="0" anchor="ctr"/>
          <a:lstStyle/>
          <a:p>
            <a:endParaRPr lang="en-US" dirty="0"/>
          </a:p>
        </p:txBody>
      </p:sp>
      <p:sp>
        <p:nvSpPr>
          <p:cNvPr id="5" name="Notes Placeholder 4"/>
          <p:cNvSpPr>
            <a:spLocks noGrp="1"/>
          </p:cNvSpPr>
          <p:nvPr>
            <p:ph type="body" sz="quarter" idx="3"/>
          </p:nvPr>
        </p:nvSpPr>
        <p:spPr>
          <a:xfrm>
            <a:off x="695484" y="4421823"/>
            <a:ext cx="5563870" cy="4189095"/>
          </a:xfrm>
          <a:prstGeom prst="rect">
            <a:avLst/>
          </a:prstGeom>
        </p:spPr>
        <p:txBody>
          <a:bodyPr vert="horz" lIns="92930" tIns="46465" rIns="92930" bIns="4646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29"/>
            <a:ext cx="3013763" cy="465455"/>
          </a:xfrm>
          <a:prstGeom prst="rect">
            <a:avLst/>
          </a:prstGeom>
        </p:spPr>
        <p:txBody>
          <a:bodyPr vert="horz" lIns="92930" tIns="46465" rIns="92930" bIns="46465"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9466" y="8842029"/>
            <a:ext cx="3013763" cy="465455"/>
          </a:xfrm>
          <a:prstGeom prst="rect">
            <a:avLst/>
          </a:prstGeom>
        </p:spPr>
        <p:txBody>
          <a:bodyPr vert="horz" lIns="92930" tIns="46465" rIns="92930" bIns="46465" rtlCol="0" anchor="b"/>
          <a:lstStyle>
            <a:lvl1pPr algn="r">
              <a:defRPr sz="1200"/>
            </a:lvl1pPr>
          </a:lstStyle>
          <a:p>
            <a:fld id="{F5BE8407-E817-426C-9C46-E15F20784053}" type="slidenum">
              <a:rPr lang="en-US" smtClean="0"/>
              <a:pPr/>
              <a:t>‹#›</a:t>
            </a:fld>
            <a:endParaRPr lang="en-US" dirty="0"/>
          </a:p>
        </p:txBody>
      </p:sp>
    </p:spTree>
    <p:extLst>
      <p:ext uri="{BB962C8B-B14F-4D97-AF65-F5344CB8AC3E}">
        <p14:creationId xmlns:p14="http://schemas.microsoft.com/office/powerpoint/2010/main" val="40904740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2" descr="C:\Users\Administrator\Desktop\Pushpin Dev\Assets\pushpinLeft.png"/>
          <p:cNvPicPr>
            <a:picLocks noChangeAspect="1" noChangeArrowheads="1"/>
          </p:cNvPicPr>
          <p:nvPr/>
        </p:nvPicPr>
        <p:blipFill>
          <a:blip r:embed="rId2"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2"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solidFill>
                  <a:srgbClr val="660033"/>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rgbClr val="002060"/>
                </a:solidFill>
                <a:latin typeface="Gisha" panose="020B0502040204020203" pitchFamily="34" charset="-79"/>
                <a:cs typeface="Gisha" panose="020B0502040204020203" pitchFamily="34" charset="-79"/>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5" name="Footer Placeholder 4"/>
          <p:cNvSpPr>
            <a:spLocks noGrp="1"/>
          </p:cNvSpPr>
          <p:nvPr>
            <p:ph type="ftr" sz="quarter" idx="11"/>
          </p:nvPr>
        </p:nvSpPr>
        <p:spPr>
          <a:xfrm>
            <a:off x="1174044" y="5357592"/>
            <a:ext cx="6826956" cy="365125"/>
          </a:xfrm>
        </p:spPr>
        <p:txBody>
          <a:bodyPr/>
          <a:lstStyle>
            <a:lvl1pPr>
              <a:defRPr>
                <a:latin typeface="Gisha" panose="020B0502040204020203" pitchFamily="34" charset="-79"/>
                <a:cs typeface="Gisha" panose="020B0502040204020203" pitchFamily="34" charset="-79"/>
              </a:defRPr>
            </a:lvl1pPr>
          </a:lstStyle>
          <a:p>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a:solidFill>
                  <a:srgbClr val="660033"/>
                </a:solidFill>
                <a:latin typeface="Gisha" panose="020B0502040204020203" pitchFamily="34" charset="-79"/>
                <a:cs typeface="Gisha" panose="020B0502040204020203" pitchFamily="34" charset="-79"/>
              </a:defRPr>
            </a:lvl1pPr>
          </a:lstStyle>
          <a:p>
            <a:r>
              <a:rPr lang="en-US" dirty="0" smtClean="0"/>
              <a:t>Click to edit Master title style</a:t>
            </a:r>
            <a:endParaRPr lang="en-US" dirty="0"/>
          </a:p>
        </p:txBody>
      </p:sp>
      <p:sp>
        <p:nvSpPr>
          <p:cNvPr id="3" name="Content Placeholder 2"/>
          <p:cNvSpPr>
            <a:spLocks noGrp="1"/>
          </p:cNvSpPr>
          <p:nvPr>
            <p:ph idx="1"/>
          </p:nvPr>
        </p:nvSpPr>
        <p:spPr>
          <a:xfrm>
            <a:off x="1463041" y="2119257"/>
            <a:ext cx="6156960" cy="3443343"/>
          </a:xfrm>
        </p:spPr>
        <p:txBody>
          <a:bodyPr/>
          <a:lstStyle>
            <a:lvl1pPr>
              <a:buClr>
                <a:schemeClr val="accent4">
                  <a:lumMod val="50000"/>
                </a:schemeClr>
              </a:buClr>
              <a:defRPr sz="2400">
                <a:solidFill>
                  <a:srgbClr val="002060"/>
                </a:solidFill>
                <a:latin typeface="Gisha" panose="020B0502040204020203" pitchFamily="34" charset="-79"/>
                <a:cs typeface="Gisha" panose="020B0502040204020203" pitchFamily="34" charset="-79"/>
              </a:defRPr>
            </a:lvl1pPr>
            <a:lvl2pPr marL="640080" indent="-274320">
              <a:buClr>
                <a:srgbClr val="002060"/>
              </a:buClr>
              <a:buFont typeface="Courier New" pitchFamily="49" charset="0"/>
              <a:buChar char="o"/>
              <a:defRPr sz="2400">
                <a:solidFill>
                  <a:srgbClr val="002060"/>
                </a:solidFill>
                <a:latin typeface="Gisha" panose="020B0502040204020203" pitchFamily="34" charset="-79"/>
                <a:cs typeface="Gisha" panose="020B0502040204020203" pitchFamily="34" charset="-79"/>
              </a:defRPr>
            </a:lvl2pPr>
            <a:lvl3pPr marL="914400" indent="-228600">
              <a:buClr>
                <a:schemeClr val="bg2">
                  <a:lumMod val="10000"/>
                </a:schemeClr>
              </a:buClr>
              <a:buFont typeface="Brush Script MT" pitchFamily="66" charset="0"/>
              <a:buChar char="-"/>
              <a:defRPr>
                <a:solidFill>
                  <a:srgbClr val="002060"/>
                </a:solidFill>
                <a:latin typeface="Gisha" panose="020B0502040204020203" pitchFamily="34" charset="-79"/>
                <a:cs typeface="Gisha" panose="020B0502040204020203" pitchFamily="34" charset="-79"/>
              </a:defRPr>
            </a:lvl3pPr>
            <a:lvl4pPr marL="1280160" indent="-228600">
              <a:buClr>
                <a:schemeClr val="bg2">
                  <a:lumMod val="10000"/>
                </a:schemeClr>
              </a:buClr>
              <a:buFont typeface="Brush Script MT" pitchFamily="66" charset="0"/>
              <a:buChar char="-"/>
              <a:defRPr>
                <a:solidFill>
                  <a:srgbClr val="002060"/>
                </a:solidFill>
                <a:latin typeface="Gisha" panose="020B0502040204020203" pitchFamily="34" charset="-79"/>
                <a:cs typeface="Gisha" panose="020B0502040204020203" pitchFamily="34" charset="-79"/>
              </a:defRPr>
            </a:lvl4pPr>
            <a:lvl5pPr marL="1645920" indent="-228600">
              <a:buClr>
                <a:schemeClr val="bg2">
                  <a:lumMod val="10000"/>
                </a:schemeClr>
              </a:buClr>
              <a:buFont typeface="Brush Script MT" pitchFamily="66" charset="0"/>
              <a:buChar char="-"/>
              <a:defRPr>
                <a:solidFill>
                  <a:srgbClr val="002060"/>
                </a:solidFill>
                <a:latin typeface="Gisha" panose="020B0502040204020203" pitchFamily="34" charset="-79"/>
                <a:cs typeface="Gisha" panose="020B0502040204020203" pitchFamily="34" charset="-79"/>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a:xfrm>
            <a:off x="914400" y="5715000"/>
            <a:ext cx="7315199" cy="365125"/>
          </a:xfrm>
        </p:spPr>
        <p:txBody>
          <a:bodyPr/>
          <a:lstStyle>
            <a:lvl1pPr>
              <a:defRPr lang="en-US" sz="800" smtClean="0">
                <a:effectLst/>
              </a:defRPr>
            </a:lvl1pPr>
          </a:lstStyle>
          <a:p>
            <a:r>
              <a:rPr lang="en-US" dirty="0" smtClean="0"/>
              <a:t>Copyright © 2017 McGraw-Hill Education. All rights reserved. No reproduction or distribution without the prior written consent of McGraw-Hill Education.</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solidFill>
                  <a:srgbClr val="660033"/>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rgbClr val="002060"/>
                </a:solidFill>
                <a:latin typeface="Gisha" panose="020B0502040204020203" pitchFamily="34" charset="-79"/>
                <a:cs typeface="Gisha" panose="020B0502040204020203" pitchFamily="34" charset="-79"/>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a:xfrm>
            <a:off x="6454588" y="5809152"/>
            <a:ext cx="1213821" cy="365125"/>
          </a:xfrm>
          <a:prstGeom prst="rect">
            <a:avLst/>
          </a:prstGeom>
        </p:spPr>
        <p:txBody>
          <a:bodyPr/>
          <a:lstStyle/>
          <a:p>
            <a:fld id="{81DF170E-70EB-49F5-8449-D6A0E4DEBEC4}" type="datetimeFigureOut">
              <a:rPr lang="en-US" smtClean="0"/>
              <a:pPr/>
              <a:t>7/21/2016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670202" y="5809152"/>
            <a:ext cx="554023" cy="365125"/>
          </a:xfrm>
          <a:prstGeom prst="rect">
            <a:avLst/>
          </a:prstGeom>
        </p:spPr>
        <p:txBody>
          <a:bodyPr/>
          <a:lstStyle/>
          <a:p>
            <a:fld id="{FBBC458B-B18F-4C3D-A1CD-A5C71A927D1A}"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660033"/>
                </a:solidFill>
              </a:defRPr>
            </a:lvl1pPr>
          </a:lstStyle>
          <a:p>
            <a:r>
              <a:rPr lang="en-US" dirty="0" smtClean="0"/>
              <a:t>Click to edit Master title style</a:t>
            </a:r>
            <a:endParaRPr lang="en-US" dirty="0"/>
          </a:p>
        </p:txBody>
      </p:sp>
      <p:sp>
        <p:nvSpPr>
          <p:cNvPr id="6" name="Footer Placeholder 5"/>
          <p:cNvSpPr>
            <a:spLocks noGrp="1"/>
          </p:cNvSpPr>
          <p:nvPr>
            <p:ph type="ftr" sz="quarter" idx="11"/>
          </p:nvPr>
        </p:nvSpPr>
        <p:spPr>
          <a:xfrm>
            <a:off x="914400" y="5809152"/>
            <a:ext cx="7315199" cy="365125"/>
          </a:xfrm>
        </p:spPr>
        <p:txBody>
          <a:bodyPr/>
          <a:lstStyle>
            <a:lvl1pPr>
              <a:defRPr sz="1000">
                <a:latin typeface="Gisha" panose="020B0502040204020203" pitchFamily="34" charset="-79"/>
                <a:cs typeface="Gisha" panose="020B0502040204020203" pitchFamily="34" charset="-79"/>
              </a:defRPr>
            </a:lvl1pPr>
          </a:lstStyle>
          <a:p>
            <a:endParaRPr lang="en-US" dirty="0"/>
          </a:p>
        </p:txBody>
      </p:sp>
      <p:sp>
        <p:nvSpPr>
          <p:cNvPr id="9" name="Content Placeholder 8"/>
          <p:cNvSpPr>
            <a:spLocks noGrp="1"/>
          </p:cNvSpPr>
          <p:nvPr>
            <p:ph sz="quarter" idx="13"/>
          </p:nvPr>
        </p:nvSpPr>
        <p:spPr>
          <a:xfrm>
            <a:off x="1298448" y="2121407"/>
            <a:ext cx="3200400" cy="3602736"/>
          </a:xfrm>
        </p:spPr>
        <p:txBody>
          <a:bodyPr/>
          <a:lstStyle>
            <a:lvl1pPr>
              <a:buClr>
                <a:schemeClr val="accent4">
                  <a:lumMod val="50000"/>
                </a:schemeClr>
              </a:buClr>
              <a:defRPr>
                <a:solidFill>
                  <a:srgbClr val="002060"/>
                </a:solidFill>
                <a:latin typeface="Gisha" panose="020B0502040204020203" pitchFamily="34" charset="-79"/>
                <a:cs typeface="Gisha" panose="020B0502040204020203" pitchFamily="34" charset="-79"/>
              </a:defRPr>
            </a:lvl1pPr>
            <a:lvl2pPr marL="640080" indent="-274320">
              <a:buClr>
                <a:schemeClr val="bg2">
                  <a:lumMod val="10000"/>
                </a:schemeClr>
              </a:buClr>
              <a:buFont typeface="Courier New" pitchFamily="49" charset="0"/>
              <a:buChar char="o"/>
              <a:defRPr>
                <a:solidFill>
                  <a:schemeClr val="tx2">
                    <a:lumMod val="75000"/>
                  </a:schemeClr>
                </a:solidFill>
                <a:latin typeface="Gisha" panose="020B0502040204020203" pitchFamily="34" charset="-79"/>
                <a:cs typeface="Gisha" panose="020B0502040204020203" pitchFamily="34" charset="-79"/>
              </a:defRPr>
            </a:lvl2pPr>
            <a:lvl3pPr marL="914400" indent="-228600">
              <a:buClr>
                <a:schemeClr val="bg2">
                  <a:lumMod val="10000"/>
                </a:schemeClr>
              </a:buClr>
              <a:buFont typeface="Brush Script MT" pitchFamily="66" charset="0"/>
              <a:buChar char="-"/>
              <a:defRPr>
                <a:solidFill>
                  <a:schemeClr val="tx2">
                    <a:lumMod val="75000"/>
                  </a:schemeClr>
                </a:solidFill>
                <a:latin typeface="Gisha" panose="020B0502040204020203" pitchFamily="34" charset="-79"/>
                <a:cs typeface="Gisha" panose="020B0502040204020203" pitchFamily="34" charset="-79"/>
              </a:defRPr>
            </a:lvl3pPr>
            <a:lvl4pPr marL="1280160" indent="-228600">
              <a:buClr>
                <a:schemeClr val="bg2">
                  <a:lumMod val="10000"/>
                </a:schemeClr>
              </a:buClr>
              <a:buFont typeface="Brush Script MT" pitchFamily="66" charset="0"/>
              <a:buChar char="-"/>
              <a:defRPr>
                <a:solidFill>
                  <a:schemeClr val="tx2">
                    <a:lumMod val="75000"/>
                  </a:schemeClr>
                </a:solidFill>
                <a:latin typeface="Gisha" panose="020B0502040204020203" pitchFamily="34" charset="-79"/>
                <a:cs typeface="Gisha" panose="020B0502040204020203" pitchFamily="34" charset="-79"/>
              </a:defRPr>
            </a:lvl4pPr>
            <a:lvl5pPr marL="1645920" indent="-228600">
              <a:buClr>
                <a:schemeClr val="bg2">
                  <a:lumMod val="10000"/>
                </a:schemeClr>
              </a:buClr>
              <a:buFont typeface="Brush Script MT" pitchFamily="66" charset="0"/>
              <a:buChar char="-"/>
              <a:defRPr>
                <a:solidFill>
                  <a:schemeClr val="tx2">
                    <a:lumMod val="75000"/>
                  </a:schemeClr>
                </a:solidFill>
                <a:latin typeface="Gisha" panose="020B0502040204020203" pitchFamily="34" charset="-79"/>
                <a:cs typeface="Gisha" panose="020B0502040204020203" pitchFamily="34" charset="-79"/>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Content Placeholder 10"/>
          <p:cNvSpPr>
            <a:spLocks noGrp="1"/>
          </p:cNvSpPr>
          <p:nvPr>
            <p:ph sz="quarter" idx="14"/>
          </p:nvPr>
        </p:nvSpPr>
        <p:spPr>
          <a:xfrm>
            <a:off x="4663440" y="2119313"/>
            <a:ext cx="3200400" cy="3605212"/>
          </a:xfrm>
        </p:spPr>
        <p:txBody>
          <a:bodyPr/>
          <a:lstStyle>
            <a:lvl1pPr>
              <a:buClr>
                <a:schemeClr val="accent4">
                  <a:lumMod val="50000"/>
                </a:schemeClr>
              </a:buClr>
              <a:defRPr>
                <a:solidFill>
                  <a:srgbClr val="002060"/>
                </a:solidFill>
                <a:latin typeface="Gisha" panose="020B0502040204020203" pitchFamily="34" charset="-79"/>
                <a:cs typeface="Gisha" panose="020B0502040204020203" pitchFamily="34" charset="-79"/>
              </a:defRPr>
            </a:lvl1pPr>
            <a:lvl2pPr marL="640080" indent="-274320">
              <a:buClr>
                <a:schemeClr val="bg2">
                  <a:lumMod val="10000"/>
                </a:schemeClr>
              </a:buClr>
              <a:buFont typeface="Courier New" pitchFamily="49" charset="0"/>
              <a:buChar char="o"/>
              <a:defRPr>
                <a:solidFill>
                  <a:schemeClr val="tx2">
                    <a:lumMod val="75000"/>
                  </a:schemeClr>
                </a:solidFill>
                <a:latin typeface="Gisha" panose="020B0502040204020203" pitchFamily="34" charset="-79"/>
                <a:cs typeface="Gisha" panose="020B0502040204020203" pitchFamily="34" charset="-79"/>
              </a:defRPr>
            </a:lvl2pPr>
            <a:lvl3pPr marL="914400" indent="-228600">
              <a:buClr>
                <a:schemeClr val="bg2">
                  <a:lumMod val="10000"/>
                </a:schemeClr>
              </a:buClr>
              <a:buFont typeface="Brush Script MT" pitchFamily="66" charset="0"/>
              <a:buChar char="-"/>
              <a:defRPr>
                <a:solidFill>
                  <a:schemeClr val="tx2">
                    <a:lumMod val="75000"/>
                  </a:schemeClr>
                </a:solidFill>
                <a:latin typeface="Gisha" panose="020B0502040204020203" pitchFamily="34" charset="-79"/>
                <a:cs typeface="Gisha" panose="020B0502040204020203" pitchFamily="34" charset="-79"/>
              </a:defRPr>
            </a:lvl3pPr>
            <a:lvl4pPr marL="1280160" indent="-228600">
              <a:buClr>
                <a:schemeClr val="bg2">
                  <a:lumMod val="10000"/>
                </a:schemeClr>
              </a:buClr>
              <a:buFont typeface="Brush Script MT" pitchFamily="66" charset="0"/>
              <a:buChar char="-"/>
              <a:defRPr>
                <a:solidFill>
                  <a:schemeClr val="tx2">
                    <a:lumMod val="75000"/>
                  </a:schemeClr>
                </a:solidFill>
                <a:latin typeface="Gisha" panose="020B0502040204020203" pitchFamily="34" charset="-79"/>
                <a:cs typeface="Gisha" panose="020B0502040204020203" pitchFamily="34" charset="-79"/>
              </a:defRPr>
            </a:lvl4pPr>
            <a:lvl5pPr marL="1645920" indent="-228600">
              <a:buClr>
                <a:schemeClr val="bg2">
                  <a:lumMod val="10000"/>
                </a:schemeClr>
              </a:buClr>
              <a:buFont typeface="Brush Script MT" pitchFamily="66" charset="0"/>
              <a:buChar char="-"/>
              <a:defRPr>
                <a:solidFill>
                  <a:schemeClr val="tx2">
                    <a:lumMod val="75000"/>
                  </a:schemeClr>
                </a:solidFill>
                <a:latin typeface="Gisha" panose="020B0502040204020203" pitchFamily="34" charset="-79"/>
                <a:cs typeface="Gisha" panose="020B0502040204020203" pitchFamily="34" charset="-79"/>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660033"/>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0">
                <a:solidFill>
                  <a:schemeClr val="tx2"/>
                </a:solidFill>
                <a:latin typeface="Gisha" panose="020B0502040204020203" pitchFamily="34" charset="-79"/>
                <a:cs typeface="Gisha" panose="020B0502040204020203" pitchFamily="34" charset="-79"/>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0">
                <a:solidFill>
                  <a:schemeClr val="tx2"/>
                </a:solidFill>
                <a:latin typeface="Gisha" panose="020B0502040204020203" pitchFamily="34" charset="-79"/>
                <a:cs typeface="Gisha" panose="020B0502040204020203" pitchFamily="34" charset="-79"/>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8" name="Footer Placeholder 7"/>
          <p:cNvSpPr>
            <a:spLocks noGrp="1"/>
          </p:cNvSpPr>
          <p:nvPr>
            <p:ph type="ftr" sz="quarter" idx="11"/>
          </p:nvPr>
        </p:nvSpPr>
        <p:spPr>
          <a:xfrm>
            <a:off x="914400" y="5809152"/>
            <a:ext cx="7315199" cy="365125"/>
          </a:xfrm>
        </p:spPr>
        <p:txBody>
          <a:bodyPr/>
          <a:lstStyle>
            <a:lvl1pPr>
              <a:defRPr sz="1000">
                <a:latin typeface="Gisha" panose="020B0502040204020203" pitchFamily="34" charset="-79"/>
                <a:cs typeface="Gisha" panose="020B0502040204020203" pitchFamily="34" charset="-79"/>
              </a:defRPr>
            </a:lvl1pPr>
          </a:lstStyle>
          <a:p>
            <a:endParaRPr lang="en-US" dirty="0"/>
          </a:p>
        </p:txBody>
      </p:sp>
      <p:sp>
        <p:nvSpPr>
          <p:cNvPr id="11" name="Content Placeholder 10"/>
          <p:cNvSpPr>
            <a:spLocks noGrp="1"/>
          </p:cNvSpPr>
          <p:nvPr>
            <p:ph sz="quarter" idx="13"/>
          </p:nvPr>
        </p:nvSpPr>
        <p:spPr>
          <a:xfrm>
            <a:off x="1298448" y="2944368"/>
            <a:ext cx="3227832" cy="2779776"/>
          </a:xfrm>
        </p:spPr>
        <p:txBody>
          <a:bodyPr/>
          <a:lstStyle>
            <a:lvl1pPr>
              <a:buClr>
                <a:schemeClr val="accent4">
                  <a:lumMod val="50000"/>
                </a:schemeClr>
              </a:buClr>
              <a:defRPr>
                <a:latin typeface="Gisha" panose="020B0502040204020203" pitchFamily="34" charset="-79"/>
                <a:cs typeface="Gisha" panose="020B0502040204020203" pitchFamily="34" charset="-79"/>
              </a:defRPr>
            </a:lvl1pPr>
            <a:lvl2pPr>
              <a:buClr>
                <a:schemeClr val="accent4">
                  <a:lumMod val="50000"/>
                </a:schemeClr>
              </a:buClr>
              <a:defRPr>
                <a:latin typeface="Gisha" panose="020B0502040204020203" pitchFamily="34" charset="-79"/>
                <a:cs typeface="Gisha" panose="020B0502040204020203" pitchFamily="34" charset="-79"/>
              </a:defRPr>
            </a:lvl2pPr>
            <a:lvl3pPr>
              <a:buClr>
                <a:schemeClr val="accent4">
                  <a:lumMod val="50000"/>
                </a:schemeClr>
              </a:buClr>
              <a:defRPr>
                <a:latin typeface="Gisha" panose="020B0502040204020203" pitchFamily="34" charset="-79"/>
                <a:cs typeface="Gisha" panose="020B0502040204020203" pitchFamily="34" charset="-79"/>
              </a:defRPr>
            </a:lvl3pPr>
            <a:lvl4pPr>
              <a:buClr>
                <a:schemeClr val="accent4">
                  <a:lumMod val="50000"/>
                </a:schemeClr>
              </a:buClr>
              <a:defRPr>
                <a:latin typeface="Gisha" panose="020B0502040204020203" pitchFamily="34" charset="-79"/>
                <a:cs typeface="Gisha" panose="020B0502040204020203" pitchFamily="34" charset="-79"/>
              </a:defRPr>
            </a:lvl4pPr>
            <a:lvl5pPr>
              <a:buClr>
                <a:schemeClr val="accent4">
                  <a:lumMod val="50000"/>
                </a:schemeClr>
              </a:buClr>
              <a:defRPr>
                <a:latin typeface="Gisha" panose="020B0502040204020203" pitchFamily="34" charset="-79"/>
                <a:cs typeface="Gisha" panose="020B0502040204020203" pitchFamily="34" charset="-79"/>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ontent Placeholder 12"/>
          <p:cNvSpPr>
            <a:spLocks noGrp="1"/>
          </p:cNvSpPr>
          <p:nvPr>
            <p:ph sz="quarter" idx="14"/>
          </p:nvPr>
        </p:nvSpPr>
        <p:spPr>
          <a:xfrm>
            <a:off x="4645151" y="2944813"/>
            <a:ext cx="3227832" cy="2779776"/>
          </a:xfrm>
        </p:spPr>
        <p:txBody>
          <a:bodyPr/>
          <a:lstStyle>
            <a:lvl1pPr>
              <a:buClr>
                <a:schemeClr val="accent4">
                  <a:lumMod val="50000"/>
                </a:schemeClr>
              </a:buClr>
              <a:defRPr>
                <a:latin typeface="Gisha" panose="020B0502040204020203" pitchFamily="34" charset="-79"/>
                <a:cs typeface="Gisha" panose="020B0502040204020203" pitchFamily="34" charset="-79"/>
              </a:defRPr>
            </a:lvl1pPr>
            <a:lvl2pPr>
              <a:buClr>
                <a:schemeClr val="accent4">
                  <a:lumMod val="50000"/>
                </a:schemeClr>
              </a:buClr>
              <a:defRPr>
                <a:latin typeface="Gisha" panose="020B0502040204020203" pitchFamily="34" charset="-79"/>
                <a:cs typeface="Gisha" panose="020B0502040204020203" pitchFamily="34" charset="-79"/>
              </a:defRPr>
            </a:lvl2pPr>
            <a:lvl3pPr>
              <a:buClr>
                <a:schemeClr val="accent4">
                  <a:lumMod val="50000"/>
                </a:schemeClr>
              </a:buClr>
              <a:defRPr>
                <a:latin typeface="Gisha" panose="020B0502040204020203" pitchFamily="34" charset="-79"/>
                <a:cs typeface="Gisha" panose="020B0502040204020203" pitchFamily="34" charset="-79"/>
              </a:defRPr>
            </a:lvl3pPr>
            <a:lvl4pPr>
              <a:buClr>
                <a:schemeClr val="accent4">
                  <a:lumMod val="50000"/>
                </a:schemeClr>
              </a:buClr>
              <a:defRPr>
                <a:latin typeface="Gisha" panose="020B0502040204020203" pitchFamily="34" charset="-79"/>
                <a:cs typeface="Gisha" panose="020B0502040204020203" pitchFamily="34" charset="-79"/>
              </a:defRPr>
            </a:lvl4pPr>
            <a:lvl5pPr>
              <a:buClr>
                <a:schemeClr val="accent4">
                  <a:lumMod val="50000"/>
                </a:schemeClr>
              </a:buClr>
              <a:defRPr>
                <a:latin typeface="Gisha" panose="020B0502040204020203" pitchFamily="34" charset="-79"/>
                <a:cs typeface="Gisha" panose="020B0502040204020203" pitchFamily="34" charset="-79"/>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660033"/>
                </a:solidFill>
                <a:latin typeface="Gisha" panose="020B0502040204020203" pitchFamily="34" charset="-79"/>
                <a:cs typeface="Gisha" panose="020B0502040204020203" pitchFamily="34" charset="-79"/>
              </a:defRPr>
            </a:lvl1pPr>
          </a:lstStyle>
          <a:p>
            <a:r>
              <a:rPr lang="en-US" dirty="0" smtClean="0"/>
              <a:t>Click to edit Master title style</a:t>
            </a:r>
            <a:endParaRPr lang="en-US" dirty="0"/>
          </a:p>
        </p:txBody>
      </p:sp>
      <p:sp>
        <p:nvSpPr>
          <p:cNvPr id="4" name="Footer Placeholder 3"/>
          <p:cNvSpPr>
            <a:spLocks noGrp="1"/>
          </p:cNvSpPr>
          <p:nvPr>
            <p:ph type="ftr" sz="quarter" idx="11"/>
          </p:nvPr>
        </p:nvSpPr>
        <p:spPr>
          <a:xfrm>
            <a:off x="914400" y="5809152"/>
            <a:ext cx="7391399" cy="365125"/>
          </a:xfrm>
        </p:spPr>
        <p:txBody>
          <a:bodyPr/>
          <a:lstStyle>
            <a:lvl1pPr>
              <a:defRPr sz="1000">
                <a:latin typeface="Gisha" panose="020B0502040204020203" pitchFamily="34" charset="-79"/>
                <a:cs typeface="Gisha" panose="020B0502040204020203" pitchFamily="34" charset="-79"/>
              </a:defRPr>
            </a:lvl1pPr>
          </a:lstStyle>
          <a:p>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914400" y="5809152"/>
            <a:ext cx="7315199" cy="365125"/>
          </a:xfrm>
        </p:spPr>
        <p:txBody>
          <a:bodyPr/>
          <a:lstStyle>
            <a:lvl1pPr>
              <a:defRPr sz="1000" i="0">
                <a:latin typeface="Gisha" panose="020B0502040204020203" pitchFamily="34" charset="-79"/>
                <a:cs typeface="Gisha" panose="020B0502040204020203" pitchFamily="34" charset="-79"/>
              </a:defRPr>
            </a:lvl1pPr>
          </a:lstStyle>
          <a:p>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userDrawn="1"/>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solidFill>
                  <a:srgbClr val="660033"/>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rot="60000">
            <a:off x="4854291" y="1150993"/>
            <a:ext cx="3020792" cy="4625489"/>
          </a:xfrm>
        </p:spPr>
        <p:txBody>
          <a:bodyPr anchor="ctr"/>
          <a:lstStyle>
            <a:lvl1pPr>
              <a:buClr>
                <a:schemeClr val="accent4">
                  <a:lumMod val="50000"/>
                </a:schemeClr>
              </a:buClr>
              <a:defRPr sz="2200">
                <a:latin typeface="Gisha" panose="020B0502040204020203" pitchFamily="34" charset="-79"/>
                <a:cs typeface="Gisha" panose="020B0502040204020203" pitchFamily="34" charset="-79"/>
              </a:defRPr>
            </a:lvl1pPr>
            <a:lvl2pPr>
              <a:buClr>
                <a:schemeClr val="accent4">
                  <a:lumMod val="50000"/>
                </a:schemeClr>
              </a:buClr>
              <a:defRPr sz="2000">
                <a:latin typeface="Gisha" panose="020B0502040204020203" pitchFamily="34" charset="-79"/>
                <a:cs typeface="Gisha" panose="020B0502040204020203" pitchFamily="34" charset="-79"/>
              </a:defRPr>
            </a:lvl2pPr>
            <a:lvl3pPr>
              <a:buClr>
                <a:schemeClr val="accent4">
                  <a:lumMod val="50000"/>
                </a:schemeClr>
              </a:buClr>
              <a:defRPr sz="1800">
                <a:latin typeface="Gisha" panose="020B0502040204020203" pitchFamily="34" charset="-79"/>
                <a:cs typeface="Gisha" panose="020B0502040204020203" pitchFamily="34" charset="-79"/>
              </a:defRPr>
            </a:lvl3pPr>
            <a:lvl4pPr>
              <a:buClr>
                <a:schemeClr val="accent4">
                  <a:lumMod val="50000"/>
                </a:schemeClr>
              </a:buClr>
              <a:defRPr sz="1600">
                <a:latin typeface="Gisha" panose="020B0502040204020203" pitchFamily="34" charset="-79"/>
                <a:cs typeface="Gisha" panose="020B0502040204020203" pitchFamily="34" charset="-79"/>
              </a:defRPr>
            </a:lvl4pPr>
            <a:lvl5pPr>
              <a:buClr>
                <a:schemeClr val="accent4">
                  <a:lumMod val="50000"/>
                </a:schemeClr>
              </a:buClr>
              <a:defRPr sz="1400">
                <a:latin typeface="Gisha" panose="020B0502040204020203" pitchFamily="34" charset="-79"/>
                <a:cs typeface="Gisha" panose="020B0502040204020203" pitchFamily="34" charset="-79"/>
              </a:defRPr>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atin typeface="Gisha" panose="020B0502040204020203" pitchFamily="34" charset="-79"/>
                <a:cs typeface="Gisha" panose="020B0502040204020203" pitchFamily="34" charset="-79"/>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6" name="Footer Placeholder 5"/>
          <p:cNvSpPr>
            <a:spLocks noGrp="1"/>
          </p:cNvSpPr>
          <p:nvPr>
            <p:ph type="ftr" sz="quarter" idx="11"/>
          </p:nvPr>
        </p:nvSpPr>
        <p:spPr>
          <a:xfrm rot="-60000">
            <a:off x="914554" y="5829261"/>
            <a:ext cx="3522607" cy="365125"/>
          </a:xfrm>
        </p:spPr>
        <p:txBody>
          <a:bodyPr/>
          <a:lstStyle>
            <a:lvl1pPr>
              <a:defRPr sz="1000">
                <a:latin typeface="Gisha" panose="020B0502040204020203" pitchFamily="34" charset="-79"/>
                <a:cs typeface="Gisha" panose="020B0502040204020203" pitchFamily="34" charset="-79"/>
              </a:defRPr>
            </a:lvl1pPr>
          </a:lstStyle>
          <a:p>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solidFill>
                  <a:srgbClr val="660033"/>
                </a:solidFill>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atin typeface="Gisha" panose="020B0502040204020203" pitchFamily="34" charset="-79"/>
                <a:cs typeface="Gisha" panose="020B0502040204020203" pitchFamily="34" charset="-79"/>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atin typeface="Gisha" panose="020B0502040204020203" pitchFamily="34" charset="-79"/>
                <a:cs typeface="Gisha" panose="020B0502040204020203" pitchFamily="34" charset="-79"/>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6" name="Footer Placeholder 5"/>
          <p:cNvSpPr>
            <a:spLocks noGrp="1"/>
          </p:cNvSpPr>
          <p:nvPr>
            <p:ph type="ftr" sz="quarter" idx="11"/>
          </p:nvPr>
        </p:nvSpPr>
        <p:spPr>
          <a:xfrm rot="-60000">
            <a:off x="914569" y="5831037"/>
            <a:ext cx="3319043" cy="365125"/>
          </a:xfrm>
        </p:spPr>
        <p:txBody>
          <a:bodyPr/>
          <a:lstStyle>
            <a:lvl1pPr>
              <a:defRPr sz="1000">
                <a:latin typeface="Gisha" panose="020B0502040204020203" pitchFamily="34" charset="-79"/>
                <a:cs typeface="Gisha" panose="020B0502040204020203" pitchFamily="34" charset="-79"/>
              </a:defRPr>
            </a:lvl1pPr>
          </a:lstStyle>
          <a:p>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3.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731520" y="576072"/>
            <a:ext cx="7696200" cy="5715000"/>
          </a:xfrm>
          <a:prstGeom prst="rect">
            <a:avLst/>
          </a:prstGeom>
          <a:blipFill dpi="0" rotWithShape="1">
            <a:blip r:embed="rId11"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2" descr="C:\Users\Administrator\Desktop\Pushpin Dev\Assets\pushpinLeft.png"/>
          <p:cNvPicPr>
            <a:picLocks noChangeAspect="1" noChangeArrowheads="1"/>
          </p:cNvPicPr>
          <p:nvPr/>
        </p:nvPicPr>
        <p:blipFill>
          <a:blip r:embed="rId12"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2"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3"/>
          </p:nvPr>
        </p:nvSpPr>
        <p:spPr>
          <a:xfrm>
            <a:off x="914400" y="5809152"/>
            <a:ext cx="7315199" cy="365125"/>
          </a:xfrm>
          <a:prstGeom prst="rect">
            <a:avLst/>
          </a:prstGeom>
        </p:spPr>
        <p:txBody>
          <a:bodyPr vert="horz" lIns="91440" tIns="45720" rIns="91440" bIns="45720" rtlCol="0" anchor="ctr"/>
          <a:lstStyle>
            <a:lvl1pPr algn="l">
              <a:defRPr sz="1000">
                <a:solidFill>
                  <a:schemeClr val="tx2"/>
                </a:solidFill>
                <a:latin typeface="Gisha" panose="020B0502040204020203" pitchFamily="34" charset="-79"/>
                <a:cs typeface="Gisha" panose="020B0502040204020203" pitchFamily="34" charset="-79"/>
              </a:defRPr>
            </a:lvl1pPr>
          </a:lstStyle>
          <a:p>
            <a:endParaRPr lang="en-US" dirty="0"/>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Lst>
  <p:timing>
    <p:tnLst>
      <p:par>
        <p:cTn id="1" dur="indefinite" restart="never" nodeType="tmRoot"/>
      </p:par>
    </p:tnLst>
  </p:timing>
  <p:txStyles>
    <p:titleStyle>
      <a:lvl1pPr algn="ctr" defTabSz="914400" rtl="0" eaLnBrk="1" latinLnBrk="0" hangingPunct="1">
        <a:spcBef>
          <a:spcPct val="0"/>
        </a:spcBef>
        <a:buNone/>
        <a:defRPr sz="4000" kern="1200">
          <a:solidFill>
            <a:srgbClr val="660033"/>
          </a:solidFill>
          <a:latin typeface="Gisha" panose="020B0502040204020203" pitchFamily="34" charset="-79"/>
          <a:ea typeface="+mj-ea"/>
          <a:cs typeface="Gisha" panose="020B0502040204020203" pitchFamily="34" charset="-79"/>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4">
            <a:lumMod val="50000"/>
          </a:schemeClr>
        </a:buClr>
        <a:buSzPct val="85000"/>
        <a:buFont typeface="Brush Script MT" pitchFamily="66" charset="0"/>
        <a:buChar char="O"/>
        <a:defRPr sz="2400" kern="1200">
          <a:solidFill>
            <a:srgbClr val="002060"/>
          </a:solidFill>
          <a:latin typeface="Gisha" panose="020B0502040204020203" pitchFamily="34" charset="-79"/>
          <a:ea typeface="+mn-ea"/>
          <a:cs typeface="Gisha" panose="020B0502040204020203" pitchFamily="34" charset="-79"/>
        </a:defRPr>
      </a:lvl1pPr>
      <a:lvl2pPr marL="640080" indent="-274320" algn="l" defTabSz="914400" rtl="0" eaLnBrk="1" latinLnBrk="0" hangingPunct="1">
        <a:spcBef>
          <a:spcPct val="20000"/>
        </a:spcBef>
        <a:buClr>
          <a:schemeClr val="accent4">
            <a:lumMod val="50000"/>
          </a:schemeClr>
        </a:buClr>
        <a:buSzPct val="85000"/>
        <a:buFont typeface="Brush Script MT" pitchFamily="66" charset="0"/>
        <a:buChar char="O"/>
        <a:defRPr sz="2400" kern="1200">
          <a:solidFill>
            <a:schemeClr val="tx2">
              <a:lumMod val="75000"/>
            </a:schemeClr>
          </a:solidFill>
          <a:latin typeface="Gisha" panose="020B0502040204020203" pitchFamily="34" charset="-79"/>
          <a:ea typeface="+mn-ea"/>
          <a:cs typeface="Gisha" panose="020B0502040204020203" pitchFamily="34" charset="-79"/>
        </a:defRPr>
      </a:lvl2pPr>
      <a:lvl3pPr marL="914400" indent="-228600" algn="l" defTabSz="914400" rtl="0" eaLnBrk="1" latinLnBrk="0" hangingPunct="1">
        <a:spcBef>
          <a:spcPct val="20000"/>
        </a:spcBef>
        <a:buClr>
          <a:schemeClr val="accent4">
            <a:lumMod val="50000"/>
          </a:schemeClr>
        </a:buClr>
        <a:buSzPct val="85000"/>
        <a:buFont typeface="Brush Script MT" pitchFamily="66" charset="0"/>
        <a:buChar char="O"/>
        <a:defRPr sz="2400" kern="1200">
          <a:solidFill>
            <a:schemeClr val="tx2">
              <a:lumMod val="75000"/>
            </a:schemeClr>
          </a:solidFill>
          <a:latin typeface="Gisha" panose="020B0502040204020203" pitchFamily="34" charset="-79"/>
          <a:ea typeface="+mn-ea"/>
          <a:cs typeface="Gisha" panose="020B0502040204020203" pitchFamily="34" charset="-79"/>
        </a:defRPr>
      </a:lvl3pPr>
      <a:lvl4pPr marL="1280160" indent="-228600" algn="l" defTabSz="914400" rtl="0" eaLnBrk="1" latinLnBrk="0" hangingPunct="1">
        <a:spcBef>
          <a:spcPct val="20000"/>
        </a:spcBef>
        <a:buClr>
          <a:schemeClr val="accent4">
            <a:lumMod val="50000"/>
          </a:schemeClr>
        </a:buClr>
        <a:buSzPct val="85000"/>
        <a:buFont typeface="Brush Script MT" pitchFamily="66" charset="0"/>
        <a:buChar char="O"/>
        <a:defRPr sz="2400" kern="1200">
          <a:solidFill>
            <a:schemeClr val="tx2">
              <a:lumMod val="75000"/>
            </a:schemeClr>
          </a:solidFill>
          <a:latin typeface="Gisha" panose="020B0502040204020203" pitchFamily="34" charset="-79"/>
          <a:ea typeface="+mn-ea"/>
          <a:cs typeface="Gisha" panose="020B0502040204020203" pitchFamily="34" charset="-79"/>
        </a:defRPr>
      </a:lvl4pPr>
      <a:lvl5pPr marL="1645920" indent="-228600" algn="l" defTabSz="914400" rtl="0" eaLnBrk="1" latinLnBrk="0" hangingPunct="1">
        <a:spcBef>
          <a:spcPct val="20000"/>
        </a:spcBef>
        <a:buClr>
          <a:schemeClr val="accent4">
            <a:lumMod val="50000"/>
          </a:schemeClr>
        </a:buClr>
        <a:buSzPct val="85000"/>
        <a:buFont typeface="Brush Script MT" pitchFamily="66" charset="0"/>
        <a:buChar char="O"/>
        <a:defRPr sz="2400" kern="1200">
          <a:solidFill>
            <a:schemeClr val="tx2">
              <a:lumMod val="75000"/>
            </a:schemeClr>
          </a:solidFill>
          <a:latin typeface="Gisha" panose="020B0502040204020203" pitchFamily="34" charset="-79"/>
          <a:ea typeface="+mn-ea"/>
          <a:cs typeface="Gisha" panose="020B0502040204020203" pitchFamily="34" charset="-79"/>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5291467" y="2078666"/>
            <a:ext cx="2743201" cy="1202485"/>
          </a:xfrm>
        </p:spPr>
        <p:txBody>
          <a:bodyPr>
            <a:normAutofit/>
          </a:bodyPr>
          <a:lstStyle/>
          <a:p>
            <a:pPr>
              <a:spcBef>
                <a:spcPts val="576"/>
              </a:spcBef>
            </a:pPr>
            <a:r>
              <a:rPr lang="en-US" sz="2400" dirty="0">
                <a:solidFill>
                  <a:srgbClr val="002060"/>
                </a:solidFill>
                <a:ea typeface="+mn-ea"/>
              </a:rPr>
              <a:t>Chapter </a:t>
            </a:r>
            <a:r>
              <a:rPr lang="en-US" sz="2400" dirty="0">
                <a:solidFill>
                  <a:srgbClr val="002060"/>
                </a:solidFill>
                <a:ea typeface="+mn-ea"/>
              </a:rPr>
              <a:t>Three</a:t>
            </a:r>
            <a:r>
              <a:rPr lang="en-US" sz="2700" dirty="0">
                <a:solidFill>
                  <a:srgbClr val="002060"/>
                </a:solidFill>
                <a:ea typeface="+mn-ea"/>
              </a:rPr>
              <a:t/>
            </a:r>
            <a:br>
              <a:rPr lang="en-US" sz="2700" dirty="0">
                <a:solidFill>
                  <a:srgbClr val="002060"/>
                </a:solidFill>
                <a:ea typeface="+mn-ea"/>
              </a:rPr>
            </a:br>
            <a:r>
              <a:rPr lang="en-US" sz="2400" dirty="0">
                <a:ea typeface="+mn-ea"/>
              </a:rPr>
              <a:t>Needs Assessment</a:t>
            </a:r>
            <a:endParaRPr lang="en-US" sz="2400" dirty="0">
              <a:ea typeface="+mn-ea"/>
            </a:endParaRPr>
          </a:p>
        </p:txBody>
      </p:sp>
      <p:pic>
        <p:nvPicPr>
          <p:cNvPr id="6" name="Picture 1" descr="Null" title="Cover Design "/>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5524" y="1219200"/>
            <a:ext cx="3503676" cy="4343400"/>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
        <p:nvSpPr>
          <p:cNvPr id="7" name="Footer Placeholder 3"/>
          <p:cNvSpPr>
            <a:spLocks noGrp="1"/>
          </p:cNvSpPr>
          <p:nvPr>
            <p:ph type="ftr" sz="quarter" idx="11"/>
          </p:nvPr>
        </p:nvSpPr>
        <p:spPr>
          <a:xfrm>
            <a:off x="990601" y="5715000"/>
            <a:ext cx="7315199" cy="365125"/>
          </a:xfrm>
        </p:spPr>
        <p:txBody>
          <a:bodyPr/>
          <a:lstStyle/>
          <a:p>
            <a:r>
              <a:rPr lang="en-US" sz="800"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41325097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9341" y="1016730"/>
            <a:ext cx="6496609" cy="761656"/>
          </a:xfrm>
        </p:spPr>
        <p:txBody>
          <a:bodyPr>
            <a:normAutofit/>
          </a:bodyPr>
          <a:lstStyle/>
          <a:p>
            <a:r>
              <a:rPr lang="en-US" dirty="0" smtClean="0"/>
              <a:t>Objectives</a:t>
            </a:r>
            <a:r>
              <a:rPr lang="en-US" sz="2000" dirty="0" smtClean="0"/>
              <a:t> (1)</a:t>
            </a:r>
            <a:endParaRPr lang="en-US" sz="2000" dirty="0"/>
          </a:p>
        </p:txBody>
      </p:sp>
      <p:sp>
        <p:nvSpPr>
          <p:cNvPr id="3" name="Content Placeholder 2"/>
          <p:cNvSpPr>
            <a:spLocks noGrp="1"/>
          </p:cNvSpPr>
          <p:nvPr>
            <p:ph idx="1"/>
          </p:nvPr>
        </p:nvSpPr>
        <p:spPr>
          <a:xfrm>
            <a:off x="1430868" y="1828800"/>
            <a:ext cx="6417732" cy="4800600"/>
          </a:xfrm>
        </p:spPr>
        <p:txBody>
          <a:bodyPr>
            <a:normAutofit/>
          </a:bodyPr>
          <a:lstStyle/>
          <a:p>
            <a:r>
              <a:rPr lang="en-US" dirty="0" smtClean="0"/>
              <a:t>Discuss </a:t>
            </a:r>
            <a:r>
              <a:rPr lang="en-US" dirty="0"/>
              <a:t>the role of organization analysis, person analysis, and task analysis in needs </a:t>
            </a:r>
            <a:r>
              <a:rPr lang="en-US" dirty="0" smtClean="0"/>
              <a:t>assessment</a:t>
            </a:r>
          </a:p>
          <a:p>
            <a:endParaRPr lang="en-US" sz="800" dirty="0"/>
          </a:p>
          <a:p>
            <a:r>
              <a:rPr lang="en-US" dirty="0" smtClean="0"/>
              <a:t>Identify </a:t>
            </a:r>
            <a:r>
              <a:rPr lang="en-US" dirty="0"/>
              <a:t>different methods used in needs assessment and identify the advantages and disadvantages of each </a:t>
            </a:r>
            <a:r>
              <a:rPr lang="en-US" dirty="0" smtClean="0"/>
              <a:t>method</a:t>
            </a:r>
          </a:p>
          <a:p>
            <a:endParaRPr lang="en-US" sz="800" dirty="0"/>
          </a:p>
          <a:p>
            <a:r>
              <a:rPr lang="en-US" dirty="0" smtClean="0"/>
              <a:t>Discuss </a:t>
            </a:r>
            <a:r>
              <a:rPr lang="en-US" dirty="0"/>
              <a:t>the concerns of upper- and mid-level managers and trainers in needs </a:t>
            </a:r>
            <a:r>
              <a:rPr lang="en-US" dirty="0" smtClean="0"/>
              <a:t>assessment</a:t>
            </a:r>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1147394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r>
              <a:rPr lang="en-US" sz="2000" dirty="0" smtClean="0"/>
              <a:t> (2)</a:t>
            </a:r>
            <a:endParaRPr lang="en-US" sz="2000" dirty="0"/>
          </a:p>
        </p:txBody>
      </p:sp>
      <p:sp>
        <p:nvSpPr>
          <p:cNvPr id="3" name="Content Placeholder 2"/>
          <p:cNvSpPr>
            <a:spLocks noGrp="1"/>
          </p:cNvSpPr>
          <p:nvPr>
            <p:ph idx="1"/>
          </p:nvPr>
        </p:nvSpPr>
        <p:spPr>
          <a:xfrm>
            <a:off x="1295400" y="1905000"/>
            <a:ext cx="6400800" cy="4800600"/>
          </a:xfrm>
        </p:spPr>
        <p:txBody>
          <a:bodyPr>
            <a:normAutofit/>
          </a:bodyPr>
          <a:lstStyle/>
          <a:p>
            <a:r>
              <a:rPr lang="en-US" dirty="0" smtClean="0"/>
              <a:t>Explain </a:t>
            </a:r>
            <a:r>
              <a:rPr lang="en-US" dirty="0"/>
              <a:t>how person characteristics, input, output, consequences, and feedback influence performance and </a:t>
            </a:r>
            <a:r>
              <a:rPr lang="en-US" dirty="0" smtClean="0"/>
              <a:t>learning</a:t>
            </a:r>
            <a:endParaRPr lang="en-US" dirty="0"/>
          </a:p>
          <a:p>
            <a:endParaRPr lang="en-US" sz="1200" dirty="0" smtClean="0"/>
          </a:p>
          <a:p>
            <a:r>
              <a:rPr lang="en-US" dirty="0" smtClean="0"/>
              <a:t>Create </a:t>
            </a:r>
            <a:r>
              <a:rPr lang="en-US" dirty="0"/>
              <a:t>conditions to ensure that employees are receptive to </a:t>
            </a:r>
            <a:r>
              <a:rPr lang="en-US" dirty="0" smtClean="0"/>
              <a:t>training</a:t>
            </a:r>
          </a:p>
          <a:p>
            <a:endParaRPr lang="en-US" sz="1200" dirty="0"/>
          </a:p>
          <a:p>
            <a:r>
              <a:rPr lang="en-US" dirty="0" smtClean="0"/>
              <a:t>Discuss </a:t>
            </a:r>
            <a:r>
              <a:rPr lang="en-US" dirty="0"/>
              <a:t>the steps involved in conducting a task </a:t>
            </a:r>
            <a:r>
              <a:rPr lang="en-US" dirty="0" smtClean="0"/>
              <a:t>analysis</a:t>
            </a:r>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41767557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Objectives</a:t>
            </a:r>
            <a:r>
              <a:rPr lang="en-US" sz="2000" dirty="0"/>
              <a:t> </a:t>
            </a:r>
            <a:r>
              <a:rPr lang="en-US" sz="2000" dirty="0" smtClean="0"/>
              <a:t>(3)</a:t>
            </a:r>
            <a:endParaRPr lang="en-US" sz="2000" dirty="0"/>
          </a:p>
        </p:txBody>
      </p:sp>
      <p:sp>
        <p:nvSpPr>
          <p:cNvPr id="3" name="Content Placeholder 2"/>
          <p:cNvSpPr>
            <a:spLocks noGrp="1"/>
          </p:cNvSpPr>
          <p:nvPr>
            <p:ph idx="1"/>
          </p:nvPr>
        </p:nvSpPr>
        <p:spPr>
          <a:xfrm>
            <a:off x="1295400" y="1905000"/>
            <a:ext cx="6400800" cy="4800600"/>
          </a:xfrm>
        </p:spPr>
        <p:txBody>
          <a:bodyPr>
            <a:normAutofit/>
          </a:bodyPr>
          <a:lstStyle/>
          <a:p>
            <a:r>
              <a:rPr lang="en-US" dirty="0" smtClean="0"/>
              <a:t>Analyze </a:t>
            </a:r>
            <a:r>
              <a:rPr lang="en-US" dirty="0"/>
              <a:t>task analysis data to determine the tasks in which people need to be </a:t>
            </a:r>
            <a:r>
              <a:rPr lang="en-US" dirty="0" smtClean="0"/>
              <a:t>trained</a:t>
            </a:r>
            <a:endParaRPr lang="en-US" dirty="0"/>
          </a:p>
          <a:p>
            <a:endParaRPr lang="en-US" sz="1200" dirty="0"/>
          </a:p>
          <a:p>
            <a:r>
              <a:rPr lang="en-US" dirty="0" smtClean="0"/>
              <a:t>Explain </a:t>
            </a:r>
            <a:r>
              <a:rPr lang="en-US" dirty="0"/>
              <a:t>competency models and the process used to develop </a:t>
            </a:r>
            <a:r>
              <a:rPr lang="en-US" dirty="0" smtClean="0"/>
              <a:t>them</a:t>
            </a:r>
            <a:endParaRPr lang="en-US" dirty="0"/>
          </a:p>
          <a:p>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2363793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0197" y="1012922"/>
            <a:ext cx="7034897" cy="769273"/>
          </a:xfrm>
        </p:spPr>
        <p:txBody>
          <a:bodyPr>
            <a:normAutofit/>
          </a:bodyPr>
          <a:lstStyle/>
          <a:p>
            <a:r>
              <a:rPr lang="en-US" dirty="0" smtClean="0"/>
              <a:t>Why Needs Assessment</a:t>
            </a:r>
            <a:r>
              <a:rPr lang="en-US" dirty="0" smtClean="0"/>
              <a:t>?</a:t>
            </a:r>
            <a:r>
              <a:rPr lang="en-US" sz="2000" dirty="0" smtClean="0"/>
              <a:t> (1)</a:t>
            </a:r>
            <a:endParaRPr lang="en-US" sz="2000" dirty="0"/>
          </a:p>
        </p:txBody>
      </p:sp>
      <p:sp>
        <p:nvSpPr>
          <p:cNvPr id="3" name="Content Placeholder 2"/>
          <p:cNvSpPr>
            <a:spLocks noGrp="1"/>
          </p:cNvSpPr>
          <p:nvPr>
            <p:ph idx="1"/>
          </p:nvPr>
        </p:nvSpPr>
        <p:spPr>
          <a:xfrm>
            <a:off x="1295400" y="1828800"/>
            <a:ext cx="6400800" cy="4800600"/>
          </a:xfrm>
        </p:spPr>
        <p:txBody>
          <a:bodyPr>
            <a:normAutofit/>
          </a:bodyPr>
          <a:lstStyle/>
          <a:p>
            <a:pPr lvl="0"/>
            <a:r>
              <a:rPr lang="en-US" dirty="0"/>
              <a:t>Training may be incorrectly used as a solution to a performance </a:t>
            </a:r>
            <a:r>
              <a:rPr lang="en-US" dirty="0" smtClean="0"/>
              <a:t>problem</a:t>
            </a:r>
          </a:p>
          <a:p>
            <a:pPr lvl="0"/>
            <a:endParaRPr lang="en-US" sz="1200" dirty="0"/>
          </a:p>
          <a:p>
            <a:pPr lvl="0"/>
            <a:r>
              <a:rPr lang="en-US" dirty="0"/>
              <a:t>P</a:t>
            </a:r>
            <a:r>
              <a:rPr lang="en-US" dirty="0" smtClean="0"/>
              <a:t>rograms </a:t>
            </a:r>
            <a:r>
              <a:rPr lang="en-US" dirty="0"/>
              <a:t>may have the wrong content, objectives, or </a:t>
            </a:r>
            <a:r>
              <a:rPr lang="en-US" dirty="0" smtClean="0"/>
              <a:t>methods</a:t>
            </a:r>
          </a:p>
          <a:p>
            <a:pPr lvl="0"/>
            <a:endParaRPr lang="en-US" sz="1200" dirty="0"/>
          </a:p>
          <a:p>
            <a:pPr lvl="0"/>
            <a:r>
              <a:rPr lang="en-US" dirty="0"/>
              <a:t>Trainees may be sent to </a:t>
            </a:r>
            <a:r>
              <a:rPr lang="en-US" dirty="0" smtClean="0"/>
              <a:t>programs </a:t>
            </a:r>
            <a:r>
              <a:rPr lang="en-US" dirty="0"/>
              <a:t>for which they do not have the basic skills, prerequisite skills, or confidence to </a:t>
            </a:r>
            <a:r>
              <a:rPr lang="en-US" dirty="0" smtClean="0"/>
              <a:t>learn</a:t>
            </a:r>
            <a:endParaRPr lang="en-US" dirty="0"/>
          </a:p>
          <a:p>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3927435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9504" y="1008167"/>
            <a:ext cx="6896282" cy="821314"/>
          </a:xfrm>
        </p:spPr>
        <p:txBody>
          <a:bodyPr>
            <a:normAutofit/>
          </a:bodyPr>
          <a:lstStyle/>
          <a:p>
            <a:r>
              <a:rPr lang="en-US" dirty="0" smtClean="0"/>
              <a:t>Why Needs Assessment</a:t>
            </a:r>
            <a:r>
              <a:rPr lang="en-US" dirty="0"/>
              <a:t>?</a:t>
            </a:r>
            <a:r>
              <a:rPr lang="en-US" sz="2000" dirty="0"/>
              <a:t> </a:t>
            </a:r>
            <a:r>
              <a:rPr lang="en-US" sz="2000" dirty="0" smtClean="0"/>
              <a:t>(2)</a:t>
            </a:r>
            <a:endParaRPr lang="en-US" sz="2200" dirty="0"/>
          </a:p>
        </p:txBody>
      </p:sp>
      <p:sp>
        <p:nvSpPr>
          <p:cNvPr id="3" name="Content Placeholder 2"/>
          <p:cNvSpPr>
            <a:spLocks noGrp="1"/>
          </p:cNvSpPr>
          <p:nvPr>
            <p:ph idx="1"/>
          </p:nvPr>
        </p:nvSpPr>
        <p:spPr>
          <a:xfrm>
            <a:off x="1295400" y="1905000"/>
            <a:ext cx="6400800" cy="4800600"/>
          </a:xfrm>
        </p:spPr>
        <p:txBody>
          <a:bodyPr>
            <a:normAutofit/>
          </a:bodyPr>
          <a:lstStyle/>
          <a:p>
            <a:pPr lvl="0"/>
            <a:r>
              <a:rPr lang="en-US" dirty="0"/>
              <a:t>Training will not deliver the expected learning, behavior change, or financial </a:t>
            </a:r>
            <a:r>
              <a:rPr lang="en-US" dirty="0" smtClean="0"/>
              <a:t>results</a:t>
            </a:r>
          </a:p>
          <a:p>
            <a:pPr lvl="0"/>
            <a:endParaRPr lang="en-US" sz="1200" dirty="0"/>
          </a:p>
          <a:p>
            <a:pPr lvl="0"/>
            <a:r>
              <a:rPr lang="en-US" dirty="0"/>
              <a:t>Money will be spent on training programs that are </a:t>
            </a:r>
            <a:r>
              <a:rPr lang="en-US" dirty="0" smtClean="0"/>
              <a:t>unnecessary</a:t>
            </a:r>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9272730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Pressure Points</a:t>
            </a:r>
            <a:endParaRPr lang="en-US" dirty="0"/>
          </a:p>
        </p:txBody>
      </p:sp>
      <p:sp>
        <p:nvSpPr>
          <p:cNvPr id="3" name="Content Placeholder 2"/>
          <p:cNvSpPr>
            <a:spLocks noGrp="1"/>
          </p:cNvSpPr>
          <p:nvPr>
            <p:ph idx="1"/>
          </p:nvPr>
        </p:nvSpPr>
        <p:spPr>
          <a:xfrm>
            <a:off x="1295400" y="1828800"/>
            <a:ext cx="6400800" cy="4800600"/>
          </a:xfrm>
        </p:spPr>
        <p:txBody>
          <a:bodyPr>
            <a:normAutofit/>
          </a:bodyPr>
          <a:lstStyle/>
          <a:p>
            <a:pPr lvl="0">
              <a:spcBef>
                <a:spcPts val="0"/>
              </a:spcBef>
            </a:pPr>
            <a:r>
              <a:rPr lang="en-US" dirty="0" smtClean="0"/>
              <a:t>Pressure points may signal the need for training (but not always)</a:t>
            </a:r>
          </a:p>
          <a:p>
            <a:pPr>
              <a:spcBef>
                <a:spcPts val="0"/>
              </a:spcBef>
            </a:pPr>
            <a:endParaRPr lang="en-US" dirty="0"/>
          </a:p>
          <a:p>
            <a:endParaRPr lang="en-US" dirty="0"/>
          </a:p>
          <a:p>
            <a:endParaRPr lang="en-US" dirty="0"/>
          </a:p>
        </p:txBody>
      </p:sp>
      <p:graphicFrame>
        <p:nvGraphicFramePr>
          <p:cNvPr id="5" name="Diagram 4" descr="This image lists various pressure points that may signal the need for training. It contains eight rectangular boxes placed in two rows. &#10;&#10;From the left to the right, the boxes in the first row read legislation, lack of basic skills, poor performance, and new technology. &#10;&#10;From the left to the right, the boxes in the second row read customer requests, customer dissatisfaction, new products and innovations, and higher performance standards. &#10;" title="Pressure Points"/>
          <p:cNvGraphicFramePr/>
          <p:nvPr>
            <p:extLst>
              <p:ext uri="{D42A27DB-BD31-4B8C-83A1-F6EECF244321}">
                <p14:modId xmlns:p14="http://schemas.microsoft.com/office/powerpoint/2010/main" val="1466419420"/>
              </p:ext>
            </p:extLst>
          </p:nvPr>
        </p:nvGraphicFramePr>
        <p:xfrm>
          <a:off x="1905000" y="2590800"/>
          <a:ext cx="5410200" cy="2438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42302368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Needs Assessment Outcomes</a:t>
            </a:r>
            <a:endParaRPr lang="en-US" dirty="0"/>
          </a:p>
        </p:txBody>
      </p:sp>
      <p:sp>
        <p:nvSpPr>
          <p:cNvPr id="3" name="Content Placeholder 2"/>
          <p:cNvSpPr>
            <a:spLocks noGrp="1"/>
          </p:cNvSpPr>
          <p:nvPr>
            <p:ph idx="1"/>
          </p:nvPr>
        </p:nvSpPr>
        <p:spPr>
          <a:xfrm>
            <a:off x="1295400" y="1828800"/>
            <a:ext cx="6400800" cy="4800600"/>
          </a:xfrm>
        </p:spPr>
        <p:txBody>
          <a:bodyPr>
            <a:normAutofit/>
          </a:bodyPr>
          <a:lstStyle/>
          <a:p>
            <a:pPr lvl="0">
              <a:spcBef>
                <a:spcPts val="0"/>
              </a:spcBef>
            </a:pPr>
            <a:r>
              <a:rPr lang="en-US" dirty="0" smtClean="0"/>
              <a:t>It is important to consider the outcomes of needs assessment</a:t>
            </a:r>
          </a:p>
          <a:p>
            <a:pPr lvl="1">
              <a:spcBef>
                <a:spcPts val="0"/>
              </a:spcBef>
            </a:pPr>
            <a:r>
              <a:rPr lang="en-US" dirty="0"/>
              <a:t>what trainees need to learn</a:t>
            </a:r>
          </a:p>
          <a:p>
            <a:pPr lvl="1">
              <a:spcBef>
                <a:spcPts val="0"/>
              </a:spcBef>
            </a:pPr>
            <a:r>
              <a:rPr lang="en-US" dirty="0"/>
              <a:t>who receives training</a:t>
            </a:r>
          </a:p>
          <a:p>
            <a:pPr lvl="1">
              <a:spcBef>
                <a:spcPts val="0"/>
              </a:spcBef>
            </a:pPr>
            <a:r>
              <a:rPr lang="en-US" dirty="0"/>
              <a:t>type of training needed</a:t>
            </a:r>
          </a:p>
          <a:p>
            <a:pPr lvl="1">
              <a:spcBef>
                <a:spcPts val="0"/>
              </a:spcBef>
            </a:pPr>
            <a:r>
              <a:rPr lang="en-US" dirty="0"/>
              <a:t>frequency of training</a:t>
            </a:r>
          </a:p>
          <a:p>
            <a:pPr lvl="1">
              <a:spcBef>
                <a:spcPts val="0"/>
              </a:spcBef>
            </a:pPr>
            <a:r>
              <a:rPr lang="en-US" dirty="0"/>
              <a:t>buy versus build training decision</a:t>
            </a:r>
          </a:p>
          <a:p>
            <a:pPr lvl="1">
              <a:spcBef>
                <a:spcPts val="0"/>
              </a:spcBef>
            </a:pPr>
            <a:r>
              <a:rPr lang="en-US" dirty="0"/>
              <a:t>other HRM solutions</a:t>
            </a:r>
          </a:p>
          <a:p>
            <a:pPr>
              <a:spcBef>
                <a:spcPts val="0"/>
              </a:spcBef>
            </a:pPr>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142215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Should Participate?</a:t>
            </a:r>
            <a:endParaRPr lang="en-US" dirty="0"/>
          </a:p>
        </p:txBody>
      </p:sp>
      <p:sp>
        <p:nvSpPr>
          <p:cNvPr id="3" name="Content Placeholder 2"/>
          <p:cNvSpPr>
            <a:spLocks noGrp="1"/>
          </p:cNvSpPr>
          <p:nvPr>
            <p:ph idx="1"/>
          </p:nvPr>
        </p:nvSpPr>
        <p:spPr>
          <a:xfrm>
            <a:off x="1295400" y="1828800"/>
            <a:ext cx="6400800" cy="4800600"/>
          </a:xfrm>
        </p:spPr>
        <p:txBody>
          <a:bodyPr>
            <a:normAutofit/>
          </a:bodyPr>
          <a:lstStyle/>
          <a:p>
            <a:pPr>
              <a:spcBef>
                <a:spcPts val="0"/>
              </a:spcBef>
            </a:pPr>
            <a:r>
              <a:rPr lang="en-US" dirty="0" smtClean="0"/>
              <a:t>It is </a:t>
            </a:r>
            <a:r>
              <a:rPr lang="en-US" dirty="0"/>
              <a:t>important that all relevant stakeholders be </a:t>
            </a:r>
            <a:r>
              <a:rPr lang="en-US" dirty="0" smtClean="0"/>
              <a:t>involved</a:t>
            </a:r>
          </a:p>
          <a:p>
            <a:pPr>
              <a:spcBef>
                <a:spcPts val="0"/>
              </a:spcBef>
            </a:pPr>
            <a:r>
              <a:rPr lang="en-US" dirty="0" smtClean="0"/>
              <a:t>Different stakeholders </a:t>
            </a:r>
            <a:r>
              <a:rPr lang="en-US" dirty="0"/>
              <a:t>bring unique and needed </a:t>
            </a:r>
            <a:r>
              <a:rPr lang="en-US" dirty="0" smtClean="0"/>
              <a:t>perspectives to </a:t>
            </a:r>
            <a:r>
              <a:rPr lang="en-US" dirty="0"/>
              <a:t>the </a:t>
            </a:r>
            <a:r>
              <a:rPr lang="en-US" dirty="0" smtClean="0"/>
              <a:t>process</a:t>
            </a:r>
            <a:endParaRPr lang="en-US" dirty="0"/>
          </a:p>
          <a:p>
            <a:pPr lvl="1">
              <a:spcBef>
                <a:spcPts val="0"/>
              </a:spcBef>
            </a:pPr>
            <a:r>
              <a:rPr lang="en-US" dirty="0"/>
              <a:t>Company leaders</a:t>
            </a:r>
          </a:p>
          <a:p>
            <a:pPr lvl="1">
              <a:spcBef>
                <a:spcPts val="0"/>
              </a:spcBef>
            </a:pPr>
            <a:r>
              <a:rPr lang="en-US" dirty="0"/>
              <a:t>Mid-level managers</a:t>
            </a:r>
          </a:p>
          <a:p>
            <a:pPr lvl="1">
              <a:spcBef>
                <a:spcPts val="0"/>
              </a:spcBef>
            </a:pPr>
            <a:r>
              <a:rPr lang="en-US" dirty="0"/>
              <a:t>Trainers</a:t>
            </a:r>
          </a:p>
          <a:p>
            <a:pPr lvl="1">
              <a:spcBef>
                <a:spcPts val="0"/>
              </a:spcBef>
            </a:pPr>
            <a:r>
              <a:rPr lang="en-US" dirty="0"/>
              <a:t>Employees</a:t>
            </a:r>
          </a:p>
          <a:p>
            <a:pPr lvl="1">
              <a:spcBef>
                <a:spcPts val="0"/>
              </a:spcBef>
            </a:pPr>
            <a:r>
              <a:rPr lang="en-US" dirty="0"/>
              <a:t>Subject matter experts (SMEs)</a:t>
            </a:r>
          </a:p>
          <a:p>
            <a:pPr>
              <a:spcBef>
                <a:spcPts val="0"/>
              </a:spcBef>
            </a:pPr>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4407126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23481" y="1147332"/>
            <a:ext cx="5708328" cy="1367268"/>
          </a:xfrm>
        </p:spPr>
        <p:txBody>
          <a:bodyPr>
            <a:normAutofit/>
          </a:bodyPr>
          <a:lstStyle/>
          <a:p>
            <a:r>
              <a:rPr lang="en-US" dirty="0" smtClean="0"/>
              <a:t>How should data be collected?</a:t>
            </a:r>
            <a:endParaRPr lang="en-US" dirty="0"/>
          </a:p>
        </p:txBody>
      </p:sp>
      <p:sp>
        <p:nvSpPr>
          <p:cNvPr id="3" name="Content Placeholder 2"/>
          <p:cNvSpPr>
            <a:spLocks noGrp="1"/>
          </p:cNvSpPr>
          <p:nvPr>
            <p:ph idx="1"/>
          </p:nvPr>
        </p:nvSpPr>
        <p:spPr>
          <a:xfrm>
            <a:off x="1208075" y="2688266"/>
            <a:ext cx="6869125" cy="2111317"/>
          </a:xfrm>
        </p:spPr>
        <p:txBody>
          <a:bodyPr>
            <a:normAutofit/>
          </a:bodyPr>
          <a:lstStyle/>
          <a:p>
            <a:pPr marL="0" marR="0" indent="0" algn="ctr" defTabSz="914400" rtl="0" eaLnBrk="1" fontAlgn="auto" latinLnBrk="0" hangingPunct="1">
              <a:lnSpc>
                <a:spcPct val="80000"/>
              </a:lnSpc>
              <a:spcBef>
                <a:spcPts val="0"/>
              </a:spcBef>
              <a:spcAft>
                <a:spcPts val="0"/>
              </a:spcAft>
              <a:buClr>
                <a:schemeClr val="accent4">
                  <a:lumMod val="50000"/>
                </a:schemeClr>
              </a:buClr>
              <a:buSzPct val="85000"/>
              <a:buNone/>
              <a:tabLst/>
              <a:defRPr/>
            </a:pPr>
            <a:r>
              <a:rPr lang="en-US" sz="2500" dirty="0">
                <a:ea typeface="+mj-ea"/>
              </a:rPr>
              <a:t>Various methods may be used to collect information. No one method is necessarily superior to another. There are strengths and limitations of each, and each may be more relevant in some contexts than others. </a:t>
            </a:r>
          </a:p>
          <a:p>
            <a:pPr marL="0" indent="0" algn="ctr">
              <a:lnSpc>
                <a:spcPct val="80000"/>
              </a:lnSpc>
              <a:spcBef>
                <a:spcPts val="0"/>
              </a:spcBef>
              <a:buNone/>
            </a:pPr>
            <a:endParaRPr lang="en-US" sz="2500" dirty="0">
              <a:ea typeface="+mj-ea"/>
            </a:endParaRPr>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9622807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893" y="914400"/>
            <a:ext cx="6059505" cy="903445"/>
          </a:xfrm>
        </p:spPr>
        <p:txBody>
          <a:bodyPr/>
          <a:lstStyle/>
          <a:p>
            <a:r>
              <a:rPr lang="en-US" dirty="0" smtClean="0"/>
              <a:t>Assessment </a:t>
            </a:r>
            <a:r>
              <a:rPr lang="en-US" dirty="0" smtClean="0"/>
              <a:t>Methods</a:t>
            </a:r>
            <a:r>
              <a:rPr lang="en-US" sz="2000" dirty="0" smtClean="0"/>
              <a:t> (1)</a:t>
            </a:r>
            <a:endParaRPr lang="en-US" sz="2000" dirty="0"/>
          </a:p>
        </p:txBody>
      </p:sp>
      <p:sp>
        <p:nvSpPr>
          <p:cNvPr id="3" name="Content Placeholder 2"/>
          <p:cNvSpPr>
            <a:spLocks noGrp="1"/>
          </p:cNvSpPr>
          <p:nvPr>
            <p:ph idx="1"/>
          </p:nvPr>
        </p:nvSpPr>
        <p:spPr>
          <a:xfrm>
            <a:off x="1295400" y="1828800"/>
            <a:ext cx="6400800" cy="4800600"/>
          </a:xfrm>
        </p:spPr>
        <p:txBody>
          <a:bodyPr>
            <a:normAutofit/>
          </a:bodyPr>
          <a:lstStyle/>
          <a:p>
            <a:pPr>
              <a:lnSpc>
                <a:spcPct val="90000"/>
              </a:lnSpc>
              <a:spcBef>
                <a:spcPts val="0"/>
              </a:spcBef>
            </a:pPr>
            <a:r>
              <a:rPr lang="en-US" sz="2200" dirty="0"/>
              <a:t>Observation</a:t>
            </a:r>
          </a:p>
          <a:p>
            <a:pPr lvl="1">
              <a:lnSpc>
                <a:spcPct val="90000"/>
              </a:lnSpc>
              <a:spcBef>
                <a:spcPts val="0"/>
              </a:spcBef>
            </a:pPr>
            <a:r>
              <a:rPr lang="en-US" sz="2200" dirty="0"/>
              <a:t>Advantages: relevant data, minimizes interruption of work</a:t>
            </a:r>
          </a:p>
          <a:p>
            <a:pPr lvl="1">
              <a:lnSpc>
                <a:spcPct val="90000"/>
              </a:lnSpc>
              <a:spcBef>
                <a:spcPts val="0"/>
              </a:spcBef>
            </a:pPr>
            <a:r>
              <a:rPr lang="en-US" sz="2200" dirty="0"/>
              <a:t>Disadvantages: requires skill in observation, employee behavior may be affected by being </a:t>
            </a:r>
            <a:r>
              <a:rPr lang="en-US" sz="2200" dirty="0" smtClean="0"/>
              <a:t>observed</a:t>
            </a:r>
          </a:p>
          <a:p>
            <a:pPr marL="365760" lvl="1" indent="0">
              <a:lnSpc>
                <a:spcPct val="90000"/>
              </a:lnSpc>
              <a:spcBef>
                <a:spcPts val="0"/>
              </a:spcBef>
              <a:buNone/>
            </a:pPr>
            <a:endParaRPr lang="en-US" sz="1000" dirty="0"/>
          </a:p>
          <a:p>
            <a:pPr>
              <a:lnSpc>
                <a:spcPct val="90000"/>
              </a:lnSpc>
              <a:spcBef>
                <a:spcPts val="0"/>
              </a:spcBef>
            </a:pPr>
            <a:r>
              <a:rPr lang="en-US" sz="2200" dirty="0"/>
              <a:t>Survey</a:t>
            </a:r>
          </a:p>
          <a:p>
            <a:pPr lvl="1">
              <a:lnSpc>
                <a:spcPct val="90000"/>
              </a:lnSpc>
              <a:spcBef>
                <a:spcPts val="0"/>
              </a:spcBef>
            </a:pPr>
            <a:r>
              <a:rPr lang="en-US" sz="2200" dirty="0"/>
              <a:t>Advantages: inexpensive, can collect data from a large number of individuals, data easily summarized</a:t>
            </a:r>
          </a:p>
          <a:p>
            <a:pPr lvl="1">
              <a:lnSpc>
                <a:spcPct val="90000"/>
              </a:lnSpc>
              <a:spcBef>
                <a:spcPts val="0"/>
              </a:spcBef>
            </a:pPr>
            <a:r>
              <a:rPr lang="en-US" sz="2200" dirty="0"/>
              <a:t>Disadvantages: potentially low response rates, may lack detail</a:t>
            </a:r>
          </a:p>
          <a:p>
            <a:pPr>
              <a:lnSpc>
                <a:spcPct val="110000"/>
              </a:lnSpc>
              <a:spcBef>
                <a:spcPts val="0"/>
              </a:spcBef>
            </a:pPr>
            <a:endParaRPr lang="en-US" dirty="0"/>
          </a:p>
          <a:p>
            <a:pPr>
              <a:lnSpc>
                <a:spcPct val="110000"/>
              </a:lnSpc>
            </a:pPr>
            <a:endParaRPr lang="en-US" dirty="0"/>
          </a:p>
          <a:p>
            <a:pPr>
              <a:lnSpc>
                <a:spcPct val="110000"/>
              </a:lnSpc>
            </a:pP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42207333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4737" y="990600"/>
            <a:ext cx="6145817" cy="746649"/>
          </a:xfrm>
        </p:spPr>
        <p:txBody>
          <a:bodyPr>
            <a:normAutofit/>
          </a:bodyPr>
          <a:lstStyle/>
          <a:p>
            <a:r>
              <a:rPr lang="en-US" dirty="0" smtClean="0"/>
              <a:t>Assessment </a:t>
            </a:r>
            <a:r>
              <a:rPr lang="en-US" dirty="0"/>
              <a:t>Methods</a:t>
            </a:r>
            <a:r>
              <a:rPr lang="en-US" sz="2000" dirty="0"/>
              <a:t> </a:t>
            </a:r>
            <a:r>
              <a:rPr lang="en-US" sz="2000" dirty="0" smtClean="0"/>
              <a:t>(2)</a:t>
            </a:r>
            <a:endParaRPr lang="en-US" sz="2000" dirty="0"/>
          </a:p>
        </p:txBody>
      </p:sp>
      <p:sp>
        <p:nvSpPr>
          <p:cNvPr id="3" name="Content Placeholder 2"/>
          <p:cNvSpPr>
            <a:spLocks noGrp="1"/>
          </p:cNvSpPr>
          <p:nvPr>
            <p:ph idx="1"/>
          </p:nvPr>
        </p:nvSpPr>
        <p:spPr>
          <a:xfrm>
            <a:off x="1295400" y="1828800"/>
            <a:ext cx="6400800" cy="4800600"/>
          </a:xfrm>
        </p:spPr>
        <p:txBody>
          <a:bodyPr>
            <a:normAutofit/>
          </a:bodyPr>
          <a:lstStyle/>
          <a:p>
            <a:pPr>
              <a:lnSpc>
                <a:spcPct val="90000"/>
              </a:lnSpc>
              <a:spcBef>
                <a:spcPts val="0"/>
              </a:spcBef>
            </a:pPr>
            <a:r>
              <a:rPr lang="en-US" sz="2200" dirty="0"/>
              <a:t>Interview</a:t>
            </a:r>
          </a:p>
          <a:p>
            <a:pPr lvl="1">
              <a:lnSpc>
                <a:spcPct val="90000"/>
              </a:lnSpc>
              <a:spcBef>
                <a:spcPts val="0"/>
              </a:spcBef>
            </a:pPr>
            <a:r>
              <a:rPr lang="en-US" sz="2200" dirty="0"/>
              <a:t>Advantages: good at uncovering detail, can explore unexpected issues</a:t>
            </a:r>
          </a:p>
          <a:p>
            <a:pPr lvl="1">
              <a:lnSpc>
                <a:spcPct val="90000"/>
              </a:lnSpc>
              <a:spcBef>
                <a:spcPts val="0"/>
              </a:spcBef>
            </a:pPr>
            <a:r>
              <a:rPr lang="en-US" sz="2200" dirty="0"/>
              <a:t>Disadvantages: time consuming, </a:t>
            </a:r>
            <a:r>
              <a:rPr lang="en-US" sz="2200" dirty="0" smtClean="0"/>
              <a:t>socially </a:t>
            </a:r>
            <a:r>
              <a:rPr lang="en-US" sz="2200" dirty="0"/>
              <a:t>desirable responses, difficult to analyze</a:t>
            </a:r>
          </a:p>
          <a:p>
            <a:pPr>
              <a:lnSpc>
                <a:spcPct val="90000"/>
              </a:lnSpc>
              <a:spcBef>
                <a:spcPts val="0"/>
              </a:spcBef>
            </a:pPr>
            <a:endParaRPr lang="en-US" sz="1200" dirty="0"/>
          </a:p>
          <a:p>
            <a:pPr>
              <a:lnSpc>
                <a:spcPct val="90000"/>
              </a:lnSpc>
              <a:spcBef>
                <a:spcPts val="0"/>
              </a:spcBef>
            </a:pPr>
            <a:r>
              <a:rPr lang="en-US" sz="2200" dirty="0"/>
              <a:t>Focus Groups </a:t>
            </a:r>
            <a:r>
              <a:rPr lang="en-US" sz="2200" dirty="0" smtClean="0"/>
              <a:t>and </a:t>
            </a:r>
            <a:r>
              <a:rPr lang="en-US" sz="2200" dirty="0"/>
              <a:t>Crowdsourcing </a:t>
            </a:r>
          </a:p>
          <a:p>
            <a:pPr lvl="1">
              <a:lnSpc>
                <a:spcPct val="90000"/>
              </a:lnSpc>
              <a:spcBef>
                <a:spcPts val="0"/>
              </a:spcBef>
            </a:pPr>
            <a:r>
              <a:rPr lang="en-US" sz="2200" dirty="0" smtClean="0"/>
              <a:t>Advantages: useful for complex or controversial issues, can explore unexpected issues</a:t>
            </a:r>
          </a:p>
          <a:p>
            <a:pPr lvl="1">
              <a:lnSpc>
                <a:spcPct val="90000"/>
              </a:lnSpc>
              <a:spcBef>
                <a:spcPts val="0"/>
              </a:spcBef>
            </a:pPr>
            <a:r>
              <a:rPr lang="en-US" sz="2200" dirty="0" smtClean="0"/>
              <a:t>Disadvantages: time consuming, potentially socially desirable responses, difficult to analyze</a:t>
            </a:r>
          </a:p>
          <a:p>
            <a:pPr>
              <a:lnSpc>
                <a:spcPct val="110000"/>
              </a:lnSpc>
              <a:spcBef>
                <a:spcPts val="0"/>
              </a:spcBef>
            </a:pPr>
            <a:endParaRPr lang="en-US" dirty="0"/>
          </a:p>
          <a:p>
            <a:pPr>
              <a:lnSpc>
                <a:spcPct val="110000"/>
              </a:lnSpc>
            </a:pPr>
            <a:endParaRPr lang="en-US" dirty="0"/>
          </a:p>
          <a:p>
            <a:pPr>
              <a:lnSpc>
                <a:spcPct val="110000"/>
              </a:lnSpc>
            </a:pP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8077296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9445" y="925033"/>
            <a:ext cx="5756401" cy="821314"/>
          </a:xfrm>
        </p:spPr>
        <p:txBody>
          <a:bodyPr>
            <a:normAutofit/>
          </a:bodyPr>
          <a:lstStyle/>
          <a:p>
            <a:r>
              <a:rPr lang="en-US" dirty="0" smtClean="0"/>
              <a:t>Assessment </a:t>
            </a:r>
            <a:r>
              <a:rPr lang="en-US" dirty="0"/>
              <a:t>Methods</a:t>
            </a:r>
            <a:r>
              <a:rPr lang="en-US" sz="2000" dirty="0"/>
              <a:t> </a:t>
            </a:r>
            <a:r>
              <a:rPr lang="en-US" sz="2000" dirty="0" smtClean="0"/>
              <a:t>(3)</a:t>
            </a:r>
            <a:endParaRPr lang="en-US" sz="2000" dirty="0"/>
          </a:p>
        </p:txBody>
      </p:sp>
      <p:sp>
        <p:nvSpPr>
          <p:cNvPr id="3" name="Content Placeholder 2"/>
          <p:cNvSpPr>
            <a:spLocks noGrp="1"/>
          </p:cNvSpPr>
          <p:nvPr>
            <p:ph idx="1"/>
          </p:nvPr>
        </p:nvSpPr>
        <p:spPr>
          <a:xfrm>
            <a:off x="1295400" y="1828800"/>
            <a:ext cx="6400800" cy="4800600"/>
          </a:xfrm>
        </p:spPr>
        <p:txBody>
          <a:bodyPr>
            <a:normAutofit/>
          </a:bodyPr>
          <a:lstStyle/>
          <a:p>
            <a:pPr>
              <a:lnSpc>
                <a:spcPct val="90000"/>
              </a:lnSpc>
              <a:spcBef>
                <a:spcPts val="0"/>
              </a:spcBef>
            </a:pPr>
            <a:r>
              <a:rPr lang="en-US" sz="2200" dirty="0"/>
              <a:t>Existing Documentation</a:t>
            </a:r>
          </a:p>
          <a:p>
            <a:pPr lvl="1">
              <a:lnSpc>
                <a:spcPct val="90000"/>
              </a:lnSpc>
              <a:spcBef>
                <a:spcPts val="0"/>
              </a:spcBef>
            </a:pPr>
            <a:r>
              <a:rPr lang="en-US" sz="2200" dirty="0"/>
              <a:t>Advantages: good source of information, objective</a:t>
            </a:r>
          </a:p>
          <a:p>
            <a:pPr lvl="1">
              <a:lnSpc>
                <a:spcPct val="90000"/>
              </a:lnSpc>
              <a:spcBef>
                <a:spcPts val="0"/>
              </a:spcBef>
            </a:pPr>
            <a:r>
              <a:rPr lang="en-US" sz="2200" dirty="0"/>
              <a:t>Disadvantages: may be difficult to understand, potentially obsolete</a:t>
            </a:r>
          </a:p>
          <a:p>
            <a:pPr marL="0" indent="0">
              <a:lnSpc>
                <a:spcPct val="90000"/>
              </a:lnSpc>
              <a:spcBef>
                <a:spcPts val="0"/>
              </a:spcBef>
              <a:buNone/>
            </a:pPr>
            <a:r>
              <a:rPr lang="en-US" sz="2200" dirty="0"/>
              <a:t> </a:t>
            </a:r>
          </a:p>
          <a:p>
            <a:pPr>
              <a:lnSpc>
                <a:spcPct val="90000"/>
              </a:lnSpc>
              <a:spcBef>
                <a:spcPts val="0"/>
              </a:spcBef>
            </a:pPr>
            <a:r>
              <a:rPr lang="en-US" sz="2200" dirty="0"/>
              <a:t>Online Technology</a:t>
            </a:r>
          </a:p>
          <a:p>
            <a:pPr lvl="1">
              <a:lnSpc>
                <a:spcPct val="90000"/>
              </a:lnSpc>
              <a:spcBef>
                <a:spcPts val="0"/>
              </a:spcBef>
            </a:pPr>
            <a:r>
              <a:rPr lang="en-US" sz="2200" dirty="0"/>
              <a:t>Advantages: objective, minimizes work interruption, limited human involvement</a:t>
            </a:r>
          </a:p>
          <a:p>
            <a:pPr lvl="1">
              <a:lnSpc>
                <a:spcPct val="90000"/>
              </a:lnSpc>
              <a:spcBef>
                <a:spcPts val="0"/>
              </a:spcBef>
            </a:pPr>
            <a:r>
              <a:rPr lang="en-US" sz="2200" dirty="0"/>
              <a:t>Disadvantages: low response rates, may threaten </a:t>
            </a:r>
            <a:r>
              <a:rPr lang="en-US" sz="2200" dirty="0" smtClean="0"/>
              <a:t>employees</a:t>
            </a:r>
            <a:endParaRPr lang="en-US" dirty="0"/>
          </a:p>
          <a:p>
            <a:pPr>
              <a:lnSpc>
                <a:spcPct val="110000"/>
              </a:lnSpc>
            </a:pPr>
            <a:endParaRPr lang="en-US" dirty="0"/>
          </a:p>
          <a:p>
            <a:pPr>
              <a:lnSpc>
                <a:spcPct val="110000"/>
              </a:lnSpc>
            </a:pP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69626774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5111" y="956469"/>
            <a:ext cx="5965069" cy="903445"/>
          </a:xfrm>
        </p:spPr>
        <p:txBody>
          <a:bodyPr>
            <a:normAutofit/>
          </a:bodyPr>
          <a:lstStyle/>
          <a:p>
            <a:r>
              <a:rPr lang="en-US" dirty="0" smtClean="0"/>
              <a:t>Assessment </a:t>
            </a:r>
            <a:r>
              <a:rPr lang="en-US" dirty="0"/>
              <a:t>Methods</a:t>
            </a:r>
            <a:r>
              <a:rPr lang="en-US" sz="2000" dirty="0"/>
              <a:t> </a:t>
            </a:r>
            <a:r>
              <a:rPr lang="en-US" sz="2000" dirty="0" smtClean="0"/>
              <a:t>(4)</a:t>
            </a:r>
            <a:endParaRPr lang="en-US" sz="2200" dirty="0"/>
          </a:p>
        </p:txBody>
      </p:sp>
      <p:sp>
        <p:nvSpPr>
          <p:cNvPr id="3" name="Content Placeholder 2"/>
          <p:cNvSpPr>
            <a:spLocks noGrp="1"/>
          </p:cNvSpPr>
          <p:nvPr>
            <p:ph idx="1"/>
          </p:nvPr>
        </p:nvSpPr>
        <p:spPr>
          <a:xfrm>
            <a:off x="1295400" y="1905000"/>
            <a:ext cx="6400800" cy="4800600"/>
          </a:xfrm>
        </p:spPr>
        <p:txBody>
          <a:bodyPr>
            <a:normAutofit/>
          </a:bodyPr>
          <a:lstStyle/>
          <a:p>
            <a:pPr>
              <a:lnSpc>
                <a:spcPct val="90000"/>
              </a:lnSpc>
              <a:spcBef>
                <a:spcPts val="0"/>
              </a:spcBef>
            </a:pPr>
            <a:r>
              <a:rPr lang="en-US" sz="2200" dirty="0"/>
              <a:t>Historical Data Review</a:t>
            </a:r>
          </a:p>
          <a:p>
            <a:pPr lvl="1">
              <a:lnSpc>
                <a:spcPct val="90000"/>
              </a:lnSpc>
              <a:spcBef>
                <a:spcPts val="0"/>
              </a:spcBef>
            </a:pPr>
            <a:r>
              <a:rPr lang="en-US" sz="2200" dirty="0"/>
              <a:t>Advantages: provides data related to performance and </a:t>
            </a:r>
            <a:r>
              <a:rPr lang="en-US" sz="2200" dirty="0" smtClean="0"/>
              <a:t>practices</a:t>
            </a:r>
          </a:p>
          <a:p>
            <a:pPr lvl="1">
              <a:lnSpc>
                <a:spcPct val="90000"/>
              </a:lnSpc>
              <a:spcBef>
                <a:spcPts val="0"/>
              </a:spcBef>
            </a:pPr>
            <a:r>
              <a:rPr lang="en-US" sz="2200" dirty="0"/>
              <a:t>Disadvantages: data may be inaccurate, incomplete, or not fully reflective of performance</a:t>
            </a:r>
          </a:p>
          <a:p>
            <a:endParaRPr lang="en-US" sz="2200" dirty="0"/>
          </a:p>
          <a:p>
            <a:pPr>
              <a:lnSpc>
                <a:spcPct val="110000"/>
              </a:lnSpc>
              <a:spcBef>
                <a:spcPts val="0"/>
              </a:spcBef>
            </a:pPr>
            <a:endParaRPr lang="en-US" dirty="0"/>
          </a:p>
          <a:p>
            <a:pPr>
              <a:lnSpc>
                <a:spcPct val="110000"/>
              </a:lnSpc>
            </a:pPr>
            <a:endParaRPr lang="en-US" dirty="0"/>
          </a:p>
          <a:p>
            <a:pPr>
              <a:lnSpc>
                <a:spcPct val="110000"/>
              </a:lnSpc>
            </a:pP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79233975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9445" y="685800"/>
            <a:ext cx="5756401" cy="903445"/>
          </a:xfrm>
        </p:spPr>
        <p:txBody>
          <a:bodyPr>
            <a:normAutofit/>
          </a:bodyPr>
          <a:lstStyle/>
          <a:p>
            <a:r>
              <a:rPr lang="en-US" dirty="0" smtClean="0"/>
              <a:t>Three Levels of Analysis</a:t>
            </a:r>
            <a:endParaRPr lang="en-US" dirty="0"/>
          </a:p>
        </p:txBody>
      </p:sp>
      <p:graphicFrame>
        <p:nvGraphicFramePr>
          <p:cNvPr id="5" name="Diagram 4" descr="This image depicts the three levels of analysis. It contains a circle that is divided into three segments. In a clockwise manner of appearance, these segments are labeled organization, person, and task. There is a curved arrow around each segment, thereby depicting a loop. " title="Three Levels of Analysis"/>
          <p:cNvGraphicFramePr/>
          <p:nvPr>
            <p:extLst>
              <p:ext uri="{D42A27DB-BD31-4B8C-83A1-F6EECF244321}">
                <p14:modId xmlns:p14="http://schemas.microsoft.com/office/powerpoint/2010/main" val="505270477"/>
              </p:ext>
            </p:extLst>
          </p:nvPr>
        </p:nvGraphicFramePr>
        <p:xfrm>
          <a:off x="1415345" y="1610833"/>
          <a:ext cx="6324600" cy="4114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6753073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Organization Analysis</a:t>
            </a:r>
            <a:endParaRPr lang="en-US" dirty="0"/>
          </a:p>
        </p:txBody>
      </p:sp>
      <p:sp>
        <p:nvSpPr>
          <p:cNvPr id="3" name="Content Placeholder 2"/>
          <p:cNvSpPr>
            <a:spLocks noGrp="1"/>
          </p:cNvSpPr>
          <p:nvPr>
            <p:ph idx="1"/>
          </p:nvPr>
        </p:nvSpPr>
        <p:spPr>
          <a:xfrm>
            <a:off x="1295400" y="1905000"/>
            <a:ext cx="6400800" cy="4800600"/>
          </a:xfrm>
        </p:spPr>
        <p:txBody>
          <a:bodyPr>
            <a:normAutofit/>
          </a:bodyPr>
          <a:lstStyle/>
          <a:p>
            <a:r>
              <a:rPr lang="en-US" dirty="0"/>
              <a:t>There are three factors to examine to determine if training is the appropriate solution</a:t>
            </a:r>
            <a:endParaRPr lang="en-US" b="1" dirty="0"/>
          </a:p>
          <a:p>
            <a:pPr lvl="1"/>
            <a:r>
              <a:rPr lang="en-US" dirty="0"/>
              <a:t>The company’s strategic direction</a:t>
            </a:r>
          </a:p>
          <a:p>
            <a:pPr lvl="1"/>
            <a:r>
              <a:rPr lang="en-US" dirty="0"/>
              <a:t>Social support to ensure that individuals are motivated to attend training, </a:t>
            </a:r>
            <a:r>
              <a:rPr lang="en-US" dirty="0" smtClean="0"/>
              <a:t>learn, </a:t>
            </a:r>
            <a:r>
              <a:rPr lang="en-US" dirty="0"/>
              <a:t>and </a:t>
            </a:r>
            <a:r>
              <a:rPr lang="en-US" dirty="0" smtClean="0"/>
              <a:t>transfer</a:t>
            </a:r>
            <a:endParaRPr lang="en-US" dirty="0"/>
          </a:p>
          <a:p>
            <a:pPr lvl="1"/>
            <a:r>
              <a:rPr lang="en-US" dirty="0"/>
              <a:t>Training </a:t>
            </a:r>
            <a:r>
              <a:rPr lang="en-US" dirty="0" smtClean="0"/>
              <a:t>resources, time, </a:t>
            </a:r>
            <a:r>
              <a:rPr lang="en-US" dirty="0"/>
              <a:t>and expertise</a:t>
            </a:r>
          </a:p>
          <a:p>
            <a:pPr>
              <a:lnSpc>
                <a:spcPct val="110000"/>
              </a:lnSpc>
              <a:spcBef>
                <a:spcPts val="0"/>
              </a:spcBef>
            </a:pPr>
            <a:endParaRPr lang="en-US" dirty="0"/>
          </a:p>
          <a:p>
            <a:pPr>
              <a:lnSpc>
                <a:spcPct val="110000"/>
              </a:lnSpc>
            </a:pPr>
            <a:endParaRPr lang="en-US" dirty="0"/>
          </a:p>
          <a:p>
            <a:pPr>
              <a:lnSpc>
                <a:spcPct val="110000"/>
              </a:lnSpc>
            </a:pP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4795096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Person Analysis</a:t>
            </a:r>
            <a:endParaRPr lang="en-US" dirty="0"/>
          </a:p>
        </p:txBody>
      </p:sp>
      <p:sp>
        <p:nvSpPr>
          <p:cNvPr id="3" name="Content Placeholder 2"/>
          <p:cNvSpPr>
            <a:spLocks noGrp="1"/>
          </p:cNvSpPr>
          <p:nvPr>
            <p:ph idx="1"/>
          </p:nvPr>
        </p:nvSpPr>
        <p:spPr>
          <a:xfrm>
            <a:off x="1295400" y="1905000"/>
            <a:ext cx="6400800" cy="4800600"/>
          </a:xfrm>
        </p:spPr>
        <p:txBody>
          <a:bodyPr>
            <a:normAutofit/>
          </a:bodyPr>
          <a:lstStyle/>
          <a:p>
            <a:r>
              <a:rPr lang="en-US" dirty="0" smtClean="0"/>
              <a:t>Helps to </a:t>
            </a:r>
            <a:r>
              <a:rPr lang="en-US" dirty="0"/>
              <a:t>identify who needs </a:t>
            </a:r>
            <a:r>
              <a:rPr lang="en-US" dirty="0" smtClean="0"/>
              <a:t>training</a:t>
            </a:r>
            <a:endParaRPr lang="en-US" dirty="0"/>
          </a:p>
          <a:p>
            <a:endParaRPr lang="en-US" sz="1000" dirty="0"/>
          </a:p>
          <a:p>
            <a:r>
              <a:rPr lang="en-US" dirty="0" smtClean="0"/>
              <a:t>Also known </a:t>
            </a:r>
            <a:r>
              <a:rPr lang="en-US" dirty="0"/>
              <a:t>as gap analysis, which involves determining what is responsible for the differences </a:t>
            </a:r>
            <a:r>
              <a:rPr lang="en-US" dirty="0" smtClean="0"/>
              <a:t>between </a:t>
            </a:r>
            <a:r>
              <a:rPr lang="en-US" dirty="0"/>
              <a:t>current and expected </a:t>
            </a:r>
            <a:r>
              <a:rPr lang="en-US" dirty="0" smtClean="0"/>
              <a:t>performance</a:t>
            </a:r>
            <a:endParaRPr lang="en-US" dirty="0"/>
          </a:p>
          <a:p>
            <a:endParaRPr lang="en-US" sz="1000" dirty="0"/>
          </a:p>
          <a:p>
            <a:r>
              <a:rPr lang="en-US" dirty="0" smtClean="0"/>
              <a:t>Involves obtaining a variety of information </a:t>
            </a:r>
            <a:r>
              <a:rPr lang="en-US" dirty="0"/>
              <a:t>on person characteristics, inputs, outputs, </a:t>
            </a:r>
            <a:r>
              <a:rPr lang="en-US" dirty="0" smtClean="0"/>
              <a:t>consequences, </a:t>
            </a:r>
            <a:r>
              <a:rPr lang="en-US" dirty="0"/>
              <a:t>and </a:t>
            </a:r>
            <a:r>
              <a:rPr lang="en-US" dirty="0" smtClean="0"/>
              <a:t>feedback</a:t>
            </a:r>
            <a:endParaRPr lang="en-US" dirty="0"/>
          </a:p>
          <a:p>
            <a:pPr>
              <a:lnSpc>
                <a:spcPct val="110000"/>
              </a:lnSpc>
              <a:spcBef>
                <a:spcPts val="0"/>
              </a:spcBef>
            </a:pPr>
            <a:endParaRPr lang="en-US" dirty="0"/>
          </a:p>
          <a:p>
            <a:pPr>
              <a:lnSpc>
                <a:spcPct val="110000"/>
              </a:lnSpc>
            </a:pPr>
            <a:endParaRPr lang="en-US" dirty="0"/>
          </a:p>
          <a:p>
            <a:pPr>
              <a:lnSpc>
                <a:spcPct val="110000"/>
              </a:lnSpc>
            </a:pP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46383261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Basic Skills</a:t>
            </a:r>
            <a:endParaRPr lang="en-US" dirty="0"/>
          </a:p>
        </p:txBody>
      </p:sp>
      <p:sp>
        <p:nvSpPr>
          <p:cNvPr id="3" name="Content Placeholder 2"/>
          <p:cNvSpPr>
            <a:spLocks noGrp="1"/>
          </p:cNvSpPr>
          <p:nvPr>
            <p:ph idx="1"/>
          </p:nvPr>
        </p:nvSpPr>
        <p:spPr>
          <a:xfrm>
            <a:off x="1295400" y="1524000"/>
            <a:ext cx="6400800" cy="4800600"/>
          </a:xfrm>
        </p:spPr>
        <p:txBody>
          <a:bodyPr>
            <a:normAutofit/>
          </a:bodyPr>
          <a:lstStyle/>
          <a:p>
            <a:pPr marL="0" indent="0">
              <a:lnSpc>
                <a:spcPct val="110000"/>
              </a:lnSpc>
              <a:spcBef>
                <a:spcPts val="0"/>
              </a:spcBef>
              <a:buNone/>
            </a:pPr>
            <a:endParaRPr lang="en-US" dirty="0"/>
          </a:p>
          <a:p>
            <a:pPr lvl="0">
              <a:lnSpc>
                <a:spcPct val="110000"/>
              </a:lnSpc>
            </a:pPr>
            <a:r>
              <a:rPr lang="en-US" dirty="0"/>
              <a:t>Basic skills are those necessary for employees to perform successfully on the job and learn </a:t>
            </a:r>
            <a:r>
              <a:rPr lang="en-US" dirty="0" smtClean="0"/>
              <a:t>training content</a:t>
            </a:r>
          </a:p>
          <a:p>
            <a:pPr lvl="0">
              <a:lnSpc>
                <a:spcPct val="110000"/>
              </a:lnSpc>
            </a:pPr>
            <a:endParaRPr lang="en-US" sz="1200" dirty="0"/>
          </a:p>
          <a:p>
            <a:pPr lvl="0">
              <a:lnSpc>
                <a:spcPct val="110000"/>
              </a:lnSpc>
            </a:pPr>
            <a:r>
              <a:rPr lang="en-US" dirty="0" smtClean="0"/>
              <a:t>A </a:t>
            </a:r>
            <a:r>
              <a:rPr lang="en-US" dirty="0"/>
              <a:t>literacy audit can be used to indicate employees’ basic skill </a:t>
            </a:r>
            <a:r>
              <a:rPr lang="en-US" dirty="0" smtClean="0"/>
              <a:t>levels</a:t>
            </a:r>
            <a:endParaRPr lang="en-US" dirty="0"/>
          </a:p>
          <a:p>
            <a:pPr>
              <a:lnSpc>
                <a:spcPct val="110000"/>
              </a:lnSpc>
            </a:pPr>
            <a:endParaRPr lang="en-US" dirty="0"/>
          </a:p>
          <a:p>
            <a:pPr>
              <a:lnSpc>
                <a:spcPct val="110000"/>
              </a:lnSpc>
            </a:pP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9005869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Cognitive Ability</a:t>
            </a:r>
            <a:endParaRPr lang="en-US" dirty="0"/>
          </a:p>
        </p:txBody>
      </p:sp>
      <p:sp>
        <p:nvSpPr>
          <p:cNvPr id="3" name="Content Placeholder 2"/>
          <p:cNvSpPr>
            <a:spLocks noGrp="1"/>
          </p:cNvSpPr>
          <p:nvPr>
            <p:ph idx="1"/>
          </p:nvPr>
        </p:nvSpPr>
        <p:spPr>
          <a:xfrm>
            <a:off x="1295400" y="1905000"/>
            <a:ext cx="6400800" cy="4800600"/>
          </a:xfrm>
        </p:spPr>
        <p:txBody>
          <a:bodyPr>
            <a:normAutofit/>
          </a:bodyPr>
          <a:lstStyle/>
          <a:p>
            <a:pPr lvl="0"/>
            <a:r>
              <a:rPr lang="en-US" dirty="0"/>
              <a:t>Cognitive ability relates to intellectual capacity and general </a:t>
            </a:r>
            <a:r>
              <a:rPr lang="en-US" dirty="0" smtClean="0"/>
              <a:t>intelligence</a:t>
            </a:r>
          </a:p>
          <a:p>
            <a:pPr lvl="0"/>
            <a:endParaRPr lang="en-US" sz="1200" dirty="0"/>
          </a:p>
          <a:p>
            <a:pPr lvl="0"/>
            <a:r>
              <a:rPr lang="en-US" dirty="0"/>
              <a:t>Includes verbal comprehension, quantitative ability, and reasoning </a:t>
            </a:r>
            <a:r>
              <a:rPr lang="en-US" dirty="0" smtClean="0"/>
              <a:t>ability</a:t>
            </a:r>
          </a:p>
          <a:p>
            <a:pPr lvl="0"/>
            <a:endParaRPr lang="en-US" sz="1200" dirty="0"/>
          </a:p>
          <a:p>
            <a:pPr lvl="0"/>
            <a:r>
              <a:rPr lang="en-US" dirty="0" smtClean="0"/>
              <a:t>Assessing </a:t>
            </a:r>
            <a:r>
              <a:rPr lang="en-US" dirty="0"/>
              <a:t>cognitive ability is </a:t>
            </a:r>
            <a:r>
              <a:rPr lang="en-US" dirty="0" smtClean="0"/>
              <a:t>important </a:t>
            </a:r>
            <a:r>
              <a:rPr lang="en-US" dirty="0"/>
              <a:t>because it is one of the strongest determinants of training success</a:t>
            </a:r>
          </a:p>
          <a:p>
            <a:pPr>
              <a:lnSpc>
                <a:spcPct val="110000"/>
              </a:lnSpc>
            </a:pPr>
            <a:endParaRPr lang="en-US" dirty="0"/>
          </a:p>
          <a:p>
            <a:pPr>
              <a:lnSpc>
                <a:spcPct val="110000"/>
              </a:lnSpc>
            </a:pP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41949231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Readability</a:t>
            </a:r>
            <a:endParaRPr lang="en-US" dirty="0"/>
          </a:p>
        </p:txBody>
      </p:sp>
      <p:sp>
        <p:nvSpPr>
          <p:cNvPr id="3" name="Content Placeholder 2"/>
          <p:cNvSpPr>
            <a:spLocks noGrp="1"/>
          </p:cNvSpPr>
          <p:nvPr>
            <p:ph idx="1"/>
          </p:nvPr>
        </p:nvSpPr>
        <p:spPr>
          <a:xfrm>
            <a:off x="1295400" y="1905000"/>
            <a:ext cx="6400800" cy="4800600"/>
          </a:xfrm>
        </p:spPr>
        <p:txBody>
          <a:bodyPr>
            <a:normAutofit/>
          </a:bodyPr>
          <a:lstStyle/>
          <a:p>
            <a:pPr lvl="0">
              <a:spcBef>
                <a:spcPts val="0"/>
              </a:spcBef>
            </a:pPr>
            <a:r>
              <a:rPr lang="en-US" dirty="0" smtClean="0"/>
              <a:t>Training material should </a:t>
            </a:r>
            <a:r>
              <a:rPr lang="en-US" dirty="0"/>
              <a:t>be evaluated to ensure that its reading level does not exceed that required by the job and trainees’ </a:t>
            </a:r>
            <a:r>
              <a:rPr lang="en-US" dirty="0" smtClean="0"/>
              <a:t>abilities</a:t>
            </a:r>
          </a:p>
          <a:p>
            <a:pPr lvl="0">
              <a:spcBef>
                <a:spcPts val="0"/>
              </a:spcBef>
            </a:pPr>
            <a:endParaRPr lang="en-US" sz="1200" dirty="0" smtClean="0"/>
          </a:p>
          <a:p>
            <a:pPr lvl="0">
              <a:spcBef>
                <a:spcPts val="0"/>
              </a:spcBef>
            </a:pPr>
            <a:r>
              <a:rPr lang="en-US" dirty="0" smtClean="0"/>
              <a:t>If </a:t>
            </a:r>
            <a:r>
              <a:rPr lang="en-US" dirty="0"/>
              <a:t>trainees’ reading ability is </a:t>
            </a:r>
            <a:r>
              <a:rPr lang="en-US" dirty="0" smtClean="0"/>
              <a:t>low:</a:t>
            </a:r>
          </a:p>
          <a:p>
            <a:pPr lvl="1">
              <a:spcBef>
                <a:spcPts val="0"/>
              </a:spcBef>
            </a:pPr>
            <a:r>
              <a:rPr lang="en-US" dirty="0" smtClean="0"/>
              <a:t>use other training methods</a:t>
            </a:r>
          </a:p>
          <a:p>
            <a:pPr lvl="1">
              <a:spcBef>
                <a:spcPts val="0"/>
              </a:spcBef>
            </a:pPr>
            <a:r>
              <a:rPr lang="en-US" dirty="0" smtClean="0"/>
              <a:t>reassign trainees to different positions</a:t>
            </a:r>
          </a:p>
          <a:p>
            <a:pPr lvl="1">
              <a:spcBef>
                <a:spcPts val="0"/>
              </a:spcBef>
            </a:pPr>
            <a:r>
              <a:rPr lang="en-US" dirty="0" smtClean="0"/>
              <a:t>provide remedial training</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6805808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Self-Efficacy</a:t>
            </a:r>
            <a:endParaRPr lang="en-US" dirty="0"/>
          </a:p>
        </p:txBody>
      </p:sp>
      <p:sp>
        <p:nvSpPr>
          <p:cNvPr id="3" name="Content Placeholder 2"/>
          <p:cNvSpPr>
            <a:spLocks noGrp="1"/>
          </p:cNvSpPr>
          <p:nvPr>
            <p:ph idx="1"/>
          </p:nvPr>
        </p:nvSpPr>
        <p:spPr>
          <a:xfrm>
            <a:off x="1295400" y="1905000"/>
            <a:ext cx="6400800" cy="4800600"/>
          </a:xfrm>
        </p:spPr>
        <p:txBody>
          <a:bodyPr>
            <a:normAutofit/>
          </a:bodyPr>
          <a:lstStyle/>
          <a:p>
            <a:pPr lvl="0"/>
            <a:r>
              <a:rPr lang="en-US" dirty="0"/>
              <a:t>Self-efficacy relates to </a:t>
            </a:r>
            <a:r>
              <a:rPr lang="en-US" dirty="0" smtClean="0"/>
              <a:t>trainees’ </a:t>
            </a:r>
            <a:r>
              <a:rPr lang="en-US" dirty="0"/>
              <a:t>beliefs that they can master training content and perform on the </a:t>
            </a:r>
            <a:r>
              <a:rPr lang="en-US" dirty="0" smtClean="0"/>
              <a:t>job</a:t>
            </a:r>
            <a:endParaRPr lang="en-US" dirty="0"/>
          </a:p>
          <a:p>
            <a:pPr lvl="1"/>
            <a:r>
              <a:rPr lang="en-US" dirty="0" smtClean="0"/>
              <a:t>If trainees lack confidence, motivation will suffer</a:t>
            </a:r>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70998376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Enhancing Self-Efficacy</a:t>
            </a:r>
            <a:endParaRPr lang="en-US" dirty="0"/>
          </a:p>
        </p:txBody>
      </p:sp>
      <p:sp>
        <p:nvSpPr>
          <p:cNvPr id="3" name="Content Placeholder 2"/>
          <p:cNvSpPr>
            <a:spLocks noGrp="1"/>
          </p:cNvSpPr>
          <p:nvPr>
            <p:ph idx="1"/>
          </p:nvPr>
        </p:nvSpPr>
        <p:spPr>
          <a:xfrm>
            <a:off x="1295400" y="1905000"/>
            <a:ext cx="6400800" cy="4800600"/>
          </a:xfrm>
        </p:spPr>
        <p:txBody>
          <a:bodyPr>
            <a:normAutofit/>
          </a:bodyPr>
          <a:lstStyle/>
          <a:p>
            <a:pPr>
              <a:spcBef>
                <a:spcPts val="0"/>
              </a:spcBef>
            </a:pPr>
            <a:r>
              <a:rPr lang="en-US" dirty="0" smtClean="0"/>
              <a:t>Let trainees know the goal is to improve performance and not reveal incompetence</a:t>
            </a:r>
          </a:p>
          <a:p>
            <a:pPr>
              <a:spcBef>
                <a:spcPts val="0"/>
              </a:spcBef>
            </a:pPr>
            <a:r>
              <a:rPr lang="en-US" dirty="0" smtClean="0"/>
              <a:t>Providing information about training prior to the program</a:t>
            </a:r>
          </a:p>
          <a:p>
            <a:pPr>
              <a:spcBef>
                <a:spcPts val="0"/>
              </a:spcBef>
            </a:pPr>
            <a:r>
              <a:rPr lang="en-US" dirty="0" smtClean="0"/>
              <a:t>Describe the success of peers</a:t>
            </a:r>
          </a:p>
          <a:p>
            <a:pPr>
              <a:spcBef>
                <a:spcPts val="0"/>
              </a:spcBef>
            </a:pPr>
            <a:r>
              <a:rPr lang="en-US" dirty="0" smtClean="0"/>
              <a:t>Emphasize that learning is under trainees’ control</a:t>
            </a:r>
          </a:p>
          <a:p>
            <a:pPr>
              <a:spcBef>
                <a:spcPts val="0"/>
              </a:spcBef>
            </a:pPr>
            <a:r>
              <a:rPr lang="en-US" dirty="0" smtClean="0"/>
              <a:t>Emphasize that trainees have the ability to overcome obstacles</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18884190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2"/>
            <a:ext cx="6905977" cy="1773218"/>
          </a:xfrm>
        </p:spPr>
        <p:txBody>
          <a:bodyPr>
            <a:normAutofit/>
          </a:bodyPr>
          <a:lstStyle/>
          <a:p>
            <a:r>
              <a:rPr lang="en-US" dirty="0" smtClean="0"/>
              <a:t>Needs</a:t>
            </a:r>
            <a:r>
              <a:rPr lang="en-US" dirty="0"/>
              <a:t>, </a:t>
            </a:r>
            <a:r>
              <a:rPr lang="en-US" dirty="0" smtClean="0"/>
              <a:t>Career Interests</a:t>
            </a:r>
            <a:r>
              <a:rPr lang="en-US" dirty="0"/>
              <a:t>, </a:t>
            </a:r>
            <a:r>
              <a:rPr lang="en-US" dirty="0" smtClean="0"/>
              <a:t>&amp; Goals </a:t>
            </a:r>
            <a:endParaRPr lang="en-US" dirty="0"/>
          </a:p>
        </p:txBody>
      </p:sp>
      <p:sp>
        <p:nvSpPr>
          <p:cNvPr id="3" name="Content Placeholder 2"/>
          <p:cNvSpPr>
            <a:spLocks noGrp="1"/>
          </p:cNvSpPr>
          <p:nvPr>
            <p:ph idx="1"/>
          </p:nvPr>
        </p:nvSpPr>
        <p:spPr>
          <a:xfrm>
            <a:off x="1295400" y="2362200"/>
            <a:ext cx="6400800" cy="4800600"/>
          </a:xfrm>
        </p:spPr>
        <p:txBody>
          <a:bodyPr>
            <a:normAutofit/>
          </a:bodyPr>
          <a:lstStyle/>
          <a:p>
            <a:pPr>
              <a:spcBef>
                <a:spcPts val="0"/>
              </a:spcBef>
            </a:pPr>
            <a:r>
              <a:rPr lang="en-US" dirty="0"/>
              <a:t>Awareness of training needs, career interests, and goals </a:t>
            </a:r>
            <a:r>
              <a:rPr lang="en-US" dirty="0" smtClean="0"/>
              <a:t>enhances motivation to learn</a:t>
            </a:r>
          </a:p>
          <a:p>
            <a:pPr>
              <a:spcBef>
                <a:spcPts val="0"/>
              </a:spcBef>
            </a:pPr>
            <a:endParaRPr lang="en-US" sz="1200" dirty="0"/>
          </a:p>
          <a:p>
            <a:pPr>
              <a:spcBef>
                <a:spcPts val="0"/>
              </a:spcBef>
            </a:pPr>
            <a:r>
              <a:rPr lang="en-US" dirty="0" smtClean="0"/>
              <a:t>The </a:t>
            </a:r>
            <a:r>
              <a:rPr lang="en-US" dirty="0"/>
              <a:t>link between training and areas where employees need to improve should be </a:t>
            </a:r>
            <a:r>
              <a:rPr lang="en-US" dirty="0" smtClean="0"/>
              <a:t>emphasized</a:t>
            </a:r>
            <a:endParaRPr lang="en-US" dirty="0"/>
          </a:p>
          <a:p>
            <a:pPr marL="0" indent="0">
              <a:spcBef>
                <a:spcPts val="0"/>
              </a:spcBef>
              <a:buNone/>
            </a:pP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91752771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2"/>
            <a:ext cx="6829777" cy="1163618"/>
          </a:xfrm>
        </p:spPr>
        <p:txBody>
          <a:bodyPr>
            <a:normAutofit/>
          </a:bodyPr>
          <a:lstStyle/>
          <a:p>
            <a:r>
              <a:rPr lang="en-US" dirty="0" smtClean="0"/>
              <a:t>Age</a:t>
            </a:r>
            <a:endParaRPr lang="en-US" dirty="0"/>
          </a:p>
        </p:txBody>
      </p:sp>
      <p:sp>
        <p:nvSpPr>
          <p:cNvPr id="3" name="Content Placeholder 2"/>
          <p:cNvSpPr>
            <a:spLocks noGrp="1"/>
          </p:cNvSpPr>
          <p:nvPr>
            <p:ph idx="1"/>
          </p:nvPr>
        </p:nvSpPr>
        <p:spPr>
          <a:xfrm>
            <a:off x="1295400" y="1828800"/>
            <a:ext cx="6400800" cy="4800600"/>
          </a:xfrm>
        </p:spPr>
        <p:txBody>
          <a:bodyPr>
            <a:normAutofit/>
          </a:bodyPr>
          <a:lstStyle/>
          <a:p>
            <a:pPr lvl="0"/>
            <a:r>
              <a:rPr lang="en-US" dirty="0"/>
              <a:t>There is biological evidence that certain mental capacities decrease from age twenty to age </a:t>
            </a:r>
            <a:r>
              <a:rPr lang="en-US" dirty="0" smtClean="0"/>
              <a:t>seventy</a:t>
            </a:r>
          </a:p>
          <a:p>
            <a:pPr lvl="0"/>
            <a:endParaRPr lang="en-US" sz="1200" dirty="0"/>
          </a:p>
          <a:p>
            <a:pPr lvl="0"/>
            <a:r>
              <a:rPr lang="en-US" dirty="0"/>
              <a:t>However, with age comes </a:t>
            </a:r>
            <a:r>
              <a:rPr lang="en-US" dirty="0" smtClean="0"/>
              <a:t>experience</a:t>
            </a:r>
          </a:p>
          <a:p>
            <a:pPr lvl="0"/>
            <a:endParaRPr lang="en-US" sz="1200" dirty="0"/>
          </a:p>
          <a:p>
            <a:pPr lvl="0"/>
            <a:r>
              <a:rPr lang="en-US" dirty="0" smtClean="0"/>
              <a:t>Trainees may need to adapt training design and delivery accordingly</a:t>
            </a:r>
            <a:endParaRPr lang="en-US" dirty="0"/>
          </a:p>
          <a:p>
            <a:pPr marL="0" indent="0">
              <a:spcBef>
                <a:spcPts val="0"/>
              </a:spcBef>
              <a:buNone/>
            </a:pP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94425165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2"/>
            <a:ext cx="6829777" cy="1163618"/>
          </a:xfrm>
        </p:spPr>
        <p:txBody>
          <a:bodyPr>
            <a:normAutofit/>
          </a:bodyPr>
          <a:lstStyle/>
          <a:p>
            <a:r>
              <a:rPr lang="en-US" dirty="0" smtClean="0"/>
              <a:t>Generational Differences</a:t>
            </a:r>
            <a:endParaRPr lang="en-US" dirty="0"/>
          </a:p>
        </p:txBody>
      </p:sp>
      <p:sp>
        <p:nvSpPr>
          <p:cNvPr id="3" name="Content Placeholder 2"/>
          <p:cNvSpPr>
            <a:spLocks noGrp="1"/>
          </p:cNvSpPr>
          <p:nvPr>
            <p:ph idx="1"/>
          </p:nvPr>
        </p:nvSpPr>
        <p:spPr>
          <a:xfrm>
            <a:off x="1295400" y="1828800"/>
            <a:ext cx="6400800" cy="4800600"/>
          </a:xfrm>
        </p:spPr>
        <p:txBody>
          <a:bodyPr>
            <a:normAutofit/>
          </a:bodyPr>
          <a:lstStyle/>
          <a:p>
            <a:pPr lvl="0"/>
            <a:r>
              <a:rPr lang="en-US" dirty="0"/>
              <a:t>Millennials are </a:t>
            </a:r>
            <a:r>
              <a:rPr lang="en-US" dirty="0" smtClean="0"/>
              <a:t>optimistic, </a:t>
            </a:r>
            <a:r>
              <a:rPr lang="en-US" dirty="0"/>
              <a:t>embrace technology, and appreciate </a:t>
            </a:r>
            <a:r>
              <a:rPr lang="en-US" dirty="0" smtClean="0"/>
              <a:t>diversity</a:t>
            </a:r>
          </a:p>
          <a:p>
            <a:pPr lvl="0"/>
            <a:endParaRPr lang="en-US" sz="800" dirty="0"/>
          </a:p>
          <a:p>
            <a:pPr lvl="0"/>
            <a:r>
              <a:rPr lang="en-US" dirty="0"/>
              <a:t>Gen Xers need feedback and </a:t>
            </a:r>
            <a:r>
              <a:rPr lang="en-US" dirty="0" smtClean="0"/>
              <a:t>flexibility and dislike </a:t>
            </a:r>
            <a:r>
              <a:rPr lang="en-US" dirty="0"/>
              <a:t>close </a:t>
            </a:r>
            <a:r>
              <a:rPr lang="en-US" dirty="0" smtClean="0"/>
              <a:t>supervision</a:t>
            </a:r>
          </a:p>
          <a:p>
            <a:pPr lvl="0"/>
            <a:endParaRPr lang="en-US" sz="800" dirty="0"/>
          </a:p>
          <a:p>
            <a:pPr lvl="0"/>
            <a:r>
              <a:rPr lang="en-US" dirty="0"/>
              <a:t>Baby </a:t>
            </a:r>
            <a:r>
              <a:rPr lang="en-US" dirty="0" smtClean="0"/>
              <a:t>Boomers </a:t>
            </a:r>
            <a:r>
              <a:rPr lang="en-US" dirty="0"/>
              <a:t>are competitive, hardworking, and concerned </a:t>
            </a:r>
            <a:r>
              <a:rPr lang="en-US" dirty="0" smtClean="0"/>
              <a:t>with fairness</a:t>
            </a:r>
          </a:p>
          <a:p>
            <a:pPr lvl="0"/>
            <a:endParaRPr lang="en-US" sz="800" dirty="0"/>
          </a:p>
          <a:p>
            <a:pPr lvl="0"/>
            <a:r>
              <a:rPr lang="en-US" dirty="0"/>
              <a:t>Traditionalists are </a:t>
            </a:r>
            <a:r>
              <a:rPr lang="en-US" dirty="0" smtClean="0"/>
              <a:t>patriotic, loyal</a:t>
            </a:r>
            <a:r>
              <a:rPr lang="en-US" dirty="0"/>
              <a:t>, and </a:t>
            </a:r>
            <a:r>
              <a:rPr lang="en-US" dirty="0" smtClean="0"/>
              <a:t>have </a:t>
            </a:r>
            <a:r>
              <a:rPr lang="en-US" dirty="0"/>
              <a:t>a great deal of </a:t>
            </a:r>
            <a:r>
              <a:rPr lang="en-US" dirty="0" smtClean="0"/>
              <a:t>knowledge</a:t>
            </a:r>
            <a:endParaRPr lang="en-US" dirty="0"/>
          </a:p>
          <a:p>
            <a:pPr marL="0" indent="0">
              <a:spcBef>
                <a:spcPts val="0"/>
              </a:spcBef>
              <a:buNone/>
            </a:pP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40572401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Inputs</a:t>
            </a:r>
            <a:endParaRPr lang="en-US" dirty="0"/>
          </a:p>
        </p:txBody>
      </p:sp>
      <p:sp>
        <p:nvSpPr>
          <p:cNvPr id="3" name="Content Placeholder 2"/>
          <p:cNvSpPr>
            <a:spLocks noGrp="1"/>
          </p:cNvSpPr>
          <p:nvPr>
            <p:ph idx="1"/>
          </p:nvPr>
        </p:nvSpPr>
        <p:spPr>
          <a:xfrm>
            <a:off x="1295400" y="1828800"/>
            <a:ext cx="6400800" cy="4800600"/>
          </a:xfrm>
        </p:spPr>
        <p:txBody>
          <a:bodyPr>
            <a:normAutofit/>
          </a:bodyPr>
          <a:lstStyle/>
          <a:p>
            <a:r>
              <a:rPr lang="en-US" dirty="0"/>
              <a:t>Inputs relate to resources employees need to help them </a:t>
            </a:r>
            <a:r>
              <a:rPr lang="en-US" dirty="0" smtClean="0"/>
              <a:t>learn</a:t>
            </a:r>
            <a:endParaRPr lang="en-US" dirty="0"/>
          </a:p>
          <a:p>
            <a:endParaRPr lang="en-US" sz="800" dirty="0"/>
          </a:p>
          <a:p>
            <a:r>
              <a:rPr lang="en-US" dirty="0"/>
              <a:t>Situational constraints include </a:t>
            </a:r>
            <a:r>
              <a:rPr lang="en-US" dirty="0" smtClean="0"/>
              <a:t>lack of tools, equipment</a:t>
            </a:r>
            <a:r>
              <a:rPr lang="en-US" dirty="0"/>
              <a:t>, </a:t>
            </a:r>
            <a:r>
              <a:rPr lang="en-US" dirty="0" smtClean="0"/>
              <a:t>materials, supplies</a:t>
            </a:r>
            <a:r>
              <a:rPr lang="en-US" dirty="0"/>
              <a:t>, budgetary support, and time to </a:t>
            </a:r>
            <a:r>
              <a:rPr lang="en-US" dirty="0" smtClean="0"/>
              <a:t>perform</a:t>
            </a:r>
            <a:endParaRPr lang="en-US" dirty="0"/>
          </a:p>
          <a:p>
            <a:endParaRPr lang="en-US" sz="800" dirty="0"/>
          </a:p>
          <a:p>
            <a:r>
              <a:rPr lang="en-US" dirty="0"/>
              <a:t>Social support refers to </a:t>
            </a:r>
            <a:r>
              <a:rPr lang="en-US" dirty="0" smtClean="0"/>
              <a:t>manager </a:t>
            </a:r>
            <a:r>
              <a:rPr lang="en-US" dirty="0"/>
              <a:t>and </a:t>
            </a:r>
            <a:r>
              <a:rPr lang="en-US" dirty="0" smtClean="0"/>
              <a:t>peer willingness </a:t>
            </a:r>
            <a:r>
              <a:rPr lang="en-US" dirty="0"/>
              <a:t>to provide feedback and </a:t>
            </a:r>
            <a:r>
              <a:rPr lang="en-US" dirty="0" smtClean="0"/>
              <a:t>reinforcement</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57959136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Enhancing Support </a:t>
            </a:r>
            <a:endParaRPr lang="en-US" dirty="0"/>
          </a:p>
        </p:txBody>
      </p:sp>
      <p:sp>
        <p:nvSpPr>
          <p:cNvPr id="3" name="Content Placeholder 2"/>
          <p:cNvSpPr>
            <a:spLocks noGrp="1"/>
          </p:cNvSpPr>
          <p:nvPr>
            <p:ph idx="1"/>
          </p:nvPr>
        </p:nvSpPr>
        <p:spPr>
          <a:xfrm>
            <a:off x="1295400" y="1905000"/>
            <a:ext cx="6400800" cy="4800600"/>
          </a:xfrm>
        </p:spPr>
        <p:txBody>
          <a:bodyPr>
            <a:normAutofit/>
          </a:bodyPr>
          <a:lstStyle/>
          <a:p>
            <a:pPr lvl="0"/>
            <a:r>
              <a:rPr lang="en-US" dirty="0"/>
              <a:t>Provide materials before </a:t>
            </a:r>
            <a:r>
              <a:rPr lang="en-US" dirty="0" smtClean="0"/>
              <a:t>training </a:t>
            </a:r>
            <a:r>
              <a:rPr lang="en-US" dirty="0"/>
              <a:t>begins</a:t>
            </a:r>
          </a:p>
          <a:p>
            <a:pPr lvl="0"/>
            <a:r>
              <a:rPr lang="en-US" dirty="0"/>
              <a:t>Speak positively about the company’s training </a:t>
            </a:r>
            <a:r>
              <a:rPr lang="en-US" dirty="0" smtClean="0"/>
              <a:t>initiatives</a:t>
            </a:r>
            <a:endParaRPr lang="en-US" dirty="0"/>
          </a:p>
          <a:p>
            <a:pPr lvl="0"/>
            <a:r>
              <a:rPr lang="en-US" dirty="0"/>
              <a:t>Reinforce employees using new skills</a:t>
            </a:r>
          </a:p>
          <a:p>
            <a:pPr lvl="0"/>
            <a:r>
              <a:rPr lang="en-US" dirty="0"/>
              <a:t>Provide feedback to encourage employee support</a:t>
            </a:r>
          </a:p>
          <a:p>
            <a:pPr lvl="0"/>
            <a:r>
              <a:rPr lang="en-US" dirty="0"/>
              <a:t>Provide opportunities to practice and transfer</a:t>
            </a:r>
          </a:p>
          <a:p>
            <a:pPr>
              <a:lnSpc>
                <a:spcPct val="110000"/>
              </a:lnSpc>
              <a:spcBef>
                <a:spcPts val="0"/>
              </a:spcBef>
            </a:pPr>
            <a:endParaRPr lang="en-US" dirty="0"/>
          </a:p>
          <a:p>
            <a:pPr>
              <a:lnSpc>
                <a:spcPct val="110000"/>
              </a:lnSpc>
            </a:pPr>
            <a:endParaRPr lang="en-US" dirty="0"/>
          </a:p>
          <a:p>
            <a:pPr>
              <a:lnSpc>
                <a:spcPct val="110000"/>
              </a:lnSpc>
            </a:pP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69501600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Outputs</a:t>
            </a:r>
            <a:endParaRPr lang="en-US" dirty="0"/>
          </a:p>
        </p:txBody>
      </p:sp>
      <p:sp>
        <p:nvSpPr>
          <p:cNvPr id="3" name="Content Placeholder 2"/>
          <p:cNvSpPr>
            <a:spLocks noGrp="1"/>
          </p:cNvSpPr>
          <p:nvPr>
            <p:ph idx="1"/>
          </p:nvPr>
        </p:nvSpPr>
        <p:spPr>
          <a:xfrm>
            <a:off x="1295400" y="1905000"/>
            <a:ext cx="6553200" cy="4953000"/>
          </a:xfrm>
        </p:spPr>
        <p:txBody>
          <a:bodyPr>
            <a:normAutofit/>
          </a:bodyPr>
          <a:lstStyle/>
          <a:p>
            <a:r>
              <a:rPr lang="en-US" dirty="0"/>
              <a:t>Outputs refer to a job’s performance </a:t>
            </a:r>
            <a:r>
              <a:rPr lang="en-US" dirty="0" smtClean="0"/>
              <a:t>outcomes</a:t>
            </a:r>
          </a:p>
          <a:p>
            <a:endParaRPr lang="en-US" sz="1200" dirty="0" smtClean="0"/>
          </a:p>
          <a:p>
            <a:r>
              <a:rPr lang="en-US" dirty="0" smtClean="0"/>
              <a:t>Therefore</a:t>
            </a:r>
            <a:r>
              <a:rPr lang="en-US" dirty="0"/>
              <a:t>, it is important to assess </a:t>
            </a:r>
            <a:r>
              <a:rPr lang="en-US" dirty="0" smtClean="0"/>
              <a:t>employee </a:t>
            </a:r>
            <a:r>
              <a:rPr lang="en-US" dirty="0"/>
              <a:t>perceptions of </a:t>
            </a:r>
            <a:r>
              <a:rPr lang="en-US" dirty="0" smtClean="0"/>
              <a:t>performance expectations</a:t>
            </a:r>
          </a:p>
          <a:p>
            <a:endParaRPr lang="en-US" sz="1200" dirty="0"/>
          </a:p>
          <a:p>
            <a:r>
              <a:rPr lang="en-US" dirty="0" smtClean="0"/>
              <a:t>Trainees need </a:t>
            </a:r>
            <a:r>
              <a:rPr lang="en-US" dirty="0"/>
              <a:t>to understand the level of </a:t>
            </a:r>
            <a:r>
              <a:rPr lang="en-US" dirty="0" smtClean="0"/>
              <a:t>expected proficiency</a:t>
            </a:r>
            <a:endParaRPr lang="en-US" dirty="0"/>
          </a:p>
          <a:p>
            <a:pPr>
              <a:lnSpc>
                <a:spcPct val="110000"/>
              </a:lnSpc>
            </a:pPr>
            <a:endParaRPr lang="en-US" dirty="0"/>
          </a:p>
          <a:p>
            <a:pPr>
              <a:lnSpc>
                <a:spcPct val="110000"/>
              </a:lnSpc>
            </a:pP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4332338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Consequences</a:t>
            </a:r>
            <a:endParaRPr lang="en-US" dirty="0"/>
          </a:p>
        </p:txBody>
      </p:sp>
      <p:sp>
        <p:nvSpPr>
          <p:cNvPr id="3" name="Content Placeholder 2"/>
          <p:cNvSpPr>
            <a:spLocks noGrp="1"/>
          </p:cNvSpPr>
          <p:nvPr>
            <p:ph idx="1"/>
          </p:nvPr>
        </p:nvSpPr>
        <p:spPr>
          <a:xfrm>
            <a:off x="1295400" y="1905000"/>
            <a:ext cx="6400800" cy="4800600"/>
          </a:xfrm>
        </p:spPr>
        <p:txBody>
          <a:bodyPr>
            <a:normAutofit/>
          </a:bodyPr>
          <a:lstStyle/>
          <a:p>
            <a:r>
              <a:rPr lang="en-US" dirty="0"/>
              <a:t>Consequences refer to the type of rewards that employees receive for performing </a:t>
            </a:r>
            <a:r>
              <a:rPr lang="en-US" dirty="0" smtClean="0"/>
              <a:t>well</a:t>
            </a:r>
          </a:p>
          <a:p>
            <a:endParaRPr lang="en-US" sz="1200" dirty="0"/>
          </a:p>
          <a:p>
            <a:r>
              <a:rPr lang="en-US" dirty="0"/>
              <a:t>If employees </a:t>
            </a:r>
            <a:r>
              <a:rPr lang="en-US" dirty="0" smtClean="0"/>
              <a:t>do not believe </a:t>
            </a:r>
            <a:r>
              <a:rPr lang="en-US" dirty="0"/>
              <a:t>rewards adequate, motivation will </a:t>
            </a:r>
            <a:r>
              <a:rPr lang="en-US" dirty="0" smtClean="0"/>
              <a:t>suffer</a:t>
            </a:r>
            <a:endParaRPr lang="en-US" dirty="0"/>
          </a:p>
          <a:p>
            <a:endParaRPr lang="en-US" sz="1200" dirty="0"/>
          </a:p>
          <a:p>
            <a:r>
              <a:rPr lang="en-US" dirty="0"/>
              <a:t>Motivation to learn can be enhanced </a:t>
            </a:r>
            <a:r>
              <a:rPr lang="en-US" dirty="0" smtClean="0"/>
              <a:t>by communicating </a:t>
            </a:r>
            <a:r>
              <a:rPr lang="en-US" dirty="0"/>
              <a:t>the job, personal, and career benefits of </a:t>
            </a:r>
            <a:r>
              <a:rPr lang="en-US" dirty="0" smtClean="0"/>
              <a:t>learning</a:t>
            </a:r>
            <a:endParaRPr lang="en-US" dirty="0"/>
          </a:p>
          <a:p>
            <a:pPr>
              <a:lnSpc>
                <a:spcPct val="110000"/>
              </a:lnSpc>
              <a:spcBef>
                <a:spcPts val="0"/>
              </a:spcBef>
            </a:pPr>
            <a:endParaRPr lang="en-US" dirty="0"/>
          </a:p>
          <a:p>
            <a:pPr>
              <a:lnSpc>
                <a:spcPct val="110000"/>
              </a:lnSpc>
            </a:pPr>
            <a:endParaRPr lang="en-US" dirty="0"/>
          </a:p>
          <a:p>
            <a:pPr>
              <a:lnSpc>
                <a:spcPct val="110000"/>
              </a:lnSpc>
            </a:pP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85695650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Feedback</a:t>
            </a:r>
            <a:endParaRPr lang="en-US" dirty="0"/>
          </a:p>
        </p:txBody>
      </p:sp>
      <p:sp>
        <p:nvSpPr>
          <p:cNvPr id="3" name="Content Placeholder 2"/>
          <p:cNvSpPr>
            <a:spLocks noGrp="1"/>
          </p:cNvSpPr>
          <p:nvPr>
            <p:ph idx="1"/>
          </p:nvPr>
        </p:nvSpPr>
        <p:spPr>
          <a:xfrm>
            <a:off x="1295400" y="1905000"/>
            <a:ext cx="6400800" cy="4800600"/>
          </a:xfrm>
        </p:spPr>
        <p:txBody>
          <a:bodyPr>
            <a:normAutofit/>
          </a:bodyPr>
          <a:lstStyle/>
          <a:p>
            <a:r>
              <a:rPr lang="en-US" dirty="0"/>
              <a:t>Feedback refers to the information that employees </a:t>
            </a:r>
            <a:r>
              <a:rPr lang="en-US" dirty="0" smtClean="0"/>
              <a:t>receive</a:t>
            </a:r>
            <a:endParaRPr lang="en-US" dirty="0"/>
          </a:p>
          <a:p>
            <a:endParaRPr lang="en-US" sz="1200" dirty="0"/>
          </a:p>
          <a:p>
            <a:r>
              <a:rPr lang="en-US" dirty="0"/>
              <a:t>Employees need </a:t>
            </a:r>
            <a:r>
              <a:rPr lang="en-US" dirty="0" smtClean="0"/>
              <a:t>specific and </a:t>
            </a:r>
            <a:r>
              <a:rPr lang="en-US" dirty="0"/>
              <a:t>detailed </a:t>
            </a:r>
            <a:r>
              <a:rPr lang="en-US" dirty="0" smtClean="0"/>
              <a:t>feedback</a:t>
            </a:r>
          </a:p>
          <a:p>
            <a:endParaRPr lang="en-US" sz="1200" dirty="0"/>
          </a:p>
          <a:p>
            <a:r>
              <a:rPr lang="en-US" dirty="0"/>
              <a:t>Feedback also needs to be frequent to influence </a:t>
            </a:r>
            <a:r>
              <a:rPr lang="en-US" dirty="0" smtClean="0"/>
              <a:t>performance</a:t>
            </a:r>
            <a:endParaRPr lang="en-US" dirty="0"/>
          </a:p>
          <a:p>
            <a:pPr>
              <a:lnSpc>
                <a:spcPct val="110000"/>
              </a:lnSpc>
              <a:spcBef>
                <a:spcPts val="0"/>
              </a:spcBef>
            </a:pPr>
            <a:endParaRPr lang="en-US" dirty="0"/>
          </a:p>
          <a:p>
            <a:pPr>
              <a:lnSpc>
                <a:spcPct val="110000"/>
              </a:lnSpc>
            </a:pPr>
            <a:endParaRPr lang="en-US" dirty="0"/>
          </a:p>
          <a:p>
            <a:pPr>
              <a:lnSpc>
                <a:spcPct val="110000"/>
              </a:lnSpc>
            </a:pP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84626347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2689" y="914400"/>
            <a:ext cx="7289912" cy="921604"/>
          </a:xfrm>
        </p:spPr>
        <p:txBody>
          <a:bodyPr>
            <a:normAutofit/>
          </a:bodyPr>
          <a:lstStyle/>
          <a:p>
            <a:r>
              <a:rPr lang="en-US" dirty="0" smtClean="0"/>
              <a:t>Is training the best solution</a:t>
            </a:r>
            <a:r>
              <a:rPr lang="en-US" dirty="0" smtClean="0"/>
              <a:t>?</a:t>
            </a:r>
            <a:r>
              <a:rPr lang="en-US" sz="2200" dirty="0" smtClean="0"/>
              <a:t> (1)</a:t>
            </a:r>
            <a:endParaRPr lang="en-US" sz="2200" dirty="0"/>
          </a:p>
        </p:txBody>
      </p:sp>
      <p:sp>
        <p:nvSpPr>
          <p:cNvPr id="3" name="Content Placeholder 2"/>
          <p:cNvSpPr>
            <a:spLocks noGrp="1"/>
          </p:cNvSpPr>
          <p:nvPr>
            <p:ph idx="1"/>
          </p:nvPr>
        </p:nvSpPr>
        <p:spPr>
          <a:xfrm>
            <a:off x="1295400" y="1905000"/>
            <a:ext cx="6400800" cy="4800600"/>
          </a:xfrm>
        </p:spPr>
        <p:txBody>
          <a:bodyPr>
            <a:normAutofit/>
          </a:bodyPr>
          <a:lstStyle/>
          <a:p>
            <a:pPr lvl="0"/>
            <a:r>
              <a:rPr lang="en-US" dirty="0"/>
              <a:t>Is the performance problem important and potentially </a:t>
            </a:r>
            <a:r>
              <a:rPr lang="en-US" dirty="0" smtClean="0"/>
              <a:t>costly?</a:t>
            </a:r>
          </a:p>
          <a:p>
            <a:pPr lvl="0"/>
            <a:endParaRPr lang="en-US" sz="800" dirty="0"/>
          </a:p>
          <a:p>
            <a:pPr lvl="0"/>
            <a:r>
              <a:rPr lang="en-US" dirty="0"/>
              <a:t>Do employees know how to perform effectively</a:t>
            </a:r>
            <a:r>
              <a:rPr lang="en-US" dirty="0" smtClean="0"/>
              <a:t>?</a:t>
            </a:r>
          </a:p>
          <a:p>
            <a:pPr marL="0" lvl="0" indent="0">
              <a:buNone/>
            </a:pPr>
            <a:endParaRPr lang="en-US" sz="800" dirty="0"/>
          </a:p>
          <a:p>
            <a:pPr lvl="0"/>
            <a:r>
              <a:rPr lang="en-US" dirty="0"/>
              <a:t>Can employees demonstrate the correct knowledge or behavior</a:t>
            </a:r>
            <a:r>
              <a:rPr lang="en-US" dirty="0" smtClean="0"/>
              <a:t>?</a:t>
            </a:r>
          </a:p>
          <a:p>
            <a:pPr lvl="0"/>
            <a:endParaRPr lang="en-US" sz="800" dirty="0"/>
          </a:p>
          <a:p>
            <a:pPr lvl="0"/>
            <a:r>
              <a:rPr lang="en-US" dirty="0"/>
              <a:t>Were performance expectations clear?</a:t>
            </a:r>
          </a:p>
          <a:p>
            <a:pPr>
              <a:lnSpc>
                <a:spcPct val="110000"/>
              </a:lnSpc>
              <a:spcBef>
                <a:spcPts val="0"/>
              </a:spcBef>
            </a:pPr>
            <a:endParaRPr lang="en-US" dirty="0"/>
          </a:p>
          <a:p>
            <a:pPr>
              <a:lnSpc>
                <a:spcPct val="110000"/>
              </a:lnSpc>
            </a:pPr>
            <a:endParaRPr lang="en-US" dirty="0"/>
          </a:p>
          <a:p>
            <a:pPr>
              <a:lnSpc>
                <a:spcPct val="110000"/>
              </a:lnSpc>
            </a:pP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6047713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5022" y="951952"/>
            <a:ext cx="7105246" cy="912479"/>
          </a:xfrm>
        </p:spPr>
        <p:txBody>
          <a:bodyPr>
            <a:normAutofit/>
          </a:bodyPr>
          <a:lstStyle/>
          <a:p>
            <a:r>
              <a:rPr lang="en-US" dirty="0" smtClean="0"/>
              <a:t>Is training the best solution</a:t>
            </a:r>
            <a:r>
              <a:rPr lang="en-US" dirty="0"/>
              <a:t>?</a:t>
            </a:r>
            <a:r>
              <a:rPr lang="en-US" sz="2000" dirty="0"/>
              <a:t> </a:t>
            </a:r>
            <a:r>
              <a:rPr lang="en-US" sz="2000" dirty="0" smtClean="0"/>
              <a:t>(2)</a:t>
            </a:r>
            <a:endParaRPr lang="en-US" sz="2000" dirty="0"/>
          </a:p>
        </p:txBody>
      </p:sp>
      <p:sp>
        <p:nvSpPr>
          <p:cNvPr id="3" name="Content Placeholder 2"/>
          <p:cNvSpPr>
            <a:spLocks noGrp="1"/>
          </p:cNvSpPr>
          <p:nvPr>
            <p:ph idx="1"/>
          </p:nvPr>
        </p:nvSpPr>
        <p:spPr>
          <a:xfrm>
            <a:off x="1295400" y="1905000"/>
            <a:ext cx="6400800" cy="4800600"/>
          </a:xfrm>
        </p:spPr>
        <p:txBody>
          <a:bodyPr>
            <a:normAutofit/>
          </a:bodyPr>
          <a:lstStyle/>
          <a:p>
            <a:pPr lvl="0"/>
            <a:r>
              <a:rPr lang="en-US" dirty="0"/>
              <a:t>Were positive consequences offered for good performance? </a:t>
            </a:r>
            <a:endParaRPr lang="en-US" dirty="0" smtClean="0"/>
          </a:p>
          <a:p>
            <a:pPr lvl="0"/>
            <a:endParaRPr lang="en-US" sz="1000" dirty="0"/>
          </a:p>
          <a:p>
            <a:pPr lvl="0"/>
            <a:r>
              <a:rPr lang="en-US" dirty="0"/>
              <a:t>Did employees receive appropriate feedback</a:t>
            </a:r>
            <a:r>
              <a:rPr lang="en-US" dirty="0" smtClean="0"/>
              <a:t>?</a:t>
            </a:r>
          </a:p>
          <a:p>
            <a:pPr lvl="0"/>
            <a:endParaRPr lang="en-US" sz="1200" dirty="0"/>
          </a:p>
          <a:p>
            <a:pPr lvl="0"/>
            <a:r>
              <a:rPr lang="en-US" dirty="0"/>
              <a:t>Were other solutions too expensive or unrealistic? </a:t>
            </a:r>
          </a:p>
          <a:p>
            <a:pPr>
              <a:lnSpc>
                <a:spcPct val="110000"/>
              </a:lnSpc>
              <a:spcBef>
                <a:spcPts val="0"/>
              </a:spcBef>
            </a:pPr>
            <a:endParaRPr lang="en-US" dirty="0"/>
          </a:p>
          <a:p>
            <a:pPr>
              <a:lnSpc>
                <a:spcPct val="110000"/>
              </a:lnSpc>
            </a:pPr>
            <a:endParaRPr lang="en-US" dirty="0"/>
          </a:p>
          <a:p>
            <a:pPr>
              <a:lnSpc>
                <a:spcPct val="110000"/>
              </a:lnSpc>
            </a:pP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35941948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Task Analysis</a:t>
            </a:r>
            <a:endParaRPr lang="en-US" dirty="0"/>
          </a:p>
        </p:txBody>
      </p:sp>
      <p:sp>
        <p:nvSpPr>
          <p:cNvPr id="3" name="Content Placeholder 2"/>
          <p:cNvSpPr>
            <a:spLocks noGrp="1"/>
          </p:cNvSpPr>
          <p:nvPr>
            <p:ph idx="1"/>
          </p:nvPr>
        </p:nvSpPr>
        <p:spPr>
          <a:xfrm>
            <a:off x="1463041" y="2057400"/>
            <a:ext cx="6156960" cy="3443343"/>
          </a:xfrm>
        </p:spPr>
        <p:txBody>
          <a:bodyPr>
            <a:normAutofit fontScale="92500" lnSpcReduction="10000"/>
          </a:bodyPr>
          <a:lstStyle/>
          <a:p>
            <a:pPr>
              <a:spcBef>
                <a:spcPts val="0"/>
              </a:spcBef>
            </a:pPr>
            <a:r>
              <a:rPr lang="en-US" sz="2600" dirty="0" smtClean="0"/>
              <a:t>Results in </a:t>
            </a:r>
            <a:r>
              <a:rPr lang="en-US" sz="2600" dirty="0"/>
              <a:t>a description of the tasks to be performed </a:t>
            </a:r>
            <a:r>
              <a:rPr lang="en-US" sz="2600" dirty="0" smtClean="0"/>
              <a:t>and </a:t>
            </a:r>
            <a:r>
              <a:rPr lang="en-US" sz="2600" dirty="0"/>
              <a:t>the knowledge, skills and abilities required to </a:t>
            </a:r>
            <a:r>
              <a:rPr lang="en-US" sz="2600" dirty="0" smtClean="0"/>
              <a:t>perform</a:t>
            </a:r>
          </a:p>
          <a:p>
            <a:pPr>
              <a:spcBef>
                <a:spcPts val="0"/>
              </a:spcBef>
            </a:pPr>
            <a:endParaRPr lang="en-US" sz="2600" dirty="0"/>
          </a:p>
          <a:p>
            <a:pPr>
              <a:spcBef>
                <a:spcPts val="0"/>
              </a:spcBef>
            </a:pPr>
            <a:r>
              <a:rPr lang="en-US" sz="2600" dirty="0"/>
              <a:t>A job is a specific work position involving the completion of a defined set of related </a:t>
            </a:r>
            <a:r>
              <a:rPr lang="en-US" sz="2600" dirty="0" smtClean="0"/>
              <a:t>tasks</a:t>
            </a:r>
          </a:p>
          <a:p>
            <a:pPr>
              <a:spcBef>
                <a:spcPts val="0"/>
              </a:spcBef>
            </a:pPr>
            <a:endParaRPr lang="en-US" sz="2600" dirty="0"/>
          </a:p>
          <a:p>
            <a:pPr>
              <a:spcBef>
                <a:spcPts val="0"/>
              </a:spcBef>
            </a:pPr>
            <a:r>
              <a:rPr lang="en-US" sz="2600" dirty="0" smtClean="0"/>
              <a:t>A </a:t>
            </a:r>
            <a:r>
              <a:rPr lang="en-US" sz="2600" dirty="0"/>
              <a:t>task is a specific work activity that is a component of a </a:t>
            </a:r>
            <a:r>
              <a:rPr lang="en-US" sz="2600" dirty="0" smtClean="0"/>
              <a:t>job</a:t>
            </a:r>
            <a:endParaRPr lang="en-US" sz="2600"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0315289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1083515"/>
            <a:ext cx="6965245" cy="1202485"/>
          </a:xfrm>
        </p:spPr>
        <p:txBody>
          <a:bodyPr/>
          <a:lstStyle/>
          <a:p>
            <a:r>
              <a:rPr lang="en-US" dirty="0" smtClean="0"/>
              <a:t>Key Point</a:t>
            </a:r>
            <a:endParaRPr lang="en-US" dirty="0"/>
          </a:p>
        </p:txBody>
      </p:sp>
      <p:sp>
        <p:nvSpPr>
          <p:cNvPr id="3" name="Content Placeholder 2"/>
          <p:cNvSpPr>
            <a:spLocks noGrp="1"/>
          </p:cNvSpPr>
          <p:nvPr>
            <p:ph idx="1"/>
          </p:nvPr>
        </p:nvSpPr>
        <p:spPr/>
        <p:txBody>
          <a:bodyPr>
            <a:normAutofit/>
          </a:bodyPr>
          <a:lstStyle/>
          <a:p>
            <a:pPr marL="0" indent="0" algn="ctr">
              <a:buNone/>
            </a:pPr>
            <a:r>
              <a:rPr lang="en-US" sz="2800" dirty="0" smtClean="0"/>
              <a:t>A </a:t>
            </a:r>
            <a:r>
              <a:rPr lang="en-US" sz="2800" dirty="0"/>
              <a:t>task analysis should be undertaken only after the organization has determined that it will devote time and energy toward training. </a:t>
            </a:r>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86973268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KSAOs</a:t>
            </a:r>
            <a:endParaRPr lang="en-US" dirty="0"/>
          </a:p>
        </p:txBody>
      </p:sp>
      <p:sp>
        <p:nvSpPr>
          <p:cNvPr id="3" name="Content Placeholder 2"/>
          <p:cNvSpPr>
            <a:spLocks noGrp="1"/>
          </p:cNvSpPr>
          <p:nvPr>
            <p:ph idx="1"/>
          </p:nvPr>
        </p:nvSpPr>
        <p:spPr>
          <a:xfrm>
            <a:off x="1463041" y="1828801"/>
            <a:ext cx="6309359" cy="4191000"/>
          </a:xfrm>
        </p:spPr>
        <p:txBody>
          <a:bodyPr>
            <a:normAutofit/>
          </a:bodyPr>
          <a:lstStyle/>
          <a:p>
            <a:pPr>
              <a:spcBef>
                <a:spcPts val="0"/>
              </a:spcBef>
            </a:pPr>
            <a:r>
              <a:rPr lang="en-US" dirty="0"/>
              <a:t>To complete a task, employees must possess the necessary </a:t>
            </a:r>
            <a:r>
              <a:rPr lang="en-US" dirty="0" smtClean="0"/>
              <a:t>KSAOs</a:t>
            </a:r>
            <a:endParaRPr lang="en-US" dirty="0"/>
          </a:p>
          <a:p>
            <a:pPr lvl="1">
              <a:spcBef>
                <a:spcPts val="0"/>
              </a:spcBef>
            </a:pPr>
            <a:r>
              <a:rPr lang="en-US" u="sng" dirty="0" smtClean="0"/>
              <a:t>K</a:t>
            </a:r>
            <a:r>
              <a:rPr lang="en-US" dirty="0" smtClean="0"/>
              <a:t>nowledge includes facts, figures, and procedures</a:t>
            </a:r>
          </a:p>
          <a:p>
            <a:pPr lvl="1">
              <a:spcBef>
                <a:spcPts val="0"/>
              </a:spcBef>
            </a:pPr>
            <a:r>
              <a:rPr lang="en-US" u="sng" dirty="0" smtClean="0"/>
              <a:t>S</a:t>
            </a:r>
            <a:r>
              <a:rPr lang="en-US" dirty="0" smtClean="0"/>
              <a:t>kill is the competency to perform a task</a:t>
            </a:r>
          </a:p>
          <a:p>
            <a:pPr lvl="1">
              <a:spcBef>
                <a:spcPts val="0"/>
              </a:spcBef>
            </a:pPr>
            <a:r>
              <a:rPr lang="en-US" u="sng" dirty="0" smtClean="0"/>
              <a:t>A</a:t>
            </a:r>
            <a:r>
              <a:rPr lang="en-US" dirty="0" smtClean="0"/>
              <a:t>bility refers to physical and mental capacities</a:t>
            </a:r>
          </a:p>
          <a:p>
            <a:pPr lvl="1">
              <a:spcBef>
                <a:spcPts val="0"/>
              </a:spcBef>
            </a:pPr>
            <a:r>
              <a:rPr lang="en-US" u="sng" dirty="0" smtClean="0"/>
              <a:t>O</a:t>
            </a:r>
            <a:r>
              <a:rPr lang="en-US" dirty="0" smtClean="0"/>
              <a:t>ther requirements include conditions under which tasks are performed</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61887938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Task Analysis Steps</a:t>
            </a:r>
            <a:endParaRPr lang="en-US" dirty="0"/>
          </a:p>
        </p:txBody>
      </p:sp>
      <p:sp>
        <p:nvSpPr>
          <p:cNvPr id="3" name="Content Placeholder 2"/>
          <p:cNvSpPr>
            <a:spLocks noGrp="1"/>
          </p:cNvSpPr>
          <p:nvPr>
            <p:ph idx="1"/>
          </p:nvPr>
        </p:nvSpPr>
        <p:spPr>
          <a:xfrm>
            <a:off x="1463041" y="1524000"/>
            <a:ext cx="6309359" cy="4191000"/>
          </a:xfrm>
        </p:spPr>
        <p:txBody>
          <a:bodyPr>
            <a:normAutofit/>
          </a:bodyPr>
          <a:lstStyle/>
          <a:p>
            <a:pPr marL="0" indent="0">
              <a:spcBef>
                <a:spcPts val="0"/>
              </a:spcBef>
              <a:buNone/>
            </a:pPr>
            <a:endParaRPr lang="en-US" dirty="0"/>
          </a:p>
          <a:p>
            <a:pPr>
              <a:spcBef>
                <a:spcPts val="0"/>
              </a:spcBef>
            </a:pPr>
            <a:r>
              <a:rPr lang="en-US" dirty="0"/>
              <a:t>There are four primary steps </a:t>
            </a:r>
            <a:r>
              <a:rPr lang="en-US" dirty="0" smtClean="0"/>
              <a:t>in a </a:t>
            </a:r>
            <a:r>
              <a:rPr lang="en-US" dirty="0"/>
              <a:t>task </a:t>
            </a:r>
            <a:r>
              <a:rPr lang="en-US" dirty="0" smtClean="0"/>
              <a:t>analysis</a:t>
            </a:r>
            <a:endParaRPr lang="en-US" dirty="0"/>
          </a:p>
          <a:p>
            <a:pPr lvl="1">
              <a:spcBef>
                <a:spcPts val="0"/>
              </a:spcBef>
            </a:pPr>
            <a:r>
              <a:rPr lang="en-US" dirty="0"/>
              <a:t>Select the </a:t>
            </a:r>
            <a:r>
              <a:rPr lang="en-US" dirty="0" smtClean="0"/>
              <a:t>jobs </a:t>
            </a:r>
            <a:r>
              <a:rPr lang="en-US" dirty="0"/>
              <a:t>to be analyzed</a:t>
            </a:r>
          </a:p>
          <a:p>
            <a:pPr lvl="1">
              <a:spcBef>
                <a:spcPts val="0"/>
              </a:spcBef>
            </a:pPr>
            <a:r>
              <a:rPr lang="en-US" dirty="0"/>
              <a:t>Develop a preliminary list of tasks to be analyzed </a:t>
            </a:r>
          </a:p>
          <a:p>
            <a:pPr lvl="1">
              <a:spcBef>
                <a:spcPts val="0"/>
              </a:spcBef>
            </a:pPr>
            <a:r>
              <a:rPr lang="en-US" dirty="0"/>
              <a:t>Validate the list of tasks with SMEs </a:t>
            </a:r>
          </a:p>
          <a:p>
            <a:pPr lvl="1">
              <a:spcBef>
                <a:spcPts val="0"/>
              </a:spcBef>
            </a:pPr>
            <a:r>
              <a:rPr lang="en-US" dirty="0"/>
              <a:t>After the most important tasks have been identified, identify the most important KSAOs</a:t>
            </a:r>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6454245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Competency Models</a:t>
            </a:r>
            <a:endParaRPr lang="en-US" dirty="0"/>
          </a:p>
        </p:txBody>
      </p:sp>
      <p:sp>
        <p:nvSpPr>
          <p:cNvPr id="3" name="Content Placeholder 2"/>
          <p:cNvSpPr>
            <a:spLocks noGrp="1"/>
          </p:cNvSpPr>
          <p:nvPr>
            <p:ph idx="1"/>
          </p:nvPr>
        </p:nvSpPr>
        <p:spPr>
          <a:xfrm>
            <a:off x="1463041" y="2057400"/>
            <a:ext cx="6156960" cy="3443343"/>
          </a:xfrm>
        </p:spPr>
        <p:txBody>
          <a:bodyPr>
            <a:normAutofit fontScale="92500" lnSpcReduction="20000"/>
          </a:bodyPr>
          <a:lstStyle/>
          <a:p>
            <a:r>
              <a:rPr lang="en-US" sz="2600" dirty="0"/>
              <a:t>Identify the competencies necessary for a given </a:t>
            </a:r>
            <a:r>
              <a:rPr lang="en-US" sz="2600" dirty="0" smtClean="0"/>
              <a:t>job</a:t>
            </a:r>
          </a:p>
          <a:p>
            <a:endParaRPr lang="en-US" sz="1000" dirty="0"/>
          </a:p>
          <a:p>
            <a:r>
              <a:rPr lang="en-US" sz="2600" dirty="0"/>
              <a:t>Refer to sets of KSAOs that enable employees to perform their </a:t>
            </a:r>
            <a:r>
              <a:rPr lang="en-US" sz="2600" dirty="0" smtClean="0"/>
              <a:t>jobs</a:t>
            </a:r>
          </a:p>
          <a:p>
            <a:endParaRPr lang="en-US" sz="900" dirty="0"/>
          </a:p>
          <a:p>
            <a:r>
              <a:rPr lang="en-US" sz="2600" dirty="0"/>
              <a:t>Provide descriptions of competencies that are common for an entire occupation, organization, or </a:t>
            </a:r>
            <a:r>
              <a:rPr lang="en-US" sz="2600" dirty="0" smtClean="0"/>
              <a:t>job</a:t>
            </a:r>
          </a:p>
          <a:p>
            <a:endParaRPr lang="en-US" sz="900" dirty="0"/>
          </a:p>
          <a:p>
            <a:r>
              <a:rPr lang="en-US" sz="2600" dirty="0" smtClean="0"/>
              <a:t>Competencies may vary with business </a:t>
            </a:r>
            <a:r>
              <a:rPr lang="en-US" sz="2600" dirty="0"/>
              <a:t>strategy</a:t>
            </a:r>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64894270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0914" y="945836"/>
            <a:ext cx="6693463" cy="903445"/>
          </a:xfrm>
        </p:spPr>
        <p:txBody>
          <a:bodyPr>
            <a:normAutofit/>
          </a:bodyPr>
          <a:lstStyle/>
          <a:p>
            <a:r>
              <a:rPr lang="en-US" dirty="0" smtClean="0"/>
              <a:t>Why Competency Models</a:t>
            </a:r>
            <a:r>
              <a:rPr lang="en-US" dirty="0" smtClean="0"/>
              <a:t>?</a:t>
            </a:r>
            <a:r>
              <a:rPr lang="en-US" sz="2000" dirty="0" smtClean="0"/>
              <a:t> (1)</a:t>
            </a:r>
            <a:endParaRPr lang="en-US" sz="2000" dirty="0"/>
          </a:p>
        </p:txBody>
      </p:sp>
      <p:sp>
        <p:nvSpPr>
          <p:cNvPr id="3" name="Content Placeholder 2"/>
          <p:cNvSpPr>
            <a:spLocks noGrp="1"/>
          </p:cNvSpPr>
          <p:nvPr>
            <p:ph idx="1"/>
          </p:nvPr>
        </p:nvSpPr>
        <p:spPr>
          <a:xfrm>
            <a:off x="1295400" y="1905000"/>
            <a:ext cx="6400800" cy="4800600"/>
          </a:xfrm>
        </p:spPr>
        <p:txBody>
          <a:bodyPr>
            <a:normAutofit/>
          </a:bodyPr>
          <a:lstStyle/>
          <a:p>
            <a:pPr lvl="0"/>
            <a:r>
              <a:rPr lang="en-US" dirty="0"/>
              <a:t>They identify behaviors needed for effective </a:t>
            </a:r>
            <a:r>
              <a:rPr lang="en-US" dirty="0" smtClean="0"/>
              <a:t>performance</a:t>
            </a:r>
          </a:p>
          <a:p>
            <a:pPr lvl="0"/>
            <a:endParaRPr lang="en-US" sz="1200" dirty="0"/>
          </a:p>
          <a:p>
            <a:pPr lvl="0"/>
            <a:r>
              <a:rPr lang="en-US" dirty="0"/>
              <a:t>They provide a tool for determining what skills are necessary to meet current and future </a:t>
            </a:r>
            <a:r>
              <a:rPr lang="en-US" dirty="0" smtClean="0"/>
              <a:t>needs</a:t>
            </a:r>
          </a:p>
          <a:p>
            <a:pPr lvl="0"/>
            <a:endParaRPr lang="en-US" sz="1200" dirty="0"/>
          </a:p>
          <a:p>
            <a:pPr lvl="0"/>
            <a:r>
              <a:rPr lang="en-US" dirty="0"/>
              <a:t>They help to determine what skills are needed at different career </a:t>
            </a:r>
            <a:r>
              <a:rPr lang="en-US" dirty="0" smtClean="0"/>
              <a:t>points</a:t>
            </a:r>
            <a:endParaRPr lang="en-US" dirty="0"/>
          </a:p>
          <a:p>
            <a:pPr>
              <a:lnSpc>
                <a:spcPct val="110000"/>
              </a:lnSpc>
              <a:spcBef>
                <a:spcPts val="0"/>
              </a:spcBef>
            </a:pPr>
            <a:endParaRPr lang="en-US" dirty="0"/>
          </a:p>
          <a:p>
            <a:pPr>
              <a:lnSpc>
                <a:spcPct val="110000"/>
              </a:lnSpc>
            </a:pPr>
            <a:endParaRPr lang="en-US" dirty="0"/>
          </a:p>
          <a:p>
            <a:pPr>
              <a:lnSpc>
                <a:spcPct val="110000"/>
              </a:lnSpc>
            </a:pP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71456203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7446" y="1008167"/>
            <a:ext cx="6760398" cy="821314"/>
          </a:xfrm>
        </p:spPr>
        <p:txBody>
          <a:bodyPr>
            <a:normAutofit/>
          </a:bodyPr>
          <a:lstStyle/>
          <a:p>
            <a:r>
              <a:rPr lang="en-US" dirty="0" smtClean="0"/>
              <a:t>Why Competency Models</a:t>
            </a:r>
            <a:r>
              <a:rPr lang="en-US" dirty="0"/>
              <a:t>?</a:t>
            </a:r>
            <a:r>
              <a:rPr lang="en-US" sz="2000" dirty="0"/>
              <a:t> </a:t>
            </a:r>
            <a:r>
              <a:rPr lang="en-US" sz="2000" dirty="0" smtClean="0"/>
              <a:t>(2)</a:t>
            </a:r>
            <a:endParaRPr lang="en-US" sz="2000" dirty="0"/>
          </a:p>
        </p:txBody>
      </p:sp>
      <p:sp>
        <p:nvSpPr>
          <p:cNvPr id="3" name="Content Placeholder 2"/>
          <p:cNvSpPr>
            <a:spLocks noGrp="1"/>
          </p:cNvSpPr>
          <p:nvPr>
            <p:ph idx="1"/>
          </p:nvPr>
        </p:nvSpPr>
        <p:spPr>
          <a:xfrm>
            <a:off x="1295400" y="1905000"/>
            <a:ext cx="6400800" cy="4800600"/>
          </a:xfrm>
        </p:spPr>
        <p:txBody>
          <a:bodyPr>
            <a:normAutofit/>
          </a:bodyPr>
          <a:lstStyle/>
          <a:p>
            <a:pPr lvl="0"/>
            <a:r>
              <a:rPr lang="en-US" dirty="0"/>
              <a:t>They provide a framework for ongoing coaching and feedback </a:t>
            </a:r>
            <a:endParaRPr lang="en-US" dirty="0" smtClean="0"/>
          </a:p>
          <a:p>
            <a:pPr lvl="0"/>
            <a:endParaRPr lang="en-US" sz="1200" dirty="0"/>
          </a:p>
          <a:p>
            <a:pPr lvl="0"/>
            <a:r>
              <a:rPr lang="en-US" dirty="0"/>
              <a:t>They create a “road map” for developing employees </a:t>
            </a:r>
            <a:r>
              <a:rPr lang="en-US" dirty="0" smtClean="0"/>
              <a:t>for </a:t>
            </a:r>
            <a:r>
              <a:rPr lang="en-US" dirty="0"/>
              <a:t>managerial </a:t>
            </a:r>
            <a:r>
              <a:rPr lang="en-US" dirty="0" smtClean="0"/>
              <a:t>positions</a:t>
            </a:r>
          </a:p>
          <a:p>
            <a:pPr lvl="0"/>
            <a:endParaRPr lang="en-US" sz="1200" dirty="0"/>
          </a:p>
          <a:p>
            <a:pPr lvl="0"/>
            <a:r>
              <a:rPr lang="en-US" dirty="0"/>
              <a:t>They provide a common set of criteria to identify training activities for employees</a:t>
            </a:r>
          </a:p>
          <a:p>
            <a:pPr>
              <a:lnSpc>
                <a:spcPct val="110000"/>
              </a:lnSpc>
              <a:spcBef>
                <a:spcPts val="0"/>
              </a:spcBef>
            </a:pPr>
            <a:endParaRPr lang="en-US" dirty="0"/>
          </a:p>
          <a:p>
            <a:pPr>
              <a:lnSpc>
                <a:spcPct val="110000"/>
              </a:lnSpc>
            </a:pPr>
            <a:endParaRPr lang="en-US" dirty="0"/>
          </a:p>
          <a:p>
            <a:pPr>
              <a:lnSpc>
                <a:spcPct val="110000"/>
              </a:lnSpc>
            </a:pP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26400292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2"/>
            <a:ext cx="6965245" cy="1620818"/>
          </a:xfrm>
        </p:spPr>
        <p:txBody>
          <a:bodyPr>
            <a:normAutofit/>
          </a:bodyPr>
          <a:lstStyle/>
          <a:p>
            <a:r>
              <a:rPr lang="en-US" dirty="0" smtClean="0"/>
              <a:t>Developing a Competency Model</a:t>
            </a:r>
            <a:endParaRPr lang="en-US" dirty="0"/>
          </a:p>
        </p:txBody>
      </p:sp>
      <p:pic>
        <p:nvPicPr>
          <p:cNvPr id="6" name="Picture 1" descr="This image depicts the process for developing a competency model. The image contains five rectangular boxes that are positioned horizontally. &#10;&#10;The first box is positioned on the extreme left end of the illustration. This box is labeled identify business strategy and goals. An arrow arises from the right side of the first box and points at the second box that is labeled identify jobs, positions, or job families. An arrow arises from the right side of the second box and points at the third box that is labeled conduct interviews and focus groups with top performers. An arrow arises from the right side of the third box and points at the fourth box that is labeled develop competencies and a competency model. An arrow arises from the right side of the fourth box and points at the fifth box that is labeled validate and review the model. &#10;" title="Developing a Competency Model"/>
          <p:cNvPicPr>
            <a:picLocks noChangeAspect="1"/>
          </p:cNvPicPr>
          <p:nvPr/>
        </p:nvPicPr>
        <p:blipFill>
          <a:blip r:embed="rId2"/>
          <a:srcRect/>
          <a:stretch>
            <a:fillRect/>
          </a:stretch>
        </p:blipFill>
        <p:spPr bwMode="auto">
          <a:xfrm>
            <a:off x="1295400" y="3124200"/>
            <a:ext cx="6764868" cy="108554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89041444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5022" y="959233"/>
            <a:ext cx="7105246" cy="919183"/>
          </a:xfrm>
        </p:spPr>
        <p:txBody>
          <a:bodyPr>
            <a:normAutofit/>
          </a:bodyPr>
          <a:lstStyle/>
          <a:p>
            <a:r>
              <a:rPr lang="en-US" dirty="0" smtClean="0"/>
              <a:t>Scope of Needs </a:t>
            </a:r>
            <a:r>
              <a:rPr lang="en-US" dirty="0" smtClean="0"/>
              <a:t>Assessment</a:t>
            </a:r>
            <a:r>
              <a:rPr lang="en-US" sz="2200" dirty="0" smtClean="0"/>
              <a:t> (1)</a:t>
            </a:r>
            <a:endParaRPr lang="en-US" sz="2200" dirty="0"/>
          </a:p>
        </p:txBody>
      </p:sp>
      <p:sp>
        <p:nvSpPr>
          <p:cNvPr id="3" name="Content Placeholder 2"/>
          <p:cNvSpPr>
            <a:spLocks noGrp="1"/>
          </p:cNvSpPr>
          <p:nvPr>
            <p:ph idx="1"/>
          </p:nvPr>
        </p:nvSpPr>
        <p:spPr>
          <a:xfrm>
            <a:off x="1295400" y="1905000"/>
            <a:ext cx="6400800" cy="4800600"/>
          </a:xfrm>
        </p:spPr>
        <p:txBody>
          <a:bodyPr>
            <a:normAutofit/>
          </a:bodyPr>
          <a:lstStyle/>
          <a:p>
            <a:r>
              <a:rPr lang="en-US" dirty="0"/>
              <a:t>Often managers and trainers may avoid conducting a needs assessment</a:t>
            </a:r>
          </a:p>
          <a:p>
            <a:endParaRPr lang="en-US" sz="1400" dirty="0"/>
          </a:p>
          <a:p>
            <a:r>
              <a:rPr lang="en-US" dirty="0"/>
              <a:t>They may provide a variety </a:t>
            </a:r>
            <a:r>
              <a:rPr lang="en-US"/>
              <a:t>of </a:t>
            </a:r>
            <a:r>
              <a:rPr lang="en-US" smtClean="0"/>
              <a:t>excuses</a:t>
            </a:r>
          </a:p>
          <a:p>
            <a:endParaRPr lang="en-US" sz="1400" dirty="0"/>
          </a:p>
          <a:p>
            <a:r>
              <a:rPr lang="en-US" dirty="0"/>
              <a:t>Without conducting a proper needs assessment, training will not be well </a:t>
            </a:r>
            <a:r>
              <a:rPr lang="en-US" dirty="0" smtClean="0"/>
              <a:t>targeted</a:t>
            </a:r>
            <a:endParaRPr lang="en-US" dirty="0"/>
          </a:p>
          <a:p>
            <a:pPr>
              <a:lnSpc>
                <a:spcPct val="110000"/>
              </a:lnSpc>
              <a:spcBef>
                <a:spcPts val="0"/>
              </a:spcBef>
            </a:pPr>
            <a:endParaRPr lang="en-US" dirty="0"/>
          </a:p>
          <a:p>
            <a:pPr>
              <a:lnSpc>
                <a:spcPct val="110000"/>
              </a:lnSpc>
            </a:pPr>
            <a:endParaRPr lang="en-US" dirty="0"/>
          </a:p>
          <a:p>
            <a:pPr>
              <a:lnSpc>
                <a:spcPct val="110000"/>
              </a:lnSpc>
            </a:pP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52794580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5022" y="1041766"/>
            <a:ext cx="7105246" cy="754116"/>
          </a:xfrm>
        </p:spPr>
        <p:txBody>
          <a:bodyPr>
            <a:normAutofit/>
          </a:bodyPr>
          <a:lstStyle/>
          <a:p>
            <a:r>
              <a:rPr lang="en-US" dirty="0" smtClean="0"/>
              <a:t>Scope of Needs </a:t>
            </a:r>
            <a:r>
              <a:rPr lang="en-US" dirty="0" smtClean="0"/>
              <a:t>Assessment</a:t>
            </a:r>
            <a:r>
              <a:rPr lang="en-US" sz="2000" dirty="0" smtClean="0"/>
              <a:t> (2)</a:t>
            </a:r>
            <a:endParaRPr lang="en-US" sz="2000" dirty="0"/>
          </a:p>
        </p:txBody>
      </p:sp>
      <p:sp>
        <p:nvSpPr>
          <p:cNvPr id="3" name="Content Placeholder 2"/>
          <p:cNvSpPr>
            <a:spLocks noGrp="1"/>
          </p:cNvSpPr>
          <p:nvPr>
            <p:ph idx="1"/>
          </p:nvPr>
        </p:nvSpPr>
        <p:spPr>
          <a:xfrm>
            <a:off x="1295400" y="1905000"/>
            <a:ext cx="6400800" cy="4800600"/>
          </a:xfrm>
        </p:spPr>
        <p:txBody>
          <a:bodyPr>
            <a:normAutofit/>
          </a:bodyPr>
          <a:lstStyle/>
          <a:p>
            <a:r>
              <a:rPr lang="en-US" dirty="0"/>
              <a:t>A needs assessment in practice would not collect all </a:t>
            </a:r>
            <a:r>
              <a:rPr lang="en-US" dirty="0" smtClean="0"/>
              <a:t>information </a:t>
            </a:r>
            <a:r>
              <a:rPr lang="en-US" dirty="0"/>
              <a:t>presented in the text, but should be tailored to </a:t>
            </a:r>
            <a:r>
              <a:rPr lang="en-US" dirty="0" smtClean="0"/>
              <a:t>situation at hand</a:t>
            </a:r>
            <a:endParaRPr lang="en-US" dirty="0"/>
          </a:p>
          <a:p>
            <a:endParaRPr lang="en-US" sz="1000" dirty="0"/>
          </a:p>
          <a:p>
            <a:r>
              <a:rPr lang="en-US" dirty="0"/>
              <a:t>Due to time constraints, sometimes a rapid needs assessment </a:t>
            </a:r>
            <a:r>
              <a:rPr lang="en-US" dirty="0" smtClean="0"/>
              <a:t>would be appropriate</a:t>
            </a:r>
            <a:endParaRPr lang="en-US" dirty="0"/>
          </a:p>
          <a:p>
            <a:endParaRPr lang="en-US" sz="1000" dirty="0"/>
          </a:p>
          <a:p>
            <a:r>
              <a:rPr lang="en-US" dirty="0"/>
              <a:t>A rapid needs assessment refers to a needs assessment that is done quickly and </a:t>
            </a:r>
            <a:r>
              <a:rPr lang="en-US" dirty="0" smtClean="0"/>
              <a:t>accurately without </a:t>
            </a:r>
            <a:r>
              <a:rPr lang="en-US" dirty="0"/>
              <a:t>sacrificing the </a:t>
            </a:r>
            <a:r>
              <a:rPr lang="en-US" dirty="0" smtClean="0"/>
              <a:t>quality</a:t>
            </a:r>
            <a:endParaRPr lang="en-US" dirty="0"/>
          </a:p>
          <a:p>
            <a:pPr>
              <a:lnSpc>
                <a:spcPct val="110000"/>
              </a:lnSpc>
            </a:pPr>
            <a:endParaRPr lang="en-US" dirty="0"/>
          </a:p>
          <a:p>
            <a:pPr>
              <a:lnSpc>
                <a:spcPct val="110000"/>
              </a:lnSpc>
            </a:pP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14771248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ushpin">
  <a:themeElements>
    <a:clrScheme name="Pushpin">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Pushpin">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ushpin">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2542</TotalTime>
  <Words>2529</Words>
  <Application>Microsoft Office PowerPoint</Application>
  <PresentationFormat>On-screen Show (4:3)</PresentationFormat>
  <Paragraphs>302</Paragraphs>
  <Slides>42</Slides>
  <Notes>0</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Pushpin</vt:lpstr>
      <vt:lpstr>Chapter Three Needs Assessment</vt:lpstr>
      <vt:lpstr>Objectives (1)</vt:lpstr>
      <vt:lpstr>Objectives (2)</vt:lpstr>
      <vt:lpstr>Objectives (3)</vt:lpstr>
      <vt:lpstr>Why Needs Assessment? (1)</vt:lpstr>
      <vt:lpstr>Why Needs Assessment? (2)</vt:lpstr>
      <vt:lpstr>Pressure Points</vt:lpstr>
      <vt:lpstr>Needs Assessment Outcomes</vt:lpstr>
      <vt:lpstr>Who Should Participate?</vt:lpstr>
      <vt:lpstr>How should data be collected?</vt:lpstr>
      <vt:lpstr>Assessment Methods (1)</vt:lpstr>
      <vt:lpstr>Assessment Methods (2)</vt:lpstr>
      <vt:lpstr>Assessment Methods (3)</vt:lpstr>
      <vt:lpstr>Assessment Methods (4)</vt:lpstr>
      <vt:lpstr>Three Levels of Analysis</vt:lpstr>
      <vt:lpstr>Organization Analysis</vt:lpstr>
      <vt:lpstr>Person Analysis</vt:lpstr>
      <vt:lpstr>Basic Skills</vt:lpstr>
      <vt:lpstr>Cognitive Ability</vt:lpstr>
      <vt:lpstr>Readability</vt:lpstr>
      <vt:lpstr>Self-Efficacy</vt:lpstr>
      <vt:lpstr>Enhancing Self-Efficacy</vt:lpstr>
      <vt:lpstr>Needs, Career Interests, &amp; Goals </vt:lpstr>
      <vt:lpstr>Age</vt:lpstr>
      <vt:lpstr>Generational Differences</vt:lpstr>
      <vt:lpstr>Inputs</vt:lpstr>
      <vt:lpstr>Enhancing Support </vt:lpstr>
      <vt:lpstr>Outputs</vt:lpstr>
      <vt:lpstr>Consequences</vt:lpstr>
      <vt:lpstr>Feedback</vt:lpstr>
      <vt:lpstr>Is training the best solution? (1)</vt:lpstr>
      <vt:lpstr>Is training the best solution? (2)</vt:lpstr>
      <vt:lpstr>Task Analysis</vt:lpstr>
      <vt:lpstr>Key Point</vt:lpstr>
      <vt:lpstr>KSAOs</vt:lpstr>
      <vt:lpstr>Task Analysis Steps</vt:lpstr>
      <vt:lpstr>Competency Models</vt:lpstr>
      <vt:lpstr>Why Competency Models? (1)</vt:lpstr>
      <vt:lpstr>Why Competency Models? (2)</vt:lpstr>
      <vt:lpstr>Developing a Competency Model</vt:lpstr>
      <vt:lpstr>Scope of Needs Assessment (1)</vt:lpstr>
      <vt:lpstr>Scope of Needs Assessment (2)</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Tews</dc:creator>
  <cp:lastModifiedBy>Praveen Kumar</cp:lastModifiedBy>
  <cp:revision>169</cp:revision>
  <cp:lastPrinted>2014-04-03T14:21:21Z</cp:lastPrinted>
  <dcterms:created xsi:type="dcterms:W3CDTF">2011-08-23T20:33:51Z</dcterms:created>
  <dcterms:modified xsi:type="dcterms:W3CDTF">2016-07-21T10:29:02Z</dcterms:modified>
</cp:coreProperties>
</file>