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7"/>
  </p:notesMasterIdLst>
  <p:handoutMasterIdLst>
    <p:handoutMasterId r:id="rId48"/>
  </p:handoutMasterIdLst>
  <p:sldIdLst>
    <p:sldId id="682" r:id="rId2"/>
    <p:sldId id="477" r:id="rId3"/>
    <p:sldId id="483" r:id="rId4"/>
    <p:sldId id="591" r:id="rId5"/>
    <p:sldId id="592" r:id="rId6"/>
    <p:sldId id="593" r:id="rId7"/>
    <p:sldId id="594" r:id="rId8"/>
    <p:sldId id="640" r:id="rId9"/>
    <p:sldId id="642" r:id="rId10"/>
    <p:sldId id="595" r:id="rId11"/>
    <p:sldId id="641" r:id="rId12"/>
    <p:sldId id="596" r:id="rId13"/>
    <p:sldId id="643" r:id="rId14"/>
    <p:sldId id="645" r:id="rId15"/>
    <p:sldId id="646" r:id="rId16"/>
    <p:sldId id="647" r:id="rId17"/>
    <p:sldId id="648" r:id="rId18"/>
    <p:sldId id="650" r:id="rId19"/>
    <p:sldId id="651" r:id="rId20"/>
    <p:sldId id="652" r:id="rId21"/>
    <p:sldId id="653" r:id="rId22"/>
    <p:sldId id="654" r:id="rId23"/>
    <p:sldId id="656" r:id="rId24"/>
    <p:sldId id="657" r:id="rId25"/>
    <p:sldId id="658" r:id="rId26"/>
    <p:sldId id="659" r:id="rId27"/>
    <p:sldId id="660" r:id="rId28"/>
    <p:sldId id="661" r:id="rId29"/>
    <p:sldId id="663" r:id="rId30"/>
    <p:sldId id="664" r:id="rId31"/>
    <p:sldId id="665" r:id="rId32"/>
    <p:sldId id="675" r:id="rId33"/>
    <p:sldId id="666" r:id="rId34"/>
    <p:sldId id="667" r:id="rId35"/>
    <p:sldId id="668" r:id="rId36"/>
    <p:sldId id="669" r:id="rId37"/>
    <p:sldId id="670" r:id="rId38"/>
    <p:sldId id="671" r:id="rId39"/>
    <p:sldId id="672" r:id="rId40"/>
    <p:sldId id="673" r:id="rId41"/>
    <p:sldId id="674" r:id="rId42"/>
    <p:sldId id="676" r:id="rId43"/>
    <p:sldId id="678" r:id="rId44"/>
    <p:sldId id="680" r:id="rId45"/>
    <p:sldId id="681" r:id="rId46"/>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32">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37" autoAdjust="0"/>
    <p:restoredTop sz="27717" autoAdjust="0"/>
  </p:normalViewPr>
  <p:slideViewPr>
    <p:cSldViewPr>
      <p:cViewPr>
        <p:scale>
          <a:sx n="80" d="100"/>
          <a:sy n="80" d="100"/>
        </p:scale>
        <p:origin x="-1020" y="-636"/>
      </p:cViewPr>
      <p:guideLst>
        <p:guide orient="horz" pos="2160"/>
        <p:guide pos="2880"/>
      </p:guideLst>
    </p:cSldViewPr>
  </p:slideViewPr>
  <p:outlineViewPr>
    <p:cViewPr>
      <p:scale>
        <a:sx n="33" d="100"/>
        <a:sy n="33" d="100"/>
      </p:scale>
      <p:origin x="42" y="0"/>
    </p:cViewPr>
  </p:outlineViewPr>
  <p:notesTextViewPr>
    <p:cViewPr>
      <p:scale>
        <a:sx n="1" d="1"/>
        <a:sy n="1" d="1"/>
      </p:scale>
      <p:origin x="0" y="0"/>
    </p:cViewPr>
  </p:notesTextViewPr>
  <p:notesViewPr>
    <p:cSldViewPr>
      <p:cViewPr varScale="1">
        <p:scale>
          <a:sx n="55" d="100"/>
          <a:sy n="55" d="100"/>
        </p:scale>
        <p:origin x="-2892" y="-84"/>
      </p:cViewPr>
      <p:guideLst>
        <p:guide orient="horz" pos="2932"/>
        <p:guide pos="219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F0916F-5E50-4736-AF54-43775EB480FA}"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81C47824-55F9-403B-8C51-8EC5E845F163}">
      <dgm:prSet phldrT="[Text]"/>
      <dgm:spPr/>
      <dgm:t>
        <a:bodyPr/>
        <a:lstStyle/>
        <a:p>
          <a:r>
            <a:rPr lang="en-US" dirty="0" smtClean="0"/>
            <a:t>glare</a:t>
          </a:r>
          <a:endParaRPr lang="en-US" dirty="0"/>
        </a:p>
      </dgm:t>
    </dgm:pt>
    <dgm:pt modelId="{9CFCDA5C-1359-4AFA-9C2D-FA6E9A2CF635}" type="parTrans" cxnId="{707F3131-DD24-4707-9835-9F0EF16903FD}">
      <dgm:prSet/>
      <dgm:spPr/>
      <dgm:t>
        <a:bodyPr/>
        <a:lstStyle/>
        <a:p>
          <a:endParaRPr lang="en-US"/>
        </a:p>
      </dgm:t>
    </dgm:pt>
    <dgm:pt modelId="{C43B57A5-6A54-4ED8-888D-64AAE4CE23BC}" type="sibTrans" cxnId="{707F3131-DD24-4707-9835-9F0EF16903FD}">
      <dgm:prSet/>
      <dgm:spPr/>
      <dgm:t>
        <a:bodyPr/>
        <a:lstStyle/>
        <a:p>
          <a:endParaRPr lang="en-US"/>
        </a:p>
      </dgm:t>
    </dgm:pt>
    <dgm:pt modelId="{16C078DB-BD6D-4888-A930-C440C541DE95}">
      <dgm:prSet phldrT="[Text]"/>
      <dgm:spPr/>
      <dgm:t>
        <a:bodyPr/>
        <a:lstStyle/>
        <a:p>
          <a:r>
            <a:rPr lang="en-US" dirty="0" smtClean="0"/>
            <a:t>ceiling</a:t>
          </a:r>
          <a:endParaRPr lang="en-US" dirty="0"/>
        </a:p>
      </dgm:t>
    </dgm:pt>
    <dgm:pt modelId="{F9F511AF-E08F-4B78-967D-93FB5FECDD83}" type="parTrans" cxnId="{6C93B4A7-C799-4253-97DC-82862D88197E}">
      <dgm:prSet/>
      <dgm:spPr/>
      <dgm:t>
        <a:bodyPr/>
        <a:lstStyle/>
        <a:p>
          <a:endParaRPr lang="en-US"/>
        </a:p>
      </dgm:t>
    </dgm:pt>
    <dgm:pt modelId="{A477BDE4-8E36-4181-8EEE-79DEB49646D5}" type="sibTrans" cxnId="{6C93B4A7-C799-4253-97DC-82862D88197E}">
      <dgm:prSet/>
      <dgm:spPr/>
      <dgm:t>
        <a:bodyPr/>
        <a:lstStyle/>
        <a:p>
          <a:endParaRPr lang="en-US"/>
        </a:p>
      </dgm:t>
    </dgm:pt>
    <dgm:pt modelId="{2C46B2E6-1316-4CBD-9792-D63B5C232492}">
      <dgm:prSet phldrT="[Text]"/>
      <dgm:spPr/>
      <dgm:t>
        <a:bodyPr/>
        <a:lstStyle/>
        <a:p>
          <a:r>
            <a:rPr lang="en-US" dirty="0" smtClean="0"/>
            <a:t>electrical outlets</a:t>
          </a:r>
          <a:endParaRPr lang="en-US" dirty="0"/>
        </a:p>
      </dgm:t>
    </dgm:pt>
    <dgm:pt modelId="{C4B1CBF9-2D07-4619-8111-275514368B8C}" type="parTrans" cxnId="{ECC7E8BF-241F-4B63-9627-B94BDD65065B}">
      <dgm:prSet/>
      <dgm:spPr/>
      <dgm:t>
        <a:bodyPr/>
        <a:lstStyle/>
        <a:p>
          <a:endParaRPr lang="en-US"/>
        </a:p>
      </dgm:t>
    </dgm:pt>
    <dgm:pt modelId="{01D2F9CE-373C-4BB1-89DF-ABA89C8A6758}" type="sibTrans" cxnId="{ECC7E8BF-241F-4B63-9627-B94BDD65065B}">
      <dgm:prSet/>
      <dgm:spPr/>
      <dgm:t>
        <a:bodyPr/>
        <a:lstStyle/>
        <a:p>
          <a:endParaRPr lang="en-US"/>
        </a:p>
      </dgm:t>
    </dgm:pt>
    <dgm:pt modelId="{D8002CD1-7D58-4F92-80C4-8DA92AC390B2}">
      <dgm:prSet phldrT="[Text]"/>
      <dgm:spPr/>
      <dgm:t>
        <a:bodyPr/>
        <a:lstStyle/>
        <a:p>
          <a:r>
            <a:rPr lang="en-US" dirty="0" smtClean="0"/>
            <a:t>acoustics</a:t>
          </a:r>
          <a:endParaRPr lang="en-US" dirty="0"/>
        </a:p>
      </dgm:t>
    </dgm:pt>
    <dgm:pt modelId="{CB278552-830E-4ABB-939A-CC02A12F967F}" type="parTrans" cxnId="{85920D41-2AA4-4710-985A-56ED6FB476EF}">
      <dgm:prSet/>
      <dgm:spPr/>
      <dgm:t>
        <a:bodyPr/>
        <a:lstStyle/>
        <a:p>
          <a:endParaRPr lang="en-US"/>
        </a:p>
      </dgm:t>
    </dgm:pt>
    <dgm:pt modelId="{491C7018-3DC4-432F-8376-F9E2E51ED925}" type="sibTrans" cxnId="{85920D41-2AA4-4710-985A-56ED6FB476EF}">
      <dgm:prSet/>
      <dgm:spPr/>
      <dgm:t>
        <a:bodyPr/>
        <a:lstStyle/>
        <a:p>
          <a:endParaRPr lang="en-US"/>
        </a:p>
      </dgm:t>
    </dgm:pt>
    <dgm:pt modelId="{4E99DBD6-042F-4E1C-80E2-251F700CC6B1}">
      <dgm:prSet phldrT="[Text]"/>
      <dgm:spPr/>
      <dgm:t>
        <a:bodyPr/>
        <a:lstStyle/>
        <a:p>
          <a:r>
            <a:rPr lang="en-US" dirty="0" smtClean="0"/>
            <a:t>colors</a:t>
          </a:r>
          <a:endParaRPr lang="en-US" dirty="0"/>
        </a:p>
      </dgm:t>
    </dgm:pt>
    <dgm:pt modelId="{832CBAF5-B620-4746-AB2D-9F872CA6B326}" type="parTrans" cxnId="{2819016D-4379-4A88-BD71-A6174FFC2EC7}">
      <dgm:prSet/>
      <dgm:spPr/>
      <dgm:t>
        <a:bodyPr/>
        <a:lstStyle/>
        <a:p>
          <a:endParaRPr lang="en-US"/>
        </a:p>
      </dgm:t>
    </dgm:pt>
    <dgm:pt modelId="{661DC0AD-730E-4650-AA07-56655A475968}" type="sibTrans" cxnId="{2819016D-4379-4A88-BD71-A6174FFC2EC7}">
      <dgm:prSet/>
      <dgm:spPr/>
      <dgm:t>
        <a:bodyPr/>
        <a:lstStyle/>
        <a:p>
          <a:endParaRPr lang="en-US"/>
        </a:p>
      </dgm:t>
    </dgm:pt>
    <dgm:pt modelId="{BD6C89F9-B321-4639-A60E-9FB82D2BF542}">
      <dgm:prSet phldrT="[Text]"/>
      <dgm:spPr/>
      <dgm:t>
        <a:bodyPr/>
        <a:lstStyle/>
        <a:p>
          <a:r>
            <a:rPr lang="en-US" dirty="0" smtClean="0"/>
            <a:t>room structure</a:t>
          </a:r>
          <a:endParaRPr lang="en-US" dirty="0"/>
        </a:p>
      </dgm:t>
    </dgm:pt>
    <dgm:pt modelId="{2DA3DD99-EFFD-4A9A-B059-81FEBBB7FA86}" type="parTrans" cxnId="{EBCCC8D3-E8C9-466C-AE00-E32F7C92AB27}">
      <dgm:prSet/>
      <dgm:spPr/>
      <dgm:t>
        <a:bodyPr/>
        <a:lstStyle/>
        <a:p>
          <a:endParaRPr lang="en-US"/>
        </a:p>
      </dgm:t>
    </dgm:pt>
    <dgm:pt modelId="{6EE67832-C250-44BD-B338-DFDC2200016B}" type="sibTrans" cxnId="{EBCCC8D3-E8C9-466C-AE00-E32F7C92AB27}">
      <dgm:prSet/>
      <dgm:spPr/>
      <dgm:t>
        <a:bodyPr/>
        <a:lstStyle/>
        <a:p>
          <a:endParaRPr lang="en-US"/>
        </a:p>
      </dgm:t>
    </dgm:pt>
    <dgm:pt modelId="{0A0671B5-305B-4BCC-AF29-2A064D4C45F9}">
      <dgm:prSet phldrT="[Text]"/>
      <dgm:spPr/>
      <dgm:t>
        <a:bodyPr/>
        <a:lstStyle/>
        <a:p>
          <a:r>
            <a:rPr lang="en-US" dirty="0" smtClean="0"/>
            <a:t>lighting</a:t>
          </a:r>
          <a:endParaRPr lang="en-US" dirty="0"/>
        </a:p>
      </dgm:t>
    </dgm:pt>
    <dgm:pt modelId="{F39955B2-3D25-4E0B-AB80-ACF63B3DAF47}" type="parTrans" cxnId="{F30ED7FD-498A-49EB-BFF9-44DD65D12583}">
      <dgm:prSet/>
      <dgm:spPr/>
      <dgm:t>
        <a:bodyPr/>
        <a:lstStyle/>
        <a:p>
          <a:endParaRPr lang="en-US"/>
        </a:p>
      </dgm:t>
    </dgm:pt>
    <dgm:pt modelId="{AAA18AAD-37CB-4695-80BB-909B361770B5}" type="sibTrans" cxnId="{F30ED7FD-498A-49EB-BFF9-44DD65D12583}">
      <dgm:prSet/>
      <dgm:spPr/>
      <dgm:t>
        <a:bodyPr/>
        <a:lstStyle/>
        <a:p>
          <a:endParaRPr lang="en-US"/>
        </a:p>
      </dgm:t>
    </dgm:pt>
    <dgm:pt modelId="{DFB3E284-AECE-4E3E-BD0E-99E1094D1603}">
      <dgm:prSet phldrT="[Text]"/>
      <dgm:spPr/>
      <dgm:t>
        <a:bodyPr/>
        <a:lstStyle/>
        <a:p>
          <a:r>
            <a:rPr lang="en-US" dirty="0" smtClean="0"/>
            <a:t>wall &amp; floor covering</a:t>
          </a:r>
          <a:endParaRPr lang="en-US" dirty="0"/>
        </a:p>
      </dgm:t>
    </dgm:pt>
    <dgm:pt modelId="{6570FC60-0488-4664-8ECC-8D934B017B35}" type="parTrans" cxnId="{233955C1-2016-4CB1-B7D5-38F9D9D29A08}">
      <dgm:prSet/>
      <dgm:spPr/>
      <dgm:t>
        <a:bodyPr/>
        <a:lstStyle/>
        <a:p>
          <a:endParaRPr lang="en-US"/>
        </a:p>
      </dgm:t>
    </dgm:pt>
    <dgm:pt modelId="{2AFCF149-7B44-4FE9-BBE8-71DC41CDBCB3}" type="sibTrans" cxnId="{233955C1-2016-4CB1-B7D5-38F9D9D29A08}">
      <dgm:prSet/>
      <dgm:spPr/>
      <dgm:t>
        <a:bodyPr/>
        <a:lstStyle/>
        <a:p>
          <a:endParaRPr lang="en-US"/>
        </a:p>
      </dgm:t>
    </dgm:pt>
    <dgm:pt modelId="{4D52E558-C31B-4B03-BC4B-71A4E3063EAB}">
      <dgm:prSet phldrT="[Text]"/>
      <dgm:spPr/>
      <dgm:t>
        <a:bodyPr/>
        <a:lstStyle/>
        <a:p>
          <a:r>
            <a:rPr lang="en-US" dirty="0" smtClean="0"/>
            <a:t>chairs</a:t>
          </a:r>
          <a:endParaRPr lang="en-US" dirty="0"/>
        </a:p>
      </dgm:t>
    </dgm:pt>
    <dgm:pt modelId="{C3377532-A953-4347-AEDC-4F47F1EBF140}" type="parTrans" cxnId="{5ADC2F97-2F85-4528-9315-CDB392E73F45}">
      <dgm:prSet/>
      <dgm:spPr/>
      <dgm:t>
        <a:bodyPr/>
        <a:lstStyle/>
        <a:p>
          <a:endParaRPr lang="en-US"/>
        </a:p>
      </dgm:t>
    </dgm:pt>
    <dgm:pt modelId="{E1A9EC26-EC79-4736-9AED-33B3AEDAD3DC}" type="sibTrans" cxnId="{5ADC2F97-2F85-4528-9315-CDB392E73F45}">
      <dgm:prSet/>
      <dgm:spPr/>
      <dgm:t>
        <a:bodyPr/>
        <a:lstStyle/>
        <a:p>
          <a:endParaRPr lang="en-US"/>
        </a:p>
      </dgm:t>
    </dgm:pt>
    <dgm:pt modelId="{25F6DE34-CCE1-4131-A22B-97577B5CBE50}">
      <dgm:prSet/>
      <dgm:spPr/>
      <dgm:t>
        <a:bodyPr/>
        <a:lstStyle/>
        <a:p>
          <a:r>
            <a:rPr lang="en-US" dirty="0" smtClean="0"/>
            <a:t>noise</a:t>
          </a:r>
          <a:endParaRPr lang="en-US" dirty="0"/>
        </a:p>
      </dgm:t>
    </dgm:pt>
    <dgm:pt modelId="{49E6C688-9AE1-4AD7-A05F-56EFD855E6F3}" type="parTrans" cxnId="{D80F6905-4A5B-48B2-9B7D-B0396B79DBC0}">
      <dgm:prSet/>
      <dgm:spPr/>
      <dgm:t>
        <a:bodyPr/>
        <a:lstStyle/>
        <a:p>
          <a:endParaRPr lang="en-US"/>
        </a:p>
      </dgm:t>
    </dgm:pt>
    <dgm:pt modelId="{F4F1D56C-04DA-408F-AC2A-9A782DD7484B}" type="sibTrans" cxnId="{D80F6905-4A5B-48B2-9B7D-B0396B79DBC0}">
      <dgm:prSet/>
      <dgm:spPr/>
      <dgm:t>
        <a:bodyPr/>
        <a:lstStyle/>
        <a:p>
          <a:endParaRPr lang="en-US"/>
        </a:p>
      </dgm:t>
    </dgm:pt>
    <dgm:pt modelId="{F0639C51-4873-4AA3-BC7A-82C7F190B501}">
      <dgm:prSet phldrT="[Text]"/>
      <dgm:spPr/>
      <dgm:t>
        <a:bodyPr/>
        <a:lstStyle/>
        <a:p>
          <a:r>
            <a:rPr lang="en-US" dirty="0" smtClean="0"/>
            <a:t>technology</a:t>
          </a:r>
          <a:endParaRPr lang="en-US" dirty="0"/>
        </a:p>
      </dgm:t>
    </dgm:pt>
    <dgm:pt modelId="{81EB2FF7-590A-4221-B0AA-1AFCEA964539}" type="parTrans" cxnId="{5778A8AC-9B88-469C-87B0-96A538FCC829}">
      <dgm:prSet/>
      <dgm:spPr/>
      <dgm:t>
        <a:bodyPr/>
        <a:lstStyle/>
        <a:p>
          <a:endParaRPr lang="en-US"/>
        </a:p>
      </dgm:t>
    </dgm:pt>
    <dgm:pt modelId="{E7074EEE-6AD2-4D81-86A9-B484672026C6}" type="sibTrans" cxnId="{5778A8AC-9B88-469C-87B0-96A538FCC829}">
      <dgm:prSet/>
      <dgm:spPr/>
      <dgm:t>
        <a:bodyPr/>
        <a:lstStyle/>
        <a:p>
          <a:endParaRPr lang="en-US"/>
        </a:p>
      </dgm:t>
    </dgm:pt>
    <dgm:pt modelId="{A1516013-0E6A-4F2B-97F0-BCED9687E25C}" type="pres">
      <dgm:prSet presAssocID="{58F0916F-5E50-4736-AF54-43775EB480FA}" presName="diagram" presStyleCnt="0">
        <dgm:presLayoutVars>
          <dgm:dir/>
          <dgm:resizeHandles val="exact"/>
        </dgm:presLayoutVars>
      </dgm:prSet>
      <dgm:spPr/>
      <dgm:t>
        <a:bodyPr/>
        <a:lstStyle/>
        <a:p>
          <a:endParaRPr lang="en-US"/>
        </a:p>
      </dgm:t>
    </dgm:pt>
    <dgm:pt modelId="{075BB219-1EE8-45D5-AB48-80DC445D481B}" type="pres">
      <dgm:prSet presAssocID="{25F6DE34-CCE1-4131-A22B-97577B5CBE50}" presName="node" presStyleLbl="node1" presStyleIdx="0" presStyleCnt="11">
        <dgm:presLayoutVars>
          <dgm:bulletEnabled val="1"/>
        </dgm:presLayoutVars>
      </dgm:prSet>
      <dgm:spPr/>
      <dgm:t>
        <a:bodyPr/>
        <a:lstStyle/>
        <a:p>
          <a:endParaRPr lang="en-US"/>
        </a:p>
      </dgm:t>
    </dgm:pt>
    <dgm:pt modelId="{16BCC89E-E29A-4D43-8578-5D55FC5E1220}" type="pres">
      <dgm:prSet presAssocID="{F4F1D56C-04DA-408F-AC2A-9A782DD7484B}" presName="sibTrans" presStyleCnt="0"/>
      <dgm:spPr/>
    </dgm:pt>
    <dgm:pt modelId="{0F11CB0D-5249-43EE-B66A-F7B352950805}" type="pres">
      <dgm:prSet presAssocID="{4E99DBD6-042F-4E1C-80E2-251F700CC6B1}" presName="node" presStyleLbl="node1" presStyleIdx="1" presStyleCnt="11">
        <dgm:presLayoutVars>
          <dgm:bulletEnabled val="1"/>
        </dgm:presLayoutVars>
      </dgm:prSet>
      <dgm:spPr/>
      <dgm:t>
        <a:bodyPr/>
        <a:lstStyle/>
        <a:p>
          <a:endParaRPr lang="en-US"/>
        </a:p>
      </dgm:t>
    </dgm:pt>
    <dgm:pt modelId="{DB96694F-00E6-4150-A777-EAF3DDF80839}" type="pres">
      <dgm:prSet presAssocID="{661DC0AD-730E-4650-AA07-56655A475968}" presName="sibTrans" presStyleCnt="0"/>
      <dgm:spPr/>
    </dgm:pt>
    <dgm:pt modelId="{598EE7A2-B561-49AD-A794-5F48A3BA928E}" type="pres">
      <dgm:prSet presAssocID="{BD6C89F9-B321-4639-A60E-9FB82D2BF542}" presName="node" presStyleLbl="node1" presStyleIdx="2" presStyleCnt="11">
        <dgm:presLayoutVars>
          <dgm:bulletEnabled val="1"/>
        </dgm:presLayoutVars>
      </dgm:prSet>
      <dgm:spPr/>
      <dgm:t>
        <a:bodyPr/>
        <a:lstStyle/>
        <a:p>
          <a:endParaRPr lang="en-US"/>
        </a:p>
      </dgm:t>
    </dgm:pt>
    <dgm:pt modelId="{962A5395-8034-4588-9ADA-AB4BA4ABA71A}" type="pres">
      <dgm:prSet presAssocID="{6EE67832-C250-44BD-B338-DFDC2200016B}" presName="sibTrans" presStyleCnt="0"/>
      <dgm:spPr/>
    </dgm:pt>
    <dgm:pt modelId="{D54ABE0B-BCBB-4695-8237-4A0A4367BDE1}" type="pres">
      <dgm:prSet presAssocID="{0A0671B5-305B-4BCC-AF29-2A064D4C45F9}" presName="node" presStyleLbl="node1" presStyleIdx="3" presStyleCnt="11">
        <dgm:presLayoutVars>
          <dgm:bulletEnabled val="1"/>
        </dgm:presLayoutVars>
      </dgm:prSet>
      <dgm:spPr/>
      <dgm:t>
        <a:bodyPr/>
        <a:lstStyle/>
        <a:p>
          <a:endParaRPr lang="en-US"/>
        </a:p>
      </dgm:t>
    </dgm:pt>
    <dgm:pt modelId="{D2D5E068-339C-46AC-A85E-7AE61D844F76}" type="pres">
      <dgm:prSet presAssocID="{AAA18AAD-37CB-4695-80BB-909B361770B5}" presName="sibTrans" presStyleCnt="0"/>
      <dgm:spPr/>
    </dgm:pt>
    <dgm:pt modelId="{862CA66C-F040-4985-B932-BF02A18AF94F}" type="pres">
      <dgm:prSet presAssocID="{DFB3E284-AECE-4E3E-BD0E-99E1094D1603}" presName="node" presStyleLbl="node1" presStyleIdx="4" presStyleCnt="11">
        <dgm:presLayoutVars>
          <dgm:bulletEnabled val="1"/>
        </dgm:presLayoutVars>
      </dgm:prSet>
      <dgm:spPr/>
      <dgm:t>
        <a:bodyPr/>
        <a:lstStyle/>
        <a:p>
          <a:endParaRPr lang="en-US"/>
        </a:p>
      </dgm:t>
    </dgm:pt>
    <dgm:pt modelId="{835B36BE-C15C-4F0F-A1A4-F6C03623D8CE}" type="pres">
      <dgm:prSet presAssocID="{2AFCF149-7B44-4FE9-BBE8-71DC41CDBCB3}" presName="sibTrans" presStyleCnt="0"/>
      <dgm:spPr/>
    </dgm:pt>
    <dgm:pt modelId="{3B0C32DE-AC57-48A6-BEEE-EF598CD2F7CB}" type="pres">
      <dgm:prSet presAssocID="{4D52E558-C31B-4B03-BC4B-71A4E3063EAB}" presName="node" presStyleLbl="node1" presStyleIdx="5" presStyleCnt="11">
        <dgm:presLayoutVars>
          <dgm:bulletEnabled val="1"/>
        </dgm:presLayoutVars>
      </dgm:prSet>
      <dgm:spPr/>
      <dgm:t>
        <a:bodyPr/>
        <a:lstStyle/>
        <a:p>
          <a:endParaRPr lang="en-US"/>
        </a:p>
      </dgm:t>
    </dgm:pt>
    <dgm:pt modelId="{53C99F90-0991-4D9F-B14C-61236B1B842A}" type="pres">
      <dgm:prSet presAssocID="{E1A9EC26-EC79-4736-9AED-33B3AEDAD3DC}" presName="sibTrans" presStyleCnt="0"/>
      <dgm:spPr/>
    </dgm:pt>
    <dgm:pt modelId="{E6764469-5F04-4EC3-B13B-2EE0994A22A5}" type="pres">
      <dgm:prSet presAssocID="{81C47824-55F9-403B-8C51-8EC5E845F163}" presName="node" presStyleLbl="node1" presStyleIdx="6" presStyleCnt="11">
        <dgm:presLayoutVars>
          <dgm:bulletEnabled val="1"/>
        </dgm:presLayoutVars>
      </dgm:prSet>
      <dgm:spPr/>
      <dgm:t>
        <a:bodyPr/>
        <a:lstStyle/>
        <a:p>
          <a:endParaRPr lang="en-US"/>
        </a:p>
      </dgm:t>
    </dgm:pt>
    <dgm:pt modelId="{0970DD18-BB0F-4C34-9CD5-4D20FC2C202A}" type="pres">
      <dgm:prSet presAssocID="{C43B57A5-6A54-4ED8-888D-64AAE4CE23BC}" presName="sibTrans" presStyleCnt="0"/>
      <dgm:spPr/>
    </dgm:pt>
    <dgm:pt modelId="{5BC34D7F-4A30-4626-BD85-31D2E7EF2C68}" type="pres">
      <dgm:prSet presAssocID="{16C078DB-BD6D-4888-A930-C440C541DE95}" presName="node" presStyleLbl="node1" presStyleIdx="7" presStyleCnt="11">
        <dgm:presLayoutVars>
          <dgm:bulletEnabled val="1"/>
        </dgm:presLayoutVars>
      </dgm:prSet>
      <dgm:spPr/>
      <dgm:t>
        <a:bodyPr/>
        <a:lstStyle/>
        <a:p>
          <a:endParaRPr lang="en-US"/>
        </a:p>
      </dgm:t>
    </dgm:pt>
    <dgm:pt modelId="{08865B13-EBFE-4972-AB73-6B6D212658C1}" type="pres">
      <dgm:prSet presAssocID="{A477BDE4-8E36-4181-8EEE-79DEB49646D5}" presName="sibTrans" presStyleCnt="0"/>
      <dgm:spPr/>
    </dgm:pt>
    <dgm:pt modelId="{C8335C4B-52FF-43C2-AE4E-82ECE17BAF93}" type="pres">
      <dgm:prSet presAssocID="{2C46B2E6-1316-4CBD-9792-D63B5C232492}" presName="node" presStyleLbl="node1" presStyleIdx="8" presStyleCnt="11">
        <dgm:presLayoutVars>
          <dgm:bulletEnabled val="1"/>
        </dgm:presLayoutVars>
      </dgm:prSet>
      <dgm:spPr/>
      <dgm:t>
        <a:bodyPr/>
        <a:lstStyle/>
        <a:p>
          <a:endParaRPr lang="en-US"/>
        </a:p>
      </dgm:t>
    </dgm:pt>
    <dgm:pt modelId="{99756F76-AE5F-447F-B1E2-681C68483D62}" type="pres">
      <dgm:prSet presAssocID="{01D2F9CE-373C-4BB1-89DF-ABA89C8A6758}" presName="sibTrans" presStyleCnt="0"/>
      <dgm:spPr/>
    </dgm:pt>
    <dgm:pt modelId="{0DEFA8A2-433B-4192-A653-422FF0AFC88A}" type="pres">
      <dgm:prSet presAssocID="{D8002CD1-7D58-4F92-80C4-8DA92AC390B2}" presName="node" presStyleLbl="node1" presStyleIdx="9" presStyleCnt="11">
        <dgm:presLayoutVars>
          <dgm:bulletEnabled val="1"/>
        </dgm:presLayoutVars>
      </dgm:prSet>
      <dgm:spPr/>
      <dgm:t>
        <a:bodyPr/>
        <a:lstStyle/>
        <a:p>
          <a:endParaRPr lang="en-US"/>
        </a:p>
      </dgm:t>
    </dgm:pt>
    <dgm:pt modelId="{F3434DCA-C526-4AD8-991D-A068066B07CC}" type="pres">
      <dgm:prSet presAssocID="{491C7018-3DC4-432F-8376-F9E2E51ED925}" presName="sibTrans" presStyleCnt="0"/>
      <dgm:spPr/>
    </dgm:pt>
    <dgm:pt modelId="{E0AFFBFF-F036-4AB7-86C2-C41F4CD79319}" type="pres">
      <dgm:prSet presAssocID="{F0639C51-4873-4AA3-BC7A-82C7F190B501}" presName="node" presStyleLbl="node1" presStyleIdx="10" presStyleCnt="11">
        <dgm:presLayoutVars>
          <dgm:bulletEnabled val="1"/>
        </dgm:presLayoutVars>
      </dgm:prSet>
      <dgm:spPr/>
      <dgm:t>
        <a:bodyPr/>
        <a:lstStyle/>
        <a:p>
          <a:endParaRPr lang="en-US"/>
        </a:p>
      </dgm:t>
    </dgm:pt>
  </dgm:ptLst>
  <dgm:cxnLst>
    <dgm:cxn modelId="{5ADC2F97-2F85-4528-9315-CDB392E73F45}" srcId="{58F0916F-5E50-4736-AF54-43775EB480FA}" destId="{4D52E558-C31B-4B03-BC4B-71A4E3063EAB}" srcOrd="5" destOrd="0" parTransId="{C3377532-A953-4347-AEDC-4F47F1EBF140}" sibTransId="{E1A9EC26-EC79-4736-9AED-33B3AEDAD3DC}"/>
    <dgm:cxn modelId="{6C93B4A7-C799-4253-97DC-82862D88197E}" srcId="{58F0916F-5E50-4736-AF54-43775EB480FA}" destId="{16C078DB-BD6D-4888-A930-C440C541DE95}" srcOrd="7" destOrd="0" parTransId="{F9F511AF-E08F-4B78-967D-93FB5FECDD83}" sibTransId="{A477BDE4-8E36-4181-8EEE-79DEB49646D5}"/>
    <dgm:cxn modelId="{5778A8AC-9B88-469C-87B0-96A538FCC829}" srcId="{58F0916F-5E50-4736-AF54-43775EB480FA}" destId="{F0639C51-4873-4AA3-BC7A-82C7F190B501}" srcOrd="10" destOrd="0" parTransId="{81EB2FF7-590A-4221-B0AA-1AFCEA964539}" sibTransId="{E7074EEE-6AD2-4D81-86A9-B484672026C6}"/>
    <dgm:cxn modelId="{ECC7E8BF-241F-4B63-9627-B94BDD65065B}" srcId="{58F0916F-5E50-4736-AF54-43775EB480FA}" destId="{2C46B2E6-1316-4CBD-9792-D63B5C232492}" srcOrd="8" destOrd="0" parTransId="{C4B1CBF9-2D07-4619-8111-275514368B8C}" sibTransId="{01D2F9CE-373C-4BB1-89DF-ABA89C8A6758}"/>
    <dgm:cxn modelId="{CF2608F2-D473-4B66-91B3-5DA843BC42D1}" type="presOf" srcId="{0A0671B5-305B-4BCC-AF29-2A064D4C45F9}" destId="{D54ABE0B-BCBB-4695-8237-4A0A4367BDE1}" srcOrd="0" destOrd="0" presId="urn:microsoft.com/office/officeart/2005/8/layout/default"/>
    <dgm:cxn modelId="{233955C1-2016-4CB1-B7D5-38F9D9D29A08}" srcId="{58F0916F-5E50-4736-AF54-43775EB480FA}" destId="{DFB3E284-AECE-4E3E-BD0E-99E1094D1603}" srcOrd="4" destOrd="0" parTransId="{6570FC60-0488-4664-8ECC-8D934B017B35}" sibTransId="{2AFCF149-7B44-4FE9-BBE8-71DC41CDBCB3}"/>
    <dgm:cxn modelId="{A91B6C62-7E60-4906-9698-77542BE8D13D}" type="presOf" srcId="{4E99DBD6-042F-4E1C-80E2-251F700CC6B1}" destId="{0F11CB0D-5249-43EE-B66A-F7B352950805}" srcOrd="0" destOrd="0" presId="urn:microsoft.com/office/officeart/2005/8/layout/default"/>
    <dgm:cxn modelId="{2819016D-4379-4A88-BD71-A6174FFC2EC7}" srcId="{58F0916F-5E50-4736-AF54-43775EB480FA}" destId="{4E99DBD6-042F-4E1C-80E2-251F700CC6B1}" srcOrd="1" destOrd="0" parTransId="{832CBAF5-B620-4746-AB2D-9F872CA6B326}" sibTransId="{661DC0AD-730E-4650-AA07-56655A475968}"/>
    <dgm:cxn modelId="{D80F6905-4A5B-48B2-9B7D-B0396B79DBC0}" srcId="{58F0916F-5E50-4736-AF54-43775EB480FA}" destId="{25F6DE34-CCE1-4131-A22B-97577B5CBE50}" srcOrd="0" destOrd="0" parTransId="{49E6C688-9AE1-4AD7-A05F-56EFD855E6F3}" sibTransId="{F4F1D56C-04DA-408F-AC2A-9A782DD7484B}"/>
    <dgm:cxn modelId="{4C5FF02B-BB66-479E-95AC-B962C095DD84}" type="presOf" srcId="{D8002CD1-7D58-4F92-80C4-8DA92AC390B2}" destId="{0DEFA8A2-433B-4192-A653-422FF0AFC88A}" srcOrd="0" destOrd="0" presId="urn:microsoft.com/office/officeart/2005/8/layout/default"/>
    <dgm:cxn modelId="{D18A34DA-711C-4BE1-8CCB-E4A827B5F487}" type="presOf" srcId="{25F6DE34-CCE1-4131-A22B-97577B5CBE50}" destId="{075BB219-1EE8-45D5-AB48-80DC445D481B}" srcOrd="0" destOrd="0" presId="urn:microsoft.com/office/officeart/2005/8/layout/default"/>
    <dgm:cxn modelId="{2BED5D27-8E2C-4EBB-93C3-6B5D4A0D6B15}" type="presOf" srcId="{F0639C51-4873-4AA3-BC7A-82C7F190B501}" destId="{E0AFFBFF-F036-4AB7-86C2-C41F4CD79319}" srcOrd="0" destOrd="0" presId="urn:microsoft.com/office/officeart/2005/8/layout/default"/>
    <dgm:cxn modelId="{E4EF8B38-F705-488B-87B4-7B4869DB8168}" type="presOf" srcId="{81C47824-55F9-403B-8C51-8EC5E845F163}" destId="{E6764469-5F04-4EC3-B13B-2EE0994A22A5}" srcOrd="0" destOrd="0" presId="urn:microsoft.com/office/officeart/2005/8/layout/default"/>
    <dgm:cxn modelId="{7A669C09-595D-49C0-B9B9-295A0FD2A729}" type="presOf" srcId="{58F0916F-5E50-4736-AF54-43775EB480FA}" destId="{A1516013-0E6A-4F2B-97F0-BCED9687E25C}" srcOrd="0" destOrd="0" presId="urn:microsoft.com/office/officeart/2005/8/layout/default"/>
    <dgm:cxn modelId="{85920D41-2AA4-4710-985A-56ED6FB476EF}" srcId="{58F0916F-5E50-4736-AF54-43775EB480FA}" destId="{D8002CD1-7D58-4F92-80C4-8DA92AC390B2}" srcOrd="9" destOrd="0" parTransId="{CB278552-830E-4ABB-939A-CC02A12F967F}" sibTransId="{491C7018-3DC4-432F-8376-F9E2E51ED925}"/>
    <dgm:cxn modelId="{D2D94E61-497E-4678-B756-B925964A3F15}" type="presOf" srcId="{BD6C89F9-B321-4639-A60E-9FB82D2BF542}" destId="{598EE7A2-B561-49AD-A794-5F48A3BA928E}" srcOrd="0" destOrd="0" presId="urn:microsoft.com/office/officeart/2005/8/layout/default"/>
    <dgm:cxn modelId="{C4F6B9AC-6624-47E4-9D6F-9C482DEE8D78}" type="presOf" srcId="{4D52E558-C31B-4B03-BC4B-71A4E3063EAB}" destId="{3B0C32DE-AC57-48A6-BEEE-EF598CD2F7CB}" srcOrd="0" destOrd="0" presId="urn:microsoft.com/office/officeart/2005/8/layout/default"/>
    <dgm:cxn modelId="{16D7CD95-511D-4318-A6E9-F569D97EBD91}" type="presOf" srcId="{2C46B2E6-1316-4CBD-9792-D63B5C232492}" destId="{C8335C4B-52FF-43C2-AE4E-82ECE17BAF93}" srcOrd="0" destOrd="0" presId="urn:microsoft.com/office/officeart/2005/8/layout/default"/>
    <dgm:cxn modelId="{707F3131-DD24-4707-9835-9F0EF16903FD}" srcId="{58F0916F-5E50-4736-AF54-43775EB480FA}" destId="{81C47824-55F9-403B-8C51-8EC5E845F163}" srcOrd="6" destOrd="0" parTransId="{9CFCDA5C-1359-4AFA-9C2D-FA6E9A2CF635}" sibTransId="{C43B57A5-6A54-4ED8-888D-64AAE4CE23BC}"/>
    <dgm:cxn modelId="{EBCCC8D3-E8C9-466C-AE00-E32F7C92AB27}" srcId="{58F0916F-5E50-4736-AF54-43775EB480FA}" destId="{BD6C89F9-B321-4639-A60E-9FB82D2BF542}" srcOrd="2" destOrd="0" parTransId="{2DA3DD99-EFFD-4A9A-B059-81FEBBB7FA86}" sibTransId="{6EE67832-C250-44BD-B338-DFDC2200016B}"/>
    <dgm:cxn modelId="{A64C5E04-5D4B-4DE9-9EB3-C8129452354E}" type="presOf" srcId="{16C078DB-BD6D-4888-A930-C440C541DE95}" destId="{5BC34D7F-4A30-4626-BD85-31D2E7EF2C68}" srcOrd="0" destOrd="0" presId="urn:microsoft.com/office/officeart/2005/8/layout/default"/>
    <dgm:cxn modelId="{9E126DF7-9A93-467D-81B8-80A2B67148FC}" type="presOf" srcId="{DFB3E284-AECE-4E3E-BD0E-99E1094D1603}" destId="{862CA66C-F040-4985-B932-BF02A18AF94F}" srcOrd="0" destOrd="0" presId="urn:microsoft.com/office/officeart/2005/8/layout/default"/>
    <dgm:cxn modelId="{F30ED7FD-498A-49EB-BFF9-44DD65D12583}" srcId="{58F0916F-5E50-4736-AF54-43775EB480FA}" destId="{0A0671B5-305B-4BCC-AF29-2A064D4C45F9}" srcOrd="3" destOrd="0" parTransId="{F39955B2-3D25-4E0B-AB80-ACF63B3DAF47}" sibTransId="{AAA18AAD-37CB-4695-80BB-909B361770B5}"/>
    <dgm:cxn modelId="{AC130B8C-4DCA-46A4-8A41-36ACC266B670}" type="presParOf" srcId="{A1516013-0E6A-4F2B-97F0-BCED9687E25C}" destId="{075BB219-1EE8-45D5-AB48-80DC445D481B}" srcOrd="0" destOrd="0" presId="urn:microsoft.com/office/officeart/2005/8/layout/default"/>
    <dgm:cxn modelId="{B4475928-0F65-4ED5-B1DF-59B74A12CA6A}" type="presParOf" srcId="{A1516013-0E6A-4F2B-97F0-BCED9687E25C}" destId="{16BCC89E-E29A-4D43-8578-5D55FC5E1220}" srcOrd="1" destOrd="0" presId="urn:microsoft.com/office/officeart/2005/8/layout/default"/>
    <dgm:cxn modelId="{6682F3D2-1818-4D9D-BC76-A212589B7865}" type="presParOf" srcId="{A1516013-0E6A-4F2B-97F0-BCED9687E25C}" destId="{0F11CB0D-5249-43EE-B66A-F7B352950805}" srcOrd="2" destOrd="0" presId="urn:microsoft.com/office/officeart/2005/8/layout/default"/>
    <dgm:cxn modelId="{38C6DF05-F226-46EF-921A-73881BEDE7D7}" type="presParOf" srcId="{A1516013-0E6A-4F2B-97F0-BCED9687E25C}" destId="{DB96694F-00E6-4150-A777-EAF3DDF80839}" srcOrd="3" destOrd="0" presId="urn:microsoft.com/office/officeart/2005/8/layout/default"/>
    <dgm:cxn modelId="{FC3BA9AA-7DF9-4DAB-A3FE-093272EEC589}" type="presParOf" srcId="{A1516013-0E6A-4F2B-97F0-BCED9687E25C}" destId="{598EE7A2-B561-49AD-A794-5F48A3BA928E}" srcOrd="4" destOrd="0" presId="urn:microsoft.com/office/officeart/2005/8/layout/default"/>
    <dgm:cxn modelId="{D1950F8F-F963-44BB-84D8-A4F3B7CF25DE}" type="presParOf" srcId="{A1516013-0E6A-4F2B-97F0-BCED9687E25C}" destId="{962A5395-8034-4588-9ADA-AB4BA4ABA71A}" srcOrd="5" destOrd="0" presId="urn:microsoft.com/office/officeart/2005/8/layout/default"/>
    <dgm:cxn modelId="{F828BDA8-8E14-43A8-9584-9F916E5367C4}" type="presParOf" srcId="{A1516013-0E6A-4F2B-97F0-BCED9687E25C}" destId="{D54ABE0B-BCBB-4695-8237-4A0A4367BDE1}" srcOrd="6" destOrd="0" presId="urn:microsoft.com/office/officeart/2005/8/layout/default"/>
    <dgm:cxn modelId="{1B87865A-3FB0-4650-BFF0-FEBFBD307534}" type="presParOf" srcId="{A1516013-0E6A-4F2B-97F0-BCED9687E25C}" destId="{D2D5E068-339C-46AC-A85E-7AE61D844F76}" srcOrd="7" destOrd="0" presId="urn:microsoft.com/office/officeart/2005/8/layout/default"/>
    <dgm:cxn modelId="{D197B422-69C6-48AF-800D-4EB54854B423}" type="presParOf" srcId="{A1516013-0E6A-4F2B-97F0-BCED9687E25C}" destId="{862CA66C-F040-4985-B932-BF02A18AF94F}" srcOrd="8" destOrd="0" presId="urn:microsoft.com/office/officeart/2005/8/layout/default"/>
    <dgm:cxn modelId="{3E080514-FB9A-43AC-A5B9-E578D82C323B}" type="presParOf" srcId="{A1516013-0E6A-4F2B-97F0-BCED9687E25C}" destId="{835B36BE-C15C-4F0F-A1A4-F6C03623D8CE}" srcOrd="9" destOrd="0" presId="urn:microsoft.com/office/officeart/2005/8/layout/default"/>
    <dgm:cxn modelId="{053A6EBA-4D05-4A51-B292-11DF3932C7D8}" type="presParOf" srcId="{A1516013-0E6A-4F2B-97F0-BCED9687E25C}" destId="{3B0C32DE-AC57-48A6-BEEE-EF598CD2F7CB}" srcOrd="10" destOrd="0" presId="urn:microsoft.com/office/officeart/2005/8/layout/default"/>
    <dgm:cxn modelId="{FB4977CA-FD5B-4E22-B45A-383651CB8510}" type="presParOf" srcId="{A1516013-0E6A-4F2B-97F0-BCED9687E25C}" destId="{53C99F90-0991-4D9F-B14C-61236B1B842A}" srcOrd="11" destOrd="0" presId="urn:microsoft.com/office/officeart/2005/8/layout/default"/>
    <dgm:cxn modelId="{4B048A3B-AD3B-4FD8-B1CE-238725CD9FB6}" type="presParOf" srcId="{A1516013-0E6A-4F2B-97F0-BCED9687E25C}" destId="{E6764469-5F04-4EC3-B13B-2EE0994A22A5}" srcOrd="12" destOrd="0" presId="urn:microsoft.com/office/officeart/2005/8/layout/default"/>
    <dgm:cxn modelId="{E44F5223-827F-41E0-9C8C-B01AC7DBA3A2}" type="presParOf" srcId="{A1516013-0E6A-4F2B-97F0-BCED9687E25C}" destId="{0970DD18-BB0F-4C34-9CD5-4D20FC2C202A}" srcOrd="13" destOrd="0" presId="urn:microsoft.com/office/officeart/2005/8/layout/default"/>
    <dgm:cxn modelId="{33C4D5F1-C597-4F67-90FC-88703D566EA6}" type="presParOf" srcId="{A1516013-0E6A-4F2B-97F0-BCED9687E25C}" destId="{5BC34D7F-4A30-4626-BD85-31D2E7EF2C68}" srcOrd="14" destOrd="0" presId="urn:microsoft.com/office/officeart/2005/8/layout/default"/>
    <dgm:cxn modelId="{7D549427-D088-48EB-869F-C0196810E13A}" type="presParOf" srcId="{A1516013-0E6A-4F2B-97F0-BCED9687E25C}" destId="{08865B13-EBFE-4972-AB73-6B6D212658C1}" srcOrd="15" destOrd="0" presId="urn:microsoft.com/office/officeart/2005/8/layout/default"/>
    <dgm:cxn modelId="{B39ADAFD-4A84-403B-8780-58F96CBD74BA}" type="presParOf" srcId="{A1516013-0E6A-4F2B-97F0-BCED9687E25C}" destId="{C8335C4B-52FF-43C2-AE4E-82ECE17BAF93}" srcOrd="16" destOrd="0" presId="urn:microsoft.com/office/officeart/2005/8/layout/default"/>
    <dgm:cxn modelId="{B7AD7C84-3E93-4677-A58B-A7A68D8A4FDD}" type="presParOf" srcId="{A1516013-0E6A-4F2B-97F0-BCED9687E25C}" destId="{99756F76-AE5F-447F-B1E2-681C68483D62}" srcOrd="17" destOrd="0" presId="urn:microsoft.com/office/officeart/2005/8/layout/default"/>
    <dgm:cxn modelId="{89064248-4F1E-4B56-B6AA-B2A793329050}" type="presParOf" srcId="{A1516013-0E6A-4F2B-97F0-BCED9687E25C}" destId="{0DEFA8A2-433B-4192-A653-422FF0AFC88A}" srcOrd="18" destOrd="0" presId="urn:microsoft.com/office/officeart/2005/8/layout/default"/>
    <dgm:cxn modelId="{CF6B6796-51CF-4067-A1D6-397B82CBB377}" type="presParOf" srcId="{A1516013-0E6A-4F2B-97F0-BCED9687E25C}" destId="{F3434DCA-C526-4AD8-991D-A068066B07CC}" srcOrd="19" destOrd="0" presId="urn:microsoft.com/office/officeart/2005/8/layout/default"/>
    <dgm:cxn modelId="{9F5D035E-FFE6-402C-A936-293393583046}" type="presParOf" srcId="{A1516013-0E6A-4F2B-97F0-BCED9687E25C}" destId="{E0AFFBFF-F036-4AB7-86C2-C41F4CD79319}"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5BB219-1EE8-45D5-AB48-80DC445D481B}">
      <dsp:nvSpPr>
        <dsp:cNvPr id="0" name=""/>
        <dsp:cNvSpPr/>
      </dsp:nvSpPr>
      <dsp:spPr>
        <a:xfrm>
          <a:off x="772" y="320194"/>
          <a:ext cx="972777" cy="58366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noise</a:t>
          </a:r>
          <a:endParaRPr lang="en-US" sz="1400" kern="1200" dirty="0"/>
        </a:p>
      </dsp:txBody>
      <dsp:txXfrm>
        <a:off x="772" y="320194"/>
        <a:ext cx="972777" cy="583666"/>
      </dsp:txXfrm>
    </dsp:sp>
    <dsp:sp modelId="{0F11CB0D-5249-43EE-B66A-F7B352950805}">
      <dsp:nvSpPr>
        <dsp:cNvPr id="0" name=""/>
        <dsp:cNvSpPr/>
      </dsp:nvSpPr>
      <dsp:spPr>
        <a:xfrm>
          <a:off x="1070827" y="320194"/>
          <a:ext cx="972777" cy="58366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colors</a:t>
          </a:r>
          <a:endParaRPr lang="en-US" sz="1400" kern="1200" dirty="0"/>
        </a:p>
      </dsp:txBody>
      <dsp:txXfrm>
        <a:off x="1070827" y="320194"/>
        <a:ext cx="972777" cy="583666"/>
      </dsp:txXfrm>
    </dsp:sp>
    <dsp:sp modelId="{598EE7A2-B561-49AD-A794-5F48A3BA928E}">
      <dsp:nvSpPr>
        <dsp:cNvPr id="0" name=""/>
        <dsp:cNvSpPr/>
      </dsp:nvSpPr>
      <dsp:spPr>
        <a:xfrm>
          <a:off x="2140883" y="320194"/>
          <a:ext cx="972777" cy="58366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room structure</a:t>
          </a:r>
          <a:endParaRPr lang="en-US" sz="1400" kern="1200" dirty="0"/>
        </a:p>
      </dsp:txBody>
      <dsp:txXfrm>
        <a:off x="2140883" y="320194"/>
        <a:ext cx="972777" cy="583666"/>
      </dsp:txXfrm>
    </dsp:sp>
    <dsp:sp modelId="{D54ABE0B-BCBB-4695-8237-4A0A4367BDE1}">
      <dsp:nvSpPr>
        <dsp:cNvPr id="0" name=""/>
        <dsp:cNvSpPr/>
      </dsp:nvSpPr>
      <dsp:spPr>
        <a:xfrm>
          <a:off x="3210938" y="320194"/>
          <a:ext cx="972777" cy="58366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lighting</a:t>
          </a:r>
          <a:endParaRPr lang="en-US" sz="1400" kern="1200" dirty="0"/>
        </a:p>
      </dsp:txBody>
      <dsp:txXfrm>
        <a:off x="3210938" y="320194"/>
        <a:ext cx="972777" cy="583666"/>
      </dsp:txXfrm>
    </dsp:sp>
    <dsp:sp modelId="{862CA66C-F040-4985-B932-BF02A18AF94F}">
      <dsp:nvSpPr>
        <dsp:cNvPr id="0" name=""/>
        <dsp:cNvSpPr/>
      </dsp:nvSpPr>
      <dsp:spPr>
        <a:xfrm>
          <a:off x="4280994" y="320194"/>
          <a:ext cx="972777" cy="58366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wall &amp; floor covering</a:t>
          </a:r>
          <a:endParaRPr lang="en-US" sz="1400" kern="1200" dirty="0"/>
        </a:p>
      </dsp:txBody>
      <dsp:txXfrm>
        <a:off x="4280994" y="320194"/>
        <a:ext cx="972777" cy="583666"/>
      </dsp:txXfrm>
    </dsp:sp>
    <dsp:sp modelId="{3B0C32DE-AC57-48A6-BEEE-EF598CD2F7CB}">
      <dsp:nvSpPr>
        <dsp:cNvPr id="0" name=""/>
        <dsp:cNvSpPr/>
      </dsp:nvSpPr>
      <dsp:spPr>
        <a:xfrm>
          <a:off x="5351050" y="320194"/>
          <a:ext cx="972777" cy="58366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chairs</a:t>
          </a:r>
          <a:endParaRPr lang="en-US" sz="1400" kern="1200" dirty="0"/>
        </a:p>
      </dsp:txBody>
      <dsp:txXfrm>
        <a:off x="5351050" y="320194"/>
        <a:ext cx="972777" cy="583666"/>
      </dsp:txXfrm>
    </dsp:sp>
    <dsp:sp modelId="{E6764469-5F04-4EC3-B13B-2EE0994A22A5}">
      <dsp:nvSpPr>
        <dsp:cNvPr id="0" name=""/>
        <dsp:cNvSpPr/>
      </dsp:nvSpPr>
      <dsp:spPr>
        <a:xfrm>
          <a:off x="535799" y="1001138"/>
          <a:ext cx="972777" cy="58366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glare</a:t>
          </a:r>
          <a:endParaRPr lang="en-US" sz="1400" kern="1200" dirty="0"/>
        </a:p>
      </dsp:txBody>
      <dsp:txXfrm>
        <a:off x="535799" y="1001138"/>
        <a:ext cx="972777" cy="583666"/>
      </dsp:txXfrm>
    </dsp:sp>
    <dsp:sp modelId="{5BC34D7F-4A30-4626-BD85-31D2E7EF2C68}">
      <dsp:nvSpPr>
        <dsp:cNvPr id="0" name=""/>
        <dsp:cNvSpPr/>
      </dsp:nvSpPr>
      <dsp:spPr>
        <a:xfrm>
          <a:off x="1605855" y="1001138"/>
          <a:ext cx="972777" cy="58366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ceiling</a:t>
          </a:r>
          <a:endParaRPr lang="en-US" sz="1400" kern="1200" dirty="0"/>
        </a:p>
      </dsp:txBody>
      <dsp:txXfrm>
        <a:off x="1605855" y="1001138"/>
        <a:ext cx="972777" cy="583666"/>
      </dsp:txXfrm>
    </dsp:sp>
    <dsp:sp modelId="{C8335C4B-52FF-43C2-AE4E-82ECE17BAF93}">
      <dsp:nvSpPr>
        <dsp:cNvPr id="0" name=""/>
        <dsp:cNvSpPr/>
      </dsp:nvSpPr>
      <dsp:spPr>
        <a:xfrm>
          <a:off x="2675911" y="1001138"/>
          <a:ext cx="972777" cy="58366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electrical outlets</a:t>
          </a:r>
          <a:endParaRPr lang="en-US" sz="1400" kern="1200" dirty="0"/>
        </a:p>
      </dsp:txBody>
      <dsp:txXfrm>
        <a:off x="2675911" y="1001138"/>
        <a:ext cx="972777" cy="583666"/>
      </dsp:txXfrm>
    </dsp:sp>
    <dsp:sp modelId="{0DEFA8A2-433B-4192-A653-422FF0AFC88A}">
      <dsp:nvSpPr>
        <dsp:cNvPr id="0" name=""/>
        <dsp:cNvSpPr/>
      </dsp:nvSpPr>
      <dsp:spPr>
        <a:xfrm>
          <a:off x="3745966" y="1001138"/>
          <a:ext cx="972777" cy="58366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acoustics</a:t>
          </a:r>
          <a:endParaRPr lang="en-US" sz="1400" kern="1200" dirty="0"/>
        </a:p>
      </dsp:txBody>
      <dsp:txXfrm>
        <a:off x="3745966" y="1001138"/>
        <a:ext cx="972777" cy="583666"/>
      </dsp:txXfrm>
    </dsp:sp>
    <dsp:sp modelId="{E0AFFBFF-F036-4AB7-86C2-C41F4CD79319}">
      <dsp:nvSpPr>
        <dsp:cNvPr id="0" name=""/>
        <dsp:cNvSpPr/>
      </dsp:nvSpPr>
      <dsp:spPr>
        <a:xfrm>
          <a:off x="4816022" y="1001138"/>
          <a:ext cx="972777" cy="58366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technology</a:t>
          </a:r>
          <a:endParaRPr lang="en-US" sz="1400" kern="1200" dirty="0"/>
        </a:p>
      </dsp:txBody>
      <dsp:txXfrm>
        <a:off x="4816022" y="1001138"/>
        <a:ext cx="972777" cy="58366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68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0E910AE-D6C9-4E4D-B3C8-95322937167E}" type="datetimeFigureOut">
              <a:rPr lang="en-US" smtClean="0"/>
              <a:pPr/>
              <a:t>9/13/2016</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F5BE8407-E817-426C-9C46-E15F20784053}" type="slidenum">
              <a:rPr lang="en-US" smtClean="0"/>
              <a:pPr/>
              <a:t>‹#›</a:t>
            </a:fld>
            <a:endParaRPr lang="en-US" dirty="0"/>
          </a:p>
        </p:txBody>
      </p:sp>
    </p:spTree>
    <p:extLst>
      <p:ext uri="{BB962C8B-B14F-4D97-AF65-F5344CB8AC3E}">
        <p14:creationId xmlns:p14="http://schemas.microsoft.com/office/powerpoint/2010/main" val="409047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This concept map is for a course on conducting effective performance reviews. </a:t>
            </a:r>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20</a:t>
            </a:fld>
            <a:endParaRPr lang="en-US" dirty="0"/>
          </a:p>
        </p:txBody>
      </p:sp>
    </p:spTree>
    <p:extLst>
      <p:ext uri="{BB962C8B-B14F-4D97-AF65-F5344CB8AC3E}">
        <p14:creationId xmlns:p14="http://schemas.microsoft.com/office/powerpoint/2010/main" val="2816699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dirty="0" smtClean="0"/>
              <a:t>An example of a curriculum road map for a security management training curriculum.</a:t>
            </a:r>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31</a:t>
            </a:fld>
            <a:endParaRPr lang="en-US" dirty="0"/>
          </a:p>
        </p:txBody>
      </p:sp>
    </p:spTree>
    <p:extLst>
      <p:ext uri="{BB962C8B-B14F-4D97-AF65-F5344CB8AC3E}">
        <p14:creationId xmlns:p14="http://schemas.microsoft.com/office/powerpoint/2010/main" val="881189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BE8407-E817-426C-9C46-E15F20784053}" type="slidenum">
              <a:rPr lang="en-US" smtClean="0"/>
              <a:pPr/>
              <a:t>32</a:t>
            </a:fld>
            <a:endParaRPr lang="en-US" dirty="0"/>
          </a:p>
        </p:txBody>
      </p:sp>
    </p:spTree>
    <p:extLst>
      <p:ext uri="{BB962C8B-B14F-4D97-AF65-F5344CB8AC3E}">
        <p14:creationId xmlns:p14="http://schemas.microsoft.com/office/powerpoint/2010/main" val="6342529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2"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2"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solidFill>
                  <a:srgbClr val="6600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rgbClr val="002060"/>
                </a:solidFill>
                <a:latin typeface="Gisha" panose="020B0502040204020203" pitchFamily="34" charset="-79"/>
                <a:cs typeface="Gisha" panose="020B0502040204020203" pitchFamily="34"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1174044" y="5357592"/>
            <a:ext cx="6826956" cy="365125"/>
          </a:xfrm>
        </p:spPr>
        <p:txBody>
          <a:bodyPr/>
          <a:lstStyle>
            <a:lvl1pPr>
              <a:defRPr>
                <a:latin typeface="Gisha" panose="020B0502040204020203" pitchFamily="34" charset="-79"/>
                <a:cs typeface="Gisha" panose="020B0502040204020203" pitchFamily="34" charset="-79"/>
              </a:defRPr>
            </a:lvl1p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63041" y="2119257"/>
            <a:ext cx="6156960" cy="3443343"/>
          </a:xfrm>
        </p:spPr>
        <p:txBody>
          <a:bodyPr/>
          <a:lstStyle>
            <a:lvl1pPr>
              <a:buClr>
                <a:schemeClr val="accent4">
                  <a:lumMod val="50000"/>
                </a:schemeClr>
              </a:buClr>
              <a:defRPr sz="2400">
                <a:solidFill>
                  <a:srgbClr val="002060"/>
                </a:solidFill>
                <a:latin typeface="Gisha" panose="020B0502040204020203" pitchFamily="34" charset="-79"/>
                <a:cs typeface="Gisha" panose="020B0502040204020203" pitchFamily="34" charset="-79"/>
              </a:defRPr>
            </a:lvl1pPr>
            <a:lvl2pPr marL="640080" indent="-274320">
              <a:buClr>
                <a:srgbClr val="002060"/>
              </a:buClr>
              <a:buFont typeface="Courier New" pitchFamily="49" charset="0"/>
              <a:buChar char="o"/>
              <a:defRPr sz="2400">
                <a:solidFill>
                  <a:srgbClr val="002060"/>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rgbClr val="002060"/>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914400" y="5715000"/>
            <a:ext cx="7315199" cy="365125"/>
          </a:xfrm>
        </p:spPr>
        <p:txBody>
          <a:bodyPr/>
          <a:lstStyle>
            <a:lvl1pPr>
              <a:defRPr lang="en-US" sz="800" smtClean="0">
                <a:effectLst/>
              </a:defRPr>
            </a:lvl1pPr>
          </a:lstStyle>
          <a:p>
            <a:r>
              <a:rPr lang="en-US" dirty="0" smtClean="0"/>
              <a:t>Copyright © 2017 McGraw-Hill Education. All rights reserved. No reproduction or distribution without the prior written consent of McGraw-Hill Education.</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rgbClr val="002060"/>
                </a:solidFill>
                <a:latin typeface="Gisha" panose="020B0502040204020203" pitchFamily="34" charset="-79"/>
                <a:cs typeface="Gisha" panose="020B0502040204020203" pitchFamily="34" charset="-79"/>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454588" y="5809152"/>
            <a:ext cx="1213821" cy="365125"/>
          </a:xfrm>
          <a:prstGeom prst="rect">
            <a:avLst/>
          </a:prstGeom>
        </p:spPr>
        <p:txBody>
          <a:bodyPr/>
          <a:lstStyle/>
          <a:p>
            <a:fld id="{81DF170E-70EB-49F5-8449-D6A0E4DEBEC4}" type="datetimeFigureOut">
              <a:rPr lang="en-US" smtClean="0"/>
              <a:pPr/>
              <a:t>9/13/2016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0202" y="5809152"/>
            <a:ext cx="554023" cy="365125"/>
          </a:xfrm>
          <a:prstGeom prst="rect">
            <a:avLst/>
          </a:prstGeom>
        </p:spPr>
        <p:txBody>
          <a:bodyPr/>
          <a:lstStyle/>
          <a:p>
            <a:fld id="{FBBC458B-B18F-4C3D-A1CD-A5C71A927D1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6" name="Footer Placeholder 5"/>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9" name="Content Placeholder 8"/>
          <p:cNvSpPr>
            <a:spLocks noGrp="1"/>
          </p:cNvSpPr>
          <p:nvPr>
            <p:ph sz="quarter" idx="13"/>
          </p:nvPr>
        </p:nvSpPr>
        <p:spPr>
          <a:xfrm>
            <a:off x="1298448" y="2121407"/>
            <a:ext cx="3200400" cy="3602736"/>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63440" y="2119313"/>
            <a:ext cx="3200400" cy="3605212"/>
          </a:xfrm>
        </p:spPr>
        <p:txBody>
          <a:bodyPr/>
          <a:lstStyle>
            <a:lvl1pPr>
              <a:buClr>
                <a:schemeClr val="accent4">
                  <a:lumMod val="50000"/>
                </a:schemeClr>
              </a:buClr>
              <a:defRPr>
                <a:solidFill>
                  <a:srgbClr val="002060"/>
                </a:solidFill>
                <a:latin typeface="Gisha" panose="020B0502040204020203" pitchFamily="34" charset="-79"/>
                <a:cs typeface="Gisha" panose="020B0502040204020203" pitchFamily="34" charset="-79"/>
              </a:defRPr>
            </a:lvl1pPr>
            <a:lvl2pPr marL="640080" indent="-274320">
              <a:buClr>
                <a:schemeClr val="bg2">
                  <a:lumMod val="10000"/>
                </a:schemeClr>
              </a:buClr>
              <a:buFont typeface="Courier New" pitchFamily="49" charset="0"/>
              <a:buChar char="o"/>
              <a:defRPr>
                <a:solidFill>
                  <a:schemeClr val="tx2">
                    <a:lumMod val="75000"/>
                  </a:schemeClr>
                </a:solidFill>
                <a:latin typeface="Gisha" panose="020B0502040204020203" pitchFamily="34" charset="-79"/>
                <a:cs typeface="Gisha" panose="020B0502040204020203" pitchFamily="34" charset="-79"/>
              </a:defRPr>
            </a:lvl2pPr>
            <a:lvl3pPr marL="91440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3pPr>
            <a:lvl4pPr marL="128016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4pPr>
            <a:lvl5pPr marL="1645920" indent="-228600">
              <a:buClr>
                <a:schemeClr val="bg2">
                  <a:lumMod val="10000"/>
                </a:schemeClr>
              </a:buClr>
              <a:buFont typeface="Brush Script MT" pitchFamily="66" charset="0"/>
              <a:buChar char="-"/>
              <a:defRPr>
                <a:solidFill>
                  <a:schemeClr val="tx2">
                    <a:lumMod val="75000"/>
                  </a:schemeClr>
                </a:solidFill>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0">
                <a:solidFill>
                  <a:schemeClr val="tx2"/>
                </a:solidFill>
                <a:latin typeface="Gisha" panose="020B0502040204020203" pitchFamily="34" charset="-79"/>
                <a:cs typeface="Gisha" panose="020B0502040204020203" pitchFamily="34"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Footer Placeholder 7"/>
          <p:cNvSpPr>
            <a:spLocks noGrp="1"/>
          </p:cNvSpPr>
          <p:nvPr>
            <p:ph type="ftr" sz="quarter" idx="11"/>
          </p:nvPr>
        </p:nvSpPr>
        <p:spPr>
          <a:xfrm>
            <a:off x="914400" y="5809152"/>
            <a:ext cx="73151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
        <p:nvSpPr>
          <p:cNvPr id="11" name="Content Placeholder 10"/>
          <p:cNvSpPr>
            <a:spLocks noGrp="1"/>
          </p:cNvSpPr>
          <p:nvPr>
            <p:ph sz="quarter" idx="13"/>
          </p:nvPr>
        </p:nvSpPr>
        <p:spPr>
          <a:xfrm>
            <a:off x="1298448" y="2944368"/>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lvl1pPr>
              <a:buClr>
                <a:schemeClr val="accent4">
                  <a:lumMod val="50000"/>
                </a:schemeClr>
              </a:buClr>
              <a:defRPr>
                <a:latin typeface="Gisha" panose="020B0502040204020203" pitchFamily="34" charset="-79"/>
                <a:cs typeface="Gisha" panose="020B0502040204020203" pitchFamily="34" charset="-79"/>
              </a:defRPr>
            </a:lvl1pPr>
            <a:lvl2pPr>
              <a:buClr>
                <a:schemeClr val="accent4">
                  <a:lumMod val="50000"/>
                </a:schemeClr>
              </a:buClr>
              <a:defRPr>
                <a:latin typeface="Gisha" panose="020B0502040204020203" pitchFamily="34" charset="-79"/>
                <a:cs typeface="Gisha" panose="020B0502040204020203" pitchFamily="34" charset="-79"/>
              </a:defRPr>
            </a:lvl2pPr>
            <a:lvl3pPr>
              <a:buClr>
                <a:schemeClr val="accent4">
                  <a:lumMod val="50000"/>
                </a:schemeClr>
              </a:buClr>
              <a:defRPr>
                <a:latin typeface="Gisha" panose="020B0502040204020203" pitchFamily="34" charset="-79"/>
                <a:cs typeface="Gisha" panose="020B0502040204020203" pitchFamily="34" charset="-79"/>
              </a:defRPr>
            </a:lvl3pPr>
            <a:lvl4pPr>
              <a:buClr>
                <a:schemeClr val="accent4">
                  <a:lumMod val="50000"/>
                </a:schemeClr>
              </a:buClr>
              <a:defRPr>
                <a:latin typeface="Gisha" panose="020B0502040204020203" pitchFamily="34" charset="-79"/>
                <a:cs typeface="Gisha" panose="020B0502040204020203" pitchFamily="34" charset="-79"/>
              </a:defRPr>
            </a:lvl4pPr>
            <a:lvl5pPr>
              <a:buClr>
                <a:schemeClr val="accent4">
                  <a:lumMod val="50000"/>
                </a:schemeClr>
              </a:buClr>
              <a:defRPr>
                <a:latin typeface="Gisha" panose="020B0502040204020203" pitchFamily="34" charset="-79"/>
                <a:cs typeface="Gisha" panose="020B0502040204020203" pitchFamily="34" charset="-79"/>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0033"/>
                </a:solidFill>
                <a:latin typeface="Gisha" panose="020B0502040204020203" pitchFamily="34" charset="-79"/>
                <a:cs typeface="Gisha" panose="020B0502040204020203" pitchFamily="34" charset="-79"/>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a:xfrm>
            <a:off x="914400" y="5809152"/>
            <a:ext cx="7391399"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14400" y="5809152"/>
            <a:ext cx="7315199" cy="365125"/>
          </a:xfrm>
        </p:spPr>
        <p:txBody>
          <a:bodyPr/>
          <a:lstStyle>
            <a:lvl1pPr>
              <a:defRPr sz="1000" i="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rot="60000">
            <a:off x="4854291" y="1150993"/>
            <a:ext cx="3020792" cy="4625489"/>
          </a:xfrm>
        </p:spPr>
        <p:txBody>
          <a:bodyPr anchor="ctr"/>
          <a:lstStyle>
            <a:lvl1pPr>
              <a:buClr>
                <a:schemeClr val="accent4">
                  <a:lumMod val="50000"/>
                </a:schemeClr>
              </a:buClr>
              <a:defRPr sz="2200">
                <a:latin typeface="Gisha" panose="020B0502040204020203" pitchFamily="34" charset="-79"/>
                <a:cs typeface="Gisha" panose="020B0502040204020203" pitchFamily="34" charset="-79"/>
              </a:defRPr>
            </a:lvl1pPr>
            <a:lvl2pPr>
              <a:buClr>
                <a:schemeClr val="accent4">
                  <a:lumMod val="50000"/>
                </a:schemeClr>
              </a:buClr>
              <a:defRPr sz="2000">
                <a:latin typeface="Gisha" panose="020B0502040204020203" pitchFamily="34" charset="-79"/>
                <a:cs typeface="Gisha" panose="020B0502040204020203" pitchFamily="34" charset="-79"/>
              </a:defRPr>
            </a:lvl2pPr>
            <a:lvl3pPr>
              <a:buClr>
                <a:schemeClr val="accent4">
                  <a:lumMod val="50000"/>
                </a:schemeClr>
              </a:buClr>
              <a:defRPr sz="1800">
                <a:latin typeface="Gisha" panose="020B0502040204020203" pitchFamily="34" charset="-79"/>
                <a:cs typeface="Gisha" panose="020B0502040204020203" pitchFamily="34" charset="-79"/>
              </a:defRPr>
            </a:lvl3pPr>
            <a:lvl4pPr>
              <a:buClr>
                <a:schemeClr val="accent4">
                  <a:lumMod val="50000"/>
                </a:schemeClr>
              </a:buClr>
              <a:defRPr sz="1600">
                <a:latin typeface="Gisha" panose="020B0502040204020203" pitchFamily="34" charset="-79"/>
                <a:cs typeface="Gisha" panose="020B0502040204020203" pitchFamily="34" charset="-79"/>
              </a:defRPr>
            </a:lvl4pPr>
            <a:lvl5pPr>
              <a:buClr>
                <a:schemeClr val="accent4">
                  <a:lumMod val="50000"/>
                </a:schemeClr>
              </a:buClr>
              <a:defRPr sz="1400">
                <a:latin typeface="Gisha" panose="020B0502040204020203" pitchFamily="34" charset="-79"/>
                <a:cs typeface="Gisha" panose="020B0502040204020203" pitchFamily="34" charset="-79"/>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54" y="5829261"/>
            <a:ext cx="3522607"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solidFill>
                  <a:srgbClr val="660033"/>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atin typeface="Gisha" panose="020B0502040204020203" pitchFamily="34" charset="-79"/>
                <a:cs typeface="Gisha" panose="020B0502040204020203" pitchFamily="34" charset="-79"/>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atin typeface="Gisha" panose="020B0502040204020203" pitchFamily="34" charset="-79"/>
                <a:cs typeface="Gisha" panose="020B0502040204020203" pitchFamily="34"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Footer Placeholder 5"/>
          <p:cNvSpPr>
            <a:spLocks noGrp="1"/>
          </p:cNvSpPr>
          <p:nvPr>
            <p:ph type="ftr" sz="quarter" idx="11"/>
          </p:nvPr>
        </p:nvSpPr>
        <p:spPr>
          <a:xfrm rot="-60000">
            <a:off x="914569" y="5831037"/>
            <a:ext cx="3319043" cy="365125"/>
          </a:xfrm>
        </p:spPr>
        <p:txBody>
          <a:bodyPr/>
          <a:lstStyle>
            <a:lvl1pPr>
              <a:defRPr sz="1000">
                <a:latin typeface="Gisha" panose="020B0502040204020203" pitchFamily="34" charset="-79"/>
                <a:cs typeface="Gisha" panose="020B0502040204020203" pitchFamily="34" charset="-79"/>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1"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2"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2"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914400" y="5809152"/>
            <a:ext cx="7315199" cy="365125"/>
          </a:xfrm>
          <a:prstGeom prst="rect">
            <a:avLst/>
          </a:prstGeom>
        </p:spPr>
        <p:txBody>
          <a:bodyPr vert="horz" lIns="91440" tIns="45720" rIns="91440" bIns="45720" rtlCol="0" anchor="ctr"/>
          <a:lstStyle>
            <a:lvl1pPr algn="l">
              <a:defRPr sz="1000">
                <a:solidFill>
                  <a:schemeClr val="tx2"/>
                </a:solidFill>
                <a:latin typeface="Gisha" panose="020B0502040204020203" pitchFamily="34" charset="-79"/>
                <a:cs typeface="Gisha" panose="020B0502040204020203" pitchFamily="34" charset="-79"/>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660033"/>
          </a:solidFill>
          <a:latin typeface="Gisha" panose="020B0502040204020203" pitchFamily="34" charset="-79"/>
          <a:ea typeface="+mj-ea"/>
          <a:cs typeface="Gisha" panose="020B0502040204020203" pitchFamily="34"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rgbClr val="002060"/>
          </a:solidFill>
          <a:latin typeface="Gisha" panose="020B0502040204020203" pitchFamily="34" charset="-79"/>
          <a:ea typeface="+mn-ea"/>
          <a:cs typeface="Gisha" panose="020B0502040204020203" pitchFamily="34" charset="-79"/>
        </a:defRPr>
      </a:lvl1pPr>
      <a:lvl2pPr marL="640080" indent="-27432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2pPr>
      <a:lvl3pPr marL="91440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3pPr>
      <a:lvl4pPr marL="128016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4pPr>
      <a:lvl5pPr marL="1645920" indent="-228600" algn="l" defTabSz="914400" rtl="0" eaLnBrk="1" latinLnBrk="0" hangingPunct="1">
        <a:spcBef>
          <a:spcPct val="20000"/>
        </a:spcBef>
        <a:buClr>
          <a:schemeClr val="accent4">
            <a:lumMod val="50000"/>
          </a:schemeClr>
        </a:buClr>
        <a:buSzPct val="85000"/>
        <a:buFont typeface="Brush Script MT" pitchFamily="66" charset="0"/>
        <a:buChar char="O"/>
        <a:defRPr sz="2400" kern="1200">
          <a:solidFill>
            <a:schemeClr val="tx2">
              <a:lumMod val="75000"/>
            </a:schemeClr>
          </a:solidFill>
          <a:latin typeface="Gisha" panose="020B0502040204020203" pitchFamily="34" charset="-79"/>
          <a:ea typeface="+mn-ea"/>
          <a:cs typeface="Gisha" panose="020B0502040204020203" pitchFamily="34" charset="-79"/>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386450" y="2019157"/>
            <a:ext cx="2441276" cy="1093168"/>
          </a:xfrm>
        </p:spPr>
        <p:txBody>
          <a:bodyPr>
            <a:normAutofit/>
          </a:bodyPr>
          <a:lstStyle/>
          <a:p>
            <a:r>
              <a:rPr lang="en-US" sz="2400" dirty="0">
                <a:solidFill>
                  <a:srgbClr val="002060"/>
                </a:solidFill>
                <a:ea typeface="+mn-ea"/>
              </a:rPr>
              <a:t>Chapter Five</a:t>
            </a:r>
            <a:br>
              <a:rPr lang="en-US" sz="2400" dirty="0">
                <a:solidFill>
                  <a:srgbClr val="002060"/>
                </a:solidFill>
                <a:ea typeface="+mn-ea"/>
              </a:rPr>
            </a:br>
            <a:r>
              <a:rPr lang="en-US" sz="2400" dirty="0">
                <a:ea typeface="+mn-ea"/>
              </a:rPr>
              <a:t>Program Design</a:t>
            </a:r>
          </a:p>
        </p:txBody>
      </p:sp>
      <p:pic>
        <p:nvPicPr>
          <p:cNvPr id="6" name="Picture 1" descr="Null"/>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5524" y="1219200"/>
            <a:ext cx="3503676" cy="4343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7" name="Footer Placeholder 3"/>
          <p:cNvSpPr>
            <a:spLocks noGrp="1"/>
          </p:cNvSpPr>
          <p:nvPr>
            <p:ph type="ftr" sz="quarter" idx="11"/>
          </p:nvPr>
        </p:nvSpPr>
        <p:spPr>
          <a:xfrm>
            <a:off x="990601" y="5715000"/>
            <a:ext cx="7315199" cy="365125"/>
          </a:xfrm>
        </p:spPr>
        <p:txBody>
          <a:bodyPr/>
          <a:lstStyle/>
          <a:p>
            <a:r>
              <a:rPr lang="en-US" sz="800"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12599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099" y="1045500"/>
            <a:ext cx="5233092" cy="746649"/>
          </a:xfrm>
        </p:spPr>
        <p:txBody>
          <a:bodyPr>
            <a:normAutofit/>
          </a:bodyPr>
          <a:lstStyle/>
          <a:p>
            <a:r>
              <a:rPr lang="en-US" dirty="0" smtClean="0"/>
              <a:t>Objectives</a:t>
            </a:r>
            <a:r>
              <a:rPr lang="en-US" sz="2000" dirty="0" smtClean="0"/>
              <a:t> (1)</a:t>
            </a:r>
            <a:endParaRPr lang="en-US" sz="2000" dirty="0"/>
          </a:p>
        </p:txBody>
      </p:sp>
      <p:sp>
        <p:nvSpPr>
          <p:cNvPr id="3" name="Content Placeholder 2"/>
          <p:cNvSpPr>
            <a:spLocks noGrp="1"/>
          </p:cNvSpPr>
          <p:nvPr>
            <p:ph idx="1"/>
          </p:nvPr>
        </p:nvSpPr>
        <p:spPr>
          <a:xfrm>
            <a:off x="1430868" y="1752600"/>
            <a:ext cx="6417732" cy="4800600"/>
          </a:xfrm>
        </p:spPr>
        <p:txBody>
          <a:bodyPr>
            <a:normAutofit/>
          </a:bodyPr>
          <a:lstStyle/>
          <a:p>
            <a:pPr>
              <a:spcBef>
                <a:spcPts val="0"/>
              </a:spcBef>
            </a:pPr>
            <a:r>
              <a:rPr lang="en-US" dirty="0"/>
              <a:t>Be able to choose and prepare a training site based on how trainees will be involved and interact with the content and each other in the </a:t>
            </a:r>
            <a:r>
              <a:rPr lang="en-US" dirty="0" smtClean="0"/>
              <a:t>course</a:t>
            </a:r>
          </a:p>
          <a:p>
            <a:pPr>
              <a:spcBef>
                <a:spcPts val="0"/>
              </a:spcBef>
            </a:pPr>
            <a:endParaRPr lang="en-US" sz="800" dirty="0"/>
          </a:p>
          <a:p>
            <a:pPr>
              <a:spcBef>
                <a:spcPts val="0"/>
              </a:spcBef>
            </a:pPr>
            <a:r>
              <a:rPr lang="en-US" dirty="0"/>
              <a:t>Prepare for instruction using a curriculum road map, lesson plan, design document, and concept </a:t>
            </a:r>
            <a:r>
              <a:rPr lang="en-US" dirty="0" smtClean="0"/>
              <a:t>map</a:t>
            </a:r>
          </a:p>
          <a:p>
            <a:pPr>
              <a:spcBef>
                <a:spcPts val="0"/>
              </a:spcBef>
            </a:pPr>
            <a:endParaRPr lang="en-US" sz="800" dirty="0"/>
          </a:p>
          <a:p>
            <a:pPr>
              <a:spcBef>
                <a:spcPts val="0"/>
              </a:spcBef>
            </a:pPr>
            <a:r>
              <a:rPr lang="en-US" dirty="0"/>
              <a:t>Explain how trainees’ age, generational differences, and personality might influence how programs are designed</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114739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509" y="1045500"/>
            <a:ext cx="3574272" cy="746649"/>
          </a:xfrm>
        </p:spPr>
        <p:txBody>
          <a:bodyPr/>
          <a:lstStyle/>
          <a:p>
            <a:r>
              <a:rPr lang="en-US" dirty="0" smtClean="0"/>
              <a:t>Objectives</a:t>
            </a:r>
            <a:r>
              <a:rPr lang="en-US" sz="2000" dirty="0" smtClean="0"/>
              <a:t> (2)</a:t>
            </a:r>
            <a:endParaRPr lang="en-US" sz="2000" dirty="0"/>
          </a:p>
        </p:txBody>
      </p:sp>
      <p:sp>
        <p:nvSpPr>
          <p:cNvPr id="3" name="Content Placeholder 2"/>
          <p:cNvSpPr>
            <a:spLocks noGrp="1"/>
          </p:cNvSpPr>
          <p:nvPr>
            <p:ph idx="1"/>
          </p:nvPr>
        </p:nvSpPr>
        <p:spPr>
          <a:xfrm>
            <a:off x="1295400" y="1905000"/>
            <a:ext cx="6400800" cy="4800600"/>
          </a:xfrm>
        </p:spPr>
        <p:txBody>
          <a:bodyPr>
            <a:normAutofit/>
          </a:bodyPr>
          <a:lstStyle/>
          <a:p>
            <a:r>
              <a:rPr lang="en-US" dirty="0"/>
              <a:t>Prepare a request for proposal (RFP) and a list of questions to evaluate training consultants and </a:t>
            </a:r>
            <a:r>
              <a:rPr lang="en-US" dirty="0" smtClean="0"/>
              <a:t>suppliers</a:t>
            </a:r>
          </a:p>
          <a:p>
            <a:endParaRPr lang="en-US" sz="800" dirty="0"/>
          </a:p>
          <a:p>
            <a:r>
              <a:rPr lang="en-US" dirty="0"/>
              <a:t>Explain the program design elements that should be included to ensure near and far transfer of </a:t>
            </a:r>
            <a:r>
              <a:rPr lang="en-US" dirty="0" smtClean="0"/>
              <a:t>training</a:t>
            </a:r>
          </a:p>
          <a:p>
            <a:endParaRPr lang="en-US" sz="800" dirty="0"/>
          </a:p>
          <a:p>
            <a:r>
              <a:rPr lang="en-US" dirty="0"/>
              <a:t>Develop a self-management module for a training program</a:t>
            </a:r>
          </a:p>
          <a:p>
            <a:pPr marL="0" indent="0">
              <a:buNone/>
            </a:pP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76755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509" y="1008167"/>
            <a:ext cx="3574272" cy="821314"/>
          </a:xfrm>
        </p:spPr>
        <p:txBody>
          <a:bodyPr/>
          <a:lstStyle/>
          <a:p>
            <a:r>
              <a:rPr lang="en-US" dirty="0"/>
              <a:t>Objectives</a:t>
            </a:r>
            <a:r>
              <a:rPr lang="en-US" sz="2000" dirty="0"/>
              <a:t> </a:t>
            </a:r>
            <a:r>
              <a:rPr lang="en-US" sz="2000" dirty="0" smtClean="0"/>
              <a:t>(3)</a:t>
            </a:r>
            <a:endParaRPr lang="en-US" sz="2000" dirty="0"/>
          </a:p>
        </p:txBody>
      </p:sp>
      <p:sp>
        <p:nvSpPr>
          <p:cNvPr id="3" name="Content Placeholder 2"/>
          <p:cNvSpPr>
            <a:spLocks noGrp="1"/>
          </p:cNvSpPr>
          <p:nvPr>
            <p:ph idx="1"/>
          </p:nvPr>
        </p:nvSpPr>
        <p:spPr>
          <a:xfrm>
            <a:off x="1295400" y="1371600"/>
            <a:ext cx="6400800" cy="4800600"/>
          </a:xfrm>
        </p:spPr>
        <p:txBody>
          <a:bodyPr>
            <a:normAutofit/>
          </a:bodyPr>
          <a:lstStyle/>
          <a:p>
            <a:pPr marL="0" indent="0">
              <a:buNone/>
            </a:pPr>
            <a:endParaRPr lang="en-US" dirty="0"/>
          </a:p>
          <a:p>
            <a:r>
              <a:rPr lang="en-US" dirty="0"/>
              <a:t>Design application assignments and action plans to enhance learning and transfer of </a:t>
            </a:r>
            <a:r>
              <a:rPr lang="en-US" dirty="0" smtClean="0"/>
              <a:t>training</a:t>
            </a:r>
          </a:p>
          <a:p>
            <a:endParaRPr lang="en-US" sz="800" dirty="0"/>
          </a:p>
          <a:p>
            <a:r>
              <a:rPr lang="en-US" dirty="0"/>
              <a:t>Make recommendations about what managers can do before, during, and after training to facilitate learning and </a:t>
            </a:r>
            <a:r>
              <a:rPr lang="en-US" dirty="0" smtClean="0"/>
              <a:t>transfer</a:t>
            </a:r>
          </a:p>
          <a:p>
            <a:endParaRPr lang="en-US" sz="800" dirty="0"/>
          </a:p>
          <a:p>
            <a:r>
              <a:rPr lang="en-US" dirty="0"/>
              <a:t>Identify different ways to manage knowledge and the conditions necessary for employees to share knowledge</a:t>
            </a:r>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21719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62000"/>
            <a:ext cx="6982177" cy="1544618"/>
          </a:xfrm>
        </p:spPr>
        <p:txBody>
          <a:bodyPr>
            <a:normAutofit/>
          </a:bodyPr>
          <a:lstStyle/>
          <a:p>
            <a:r>
              <a:rPr lang="en-US" dirty="0" smtClean="0"/>
              <a:t>Importance of Program Design</a:t>
            </a:r>
            <a:endParaRPr lang="en-US" dirty="0"/>
          </a:p>
        </p:txBody>
      </p:sp>
      <p:sp>
        <p:nvSpPr>
          <p:cNvPr id="3" name="Content Placeholder 2"/>
          <p:cNvSpPr>
            <a:spLocks noGrp="1"/>
          </p:cNvSpPr>
          <p:nvPr>
            <p:ph idx="1"/>
          </p:nvPr>
        </p:nvSpPr>
        <p:spPr>
          <a:xfrm>
            <a:off x="1295400" y="1752600"/>
            <a:ext cx="6477000" cy="4495800"/>
          </a:xfrm>
        </p:spPr>
        <p:txBody>
          <a:bodyPr>
            <a:normAutofit/>
          </a:bodyPr>
          <a:lstStyle/>
          <a:p>
            <a:pPr marL="0" indent="0">
              <a:buNone/>
            </a:pPr>
            <a:endParaRPr lang="en-US" dirty="0"/>
          </a:p>
          <a:p>
            <a:r>
              <a:rPr lang="en-US" dirty="0"/>
              <a:t>Program design refers to the organization and coordination of </a:t>
            </a:r>
            <a:r>
              <a:rPr lang="en-US" dirty="0" smtClean="0"/>
              <a:t>training</a:t>
            </a:r>
          </a:p>
          <a:p>
            <a:endParaRPr lang="en-US" sz="800" dirty="0"/>
          </a:p>
          <a:p>
            <a:r>
              <a:rPr lang="en-US" dirty="0"/>
              <a:t>Program design is the heart of effective training because it directly influences knowledge and skill </a:t>
            </a:r>
            <a:r>
              <a:rPr lang="en-US" dirty="0" smtClean="0"/>
              <a:t>acquisition</a:t>
            </a:r>
          </a:p>
          <a:p>
            <a:endParaRPr lang="en-US" sz="800" dirty="0"/>
          </a:p>
          <a:p>
            <a:r>
              <a:rPr lang="en-US" dirty="0"/>
              <a:t> </a:t>
            </a:r>
            <a:r>
              <a:rPr lang="en-US" dirty="0" smtClean="0"/>
              <a:t>Programs must be carefully </a:t>
            </a:r>
            <a:r>
              <a:rPr lang="en-US" dirty="0"/>
              <a:t>designed to ensure </a:t>
            </a:r>
            <a:r>
              <a:rPr lang="en-US" dirty="0" smtClean="0"/>
              <a:t>maximum learning</a:t>
            </a:r>
            <a:endParaRPr lang="en-US" dirty="0"/>
          </a:p>
          <a:p>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863764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62000"/>
            <a:ext cx="6982177" cy="1544618"/>
          </a:xfrm>
        </p:spPr>
        <p:txBody>
          <a:bodyPr>
            <a:normAutofit/>
          </a:bodyPr>
          <a:lstStyle/>
          <a:p>
            <a:r>
              <a:rPr lang="en-US" dirty="0" smtClean="0"/>
              <a:t>Three Phases of Design</a:t>
            </a:r>
            <a:endParaRPr lang="en-US" dirty="0"/>
          </a:p>
        </p:txBody>
      </p:sp>
      <p:sp>
        <p:nvSpPr>
          <p:cNvPr id="3" name="Content Placeholder 2"/>
          <p:cNvSpPr>
            <a:spLocks noGrp="1"/>
          </p:cNvSpPr>
          <p:nvPr>
            <p:ph idx="1"/>
          </p:nvPr>
        </p:nvSpPr>
        <p:spPr>
          <a:xfrm>
            <a:off x="1295400" y="1600200"/>
            <a:ext cx="6477000" cy="4495800"/>
          </a:xfrm>
        </p:spPr>
        <p:txBody>
          <a:bodyPr>
            <a:normAutofit/>
          </a:bodyPr>
          <a:lstStyle/>
          <a:p>
            <a:pPr marL="0" indent="0">
              <a:buNone/>
            </a:pPr>
            <a:endParaRPr lang="en-US" dirty="0"/>
          </a:p>
          <a:p>
            <a:pPr>
              <a:spcBef>
                <a:spcPts val="0"/>
              </a:spcBef>
            </a:pPr>
            <a:r>
              <a:rPr lang="en-US" dirty="0"/>
              <a:t>Phase </a:t>
            </a:r>
            <a:r>
              <a:rPr lang="en-US" dirty="0" smtClean="0"/>
              <a:t>1: Pre-Training</a:t>
            </a:r>
            <a:endParaRPr lang="en-US" dirty="0"/>
          </a:p>
          <a:p>
            <a:pPr lvl="1">
              <a:spcBef>
                <a:spcPts val="0"/>
              </a:spcBef>
            </a:pPr>
            <a:r>
              <a:rPr lang="en-US" dirty="0"/>
              <a:t>Involves </a:t>
            </a:r>
            <a:r>
              <a:rPr lang="en-US" dirty="0" smtClean="0"/>
              <a:t>preparing and motivating trainees </a:t>
            </a:r>
            <a:r>
              <a:rPr lang="en-US" dirty="0"/>
              <a:t>to attend </a:t>
            </a:r>
            <a:r>
              <a:rPr lang="en-US" dirty="0" smtClean="0"/>
              <a:t>training</a:t>
            </a:r>
          </a:p>
          <a:p>
            <a:pPr lvl="1">
              <a:spcBef>
                <a:spcPts val="0"/>
              </a:spcBef>
            </a:pPr>
            <a:endParaRPr lang="en-US" sz="900" dirty="0"/>
          </a:p>
          <a:p>
            <a:pPr>
              <a:spcBef>
                <a:spcPts val="0"/>
              </a:spcBef>
            </a:pPr>
            <a:r>
              <a:rPr lang="en-US" dirty="0"/>
              <a:t>Phase </a:t>
            </a:r>
            <a:r>
              <a:rPr lang="en-US" dirty="0" smtClean="0"/>
              <a:t>2: The </a:t>
            </a:r>
            <a:r>
              <a:rPr lang="en-US" dirty="0"/>
              <a:t>Learning Event</a:t>
            </a:r>
          </a:p>
          <a:p>
            <a:pPr lvl="1">
              <a:spcBef>
                <a:spcPts val="0"/>
              </a:spcBef>
            </a:pPr>
            <a:r>
              <a:rPr lang="en-US" dirty="0" smtClean="0"/>
              <a:t>Involves </a:t>
            </a:r>
            <a:r>
              <a:rPr lang="en-US" dirty="0"/>
              <a:t>preparing instruction and the physical </a:t>
            </a:r>
            <a:r>
              <a:rPr lang="en-US" dirty="0" smtClean="0"/>
              <a:t>environment</a:t>
            </a:r>
          </a:p>
          <a:p>
            <a:pPr>
              <a:spcBef>
                <a:spcPts val="0"/>
              </a:spcBef>
            </a:pPr>
            <a:endParaRPr lang="en-US" sz="900" dirty="0" smtClean="0"/>
          </a:p>
          <a:p>
            <a:pPr>
              <a:spcBef>
                <a:spcPts val="0"/>
              </a:spcBef>
            </a:pPr>
            <a:r>
              <a:rPr lang="en-US" dirty="0" smtClean="0"/>
              <a:t>Phase 3: Post-Training</a:t>
            </a:r>
          </a:p>
          <a:p>
            <a:pPr lvl="1">
              <a:spcBef>
                <a:spcPts val="0"/>
              </a:spcBef>
            </a:pPr>
            <a:r>
              <a:rPr lang="en-US" dirty="0" smtClean="0"/>
              <a:t>Designing strategies to facilitate transfer</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8834657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85800"/>
            <a:ext cx="6982177" cy="1524000"/>
          </a:xfrm>
        </p:spPr>
        <p:txBody>
          <a:bodyPr>
            <a:normAutofit/>
          </a:bodyPr>
          <a:lstStyle/>
          <a:p>
            <a:r>
              <a:rPr lang="en-US" dirty="0" smtClean="0"/>
              <a:t>The Training Site</a:t>
            </a:r>
            <a:endParaRPr lang="en-US" dirty="0"/>
          </a:p>
        </p:txBody>
      </p:sp>
      <p:sp>
        <p:nvSpPr>
          <p:cNvPr id="3" name="Content Placeholder 2"/>
          <p:cNvSpPr>
            <a:spLocks noGrp="1"/>
          </p:cNvSpPr>
          <p:nvPr>
            <p:ph idx="1"/>
          </p:nvPr>
        </p:nvSpPr>
        <p:spPr>
          <a:xfrm>
            <a:off x="1430868" y="1905000"/>
            <a:ext cx="6417732" cy="4800600"/>
          </a:xfrm>
        </p:spPr>
        <p:txBody>
          <a:bodyPr/>
          <a:lstStyle/>
          <a:p>
            <a:r>
              <a:rPr lang="en-US" dirty="0" smtClean="0"/>
              <a:t>Comfortable </a:t>
            </a:r>
            <a:r>
              <a:rPr lang="en-US" dirty="0"/>
              <a:t>and </a:t>
            </a:r>
            <a:r>
              <a:rPr lang="en-US" dirty="0" smtClean="0"/>
              <a:t>accessible</a:t>
            </a:r>
          </a:p>
          <a:p>
            <a:endParaRPr lang="en-US" sz="1200" dirty="0"/>
          </a:p>
          <a:p>
            <a:r>
              <a:rPr lang="en-US" dirty="0"/>
              <a:t>Q</a:t>
            </a:r>
            <a:r>
              <a:rPr lang="en-US" dirty="0" smtClean="0"/>
              <a:t>uiet</a:t>
            </a:r>
            <a:r>
              <a:rPr lang="en-US" dirty="0"/>
              <a:t>, private, and free from </a:t>
            </a:r>
            <a:r>
              <a:rPr lang="en-US" dirty="0" smtClean="0"/>
              <a:t>interruptions</a:t>
            </a:r>
          </a:p>
          <a:p>
            <a:endParaRPr lang="en-US" sz="1200" dirty="0"/>
          </a:p>
          <a:p>
            <a:r>
              <a:rPr lang="en-US" dirty="0"/>
              <a:t>S</a:t>
            </a:r>
            <a:r>
              <a:rPr lang="en-US" dirty="0" smtClean="0"/>
              <a:t>ufficient </a:t>
            </a:r>
            <a:r>
              <a:rPr lang="en-US" dirty="0"/>
              <a:t>space for trainees to move around easily, offers enough room for trainees to have adequate work space, and has good </a:t>
            </a:r>
            <a:r>
              <a:rPr lang="en-US" dirty="0" smtClean="0"/>
              <a:t>visibility</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8680356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85800"/>
            <a:ext cx="6982177" cy="1524000"/>
          </a:xfrm>
        </p:spPr>
        <p:txBody>
          <a:bodyPr>
            <a:normAutofit/>
          </a:bodyPr>
          <a:lstStyle/>
          <a:p>
            <a:r>
              <a:rPr lang="en-US" dirty="0" smtClean="0"/>
              <a:t>The Training Room</a:t>
            </a:r>
            <a:endParaRPr lang="en-US" dirty="0"/>
          </a:p>
        </p:txBody>
      </p:sp>
      <p:sp>
        <p:nvSpPr>
          <p:cNvPr id="3" name="Content Placeholder 2"/>
          <p:cNvSpPr>
            <a:spLocks noGrp="1"/>
          </p:cNvSpPr>
          <p:nvPr>
            <p:ph idx="1"/>
          </p:nvPr>
        </p:nvSpPr>
        <p:spPr>
          <a:xfrm>
            <a:off x="1430868" y="1905000"/>
            <a:ext cx="6417732" cy="4800600"/>
          </a:xfrm>
        </p:spPr>
        <p:txBody>
          <a:bodyPr/>
          <a:lstStyle/>
          <a:p>
            <a:r>
              <a:rPr lang="en-US" dirty="0"/>
              <a:t>C</a:t>
            </a:r>
            <a:r>
              <a:rPr lang="en-US" dirty="0" smtClean="0"/>
              <a:t>reate an environment conducive to learning—there are a number of details to consider</a:t>
            </a:r>
            <a:endParaRPr lang="en-US" dirty="0"/>
          </a:p>
        </p:txBody>
      </p:sp>
      <p:graphicFrame>
        <p:nvGraphicFramePr>
          <p:cNvPr id="5" name="Diagram 4" descr="This image lists the details to consider while creating an environment that is conducive to learning. It contains eleven rectangular boxes placed in two rows. &#10;&#10;The first row contains six boxes. From the left to the right, the boxes read noise, colors, room structure, lighting, wall and floor covering, and chairs. &#10;&#10;The second row contains five boxes. From the left to the right, the boxes read glare, ceiling, electrical outlets, acoustics, and technology. &#10;"/>
          <p:cNvGraphicFramePr/>
          <p:nvPr>
            <p:extLst>
              <p:ext uri="{D42A27DB-BD31-4B8C-83A1-F6EECF244321}">
                <p14:modId xmlns:p14="http://schemas.microsoft.com/office/powerpoint/2010/main" val="687120491"/>
              </p:ext>
            </p:extLst>
          </p:nvPr>
        </p:nvGraphicFramePr>
        <p:xfrm>
          <a:off x="1524000" y="3276600"/>
          <a:ext cx="6324600" cy="190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646931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Seating Arrangements</a:t>
            </a:r>
            <a:endParaRPr lang="en-US" dirty="0"/>
          </a:p>
        </p:txBody>
      </p:sp>
      <p:pic>
        <p:nvPicPr>
          <p:cNvPr id="6" name="Picture 2" descr="This image depicts four types of seating arrangement. It can be divided into two rows, and each row depicts two types of seating arrangement. &#10;&#10;In the first row, a fan-type seating arrangement is depicted on the left, and a classroom-type seating arrangement is depicted on the right. In the fan-type arrangement, a table is positioned at the center. The listeners would be seated in a semi-circle around the table at the center. In the classroom-type seating arrangement, individual tables are scattered in the room. &#10;&#10;In the second row, a conference-type seating arrangement is depicted on the left, and a horseshoe arrangement is depicted on the right.&#10;In the conference-type seating arrangement, the trainer could either opt for a square-shaped table or a circular table. The listeners would be seated along the four edges of the square-shaped table, or the listeners would be seated around the circumference of the circular table.  &#10;In the horseshoe arrangement, the trainer would be seated at a table that is positioned at the center of the room. The listeners would be seated around the trainer in a fashion where the trainer can see all the attendees. &#10;"/>
          <p:cNvPicPr>
            <a:picLocks noChangeAspect="1" noChangeArrowheads="1"/>
          </p:cNvPicPr>
          <p:nvPr/>
        </p:nvPicPr>
        <p:blipFill>
          <a:blip r:embed="rId2">
            <a:duotone>
              <a:schemeClr val="bg2">
                <a:shade val="45000"/>
                <a:satMod val="135000"/>
              </a:schemeClr>
              <a:prstClr val="white"/>
            </a:duotone>
          </a:blip>
          <a:srcRect/>
          <a:stretch>
            <a:fillRect/>
          </a:stretch>
        </p:blipFill>
        <p:spPr bwMode="auto">
          <a:xfrm>
            <a:off x="1905000" y="1828800"/>
            <a:ext cx="5225345" cy="3679820"/>
          </a:xfrm>
          <a:prstGeom prst="rect">
            <a:avLst/>
          </a:prstGeom>
          <a:ln>
            <a:noFill/>
          </a:ln>
          <a:effectLst>
            <a:softEdge rad="112500"/>
          </a:effectLst>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7973514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45500"/>
            <a:ext cx="6965245" cy="746649"/>
          </a:xfrm>
        </p:spPr>
        <p:txBody>
          <a:bodyPr/>
          <a:lstStyle/>
          <a:p>
            <a:r>
              <a:rPr lang="en-US" dirty="0" smtClean="0"/>
              <a:t>When does each work?</a:t>
            </a:r>
            <a:r>
              <a:rPr lang="en-US" sz="2000" dirty="0" smtClean="0"/>
              <a:t> (1)</a:t>
            </a:r>
            <a:endParaRPr lang="en-US" sz="2000" dirty="0"/>
          </a:p>
        </p:txBody>
      </p:sp>
      <p:sp>
        <p:nvSpPr>
          <p:cNvPr id="3" name="Content Placeholder 2"/>
          <p:cNvSpPr>
            <a:spLocks noGrp="1"/>
          </p:cNvSpPr>
          <p:nvPr>
            <p:ph idx="1"/>
          </p:nvPr>
        </p:nvSpPr>
        <p:spPr>
          <a:xfrm>
            <a:off x="1430868" y="1905000"/>
            <a:ext cx="6417732" cy="4800600"/>
          </a:xfrm>
        </p:spPr>
        <p:txBody>
          <a:bodyPr>
            <a:normAutofit/>
          </a:bodyPr>
          <a:lstStyle/>
          <a:p>
            <a:pPr lvl="0">
              <a:spcBef>
                <a:spcPts val="0"/>
              </a:spcBef>
            </a:pPr>
            <a:r>
              <a:rPr lang="en-US" dirty="0" smtClean="0"/>
              <a:t>Fan-type seating</a:t>
            </a:r>
          </a:p>
          <a:p>
            <a:pPr lvl="1">
              <a:spcBef>
                <a:spcPts val="0"/>
              </a:spcBef>
            </a:pPr>
            <a:r>
              <a:rPr lang="en-US" dirty="0" smtClean="0"/>
              <a:t>trainees </a:t>
            </a:r>
            <a:r>
              <a:rPr lang="en-US" dirty="0"/>
              <a:t>can easily switch from listening to practicing in </a:t>
            </a:r>
            <a:r>
              <a:rPr lang="en-US" dirty="0" smtClean="0"/>
              <a:t>groups</a:t>
            </a:r>
          </a:p>
          <a:p>
            <a:pPr lvl="0">
              <a:spcBef>
                <a:spcPts val="0"/>
              </a:spcBef>
            </a:pPr>
            <a:endParaRPr lang="en-US" sz="1200" dirty="0"/>
          </a:p>
          <a:p>
            <a:pPr lvl="0">
              <a:spcBef>
                <a:spcPts val="0"/>
              </a:spcBef>
            </a:pPr>
            <a:r>
              <a:rPr lang="en-US" dirty="0" smtClean="0"/>
              <a:t>Classroom-type seating</a:t>
            </a:r>
          </a:p>
          <a:p>
            <a:pPr lvl="1">
              <a:spcBef>
                <a:spcPts val="0"/>
              </a:spcBef>
            </a:pPr>
            <a:r>
              <a:rPr lang="en-US" dirty="0" smtClean="0"/>
              <a:t>appropriate </a:t>
            </a:r>
            <a:r>
              <a:rPr lang="en-US" dirty="0"/>
              <a:t>when lecture and audiovisual presentations are the primary </a:t>
            </a:r>
            <a:r>
              <a:rPr lang="en-US" dirty="0" smtClean="0"/>
              <a:t>methods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0619169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45500"/>
            <a:ext cx="6965245" cy="746649"/>
          </a:xfrm>
        </p:spPr>
        <p:txBody>
          <a:bodyPr>
            <a:normAutofit/>
          </a:bodyPr>
          <a:lstStyle/>
          <a:p>
            <a:r>
              <a:rPr lang="en-US" dirty="0" smtClean="0"/>
              <a:t>When does each work</a:t>
            </a:r>
            <a:r>
              <a:rPr lang="en-US" dirty="0"/>
              <a:t>?</a:t>
            </a:r>
            <a:r>
              <a:rPr lang="en-US" sz="2000" dirty="0"/>
              <a:t> </a:t>
            </a:r>
            <a:r>
              <a:rPr lang="en-US" sz="2000" dirty="0" smtClean="0"/>
              <a:t>(2)</a:t>
            </a:r>
            <a:endParaRPr lang="en-US" sz="2200" dirty="0"/>
          </a:p>
        </p:txBody>
      </p:sp>
      <p:sp>
        <p:nvSpPr>
          <p:cNvPr id="3" name="Content Placeholder 2"/>
          <p:cNvSpPr>
            <a:spLocks noGrp="1"/>
          </p:cNvSpPr>
          <p:nvPr>
            <p:ph idx="1"/>
          </p:nvPr>
        </p:nvSpPr>
        <p:spPr>
          <a:xfrm>
            <a:off x="1430868" y="1905000"/>
            <a:ext cx="6417732" cy="4800600"/>
          </a:xfrm>
        </p:spPr>
        <p:txBody>
          <a:bodyPr>
            <a:normAutofit/>
          </a:bodyPr>
          <a:lstStyle/>
          <a:p>
            <a:pPr lvl="0">
              <a:spcBef>
                <a:spcPts val="0"/>
              </a:spcBef>
            </a:pPr>
            <a:r>
              <a:rPr lang="en-US" dirty="0" smtClean="0"/>
              <a:t>Conference-type seating</a:t>
            </a:r>
          </a:p>
          <a:p>
            <a:pPr lvl="1">
              <a:spcBef>
                <a:spcPts val="0"/>
              </a:spcBef>
            </a:pPr>
            <a:r>
              <a:rPr lang="en-US" dirty="0" smtClean="0"/>
              <a:t>appropriate </a:t>
            </a:r>
            <a:r>
              <a:rPr lang="en-US" dirty="0"/>
              <a:t>for total groups </a:t>
            </a:r>
            <a:r>
              <a:rPr lang="en-US" dirty="0" smtClean="0"/>
              <a:t>discussions (with no small group interaction)</a:t>
            </a:r>
          </a:p>
          <a:p>
            <a:pPr lvl="1">
              <a:spcBef>
                <a:spcPts val="0"/>
              </a:spcBef>
            </a:pPr>
            <a:endParaRPr lang="en-US" sz="1200" dirty="0"/>
          </a:p>
          <a:p>
            <a:pPr lvl="0">
              <a:spcBef>
                <a:spcPts val="0"/>
              </a:spcBef>
            </a:pPr>
            <a:r>
              <a:rPr lang="en-US" dirty="0" smtClean="0"/>
              <a:t>Horseshoe type-seating</a:t>
            </a:r>
          </a:p>
          <a:p>
            <a:pPr lvl="1">
              <a:spcBef>
                <a:spcPts val="0"/>
              </a:spcBef>
            </a:pPr>
            <a:r>
              <a:rPr lang="en-US" dirty="0" smtClean="0"/>
              <a:t>appropriate </a:t>
            </a:r>
            <a:r>
              <a:rPr lang="en-US" dirty="0"/>
              <a:t>for both presentation and </a:t>
            </a:r>
            <a:r>
              <a:rPr lang="en-US" dirty="0" smtClean="0"/>
              <a:t>total group </a:t>
            </a:r>
            <a:r>
              <a:rPr lang="en-US" dirty="0"/>
              <a:t>instruction</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2236510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Trainers</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endParaRPr lang="en-US" sz="800" dirty="0"/>
          </a:p>
          <a:p>
            <a:r>
              <a:rPr lang="en-US" dirty="0" smtClean="0"/>
              <a:t>Trainers </a:t>
            </a:r>
            <a:r>
              <a:rPr lang="en-US" dirty="0"/>
              <a:t>need to be both skilled in the subject matter at hand and in program </a:t>
            </a:r>
            <a:r>
              <a:rPr lang="en-US" dirty="0" smtClean="0"/>
              <a:t>facilitation</a:t>
            </a:r>
            <a:endParaRPr lang="en-US" dirty="0"/>
          </a:p>
          <a:p>
            <a:endParaRPr lang="en-US" sz="800" dirty="0" smtClean="0"/>
          </a:p>
          <a:p>
            <a:r>
              <a:rPr lang="en-US" dirty="0" smtClean="0"/>
              <a:t>Given that trainers are central to learning experience, great care should be taken when selecting outside vendors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515490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 Learning Setting</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a:t>When choosing a training room, determine the extent to which trainees decide when, where, and how they will learn, and whether learning will occur by interaction with </a:t>
            </a:r>
            <a:r>
              <a:rPr lang="en-US" dirty="0" smtClean="0"/>
              <a:t>others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1434675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of Materials</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smtClean="0"/>
              <a:t>Know content </a:t>
            </a:r>
            <a:r>
              <a:rPr lang="en-US" dirty="0"/>
              <a:t>very </a:t>
            </a:r>
            <a:r>
              <a:rPr lang="en-US" dirty="0" smtClean="0"/>
              <a:t>well</a:t>
            </a:r>
          </a:p>
          <a:p>
            <a:endParaRPr lang="en-US" sz="800" dirty="0"/>
          </a:p>
          <a:p>
            <a:r>
              <a:rPr lang="en-US" dirty="0" smtClean="0"/>
              <a:t>Use </a:t>
            </a:r>
            <a:r>
              <a:rPr lang="en-US" dirty="0"/>
              <a:t>mental and physical rehearsal to build your confidence and assess your strengths and areas for </a:t>
            </a:r>
            <a:r>
              <a:rPr lang="en-US" dirty="0" smtClean="0"/>
              <a:t>improvement</a:t>
            </a:r>
            <a:endParaRPr lang="en-US" dirty="0"/>
          </a:p>
          <a:p>
            <a:endParaRPr lang="en-US" sz="800" dirty="0" smtClean="0"/>
          </a:p>
          <a:p>
            <a:r>
              <a:rPr lang="en-US" dirty="0" smtClean="0"/>
              <a:t>Observe </a:t>
            </a:r>
            <a:r>
              <a:rPr lang="en-US" dirty="0"/>
              <a:t>master trainers to get new </a:t>
            </a:r>
            <a:r>
              <a:rPr lang="en-US" dirty="0" smtClean="0"/>
              <a:t>ideas</a:t>
            </a:r>
          </a:p>
          <a:p>
            <a:endParaRPr lang="en-US" sz="800" dirty="0"/>
          </a:p>
          <a:p>
            <a:r>
              <a:rPr lang="en-US" dirty="0" smtClean="0"/>
              <a:t>Design </a:t>
            </a:r>
            <a:r>
              <a:rPr lang="en-US" dirty="0"/>
              <a:t>the training from the audience’s perspective—ask “So what</a:t>
            </a:r>
            <a:r>
              <a:rPr lang="en-US" dirty="0" smtClean="0"/>
              <a: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54798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243" y="946356"/>
            <a:ext cx="6709736" cy="1339520"/>
          </a:xfrm>
        </p:spPr>
        <p:txBody>
          <a:bodyPr>
            <a:normAutofit/>
          </a:bodyPr>
          <a:lstStyle/>
          <a:p>
            <a:r>
              <a:rPr lang="en-US" dirty="0" smtClean="0"/>
              <a:t>Adapt to Generational Differences</a:t>
            </a:r>
            <a:r>
              <a:rPr lang="en-US" sz="2000" dirty="0" smtClean="0"/>
              <a:t> (1)</a:t>
            </a:r>
            <a:endParaRPr lang="en-US" sz="2000" dirty="0"/>
          </a:p>
        </p:txBody>
      </p:sp>
      <p:sp>
        <p:nvSpPr>
          <p:cNvPr id="3" name="Content Placeholder 2"/>
          <p:cNvSpPr>
            <a:spLocks noGrp="1"/>
          </p:cNvSpPr>
          <p:nvPr>
            <p:ph idx="1"/>
          </p:nvPr>
        </p:nvSpPr>
        <p:spPr>
          <a:xfrm>
            <a:off x="1430868" y="2438400"/>
            <a:ext cx="6417732" cy="4800600"/>
          </a:xfrm>
        </p:spPr>
        <p:txBody>
          <a:bodyPr>
            <a:normAutofit/>
          </a:bodyPr>
          <a:lstStyle/>
          <a:p>
            <a:pPr lvl="0">
              <a:lnSpc>
                <a:spcPct val="90000"/>
              </a:lnSpc>
              <a:spcBef>
                <a:spcPts val="0"/>
              </a:spcBef>
            </a:pPr>
            <a:r>
              <a:rPr lang="en-US" dirty="0">
                <a:solidFill>
                  <a:srgbClr val="660033"/>
                </a:solidFill>
              </a:rPr>
              <a:t>Traditionalists </a:t>
            </a:r>
            <a:r>
              <a:rPr lang="en-US" dirty="0"/>
              <a:t>prefer a standard training </a:t>
            </a:r>
            <a:r>
              <a:rPr lang="en-US" dirty="0" smtClean="0"/>
              <a:t>room, an orderly environment, and do </a:t>
            </a:r>
            <a:r>
              <a:rPr lang="en-US" dirty="0"/>
              <a:t>not like </a:t>
            </a:r>
            <a:r>
              <a:rPr lang="en-US" dirty="0" smtClean="0"/>
              <a:t>being put on the spot</a:t>
            </a:r>
          </a:p>
          <a:p>
            <a:pPr lvl="0">
              <a:lnSpc>
                <a:spcPct val="90000"/>
              </a:lnSpc>
              <a:spcBef>
                <a:spcPts val="0"/>
              </a:spcBef>
            </a:pPr>
            <a:endParaRPr lang="en-US" sz="2000" dirty="0"/>
          </a:p>
          <a:p>
            <a:pPr lvl="0">
              <a:lnSpc>
                <a:spcPct val="90000"/>
              </a:lnSpc>
              <a:spcBef>
                <a:spcPts val="0"/>
              </a:spcBef>
            </a:pPr>
            <a:r>
              <a:rPr lang="en-US" dirty="0">
                <a:solidFill>
                  <a:srgbClr val="660033"/>
                </a:solidFill>
              </a:rPr>
              <a:t>Baby </a:t>
            </a:r>
            <a:r>
              <a:rPr lang="en-US" dirty="0" smtClean="0">
                <a:solidFill>
                  <a:srgbClr val="660033"/>
                </a:solidFill>
              </a:rPr>
              <a:t>Boomers </a:t>
            </a:r>
            <a:r>
              <a:rPr lang="en-US" dirty="0"/>
              <a:t>prefer classroom </a:t>
            </a:r>
            <a:r>
              <a:rPr lang="en-US" dirty="0" smtClean="0"/>
              <a:t>learning, interactive activities, and materials </a:t>
            </a:r>
            <a:r>
              <a:rPr lang="en-US" dirty="0"/>
              <a:t>that provide an overview </a:t>
            </a:r>
            <a:r>
              <a:rPr lang="en-US" dirty="0" smtClean="0"/>
              <a:t>and means to </a:t>
            </a:r>
            <a:r>
              <a:rPr lang="en-US" dirty="0"/>
              <a:t>access more detailed </a:t>
            </a:r>
            <a:r>
              <a:rPr lang="en-US" dirty="0" smtClean="0"/>
              <a:t>information</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7980220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4460" y="958231"/>
            <a:ext cx="6643303" cy="1339520"/>
          </a:xfrm>
        </p:spPr>
        <p:txBody>
          <a:bodyPr>
            <a:normAutofit/>
          </a:bodyPr>
          <a:lstStyle/>
          <a:p>
            <a:r>
              <a:rPr lang="en-US" dirty="0" smtClean="0"/>
              <a:t>Adapt to Generational </a:t>
            </a:r>
            <a:r>
              <a:rPr lang="en-US" dirty="0"/>
              <a:t>Differences</a:t>
            </a:r>
            <a:r>
              <a:rPr lang="en-US" sz="2000" dirty="0"/>
              <a:t> </a:t>
            </a:r>
            <a:r>
              <a:rPr lang="en-US" sz="2000" dirty="0" smtClean="0"/>
              <a:t>(2)</a:t>
            </a:r>
            <a:endParaRPr lang="en-US" sz="2000" dirty="0"/>
          </a:p>
        </p:txBody>
      </p:sp>
      <p:sp>
        <p:nvSpPr>
          <p:cNvPr id="3" name="Content Placeholder 2"/>
          <p:cNvSpPr>
            <a:spLocks noGrp="1"/>
          </p:cNvSpPr>
          <p:nvPr>
            <p:ph idx="1"/>
          </p:nvPr>
        </p:nvSpPr>
        <p:spPr>
          <a:xfrm>
            <a:off x="1430868" y="2438400"/>
            <a:ext cx="6417732" cy="4800600"/>
          </a:xfrm>
        </p:spPr>
        <p:txBody>
          <a:bodyPr>
            <a:normAutofit/>
          </a:bodyPr>
          <a:lstStyle/>
          <a:p>
            <a:pPr lvl="0"/>
            <a:r>
              <a:rPr lang="en-US" dirty="0" smtClean="0">
                <a:solidFill>
                  <a:srgbClr val="660033"/>
                </a:solidFill>
              </a:rPr>
              <a:t>Generation Xers</a:t>
            </a:r>
            <a:r>
              <a:rPr lang="en-US" dirty="0" smtClean="0"/>
              <a:t> </a:t>
            </a:r>
            <a:r>
              <a:rPr lang="en-US" dirty="0"/>
              <a:t>prefer a self-directed learning environment that includes </a:t>
            </a:r>
            <a:r>
              <a:rPr lang="en-US" dirty="0" smtClean="0"/>
              <a:t>technology-delivered methods</a:t>
            </a:r>
          </a:p>
          <a:p>
            <a:pPr lvl="0"/>
            <a:endParaRPr lang="en-US" sz="1000" dirty="0" smtClean="0"/>
          </a:p>
          <a:p>
            <a:pPr lvl="0"/>
            <a:r>
              <a:rPr lang="en-US" dirty="0" smtClean="0">
                <a:solidFill>
                  <a:srgbClr val="660033"/>
                </a:solidFill>
              </a:rPr>
              <a:t>Millennials</a:t>
            </a:r>
            <a:r>
              <a:rPr lang="en-US" dirty="0" smtClean="0"/>
              <a:t> </a:t>
            </a:r>
            <a:r>
              <a:rPr lang="en-US" dirty="0"/>
              <a:t>like to learn by working alone and helping others to </a:t>
            </a:r>
            <a:r>
              <a:rPr lang="en-US" dirty="0" smtClean="0"/>
              <a:t>learn; they prefer </a:t>
            </a:r>
            <a:r>
              <a:rPr lang="en-US" dirty="0"/>
              <a:t>blended </a:t>
            </a:r>
            <a:r>
              <a:rPr lang="en-US" dirty="0" smtClean="0"/>
              <a:t>learning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341555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2149" y="922606"/>
            <a:ext cx="6447925" cy="1339520"/>
          </a:xfrm>
        </p:spPr>
        <p:txBody>
          <a:bodyPr>
            <a:normAutofit/>
          </a:bodyPr>
          <a:lstStyle/>
          <a:p>
            <a:r>
              <a:rPr lang="en-US" dirty="0" smtClean="0"/>
              <a:t>Adapt to Generational </a:t>
            </a:r>
            <a:r>
              <a:rPr lang="en-US" dirty="0"/>
              <a:t>Differences</a:t>
            </a:r>
            <a:r>
              <a:rPr lang="en-US" sz="2000" dirty="0"/>
              <a:t> </a:t>
            </a:r>
            <a:r>
              <a:rPr lang="en-US" sz="2000" dirty="0" smtClean="0"/>
              <a:t>(3)</a:t>
            </a:r>
            <a:endParaRPr lang="en-US" sz="2000" dirty="0"/>
          </a:p>
        </p:txBody>
      </p:sp>
      <p:sp>
        <p:nvSpPr>
          <p:cNvPr id="3" name="Content Placeholder 2"/>
          <p:cNvSpPr>
            <a:spLocks noGrp="1"/>
          </p:cNvSpPr>
          <p:nvPr>
            <p:ph idx="1"/>
          </p:nvPr>
        </p:nvSpPr>
        <p:spPr>
          <a:xfrm>
            <a:off x="1430868" y="2362200"/>
            <a:ext cx="6417732" cy="4800600"/>
          </a:xfrm>
        </p:spPr>
        <p:txBody>
          <a:bodyPr>
            <a:normAutofit/>
          </a:bodyPr>
          <a:lstStyle/>
          <a:p>
            <a:pPr lvl="0"/>
            <a:r>
              <a:rPr lang="en-US" dirty="0">
                <a:solidFill>
                  <a:srgbClr val="660033"/>
                </a:solidFill>
              </a:rPr>
              <a:t>Nexters </a:t>
            </a:r>
            <a:r>
              <a:rPr lang="en-US" dirty="0" smtClean="0"/>
              <a:t>prefer </a:t>
            </a:r>
            <a:r>
              <a:rPr lang="en-US" dirty="0"/>
              <a:t>entertaining training </a:t>
            </a:r>
            <a:r>
              <a:rPr lang="en-US" dirty="0" smtClean="0"/>
              <a:t>activities; they respond well to training that is interactive </a:t>
            </a:r>
            <a:r>
              <a:rPr lang="en-US" dirty="0"/>
              <a:t>and </a:t>
            </a:r>
            <a:r>
              <a:rPr lang="en-US" dirty="0" smtClean="0"/>
              <a:t>creative</a:t>
            </a:r>
          </a:p>
          <a:p>
            <a:pPr lvl="0"/>
            <a:endParaRPr lang="en-US" sz="1100" dirty="0"/>
          </a:p>
          <a:p>
            <a:pPr lvl="0"/>
            <a:r>
              <a:rPr lang="en-US" dirty="0"/>
              <a:t>Because most </a:t>
            </a:r>
            <a:r>
              <a:rPr lang="en-US" dirty="0" smtClean="0"/>
              <a:t>groups </a:t>
            </a:r>
            <a:r>
              <a:rPr lang="en-US" dirty="0"/>
              <a:t>include a mix of generations, </a:t>
            </a:r>
            <a:r>
              <a:rPr lang="en-US" dirty="0" smtClean="0"/>
              <a:t>provide </a:t>
            </a:r>
            <a:r>
              <a:rPr lang="en-US" dirty="0"/>
              <a:t>a learning environment that can benefit all </a:t>
            </a:r>
            <a:r>
              <a:rPr lang="en-US" dirty="0" smtClean="0"/>
              <a:t>learners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395129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Pre-Training Motivation</a:t>
            </a:r>
            <a:endParaRPr lang="en-US" dirty="0"/>
          </a:p>
        </p:txBody>
      </p:sp>
      <p:sp>
        <p:nvSpPr>
          <p:cNvPr id="3" name="Content Placeholder 2"/>
          <p:cNvSpPr>
            <a:spLocks noGrp="1"/>
          </p:cNvSpPr>
          <p:nvPr>
            <p:ph idx="1"/>
          </p:nvPr>
        </p:nvSpPr>
        <p:spPr>
          <a:xfrm>
            <a:off x="1430868" y="1828800"/>
            <a:ext cx="6417732" cy="4800600"/>
          </a:xfrm>
        </p:spPr>
        <p:txBody>
          <a:bodyPr>
            <a:normAutofit/>
          </a:bodyPr>
          <a:lstStyle/>
          <a:p>
            <a:r>
              <a:rPr lang="en-US" dirty="0" smtClean="0"/>
              <a:t>Communicate </a:t>
            </a:r>
            <a:r>
              <a:rPr lang="en-US" dirty="0"/>
              <a:t>to trainees the purpose of the course, </a:t>
            </a:r>
            <a:r>
              <a:rPr lang="en-US" dirty="0" smtClean="0"/>
              <a:t>objectives</a:t>
            </a:r>
            <a:r>
              <a:rPr lang="en-US" dirty="0"/>
              <a:t>, </a:t>
            </a:r>
            <a:r>
              <a:rPr lang="en-US" dirty="0" smtClean="0"/>
              <a:t>prerequisites</a:t>
            </a:r>
            <a:r>
              <a:rPr lang="en-US" dirty="0"/>
              <a:t>, and who else will be </a:t>
            </a:r>
            <a:r>
              <a:rPr lang="en-US" dirty="0" smtClean="0"/>
              <a:t>attending</a:t>
            </a:r>
          </a:p>
          <a:p>
            <a:endParaRPr lang="en-US" sz="1200" dirty="0"/>
          </a:p>
          <a:p>
            <a:r>
              <a:rPr lang="en-US" dirty="0" smtClean="0"/>
              <a:t>Assign pre-work to ensure </a:t>
            </a:r>
            <a:r>
              <a:rPr lang="en-US" dirty="0"/>
              <a:t>trainees come to the program with a sense </a:t>
            </a:r>
            <a:r>
              <a:rPr lang="en-US" dirty="0" smtClean="0"/>
              <a:t>of focus and a basic understand of training content</a:t>
            </a:r>
          </a:p>
          <a:p>
            <a:endParaRPr lang="en-US" sz="1200" dirty="0"/>
          </a:p>
          <a:p>
            <a:r>
              <a:rPr lang="en-US" dirty="0"/>
              <a:t>Managers </a:t>
            </a:r>
            <a:r>
              <a:rPr lang="en-US" dirty="0" smtClean="0"/>
              <a:t>should encourage attendance and set expectations </a:t>
            </a:r>
            <a:r>
              <a:rPr lang="en-US" dirty="0"/>
              <a:t>for </a:t>
            </a:r>
            <a:r>
              <a:rPr lang="en-US" dirty="0" smtClean="0"/>
              <a:t>learning</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a:t>
            </a:r>
            <a:r>
              <a:rPr lang="en-US" dirty="0" smtClean="0">
                <a:solidFill>
                  <a:schemeClr val="tx2">
                    <a:lumMod val="50000"/>
                  </a:schemeClr>
                </a:solidFill>
              </a:rPr>
              <a:t>distribution </a:t>
            </a:r>
            <a:r>
              <a:rPr lang="en-US" dirty="0">
                <a:solidFill>
                  <a:schemeClr val="tx2">
                    <a:lumMod val="50000"/>
                  </a:schemeClr>
                </a:solidFill>
              </a:rPr>
              <a:t>without the prior written consent of McGraw-Hill Education.</a:t>
            </a:r>
          </a:p>
        </p:txBody>
      </p:sp>
    </p:spTree>
    <p:extLst>
      <p:ext uri="{BB962C8B-B14F-4D97-AF65-F5344CB8AC3E}">
        <p14:creationId xmlns:p14="http://schemas.microsoft.com/office/powerpoint/2010/main" val="11892288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Provide an Overview</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G</a:t>
            </a:r>
            <a:r>
              <a:rPr lang="en-US" dirty="0" smtClean="0"/>
              <a:t>ive the </a:t>
            </a:r>
            <a:r>
              <a:rPr lang="en-US" dirty="0"/>
              <a:t>big picture, including </a:t>
            </a:r>
            <a:r>
              <a:rPr lang="en-US" dirty="0" smtClean="0"/>
              <a:t>objectives</a:t>
            </a:r>
            <a:r>
              <a:rPr lang="en-US" dirty="0"/>
              <a:t>, timeline, </a:t>
            </a:r>
            <a:r>
              <a:rPr lang="en-US" dirty="0" smtClean="0"/>
              <a:t>and activities</a:t>
            </a:r>
            <a:r>
              <a:rPr lang="en-US" dirty="0"/>
              <a:t>, and </a:t>
            </a:r>
            <a:r>
              <a:rPr lang="en-US" dirty="0" smtClean="0"/>
              <a:t>assignments</a:t>
            </a:r>
            <a:endParaRPr lang="en-US" dirty="0"/>
          </a:p>
          <a:p>
            <a:endParaRPr lang="en-US" sz="1200" dirty="0"/>
          </a:p>
          <a:p>
            <a:r>
              <a:rPr lang="en-US" dirty="0"/>
              <a:t>A concept map can be used for organizing and presenting </a:t>
            </a:r>
            <a:r>
              <a:rPr lang="en-US" dirty="0" smtClean="0"/>
              <a:t>knowledge</a:t>
            </a:r>
          </a:p>
          <a:p>
            <a:pPr lvl="1"/>
            <a:r>
              <a:rPr lang="en-US" dirty="0"/>
              <a:t>I</a:t>
            </a:r>
            <a:r>
              <a:rPr lang="en-US" dirty="0" smtClean="0"/>
              <a:t>ncludes </a:t>
            </a:r>
            <a:r>
              <a:rPr lang="en-US" dirty="0"/>
              <a:t>concepts shown in boxes, with </a:t>
            </a:r>
            <a:r>
              <a:rPr lang="en-US" dirty="0" smtClean="0"/>
              <a:t>relationships </a:t>
            </a:r>
            <a:r>
              <a:rPr lang="en-US" dirty="0"/>
              <a:t>between </a:t>
            </a:r>
            <a:r>
              <a:rPr lang="en-US" dirty="0" smtClean="0"/>
              <a:t>concepts </a:t>
            </a:r>
            <a:r>
              <a:rPr lang="en-US" dirty="0"/>
              <a:t>indicated by connecting </a:t>
            </a:r>
            <a:r>
              <a:rPr lang="en-US" dirty="0" smtClean="0"/>
              <a:t>lines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a:t>
            </a:r>
            <a:r>
              <a:rPr lang="en-US" dirty="0" smtClean="0">
                <a:solidFill>
                  <a:schemeClr val="tx2">
                    <a:lumMod val="50000"/>
                  </a:schemeClr>
                </a:solidFill>
              </a:rPr>
              <a:t>distribution </a:t>
            </a:r>
            <a:r>
              <a:rPr lang="en-US" dirty="0">
                <a:solidFill>
                  <a:schemeClr val="tx2">
                    <a:lumMod val="50000"/>
                  </a:schemeClr>
                </a:solidFill>
              </a:rPr>
              <a:t>without the prior written consent of McGraw-Hill Education.</a:t>
            </a:r>
          </a:p>
        </p:txBody>
      </p:sp>
    </p:spTree>
    <p:extLst>
      <p:ext uri="{BB962C8B-B14F-4D97-AF65-F5344CB8AC3E}">
        <p14:creationId xmlns:p14="http://schemas.microsoft.com/office/powerpoint/2010/main" val="13603656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 Concept Map</a:t>
            </a:r>
            <a:endParaRPr lang="en-US" dirty="0"/>
          </a:p>
        </p:txBody>
      </p:sp>
      <p:pic>
        <p:nvPicPr>
          <p:cNvPr id="5" name="Picture 2" descr="This image depicts an example of a concept map. This map contains three ovals positioned vertically. &#10;&#10;The first oval contains a question that reads why conduct performance reviews? There are four lines that arise from the right side of this structure. There is content against each of these lines. From the top to the bottom, these lines read pay, development, promotion, and training. &#10;&#10;A downward-pointing arrow arises from the bottom of the first oval and points at the second oval that is labeled preparing for a performance review. There are four lines that arise from the right side of this structure. There is content against each of these lines. From the top to the bottom, these lines read anticipated reactions and response, list of questions, suggestions for improvement, and documented examples of good and poor performance. There are five lines that arise from the left side of this structure. There is content against each of these lines. From the top to the bottom, these lines read company goals, job decrepitation, evaluate form, previous appraisal, and current goals. &#10;&#10;A downward-pointing arrow arises from the bottom of the second oval and points at the third oval that is labeled conduct the problem solving performance review. There are two lines that arise from the left side of this structure. They read summarizing and closing and targeting objectives. A line arises from the bottom of the oval structure and the content beneath this line reads using the feedback sandwich. There are two lines that arise from the right side of the oval structure. The content against these lines read upbeat opening and active listening. &#10;&#10;&#10;&#10;&#10;"/>
          <p:cNvPicPr>
            <a:picLocks noChangeAspect="1" noChangeArrowheads="1"/>
          </p:cNvPicPr>
          <p:nvPr/>
        </p:nvPicPr>
        <p:blipFill>
          <a:blip r:embed="rId3">
            <a:extLst>
              <a:ext uri="{BEBA8EAE-BF5A-486C-A8C5-ECC9F3942E4B}">
                <a14:imgProps xmlns:a14="http://schemas.microsoft.com/office/drawing/2010/main">
                  <a14:imgLayer r:embed="rId4">
                    <a14:imgEffect>
                      <a14:artisticPhotocopy/>
                    </a14:imgEffect>
                  </a14:imgLayer>
                </a14:imgProps>
              </a:ext>
            </a:extLst>
          </a:blip>
          <a:srcRect/>
          <a:stretch>
            <a:fillRect/>
          </a:stretch>
        </p:blipFill>
        <p:spPr bwMode="auto">
          <a:xfrm>
            <a:off x="2347913" y="1902146"/>
            <a:ext cx="4129087" cy="37033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592382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82177" cy="1620818"/>
          </a:xfrm>
        </p:spPr>
        <p:txBody>
          <a:bodyPr>
            <a:normAutofit/>
          </a:bodyPr>
          <a:lstStyle/>
          <a:p>
            <a:r>
              <a:rPr lang="en-US" dirty="0"/>
              <a:t>Help Trainees Retain </a:t>
            </a:r>
            <a:r>
              <a:rPr lang="en-US" dirty="0" smtClean="0"/>
              <a:t>&amp; Recall Content</a:t>
            </a:r>
            <a:endParaRPr lang="en-US" dirty="0"/>
          </a:p>
        </p:txBody>
      </p:sp>
      <p:sp>
        <p:nvSpPr>
          <p:cNvPr id="3" name="Content Placeholder 2"/>
          <p:cNvSpPr>
            <a:spLocks noGrp="1"/>
          </p:cNvSpPr>
          <p:nvPr>
            <p:ph idx="1"/>
          </p:nvPr>
        </p:nvSpPr>
        <p:spPr>
          <a:xfrm>
            <a:off x="1430868" y="2362200"/>
            <a:ext cx="6417732" cy="4800600"/>
          </a:xfrm>
        </p:spPr>
        <p:txBody>
          <a:bodyPr>
            <a:normAutofit/>
          </a:bodyPr>
          <a:lstStyle/>
          <a:p>
            <a:r>
              <a:rPr lang="en-US" dirty="0"/>
              <a:t>Chunk learning topics into short sessions of no longer than 20 </a:t>
            </a:r>
            <a:r>
              <a:rPr lang="en-US" dirty="0" smtClean="0"/>
              <a:t>minutes</a:t>
            </a:r>
            <a:endParaRPr lang="en-US" dirty="0"/>
          </a:p>
          <a:p>
            <a:endParaRPr lang="en-US" sz="1200" dirty="0"/>
          </a:p>
          <a:p>
            <a:r>
              <a:rPr lang="en-US" dirty="0"/>
              <a:t>Incorporate </a:t>
            </a:r>
            <a:r>
              <a:rPr lang="en-US" dirty="0" smtClean="0"/>
              <a:t>mnemonics </a:t>
            </a:r>
            <a:r>
              <a:rPr lang="en-US" dirty="0"/>
              <a:t>and metaphors </a:t>
            </a:r>
            <a:endParaRPr lang="en-US" dirty="0" smtClean="0"/>
          </a:p>
          <a:p>
            <a:endParaRPr lang="en-US" sz="1200" dirty="0"/>
          </a:p>
          <a:p>
            <a:r>
              <a:rPr lang="en-US" dirty="0"/>
              <a:t>Have trainees </a:t>
            </a:r>
            <a:r>
              <a:rPr lang="en-US" dirty="0" smtClean="0"/>
              <a:t>consider </a:t>
            </a:r>
            <a:r>
              <a:rPr lang="en-US" dirty="0"/>
              <a:t>how they can use what they are </a:t>
            </a:r>
            <a:r>
              <a:rPr lang="en-US" dirty="0" smtClean="0"/>
              <a:t>learning</a:t>
            </a:r>
          </a:p>
          <a:p>
            <a:endParaRPr lang="en-US" sz="1200" dirty="0"/>
          </a:p>
          <a:p>
            <a:r>
              <a:rPr lang="en-US" dirty="0"/>
              <a:t>Incorporate application assignments</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5668592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US" dirty="0" smtClean="0"/>
              <a:t>Classroom Management</a:t>
            </a:r>
            <a:endParaRPr lang="en-US" dirty="0"/>
          </a:p>
        </p:txBody>
      </p:sp>
      <p:sp>
        <p:nvSpPr>
          <p:cNvPr id="3" name="Content Placeholder 2"/>
          <p:cNvSpPr>
            <a:spLocks noGrp="1"/>
          </p:cNvSpPr>
          <p:nvPr>
            <p:ph idx="1"/>
          </p:nvPr>
        </p:nvSpPr>
        <p:spPr>
          <a:xfrm>
            <a:off x="1430868" y="2057400"/>
            <a:ext cx="6417732" cy="4800600"/>
          </a:xfrm>
        </p:spPr>
        <p:txBody>
          <a:bodyPr>
            <a:normAutofit/>
          </a:bodyPr>
          <a:lstStyle/>
          <a:p>
            <a:r>
              <a:rPr lang="en-US" dirty="0"/>
              <a:t>Monitor the room for extra chairs, overflowing trash cans, and </a:t>
            </a:r>
            <a:r>
              <a:rPr lang="en-US" dirty="0" smtClean="0"/>
              <a:t>materials </a:t>
            </a:r>
            <a:r>
              <a:rPr lang="en-US" dirty="0"/>
              <a:t>left </a:t>
            </a:r>
            <a:r>
              <a:rPr lang="en-US" dirty="0" smtClean="0"/>
              <a:t>from </a:t>
            </a:r>
            <a:r>
              <a:rPr lang="en-US" dirty="0"/>
              <a:t>previous </a:t>
            </a:r>
            <a:r>
              <a:rPr lang="en-US" dirty="0" smtClean="0"/>
              <a:t>sessions</a:t>
            </a:r>
          </a:p>
          <a:p>
            <a:endParaRPr lang="en-US" sz="1200" dirty="0"/>
          </a:p>
          <a:p>
            <a:r>
              <a:rPr lang="en-US" dirty="0" smtClean="0"/>
              <a:t>Why is doing this important? Why might trainers fail to do this?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211364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US" dirty="0" smtClean="0"/>
              <a:t>Interacting with Trainees</a:t>
            </a:r>
            <a:endParaRPr lang="en-US" dirty="0"/>
          </a:p>
        </p:txBody>
      </p:sp>
      <p:sp>
        <p:nvSpPr>
          <p:cNvPr id="3" name="Content Placeholder 2"/>
          <p:cNvSpPr>
            <a:spLocks noGrp="1"/>
          </p:cNvSpPr>
          <p:nvPr>
            <p:ph idx="1"/>
          </p:nvPr>
        </p:nvSpPr>
        <p:spPr>
          <a:xfrm>
            <a:off x="1430868" y="2057400"/>
            <a:ext cx="6417732" cy="4800600"/>
          </a:xfrm>
        </p:spPr>
        <p:txBody>
          <a:bodyPr>
            <a:normAutofit/>
          </a:bodyPr>
          <a:lstStyle/>
          <a:p>
            <a:r>
              <a:rPr lang="en-US" dirty="0"/>
              <a:t>Communicate </a:t>
            </a:r>
            <a:r>
              <a:rPr lang="en-US" dirty="0" smtClean="0"/>
              <a:t>topics to be </a:t>
            </a:r>
            <a:r>
              <a:rPr lang="en-US" dirty="0"/>
              <a:t>covered, the learning </a:t>
            </a:r>
            <a:r>
              <a:rPr lang="en-US" dirty="0" smtClean="0"/>
              <a:t>approach, </a:t>
            </a:r>
            <a:r>
              <a:rPr lang="en-US" dirty="0"/>
              <a:t>and expectations</a:t>
            </a:r>
          </a:p>
          <a:p>
            <a:r>
              <a:rPr lang="en-US" dirty="0"/>
              <a:t>Be cognizant of the self-fulling prophecy</a:t>
            </a:r>
          </a:p>
          <a:p>
            <a:r>
              <a:rPr lang="en-US" dirty="0"/>
              <a:t>Be </a:t>
            </a:r>
            <a:r>
              <a:rPr lang="en-US" dirty="0" smtClean="0"/>
              <a:t>dramatic to </a:t>
            </a:r>
            <a:r>
              <a:rPr lang="en-US" dirty="0"/>
              <a:t>emphasize key points</a:t>
            </a:r>
          </a:p>
          <a:p>
            <a:r>
              <a:rPr lang="en-US" dirty="0" smtClean="0"/>
              <a:t>To </a:t>
            </a:r>
            <a:r>
              <a:rPr lang="en-US" dirty="0"/>
              <a:t>create </a:t>
            </a:r>
            <a:r>
              <a:rPr lang="en-US" dirty="0" smtClean="0"/>
              <a:t>intimacy </a:t>
            </a:r>
            <a:r>
              <a:rPr lang="en-US" dirty="0"/>
              <a:t>in large rooms, move toward trainees</a:t>
            </a:r>
          </a:p>
          <a:p>
            <a:r>
              <a:rPr lang="en-US" dirty="0" smtClean="0"/>
              <a:t>Facilitate discussions from different </a:t>
            </a:r>
            <a:r>
              <a:rPr lang="en-US" dirty="0"/>
              <a:t>parts of the room</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8346429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US" dirty="0" smtClean="0"/>
              <a:t>Getting Trainees Involved</a:t>
            </a:r>
            <a:endParaRPr lang="en-US" dirty="0"/>
          </a:p>
        </p:txBody>
      </p:sp>
      <p:sp>
        <p:nvSpPr>
          <p:cNvPr id="3" name="Content Placeholder 2"/>
          <p:cNvSpPr>
            <a:spLocks noGrp="1"/>
          </p:cNvSpPr>
          <p:nvPr>
            <p:ph idx="1"/>
          </p:nvPr>
        </p:nvSpPr>
        <p:spPr>
          <a:xfrm>
            <a:off x="1430868" y="2057400"/>
            <a:ext cx="6417732" cy="4800600"/>
          </a:xfrm>
        </p:spPr>
        <p:txBody>
          <a:bodyPr>
            <a:normAutofit/>
          </a:bodyPr>
          <a:lstStyle/>
          <a:p>
            <a:r>
              <a:rPr lang="en-US" dirty="0"/>
              <a:t>Involvement is key to engaging trainees and facilitating learning</a:t>
            </a:r>
          </a:p>
          <a:p>
            <a:pPr lvl="1"/>
            <a:r>
              <a:rPr lang="en-US" dirty="0"/>
              <a:t>Prepare questions to be discussed in breakout groups</a:t>
            </a:r>
          </a:p>
          <a:p>
            <a:pPr lvl="1"/>
            <a:r>
              <a:rPr lang="en-US" dirty="0"/>
              <a:t>Use creative activities and games</a:t>
            </a:r>
          </a:p>
          <a:p>
            <a:pPr lvl="1"/>
            <a:r>
              <a:rPr lang="en-US" dirty="0"/>
              <a:t>Use assessments for trainees to learn about themselves and others</a:t>
            </a:r>
          </a:p>
          <a:p>
            <a:pPr lvl="1"/>
            <a:r>
              <a:rPr lang="en-US" dirty="0"/>
              <a:t>Incorporate roleplaying</a:t>
            </a:r>
          </a:p>
          <a:p>
            <a:pPr marL="0" indent="0">
              <a:buNone/>
            </a:pPr>
            <a:r>
              <a:rPr lang="en-US" dirty="0"/>
              <a:t> </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7965784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US" dirty="0" smtClean="0"/>
              <a:t>Discussions</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Discussions can be an effective means to engage trainees, but need to be </a:t>
            </a:r>
            <a:r>
              <a:rPr lang="en-US" dirty="0" smtClean="0"/>
              <a:t>planned</a:t>
            </a:r>
          </a:p>
          <a:p>
            <a:endParaRPr lang="en-US" sz="1200" dirty="0"/>
          </a:p>
          <a:p>
            <a:r>
              <a:rPr lang="en-US" dirty="0" smtClean="0"/>
              <a:t>Discussions </a:t>
            </a:r>
            <a:r>
              <a:rPr lang="en-US" dirty="0"/>
              <a:t>can be used to brainstorm ideas and solutions, debrief activities, apply knowledge, and evaluate </a:t>
            </a:r>
            <a:r>
              <a:rPr lang="en-US" dirty="0" smtClean="0"/>
              <a:t>experiences</a:t>
            </a:r>
          </a:p>
          <a:p>
            <a:endParaRPr lang="en-US" sz="1200" dirty="0"/>
          </a:p>
          <a:p>
            <a:r>
              <a:rPr lang="en-US" dirty="0"/>
              <a:t>Use open-ended questions, different opening questions, follow-up questions, and discussion </a:t>
            </a:r>
            <a:r>
              <a:rPr lang="en-US" dirty="0" smtClean="0"/>
              <a:t>prompts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9530265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US" dirty="0" smtClean="0"/>
              <a:t>Disruptive Trainees</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smtClean="0"/>
              <a:t>Disruptions should be managed, not ignored</a:t>
            </a:r>
          </a:p>
          <a:p>
            <a:endParaRPr lang="en-US" sz="800" dirty="0" smtClean="0"/>
          </a:p>
          <a:p>
            <a:r>
              <a:rPr lang="en-US" dirty="0" smtClean="0"/>
              <a:t>Address disruptions tactfully</a:t>
            </a:r>
          </a:p>
          <a:p>
            <a:endParaRPr lang="en-US" sz="800" dirty="0" smtClean="0"/>
          </a:p>
          <a:p>
            <a:r>
              <a:rPr lang="en-US" dirty="0"/>
              <a:t>For trainees who disrupt, </a:t>
            </a:r>
            <a:r>
              <a:rPr lang="en-US" dirty="0" smtClean="0"/>
              <a:t>sleep, </a:t>
            </a:r>
            <a:r>
              <a:rPr lang="en-US" dirty="0"/>
              <a:t>or </a:t>
            </a:r>
            <a:r>
              <a:rPr lang="en-US" dirty="0" smtClean="0"/>
              <a:t>interrupt, </a:t>
            </a:r>
            <a:r>
              <a:rPr lang="en-US" dirty="0"/>
              <a:t>consider using activities </a:t>
            </a:r>
            <a:r>
              <a:rPr lang="en-US" dirty="0" smtClean="0"/>
              <a:t>to engage them</a:t>
            </a:r>
          </a:p>
          <a:p>
            <a:endParaRPr lang="en-US" sz="800" dirty="0" smtClean="0"/>
          </a:p>
          <a:p>
            <a:r>
              <a:rPr lang="en-US" dirty="0" smtClean="0"/>
              <a:t>Ask </a:t>
            </a:r>
            <a:r>
              <a:rPr lang="en-US" dirty="0"/>
              <a:t>disruptive trainees to leave </a:t>
            </a:r>
            <a:r>
              <a:rPr lang="en-US" dirty="0" smtClean="0"/>
              <a:t>as </a:t>
            </a:r>
            <a:r>
              <a:rPr lang="en-US" dirty="0"/>
              <a:t>a last </a:t>
            </a:r>
            <a:r>
              <a:rPr lang="en-US" dirty="0" smtClean="0"/>
              <a:t>resort</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7612825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US" dirty="0" smtClean="0"/>
              <a:t>Managing Group Dynamics</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To ensure an even distribution of expertise, ask trainees to indicate whether they consider themselves novice, experienced, or expert</a:t>
            </a:r>
          </a:p>
          <a:p>
            <a:pPr marL="0" indent="0">
              <a:buNone/>
            </a:pPr>
            <a:endParaRPr lang="en-US" sz="800" dirty="0"/>
          </a:p>
          <a:p>
            <a:r>
              <a:rPr lang="en-US" dirty="0" smtClean="0"/>
              <a:t>Arrange </a:t>
            </a:r>
            <a:r>
              <a:rPr lang="en-US" dirty="0"/>
              <a:t>groups </a:t>
            </a:r>
            <a:r>
              <a:rPr lang="en-US" dirty="0" smtClean="0"/>
              <a:t>with individuals </a:t>
            </a:r>
            <a:r>
              <a:rPr lang="en-US" dirty="0"/>
              <a:t>of different expertise</a:t>
            </a:r>
          </a:p>
          <a:p>
            <a:endParaRPr lang="en-US" sz="800" dirty="0"/>
          </a:p>
          <a:p>
            <a:r>
              <a:rPr lang="en-US" dirty="0"/>
              <a:t>Group dynamics can be altered by changing learners’ positions in the room</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8422521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US" dirty="0"/>
              <a:t>Curriculum, Course, </a:t>
            </a:r>
            <a:r>
              <a:rPr lang="en-US" dirty="0" smtClean="0"/>
              <a:t>&amp; Lesson </a:t>
            </a:r>
            <a:r>
              <a:rPr lang="en-US" dirty="0"/>
              <a:t>Design</a:t>
            </a:r>
          </a:p>
        </p:txBody>
      </p:sp>
      <p:sp>
        <p:nvSpPr>
          <p:cNvPr id="3" name="Content Placeholder 2"/>
          <p:cNvSpPr>
            <a:spLocks noGrp="1"/>
          </p:cNvSpPr>
          <p:nvPr>
            <p:ph idx="1"/>
          </p:nvPr>
        </p:nvSpPr>
        <p:spPr>
          <a:xfrm>
            <a:off x="1430868" y="2209800"/>
            <a:ext cx="6417732" cy="4800600"/>
          </a:xfrm>
        </p:spPr>
        <p:txBody>
          <a:bodyPr>
            <a:normAutofit/>
          </a:bodyPr>
          <a:lstStyle/>
          <a:p>
            <a:r>
              <a:rPr lang="en-US" dirty="0"/>
              <a:t>A curriculum refers to an organized program of study designed to meet a complex learning </a:t>
            </a:r>
            <a:r>
              <a:rPr lang="en-US" dirty="0" smtClean="0"/>
              <a:t>objective</a:t>
            </a:r>
          </a:p>
          <a:p>
            <a:endParaRPr lang="en-US" sz="800" dirty="0"/>
          </a:p>
          <a:p>
            <a:r>
              <a:rPr lang="en-US" dirty="0" smtClean="0"/>
              <a:t>A course </a:t>
            </a:r>
            <a:r>
              <a:rPr lang="en-US" dirty="0"/>
              <a:t>or program </a:t>
            </a:r>
            <a:r>
              <a:rPr lang="en-US" dirty="0" smtClean="0"/>
              <a:t>covers </a:t>
            </a:r>
            <a:r>
              <a:rPr lang="en-US" dirty="0"/>
              <a:t>more specific learning objectives and addresses a more limited number of </a:t>
            </a:r>
            <a:r>
              <a:rPr lang="en-US" dirty="0" smtClean="0"/>
              <a:t>competencies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4133648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4754" y="1067019"/>
            <a:ext cx="5934114" cy="817144"/>
          </a:xfrm>
        </p:spPr>
        <p:txBody>
          <a:bodyPr>
            <a:normAutofit/>
          </a:bodyPr>
          <a:lstStyle/>
          <a:p>
            <a:r>
              <a:rPr lang="en-IN" dirty="0"/>
              <a:t>Curriculum Road </a:t>
            </a:r>
            <a:r>
              <a:rPr lang="en-IN" dirty="0" smtClean="0"/>
              <a:t>Map</a:t>
            </a:r>
            <a:r>
              <a:rPr lang="en-IN" sz="2000" dirty="0" smtClean="0"/>
              <a:t> (1)</a:t>
            </a:r>
            <a:endParaRPr lang="en-US" sz="2000" dirty="0"/>
          </a:p>
        </p:txBody>
      </p:sp>
      <p:sp>
        <p:nvSpPr>
          <p:cNvPr id="3" name="Content Placeholder 2"/>
          <p:cNvSpPr>
            <a:spLocks noGrp="1"/>
          </p:cNvSpPr>
          <p:nvPr>
            <p:ph idx="1"/>
          </p:nvPr>
        </p:nvSpPr>
        <p:spPr>
          <a:xfrm>
            <a:off x="1430868" y="1981200"/>
            <a:ext cx="6417732" cy="4800600"/>
          </a:xfrm>
        </p:spPr>
        <p:txBody>
          <a:bodyPr>
            <a:normAutofit/>
          </a:bodyPr>
          <a:lstStyle/>
          <a:p>
            <a:pPr>
              <a:spcBef>
                <a:spcPts val="0"/>
              </a:spcBef>
            </a:pPr>
            <a:r>
              <a:rPr lang="en-IN" dirty="0"/>
              <a:t>A curriculum road map refers to a figure that shows:</a:t>
            </a:r>
            <a:endParaRPr lang="en-US" dirty="0"/>
          </a:p>
          <a:p>
            <a:pPr lvl="1">
              <a:spcBef>
                <a:spcPts val="0"/>
              </a:spcBef>
            </a:pPr>
            <a:r>
              <a:rPr lang="en-IN" dirty="0"/>
              <a:t>all of the courses in a curriculum</a:t>
            </a:r>
            <a:endParaRPr lang="en-US" dirty="0"/>
          </a:p>
          <a:p>
            <a:pPr lvl="1">
              <a:spcBef>
                <a:spcPts val="0"/>
              </a:spcBef>
            </a:pPr>
            <a:r>
              <a:rPr lang="en-IN" dirty="0"/>
              <a:t>paths that learners can take through it</a:t>
            </a:r>
            <a:endParaRPr lang="en-US" dirty="0"/>
          </a:p>
          <a:p>
            <a:pPr lvl="1">
              <a:spcBef>
                <a:spcPts val="0"/>
              </a:spcBef>
            </a:pPr>
            <a:r>
              <a:rPr lang="en-IN" dirty="0"/>
              <a:t>sequences in which courses have to be completed</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22343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1077" y="981219"/>
            <a:ext cx="5581468" cy="988744"/>
          </a:xfrm>
        </p:spPr>
        <p:txBody>
          <a:bodyPr>
            <a:normAutofit/>
          </a:bodyPr>
          <a:lstStyle/>
          <a:p>
            <a:r>
              <a:rPr lang="en-IN" dirty="0"/>
              <a:t>Curriculum Road </a:t>
            </a:r>
            <a:r>
              <a:rPr lang="en-IN" dirty="0" smtClean="0"/>
              <a:t>Map</a:t>
            </a:r>
            <a:r>
              <a:rPr lang="en-IN" sz="2000" dirty="0" smtClean="0"/>
              <a:t> </a:t>
            </a:r>
            <a:r>
              <a:rPr lang="en-US" sz="2000" dirty="0" smtClean="0"/>
              <a:t>(2)</a:t>
            </a:r>
            <a:endParaRPr lang="en-US" sz="2000" dirty="0"/>
          </a:p>
        </p:txBody>
      </p:sp>
      <p:sp>
        <p:nvSpPr>
          <p:cNvPr id="3" name="Content Placeholder 2"/>
          <p:cNvSpPr>
            <a:spLocks noGrp="1"/>
          </p:cNvSpPr>
          <p:nvPr>
            <p:ph idx="1"/>
          </p:nvPr>
        </p:nvSpPr>
        <p:spPr>
          <a:xfrm>
            <a:off x="1430868" y="2057400"/>
            <a:ext cx="6417732" cy="4800600"/>
          </a:xfrm>
        </p:spPr>
        <p:txBody>
          <a:bodyPr>
            <a:normAutofit/>
          </a:bodyPr>
          <a:lstStyle/>
          <a:p>
            <a:pPr>
              <a:lnSpc>
                <a:spcPct val="90000"/>
              </a:lnSpc>
              <a:spcBef>
                <a:spcPts val="0"/>
              </a:spcBef>
            </a:pPr>
            <a:r>
              <a:rPr lang="en-IN" dirty="0"/>
              <a:t>Design document</a:t>
            </a:r>
            <a:endParaRPr lang="en-US" dirty="0"/>
          </a:p>
          <a:p>
            <a:pPr lvl="1">
              <a:lnSpc>
                <a:spcPct val="90000"/>
              </a:lnSpc>
              <a:spcBef>
                <a:spcPts val="0"/>
              </a:spcBef>
            </a:pPr>
            <a:r>
              <a:rPr lang="en-IN" dirty="0"/>
              <a:t>outlines scope of project, delivery methods, and objectives</a:t>
            </a:r>
            <a:endParaRPr lang="en-US" dirty="0"/>
          </a:p>
          <a:p>
            <a:pPr lvl="1">
              <a:lnSpc>
                <a:spcPct val="90000"/>
              </a:lnSpc>
              <a:spcBef>
                <a:spcPts val="0"/>
              </a:spcBef>
            </a:pPr>
            <a:r>
              <a:rPr lang="en-IN" dirty="0" smtClean="0"/>
              <a:t>used to </a:t>
            </a:r>
            <a:r>
              <a:rPr lang="en-IN" dirty="0"/>
              <a:t>guide development </a:t>
            </a:r>
            <a:r>
              <a:rPr lang="en-IN" dirty="0" smtClean="0"/>
              <a:t>and </a:t>
            </a:r>
            <a:r>
              <a:rPr lang="en-IN" dirty="0"/>
              <a:t>explain training </a:t>
            </a:r>
            <a:r>
              <a:rPr lang="en-IN" dirty="0" smtClean="0"/>
              <a:t>to relevant stakeholders</a:t>
            </a:r>
          </a:p>
          <a:p>
            <a:pPr lvl="1">
              <a:lnSpc>
                <a:spcPct val="90000"/>
              </a:lnSpc>
              <a:spcBef>
                <a:spcPts val="0"/>
              </a:spcBef>
            </a:pPr>
            <a:endParaRPr lang="en-US" sz="800" dirty="0"/>
          </a:p>
          <a:p>
            <a:pPr>
              <a:lnSpc>
                <a:spcPct val="90000"/>
              </a:lnSpc>
              <a:spcBef>
                <a:spcPts val="0"/>
              </a:spcBef>
            </a:pPr>
            <a:r>
              <a:rPr lang="en-IN" dirty="0"/>
              <a:t>Lesson plan </a:t>
            </a:r>
            <a:endParaRPr lang="en-US" dirty="0"/>
          </a:p>
          <a:p>
            <a:pPr lvl="1">
              <a:lnSpc>
                <a:spcPct val="90000"/>
              </a:lnSpc>
              <a:spcBef>
                <a:spcPts val="0"/>
              </a:spcBef>
            </a:pPr>
            <a:r>
              <a:rPr lang="en-IN" dirty="0"/>
              <a:t>translates </a:t>
            </a:r>
            <a:r>
              <a:rPr lang="en-IN" dirty="0" smtClean="0"/>
              <a:t>content and activities </a:t>
            </a:r>
            <a:r>
              <a:rPr lang="en-IN" dirty="0"/>
              <a:t>into a guide </a:t>
            </a:r>
            <a:r>
              <a:rPr lang="en-IN" dirty="0" smtClean="0"/>
              <a:t>to </a:t>
            </a:r>
            <a:r>
              <a:rPr lang="en-IN" dirty="0"/>
              <a:t>help deliver </a:t>
            </a:r>
            <a:r>
              <a:rPr lang="en-IN" dirty="0" smtClean="0"/>
              <a:t>training</a:t>
            </a:r>
            <a:endParaRPr lang="en-US" dirty="0"/>
          </a:p>
          <a:p>
            <a:pPr lvl="1">
              <a:lnSpc>
                <a:spcPct val="90000"/>
              </a:lnSpc>
              <a:spcBef>
                <a:spcPts val="0"/>
              </a:spcBef>
            </a:pPr>
            <a:r>
              <a:rPr lang="en-IN" dirty="0"/>
              <a:t>includes the sequence of activities that will be conducted </a:t>
            </a:r>
            <a:r>
              <a:rPr lang="en-US" dirty="0"/>
              <a:t> </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6533544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53551"/>
            <a:ext cx="6965245" cy="746649"/>
          </a:xfrm>
        </p:spPr>
        <p:txBody>
          <a:bodyPr>
            <a:normAutofit fontScale="90000"/>
          </a:bodyPr>
          <a:lstStyle/>
          <a:p>
            <a:r>
              <a:rPr lang="en-US" dirty="0" smtClean="0"/>
              <a:t>Example Curriculum Road Map</a:t>
            </a:r>
            <a:endParaRPr lang="en-US" dirty="0"/>
          </a:p>
        </p:txBody>
      </p:sp>
      <p:pic>
        <p:nvPicPr>
          <p:cNvPr id="6" name="Picture 2" descr="This flowchart depicts an example of a curriculum road map and contains five rectangular boxes with content. &#10;&#10;The box at the top center portion of this flowchart is labeled SEC 101 :: intro to information security. A downward-pointing arrow arises from the bottom of this box and leads to the second box that is labeled MGT 134 :: training program for certification exam. A downward-pointing arrow arises from the bottom of this box and points at the third box that reads MGT 515 :: IT project management, effective communications for security professional. The fourth box is positioned on the left side of the third box. It is labeled MGT 511 :: security leadership essentials. The fifth box is positioned on the right side of the third box. It is labeled leg 520 :: law of data security and investigations. &#10;"/>
          <p:cNvPicPr>
            <a:picLocks noChangeAspect="1" noChangeArrowheads="1"/>
          </p:cNvPicPr>
          <p:nvPr/>
        </p:nvPicPr>
        <p:blipFill>
          <a:blip r:embed="rId3"/>
          <a:srcRect/>
          <a:stretch>
            <a:fillRect/>
          </a:stretch>
        </p:blipFill>
        <p:spPr bwMode="auto">
          <a:xfrm>
            <a:off x="1568187" y="1676400"/>
            <a:ext cx="6160026" cy="30972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 Box 1"/>
          <p:cNvSpPr>
            <a:spLocks noGrp="1"/>
          </p:cNvSpPr>
          <p:nvPr>
            <p:ph type="ftr" sz="quarter" idx="11"/>
          </p:nvPr>
        </p:nvSpPr>
        <p:spPr>
          <a:xfrm>
            <a:off x="990601" y="5821875"/>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5499854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 Lesson Plan</a:t>
            </a:r>
            <a:endParaRPr lang="en-US" dirty="0"/>
          </a:p>
        </p:txBody>
      </p:sp>
      <p:pic>
        <p:nvPicPr>
          <p:cNvPr id="5" name="Picture 2" descr="This image depicts an example of a lesson plan. The plan is contained in a rectangular box, and the content reads as follows:&#10;&#10;8–8:50 A.M. - Introduction, and why conduct performance reviews?&#10;&#10;8–8:50 A.M. - Introduction: Why conduct performance reviews?&#10;&#10;10–10:00 A.M. - Discussion of how to prepare, and steps in the problem-solving review.&#10;&#10;10:00–10:20 A.M. - Break.&#10;&#10;10:20–11:30 A.M. - Watch videos of three styles of appraisal feedback. Discussion of strengths and weaknesses of each style.&#10;&#10;11:30 A.M.–1 P.M. - Lunch.&#10;&#10;1–2 P.M. - Presentation and video of eight keg behaviors of the problem-solving approach.&#10;&#10;2–3 P.M. - Role plays.&#10;&#10;3–3:15 P.M. - Wrap-up (questions and answers).&#10;&#10;&#10;"/>
          <p:cNvPicPr>
            <a:picLocks noGrp="1" noChangeAspect="1" noChangeArrowheads="1"/>
          </p:cNvPicPr>
          <p:nvPr>
            <p:ph idx="4294967295"/>
          </p:nvPr>
        </p:nvPicPr>
        <p:blipFill>
          <a:blip r:embed="rId3"/>
          <a:srcRect/>
          <a:stretch>
            <a:fillRect/>
          </a:stretch>
        </p:blipFill>
        <p:spPr>
          <a:xfrm>
            <a:off x="1377245" y="2133600"/>
            <a:ext cx="6400799" cy="305766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6787298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US" dirty="0" smtClean="0"/>
              <a:t>Request </a:t>
            </a:r>
            <a:r>
              <a:rPr lang="en-US" dirty="0"/>
              <a:t>for </a:t>
            </a:r>
            <a:r>
              <a:rPr lang="en-US" dirty="0" smtClean="0"/>
              <a:t>Proposal </a:t>
            </a:r>
            <a:endParaRPr lang="en-US" dirty="0"/>
          </a:p>
        </p:txBody>
      </p:sp>
      <p:sp>
        <p:nvSpPr>
          <p:cNvPr id="3" name="Content Placeholder 2"/>
          <p:cNvSpPr>
            <a:spLocks noGrp="1"/>
          </p:cNvSpPr>
          <p:nvPr>
            <p:ph idx="1"/>
          </p:nvPr>
        </p:nvSpPr>
        <p:spPr>
          <a:xfrm>
            <a:off x="1430868" y="1981200"/>
            <a:ext cx="6417732" cy="4800600"/>
          </a:xfrm>
        </p:spPr>
        <p:txBody>
          <a:bodyPr>
            <a:normAutofit/>
          </a:bodyPr>
          <a:lstStyle/>
          <a:p>
            <a:pPr>
              <a:spcBef>
                <a:spcPts val="0"/>
              </a:spcBef>
            </a:pPr>
            <a:r>
              <a:rPr lang="en-US" dirty="0" smtClean="0"/>
              <a:t>A </a:t>
            </a:r>
            <a:r>
              <a:rPr lang="en-US" dirty="0"/>
              <a:t>request for proposal (RFP) is a document that outlines for potential vendors:</a:t>
            </a:r>
          </a:p>
          <a:p>
            <a:pPr lvl="1">
              <a:spcBef>
                <a:spcPts val="0"/>
              </a:spcBef>
            </a:pPr>
            <a:r>
              <a:rPr lang="en-US" dirty="0"/>
              <a:t>type of service the company is </a:t>
            </a:r>
            <a:r>
              <a:rPr lang="en-US" dirty="0" smtClean="0"/>
              <a:t>seeking</a:t>
            </a:r>
            <a:endParaRPr lang="en-US" dirty="0"/>
          </a:p>
          <a:p>
            <a:pPr lvl="1">
              <a:spcBef>
                <a:spcPts val="0"/>
              </a:spcBef>
            </a:pPr>
            <a:r>
              <a:rPr lang="en-US" dirty="0" smtClean="0"/>
              <a:t>type of </a:t>
            </a:r>
            <a:r>
              <a:rPr lang="en-US" dirty="0"/>
              <a:t>references </a:t>
            </a:r>
            <a:r>
              <a:rPr lang="en-US" dirty="0" smtClean="0"/>
              <a:t>needed</a:t>
            </a:r>
            <a:endParaRPr lang="en-US" dirty="0"/>
          </a:p>
          <a:p>
            <a:pPr lvl="1">
              <a:spcBef>
                <a:spcPts val="0"/>
              </a:spcBef>
            </a:pPr>
            <a:r>
              <a:rPr lang="en-US" dirty="0" smtClean="0"/>
              <a:t>number </a:t>
            </a:r>
            <a:r>
              <a:rPr lang="en-US" dirty="0"/>
              <a:t>of employees </a:t>
            </a:r>
            <a:r>
              <a:rPr lang="en-US" dirty="0" smtClean="0"/>
              <a:t>to </a:t>
            </a:r>
            <a:r>
              <a:rPr lang="en-US" dirty="0"/>
              <a:t>be </a:t>
            </a:r>
            <a:r>
              <a:rPr lang="en-US" dirty="0" smtClean="0"/>
              <a:t>trained</a:t>
            </a:r>
            <a:endParaRPr lang="en-US" dirty="0"/>
          </a:p>
          <a:p>
            <a:pPr lvl="1">
              <a:spcBef>
                <a:spcPts val="0"/>
              </a:spcBef>
            </a:pPr>
            <a:r>
              <a:rPr lang="en-US" dirty="0"/>
              <a:t>funding for the project</a:t>
            </a:r>
          </a:p>
          <a:p>
            <a:pPr lvl="1">
              <a:spcBef>
                <a:spcPts val="0"/>
              </a:spcBef>
            </a:pPr>
            <a:r>
              <a:rPr lang="en-US" dirty="0" smtClean="0"/>
              <a:t>follow-up </a:t>
            </a:r>
            <a:r>
              <a:rPr lang="en-US" dirty="0"/>
              <a:t>process </a:t>
            </a:r>
            <a:r>
              <a:rPr lang="en-US" dirty="0" smtClean="0"/>
              <a:t>to </a:t>
            </a:r>
            <a:r>
              <a:rPr lang="en-US" dirty="0"/>
              <a:t>determine level of satisfaction and service</a:t>
            </a:r>
          </a:p>
          <a:p>
            <a:pPr lvl="1">
              <a:spcBef>
                <a:spcPts val="0"/>
              </a:spcBef>
            </a:pPr>
            <a:r>
              <a:rPr lang="en-US" dirty="0"/>
              <a:t>expected date of </a:t>
            </a:r>
            <a:r>
              <a:rPr lang="en-US" dirty="0" smtClean="0"/>
              <a:t>project completion</a:t>
            </a:r>
            <a:endParaRPr lang="en-US" dirty="0"/>
          </a:p>
          <a:p>
            <a:pPr>
              <a:lnSpc>
                <a:spcPct val="90000"/>
              </a:lnSpc>
              <a:spcBef>
                <a:spcPts val="0"/>
              </a:spcBef>
            </a:pP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3522462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IN" dirty="0" smtClean="0"/>
              <a:t>Near or Far Transfer?</a:t>
            </a:r>
            <a:endParaRPr lang="en-US" dirty="0"/>
          </a:p>
        </p:txBody>
      </p:sp>
      <p:sp>
        <p:nvSpPr>
          <p:cNvPr id="3" name="Content Placeholder 2"/>
          <p:cNvSpPr>
            <a:spLocks noGrp="1"/>
          </p:cNvSpPr>
          <p:nvPr>
            <p:ph idx="1"/>
          </p:nvPr>
        </p:nvSpPr>
        <p:spPr>
          <a:xfrm>
            <a:off x="1430868" y="2057400"/>
            <a:ext cx="6417732" cy="4800600"/>
          </a:xfrm>
        </p:spPr>
        <p:txBody>
          <a:bodyPr>
            <a:normAutofit/>
          </a:bodyPr>
          <a:lstStyle/>
          <a:p>
            <a:r>
              <a:rPr lang="en-US" dirty="0"/>
              <a:t>One key consideration is whether the focus of training is on near or far </a:t>
            </a:r>
            <a:r>
              <a:rPr lang="en-US" dirty="0" smtClean="0"/>
              <a:t>transfer</a:t>
            </a:r>
          </a:p>
          <a:p>
            <a:endParaRPr lang="en-US" sz="800" dirty="0"/>
          </a:p>
          <a:p>
            <a:r>
              <a:rPr lang="en-US" dirty="0"/>
              <a:t>Near transfer </a:t>
            </a:r>
            <a:r>
              <a:rPr lang="en-US" dirty="0" smtClean="0"/>
              <a:t>refers to applying learned </a:t>
            </a:r>
            <a:r>
              <a:rPr lang="en-US" dirty="0"/>
              <a:t>capabilities exactly </a:t>
            </a:r>
            <a:r>
              <a:rPr lang="en-US" dirty="0" smtClean="0"/>
              <a:t>as taught in training</a:t>
            </a:r>
          </a:p>
          <a:p>
            <a:endParaRPr lang="en-US" sz="800" dirty="0"/>
          </a:p>
          <a:p>
            <a:r>
              <a:rPr lang="en-US" dirty="0"/>
              <a:t>Far transfer refers to </a:t>
            </a:r>
            <a:r>
              <a:rPr lang="en-US" dirty="0" smtClean="0"/>
              <a:t>applying learned </a:t>
            </a:r>
            <a:r>
              <a:rPr lang="en-US" dirty="0"/>
              <a:t>capabilities to </a:t>
            </a:r>
            <a:r>
              <a:rPr lang="en-US" dirty="0" smtClean="0"/>
              <a:t>a work </a:t>
            </a:r>
            <a:r>
              <a:rPr lang="en-US" dirty="0"/>
              <a:t>environment </a:t>
            </a:r>
            <a:r>
              <a:rPr lang="en-US" dirty="0" smtClean="0"/>
              <a:t>that is not identical </a:t>
            </a:r>
            <a:r>
              <a:rPr lang="en-US" dirty="0"/>
              <a:t>to </a:t>
            </a:r>
            <a:r>
              <a:rPr lang="en-US" dirty="0" smtClean="0"/>
              <a:t>training</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5551454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IN" dirty="0" smtClean="0"/>
              <a:t>Promoting Near Transfer</a:t>
            </a:r>
            <a:endParaRPr lang="en-US" dirty="0"/>
          </a:p>
        </p:txBody>
      </p:sp>
      <p:sp>
        <p:nvSpPr>
          <p:cNvPr id="3" name="Content Placeholder 2"/>
          <p:cNvSpPr>
            <a:spLocks noGrp="1"/>
          </p:cNvSpPr>
          <p:nvPr>
            <p:ph idx="1"/>
          </p:nvPr>
        </p:nvSpPr>
        <p:spPr>
          <a:xfrm>
            <a:off x="1430868" y="1981200"/>
            <a:ext cx="6417732" cy="4800600"/>
          </a:xfrm>
        </p:spPr>
        <p:txBody>
          <a:bodyPr>
            <a:normAutofit/>
          </a:bodyPr>
          <a:lstStyle/>
          <a:p>
            <a:pPr lvl="0"/>
            <a:r>
              <a:rPr lang="en-US" dirty="0" smtClean="0"/>
              <a:t>Use </a:t>
            </a:r>
            <a:r>
              <a:rPr lang="en-US" dirty="0"/>
              <a:t>standardized procedures, processes, and checklists</a:t>
            </a:r>
          </a:p>
          <a:p>
            <a:pPr lvl="0"/>
            <a:r>
              <a:rPr lang="en-US" dirty="0" smtClean="0"/>
              <a:t>Provide </a:t>
            </a:r>
            <a:r>
              <a:rPr lang="en-US" dirty="0"/>
              <a:t>explanations </a:t>
            </a:r>
            <a:r>
              <a:rPr lang="en-US" dirty="0" smtClean="0"/>
              <a:t>for any </a:t>
            </a:r>
            <a:r>
              <a:rPr lang="en-US" dirty="0"/>
              <a:t>differences between training and work tasks</a:t>
            </a:r>
          </a:p>
          <a:p>
            <a:pPr lvl="0"/>
            <a:r>
              <a:rPr lang="en-US" dirty="0" smtClean="0"/>
              <a:t>Encourage </a:t>
            </a:r>
            <a:r>
              <a:rPr lang="en-US" dirty="0"/>
              <a:t>trainees to focus only on important differences between training tasks and work tasks </a:t>
            </a:r>
            <a:endParaRPr lang="en-US" dirty="0" smtClean="0"/>
          </a:p>
          <a:p>
            <a:pPr lvl="0"/>
            <a:r>
              <a:rPr lang="en-US" dirty="0" smtClean="0"/>
              <a:t>Explain why </a:t>
            </a:r>
            <a:r>
              <a:rPr lang="en-US" dirty="0"/>
              <a:t>the procedure should be performed </a:t>
            </a:r>
            <a:r>
              <a:rPr lang="en-US" dirty="0" smtClean="0"/>
              <a:t>exactly </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5265844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IN" dirty="0" smtClean="0"/>
              <a:t>Promoting Far Transfer</a:t>
            </a:r>
            <a:endParaRPr lang="en-US" dirty="0"/>
          </a:p>
        </p:txBody>
      </p:sp>
      <p:sp>
        <p:nvSpPr>
          <p:cNvPr id="3" name="Content Placeholder 2"/>
          <p:cNvSpPr>
            <a:spLocks noGrp="1"/>
          </p:cNvSpPr>
          <p:nvPr>
            <p:ph idx="1"/>
          </p:nvPr>
        </p:nvSpPr>
        <p:spPr>
          <a:xfrm>
            <a:off x="1430868" y="1981200"/>
            <a:ext cx="6417732" cy="4800600"/>
          </a:xfrm>
        </p:spPr>
        <p:txBody>
          <a:bodyPr>
            <a:normAutofit/>
          </a:bodyPr>
          <a:lstStyle/>
          <a:p>
            <a:pPr lvl="0"/>
            <a:r>
              <a:rPr lang="en-US" dirty="0"/>
              <a:t>T</a:t>
            </a:r>
            <a:r>
              <a:rPr lang="en-US" dirty="0" smtClean="0"/>
              <a:t>each </a:t>
            </a:r>
            <a:r>
              <a:rPr lang="en-US" dirty="0"/>
              <a:t>general concepts, broad principles, </a:t>
            </a:r>
            <a:r>
              <a:rPr lang="en-US" dirty="0" smtClean="0"/>
              <a:t>and key behaviors</a:t>
            </a:r>
          </a:p>
          <a:p>
            <a:pPr lvl="0"/>
            <a:endParaRPr lang="en-US" sz="1000" dirty="0"/>
          </a:p>
          <a:p>
            <a:pPr lvl="0"/>
            <a:r>
              <a:rPr lang="en-US" dirty="0" smtClean="0"/>
              <a:t>Focus </a:t>
            </a:r>
            <a:r>
              <a:rPr lang="en-US" dirty="0"/>
              <a:t>on general principles that </a:t>
            </a:r>
            <a:r>
              <a:rPr lang="en-US" dirty="0" smtClean="0"/>
              <a:t>apply </a:t>
            </a:r>
            <a:r>
              <a:rPr lang="en-US" dirty="0"/>
              <a:t>to a </a:t>
            </a:r>
            <a:r>
              <a:rPr lang="en-US" dirty="0" smtClean="0"/>
              <a:t>number of situations </a:t>
            </a:r>
          </a:p>
          <a:p>
            <a:pPr lvl="0"/>
            <a:endParaRPr lang="en-US" sz="1000" dirty="0"/>
          </a:p>
          <a:p>
            <a:pPr lvl="0"/>
            <a:r>
              <a:rPr lang="en-US" dirty="0" smtClean="0"/>
              <a:t>Provide </a:t>
            </a:r>
            <a:r>
              <a:rPr lang="en-US" dirty="0"/>
              <a:t>a list of prompts </a:t>
            </a:r>
            <a:r>
              <a:rPr lang="en-US" dirty="0" smtClean="0"/>
              <a:t>and questions </a:t>
            </a:r>
            <a:r>
              <a:rPr lang="en-US" dirty="0"/>
              <a:t>to help trigger </a:t>
            </a:r>
            <a:r>
              <a:rPr lang="en-US" dirty="0" smtClean="0"/>
              <a:t>self-reflection and questions</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7513751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IN" dirty="0" smtClean="0"/>
              <a:t>Self-Management Training</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a:spcBef>
                <a:spcPts val="0"/>
              </a:spcBef>
            </a:pPr>
            <a:r>
              <a:rPr lang="en-US" dirty="0" smtClean="0"/>
              <a:t>To prepare </a:t>
            </a:r>
            <a:r>
              <a:rPr lang="en-US" dirty="0"/>
              <a:t>trainees </a:t>
            </a:r>
            <a:r>
              <a:rPr lang="en-US" dirty="0" smtClean="0"/>
              <a:t>for obstacles on the job, provide </a:t>
            </a:r>
            <a:r>
              <a:rPr lang="en-US" dirty="0"/>
              <a:t>instruction in </a:t>
            </a:r>
            <a:r>
              <a:rPr lang="en-US" dirty="0" smtClean="0"/>
              <a:t>self-management</a:t>
            </a:r>
            <a:endParaRPr lang="en-US" dirty="0"/>
          </a:p>
          <a:p>
            <a:pPr lvl="1">
              <a:spcBef>
                <a:spcPts val="0"/>
              </a:spcBef>
            </a:pPr>
            <a:r>
              <a:rPr lang="en-US" dirty="0" smtClean="0"/>
              <a:t>Discuss relapses</a:t>
            </a:r>
          </a:p>
          <a:p>
            <a:pPr lvl="1">
              <a:spcBef>
                <a:spcPts val="0"/>
              </a:spcBef>
            </a:pPr>
            <a:r>
              <a:rPr lang="en-US" dirty="0" smtClean="0"/>
              <a:t>Set transfer and performance goals</a:t>
            </a:r>
          </a:p>
          <a:p>
            <a:pPr lvl="1">
              <a:spcBef>
                <a:spcPts val="0"/>
              </a:spcBef>
            </a:pPr>
            <a:r>
              <a:rPr lang="en-US" dirty="0" smtClean="0"/>
              <a:t>Identify obstacles </a:t>
            </a:r>
          </a:p>
          <a:p>
            <a:pPr lvl="1">
              <a:spcBef>
                <a:spcPts val="0"/>
              </a:spcBef>
            </a:pPr>
            <a:r>
              <a:rPr lang="en-US" dirty="0" smtClean="0"/>
              <a:t>Generate strategies to overcome obstacles </a:t>
            </a:r>
          </a:p>
          <a:p>
            <a:pPr lvl="1">
              <a:spcBef>
                <a:spcPts val="0"/>
              </a:spcBef>
            </a:pPr>
            <a:r>
              <a:rPr lang="en-US" dirty="0" smtClean="0"/>
              <a:t>Self administer rewards for successful transfer</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9384109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IN" dirty="0" smtClean="0"/>
              <a:t>Manager Support</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a:spcBef>
                <a:spcPts val="0"/>
              </a:spcBef>
            </a:pPr>
            <a:r>
              <a:rPr lang="en-US" dirty="0"/>
              <a:t>Increasing levels of manager support, from low to high, include:</a:t>
            </a:r>
          </a:p>
          <a:p>
            <a:pPr lvl="1">
              <a:spcBef>
                <a:spcPts val="0"/>
              </a:spcBef>
            </a:pPr>
            <a:r>
              <a:rPr lang="en-US" dirty="0"/>
              <a:t>acceptance of training</a:t>
            </a:r>
          </a:p>
          <a:p>
            <a:pPr lvl="1">
              <a:spcBef>
                <a:spcPts val="0"/>
              </a:spcBef>
            </a:pPr>
            <a:r>
              <a:rPr lang="en-US" dirty="0"/>
              <a:t>encouragement of training</a:t>
            </a:r>
          </a:p>
          <a:p>
            <a:pPr lvl="1">
              <a:spcBef>
                <a:spcPts val="0"/>
              </a:spcBef>
            </a:pPr>
            <a:r>
              <a:rPr lang="en-US" dirty="0"/>
              <a:t>participating in training </a:t>
            </a:r>
          </a:p>
          <a:p>
            <a:pPr lvl="1">
              <a:spcBef>
                <a:spcPts val="0"/>
              </a:spcBef>
            </a:pPr>
            <a:r>
              <a:rPr lang="en-US" dirty="0" smtClean="0"/>
              <a:t>reinforcement</a:t>
            </a:r>
          </a:p>
          <a:p>
            <a:pPr lvl="1">
              <a:spcBef>
                <a:spcPts val="0"/>
              </a:spcBef>
            </a:pPr>
            <a:r>
              <a:rPr lang="en-US" dirty="0" smtClean="0"/>
              <a:t>allowing </a:t>
            </a:r>
            <a:r>
              <a:rPr lang="en-US" dirty="0"/>
              <a:t>trainees to </a:t>
            </a:r>
            <a:r>
              <a:rPr lang="en-US" dirty="0" smtClean="0"/>
              <a:t>practice</a:t>
            </a:r>
            <a:endParaRPr lang="en-US" dirty="0"/>
          </a:p>
          <a:p>
            <a:pPr lvl="1">
              <a:spcBef>
                <a:spcPts val="0"/>
              </a:spcBef>
            </a:pPr>
            <a:r>
              <a:rPr lang="en-US" dirty="0"/>
              <a:t>teaching—serving as a trainer</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3136303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IN" dirty="0" smtClean="0"/>
              <a:t>Peer Support</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a:t>Transfer </a:t>
            </a:r>
            <a:r>
              <a:rPr lang="en-US" dirty="0" smtClean="0"/>
              <a:t>can </a:t>
            </a:r>
            <a:r>
              <a:rPr lang="en-US" dirty="0"/>
              <a:t>be enhanced by a support network among </a:t>
            </a:r>
            <a:r>
              <a:rPr lang="en-US" dirty="0" smtClean="0"/>
              <a:t>trainees</a:t>
            </a:r>
            <a:endParaRPr lang="en-US" dirty="0"/>
          </a:p>
          <a:p>
            <a:endParaRPr lang="en-US" sz="1200" dirty="0"/>
          </a:p>
          <a:p>
            <a:r>
              <a:rPr lang="en-US" dirty="0"/>
              <a:t>Peers can share successful experiences, discuss how they coped with </a:t>
            </a:r>
            <a:r>
              <a:rPr lang="en-US" dirty="0" smtClean="0"/>
              <a:t>challenges, </a:t>
            </a:r>
            <a:r>
              <a:rPr lang="en-US" dirty="0"/>
              <a:t>and provide encouragement and </a:t>
            </a:r>
            <a:r>
              <a:rPr lang="en-US" dirty="0" smtClean="0"/>
              <a:t>feedback</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41510906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IN" dirty="0" smtClean="0"/>
              <a:t>Opportunities to Use</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a:lnSpc>
                <a:spcPct val="90000"/>
              </a:lnSpc>
              <a:spcBef>
                <a:spcPts val="0"/>
              </a:spcBef>
            </a:pPr>
            <a:r>
              <a:rPr lang="en-US" dirty="0" smtClean="0"/>
              <a:t>Opportunity </a:t>
            </a:r>
            <a:r>
              <a:rPr lang="en-US" dirty="0"/>
              <a:t>to use learned capabilities is central to successful </a:t>
            </a:r>
            <a:r>
              <a:rPr lang="en-US" dirty="0" smtClean="0"/>
              <a:t>transfer</a:t>
            </a:r>
            <a:endParaRPr lang="en-US" dirty="0"/>
          </a:p>
          <a:p>
            <a:pPr>
              <a:lnSpc>
                <a:spcPct val="90000"/>
              </a:lnSpc>
              <a:spcBef>
                <a:spcPts val="0"/>
              </a:spcBef>
            </a:pPr>
            <a:endParaRPr lang="en-US" sz="800" dirty="0"/>
          </a:p>
          <a:p>
            <a:pPr>
              <a:lnSpc>
                <a:spcPct val="90000"/>
              </a:lnSpc>
              <a:spcBef>
                <a:spcPts val="0"/>
              </a:spcBef>
            </a:pPr>
            <a:r>
              <a:rPr lang="en-US" dirty="0"/>
              <a:t>Opportunity </a:t>
            </a:r>
            <a:r>
              <a:rPr lang="en-US" dirty="0" smtClean="0"/>
              <a:t>is </a:t>
            </a:r>
            <a:r>
              <a:rPr lang="en-US" dirty="0"/>
              <a:t>influenced by the work environment and trainee motivation </a:t>
            </a:r>
            <a:endParaRPr lang="en-US" dirty="0" smtClean="0"/>
          </a:p>
          <a:p>
            <a:pPr>
              <a:lnSpc>
                <a:spcPct val="90000"/>
              </a:lnSpc>
              <a:spcBef>
                <a:spcPts val="0"/>
              </a:spcBef>
            </a:pPr>
            <a:endParaRPr lang="en-US" sz="800" dirty="0" smtClean="0"/>
          </a:p>
          <a:p>
            <a:pPr>
              <a:lnSpc>
                <a:spcPct val="90000"/>
              </a:lnSpc>
              <a:spcBef>
                <a:spcPts val="0"/>
              </a:spcBef>
            </a:pPr>
            <a:r>
              <a:rPr lang="en-US" dirty="0" smtClean="0"/>
              <a:t>Opportunity can be measured </a:t>
            </a:r>
            <a:r>
              <a:rPr lang="en-US" dirty="0"/>
              <a:t>by asking former </a:t>
            </a:r>
            <a:r>
              <a:rPr lang="en-US" dirty="0" smtClean="0"/>
              <a:t>trainees:</a:t>
            </a:r>
            <a:endParaRPr lang="en-US" dirty="0"/>
          </a:p>
          <a:p>
            <a:pPr lvl="1">
              <a:lnSpc>
                <a:spcPct val="90000"/>
              </a:lnSpc>
              <a:spcBef>
                <a:spcPts val="0"/>
              </a:spcBef>
            </a:pPr>
            <a:r>
              <a:rPr lang="en-US" dirty="0"/>
              <a:t>whether they perform a task</a:t>
            </a:r>
          </a:p>
          <a:p>
            <a:pPr lvl="1">
              <a:lnSpc>
                <a:spcPct val="90000"/>
              </a:lnSpc>
              <a:spcBef>
                <a:spcPts val="0"/>
              </a:spcBef>
            </a:pPr>
            <a:r>
              <a:rPr lang="en-US" dirty="0"/>
              <a:t>how many times they perform the task</a:t>
            </a:r>
          </a:p>
          <a:p>
            <a:pPr lvl="1">
              <a:lnSpc>
                <a:spcPct val="90000"/>
              </a:lnSpc>
              <a:spcBef>
                <a:spcPts val="0"/>
              </a:spcBef>
            </a:pPr>
            <a:r>
              <a:rPr lang="en-US" dirty="0"/>
              <a:t>the extent to which they perform difficult and challenging tasks</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1138259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IN" dirty="0" smtClean="0"/>
              <a:t>Technological Support</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pPr lvl="0"/>
            <a:r>
              <a:rPr lang="en-IN" dirty="0" smtClean="0"/>
              <a:t>An electronic </a:t>
            </a:r>
            <a:r>
              <a:rPr lang="en-IN" dirty="0"/>
              <a:t>performance support system (EPSS</a:t>
            </a:r>
            <a:r>
              <a:rPr lang="en-IN" dirty="0" smtClean="0"/>
              <a:t>) is a </a:t>
            </a:r>
            <a:r>
              <a:rPr lang="en-US" dirty="0" smtClean="0"/>
              <a:t>c</a:t>
            </a:r>
            <a:r>
              <a:rPr lang="en-IN" dirty="0" smtClean="0"/>
              <a:t>computer </a:t>
            </a:r>
            <a:r>
              <a:rPr lang="en-IN" dirty="0"/>
              <a:t>application that provides skills training, information access, and expert </a:t>
            </a:r>
            <a:r>
              <a:rPr lang="en-IN" dirty="0" smtClean="0"/>
              <a:t>advice</a:t>
            </a:r>
          </a:p>
          <a:p>
            <a:pPr lvl="0"/>
            <a:endParaRPr lang="en-US" sz="800" dirty="0"/>
          </a:p>
          <a:p>
            <a:r>
              <a:rPr lang="en-US" dirty="0" smtClean="0"/>
              <a:t>An EPSS can enhance </a:t>
            </a:r>
            <a:r>
              <a:rPr lang="en-US" dirty="0"/>
              <a:t>transfer by acting as an as-needed reference </a:t>
            </a:r>
            <a:r>
              <a:rPr lang="en-US" dirty="0" smtClean="0"/>
              <a:t>resource</a:t>
            </a:r>
          </a:p>
          <a:p>
            <a:endParaRPr lang="en-US" sz="800" dirty="0" smtClean="0"/>
          </a:p>
          <a:p>
            <a:r>
              <a:rPr lang="en-US" dirty="0" smtClean="0"/>
              <a:t>An EPSS can help </a:t>
            </a:r>
            <a:r>
              <a:rPr lang="en-US" dirty="0"/>
              <a:t>measure and evaluate transfer</a:t>
            </a:r>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8557741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IN" dirty="0" smtClean="0"/>
              <a:t>Knowledge Management</a:t>
            </a:r>
            <a:endParaRPr lang="en-US" dirty="0"/>
          </a:p>
        </p:txBody>
      </p:sp>
      <p:sp>
        <p:nvSpPr>
          <p:cNvPr id="3" name="Content Placeholder 2"/>
          <p:cNvSpPr>
            <a:spLocks noGrp="1"/>
          </p:cNvSpPr>
          <p:nvPr>
            <p:ph idx="1"/>
          </p:nvPr>
        </p:nvSpPr>
        <p:spPr>
          <a:xfrm>
            <a:off x="1430868" y="1905000"/>
            <a:ext cx="6417732" cy="4800600"/>
          </a:xfrm>
        </p:spPr>
        <p:txBody>
          <a:bodyPr>
            <a:normAutofit/>
          </a:bodyPr>
          <a:lstStyle/>
          <a:p>
            <a:r>
              <a:rPr lang="en-US" dirty="0" smtClean="0"/>
              <a:t>The process </a:t>
            </a:r>
            <a:r>
              <a:rPr lang="en-US" dirty="0"/>
              <a:t>of enhancing company performance by designing and implementing tools, processes, systems, structures, and cultures to improve the creation, sharing, and use of </a:t>
            </a:r>
            <a:r>
              <a:rPr lang="en-US" dirty="0" smtClean="0"/>
              <a:t>knowledge</a:t>
            </a:r>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1180859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753577" cy="1316018"/>
          </a:xfrm>
        </p:spPr>
        <p:txBody>
          <a:bodyPr>
            <a:normAutofit/>
          </a:bodyPr>
          <a:lstStyle/>
          <a:p>
            <a:r>
              <a:rPr lang="en-IN" dirty="0" smtClean="0"/>
              <a:t>Knowledge Management Strategies</a:t>
            </a:r>
            <a:r>
              <a:rPr lang="en-IN" sz="2000" dirty="0" smtClean="0"/>
              <a:t> (1)</a:t>
            </a:r>
            <a:endParaRPr lang="en-US" sz="2000" dirty="0"/>
          </a:p>
        </p:txBody>
      </p:sp>
      <p:sp>
        <p:nvSpPr>
          <p:cNvPr id="3" name="Content Placeholder 2"/>
          <p:cNvSpPr>
            <a:spLocks noGrp="1"/>
          </p:cNvSpPr>
          <p:nvPr>
            <p:ph idx="1"/>
          </p:nvPr>
        </p:nvSpPr>
        <p:spPr>
          <a:xfrm>
            <a:off x="1430868" y="2133600"/>
            <a:ext cx="6417732" cy="4800600"/>
          </a:xfrm>
        </p:spPr>
        <p:txBody>
          <a:bodyPr>
            <a:normAutofit/>
          </a:bodyPr>
          <a:lstStyle/>
          <a:p>
            <a:pPr lvl="0">
              <a:spcBef>
                <a:spcPts val="0"/>
              </a:spcBef>
            </a:pPr>
            <a:r>
              <a:rPr lang="en-US" dirty="0"/>
              <a:t>Use technology, e-mail, and social networking sites to allow people to store and </a:t>
            </a:r>
            <a:r>
              <a:rPr lang="en-US" dirty="0" smtClean="0"/>
              <a:t>share</a:t>
            </a:r>
            <a:endParaRPr lang="en-US" dirty="0"/>
          </a:p>
          <a:p>
            <a:pPr lvl="0">
              <a:spcBef>
                <a:spcPts val="0"/>
              </a:spcBef>
            </a:pPr>
            <a:r>
              <a:rPr lang="en-US" dirty="0"/>
              <a:t>Publish directories of </a:t>
            </a:r>
            <a:r>
              <a:rPr lang="en-US" dirty="0" smtClean="0"/>
              <a:t>expertise</a:t>
            </a:r>
            <a:endParaRPr lang="en-US" dirty="0"/>
          </a:p>
          <a:p>
            <a:pPr lvl="0">
              <a:spcBef>
                <a:spcPts val="0"/>
              </a:spcBef>
            </a:pPr>
            <a:r>
              <a:rPr lang="en-US" dirty="0"/>
              <a:t>Develop informational maps that identify where specific knowledge is stored in the </a:t>
            </a:r>
            <a:r>
              <a:rPr lang="en-US" dirty="0" smtClean="0"/>
              <a:t>company</a:t>
            </a:r>
            <a:endParaRPr lang="en-US" dirty="0"/>
          </a:p>
          <a:p>
            <a:pPr lvl="0">
              <a:spcBef>
                <a:spcPts val="0"/>
              </a:spcBef>
            </a:pPr>
            <a:r>
              <a:rPr lang="en-US" dirty="0"/>
              <a:t>Create top management knowledge management </a:t>
            </a:r>
            <a:r>
              <a:rPr lang="en-US" dirty="0" smtClean="0"/>
              <a:t>positions</a:t>
            </a:r>
            <a:endParaRPr lang="en-US" dirty="0"/>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17882964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69982"/>
            <a:ext cx="6753577" cy="1316018"/>
          </a:xfrm>
        </p:spPr>
        <p:txBody>
          <a:bodyPr>
            <a:normAutofit/>
          </a:bodyPr>
          <a:lstStyle/>
          <a:p>
            <a:r>
              <a:rPr lang="en-IN" dirty="0" smtClean="0"/>
              <a:t>Knowledge Management Strategies</a:t>
            </a:r>
            <a:r>
              <a:rPr lang="en-IN" sz="2000" dirty="0" smtClean="0"/>
              <a:t> </a:t>
            </a:r>
            <a:r>
              <a:rPr lang="en-US" sz="2000" dirty="0" smtClean="0"/>
              <a:t>(2)</a:t>
            </a:r>
            <a:endParaRPr lang="en-US" sz="2000" dirty="0"/>
          </a:p>
        </p:txBody>
      </p:sp>
      <p:sp>
        <p:nvSpPr>
          <p:cNvPr id="3" name="Content Placeholder 2"/>
          <p:cNvSpPr>
            <a:spLocks noGrp="1"/>
          </p:cNvSpPr>
          <p:nvPr>
            <p:ph idx="1"/>
          </p:nvPr>
        </p:nvSpPr>
        <p:spPr>
          <a:xfrm>
            <a:off x="1430868" y="2362200"/>
            <a:ext cx="6417732" cy="4800600"/>
          </a:xfrm>
        </p:spPr>
        <p:txBody>
          <a:bodyPr>
            <a:normAutofit/>
          </a:bodyPr>
          <a:lstStyle/>
          <a:p>
            <a:pPr lvl="0"/>
            <a:r>
              <a:rPr lang="en-US" dirty="0"/>
              <a:t>Require employees to give presentations </a:t>
            </a:r>
          </a:p>
          <a:p>
            <a:pPr lvl="0"/>
            <a:r>
              <a:rPr lang="en-US" dirty="0"/>
              <a:t>Allow employees to take time off </a:t>
            </a:r>
            <a:r>
              <a:rPr lang="en-US" dirty="0" smtClean="0"/>
              <a:t>to </a:t>
            </a:r>
            <a:r>
              <a:rPr lang="en-US" dirty="0"/>
              <a:t>acquire new knowledge </a:t>
            </a:r>
          </a:p>
          <a:p>
            <a:pPr lvl="0"/>
            <a:r>
              <a:rPr lang="en-US" dirty="0"/>
              <a:t>Create an online library of learning resources </a:t>
            </a:r>
          </a:p>
          <a:p>
            <a:pPr lvl="0"/>
            <a:r>
              <a:rPr lang="en-US" dirty="0"/>
              <a:t>Design office space to facilitate interaction </a:t>
            </a:r>
            <a:endParaRPr lang="en-US" dirty="0" smtClean="0"/>
          </a:p>
          <a:p>
            <a:pPr lvl="0"/>
            <a:r>
              <a:rPr lang="en-US" dirty="0" smtClean="0"/>
              <a:t>Create </a:t>
            </a:r>
            <a:r>
              <a:rPr lang="en-US" dirty="0"/>
              <a:t>communities of practice </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4444375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14400"/>
            <a:ext cx="6753577" cy="1316018"/>
          </a:xfrm>
        </p:spPr>
        <p:txBody>
          <a:bodyPr>
            <a:normAutofit/>
          </a:bodyPr>
          <a:lstStyle/>
          <a:p>
            <a:r>
              <a:rPr lang="en-IN" dirty="0" smtClean="0"/>
              <a:t>Keys to Knowledge Management Success</a:t>
            </a:r>
            <a:endParaRPr lang="en-US" dirty="0"/>
          </a:p>
        </p:txBody>
      </p:sp>
      <p:sp>
        <p:nvSpPr>
          <p:cNvPr id="3" name="Content Placeholder 2"/>
          <p:cNvSpPr>
            <a:spLocks noGrp="1"/>
          </p:cNvSpPr>
          <p:nvPr>
            <p:ph idx="1"/>
          </p:nvPr>
        </p:nvSpPr>
        <p:spPr>
          <a:xfrm>
            <a:off x="1430868" y="2438400"/>
            <a:ext cx="6417732" cy="4800600"/>
          </a:xfrm>
        </p:spPr>
        <p:txBody>
          <a:bodyPr>
            <a:normAutofit/>
          </a:bodyPr>
          <a:lstStyle/>
          <a:p>
            <a:r>
              <a:rPr lang="en-US" dirty="0"/>
              <a:t>The training </a:t>
            </a:r>
            <a:r>
              <a:rPr lang="en-US" dirty="0" smtClean="0"/>
              <a:t>and IT departments </a:t>
            </a:r>
            <a:r>
              <a:rPr lang="en-US" dirty="0"/>
              <a:t>must </a:t>
            </a:r>
            <a:r>
              <a:rPr lang="en-US" dirty="0" smtClean="0"/>
              <a:t>collaborate</a:t>
            </a:r>
          </a:p>
          <a:p>
            <a:endParaRPr lang="en-US" sz="1000" dirty="0"/>
          </a:p>
          <a:p>
            <a:r>
              <a:rPr lang="en-US" dirty="0"/>
              <a:t>Technology must be easy to use and not </a:t>
            </a:r>
            <a:r>
              <a:rPr lang="en-US" dirty="0" smtClean="0"/>
              <a:t>cumbersome</a:t>
            </a:r>
          </a:p>
          <a:p>
            <a:endParaRPr lang="en-US" sz="1000" dirty="0"/>
          </a:p>
          <a:p>
            <a:r>
              <a:rPr lang="en-US" dirty="0" smtClean="0"/>
              <a:t>There </a:t>
            </a:r>
            <a:r>
              <a:rPr lang="en-US" dirty="0"/>
              <a:t>must be employee trust and a willingness to share</a:t>
            </a:r>
          </a:p>
          <a:p>
            <a:endParaRPr lang="en-US" dirty="0"/>
          </a:p>
        </p:txBody>
      </p:sp>
      <p:sp>
        <p:nvSpPr>
          <p:cNvPr id="4" name="Text Box 1"/>
          <p:cNvSpPr>
            <a:spLocks noGrp="1"/>
          </p:cNvSpPr>
          <p:nvPr>
            <p:ph type="ftr" sz="quarter" idx="11"/>
          </p:nvPr>
        </p:nvSpPr>
        <p:spPr>
          <a:xfrm>
            <a:off x="990601" y="5715000"/>
            <a:ext cx="7315199" cy="365125"/>
          </a:xfrm>
        </p:spPr>
        <p:txBody>
          <a:bodyPr/>
          <a:lstStyle/>
          <a:p>
            <a:r>
              <a:rPr lang="en-US" dirty="0">
                <a:solidFill>
                  <a:schemeClr val="tx2">
                    <a:lumMod val="50000"/>
                  </a:schemeClr>
                </a:solidFill>
              </a:rPr>
              <a:t>Copyright © 2017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32691092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3230</TotalTime>
  <Words>2726</Words>
  <Application>Microsoft Office PowerPoint</Application>
  <PresentationFormat>On-screen Show (4:3)</PresentationFormat>
  <Paragraphs>300</Paragraphs>
  <Slides>45</Slides>
  <Notes>3</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Pushpin</vt:lpstr>
      <vt:lpstr>Chapter Five Program Design</vt:lpstr>
      <vt:lpstr>Objectives (1)</vt:lpstr>
      <vt:lpstr>Objectives (2)</vt:lpstr>
      <vt:lpstr>Objectives (3)</vt:lpstr>
      <vt:lpstr>Importance of Program Design</vt:lpstr>
      <vt:lpstr>Three Phases of Design</vt:lpstr>
      <vt:lpstr>The Training Site</vt:lpstr>
      <vt:lpstr>The Training Room</vt:lpstr>
      <vt:lpstr>Seating Arrangements</vt:lpstr>
      <vt:lpstr>When does each work? (1)</vt:lpstr>
      <vt:lpstr>When does each work? (2)</vt:lpstr>
      <vt:lpstr>Choosing Trainers</vt:lpstr>
      <vt:lpstr>Create a Learning Setting</vt:lpstr>
      <vt:lpstr>Preparation of Materials</vt:lpstr>
      <vt:lpstr>Adapt to Generational Differences (1)</vt:lpstr>
      <vt:lpstr>Adapt to Generational Differences (2)</vt:lpstr>
      <vt:lpstr>Adapt to Generational Differences (3)</vt:lpstr>
      <vt:lpstr>Pre-Training Motivation</vt:lpstr>
      <vt:lpstr>Provide an Overview</vt:lpstr>
      <vt:lpstr>Example Concept Map</vt:lpstr>
      <vt:lpstr>Help Trainees Retain &amp; Recall Content</vt:lpstr>
      <vt:lpstr>Classroom Management</vt:lpstr>
      <vt:lpstr>Interacting with Trainees</vt:lpstr>
      <vt:lpstr>Getting Trainees Involved</vt:lpstr>
      <vt:lpstr>Discussions</vt:lpstr>
      <vt:lpstr>Disruptive Trainees</vt:lpstr>
      <vt:lpstr>Managing Group Dynamics</vt:lpstr>
      <vt:lpstr>Curriculum, Course, &amp; Lesson Design</vt:lpstr>
      <vt:lpstr>Curriculum Road Map (1)</vt:lpstr>
      <vt:lpstr>Curriculum Road Map (2)</vt:lpstr>
      <vt:lpstr>Example Curriculum Road Map</vt:lpstr>
      <vt:lpstr>Example Lesson Plan</vt:lpstr>
      <vt:lpstr>Request for Proposal </vt:lpstr>
      <vt:lpstr>Near or Far Transfer?</vt:lpstr>
      <vt:lpstr>Promoting Near Transfer</vt:lpstr>
      <vt:lpstr>Promoting Far Transfer</vt:lpstr>
      <vt:lpstr>Self-Management Training</vt:lpstr>
      <vt:lpstr>Manager Support</vt:lpstr>
      <vt:lpstr>Peer Support</vt:lpstr>
      <vt:lpstr>Opportunities to Use</vt:lpstr>
      <vt:lpstr>Technological Support</vt:lpstr>
      <vt:lpstr>Knowledge Management</vt:lpstr>
      <vt:lpstr>Knowledge Management Strategies (1)</vt:lpstr>
      <vt:lpstr>Knowledge Management Strategies (2)</vt:lpstr>
      <vt:lpstr>Keys to Knowledge Management Success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Tews</dc:creator>
  <cp:lastModifiedBy>Praveen Kumar</cp:lastModifiedBy>
  <cp:revision>226</cp:revision>
  <cp:lastPrinted>2014-04-03T14:21:21Z</cp:lastPrinted>
  <dcterms:created xsi:type="dcterms:W3CDTF">2011-08-23T20:33:51Z</dcterms:created>
  <dcterms:modified xsi:type="dcterms:W3CDTF">2016-09-13T05:40:27Z</dcterms:modified>
</cp:coreProperties>
</file>