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2"/>
  </p:notesMasterIdLst>
  <p:handoutMasterIdLst>
    <p:handoutMasterId r:id="rId43"/>
  </p:handoutMasterIdLst>
  <p:sldIdLst>
    <p:sldId id="523" r:id="rId2"/>
    <p:sldId id="477" r:id="rId3"/>
    <p:sldId id="478" r:id="rId4"/>
    <p:sldId id="479" r:id="rId5"/>
    <p:sldId id="481" r:id="rId6"/>
    <p:sldId id="482" r:id="rId7"/>
    <p:sldId id="484" r:id="rId8"/>
    <p:sldId id="486" r:id="rId9"/>
    <p:sldId id="489" r:id="rId10"/>
    <p:sldId id="490" r:id="rId11"/>
    <p:sldId id="491" r:id="rId12"/>
    <p:sldId id="492" r:id="rId13"/>
    <p:sldId id="493" r:id="rId14"/>
    <p:sldId id="494" r:id="rId15"/>
    <p:sldId id="495" r:id="rId16"/>
    <p:sldId id="496" r:id="rId17"/>
    <p:sldId id="497" r:id="rId18"/>
    <p:sldId id="501" r:id="rId19"/>
    <p:sldId id="498" r:id="rId20"/>
    <p:sldId id="499" r:id="rId21"/>
    <p:sldId id="500" r:id="rId22"/>
    <p:sldId id="488" r:id="rId23"/>
    <p:sldId id="502" r:id="rId24"/>
    <p:sldId id="503" r:id="rId25"/>
    <p:sldId id="504" r:id="rId26"/>
    <p:sldId id="505" r:id="rId27"/>
    <p:sldId id="507" r:id="rId28"/>
    <p:sldId id="508" r:id="rId29"/>
    <p:sldId id="509" r:id="rId30"/>
    <p:sldId id="506" r:id="rId31"/>
    <p:sldId id="511" r:id="rId32"/>
    <p:sldId id="512" r:id="rId33"/>
    <p:sldId id="514" r:id="rId34"/>
    <p:sldId id="516" r:id="rId35"/>
    <p:sldId id="517" r:id="rId36"/>
    <p:sldId id="518" r:id="rId37"/>
    <p:sldId id="519" r:id="rId38"/>
    <p:sldId id="520" r:id="rId39"/>
    <p:sldId id="521" r:id="rId40"/>
    <p:sldId id="522" r:id="rId4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37" autoAdjust="0"/>
    <p:restoredTop sz="86323" autoAdjust="0"/>
  </p:normalViewPr>
  <p:slideViewPr>
    <p:cSldViewPr>
      <p:cViewPr varScale="1">
        <p:scale>
          <a:sx n="105" d="100"/>
          <a:sy n="105" d="100"/>
        </p:scale>
        <p:origin x="-300" y="-96"/>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3" qsCatId="simple" csTypeId="urn:microsoft.com/office/officeart/2005/8/colors/accent0_3" csCatId="mainScheme" phldr="1"/>
      <dgm:spPr/>
      <dgm:t>
        <a:bodyPr/>
        <a:lstStyle/>
        <a:p>
          <a:endParaRPr lang="en-US"/>
        </a:p>
      </dgm:t>
    </dgm:pt>
    <dgm:pt modelId="{D8002CD1-7D58-4F92-80C4-8DA92AC390B2}">
      <dgm:prSet phldrT="[Text]" custT="1"/>
      <dgm:spPr/>
      <dgm:t>
        <a:bodyPr/>
        <a:lstStyle/>
        <a:p>
          <a:r>
            <a:rPr lang="en-US" sz="2000" b="0" dirty="0" smtClean="0">
              <a:latin typeface="Gisha" panose="020B0502040204020203" pitchFamily="34" charset="-79"/>
              <a:cs typeface="Gisha" panose="020B0502040204020203" pitchFamily="34" charset="-79"/>
            </a:rPr>
            <a:t>Results</a:t>
          </a:r>
          <a:endParaRPr lang="en-US" sz="2000" b="0" dirty="0">
            <a:latin typeface="Gisha" panose="020B0502040204020203" pitchFamily="34" charset="-79"/>
            <a:cs typeface="Gisha" panose="020B0502040204020203" pitchFamily="34" charset="-79"/>
          </a:endParaRPr>
        </a:p>
      </dgm:t>
    </dgm:pt>
    <dgm:pt modelId="{CB278552-830E-4ABB-939A-CC02A12F967F}" type="parTrans" cxnId="{85920D41-2AA4-4710-985A-56ED6FB476EF}">
      <dgm:prSet/>
      <dgm:spPr/>
      <dgm:t>
        <a:bodyPr/>
        <a:lstStyle/>
        <a:p>
          <a:endParaRPr lang="en-US"/>
        </a:p>
      </dgm:t>
    </dgm:pt>
    <dgm:pt modelId="{491C7018-3DC4-432F-8376-F9E2E51ED925}" type="sibTrans" cxnId="{85920D41-2AA4-4710-985A-56ED6FB476EF}">
      <dgm:prSet/>
      <dgm:spPr/>
      <dgm:t>
        <a:bodyPr/>
        <a:lstStyle/>
        <a:p>
          <a:endParaRPr lang="en-US"/>
        </a:p>
      </dgm:t>
    </dgm:pt>
    <dgm:pt modelId="{4E99DBD6-042F-4E1C-80E2-251F700CC6B1}">
      <dgm:prSet phldrT="[Text]" custT="1"/>
      <dgm:spPr/>
      <dgm:t>
        <a:bodyPr/>
        <a:lstStyle/>
        <a:p>
          <a:r>
            <a:rPr lang="en-US" sz="2000" b="0" dirty="0" smtClean="0">
              <a:latin typeface="Gisha" panose="020B0502040204020203" pitchFamily="34" charset="-79"/>
              <a:cs typeface="Gisha" panose="020B0502040204020203" pitchFamily="34" charset="-79"/>
            </a:rPr>
            <a:t>Learning &amp; Cognitive Outcomes</a:t>
          </a:r>
          <a:endParaRPr lang="en-US" sz="2000" b="0" dirty="0">
            <a:latin typeface="Gisha" panose="020B0502040204020203" pitchFamily="34" charset="-79"/>
            <a:cs typeface="Gisha" panose="020B0502040204020203" pitchFamily="34" charset="-79"/>
          </a:endParaRPr>
        </a:p>
      </dgm:t>
    </dgm:pt>
    <dgm:pt modelId="{832CBAF5-B620-4746-AB2D-9F872CA6B326}" type="parTrans" cxnId="{2819016D-4379-4A88-BD71-A6174FFC2EC7}">
      <dgm:prSet/>
      <dgm:spPr/>
      <dgm:t>
        <a:bodyPr/>
        <a:lstStyle/>
        <a:p>
          <a:endParaRPr lang="en-US"/>
        </a:p>
      </dgm:t>
    </dgm:pt>
    <dgm:pt modelId="{661DC0AD-730E-4650-AA07-56655A475968}" type="sibTrans" cxnId="{2819016D-4379-4A88-BD71-A6174FFC2EC7}">
      <dgm:prSet/>
      <dgm:spPr/>
      <dgm:t>
        <a:bodyPr/>
        <a:lstStyle/>
        <a:p>
          <a:endParaRPr lang="en-US"/>
        </a:p>
      </dgm:t>
    </dgm:pt>
    <dgm:pt modelId="{BD6C89F9-B321-4639-A60E-9FB82D2BF542}">
      <dgm:prSet phldrT="[Text]" custT="1"/>
      <dgm:spPr/>
      <dgm:t>
        <a:bodyPr/>
        <a:lstStyle/>
        <a:p>
          <a:r>
            <a:rPr lang="en-US" sz="2000" b="0" dirty="0" smtClean="0">
              <a:latin typeface="Gisha" panose="020B0502040204020203" pitchFamily="34" charset="-79"/>
              <a:cs typeface="Gisha" panose="020B0502040204020203" pitchFamily="34" charset="-79"/>
            </a:rPr>
            <a:t>Behavior &amp; Skill-Based Outcomes</a:t>
          </a:r>
          <a:endParaRPr lang="en-US" sz="2000" b="0" dirty="0">
            <a:latin typeface="Gisha" panose="020B0502040204020203" pitchFamily="34" charset="-79"/>
            <a:cs typeface="Gisha" panose="020B0502040204020203" pitchFamily="34" charset="-79"/>
          </a:endParaRPr>
        </a:p>
      </dgm:t>
    </dgm:pt>
    <dgm:pt modelId="{2DA3DD99-EFFD-4A9A-B059-81FEBBB7FA86}" type="parTrans" cxnId="{EBCCC8D3-E8C9-466C-AE00-E32F7C92AB27}">
      <dgm:prSet/>
      <dgm:spPr/>
      <dgm:t>
        <a:bodyPr/>
        <a:lstStyle/>
        <a:p>
          <a:endParaRPr lang="en-US"/>
        </a:p>
      </dgm:t>
    </dgm:pt>
    <dgm:pt modelId="{6EE67832-C250-44BD-B338-DFDC2200016B}" type="sibTrans" cxnId="{EBCCC8D3-E8C9-466C-AE00-E32F7C92AB27}">
      <dgm:prSet/>
      <dgm:spPr/>
      <dgm:t>
        <a:bodyPr/>
        <a:lstStyle/>
        <a:p>
          <a:endParaRPr lang="en-US"/>
        </a:p>
      </dgm:t>
    </dgm:pt>
    <dgm:pt modelId="{0A0671B5-305B-4BCC-AF29-2A064D4C45F9}">
      <dgm:prSet phldrT="[Text]" custT="1"/>
      <dgm:spPr/>
      <dgm:t>
        <a:bodyPr/>
        <a:lstStyle/>
        <a:p>
          <a:r>
            <a:rPr lang="en-US" sz="2000" b="0" dirty="0" smtClean="0">
              <a:latin typeface="Gisha" panose="020B0502040204020203" pitchFamily="34" charset="-79"/>
              <a:cs typeface="Gisha" panose="020B0502040204020203" pitchFamily="34" charset="-79"/>
            </a:rPr>
            <a:t>Affective Outcomes</a:t>
          </a:r>
          <a:endParaRPr lang="en-US" sz="2000" b="0" dirty="0">
            <a:latin typeface="Gisha" panose="020B0502040204020203" pitchFamily="34" charset="-79"/>
            <a:cs typeface="Gisha" panose="020B0502040204020203" pitchFamily="34" charset="-79"/>
          </a:endParaRPr>
        </a:p>
      </dgm:t>
    </dgm:pt>
    <dgm:pt modelId="{F39955B2-3D25-4E0B-AB80-ACF63B3DAF47}" type="parTrans" cxnId="{F30ED7FD-498A-49EB-BFF9-44DD65D12583}">
      <dgm:prSet/>
      <dgm:spPr/>
      <dgm:t>
        <a:bodyPr/>
        <a:lstStyle/>
        <a:p>
          <a:endParaRPr lang="en-US"/>
        </a:p>
      </dgm:t>
    </dgm:pt>
    <dgm:pt modelId="{AAA18AAD-37CB-4695-80BB-909B361770B5}" type="sibTrans" cxnId="{F30ED7FD-498A-49EB-BFF9-44DD65D12583}">
      <dgm:prSet/>
      <dgm:spPr/>
      <dgm:t>
        <a:bodyPr/>
        <a:lstStyle/>
        <a:p>
          <a:endParaRPr lang="en-US"/>
        </a:p>
      </dgm:t>
    </dgm:pt>
    <dgm:pt modelId="{25F6DE34-CCE1-4131-A22B-97577B5CBE50}">
      <dgm:prSet custT="1"/>
      <dgm:spPr/>
      <dgm:t>
        <a:bodyPr/>
        <a:lstStyle/>
        <a:p>
          <a:r>
            <a:rPr lang="en-US" sz="2000" dirty="0" smtClean="0">
              <a:latin typeface="Gisha" panose="020B0502040204020203" pitchFamily="34" charset="-79"/>
              <a:cs typeface="Gisha" panose="020B0502040204020203" pitchFamily="34" charset="-79"/>
            </a:rPr>
            <a:t>Reactions</a:t>
          </a:r>
          <a:endParaRPr lang="en-US" sz="2000" dirty="0">
            <a:latin typeface="Gisha" panose="020B0502040204020203" pitchFamily="34" charset="-79"/>
            <a:cs typeface="Gisha" panose="020B0502040204020203" pitchFamily="34" charset="-79"/>
          </a:endParaRPr>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F0639C51-4873-4AA3-BC7A-82C7F190B501}">
      <dgm:prSet phldrT="[Text]" custT="1"/>
      <dgm:spPr/>
      <dgm:t>
        <a:bodyPr/>
        <a:lstStyle/>
        <a:p>
          <a:r>
            <a:rPr lang="en-US" sz="2000" b="0" dirty="0" smtClean="0">
              <a:latin typeface="Gisha" panose="020B0502040204020203" pitchFamily="34" charset="-79"/>
              <a:cs typeface="Gisha" panose="020B0502040204020203" pitchFamily="34" charset="-79"/>
            </a:rPr>
            <a:t>Return on Investment</a:t>
          </a:r>
          <a:endParaRPr lang="en-US" sz="2000" b="0" dirty="0">
            <a:latin typeface="Gisha" panose="020B0502040204020203" pitchFamily="34" charset="-79"/>
            <a:cs typeface="Gisha" panose="020B0502040204020203" pitchFamily="34" charset="-79"/>
          </a:endParaRPr>
        </a:p>
      </dgm:t>
    </dgm:pt>
    <dgm:pt modelId="{81EB2FF7-590A-4221-B0AA-1AFCEA964539}" type="parTrans" cxnId="{5778A8AC-9B88-469C-87B0-96A538FCC829}">
      <dgm:prSet/>
      <dgm:spPr/>
      <dgm:t>
        <a:bodyPr/>
        <a:lstStyle/>
        <a:p>
          <a:endParaRPr lang="en-US"/>
        </a:p>
      </dgm:t>
    </dgm:pt>
    <dgm:pt modelId="{E7074EEE-6AD2-4D81-86A9-B484672026C6}" type="sibTrans" cxnId="{5778A8AC-9B88-469C-87B0-96A538FCC829}">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6">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t>
        <a:bodyPr/>
        <a:lstStyle/>
        <a:p>
          <a:endParaRPr lang="en-US"/>
        </a:p>
      </dgm:t>
    </dgm:pt>
    <dgm:pt modelId="{0F11CB0D-5249-43EE-B66A-F7B352950805}" type="pres">
      <dgm:prSet presAssocID="{4E99DBD6-042F-4E1C-80E2-251F700CC6B1}" presName="node" presStyleLbl="node1" presStyleIdx="1" presStyleCnt="6">
        <dgm:presLayoutVars>
          <dgm:bulletEnabled val="1"/>
        </dgm:presLayoutVars>
      </dgm:prSet>
      <dgm:spPr/>
      <dgm:t>
        <a:bodyPr/>
        <a:lstStyle/>
        <a:p>
          <a:endParaRPr lang="en-US"/>
        </a:p>
      </dgm:t>
    </dgm:pt>
    <dgm:pt modelId="{DB96694F-00E6-4150-A777-EAF3DDF80839}" type="pres">
      <dgm:prSet presAssocID="{661DC0AD-730E-4650-AA07-56655A475968}" presName="sibTrans" presStyleCnt="0"/>
      <dgm:spPr/>
      <dgm:t>
        <a:bodyPr/>
        <a:lstStyle/>
        <a:p>
          <a:endParaRPr lang="en-US"/>
        </a:p>
      </dgm:t>
    </dgm:pt>
    <dgm:pt modelId="{598EE7A2-B561-49AD-A794-5F48A3BA928E}" type="pres">
      <dgm:prSet presAssocID="{BD6C89F9-B321-4639-A60E-9FB82D2BF542}" presName="node" presStyleLbl="node1" presStyleIdx="2" presStyleCnt="6">
        <dgm:presLayoutVars>
          <dgm:bulletEnabled val="1"/>
        </dgm:presLayoutVars>
      </dgm:prSet>
      <dgm:spPr/>
      <dgm:t>
        <a:bodyPr/>
        <a:lstStyle/>
        <a:p>
          <a:endParaRPr lang="en-US"/>
        </a:p>
      </dgm:t>
    </dgm:pt>
    <dgm:pt modelId="{962A5395-8034-4588-9ADA-AB4BA4ABA71A}" type="pres">
      <dgm:prSet presAssocID="{6EE67832-C250-44BD-B338-DFDC2200016B}" presName="sibTrans" presStyleCnt="0"/>
      <dgm:spPr/>
      <dgm:t>
        <a:bodyPr/>
        <a:lstStyle/>
        <a:p>
          <a:endParaRPr lang="en-US"/>
        </a:p>
      </dgm:t>
    </dgm:pt>
    <dgm:pt modelId="{D54ABE0B-BCBB-4695-8237-4A0A4367BDE1}" type="pres">
      <dgm:prSet presAssocID="{0A0671B5-305B-4BCC-AF29-2A064D4C45F9}" presName="node" presStyleLbl="node1" presStyleIdx="3" presStyleCnt="6">
        <dgm:presLayoutVars>
          <dgm:bulletEnabled val="1"/>
        </dgm:presLayoutVars>
      </dgm:prSet>
      <dgm:spPr/>
      <dgm:t>
        <a:bodyPr/>
        <a:lstStyle/>
        <a:p>
          <a:endParaRPr lang="en-US"/>
        </a:p>
      </dgm:t>
    </dgm:pt>
    <dgm:pt modelId="{D2D5E068-339C-46AC-A85E-7AE61D844F76}" type="pres">
      <dgm:prSet presAssocID="{AAA18AAD-37CB-4695-80BB-909B361770B5}" presName="sibTrans" presStyleCnt="0"/>
      <dgm:spPr/>
      <dgm:t>
        <a:bodyPr/>
        <a:lstStyle/>
        <a:p>
          <a:endParaRPr lang="en-US"/>
        </a:p>
      </dgm:t>
    </dgm:pt>
    <dgm:pt modelId="{0DEFA8A2-433B-4192-A653-422FF0AFC88A}" type="pres">
      <dgm:prSet presAssocID="{D8002CD1-7D58-4F92-80C4-8DA92AC390B2}" presName="node" presStyleLbl="node1" presStyleIdx="4" presStyleCnt="6">
        <dgm:presLayoutVars>
          <dgm:bulletEnabled val="1"/>
        </dgm:presLayoutVars>
      </dgm:prSet>
      <dgm:spPr/>
      <dgm:t>
        <a:bodyPr/>
        <a:lstStyle/>
        <a:p>
          <a:endParaRPr lang="en-US"/>
        </a:p>
      </dgm:t>
    </dgm:pt>
    <dgm:pt modelId="{F3434DCA-C526-4AD8-991D-A068066B07CC}" type="pres">
      <dgm:prSet presAssocID="{491C7018-3DC4-432F-8376-F9E2E51ED925}" presName="sibTrans" presStyleCnt="0"/>
      <dgm:spPr/>
      <dgm:t>
        <a:bodyPr/>
        <a:lstStyle/>
        <a:p>
          <a:endParaRPr lang="en-US"/>
        </a:p>
      </dgm:t>
    </dgm:pt>
    <dgm:pt modelId="{E0AFFBFF-F036-4AB7-86C2-C41F4CD79319}" type="pres">
      <dgm:prSet presAssocID="{F0639C51-4873-4AA3-BC7A-82C7F190B501}" presName="node" presStyleLbl="node1" presStyleIdx="5" presStyleCnt="6">
        <dgm:presLayoutVars>
          <dgm:bulletEnabled val="1"/>
        </dgm:presLayoutVars>
      </dgm:prSet>
      <dgm:spPr/>
      <dgm:t>
        <a:bodyPr/>
        <a:lstStyle/>
        <a:p>
          <a:endParaRPr lang="en-US"/>
        </a:p>
      </dgm:t>
    </dgm:pt>
  </dgm:ptLst>
  <dgm:cxnLst>
    <dgm:cxn modelId="{FE14C167-D7B7-4F5E-B12D-CF64E377437D}" type="presOf" srcId="{D8002CD1-7D58-4F92-80C4-8DA92AC390B2}" destId="{0DEFA8A2-433B-4192-A653-422FF0AFC88A}" srcOrd="0" destOrd="0" presId="urn:microsoft.com/office/officeart/2005/8/layout/default"/>
    <dgm:cxn modelId="{D80F6905-4A5B-48B2-9B7D-B0396B79DBC0}" srcId="{58F0916F-5E50-4736-AF54-43775EB480FA}" destId="{25F6DE34-CCE1-4131-A22B-97577B5CBE50}" srcOrd="0" destOrd="0" parTransId="{49E6C688-9AE1-4AD7-A05F-56EFD855E6F3}" sibTransId="{F4F1D56C-04DA-408F-AC2A-9A782DD7484B}"/>
    <dgm:cxn modelId="{F30ED7FD-498A-49EB-BFF9-44DD65D12583}" srcId="{58F0916F-5E50-4736-AF54-43775EB480FA}" destId="{0A0671B5-305B-4BCC-AF29-2A064D4C45F9}" srcOrd="3" destOrd="0" parTransId="{F39955B2-3D25-4E0B-AB80-ACF63B3DAF47}" sibTransId="{AAA18AAD-37CB-4695-80BB-909B361770B5}"/>
    <dgm:cxn modelId="{158DD6A3-1F56-4167-A51C-3DAD0260268A}" type="presOf" srcId="{58F0916F-5E50-4736-AF54-43775EB480FA}" destId="{A1516013-0E6A-4F2B-97F0-BCED9687E25C}" srcOrd="0" destOrd="0" presId="urn:microsoft.com/office/officeart/2005/8/layout/default"/>
    <dgm:cxn modelId="{EBCCC8D3-E8C9-466C-AE00-E32F7C92AB27}" srcId="{58F0916F-5E50-4736-AF54-43775EB480FA}" destId="{BD6C89F9-B321-4639-A60E-9FB82D2BF542}" srcOrd="2" destOrd="0" parTransId="{2DA3DD99-EFFD-4A9A-B059-81FEBBB7FA86}" sibTransId="{6EE67832-C250-44BD-B338-DFDC2200016B}"/>
    <dgm:cxn modelId="{5778A8AC-9B88-469C-87B0-96A538FCC829}" srcId="{58F0916F-5E50-4736-AF54-43775EB480FA}" destId="{F0639C51-4873-4AA3-BC7A-82C7F190B501}" srcOrd="5" destOrd="0" parTransId="{81EB2FF7-590A-4221-B0AA-1AFCEA964539}" sibTransId="{E7074EEE-6AD2-4D81-86A9-B484672026C6}"/>
    <dgm:cxn modelId="{F479B6BE-6474-4958-9519-697AEC02F1F6}" type="presOf" srcId="{25F6DE34-CCE1-4131-A22B-97577B5CBE50}" destId="{075BB219-1EE8-45D5-AB48-80DC445D481B}" srcOrd="0" destOrd="0" presId="urn:microsoft.com/office/officeart/2005/8/layout/default"/>
    <dgm:cxn modelId="{2200AA36-0E15-4315-BC06-17D37E412818}" type="presOf" srcId="{F0639C51-4873-4AA3-BC7A-82C7F190B501}" destId="{E0AFFBFF-F036-4AB7-86C2-C41F4CD79319}" srcOrd="0" destOrd="0" presId="urn:microsoft.com/office/officeart/2005/8/layout/default"/>
    <dgm:cxn modelId="{4CB7CA89-66D3-41FB-9124-889B047C4D49}" type="presOf" srcId="{0A0671B5-305B-4BCC-AF29-2A064D4C45F9}" destId="{D54ABE0B-BCBB-4695-8237-4A0A4367BDE1}" srcOrd="0" destOrd="0" presId="urn:microsoft.com/office/officeart/2005/8/layout/default"/>
    <dgm:cxn modelId="{4E6E4856-7EFC-4007-BC21-382F3D7C5023}" type="presOf" srcId="{BD6C89F9-B321-4639-A60E-9FB82D2BF542}" destId="{598EE7A2-B561-49AD-A794-5F48A3BA928E}" srcOrd="0" destOrd="0" presId="urn:microsoft.com/office/officeart/2005/8/layout/default"/>
    <dgm:cxn modelId="{8FE79883-8548-4E1E-8EF7-8A676F82BB1C}" type="presOf" srcId="{4E99DBD6-042F-4E1C-80E2-251F700CC6B1}" destId="{0F11CB0D-5249-43EE-B66A-F7B352950805}" srcOrd="0" destOrd="0" presId="urn:microsoft.com/office/officeart/2005/8/layout/default"/>
    <dgm:cxn modelId="{85920D41-2AA4-4710-985A-56ED6FB476EF}" srcId="{58F0916F-5E50-4736-AF54-43775EB480FA}" destId="{D8002CD1-7D58-4F92-80C4-8DA92AC390B2}" srcOrd="4" destOrd="0" parTransId="{CB278552-830E-4ABB-939A-CC02A12F967F}" sibTransId="{491C7018-3DC4-432F-8376-F9E2E51ED925}"/>
    <dgm:cxn modelId="{2819016D-4379-4A88-BD71-A6174FFC2EC7}" srcId="{58F0916F-5E50-4736-AF54-43775EB480FA}" destId="{4E99DBD6-042F-4E1C-80E2-251F700CC6B1}" srcOrd="1" destOrd="0" parTransId="{832CBAF5-B620-4746-AB2D-9F872CA6B326}" sibTransId="{661DC0AD-730E-4650-AA07-56655A475968}"/>
    <dgm:cxn modelId="{49A9197F-C1DE-44DE-8AC1-A90952FFEA07}" type="presParOf" srcId="{A1516013-0E6A-4F2B-97F0-BCED9687E25C}" destId="{075BB219-1EE8-45D5-AB48-80DC445D481B}" srcOrd="0" destOrd="0" presId="urn:microsoft.com/office/officeart/2005/8/layout/default"/>
    <dgm:cxn modelId="{A0EB0186-777E-436D-A317-A9FAE476816D}" type="presParOf" srcId="{A1516013-0E6A-4F2B-97F0-BCED9687E25C}" destId="{16BCC89E-E29A-4D43-8578-5D55FC5E1220}" srcOrd="1" destOrd="0" presId="urn:microsoft.com/office/officeart/2005/8/layout/default"/>
    <dgm:cxn modelId="{68EA6819-677C-4982-91CF-BBEF4E488A10}" type="presParOf" srcId="{A1516013-0E6A-4F2B-97F0-BCED9687E25C}" destId="{0F11CB0D-5249-43EE-B66A-F7B352950805}" srcOrd="2" destOrd="0" presId="urn:microsoft.com/office/officeart/2005/8/layout/default"/>
    <dgm:cxn modelId="{4BA2356B-9B07-46CC-9B90-519B19AE3724}" type="presParOf" srcId="{A1516013-0E6A-4F2B-97F0-BCED9687E25C}" destId="{DB96694F-00E6-4150-A777-EAF3DDF80839}" srcOrd="3" destOrd="0" presId="urn:microsoft.com/office/officeart/2005/8/layout/default"/>
    <dgm:cxn modelId="{E12A963E-F287-4CF8-8B56-243D01511F4A}" type="presParOf" srcId="{A1516013-0E6A-4F2B-97F0-BCED9687E25C}" destId="{598EE7A2-B561-49AD-A794-5F48A3BA928E}" srcOrd="4" destOrd="0" presId="urn:microsoft.com/office/officeart/2005/8/layout/default"/>
    <dgm:cxn modelId="{712042DE-85AE-472A-9EB7-E4F2EE85A934}" type="presParOf" srcId="{A1516013-0E6A-4F2B-97F0-BCED9687E25C}" destId="{962A5395-8034-4588-9ADA-AB4BA4ABA71A}" srcOrd="5" destOrd="0" presId="urn:microsoft.com/office/officeart/2005/8/layout/default"/>
    <dgm:cxn modelId="{3EA76250-1034-4606-8BFB-8DBB32894C4D}" type="presParOf" srcId="{A1516013-0E6A-4F2B-97F0-BCED9687E25C}" destId="{D54ABE0B-BCBB-4695-8237-4A0A4367BDE1}" srcOrd="6" destOrd="0" presId="urn:microsoft.com/office/officeart/2005/8/layout/default"/>
    <dgm:cxn modelId="{3CE3D32B-5D2A-49DC-964E-4E71709E0BE9}" type="presParOf" srcId="{A1516013-0E6A-4F2B-97F0-BCED9687E25C}" destId="{D2D5E068-339C-46AC-A85E-7AE61D844F76}" srcOrd="7" destOrd="0" presId="urn:microsoft.com/office/officeart/2005/8/layout/default"/>
    <dgm:cxn modelId="{B0E01797-8378-472C-86FB-6BF864CF3A68}" type="presParOf" srcId="{A1516013-0E6A-4F2B-97F0-BCED9687E25C}" destId="{0DEFA8A2-433B-4192-A653-422FF0AFC88A}" srcOrd="8" destOrd="0" presId="urn:microsoft.com/office/officeart/2005/8/layout/default"/>
    <dgm:cxn modelId="{AB052D68-3CB9-4CFE-8E19-3E81A2AC4896}" type="presParOf" srcId="{A1516013-0E6A-4F2B-97F0-BCED9687E25C}" destId="{F3434DCA-C526-4AD8-991D-A068066B07CC}" srcOrd="9" destOrd="0" presId="urn:microsoft.com/office/officeart/2005/8/layout/default"/>
    <dgm:cxn modelId="{E398FE5B-5E8A-4DCB-A9E3-19876CE24D95}" type="presParOf" srcId="{A1516013-0E6A-4F2B-97F0-BCED9687E25C}" destId="{E0AFFBFF-F036-4AB7-86C2-C41F4CD7931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0" y="338137"/>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Gisha" panose="020B0502040204020203" pitchFamily="34" charset="-79"/>
              <a:cs typeface="Gisha" panose="020B0502040204020203" pitchFamily="34" charset="-79"/>
            </a:rPr>
            <a:t>Reactions</a:t>
          </a:r>
          <a:endParaRPr lang="en-US" sz="2000" kern="1200" dirty="0">
            <a:latin typeface="Gisha" panose="020B0502040204020203" pitchFamily="34" charset="-79"/>
            <a:cs typeface="Gisha" panose="020B0502040204020203" pitchFamily="34" charset="-79"/>
          </a:endParaRPr>
        </a:p>
      </dsp:txBody>
      <dsp:txXfrm>
        <a:off x="0" y="338137"/>
        <a:ext cx="2000250" cy="1200150"/>
      </dsp:txXfrm>
    </dsp:sp>
    <dsp:sp modelId="{0F11CB0D-5249-43EE-B66A-F7B352950805}">
      <dsp:nvSpPr>
        <dsp:cNvPr id="0" name=""/>
        <dsp:cNvSpPr/>
      </dsp:nvSpPr>
      <dsp:spPr>
        <a:xfrm>
          <a:off x="2200275" y="338137"/>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latin typeface="Gisha" panose="020B0502040204020203" pitchFamily="34" charset="-79"/>
              <a:cs typeface="Gisha" panose="020B0502040204020203" pitchFamily="34" charset="-79"/>
            </a:rPr>
            <a:t>Learning &amp; Cognitive Outcomes</a:t>
          </a:r>
          <a:endParaRPr lang="en-US" sz="2000" b="0" kern="1200" dirty="0">
            <a:latin typeface="Gisha" panose="020B0502040204020203" pitchFamily="34" charset="-79"/>
            <a:cs typeface="Gisha" panose="020B0502040204020203" pitchFamily="34" charset="-79"/>
          </a:endParaRPr>
        </a:p>
      </dsp:txBody>
      <dsp:txXfrm>
        <a:off x="2200275" y="338137"/>
        <a:ext cx="2000250" cy="1200150"/>
      </dsp:txXfrm>
    </dsp:sp>
    <dsp:sp modelId="{598EE7A2-B561-49AD-A794-5F48A3BA928E}">
      <dsp:nvSpPr>
        <dsp:cNvPr id="0" name=""/>
        <dsp:cNvSpPr/>
      </dsp:nvSpPr>
      <dsp:spPr>
        <a:xfrm>
          <a:off x="4400550" y="338137"/>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latin typeface="Gisha" panose="020B0502040204020203" pitchFamily="34" charset="-79"/>
              <a:cs typeface="Gisha" panose="020B0502040204020203" pitchFamily="34" charset="-79"/>
            </a:rPr>
            <a:t>Behavior &amp; Skill-Based Outcomes</a:t>
          </a:r>
          <a:endParaRPr lang="en-US" sz="2000" b="0" kern="1200" dirty="0">
            <a:latin typeface="Gisha" panose="020B0502040204020203" pitchFamily="34" charset="-79"/>
            <a:cs typeface="Gisha" panose="020B0502040204020203" pitchFamily="34" charset="-79"/>
          </a:endParaRPr>
        </a:p>
      </dsp:txBody>
      <dsp:txXfrm>
        <a:off x="4400550" y="338137"/>
        <a:ext cx="2000250" cy="1200150"/>
      </dsp:txXfrm>
    </dsp:sp>
    <dsp:sp modelId="{D54ABE0B-BCBB-4695-8237-4A0A4367BDE1}">
      <dsp:nvSpPr>
        <dsp:cNvPr id="0" name=""/>
        <dsp:cNvSpPr/>
      </dsp:nvSpPr>
      <dsp:spPr>
        <a:xfrm>
          <a:off x="0" y="1738312"/>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latin typeface="Gisha" panose="020B0502040204020203" pitchFamily="34" charset="-79"/>
              <a:cs typeface="Gisha" panose="020B0502040204020203" pitchFamily="34" charset="-79"/>
            </a:rPr>
            <a:t>Affective Outcomes</a:t>
          </a:r>
          <a:endParaRPr lang="en-US" sz="2000" b="0" kern="1200" dirty="0">
            <a:latin typeface="Gisha" panose="020B0502040204020203" pitchFamily="34" charset="-79"/>
            <a:cs typeface="Gisha" panose="020B0502040204020203" pitchFamily="34" charset="-79"/>
          </a:endParaRPr>
        </a:p>
      </dsp:txBody>
      <dsp:txXfrm>
        <a:off x="0" y="1738312"/>
        <a:ext cx="2000250" cy="1200150"/>
      </dsp:txXfrm>
    </dsp:sp>
    <dsp:sp modelId="{0DEFA8A2-433B-4192-A653-422FF0AFC88A}">
      <dsp:nvSpPr>
        <dsp:cNvPr id="0" name=""/>
        <dsp:cNvSpPr/>
      </dsp:nvSpPr>
      <dsp:spPr>
        <a:xfrm>
          <a:off x="2200275" y="1738312"/>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latin typeface="Gisha" panose="020B0502040204020203" pitchFamily="34" charset="-79"/>
              <a:cs typeface="Gisha" panose="020B0502040204020203" pitchFamily="34" charset="-79"/>
            </a:rPr>
            <a:t>Results</a:t>
          </a:r>
          <a:endParaRPr lang="en-US" sz="2000" b="0" kern="1200" dirty="0">
            <a:latin typeface="Gisha" panose="020B0502040204020203" pitchFamily="34" charset="-79"/>
            <a:cs typeface="Gisha" panose="020B0502040204020203" pitchFamily="34" charset="-79"/>
          </a:endParaRPr>
        </a:p>
      </dsp:txBody>
      <dsp:txXfrm>
        <a:off x="2200275" y="1738312"/>
        <a:ext cx="2000250" cy="1200150"/>
      </dsp:txXfrm>
    </dsp:sp>
    <dsp:sp modelId="{E0AFFBFF-F036-4AB7-86C2-C41F4CD79319}">
      <dsp:nvSpPr>
        <dsp:cNvPr id="0" name=""/>
        <dsp:cNvSpPr/>
      </dsp:nvSpPr>
      <dsp:spPr>
        <a:xfrm>
          <a:off x="4400550" y="1738312"/>
          <a:ext cx="2000250" cy="1200150"/>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latin typeface="Gisha" panose="020B0502040204020203" pitchFamily="34" charset="-79"/>
              <a:cs typeface="Gisha" panose="020B0502040204020203" pitchFamily="34" charset="-79"/>
            </a:rPr>
            <a:t>Return on Investment</a:t>
          </a:r>
          <a:endParaRPr lang="en-US" sz="2000" b="0" kern="1200" dirty="0">
            <a:latin typeface="Gisha" panose="020B0502040204020203" pitchFamily="34" charset="-79"/>
            <a:cs typeface="Gisha" panose="020B0502040204020203" pitchFamily="34" charset="-79"/>
          </a:endParaRPr>
        </a:p>
      </dsp:txBody>
      <dsp:txXfrm>
        <a:off x="4400550" y="1738312"/>
        <a:ext cx="2000250" cy="12001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 all reasons from</a:t>
            </a:r>
            <a:r>
              <a:rPr lang="en-US" baseline="0" dirty="0" smtClean="0"/>
              <a:t> the text are listed.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32</a:t>
            </a:fld>
            <a:endParaRPr lang="en-US" dirty="0"/>
          </a:p>
        </p:txBody>
      </p:sp>
    </p:spTree>
    <p:extLst>
      <p:ext uri="{BB962C8B-B14F-4D97-AF65-F5344CB8AC3E}">
        <p14:creationId xmlns:p14="http://schemas.microsoft.com/office/powerpoint/2010/main" val="2098175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63847" y="2035098"/>
            <a:ext cx="3043451" cy="1003728"/>
          </a:xfrm>
        </p:spPr>
        <p:txBody>
          <a:bodyPr>
            <a:normAutofit/>
          </a:bodyPr>
          <a:lstStyle/>
          <a:p>
            <a:pPr>
              <a:spcBef>
                <a:spcPts val="1200"/>
              </a:spcBef>
            </a:pPr>
            <a:r>
              <a:rPr lang="en-US" sz="2400" dirty="0">
                <a:solidFill>
                  <a:srgbClr val="002060"/>
                </a:solidFill>
                <a:ea typeface="+mn-ea"/>
              </a:rPr>
              <a:t>Chapter Six</a:t>
            </a:r>
            <a:r>
              <a:rPr lang="en-US" sz="2400" dirty="0" smtClean="0"/>
              <a:t/>
            </a:r>
            <a:br>
              <a:rPr lang="en-US" sz="2400" dirty="0" smtClean="0"/>
            </a:br>
            <a:r>
              <a:rPr lang="en-US" sz="2400" dirty="0">
                <a:ea typeface="+mn-ea"/>
              </a:rPr>
              <a:t>Training Evaluation</a:t>
            </a:r>
          </a:p>
        </p:txBody>
      </p:sp>
      <p:pic>
        <p:nvPicPr>
          <p:cNvPr id="6" name="Picture 5"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797398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pPr lvl="0"/>
            <a:r>
              <a:rPr lang="en-US" dirty="0"/>
              <a:t>Explain why evaluation is </a:t>
            </a:r>
            <a:r>
              <a:rPr lang="en-US" dirty="0" smtClean="0"/>
              <a:t>important</a:t>
            </a:r>
          </a:p>
          <a:p>
            <a:pPr lvl="0"/>
            <a:endParaRPr lang="en-US" sz="1200" dirty="0"/>
          </a:p>
          <a:p>
            <a:pPr lvl="0"/>
            <a:r>
              <a:rPr lang="en-US" dirty="0"/>
              <a:t>Identify and choose outcomes to evaluate a training </a:t>
            </a:r>
            <a:r>
              <a:rPr lang="en-US" dirty="0" smtClean="0"/>
              <a:t>program</a:t>
            </a:r>
          </a:p>
          <a:p>
            <a:pPr lvl="0"/>
            <a:endParaRPr lang="en-US" sz="1200" dirty="0"/>
          </a:p>
          <a:p>
            <a:pPr lvl="0"/>
            <a:r>
              <a:rPr lang="en-US" dirty="0"/>
              <a:t>Discuss the process used to plan and implement a good training </a:t>
            </a:r>
            <a:r>
              <a:rPr lang="en-US" dirty="0" smtClean="0"/>
              <a:t>evaluation</a:t>
            </a:r>
          </a:p>
          <a:p>
            <a:pPr lvl="0"/>
            <a:endParaRPr lang="en-US" sz="1200" dirty="0"/>
          </a:p>
          <a:p>
            <a:pPr lvl="0"/>
            <a:r>
              <a:rPr lang="en-US" dirty="0"/>
              <a:t>Discuss the strengths and weaknesses of different evaluation </a:t>
            </a:r>
            <a:r>
              <a:rPr lang="en-US" dirty="0" smtClean="0"/>
              <a:t>designs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1045500"/>
            <a:ext cx="3931699"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430868" y="1752600"/>
            <a:ext cx="6417732" cy="4800600"/>
          </a:xfrm>
        </p:spPr>
        <p:txBody>
          <a:bodyPr>
            <a:normAutofit/>
          </a:bodyPr>
          <a:lstStyle/>
          <a:p>
            <a:r>
              <a:rPr lang="en-US" dirty="0"/>
              <a:t>Choose the appropriate evaluation design based on the characteristics of the company and the importance and purpose of the </a:t>
            </a:r>
            <a:r>
              <a:rPr lang="en-US" dirty="0" smtClean="0"/>
              <a:t>training</a:t>
            </a:r>
          </a:p>
          <a:p>
            <a:endParaRPr lang="en-US" sz="800" dirty="0"/>
          </a:p>
          <a:p>
            <a:r>
              <a:rPr lang="en-US" dirty="0"/>
              <a:t>Conduct a cost-benefit analysis for a training </a:t>
            </a:r>
            <a:r>
              <a:rPr lang="en-US" dirty="0" smtClean="0"/>
              <a:t>program</a:t>
            </a:r>
          </a:p>
          <a:p>
            <a:endParaRPr lang="en-US" sz="800" dirty="0"/>
          </a:p>
          <a:p>
            <a:r>
              <a:rPr lang="en-US" dirty="0"/>
              <a:t>Explain the role of workforce analytics and dashboards in determining the value of training </a:t>
            </a:r>
            <a:r>
              <a:rPr lang="en-US" dirty="0" smtClean="0"/>
              <a:t>practices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167225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a:xfrm>
            <a:off x="1430868" y="1828800"/>
            <a:ext cx="6265332" cy="3962400"/>
          </a:xfrm>
        </p:spPr>
        <p:txBody>
          <a:bodyPr>
            <a:noAutofit/>
          </a:bodyPr>
          <a:lstStyle/>
          <a:p>
            <a:r>
              <a:rPr lang="en-US" dirty="0">
                <a:solidFill>
                  <a:srgbClr val="660033"/>
                </a:solidFill>
              </a:rPr>
              <a:t>Training </a:t>
            </a:r>
            <a:r>
              <a:rPr lang="en-US" dirty="0" smtClean="0">
                <a:solidFill>
                  <a:srgbClr val="660033"/>
                </a:solidFill>
              </a:rPr>
              <a:t>effectiveness: </a:t>
            </a:r>
            <a:r>
              <a:rPr lang="en-US" dirty="0" smtClean="0"/>
              <a:t>benefits derived training</a:t>
            </a:r>
          </a:p>
          <a:p>
            <a:endParaRPr lang="en-US" sz="400" dirty="0"/>
          </a:p>
          <a:p>
            <a:r>
              <a:rPr lang="en-US" dirty="0">
                <a:solidFill>
                  <a:srgbClr val="660033"/>
                </a:solidFill>
              </a:rPr>
              <a:t>Training </a:t>
            </a:r>
            <a:r>
              <a:rPr lang="en-US" dirty="0" smtClean="0">
                <a:solidFill>
                  <a:srgbClr val="660033"/>
                </a:solidFill>
              </a:rPr>
              <a:t>evaluation:</a:t>
            </a:r>
            <a:r>
              <a:rPr lang="en-US" dirty="0" smtClean="0"/>
              <a:t> process of determining training </a:t>
            </a:r>
            <a:r>
              <a:rPr lang="en-US" dirty="0"/>
              <a:t>effectiveness</a:t>
            </a:r>
          </a:p>
          <a:p>
            <a:pPr marL="0" indent="0">
              <a:buNone/>
            </a:pPr>
            <a:endParaRPr lang="en-US" sz="400" dirty="0"/>
          </a:p>
          <a:p>
            <a:r>
              <a:rPr lang="en-US" dirty="0">
                <a:solidFill>
                  <a:srgbClr val="660033"/>
                </a:solidFill>
              </a:rPr>
              <a:t>Training </a:t>
            </a:r>
            <a:r>
              <a:rPr lang="en-US" dirty="0" smtClean="0">
                <a:solidFill>
                  <a:srgbClr val="660033"/>
                </a:solidFill>
              </a:rPr>
              <a:t>outcomes: </a:t>
            </a:r>
            <a:r>
              <a:rPr lang="en-US" dirty="0" smtClean="0"/>
              <a:t>measures to </a:t>
            </a:r>
            <a:r>
              <a:rPr lang="en-US" dirty="0"/>
              <a:t>evaluate training </a:t>
            </a:r>
            <a:r>
              <a:rPr lang="en-US" dirty="0" smtClean="0"/>
              <a:t>effectiveness</a:t>
            </a:r>
          </a:p>
          <a:p>
            <a:endParaRPr lang="en-US" sz="400" dirty="0"/>
          </a:p>
          <a:p>
            <a:r>
              <a:rPr lang="en-US" dirty="0" smtClean="0">
                <a:solidFill>
                  <a:srgbClr val="660033"/>
                </a:solidFill>
              </a:rPr>
              <a:t>Evaluation design: </a:t>
            </a:r>
            <a:r>
              <a:rPr lang="en-US" dirty="0" smtClean="0"/>
              <a:t>data will be collected and which data will be collected for training evaluation</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08451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Formative Evaluation</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Refers to </a:t>
            </a:r>
            <a:r>
              <a:rPr lang="en-US" dirty="0" smtClean="0"/>
              <a:t>evaluation </a:t>
            </a:r>
            <a:r>
              <a:rPr lang="en-US" dirty="0"/>
              <a:t>of training that takes place during program </a:t>
            </a:r>
            <a:r>
              <a:rPr lang="en-US" dirty="0" smtClean="0"/>
              <a:t>design</a:t>
            </a:r>
            <a:endParaRPr lang="en-US" dirty="0"/>
          </a:p>
          <a:p>
            <a:endParaRPr lang="en-US" sz="1000" dirty="0"/>
          </a:p>
          <a:p>
            <a:r>
              <a:rPr lang="en-US" dirty="0"/>
              <a:t>Helps to ensure training is well </a:t>
            </a:r>
            <a:r>
              <a:rPr lang="en-US" dirty="0" smtClean="0"/>
              <a:t>organized, runs smoothly, </a:t>
            </a:r>
            <a:r>
              <a:rPr lang="en-US" dirty="0"/>
              <a:t>and that trainees learn and are </a:t>
            </a:r>
            <a:r>
              <a:rPr lang="en-US" dirty="0" smtClean="0"/>
              <a:t>satisfied</a:t>
            </a:r>
            <a:endParaRPr lang="en-US" dirty="0"/>
          </a:p>
          <a:p>
            <a:endParaRPr lang="en-US" sz="1000" dirty="0"/>
          </a:p>
          <a:p>
            <a:r>
              <a:rPr lang="en-US" dirty="0"/>
              <a:t>Provides information </a:t>
            </a:r>
            <a:r>
              <a:rPr lang="en-US" dirty="0" smtClean="0"/>
              <a:t>on how </a:t>
            </a:r>
            <a:r>
              <a:rPr lang="en-US" dirty="0"/>
              <a:t>to make a program </a:t>
            </a:r>
            <a:r>
              <a:rPr lang="en-US" dirty="0" smtClean="0"/>
              <a:t>better</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51072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Summative Evaluation</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Refers to evaluation conducted to determine </a:t>
            </a:r>
            <a:r>
              <a:rPr lang="en-US" dirty="0" smtClean="0"/>
              <a:t>if training has lead to desirable outcomes</a:t>
            </a:r>
            <a:endParaRPr lang="en-US" dirty="0"/>
          </a:p>
          <a:p>
            <a:endParaRPr lang="en-US" sz="1000" dirty="0"/>
          </a:p>
          <a:p>
            <a:r>
              <a:rPr lang="en-US" dirty="0"/>
              <a:t>Examines whether trainees have improved or acquired knowledge, </a:t>
            </a:r>
            <a:r>
              <a:rPr lang="en-US" dirty="0" smtClean="0"/>
              <a:t>skills, </a:t>
            </a:r>
            <a:r>
              <a:rPr lang="en-US" dirty="0"/>
              <a:t>attitudes, behaviors, or other </a:t>
            </a:r>
            <a:r>
              <a:rPr lang="en-US" dirty="0" smtClean="0"/>
              <a:t>outcomes</a:t>
            </a:r>
            <a:endParaRPr lang="en-US" dirty="0"/>
          </a:p>
          <a:p>
            <a:endParaRPr lang="en-US" sz="1000" dirty="0"/>
          </a:p>
          <a:p>
            <a:r>
              <a:rPr lang="en-US" dirty="0"/>
              <a:t>Includes examining the business impact of </a:t>
            </a:r>
            <a:r>
              <a:rPr lang="en-US" dirty="0" smtClean="0"/>
              <a:t>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99276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Evaluation</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a:lnSpc>
                <a:spcPct val="98000"/>
              </a:lnSpc>
              <a:spcBef>
                <a:spcPts val="0"/>
              </a:spcBef>
            </a:pPr>
            <a:r>
              <a:rPr lang="en-US" dirty="0" smtClean="0"/>
              <a:t>There are multiple reasons </a:t>
            </a:r>
            <a:r>
              <a:rPr lang="en-US" dirty="0"/>
              <a:t>to </a:t>
            </a:r>
            <a:r>
              <a:rPr lang="en-US" dirty="0" smtClean="0"/>
              <a:t>evaluate:</a:t>
            </a:r>
            <a:endParaRPr lang="en-US" dirty="0"/>
          </a:p>
          <a:p>
            <a:pPr lvl="1">
              <a:lnSpc>
                <a:spcPct val="98000"/>
              </a:lnSpc>
              <a:spcBef>
                <a:spcPts val="0"/>
              </a:spcBef>
            </a:pPr>
            <a:r>
              <a:rPr lang="en-US" dirty="0" smtClean="0"/>
              <a:t>identify a program’s strengths and weaknesses</a:t>
            </a:r>
          </a:p>
          <a:p>
            <a:pPr lvl="1">
              <a:lnSpc>
                <a:spcPct val="98000"/>
              </a:lnSpc>
              <a:spcBef>
                <a:spcPts val="0"/>
              </a:spcBef>
            </a:pPr>
            <a:r>
              <a:rPr lang="en-US" dirty="0" smtClean="0"/>
              <a:t>assess what features of training content and context matter</a:t>
            </a:r>
          </a:p>
          <a:p>
            <a:pPr lvl="1">
              <a:lnSpc>
                <a:spcPct val="98000"/>
              </a:lnSpc>
              <a:spcBef>
                <a:spcPts val="0"/>
              </a:spcBef>
            </a:pPr>
            <a:r>
              <a:rPr lang="en-US" dirty="0" smtClean="0"/>
              <a:t>identify which trainees benefited </a:t>
            </a:r>
          </a:p>
          <a:p>
            <a:pPr lvl="1">
              <a:lnSpc>
                <a:spcPct val="98000"/>
              </a:lnSpc>
              <a:spcBef>
                <a:spcPts val="0"/>
              </a:spcBef>
            </a:pPr>
            <a:r>
              <a:rPr lang="en-US" dirty="0" smtClean="0"/>
              <a:t>gather information for marketing training</a:t>
            </a:r>
          </a:p>
          <a:p>
            <a:pPr lvl="1">
              <a:lnSpc>
                <a:spcPct val="98000"/>
              </a:lnSpc>
              <a:spcBef>
                <a:spcPts val="0"/>
              </a:spcBef>
            </a:pPr>
            <a:r>
              <a:rPr lang="en-US" dirty="0" smtClean="0"/>
              <a:t>determine financial benefits and costs </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59533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Evaluation Process</a:t>
            </a:r>
            <a:endParaRPr lang="en-US" dirty="0"/>
          </a:p>
        </p:txBody>
      </p:sp>
      <p:pic>
        <p:nvPicPr>
          <p:cNvPr id="6" name="Picture 5" descr="This image depicts the steps involved in the process of evaluation. The illustration contains five rectangular boxes positioned vertically. &#10;&#10;The first box is labeled conduct a need analysis. A downward-pointing arrow arises from the bottom of the first box and leads to the second box that is labeled develop measurable learning objectives and analyze transfer of training. A downward-pointing arrow arises from the bottom of the second box and leads to the third box that is labeled develop outcome measures. A downward-pointing arrow arises from the bottom of the third box and leads to the fourth box that is labeled choose an evaluation strategy. A downward-pointing arrow arises from the bottom of the fourth box and leads to the fifth box that is labeled plan and execute the evaluation. &#10;"/>
          <p:cNvPicPr>
            <a:picLocks noChangeAspect="1" noChangeArrowheads="1"/>
          </p:cNvPicPr>
          <p:nvPr/>
        </p:nvPicPr>
        <p:blipFill>
          <a:blip r:embed="rId2"/>
          <a:srcRect/>
          <a:stretch>
            <a:fillRect/>
          </a:stretch>
        </p:blipFill>
        <p:spPr bwMode="auto">
          <a:xfrm>
            <a:off x="2420938" y="1898650"/>
            <a:ext cx="3903662" cy="3627490"/>
          </a:xfrm>
          <a:prstGeom prst="rect">
            <a:avLst/>
          </a:prstGeom>
          <a:noFill/>
          <a:ln w="9525">
            <a:noFill/>
            <a:miter lim="800000"/>
            <a:headEnd/>
            <a:tailEnd/>
          </a:ln>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21110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Outcomes</a:t>
            </a:r>
            <a:endParaRPr lang="en-US" dirty="0"/>
          </a:p>
        </p:txBody>
      </p:sp>
      <p:graphicFrame>
        <p:nvGraphicFramePr>
          <p:cNvPr id="5" name="Diagram 4" descr="This image lists various outcomes of training. It contains six rectangular boxes placed in two rows. &#10;&#10;The first row contains three boxes. From the left to the right, the boxes read reactions, learning and cognitive outcomes, and behavior and skill-based outcomes.  &#10;&#10;The second row contains three boxes. From the left to the right, the boxes read affective outcomes, results, and return on investment. &#10;"/>
          <p:cNvGraphicFramePr/>
          <p:nvPr>
            <p:extLst>
              <p:ext uri="{D42A27DB-BD31-4B8C-83A1-F6EECF244321}">
                <p14:modId xmlns:p14="http://schemas.microsoft.com/office/powerpoint/2010/main" val="337532047"/>
              </p:ext>
            </p:extLst>
          </p:nvPr>
        </p:nvGraphicFramePr>
        <p:xfrm>
          <a:off x="1524000" y="1905000"/>
          <a:ext cx="64008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24504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Reactions</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pPr>
              <a:spcBef>
                <a:spcPts val="0"/>
              </a:spcBef>
            </a:pPr>
            <a:r>
              <a:rPr lang="en-US" dirty="0" smtClean="0"/>
              <a:t>Trainees</a:t>
            </a:r>
            <a:r>
              <a:rPr lang="en-US" dirty="0"/>
              <a:t>’ perceptions of the training experience relating to the content, facilities, trainer, and </a:t>
            </a:r>
            <a:r>
              <a:rPr lang="en-US" dirty="0" smtClean="0"/>
              <a:t>methods</a:t>
            </a:r>
            <a:endParaRPr lang="en-US" dirty="0"/>
          </a:p>
          <a:p>
            <a:pPr>
              <a:spcBef>
                <a:spcPts val="0"/>
              </a:spcBef>
            </a:pPr>
            <a:endParaRPr lang="en-US" sz="800" dirty="0"/>
          </a:p>
          <a:p>
            <a:pPr>
              <a:spcBef>
                <a:spcPts val="0"/>
              </a:spcBef>
            </a:pPr>
            <a:r>
              <a:rPr lang="en-US" dirty="0"/>
              <a:t>Key questions to consider include:</a:t>
            </a:r>
          </a:p>
          <a:p>
            <a:pPr lvl="1">
              <a:spcBef>
                <a:spcPts val="0"/>
              </a:spcBef>
            </a:pPr>
            <a:r>
              <a:rPr lang="en-US" dirty="0"/>
              <a:t>Did the trainees like the program?</a:t>
            </a:r>
          </a:p>
          <a:p>
            <a:pPr lvl="1">
              <a:spcBef>
                <a:spcPts val="0"/>
              </a:spcBef>
            </a:pPr>
            <a:r>
              <a:rPr lang="en-US" dirty="0"/>
              <a:t>Did the environment help learning?</a:t>
            </a:r>
          </a:p>
          <a:p>
            <a:pPr lvl="1">
              <a:spcBef>
                <a:spcPts val="0"/>
              </a:spcBef>
            </a:pPr>
            <a:r>
              <a:rPr lang="en-US" dirty="0"/>
              <a:t>Was </a:t>
            </a:r>
            <a:r>
              <a:rPr lang="en-US" dirty="0" smtClean="0"/>
              <a:t>the material </a:t>
            </a:r>
            <a:r>
              <a:rPr lang="en-US" dirty="0"/>
              <a:t>meaningful</a:t>
            </a:r>
            <a:r>
              <a:rPr lang="en-US" dirty="0" smtClean="0"/>
              <a:t>?</a:t>
            </a:r>
          </a:p>
          <a:p>
            <a:pPr>
              <a:spcBef>
                <a:spcPts val="0"/>
              </a:spcBef>
            </a:pPr>
            <a:endParaRPr lang="en-US" sz="800" dirty="0"/>
          </a:p>
          <a:p>
            <a:pPr>
              <a:spcBef>
                <a:spcPts val="0"/>
              </a:spcBef>
            </a:pPr>
            <a:r>
              <a:rPr lang="en-US" dirty="0" smtClean="0"/>
              <a:t>Typically measured at the end of training</a:t>
            </a:r>
            <a:endParaRPr lang="en-US" dirty="0"/>
          </a:p>
          <a:p>
            <a:pPr lvl="1">
              <a:spcBef>
                <a:spcPts val="0"/>
              </a:spcBef>
            </a:pP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27502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93782"/>
            <a:ext cx="7058377" cy="1468418"/>
          </a:xfrm>
        </p:spPr>
        <p:txBody>
          <a:bodyPr>
            <a:normAutofit/>
          </a:bodyPr>
          <a:lstStyle/>
          <a:p>
            <a:r>
              <a:rPr lang="en-US" dirty="0" smtClean="0"/>
              <a:t>Learning &amp; Cognitive Outcomes</a:t>
            </a:r>
            <a:endParaRPr lang="en-US" dirty="0"/>
          </a:p>
        </p:txBody>
      </p:sp>
      <p:sp>
        <p:nvSpPr>
          <p:cNvPr id="3" name="Content Placeholder 2"/>
          <p:cNvSpPr>
            <a:spLocks noGrp="1"/>
          </p:cNvSpPr>
          <p:nvPr>
            <p:ph idx="1"/>
          </p:nvPr>
        </p:nvSpPr>
        <p:spPr>
          <a:xfrm>
            <a:off x="1430868" y="2362200"/>
            <a:ext cx="6265332" cy="3962400"/>
          </a:xfrm>
        </p:spPr>
        <p:txBody>
          <a:bodyPr>
            <a:noAutofit/>
          </a:bodyPr>
          <a:lstStyle/>
          <a:p>
            <a:r>
              <a:rPr lang="en-US" dirty="0"/>
              <a:t>Relate to familiarity with information, including principles, facts, techniques, procedures, and </a:t>
            </a:r>
            <a:r>
              <a:rPr lang="en-US" dirty="0" smtClean="0"/>
              <a:t>processes</a:t>
            </a:r>
          </a:p>
          <a:p>
            <a:endParaRPr lang="en-US" sz="800" dirty="0"/>
          </a:p>
          <a:p>
            <a:r>
              <a:rPr lang="en-US" dirty="0"/>
              <a:t>Typically </a:t>
            </a:r>
            <a:r>
              <a:rPr lang="en-US" dirty="0" smtClean="0"/>
              <a:t>measured via paper-and-pencil </a:t>
            </a:r>
            <a:r>
              <a:rPr lang="en-US" dirty="0"/>
              <a:t>tests </a:t>
            </a:r>
            <a:r>
              <a:rPr lang="en-US" dirty="0" smtClean="0"/>
              <a:t>and self-assessments</a:t>
            </a:r>
          </a:p>
          <a:p>
            <a:endParaRPr lang="en-US" sz="800" dirty="0"/>
          </a:p>
          <a:p>
            <a:r>
              <a:rPr lang="en-US" dirty="0"/>
              <a:t>Tests </a:t>
            </a:r>
            <a:r>
              <a:rPr lang="en-US" dirty="0" smtClean="0"/>
              <a:t>often </a:t>
            </a:r>
            <a:r>
              <a:rPr lang="en-US" dirty="0"/>
              <a:t>preferred over </a:t>
            </a:r>
            <a:r>
              <a:rPr lang="en-US" dirty="0" smtClean="0"/>
              <a:t>self-assessments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38484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93782"/>
            <a:ext cx="6829777" cy="1468418"/>
          </a:xfrm>
        </p:spPr>
        <p:txBody>
          <a:bodyPr>
            <a:normAutofit/>
          </a:bodyPr>
          <a:lstStyle/>
          <a:p>
            <a:pPr lvl="0"/>
            <a:r>
              <a:rPr lang="en-US" dirty="0"/>
              <a:t>Behavior &amp; Skill-Based Outcomes</a:t>
            </a:r>
          </a:p>
        </p:txBody>
      </p:sp>
      <p:sp>
        <p:nvSpPr>
          <p:cNvPr id="3" name="Content Placeholder 2"/>
          <p:cNvSpPr>
            <a:spLocks noGrp="1"/>
          </p:cNvSpPr>
          <p:nvPr>
            <p:ph idx="1"/>
          </p:nvPr>
        </p:nvSpPr>
        <p:spPr>
          <a:xfrm>
            <a:off x="1430868" y="2362200"/>
            <a:ext cx="6265332" cy="3962400"/>
          </a:xfrm>
        </p:spPr>
        <p:txBody>
          <a:bodyPr>
            <a:noAutofit/>
          </a:bodyPr>
          <a:lstStyle/>
          <a:p>
            <a:pPr>
              <a:spcBef>
                <a:spcPts val="0"/>
              </a:spcBef>
            </a:pPr>
            <a:r>
              <a:rPr lang="en-US" dirty="0"/>
              <a:t>Relate to proficiency with </a:t>
            </a:r>
            <a:r>
              <a:rPr lang="en-US" dirty="0" smtClean="0"/>
              <a:t>technical skills, motor skills, </a:t>
            </a:r>
            <a:r>
              <a:rPr lang="en-US" dirty="0"/>
              <a:t>and behavior</a:t>
            </a:r>
          </a:p>
          <a:p>
            <a:pPr marL="0" indent="0">
              <a:spcBef>
                <a:spcPts val="0"/>
              </a:spcBef>
              <a:buNone/>
            </a:pPr>
            <a:endParaRPr lang="en-US" sz="800" dirty="0"/>
          </a:p>
          <a:p>
            <a:pPr>
              <a:spcBef>
                <a:spcPts val="0"/>
              </a:spcBef>
            </a:pPr>
            <a:r>
              <a:rPr lang="en-US" dirty="0"/>
              <a:t>Include </a:t>
            </a:r>
            <a:r>
              <a:rPr lang="en-US" dirty="0" smtClean="0"/>
              <a:t>learning and transfer</a:t>
            </a:r>
            <a:endParaRPr lang="en-US" dirty="0"/>
          </a:p>
          <a:p>
            <a:pPr>
              <a:spcBef>
                <a:spcPts val="0"/>
              </a:spcBef>
            </a:pPr>
            <a:endParaRPr lang="en-US" sz="800" dirty="0"/>
          </a:p>
          <a:p>
            <a:pPr>
              <a:spcBef>
                <a:spcPts val="0"/>
              </a:spcBef>
            </a:pPr>
            <a:r>
              <a:rPr lang="en-US" dirty="0"/>
              <a:t>Learning often assessed </a:t>
            </a:r>
            <a:r>
              <a:rPr lang="en-US" dirty="0" smtClean="0"/>
              <a:t>via  </a:t>
            </a:r>
            <a:r>
              <a:rPr lang="en-US" dirty="0"/>
              <a:t>work samples</a:t>
            </a:r>
          </a:p>
          <a:p>
            <a:pPr>
              <a:spcBef>
                <a:spcPts val="0"/>
              </a:spcBef>
            </a:pPr>
            <a:endParaRPr lang="en-US" sz="800" dirty="0"/>
          </a:p>
          <a:p>
            <a:pPr>
              <a:spcBef>
                <a:spcPts val="0"/>
              </a:spcBef>
            </a:pPr>
            <a:r>
              <a:rPr lang="en-US" dirty="0"/>
              <a:t>Transfer often  assessed </a:t>
            </a:r>
            <a:r>
              <a:rPr lang="en-US" dirty="0" smtClean="0"/>
              <a:t>via observation or managerial/peer </a:t>
            </a:r>
            <a:r>
              <a:rPr lang="en-US" dirty="0"/>
              <a:t>ratings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008718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Affective Outcomes</a:t>
            </a:r>
            <a:endParaRPr lang="en-US" dirty="0"/>
          </a:p>
        </p:txBody>
      </p:sp>
      <p:sp>
        <p:nvSpPr>
          <p:cNvPr id="3" name="Content Placeholder 2"/>
          <p:cNvSpPr>
            <a:spLocks noGrp="1"/>
          </p:cNvSpPr>
          <p:nvPr>
            <p:ph idx="1"/>
          </p:nvPr>
        </p:nvSpPr>
        <p:spPr>
          <a:xfrm>
            <a:off x="1430868" y="1905000"/>
            <a:ext cx="6417732" cy="3962400"/>
          </a:xfrm>
        </p:spPr>
        <p:txBody>
          <a:bodyPr>
            <a:noAutofit/>
          </a:bodyPr>
          <a:lstStyle/>
          <a:p>
            <a:r>
              <a:rPr lang="en-US" dirty="0"/>
              <a:t>Include attitudes and motivation</a:t>
            </a:r>
          </a:p>
          <a:p>
            <a:pPr lvl="1"/>
            <a:r>
              <a:rPr lang="en-US" dirty="0" smtClean="0"/>
              <a:t>e.g., </a:t>
            </a:r>
            <a:r>
              <a:rPr lang="en-US" dirty="0"/>
              <a:t>self-efficacy, employee engagement, motivation to learn, tolerance for diversity</a:t>
            </a:r>
            <a:r>
              <a:rPr lang="en-US" dirty="0" smtClean="0"/>
              <a:t>, attitudes toward safety</a:t>
            </a:r>
            <a:r>
              <a:rPr lang="en-US" dirty="0"/>
              <a:t> </a:t>
            </a:r>
            <a:endParaRPr lang="en-US" dirty="0" smtClean="0"/>
          </a:p>
          <a:p>
            <a:pPr marL="365760" lvl="1" indent="0">
              <a:buNone/>
            </a:pPr>
            <a:endParaRPr lang="en-US" sz="1200" dirty="0"/>
          </a:p>
          <a:p>
            <a:r>
              <a:rPr lang="en-US" dirty="0"/>
              <a:t>The attitude of interest depends on </a:t>
            </a:r>
            <a:r>
              <a:rPr lang="en-US" dirty="0" smtClean="0"/>
              <a:t>the training </a:t>
            </a:r>
            <a:r>
              <a:rPr lang="en-US" dirty="0"/>
              <a:t>objectives</a:t>
            </a:r>
          </a:p>
          <a:p>
            <a:pPr marL="0" indent="0">
              <a:buNone/>
            </a:pPr>
            <a:endParaRPr lang="en-US" sz="1200" dirty="0"/>
          </a:p>
          <a:p>
            <a:r>
              <a:rPr lang="en-US" dirty="0"/>
              <a:t>Affective outcomes </a:t>
            </a:r>
            <a:r>
              <a:rPr lang="en-US" dirty="0" smtClean="0"/>
              <a:t>often measured via surveys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99333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Results</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pPr marL="0" indent="0">
              <a:buNone/>
            </a:pPr>
            <a:endParaRPr lang="en-US" sz="1200" dirty="0"/>
          </a:p>
          <a:p>
            <a:r>
              <a:rPr lang="en-US" dirty="0"/>
              <a:t>Did training have an impact on meaningful business outcomes</a:t>
            </a:r>
            <a:r>
              <a:rPr lang="en-US" dirty="0" smtClean="0"/>
              <a:t>?</a:t>
            </a:r>
          </a:p>
          <a:p>
            <a:endParaRPr lang="en-US" sz="1000" dirty="0"/>
          </a:p>
          <a:p>
            <a:r>
              <a:rPr lang="en-US" dirty="0"/>
              <a:t>Outcomes used to determine the benefits of </a:t>
            </a:r>
            <a:r>
              <a:rPr lang="en-US" dirty="0" smtClean="0"/>
              <a:t>training to </a:t>
            </a:r>
            <a:r>
              <a:rPr lang="en-US" dirty="0"/>
              <a:t>the company</a:t>
            </a:r>
          </a:p>
          <a:p>
            <a:pPr lvl="1"/>
            <a:r>
              <a:rPr lang="en-US" dirty="0"/>
              <a:t>e.g., reduced costs, increased employee retention, increased sales, improved quality or customer service</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979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Return on Investment</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a:spcBef>
                <a:spcPts val="0"/>
              </a:spcBef>
            </a:pPr>
            <a:r>
              <a:rPr lang="en-US" dirty="0"/>
              <a:t>Involves comparing the training program's benefits </a:t>
            </a:r>
            <a:r>
              <a:rPr lang="en-US" dirty="0" smtClean="0"/>
              <a:t>to its </a:t>
            </a:r>
            <a:r>
              <a:rPr lang="en-US" dirty="0"/>
              <a:t>costs in monetary terms </a:t>
            </a:r>
            <a:endParaRPr lang="en-US" dirty="0" smtClean="0"/>
          </a:p>
          <a:p>
            <a:pPr>
              <a:spcBef>
                <a:spcPts val="0"/>
              </a:spcBef>
            </a:pPr>
            <a:endParaRPr lang="en-US" sz="1200" dirty="0"/>
          </a:p>
          <a:p>
            <a:pPr lvl="1">
              <a:spcBef>
                <a:spcPts val="0"/>
              </a:spcBef>
            </a:pPr>
            <a:r>
              <a:rPr lang="en-US" dirty="0" smtClean="0">
                <a:solidFill>
                  <a:srgbClr val="660033"/>
                </a:solidFill>
              </a:rPr>
              <a:t>Benefits: </a:t>
            </a:r>
            <a:r>
              <a:rPr lang="en-US" dirty="0" smtClean="0"/>
              <a:t>value the </a:t>
            </a:r>
            <a:r>
              <a:rPr lang="en-US" dirty="0"/>
              <a:t>company gains </a:t>
            </a:r>
            <a:endParaRPr lang="en-US" dirty="0" smtClean="0"/>
          </a:p>
          <a:p>
            <a:pPr lvl="1">
              <a:spcBef>
                <a:spcPts val="0"/>
              </a:spcBef>
            </a:pPr>
            <a:endParaRPr lang="en-US" sz="1200" dirty="0" smtClean="0"/>
          </a:p>
          <a:p>
            <a:pPr lvl="1">
              <a:spcBef>
                <a:spcPts val="0"/>
              </a:spcBef>
            </a:pPr>
            <a:r>
              <a:rPr lang="en-US" dirty="0" smtClean="0">
                <a:solidFill>
                  <a:srgbClr val="660033"/>
                </a:solidFill>
              </a:rPr>
              <a:t>Direct costs</a:t>
            </a:r>
            <a:r>
              <a:rPr lang="en-US" dirty="0" smtClean="0"/>
              <a:t>: salaries for employees </a:t>
            </a:r>
            <a:r>
              <a:rPr lang="en-US" dirty="0"/>
              <a:t>involved in </a:t>
            </a:r>
            <a:r>
              <a:rPr lang="en-US" dirty="0" smtClean="0"/>
              <a:t>training, </a:t>
            </a:r>
            <a:r>
              <a:rPr lang="en-US" dirty="0"/>
              <a:t>program </a:t>
            </a:r>
            <a:r>
              <a:rPr lang="en-US" dirty="0" smtClean="0"/>
              <a:t>materials, facilities, </a:t>
            </a:r>
            <a:r>
              <a:rPr lang="en-US" dirty="0"/>
              <a:t>and </a:t>
            </a:r>
            <a:r>
              <a:rPr lang="en-US" dirty="0" smtClean="0"/>
              <a:t>travel</a:t>
            </a:r>
          </a:p>
          <a:p>
            <a:pPr lvl="1">
              <a:spcBef>
                <a:spcPts val="0"/>
              </a:spcBef>
            </a:pPr>
            <a:endParaRPr lang="en-US" sz="1200" dirty="0"/>
          </a:p>
          <a:p>
            <a:pPr lvl="1">
              <a:spcBef>
                <a:spcPts val="0"/>
              </a:spcBef>
            </a:pPr>
            <a:r>
              <a:rPr lang="en-US" dirty="0">
                <a:solidFill>
                  <a:srgbClr val="660033"/>
                </a:solidFill>
              </a:rPr>
              <a:t>Indirect </a:t>
            </a:r>
            <a:r>
              <a:rPr lang="en-US" dirty="0" smtClean="0">
                <a:solidFill>
                  <a:srgbClr val="660033"/>
                </a:solidFill>
              </a:rPr>
              <a:t>costs</a:t>
            </a:r>
            <a:r>
              <a:rPr lang="en-US" dirty="0" smtClean="0"/>
              <a:t>: costs not related </a:t>
            </a:r>
            <a:r>
              <a:rPr lang="en-US" dirty="0"/>
              <a:t>directly to </a:t>
            </a:r>
            <a:r>
              <a:rPr lang="en-US" dirty="0" smtClean="0"/>
              <a:t>design and delivery</a:t>
            </a:r>
            <a:endParaRPr lang="en-US" dirty="0"/>
          </a:p>
        </p:txBody>
      </p:sp>
      <p:sp>
        <p:nvSpPr>
          <p:cNvPr id="5"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896910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Which Outcomes?</a:t>
            </a:r>
            <a:endParaRPr lang="en-US" dirty="0"/>
          </a:p>
        </p:txBody>
      </p:sp>
      <p:grpSp>
        <p:nvGrpSpPr>
          <p:cNvPr id="3" name="Group 2" descr="This slide contains four boxes placed in two rows.&#10; &#10;The first row contains two boxes that read relevance and reliability, respectively.&#10;&#10;The second row contains two boxes that read discrimination and practicality, respectively.&#10;"/>
          <p:cNvGrpSpPr/>
          <p:nvPr/>
        </p:nvGrpSpPr>
        <p:grpSpPr>
          <a:xfrm>
            <a:off x="2079381" y="2133599"/>
            <a:ext cx="5235819" cy="3047091"/>
            <a:chOff x="2079381" y="1905907"/>
            <a:chExt cx="5290036" cy="3274784"/>
          </a:xfrm>
        </p:grpSpPr>
        <p:sp>
          <p:nvSpPr>
            <p:cNvPr id="6" name="Freeform 5"/>
            <p:cNvSpPr/>
            <p:nvPr/>
          </p:nvSpPr>
          <p:spPr>
            <a:xfrm>
              <a:off x="2079381" y="1905907"/>
              <a:ext cx="2519064" cy="1511438"/>
            </a:xfrm>
            <a:custGeom>
              <a:avLst/>
              <a:gdLst>
                <a:gd name="connsiteX0" fmla="*/ 0 w 2519064"/>
                <a:gd name="connsiteY0" fmla="*/ 0 h 1511438"/>
                <a:gd name="connsiteX1" fmla="*/ 2519064 w 2519064"/>
                <a:gd name="connsiteY1" fmla="*/ 0 h 1511438"/>
                <a:gd name="connsiteX2" fmla="*/ 2519064 w 2519064"/>
                <a:gd name="connsiteY2" fmla="*/ 1511438 h 1511438"/>
                <a:gd name="connsiteX3" fmla="*/ 0 w 2519064"/>
                <a:gd name="connsiteY3" fmla="*/ 1511438 h 1511438"/>
                <a:gd name="connsiteX4" fmla="*/ 0 w 2519064"/>
                <a:gd name="connsiteY4" fmla="*/ 0 h 151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064" h="1511438">
                  <a:moveTo>
                    <a:pt x="0" y="0"/>
                  </a:moveTo>
                  <a:lnTo>
                    <a:pt x="2519064" y="0"/>
                  </a:lnTo>
                  <a:lnTo>
                    <a:pt x="2519064" y="1511438"/>
                  </a:lnTo>
                  <a:lnTo>
                    <a:pt x="0" y="1511438"/>
                  </a:lnTo>
                  <a:lnTo>
                    <a:pt x="0" y="0"/>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Gisha" panose="020B0502040204020203" pitchFamily="34" charset="-79"/>
                  <a:cs typeface="Gisha" panose="020B0502040204020203" pitchFamily="34" charset="-79"/>
                </a:rPr>
                <a:t>Relevance</a:t>
              </a:r>
              <a:endParaRPr lang="en-US" sz="2800" kern="1200" dirty="0">
                <a:latin typeface="Gisha" panose="020B0502040204020203" pitchFamily="34" charset="-79"/>
                <a:cs typeface="Gisha" panose="020B0502040204020203" pitchFamily="34" charset="-79"/>
              </a:endParaRPr>
            </a:p>
          </p:txBody>
        </p:sp>
        <p:sp>
          <p:nvSpPr>
            <p:cNvPr id="7" name="Freeform 6"/>
            <p:cNvSpPr/>
            <p:nvPr/>
          </p:nvSpPr>
          <p:spPr>
            <a:xfrm>
              <a:off x="4850353" y="1905907"/>
              <a:ext cx="2519064" cy="1511438"/>
            </a:xfrm>
            <a:custGeom>
              <a:avLst/>
              <a:gdLst>
                <a:gd name="connsiteX0" fmla="*/ 0 w 2519064"/>
                <a:gd name="connsiteY0" fmla="*/ 0 h 1511438"/>
                <a:gd name="connsiteX1" fmla="*/ 2519064 w 2519064"/>
                <a:gd name="connsiteY1" fmla="*/ 0 h 1511438"/>
                <a:gd name="connsiteX2" fmla="*/ 2519064 w 2519064"/>
                <a:gd name="connsiteY2" fmla="*/ 1511438 h 1511438"/>
                <a:gd name="connsiteX3" fmla="*/ 0 w 2519064"/>
                <a:gd name="connsiteY3" fmla="*/ 1511438 h 1511438"/>
                <a:gd name="connsiteX4" fmla="*/ 0 w 2519064"/>
                <a:gd name="connsiteY4" fmla="*/ 0 h 151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064" h="1511438">
                  <a:moveTo>
                    <a:pt x="0" y="0"/>
                  </a:moveTo>
                  <a:lnTo>
                    <a:pt x="2519064" y="0"/>
                  </a:lnTo>
                  <a:lnTo>
                    <a:pt x="2519064" y="1511438"/>
                  </a:lnTo>
                  <a:lnTo>
                    <a:pt x="0" y="1511438"/>
                  </a:lnTo>
                  <a:lnTo>
                    <a:pt x="0" y="0"/>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latin typeface="Gisha" panose="020B0502040204020203" pitchFamily="34" charset="-79"/>
                  <a:cs typeface="Gisha" panose="020B0502040204020203" pitchFamily="34" charset="-79"/>
                </a:rPr>
                <a:t>Reliability</a:t>
              </a:r>
              <a:endParaRPr lang="en-US" sz="2800" b="0" kern="1200" dirty="0">
                <a:latin typeface="Gisha" panose="020B0502040204020203" pitchFamily="34" charset="-79"/>
                <a:cs typeface="Gisha" panose="020B0502040204020203" pitchFamily="34" charset="-79"/>
              </a:endParaRPr>
            </a:p>
          </p:txBody>
        </p:sp>
        <p:sp>
          <p:nvSpPr>
            <p:cNvPr id="8" name="Freeform 7"/>
            <p:cNvSpPr/>
            <p:nvPr/>
          </p:nvSpPr>
          <p:spPr>
            <a:xfrm>
              <a:off x="2079381" y="3669253"/>
              <a:ext cx="2519064" cy="1511438"/>
            </a:xfrm>
            <a:custGeom>
              <a:avLst/>
              <a:gdLst>
                <a:gd name="connsiteX0" fmla="*/ 0 w 2519064"/>
                <a:gd name="connsiteY0" fmla="*/ 0 h 1511438"/>
                <a:gd name="connsiteX1" fmla="*/ 2519064 w 2519064"/>
                <a:gd name="connsiteY1" fmla="*/ 0 h 1511438"/>
                <a:gd name="connsiteX2" fmla="*/ 2519064 w 2519064"/>
                <a:gd name="connsiteY2" fmla="*/ 1511438 h 1511438"/>
                <a:gd name="connsiteX3" fmla="*/ 0 w 2519064"/>
                <a:gd name="connsiteY3" fmla="*/ 1511438 h 1511438"/>
                <a:gd name="connsiteX4" fmla="*/ 0 w 2519064"/>
                <a:gd name="connsiteY4" fmla="*/ 0 h 151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064" h="1511438">
                  <a:moveTo>
                    <a:pt x="0" y="0"/>
                  </a:moveTo>
                  <a:lnTo>
                    <a:pt x="2519064" y="0"/>
                  </a:lnTo>
                  <a:lnTo>
                    <a:pt x="2519064" y="1511438"/>
                  </a:lnTo>
                  <a:lnTo>
                    <a:pt x="0" y="1511438"/>
                  </a:lnTo>
                  <a:lnTo>
                    <a:pt x="0" y="0"/>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latin typeface="Gisha" panose="020B0502040204020203" pitchFamily="34" charset="-79"/>
                  <a:cs typeface="Gisha" panose="020B0502040204020203" pitchFamily="34" charset="-79"/>
                </a:rPr>
                <a:t>Discrimination</a:t>
              </a:r>
              <a:endParaRPr lang="en-US" sz="2800" b="0" kern="1200" dirty="0">
                <a:latin typeface="Gisha" panose="020B0502040204020203" pitchFamily="34" charset="-79"/>
                <a:cs typeface="Gisha" panose="020B0502040204020203" pitchFamily="34" charset="-79"/>
              </a:endParaRPr>
            </a:p>
          </p:txBody>
        </p:sp>
        <p:sp>
          <p:nvSpPr>
            <p:cNvPr id="9" name="Freeform 8"/>
            <p:cNvSpPr/>
            <p:nvPr/>
          </p:nvSpPr>
          <p:spPr>
            <a:xfrm>
              <a:off x="4850353" y="3669253"/>
              <a:ext cx="2519064" cy="1511438"/>
            </a:xfrm>
            <a:custGeom>
              <a:avLst/>
              <a:gdLst>
                <a:gd name="connsiteX0" fmla="*/ 0 w 2519064"/>
                <a:gd name="connsiteY0" fmla="*/ 0 h 1511438"/>
                <a:gd name="connsiteX1" fmla="*/ 2519064 w 2519064"/>
                <a:gd name="connsiteY1" fmla="*/ 0 h 1511438"/>
                <a:gd name="connsiteX2" fmla="*/ 2519064 w 2519064"/>
                <a:gd name="connsiteY2" fmla="*/ 1511438 h 1511438"/>
                <a:gd name="connsiteX3" fmla="*/ 0 w 2519064"/>
                <a:gd name="connsiteY3" fmla="*/ 1511438 h 1511438"/>
                <a:gd name="connsiteX4" fmla="*/ 0 w 2519064"/>
                <a:gd name="connsiteY4" fmla="*/ 0 h 151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064" h="1511438">
                  <a:moveTo>
                    <a:pt x="0" y="0"/>
                  </a:moveTo>
                  <a:lnTo>
                    <a:pt x="2519064" y="0"/>
                  </a:lnTo>
                  <a:lnTo>
                    <a:pt x="2519064" y="1511438"/>
                  </a:lnTo>
                  <a:lnTo>
                    <a:pt x="0" y="1511438"/>
                  </a:lnTo>
                  <a:lnTo>
                    <a:pt x="0" y="0"/>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latin typeface="Gisha" panose="020B0502040204020203" pitchFamily="34" charset="-79"/>
                  <a:cs typeface="Gisha" panose="020B0502040204020203" pitchFamily="34" charset="-79"/>
                </a:rPr>
                <a:t>Practicality</a:t>
              </a:r>
              <a:endParaRPr lang="en-US" sz="2800" b="0" kern="1200" dirty="0">
                <a:latin typeface="Gisha" panose="020B0502040204020203" pitchFamily="34" charset="-79"/>
                <a:cs typeface="Gisha" panose="020B0502040204020203" pitchFamily="34" charset="-79"/>
              </a:endParaRPr>
            </a:p>
          </p:txBody>
        </p:sp>
      </p:gr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90867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Relevance</a:t>
            </a:r>
            <a:endParaRPr lang="en-US" dirty="0"/>
          </a:p>
        </p:txBody>
      </p:sp>
      <p:sp>
        <p:nvSpPr>
          <p:cNvPr id="3" name="Content Placeholder 2"/>
          <p:cNvSpPr>
            <a:spLocks noGrp="1"/>
          </p:cNvSpPr>
          <p:nvPr>
            <p:ph idx="1"/>
          </p:nvPr>
        </p:nvSpPr>
        <p:spPr>
          <a:xfrm>
            <a:off x="1430868" y="1828800"/>
            <a:ext cx="6265332" cy="3962400"/>
          </a:xfrm>
        </p:spPr>
        <p:txBody>
          <a:bodyPr>
            <a:noAutofit/>
          </a:bodyPr>
          <a:lstStyle/>
          <a:p>
            <a:pPr>
              <a:spcBef>
                <a:spcPts val="0"/>
              </a:spcBef>
            </a:pPr>
            <a:r>
              <a:rPr lang="en-US" dirty="0" smtClean="0"/>
              <a:t>The extent to which training </a:t>
            </a:r>
            <a:r>
              <a:rPr lang="en-US" dirty="0"/>
              <a:t>outcomes </a:t>
            </a:r>
            <a:r>
              <a:rPr lang="en-US" dirty="0" smtClean="0"/>
              <a:t>are related </a:t>
            </a:r>
            <a:r>
              <a:rPr lang="en-US" dirty="0"/>
              <a:t>to the learned capabilities emphasized in the </a:t>
            </a:r>
            <a:r>
              <a:rPr lang="en-US" dirty="0" smtClean="0"/>
              <a:t>program</a:t>
            </a:r>
            <a:endParaRPr lang="en-US" dirty="0"/>
          </a:p>
          <a:p>
            <a:pPr lvl="1">
              <a:spcBef>
                <a:spcPts val="0"/>
              </a:spcBef>
            </a:pPr>
            <a:endParaRPr lang="en-US" sz="1200" dirty="0"/>
          </a:p>
          <a:p>
            <a:pPr>
              <a:spcBef>
                <a:spcPts val="0"/>
              </a:spcBef>
            </a:pPr>
            <a:r>
              <a:rPr lang="en-US" dirty="0">
                <a:solidFill>
                  <a:srgbClr val="660033"/>
                </a:solidFill>
              </a:rPr>
              <a:t>C</a:t>
            </a:r>
            <a:r>
              <a:rPr lang="en-US" dirty="0" smtClean="0">
                <a:solidFill>
                  <a:srgbClr val="660033"/>
                </a:solidFill>
              </a:rPr>
              <a:t>ontamination</a:t>
            </a:r>
            <a:r>
              <a:rPr lang="en-US" dirty="0" smtClean="0"/>
              <a:t> </a:t>
            </a:r>
            <a:r>
              <a:rPr lang="en-US" dirty="0"/>
              <a:t>refers to the inclusion of inappropriate or irrelevant </a:t>
            </a:r>
            <a:r>
              <a:rPr lang="en-US" dirty="0" smtClean="0"/>
              <a:t>outcomes</a:t>
            </a:r>
          </a:p>
          <a:p>
            <a:pPr>
              <a:spcBef>
                <a:spcPts val="0"/>
              </a:spcBef>
            </a:pPr>
            <a:endParaRPr lang="en-US" sz="1200" dirty="0"/>
          </a:p>
          <a:p>
            <a:pPr>
              <a:spcBef>
                <a:spcPts val="0"/>
              </a:spcBef>
            </a:pPr>
            <a:r>
              <a:rPr lang="en-US" dirty="0">
                <a:solidFill>
                  <a:srgbClr val="660033"/>
                </a:solidFill>
              </a:rPr>
              <a:t>D</a:t>
            </a:r>
            <a:r>
              <a:rPr lang="en-US" dirty="0" smtClean="0">
                <a:solidFill>
                  <a:srgbClr val="660033"/>
                </a:solidFill>
              </a:rPr>
              <a:t>eficiency</a:t>
            </a:r>
            <a:r>
              <a:rPr lang="en-US" dirty="0" smtClean="0"/>
              <a:t> </a:t>
            </a:r>
            <a:r>
              <a:rPr lang="en-US" dirty="0"/>
              <a:t>refers to the omission of important information</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471401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544618"/>
          </a:xfrm>
        </p:spPr>
        <p:txBody>
          <a:bodyPr>
            <a:normAutofit/>
          </a:bodyPr>
          <a:lstStyle/>
          <a:p>
            <a:r>
              <a:rPr lang="en-US" dirty="0" smtClean="0"/>
              <a:t>Deficiency</a:t>
            </a:r>
            <a:r>
              <a:rPr lang="en-US" dirty="0"/>
              <a:t>, Relevance, </a:t>
            </a:r>
            <a:r>
              <a:rPr lang="en-US" dirty="0" smtClean="0"/>
              <a:t>&amp; Contamination</a:t>
            </a:r>
            <a:endParaRPr lang="en-US" dirty="0"/>
          </a:p>
        </p:txBody>
      </p:sp>
      <p:pic>
        <p:nvPicPr>
          <p:cNvPr id="5" name="Picture 6" descr="This image contains two overlapping circles.&#10; &#10;The circle on the left contains content that reads outcomes measured in evaluation. An upward-pointing arrow is positioned below this circle. This arrow is labeled contamination. &#10;&#10;The circle on the right contains content that reads outcomes identified by needs assessment and included in training objectives. An upward-pointing arrow is positioned below this circle. This arrow is labeled deficiency. &#10;&#10;The area between the overlapping circles contains content that reads outcomes related to training objectives. An upward-pointing arrow is positioned below this area. This arrow is labeled relevance. &#10;"/>
          <p:cNvPicPr>
            <a:picLocks noChangeAspect="1" noChangeArrowheads="1"/>
          </p:cNvPicPr>
          <p:nvPr/>
        </p:nvPicPr>
        <p:blipFill>
          <a:blip r:embed="rId2"/>
          <a:srcRect/>
          <a:stretch>
            <a:fillRect/>
          </a:stretch>
        </p:blipFill>
        <p:spPr bwMode="auto">
          <a:xfrm>
            <a:off x="2438400" y="2294622"/>
            <a:ext cx="4343400" cy="3282967"/>
          </a:xfrm>
          <a:prstGeom prst="rect">
            <a:avLst/>
          </a:prstGeom>
          <a:ln>
            <a:noFill/>
          </a:ln>
          <a:effectLst>
            <a:outerShdw blurRad="292100" dist="139700" dir="2700000" algn="tl" rotWithShape="0">
              <a:srgbClr val="333333">
                <a:alpha val="65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68371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Reliability</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r>
              <a:rPr lang="en-US" dirty="0" smtClean="0"/>
              <a:t>The extent to which outcomes can be measured </a:t>
            </a:r>
            <a:r>
              <a:rPr lang="en-US" dirty="0"/>
              <a:t>consistently over </a:t>
            </a:r>
            <a:r>
              <a:rPr lang="en-US" dirty="0" smtClean="0"/>
              <a:t>time</a:t>
            </a:r>
            <a:endParaRPr lang="en-US" dirty="0"/>
          </a:p>
          <a:p>
            <a:pPr marL="0" indent="0">
              <a:buNone/>
            </a:pPr>
            <a:endParaRPr lang="en-US" sz="1200" dirty="0"/>
          </a:p>
          <a:p>
            <a:r>
              <a:rPr lang="en-US" dirty="0"/>
              <a:t>E</a:t>
            </a:r>
            <a:r>
              <a:rPr lang="en-US" dirty="0" smtClean="0"/>
              <a:t>valuators are concerned </a:t>
            </a:r>
            <a:r>
              <a:rPr lang="en-US" dirty="0"/>
              <a:t>with consistency over time, such that </a:t>
            </a:r>
            <a:r>
              <a:rPr lang="en-US" dirty="0" smtClean="0"/>
              <a:t>items do </a:t>
            </a:r>
            <a:r>
              <a:rPr lang="en-US" dirty="0"/>
              <a:t>not change in meaning or interpretation over </a:t>
            </a:r>
            <a:r>
              <a:rPr lang="en-US" dirty="0" smtClean="0"/>
              <a:t>time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22770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Discrimination</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a:spcBef>
                <a:spcPts val="0"/>
              </a:spcBef>
            </a:pPr>
            <a:r>
              <a:rPr lang="en-US" dirty="0" smtClean="0"/>
              <a:t>The extent to which measured performance reflects </a:t>
            </a:r>
            <a:r>
              <a:rPr lang="en-US" dirty="0"/>
              <a:t>a </a:t>
            </a:r>
            <a:r>
              <a:rPr lang="en-US" dirty="0" smtClean="0"/>
              <a:t>true difference</a:t>
            </a:r>
            <a:endParaRPr lang="en-US" dirty="0"/>
          </a:p>
          <a:p>
            <a:pPr marL="0" indent="0">
              <a:spcBef>
                <a:spcPts val="0"/>
              </a:spcBef>
              <a:buNone/>
            </a:pPr>
            <a:endParaRPr lang="en-US" sz="1000" dirty="0"/>
          </a:p>
          <a:p>
            <a:pPr>
              <a:spcBef>
                <a:spcPts val="0"/>
              </a:spcBef>
            </a:pPr>
            <a:r>
              <a:rPr lang="en-US" dirty="0"/>
              <a:t>We want tests </a:t>
            </a:r>
            <a:r>
              <a:rPr lang="en-US" dirty="0" smtClean="0"/>
              <a:t>that discriminate </a:t>
            </a:r>
            <a:r>
              <a:rPr lang="en-US" dirty="0"/>
              <a:t>between high and low performance</a:t>
            </a:r>
          </a:p>
          <a:p>
            <a:pPr lvl="1">
              <a:spcBef>
                <a:spcPts val="0"/>
              </a:spcBef>
            </a:pPr>
            <a:r>
              <a:rPr lang="en-US" dirty="0"/>
              <a:t>A test </a:t>
            </a:r>
            <a:r>
              <a:rPr lang="en-US" dirty="0" smtClean="0"/>
              <a:t>that is too easy may not discriminate</a:t>
            </a:r>
          </a:p>
          <a:p>
            <a:pPr lvl="1">
              <a:spcBef>
                <a:spcPts val="0"/>
              </a:spcBef>
            </a:pPr>
            <a:r>
              <a:rPr lang="en-US" dirty="0" smtClean="0"/>
              <a:t>In </a:t>
            </a:r>
            <a:r>
              <a:rPr lang="en-US" dirty="0"/>
              <a:t>this instance, both high and low performers would do well </a:t>
            </a:r>
            <a:r>
              <a:rPr lang="en-US" dirty="0" smtClean="0"/>
              <a:t>and appear </a:t>
            </a:r>
            <a:r>
              <a:rPr lang="en-US" dirty="0"/>
              <a:t>“good” even though they are </a:t>
            </a:r>
            <a:r>
              <a:rPr lang="en-US" dirty="0" smtClean="0"/>
              <a:t>not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36816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Practicality</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r>
              <a:rPr lang="en-US" dirty="0" smtClean="0"/>
              <a:t>The extent to which outcomes can be easily </a:t>
            </a:r>
            <a:r>
              <a:rPr lang="en-US" dirty="0"/>
              <a:t>measured and </a:t>
            </a:r>
            <a:r>
              <a:rPr lang="en-US" dirty="0" smtClean="0"/>
              <a:t>collected</a:t>
            </a:r>
            <a:endParaRPr lang="en-US" dirty="0"/>
          </a:p>
          <a:p>
            <a:endParaRPr lang="en-US" sz="1200" dirty="0"/>
          </a:p>
          <a:p>
            <a:r>
              <a:rPr lang="en-US" dirty="0" smtClean="0"/>
              <a:t>Companies often claim that measurement is too burdensome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052716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544618"/>
          </a:xfrm>
        </p:spPr>
        <p:txBody>
          <a:bodyPr>
            <a:normAutofit/>
          </a:bodyPr>
          <a:lstStyle/>
          <a:p>
            <a:r>
              <a:rPr lang="en-US" dirty="0" smtClean="0"/>
              <a:t>Training Evaluation Practices</a:t>
            </a:r>
            <a:endParaRPr lang="en-US" dirty="0"/>
          </a:p>
        </p:txBody>
      </p:sp>
      <p:pic>
        <p:nvPicPr>
          <p:cNvPr id="7" name="Picture 3" descr="This graph depicts training evaluation practices. &#10;&#10;The x-axis is labeled outcomes and contains six markings. From the left to the right, these markings read reaction, cognitive, behavior, results, return on investment (actual or projected), and none. The y-axis is labeled percentage of companies using outcome and contains eleven markings. From the bottom to the top, these markings read 0, 10, 20, 30, 40, 50, 60, 70, 80, 90, and 100.&#10;&#10;92 percent companies use reaction outcome in training evaluation.&#10;&#10;81 percent companies use cognitive outcome in training evaluation.&#10;&#10;55 percent companies use behavior outcome in training evaluation.&#10;&#10;37 percent companies use results outcome in training evaluation.&#10;&#10;18 percent companies use return on investment (actual or projected) outcome in training evaluation. &#10;&#10;4 percent companies do not use any outcome in training evaluation. &#10;"/>
          <p:cNvPicPr>
            <a:picLocks noChangeAspect="1"/>
          </p:cNvPicPr>
          <p:nvPr/>
        </p:nvPicPr>
        <p:blipFill>
          <a:blip r:embed="rId2">
            <a:extLst>
              <a:ext uri="{BEBA8EAE-BF5A-486C-A8C5-ECC9F3942E4B}">
                <a14:imgProps xmlns:a14="http://schemas.microsoft.com/office/drawing/2010/main">
                  <a14:imgLayer r:embed="rId3">
                    <a14:imgEffect>
                      <a14:artisticPlasticWrap/>
                    </a14:imgEffect>
                  </a14:imgLayer>
                </a14:imgProps>
              </a:ext>
            </a:extLst>
          </a:blip>
          <a:srcRect/>
          <a:stretch>
            <a:fillRect/>
          </a:stretch>
        </p:blipFill>
        <p:spPr bwMode="auto">
          <a:xfrm>
            <a:off x="1766711" y="2133600"/>
            <a:ext cx="5562600" cy="3379731"/>
          </a:xfrm>
          <a:prstGeom prst="rect">
            <a:avLst/>
          </a:prstGeom>
          <a:solidFill>
            <a:srgbClr val="660033"/>
          </a:solidFill>
          <a:ln>
            <a:noFill/>
          </a:ln>
          <a:effectLst>
            <a:outerShdw blurRad="292100" dist="139700" dir="2700000" algn="tl" rotWithShape="0">
              <a:srgbClr val="333333">
                <a:alpha val="65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0978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Which Outcomes?</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While collecting data on all outcomes is ideal, </a:t>
            </a:r>
            <a:r>
              <a:rPr lang="en-US" dirty="0" smtClean="0"/>
              <a:t>it may </a:t>
            </a:r>
            <a:r>
              <a:rPr lang="en-US" dirty="0"/>
              <a:t>not always be necessary</a:t>
            </a:r>
          </a:p>
          <a:p>
            <a:endParaRPr lang="en-US" sz="800" dirty="0"/>
          </a:p>
          <a:p>
            <a:r>
              <a:rPr lang="en-US" dirty="0"/>
              <a:t>Consider the scope of the </a:t>
            </a:r>
            <a:r>
              <a:rPr lang="en-US" dirty="0" smtClean="0"/>
              <a:t>training and </a:t>
            </a:r>
            <a:r>
              <a:rPr lang="en-US" dirty="0"/>
              <a:t>practical </a:t>
            </a:r>
            <a:r>
              <a:rPr lang="en-US" dirty="0" smtClean="0"/>
              <a:t>considerations</a:t>
            </a:r>
            <a:endParaRPr lang="en-US" dirty="0"/>
          </a:p>
          <a:p>
            <a:endParaRPr lang="en-US" sz="800" dirty="0"/>
          </a:p>
          <a:p>
            <a:r>
              <a:rPr lang="en-US" dirty="0" smtClean="0"/>
              <a:t>Do not </a:t>
            </a:r>
            <a:r>
              <a:rPr lang="en-US" dirty="0"/>
              <a:t>assume that positive reactions lead to transfer</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411142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 Threats to Validity</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Threats to validity refer to factors that will lead an evaluator to question </a:t>
            </a:r>
            <a:r>
              <a:rPr lang="en-US" dirty="0" smtClean="0"/>
              <a:t>the results</a:t>
            </a:r>
            <a:endParaRPr lang="en-US" dirty="0"/>
          </a:p>
          <a:p>
            <a:endParaRPr lang="en-US" sz="1000" dirty="0"/>
          </a:p>
          <a:p>
            <a:r>
              <a:rPr lang="en-US" dirty="0">
                <a:solidFill>
                  <a:srgbClr val="660033"/>
                </a:solidFill>
              </a:rPr>
              <a:t>Internal validity </a:t>
            </a:r>
            <a:r>
              <a:rPr lang="en-US" dirty="0"/>
              <a:t>is the believability of the </a:t>
            </a:r>
            <a:r>
              <a:rPr lang="en-US" dirty="0" smtClean="0"/>
              <a:t>study</a:t>
            </a:r>
            <a:endParaRPr lang="en-US" dirty="0"/>
          </a:p>
          <a:p>
            <a:endParaRPr lang="en-US" sz="1000" dirty="0"/>
          </a:p>
          <a:p>
            <a:r>
              <a:rPr lang="en-US" dirty="0">
                <a:solidFill>
                  <a:srgbClr val="660033"/>
                </a:solidFill>
              </a:rPr>
              <a:t>External validity </a:t>
            </a:r>
            <a:r>
              <a:rPr lang="en-US" dirty="0" smtClean="0"/>
              <a:t>is the </a:t>
            </a:r>
            <a:r>
              <a:rPr lang="en-US" dirty="0"/>
              <a:t>generalizability of the evaluation results to other groups and </a:t>
            </a:r>
            <a:r>
              <a:rPr lang="en-US" dirty="0" smtClean="0"/>
              <a:t>situations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81633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31115"/>
            <a:ext cx="6965245" cy="1202485"/>
          </a:xfrm>
        </p:spPr>
        <p:txBody>
          <a:bodyPr>
            <a:normAutofit/>
          </a:bodyPr>
          <a:lstStyle/>
          <a:p>
            <a:pPr lvl="0"/>
            <a:r>
              <a:rPr lang="en-US" dirty="0" smtClean="0"/>
              <a:t> Controlling for Threats</a:t>
            </a:r>
            <a:endParaRPr lang="en-US" dirty="0"/>
          </a:p>
        </p:txBody>
      </p:sp>
      <p:sp>
        <p:nvSpPr>
          <p:cNvPr id="3" name="Content Placeholder 2"/>
          <p:cNvSpPr>
            <a:spLocks noGrp="1"/>
          </p:cNvSpPr>
          <p:nvPr>
            <p:ph idx="1"/>
          </p:nvPr>
        </p:nvSpPr>
        <p:spPr>
          <a:xfrm>
            <a:off x="1430868" y="2057400"/>
            <a:ext cx="6265332" cy="3962400"/>
          </a:xfrm>
        </p:spPr>
        <p:txBody>
          <a:bodyPr>
            <a:noAutofit/>
          </a:bodyPr>
          <a:lstStyle/>
          <a:p>
            <a:r>
              <a:rPr lang="en-US" dirty="0"/>
              <a:t>There are three ways to control for </a:t>
            </a:r>
            <a:r>
              <a:rPr lang="en-US" dirty="0" smtClean="0"/>
              <a:t>threats:</a:t>
            </a:r>
            <a:endParaRPr lang="en-US" dirty="0"/>
          </a:p>
          <a:p>
            <a:pPr lvl="1"/>
            <a:r>
              <a:rPr lang="en-US" dirty="0"/>
              <a:t>Use pre-tests and post-tests </a:t>
            </a:r>
          </a:p>
          <a:p>
            <a:pPr lvl="1"/>
            <a:r>
              <a:rPr lang="en-US" dirty="0"/>
              <a:t>Use a control group</a:t>
            </a:r>
          </a:p>
          <a:p>
            <a:pPr lvl="1"/>
            <a:r>
              <a:rPr lang="en-US" dirty="0"/>
              <a:t>Random assignment of employees to control and training groups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767312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Post-test Only</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Involves collecting only post-training </a:t>
            </a:r>
            <a:r>
              <a:rPr lang="en-US" dirty="0" smtClean="0"/>
              <a:t>outcomes</a:t>
            </a:r>
          </a:p>
          <a:p>
            <a:endParaRPr lang="en-US" sz="1200" dirty="0"/>
          </a:p>
          <a:p>
            <a:r>
              <a:rPr lang="en-US" dirty="0"/>
              <a:t>Appropriate when trainees can be expected to have similar levels of </a:t>
            </a:r>
            <a:r>
              <a:rPr lang="en-US" dirty="0" smtClean="0"/>
              <a:t>proficiency </a:t>
            </a:r>
            <a:r>
              <a:rPr lang="en-US" dirty="0"/>
              <a:t>prior to </a:t>
            </a:r>
            <a:r>
              <a:rPr lang="en-US" dirty="0" smtClean="0"/>
              <a:t>training</a:t>
            </a:r>
          </a:p>
          <a:p>
            <a:endParaRPr lang="en-US" sz="1200" dirty="0"/>
          </a:p>
          <a:p>
            <a:r>
              <a:rPr lang="en-US" dirty="0"/>
              <a:t>Strengthened </a:t>
            </a:r>
            <a:r>
              <a:rPr lang="en-US" dirty="0" smtClean="0"/>
              <a:t>with a </a:t>
            </a:r>
            <a:r>
              <a:rPr lang="en-US" dirty="0"/>
              <a:t>control group </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500670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Pre-test / Post-test</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Involves collecting both pre-training and post-training </a:t>
            </a:r>
            <a:r>
              <a:rPr lang="en-US" dirty="0" smtClean="0"/>
              <a:t>outcomes to </a:t>
            </a:r>
            <a:r>
              <a:rPr lang="en-US" dirty="0"/>
              <a:t>determine </a:t>
            </a:r>
            <a:r>
              <a:rPr lang="en-US" dirty="0" smtClean="0"/>
              <a:t>if a </a:t>
            </a:r>
            <a:r>
              <a:rPr lang="en-US" dirty="0"/>
              <a:t>change has </a:t>
            </a:r>
            <a:r>
              <a:rPr lang="en-US" dirty="0" smtClean="0"/>
              <a:t>occurred</a:t>
            </a:r>
          </a:p>
          <a:p>
            <a:endParaRPr lang="en-US" sz="1200" dirty="0"/>
          </a:p>
          <a:p>
            <a:r>
              <a:rPr lang="en-US" dirty="0" smtClean="0"/>
              <a:t>Is there a difference in outcomes before and after 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953812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2382818"/>
          </a:xfrm>
        </p:spPr>
        <p:txBody>
          <a:bodyPr>
            <a:normAutofit/>
          </a:bodyPr>
          <a:lstStyle/>
          <a:p>
            <a:r>
              <a:rPr lang="en-US" dirty="0" smtClean="0"/>
              <a:t> Pre-test / Post-test with </a:t>
            </a:r>
            <a:r>
              <a:rPr lang="en-US" dirty="0"/>
              <a:t>Comparison Group </a:t>
            </a:r>
            <a:br>
              <a:rPr lang="en-US" dirty="0"/>
            </a:br>
            <a:endParaRPr lang="en-US" dirty="0"/>
          </a:p>
        </p:txBody>
      </p:sp>
      <p:sp>
        <p:nvSpPr>
          <p:cNvPr id="3" name="Content Placeholder 2"/>
          <p:cNvSpPr>
            <a:spLocks noGrp="1"/>
          </p:cNvSpPr>
          <p:nvPr>
            <p:ph idx="1"/>
          </p:nvPr>
        </p:nvSpPr>
        <p:spPr>
          <a:xfrm>
            <a:off x="1430868" y="2438400"/>
            <a:ext cx="6265332" cy="3962400"/>
          </a:xfrm>
        </p:spPr>
        <p:txBody>
          <a:bodyPr>
            <a:noAutofit/>
          </a:bodyPr>
          <a:lstStyle/>
          <a:p>
            <a:r>
              <a:rPr lang="en-US" dirty="0"/>
              <a:t>Includes pre-training and post-training </a:t>
            </a:r>
            <a:r>
              <a:rPr lang="en-US" dirty="0" smtClean="0"/>
              <a:t>outcomes and use of a </a:t>
            </a:r>
            <a:r>
              <a:rPr lang="en-US" dirty="0"/>
              <a:t>control group</a:t>
            </a:r>
          </a:p>
          <a:p>
            <a:endParaRPr lang="en-US" sz="1200" dirty="0"/>
          </a:p>
          <a:p>
            <a:r>
              <a:rPr lang="en-US" dirty="0"/>
              <a:t>If the post-training improvement is greater for </a:t>
            </a:r>
            <a:r>
              <a:rPr lang="en-US" dirty="0" smtClean="0"/>
              <a:t>the training group, </a:t>
            </a:r>
            <a:r>
              <a:rPr lang="en-US" dirty="0"/>
              <a:t>there is evidence that training was </a:t>
            </a:r>
            <a:r>
              <a:rPr lang="en-US" dirty="0" smtClean="0"/>
              <a:t>responsible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84745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Time Series</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r>
              <a:rPr lang="en-US" dirty="0"/>
              <a:t>Involves collecting </a:t>
            </a:r>
            <a:r>
              <a:rPr lang="en-US" dirty="0" smtClean="0"/>
              <a:t>measures at </a:t>
            </a:r>
            <a:r>
              <a:rPr lang="en-US" dirty="0"/>
              <a:t>periodic intervals pre- and post-training</a:t>
            </a:r>
          </a:p>
          <a:p>
            <a:endParaRPr lang="en-US" sz="1200" dirty="0"/>
          </a:p>
          <a:p>
            <a:r>
              <a:rPr lang="en-US" dirty="0"/>
              <a:t>A comparison group may be used</a:t>
            </a:r>
          </a:p>
          <a:p>
            <a:endParaRPr lang="en-US" sz="1200" dirty="0"/>
          </a:p>
          <a:p>
            <a:r>
              <a:rPr lang="en-US" dirty="0"/>
              <a:t>The strength of this design can be improved by using reversal, which refers to a time period when participants no longer receive training</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620835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a:t>Solomon Four-Group </a:t>
            </a:r>
          </a:p>
        </p:txBody>
      </p:sp>
      <p:sp>
        <p:nvSpPr>
          <p:cNvPr id="3" name="Content Placeholder 2"/>
          <p:cNvSpPr>
            <a:spLocks noGrp="1"/>
          </p:cNvSpPr>
          <p:nvPr>
            <p:ph idx="1"/>
          </p:nvPr>
        </p:nvSpPr>
        <p:spPr>
          <a:xfrm>
            <a:off x="1430868" y="1905000"/>
            <a:ext cx="6265332" cy="3962400"/>
          </a:xfrm>
        </p:spPr>
        <p:txBody>
          <a:bodyPr>
            <a:noAutofit/>
          </a:bodyPr>
          <a:lstStyle/>
          <a:p>
            <a:r>
              <a:rPr lang="en-US" dirty="0" smtClean="0"/>
              <a:t>Combines the pre-test/post-test </a:t>
            </a:r>
            <a:r>
              <a:rPr lang="en-US" dirty="0"/>
              <a:t>comparison group design and the posttest-only control group </a:t>
            </a:r>
            <a:r>
              <a:rPr lang="en-US" dirty="0" smtClean="0"/>
              <a:t>design</a:t>
            </a:r>
            <a:endParaRPr lang="en-US" dirty="0"/>
          </a:p>
          <a:p>
            <a:pPr lvl="1"/>
            <a:r>
              <a:rPr lang="en-US" dirty="0"/>
              <a:t>Pre-test, treatment, post-test</a:t>
            </a:r>
          </a:p>
          <a:p>
            <a:pPr lvl="1"/>
            <a:r>
              <a:rPr lang="en-US" dirty="0"/>
              <a:t>Pre-test, no treatment, post-test</a:t>
            </a:r>
          </a:p>
          <a:p>
            <a:pPr lvl="1"/>
            <a:r>
              <a:rPr lang="en-US" dirty="0"/>
              <a:t>No pre-test, treatment, post-test</a:t>
            </a:r>
          </a:p>
          <a:p>
            <a:pPr lvl="1"/>
            <a:r>
              <a:rPr lang="en-US" dirty="0"/>
              <a:t>No pre-test, no treatment, post-test</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54879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29777" cy="1773218"/>
          </a:xfrm>
        </p:spPr>
        <p:txBody>
          <a:bodyPr>
            <a:normAutofit/>
          </a:bodyPr>
          <a:lstStyle/>
          <a:p>
            <a:r>
              <a:rPr lang="en-US" dirty="0" smtClean="0"/>
              <a:t> When Evaluation May Not Be Necessary</a:t>
            </a:r>
            <a:endParaRPr lang="en-US" dirty="0"/>
          </a:p>
        </p:txBody>
      </p:sp>
      <p:sp>
        <p:nvSpPr>
          <p:cNvPr id="3" name="Content Placeholder 2"/>
          <p:cNvSpPr>
            <a:spLocks noGrp="1"/>
          </p:cNvSpPr>
          <p:nvPr>
            <p:ph idx="1"/>
          </p:nvPr>
        </p:nvSpPr>
        <p:spPr>
          <a:xfrm>
            <a:off x="1430868" y="2438400"/>
            <a:ext cx="6265332" cy="3962400"/>
          </a:xfrm>
        </p:spPr>
        <p:txBody>
          <a:bodyPr>
            <a:noAutofit/>
          </a:bodyPr>
          <a:lstStyle/>
          <a:p>
            <a:pPr lvl="0"/>
            <a:r>
              <a:rPr lang="en-US" dirty="0" smtClean="0"/>
              <a:t>Time constraints</a:t>
            </a:r>
          </a:p>
          <a:p>
            <a:pPr lvl="0"/>
            <a:endParaRPr lang="en-US" sz="800" dirty="0"/>
          </a:p>
          <a:p>
            <a:pPr lvl="0"/>
            <a:r>
              <a:rPr lang="en-US" dirty="0"/>
              <a:t>Managers and trainees may lack </a:t>
            </a:r>
            <a:r>
              <a:rPr lang="en-US" dirty="0" smtClean="0"/>
              <a:t>expertise</a:t>
            </a:r>
          </a:p>
          <a:p>
            <a:pPr lvl="0"/>
            <a:endParaRPr lang="en-US" sz="800" dirty="0"/>
          </a:p>
          <a:p>
            <a:pPr lvl="0"/>
            <a:r>
              <a:rPr lang="en-US" dirty="0"/>
              <a:t>The company may view training as an investment from which it expects little or no return </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984321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300143"/>
          </a:xfrm>
        </p:spPr>
        <p:txBody>
          <a:bodyPr>
            <a:normAutofit/>
          </a:bodyPr>
          <a:lstStyle/>
          <a:p>
            <a:r>
              <a:rPr lang="en-US" dirty="0" smtClean="0"/>
              <a:t> When Evaluation is a Must</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lvl="0"/>
            <a:r>
              <a:rPr lang="en-US" dirty="0" smtClean="0"/>
              <a:t>The </a:t>
            </a:r>
            <a:r>
              <a:rPr lang="en-US" dirty="0"/>
              <a:t>training is ongoing and has the potential to affect many employees</a:t>
            </a:r>
          </a:p>
          <a:p>
            <a:pPr lvl="0"/>
            <a:r>
              <a:rPr lang="en-US" dirty="0"/>
              <a:t>The training program involves multiple classes and a large number of trainees</a:t>
            </a:r>
          </a:p>
          <a:p>
            <a:pPr lvl="0"/>
            <a:r>
              <a:rPr lang="en-US" dirty="0"/>
              <a:t>The expertise exists to evaluate</a:t>
            </a:r>
          </a:p>
          <a:p>
            <a:pPr lvl="0"/>
            <a:r>
              <a:rPr lang="en-US" dirty="0"/>
              <a:t>The cost of training is significant</a:t>
            </a:r>
          </a:p>
          <a:p>
            <a:pPr lvl="0"/>
            <a:r>
              <a:rPr lang="en-US" dirty="0"/>
              <a:t>There is sufficient time and interest</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67408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300143"/>
          </a:xfrm>
        </p:spPr>
        <p:txBody>
          <a:bodyPr>
            <a:normAutofit/>
          </a:bodyPr>
          <a:lstStyle/>
          <a:p>
            <a:r>
              <a:rPr lang="en-US" dirty="0" smtClean="0"/>
              <a:t> Cost-Benefit Analysis</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r>
              <a:rPr lang="en-US" dirty="0" smtClean="0"/>
              <a:t>Companies may desire to quantify whether the benefits of training outweigh the costs</a:t>
            </a:r>
            <a:endParaRPr lang="en-US" dirty="0"/>
          </a:p>
          <a:p>
            <a:endParaRPr lang="en-US" sz="1200" dirty="0"/>
          </a:p>
          <a:p>
            <a:r>
              <a:rPr lang="en-US" dirty="0"/>
              <a:t>Cost-benefit analysis</a:t>
            </a:r>
          </a:p>
          <a:p>
            <a:pPr lvl="1"/>
            <a:r>
              <a:rPr lang="en-US" dirty="0"/>
              <a:t>Process of determining the economic </a:t>
            </a:r>
            <a:r>
              <a:rPr lang="en-US" dirty="0" smtClean="0"/>
              <a:t>impact of training using </a:t>
            </a:r>
            <a:r>
              <a:rPr lang="en-US" dirty="0"/>
              <a:t>accounting methods that look at training costs and </a:t>
            </a:r>
            <a:r>
              <a:rPr lang="en-US" dirty="0" smtClean="0"/>
              <a:t>benefits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787519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300143"/>
          </a:xfrm>
        </p:spPr>
        <p:txBody>
          <a:bodyPr>
            <a:normAutofit/>
          </a:bodyPr>
          <a:lstStyle/>
          <a:p>
            <a:r>
              <a:rPr lang="en-US" dirty="0" smtClean="0"/>
              <a:t> Cost Categories</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pPr marL="342900" indent="-342900">
              <a:spcBef>
                <a:spcPts val="0"/>
              </a:spcBef>
              <a:buFont typeface="+mj-lt"/>
              <a:buAutoNum type="arabicPeriod"/>
            </a:pPr>
            <a:r>
              <a:rPr lang="en-US" dirty="0" smtClean="0"/>
              <a:t>program </a:t>
            </a:r>
            <a:r>
              <a:rPr lang="en-US" dirty="0"/>
              <a:t>development or </a:t>
            </a:r>
            <a:r>
              <a:rPr lang="en-US" dirty="0" smtClean="0"/>
              <a:t>purchase</a:t>
            </a:r>
          </a:p>
          <a:p>
            <a:pPr marL="342900" indent="-342900">
              <a:spcBef>
                <a:spcPts val="0"/>
              </a:spcBef>
              <a:buFont typeface="+mj-lt"/>
              <a:buAutoNum type="arabicPeriod"/>
            </a:pPr>
            <a:r>
              <a:rPr lang="en-US" dirty="0" smtClean="0"/>
              <a:t>instructional materials</a:t>
            </a:r>
          </a:p>
          <a:p>
            <a:pPr marL="342900" indent="-342900">
              <a:spcBef>
                <a:spcPts val="0"/>
              </a:spcBef>
              <a:buFont typeface="+mj-lt"/>
              <a:buAutoNum type="arabicPeriod"/>
            </a:pPr>
            <a:r>
              <a:rPr lang="en-US" dirty="0" smtClean="0"/>
              <a:t>equipment </a:t>
            </a:r>
            <a:r>
              <a:rPr lang="en-US" dirty="0"/>
              <a:t>and </a:t>
            </a:r>
            <a:r>
              <a:rPr lang="en-US" dirty="0" smtClean="0"/>
              <a:t>hardware</a:t>
            </a:r>
          </a:p>
          <a:p>
            <a:pPr marL="342900" indent="-342900">
              <a:spcBef>
                <a:spcPts val="0"/>
              </a:spcBef>
              <a:buFont typeface="+mj-lt"/>
              <a:buAutoNum type="arabicPeriod"/>
            </a:pPr>
            <a:r>
              <a:rPr lang="en-US" dirty="0"/>
              <a:t>facilities</a:t>
            </a:r>
          </a:p>
          <a:p>
            <a:pPr marL="342900" indent="-342900">
              <a:spcBef>
                <a:spcPts val="0"/>
              </a:spcBef>
              <a:buFont typeface="+mj-lt"/>
              <a:buAutoNum type="arabicPeriod"/>
            </a:pPr>
            <a:r>
              <a:rPr lang="en-US" dirty="0" smtClean="0"/>
              <a:t>travel </a:t>
            </a:r>
            <a:r>
              <a:rPr lang="en-US" dirty="0"/>
              <a:t>and lodging</a:t>
            </a:r>
          </a:p>
          <a:p>
            <a:pPr marL="342900" indent="-342900">
              <a:spcBef>
                <a:spcPts val="0"/>
              </a:spcBef>
              <a:buFont typeface="+mj-lt"/>
              <a:buAutoNum type="arabicPeriod"/>
            </a:pPr>
            <a:r>
              <a:rPr lang="en-US" dirty="0" smtClean="0"/>
              <a:t>salary </a:t>
            </a:r>
            <a:r>
              <a:rPr lang="en-US" dirty="0"/>
              <a:t>of the trainer and support staff </a:t>
            </a:r>
          </a:p>
          <a:p>
            <a:pPr marL="342900" indent="-342900">
              <a:spcBef>
                <a:spcPts val="0"/>
              </a:spcBef>
              <a:buFont typeface="+mj-lt"/>
              <a:buAutoNum type="arabicPeriod"/>
            </a:pPr>
            <a:r>
              <a:rPr lang="en-US" dirty="0" smtClean="0"/>
              <a:t>cost </a:t>
            </a:r>
            <a:r>
              <a:rPr lang="en-US" dirty="0"/>
              <a:t>of </a:t>
            </a:r>
            <a:r>
              <a:rPr lang="en-US" dirty="0" smtClean="0"/>
              <a:t>lost </a:t>
            </a:r>
            <a:r>
              <a:rPr lang="en-US" dirty="0"/>
              <a:t>productivity or replacement workers while trainees are away </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09214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300143"/>
          </a:xfrm>
        </p:spPr>
        <p:txBody>
          <a:bodyPr>
            <a:normAutofit/>
          </a:bodyPr>
          <a:lstStyle/>
          <a:p>
            <a:r>
              <a:rPr lang="en-US" dirty="0" smtClean="0"/>
              <a:t> Determining Benefits</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a:spcBef>
                <a:spcPts val="0"/>
              </a:spcBef>
            </a:pPr>
            <a:r>
              <a:rPr lang="en-US" dirty="0"/>
              <a:t>A number of methods can be used to identify benefits</a:t>
            </a:r>
          </a:p>
          <a:p>
            <a:pPr lvl="1">
              <a:spcBef>
                <a:spcPts val="0"/>
              </a:spcBef>
            </a:pPr>
            <a:r>
              <a:rPr lang="en-US" dirty="0"/>
              <a:t>literature that summarizes </a:t>
            </a:r>
            <a:r>
              <a:rPr lang="en-US" dirty="0" smtClean="0"/>
              <a:t>benefits</a:t>
            </a:r>
            <a:endParaRPr lang="en-US" dirty="0"/>
          </a:p>
          <a:p>
            <a:pPr lvl="1">
              <a:spcBef>
                <a:spcPts val="0"/>
              </a:spcBef>
            </a:pPr>
            <a:r>
              <a:rPr lang="en-US" dirty="0"/>
              <a:t>pilot training programs </a:t>
            </a:r>
            <a:endParaRPr lang="en-US" dirty="0" smtClean="0"/>
          </a:p>
          <a:p>
            <a:pPr lvl="1">
              <a:spcBef>
                <a:spcPts val="0"/>
              </a:spcBef>
            </a:pPr>
            <a:r>
              <a:rPr lang="en-US" dirty="0" smtClean="0"/>
              <a:t>observing </a:t>
            </a:r>
            <a:r>
              <a:rPr lang="en-US" dirty="0"/>
              <a:t>successful job performers </a:t>
            </a:r>
            <a:r>
              <a:rPr lang="en-US" dirty="0" smtClean="0"/>
              <a:t>asking </a:t>
            </a:r>
            <a:r>
              <a:rPr lang="en-US" dirty="0"/>
              <a:t>trainees and managers for estimates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667657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697018"/>
          </a:xfrm>
        </p:spPr>
        <p:txBody>
          <a:bodyPr>
            <a:normAutofit/>
          </a:bodyPr>
          <a:lstStyle/>
          <a:p>
            <a:r>
              <a:rPr lang="en-US" dirty="0" smtClean="0"/>
              <a:t> Calculating Return on Investment (ROI)</a:t>
            </a:r>
            <a:endParaRPr lang="en-US" dirty="0"/>
          </a:p>
        </p:txBody>
      </p:sp>
      <p:sp>
        <p:nvSpPr>
          <p:cNvPr id="3" name="Content Placeholder 2"/>
          <p:cNvSpPr>
            <a:spLocks noGrp="1"/>
          </p:cNvSpPr>
          <p:nvPr>
            <p:ph idx="1"/>
          </p:nvPr>
        </p:nvSpPr>
        <p:spPr>
          <a:xfrm>
            <a:off x="1430868" y="2438400"/>
            <a:ext cx="6265332" cy="3962400"/>
          </a:xfrm>
        </p:spPr>
        <p:txBody>
          <a:bodyPr>
            <a:noAutofit/>
          </a:bodyPr>
          <a:lstStyle/>
          <a:p>
            <a:pPr lvl="0">
              <a:spcBef>
                <a:spcPts val="0"/>
              </a:spcBef>
            </a:pPr>
            <a:r>
              <a:rPr lang="en-US" dirty="0"/>
              <a:t>Identify </a:t>
            </a:r>
            <a:r>
              <a:rPr lang="en-US" dirty="0" smtClean="0"/>
              <a:t>annual change in outcomes</a:t>
            </a:r>
            <a:endParaRPr lang="en-US" dirty="0"/>
          </a:p>
          <a:p>
            <a:pPr lvl="0">
              <a:spcBef>
                <a:spcPts val="0"/>
              </a:spcBef>
            </a:pPr>
            <a:r>
              <a:rPr lang="en-US" dirty="0"/>
              <a:t>Place a monetary value on the outcomes</a:t>
            </a:r>
          </a:p>
          <a:p>
            <a:pPr lvl="0">
              <a:spcBef>
                <a:spcPts val="0"/>
              </a:spcBef>
            </a:pPr>
            <a:r>
              <a:rPr lang="en-US" dirty="0"/>
              <a:t>Determine the annual change in </a:t>
            </a:r>
            <a:r>
              <a:rPr lang="en-US" dirty="0" smtClean="0"/>
              <a:t>value</a:t>
            </a:r>
            <a:endParaRPr lang="en-US" dirty="0"/>
          </a:p>
          <a:p>
            <a:pPr lvl="0">
              <a:spcBef>
                <a:spcPts val="0"/>
              </a:spcBef>
            </a:pPr>
            <a:r>
              <a:rPr lang="en-US" dirty="0"/>
              <a:t>Determine training costs</a:t>
            </a:r>
          </a:p>
          <a:p>
            <a:pPr lvl="0">
              <a:spcBef>
                <a:spcPts val="0"/>
              </a:spcBef>
            </a:pPr>
            <a:r>
              <a:rPr lang="en-US" dirty="0"/>
              <a:t>Calculate net </a:t>
            </a:r>
            <a:r>
              <a:rPr lang="en-US" dirty="0" smtClean="0"/>
              <a:t>benefit</a:t>
            </a:r>
            <a:endParaRPr lang="en-US" dirty="0"/>
          </a:p>
          <a:p>
            <a:pPr lvl="0">
              <a:spcBef>
                <a:spcPts val="0"/>
              </a:spcBef>
            </a:pPr>
            <a:r>
              <a:rPr lang="en-US"/>
              <a:t>Divide </a:t>
            </a:r>
            <a:r>
              <a:rPr lang="en-US" smtClean="0"/>
              <a:t>net benefits </a:t>
            </a:r>
            <a:r>
              <a:rPr lang="en-US" dirty="0"/>
              <a:t>by costs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21763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300143"/>
          </a:xfrm>
        </p:spPr>
        <p:txBody>
          <a:bodyPr>
            <a:normAutofit/>
          </a:bodyPr>
          <a:lstStyle/>
          <a:p>
            <a:r>
              <a:rPr lang="en-US" dirty="0" smtClean="0"/>
              <a:t> Utility Analysis</a:t>
            </a:r>
            <a:endParaRPr lang="en-US" dirty="0"/>
          </a:p>
        </p:txBody>
      </p:sp>
      <p:sp>
        <p:nvSpPr>
          <p:cNvPr id="3" name="Content Placeholder 2"/>
          <p:cNvSpPr>
            <a:spLocks noGrp="1"/>
          </p:cNvSpPr>
          <p:nvPr>
            <p:ph idx="1"/>
          </p:nvPr>
        </p:nvSpPr>
        <p:spPr>
          <a:xfrm>
            <a:off x="1430868" y="1981200"/>
            <a:ext cx="6265332" cy="3962400"/>
          </a:xfrm>
        </p:spPr>
        <p:txBody>
          <a:bodyPr>
            <a:noAutofit/>
          </a:bodyPr>
          <a:lstStyle/>
          <a:p>
            <a:pPr>
              <a:spcBef>
                <a:spcPts val="0"/>
              </a:spcBef>
            </a:pPr>
            <a:r>
              <a:rPr lang="en-US" dirty="0" smtClean="0"/>
              <a:t>Assessing the </a:t>
            </a:r>
            <a:r>
              <a:rPr lang="en-US" dirty="0"/>
              <a:t>dollar value of training based on:</a:t>
            </a:r>
          </a:p>
          <a:p>
            <a:pPr lvl="1">
              <a:lnSpc>
                <a:spcPct val="90000"/>
              </a:lnSpc>
              <a:spcBef>
                <a:spcPts val="0"/>
              </a:spcBef>
            </a:pPr>
            <a:r>
              <a:rPr lang="en-US" dirty="0" smtClean="0"/>
              <a:t>estimates of the difference in performance between trained and untrained employees</a:t>
            </a:r>
          </a:p>
          <a:p>
            <a:pPr lvl="1">
              <a:lnSpc>
                <a:spcPct val="90000"/>
              </a:lnSpc>
              <a:spcBef>
                <a:spcPts val="0"/>
              </a:spcBef>
            </a:pPr>
            <a:r>
              <a:rPr lang="en-US" dirty="0" smtClean="0"/>
              <a:t>number of individuals trained</a:t>
            </a:r>
          </a:p>
          <a:p>
            <a:pPr lvl="1">
              <a:lnSpc>
                <a:spcPct val="90000"/>
              </a:lnSpc>
              <a:spcBef>
                <a:spcPts val="0"/>
              </a:spcBef>
            </a:pPr>
            <a:r>
              <a:rPr lang="en-US" dirty="0" smtClean="0"/>
              <a:t>length of time training is expected to influence performance</a:t>
            </a:r>
          </a:p>
          <a:p>
            <a:pPr lvl="1">
              <a:lnSpc>
                <a:spcPct val="90000"/>
              </a:lnSpc>
              <a:spcBef>
                <a:spcPts val="0"/>
              </a:spcBef>
            </a:pPr>
            <a:r>
              <a:rPr lang="en-US" dirty="0" smtClean="0"/>
              <a:t>variability in performance in the untrained group of employees</a:t>
            </a:r>
          </a:p>
          <a:p>
            <a:pPr>
              <a:lnSpc>
                <a:spcPct val="9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857710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05977" cy="1849418"/>
          </a:xfrm>
        </p:spPr>
        <p:txBody>
          <a:bodyPr>
            <a:normAutofit/>
          </a:bodyPr>
          <a:lstStyle/>
          <a:p>
            <a:r>
              <a:rPr lang="en-US" dirty="0" smtClean="0"/>
              <a:t> </a:t>
            </a:r>
            <a:r>
              <a:rPr lang="en-US" dirty="0"/>
              <a:t>Success Cases &amp; Return on </a:t>
            </a:r>
            <a:r>
              <a:rPr lang="en-US" dirty="0" smtClean="0"/>
              <a:t>Expectations</a:t>
            </a:r>
            <a:endParaRPr lang="en-US" dirty="0"/>
          </a:p>
        </p:txBody>
      </p:sp>
      <p:sp>
        <p:nvSpPr>
          <p:cNvPr id="3" name="Content Placeholder 2"/>
          <p:cNvSpPr>
            <a:spLocks noGrp="1"/>
          </p:cNvSpPr>
          <p:nvPr>
            <p:ph idx="1"/>
          </p:nvPr>
        </p:nvSpPr>
        <p:spPr>
          <a:xfrm>
            <a:off x="1430868" y="2438400"/>
            <a:ext cx="6265332" cy="3962400"/>
          </a:xfrm>
        </p:spPr>
        <p:txBody>
          <a:bodyPr>
            <a:noAutofit/>
          </a:bodyPr>
          <a:lstStyle/>
          <a:p>
            <a:pPr>
              <a:lnSpc>
                <a:spcPct val="90000"/>
              </a:lnSpc>
              <a:spcBef>
                <a:spcPts val="0"/>
              </a:spcBef>
            </a:pPr>
            <a:r>
              <a:rPr lang="en-US" dirty="0"/>
              <a:t>Success cases refer to concrete examples </a:t>
            </a:r>
            <a:r>
              <a:rPr lang="en-US" dirty="0" smtClean="0"/>
              <a:t>showing how learning </a:t>
            </a:r>
            <a:r>
              <a:rPr lang="en-US" dirty="0"/>
              <a:t>has led to results </a:t>
            </a:r>
            <a:r>
              <a:rPr lang="en-US" dirty="0" smtClean="0"/>
              <a:t>the </a:t>
            </a:r>
            <a:r>
              <a:rPr lang="en-US" dirty="0"/>
              <a:t>company finds worthwhile and </a:t>
            </a:r>
            <a:r>
              <a:rPr lang="en-US" dirty="0" smtClean="0"/>
              <a:t>credible</a:t>
            </a:r>
            <a:endParaRPr lang="en-US" dirty="0"/>
          </a:p>
          <a:p>
            <a:pPr>
              <a:lnSpc>
                <a:spcPct val="90000"/>
              </a:lnSpc>
              <a:spcBef>
                <a:spcPts val="0"/>
              </a:spcBef>
            </a:pPr>
            <a:endParaRPr lang="en-US" sz="1200" dirty="0"/>
          </a:p>
          <a:p>
            <a:pPr>
              <a:lnSpc>
                <a:spcPct val="90000"/>
              </a:lnSpc>
              <a:spcBef>
                <a:spcPts val="0"/>
              </a:spcBef>
            </a:pPr>
            <a:r>
              <a:rPr lang="en-US" dirty="0"/>
              <a:t>Return on expectations (ROE) demonstrates to key </a:t>
            </a:r>
            <a:r>
              <a:rPr lang="en-US" dirty="0" smtClean="0"/>
              <a:t>stakeholders that </a:t>
            </a:r>
            <a:r>
              <a:rPr lang="en-US" dirty="0"/>
              <a:t>their expectations about training have been </a:t>
            </a:r>
            <a:r>
              <a:rPr lang="en-US" dirty="0" smtClean="0"/>
              <a:t>satisfied</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98311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829777" cy="1143000"/>
          </a:xfrm>
        </p:spPr>
        <p:txBody>
          <a:bodyPr>
            <a:normAutofit/>
          </a:bodyPr>
          <a:lstStyle/>
          <a:p>
            <a:r>
              <a:rPr lang="en-US" dirty="0" smtClean="0"/>
              <a:t>Big Data</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pPr>
              <a:spcBef>
                <a:spcPts val="0"/>
              </a:spcBef>
            </a:pPr>
            <a:r>
              <a:rPr lang="en-US" dirty="0"/>
              <a:t>Big data </a:t>
            </a:r>
            <a:r>
              <a:rPr lang="en-US" dirty="0" smtClean="0"/>
              <a:t>refer </a:t>
            </a:r>
            <a:r>
              <a:rPr lang="en-US" dirty="0"/>
              <a:t>to complex </a:t>
            </a:r>
            <a:r>
              <a:rPr lang="en-US"/>
              <a:t>datasets </a:t>
            </a:r>
            <a:r>
              <a:rPr lang="en-US" smtClean="0"/>
              <a:t>compiled </a:t>
            </a:r>
            <a:r>
              <a:rPr lang="en-US" dirty="0" smtClean="0"/>
              <a:t>across </a:t>
            </a:r>
            <a:r>
              <a:rPr lang="en-US" dirty="0"/>
              <a:t>different </a:t>
            </a:r>
            <a:r>
              <a:rPr lang="en-US" dirty="0" smtClean="0"/>
              <a:t>systems</a:t>
            </a:r>
            <a:r>
              <a:rPr lang="en-US" dirty="0"/>
              <a:t>, including </a:t>
            </a:r>
            <a:r>
              <a:rPr lang="en-US" dirty="0" smtClean="0"/>
              <a:t>marketing, sales</a:t>
            </a:r>
            <a:r>
              <a:rPr lang="en-US" dirty="0"/>
              <a:t>, HR, finance, accounting, </a:t>
            </a:r>
            <a:r>
              <a:rPr lang="en-US" dirty="0" smtClean="0"/>
              <a:t>customer </a:t>
            </a:r>
            <a:r>
              <a:rPr lang="en-US" dirty="0"/>
              <a:t>service, and </a:t>
            </a:r>
            <a:r>
              <a:rPr lang="en-US" dirty="0" smtClean="0"/>
              <a:t>operations</a:t>
            </a:r>
            <a:endParaRPr lang="en-US" dirty="0"/>
          </a:p>
          <a:p>
            <a:pPr>
              <a:spcBef>
                <a:spcPts val="0"/>
              </a:spcBef>
            </a:pPr>
            <a:endParaRPr lang="en-US" sz="1200" dirty="0"/>
          </a:p>
          <a:p>
            <a:pPr>
              <a:spcBef>
                <a:spcPts val="0"/>
              </a:spcBef>
            </a:pPr>
            <a:r>
              <a:rPr lang="en-US" dirty="0"/>
              <a:t>Three dimensions characterize big </a:t>
            </a:r>
            <a:r>
              <a:rPr lang="en-US" dirty="0" smtClean="0"/>
              <a:t>data</a:t>
            </a:r>
          </a:p>
          <a:p>
            <a:pPr lvl="1">
              <a:spcBef>
                <a:spcPts val="0"/>
              </a:spcBef>
            </a:pPr>
            <a:r>
              <a:rPr lang="en-US" dirty="0" smtClean="0"/>
              <a:t>volume</a:t>
            </a:r>
          </a:p>
          <a:p>
            <a:pPr lvl="1">
              <a:spcBef>
                <a:spcPts val="0"/>
              </a:spcBef>
            </a:pPr>
            <a:r>
              <a:rPr lang="en-US" dirty="0"/>
              <a:t>v</a:t>
            </a:r>
            <a:r>
              <a:rPr lang="en-US" dirty="0" smtClean="0"/>
              <a:t>ariety</a:t>
            </a:r>
          </a:p>
          <a:p>
            <a:pPr lvl="1">
              <a:spcBef>
                <a:spcPts val="0"/>
              </a:spcBef>
            </a:pPr>
            <a:r>
              <a:rPr lang="en-US" dirty="0" smtClean="0"/>
              <a:t>velocity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647884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829777" cy="1143000"/>
          </a:xfrm>
        </p:spPr>
        <p:txBody>
          <a:bodyPr>
            <a:normAutofit/>
          </a:bodyPr>
          <a:lstStyle/>
          <a:p>
            <a:r>
              <a:rPr lang="en-US" dirty="0" smtClean="0"/>
              <a:t>Big Data &amp; Training</a:t>
            </a:r>
            <a:endParaRPr lang="en-US" dirty="0"/>
          </a:p>
        </p:txBody>
      </p:sp>
      <p:sp>
        <p:nvSpPr>
          <p:cNvPr id="3" name="Content Placeholder 2"/>
          <p:cNvSpPr>
            <a:spLocks noGrp="1"/>
          </p:cNvSpPr>
          <p:nvPr>
            <p:ph idx="1"/>
          </p:nvPr>
        </p:nvSpPr>
        <p:spPr>
          <a:xfrm>
            <a:off x="1430868" y="1905000"/>
            <a:ext cx="6265332" cy="3962400"/>
          </a:xfrm>
        </p:spPr>
        <p:txBody>
          <a:bodyPr>
            <a:noAutofit/>
          </a:bodyPr>
          <a:lstStyle/>
          <a:p>
            <a:pPr>
              <a:lnSpc>
                <a:spcPct val="90000"/>
              </a:lnSpc>
              <a:spcBef>
                <a:spcPts val="0"/>
              </a:spcBef>
            </a:pPr>
            <a:r>
              <a:rPr lang="en-US" dirty="0"/>
              <a:t>Big data </a:t>
            </a:r>
            <a:r>
              <a:rPr lang="en-US" smtClean="0"/>
              <a:t>help make decisions </a:t>
            </a:r>
            <a:r>
              <a:rPr lang="en-US" dirty="0"/>
              <a:t>about human capital based on data, rather than </a:t>
            </a:r>
            <a:r>
              <a:rPr lang="en-US" dirty="0" smtClean="0"/>
              <a:t>intuition </a:t>
            </a:r>
            <a:r>
              <a:rPr lang="en-US" dirty="0"/>
              <a:t>and conventional </a:t>
            </a:r>
            <a:r>
              <a:rPr lang="en-US" dirty="0" smtClean="0"/>
              <a:t>wisdom</a:t>
            </a:r>
            <a:endParaRPr lang="en-US" dirty="0"/>
          </a:p>
          <a:p>
            <a:pPr marL="0" indent="0">
              <a:lnSpc>
                <a:spcPct val="90000"/>
              </a:lnSpc>
              <a:spcBef>
                <a:spcPts val="0"/>
              </a:spcBef>
              <a:buNone/>
            </a:pPr>
            <a:endParaRPr lang="en-US" sz="1600" dirty="0"/>
          </a:p>
          <a:p>
            <a:pPr>
              <a:lnSpc>
                <a:spcPct val="90000"/>
              </a:lnSpc>
              <a:spcBef>
                <a:spcPts val="0"/>
              </a:spcBef>
            </a:pPr>
            <a:r>
              <a:rPr lang="en-US" dirty="0" smtClean="0"/>
              <a:t>Big data </a:t>
            </a:r>
            <a:r>
              <a:rPr lang="en-US" dirty="0"/>
              <a:t>can be used to:</a:t>
            </a:r>
          </a:p>
          <a:p>
            <a:pPr lvl="1">
              <a:lnSpc>
                <a:spcPct val="90000"/>
              </a:lnSpc>
              <a:spcBef>
                <a:spcPts val="0"/>
              </a:spcBef>
            </a:pPr>
            <a:r>
              <a:rPr lang="en-US" dirty="0"/>
              <a:t>evaluate the effectiveness of programs</a:t>
            </a:r>
          </a:p>
          <a:p>
            <a:pPr lvl="1">
              <a:lnSpc>
                <a:spcPct val="90000"/>
              </a:lnSpc>
              <a:spcBef>
                <a:spcPts val="0"/>
              </a:spcBef>
            </a:pPr>
            <a:r>
              <a:rPr lang="en-US" dirty="0"/>
              <a:t>determine their impact on business results</a:t>
            </a:r>
          </a:p>
          <a:p>
            <a:pPr lvl="1">
              <a:lnSpc>
                <a:spcPct val="90000"/>
              </a:lnSpc>
              <a:spcBef>
                <a:spcPts val="0"/>
              </a:spcBef>
            </a:pPr>
            <a:r>
              <a:rPr lang="en-US" dirty="0"/>
              <a:t>develop predictive models for forecasting training needs, course enrollments, and outcomes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808292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3394</TotalTime>
  <Words>2266</Words>
  <Application>Microsoft Office PowerPoint</Application>
  <PresentationFormat>On-screen Show (4:3)</PresentationFormat>
  <Paragraphs>267</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Pushpin</vt:lpstr>
      <vt:lpstr>Chapter Six Training Evaluation</vt:lpstr>
      <vt:lpstr>Objectives (1)</vt:lpstr>
      <vt:lpstr>Objectives (2)</vt:lpstr>
      <vt:lpstr>Key Terms</vt:lpstr>
      <vt:lpstr>Formative Evaluation</vt:lpstr>
      <vt:lpstr>Summative Evaluation</vt:lpstr>
      <vt:lpstr>Importance of Evaluation</vt:lpstr>
      <vt:lpstr>The Evaluation Process</vt:lpstr>
      <vt:lpstr>Training Outcomes</vt:lpstr>
      <vt:lpstr>Reactions</vt:lpstr>
      <vt:lpstr>Learning &amp; Cognitive Outcomes</vt:lpstr>
      <vt:lpstr>Behavior &amp; Skill-Based Outcomes</vt:lpstr>
      <vt:lpstr> Affective Outcomes</vt:lpstr>
      <vt:lpstr> Results</vt:lpstr>
      <vt:lpstr> Return on Investment</vt:lpstr>
      <vt:lpstr>Which Outcomes?</vt:lpstr>
      <vt:lpstr> Relevance</vt:lpstr>
      <vt:lpstr>Deficiency, Relevance, &amp; Contamination</vt:lpstr>
      <vt:lpstr> Reliability</vt:lpstr>
      <vt:lpstr> Discrimination</vt:lpstr>
      <vt:lpstr> Practicality</vt:lpstr>
      <vt:lpstr>Training Evaluation Practices</vt:lpstr>
      <vt:lpstr> Which Outcomes?</vt:lpstr>
      <vt:lpstr> Threats to Validity</vt:lpstr>
      <vt:lpstr> Controlling for Threats</vt:lpstr>
      <vt:lpstr> Post-test Only</vt:lpstr>
      <vt:lpstr> Pre-test / Post-test</vt:lpstr>
      <vt:lpstr> Pre-test / Post-test with Comparison Group  </vt:lpstr>
      <vt:lpstr> Time Series</vt:lpstr>
      <vt:lpstr> Solomon Four-Group </vt:lpstr>
      <vt:lpstr> When Evaluation May Not Be Necessary</vt:lpstr>
      <vt:lpstr> When Evaluation is a Must</vt:lpstr>
      <vt:lpstr> Cost-Benefit Analysis</vt:lpstr>
      <vt:lpstr> Cost Categories</vt:lpstr>
      <vt:lpstr> Determining Benefits</vt:lpstr>
      <vt:lpstr> Calculating Return on Investment (ROI)</vt:lpstr>
      <vt:lpstr> Utility Analysis</vt:lpstr>
      <vt:lpstr> Success Cases &amp; Return on Expectations</vt:lpstr>
      <vt:lpstr>Big Data</vt:lpstr>
      <vt:lpstr>Big Data &amp; Training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239</cp:revision>
  <cp:lastPrinted>2014-04-03T14:21:21Z</cp:lastPrinted>
  <dcterms:created xsi:type="dcterms:W3CDTF">2011-08-23T20:33:51Z</dcterms:created>
  <dcterms:modified xsi:type="dcterms:W3CDTF">2016-09-13T05:41:47Z</dcterms:modified>
</cp:coreProperties>
</file>