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5"/>
  </p:notesMasterIdLst>
  <p:handoutMasterIdLst>
    <p:handoutMasterId r:id="rId46"/>
  </p:handoutMasterIdLst>
  <p:sldIdLst>
    <p:sldId id="522" r:id="rId2"/>
    <p:sldId id="477" r:id="rId3"/>
    <p:sldId id="478" r:id="rId4"/>
    <p:sldId id="482" r:id="rId5"/>
    <p:sldId id="479" r:id="rId6"/>
    <p:sldId id="480" r:id="rId7"/>
    <p:sldId id="481" r:id="rId8"/>
    <p:sldId id="483" r:id="rId9"/>
    <p:sldId id="488" r:id="rId10"/>
    <p:sldId id="489" r:id="rId11"/>
    <p:sldId id="490" r:id="rId12"/>
    <p:sldId id="491" r:id="rId13"/>
    <p:sldId id="493" r:id="rId14"/>
    <p:sldId id="492" r:id="rId15"/>
    <p:sldId id="494" r:id="rId16"/>
    <p:sldId id="496" r:id="rId17"/>
    <p:sldId id="497" r:id="rId18"/>
    <p:sldId id="498" r:id="rId19"/>
    <p:sldId id="499" r:id="rId20"/>
    <p:sldId id="500" r:id="rId21"/>
    <p:sldId id="501" r:id="rId22"/>
    <p:sldId id="502" r:id="rId23"/>
    <p:sldId id="503" r:id="rId24"/>
    <p:sldId id="504" r:id="rId25"/>
    <p:sldId id="505" r:id="rId26"/>
    <p:sldId id="506" r:id="rId27"/>
    <p:sldId id="507" r:id="rId28"/>
    <p:sldId id="508" r:id="rId29"/>
    <p:sldId id="509" r:id="rId30"/>
    <p:sldId id="510" r:id="rId31"/>
    <p:sldId id="511" r:id="rId32"/>
    <p:sldId id="512" r:id="rId33"/>
    <p:sldId id="513" r:id="rId34"/>
    <p:sldId id="514" r:id="rId35"/>
    <p:sldId id="515" r:id="rId36"/>
    <p:sldId id="516" r:id="rId37"/>
    <p:sldId id="517" r:id="rId38"/>
    <p:sldId id="487" r:id="rId39"/>
    <p:sldId id="518" r:id="rId40"/>
    <p:sldId id="520" r:id="rId41"/>
    <p:sldId id="521" r:id="rId42"/>
    <p:sldId id="484" r:id="rId43"/>
    <p:sldId id="485" r:id="rId44"/>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A" initials="QA" lastIdx="6" clrIdx="0">
    <p:extLst>
      <p:ext uri="{19B8F6BF-5375-455C-9EA6-DF929625EA0E}">
        <p15:presenceInfo xmlns="" xmlns:p15="http://schemas.microsoft.com/office/powerpoint/2012/main" userId="Q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7" autoAdjust="0"/>
    <p:restoredTop sz="36232" autoAdjust="0"/>
  </p:normalViewPr>
  <p:slideViewPr>
    <p:cSldViewPr>
      <p:cViewPr>
        <p:scale>
          <a:sx n="90" d="100"/>
          <a:sy n="90" d="100"/>
        </p:scale>
        <p:origin x="-672" y="-438"/>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0916F-5E50-4736-AF54-43775EB480FA}"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D8002CD1-7D58-4F92-80C4-8DA92AC390B2}">
      <dgm:prSet phldrT="[Text]"/>
      <dgm:spPr/>
      <dgm:t>
        <a:bodyPr/>
        <a:lstStyle/>
        <a:p>
          <a:r>
            <a:rPr lang="en-US" dirty="0" smtClean="0"/>
            <a:t>Apprenticeship</a:t>
          </a:r>
          <a:endParaRPr lang="en-US" b="0" dirty="0">
            <a:latin typeface="Gisha" panose="020B0502040204020203" pitchFamily="34" charset="-79"/>
            <a:cs typeface="Gisha" panose="020B0502040204020203" pitchFamily="34" charset="-79"/>
          </a:endParaRPr>
        </a:p>
      </dgm:t>
    </dgm:pt>
    <dgm:pt modelId="{CB278552-830E-4ABB-939A-CC02A12F967F}" type="parTrans" cxnId="{85920D41-2AA4-4710-985A-56ED6FB476EF}">
      <dgm:prSet/>
      <dgm:spPr/>
      <dgm:t>
        <a:bodyPr/>
        <a:lstStyle/>
        <a:p>
          <a:endParaRPr lang="en-US"/>
        </a:p>
      </dgm:t>
    </dgm:pt>
    <dgm:pt modelId="{491C7018-3DC4-432F-8376-F9E2E51ED925}" type="sibTrans" cxnId="{85920D41-2AA4-4710-985A-56ED6FB476EF}">
      <dgm:prSet/>
      <dgm:spPr/>
      <dgm:t>
        <a:bodyPr/>
        <a:lstStyle/>
        <a:p>
          <a:endParaRPr lang="en-US"/>
        </a:p>
      </dgm:t>
    </dgm:pt>
    <dgm:pt modelId="{4E99DBD6-042F-4E1C-80E2-251F700CC6B1}">
      <dgm:prSet phldrT="[Text]"/>
      <dgm:spPr/>
      <dgm:t>
        <a:bodyPr/>
        <a:lstStyle/>
        <a:p>
          <a:r>
            <a:rPr lang="en-US" dirty="0" smtClean="0"/>
            <a:t>Audiovisual</a:t>
          </a:r>
          <a:endParaRPr lang="en-US" b="0" dirty="0">
            <a:latin typeface="Gisha" panose="020B0502040204020203" pitchFamily="34" charset="-79"/>
            <a:cs typeface="Gisha" panose="020B0502040204020203" pitchFamily="34" charset="-79"/>
          </a:endParaRPr>
        </a:p>
      </dgm:t>
    </dgm:pt>
    <dgm:pt modelId="{832CBAF5-B620-4746-AB2D-9F872CA6B326}" type="parTrans" cxnId="{2819016D-4379-4A88-BD71-A6174FFC2EC7}">
      <dgm:prSet/>
      <dgm:spPr/>
      <dgm:t>
        <a:bodyPr/>
        <a:lstStyle/>
        <a:p>
          <a:endParaRPr lang="en-US"/>
        </a:p>
      </dgm:t>
    </dgm:pt>
    <dgm:pt modelId="{661DC0AD-730E-4650-AA07-56655A475968}" type="sibTrans" cxnId="{2819016D-4379-4A88-BD71-A6174FFC2EC7}">
      <dgm:prSet/>
      <dgm:spPr/>
      <dgm:t>
        <a:bodyPr/>
        <a:lstStyle/>
        <a:p>
          <a:endParaRPr lang="en-US"/>
        </a:p>
      </dgm:t>
    </dgm:pt>
    <dgm:pt modelId="{BD6C89F9-B321-4639-A60E-9FB82D2BF542}">
      <dgm:prSet phldrT="[Text]"/>
      <dgm:spPr/>
      <dgm:t>
        <a:bodyPr/>
        <a:lstStyle/>
        <a:p>
          <a:r>
            <a:rPr lang="en-US" dirty="0" smtClean="0"/>
            <a:t>On-the-job Training</a:t>
          </a:r>
          <a:endParaRPr lang="en-US" b="0" dirty="0">
            <a:latin typeface="Gisha" panose="020B0502040204020203" pitchFamily="34" charset="-79"/>
            <a:cs typeface="Gisha" panose="020B0502040204020203" pitchFamily="34" charset="-79"/>
          </a:endParaRPr>
        </a:p>
      </dgm:t>
    </dgm:pt>
    <dgm:pt modelId="{2DA3DD99-EFFD-4A9A-B059-81FEBBB7FA86}" type="parTrans" cxnId="{EBCCC8D3-E8C9-466C-AE00-E32F7C92AB27}">
      <dgm:prSet/>
      <dgm:spPr/>
      <dgm:t>
        <a:bodyPr/>
        <a:lstStyle/>
        <a:p>
          <a:endParaRPr lang="en-US"/>
        </a:p>
      </dgm:t>
    </dgm:pt>
    <dgm:pt modelId="{6EE67832-C250-44BD-B338-DFDC2200016B}" type="sibTrans" cxnId="{EBCCC8D3-E8C9-466C-AE00-E32F7C92AB27}">
      <dgm:prSet/>
      <dgm:spPr/>
      <dgm:t>
        <a:bodyPr/>
        <a:lstStyle/>
        <a:p>
          <a:endParaRPr lang="en-US"/>
        </a:p>
      </dgm:t>
    </dgm:pt>
    <dgm:pt modelId="{0A0671B5-305B-4BCC-AF29-2A064D4C45F9}">
      <dgm:prSet phldrT="[Text]"/>
      <dgm:spPr/>
      <dgm:t>
        <a:bodyPr/>
        <a:lstStyle/>
        <a:p>
          <a:r>
            <a:rPr lang="en-US" dirty="0" smtClean="0"/>
            <a:t>Self-Directed Learning</a:t>
          </a:r>
          <a:endParaRPr lang="en-US" b="0" dirty="0">
            <a:latin typeface="Gisha" panose="020B0502040204020203" pitchFamily="34" charset="-79"/>
            <a:cs typeface="Gisha" panose="020B0502040204020203" pitchFamily="34" charset="-79"/>
          </a:endParaRPr>
        </a:p>
      </dgm:t>
    </dgm:pt>
    <dgm:pt modelId="{F39955B2-3D25-4E0B-AB80-ACF63B3DAF47}" type="parTrans" cxnId="{F30ED7FD-498A-49EB-BFF9-44DD65D12583}">
      <dgm:prSet/>
      <dgm:spPr/>
      <dgm:t>
        <a:bodyPr/>
        <a:lstStyle/>
        <a:p>
          <a:endParaRPr lang="en-US"/>
        </a:p>
      </dgm:t>
    </dgm:pt>
    <dgm:pt modelId="{AAA18AAD-37CB-4695-80BB-909B361770B5}" type="sibTrans" cxnId="{F30ED7FD-498A-49EB-BFF9-44DD65D12583}">
      <dgm:prSet/>
      <dgm:spPr/>
      <dgm:t>
        <a:bodyPr/>
        <a:lstStyle/>
        <a:p>
          <a:endParaRPr lang="en-US"/>
        </a:p>
      </dgm:t>
    </dgm:pt>
    <dgm:pt modelId="{25F6DE34-CCE1-4131-A22B-97577B5CBE50}">
      <dgm:prSet/>
      <dgm:spPr/>
      <dgm:t>
        <a:bodyPr/>
        <a:lstStyle/>
        <a:p>
          <a:r>
            <a:rPr lang="en-US" dirty="0" smtClean="0"/>
            <a:t>Lecture</a:t>
          </a:r>
          <a:endParaRPr lang="en-US" dirty="0">
            <a:latin typeface="Gisha" panose="020B0502040204020203" pitchFamily="34" charset="-79"/>
            <a:cs typeface="Gisha" panose="020B0502040204020203" pitchFamily="34" charset="-79"/>
          </a:endParaRPr>
        </a:p>
      </dgm:t>
    </dgm:pt>
    <dgm:pt modelId="{49E6C688-9AE1-4AD7-A05F-56EFD855E6F3}" type="parTrans" cxnId="{D80F6905-4A5B-48B2-9B7D-B0396B79DBC0}">
      <dgm:prSet/>
      <dgm:spPr/>
      <dgm:t>
        <a:bodyPr/>
        <a:lstStyle/>
        <a:p>
          <a:endParaRPr lang="en-US"/>
        </a:p>
      </dgm:t>
    </dgm:pt>
    <dgm:pt modelId="{F4F1D56C-04DA-408F-AC2A-9A782DD7484B}" type="sibTrans" cxnId="{D80F6905-4A5B-48B2-9B7D-B0396B79DBC0}">
      <dgm:prSet/>
      <dgm:spPr/>
      <dgm:t>
        <a:bodyPr/>
        <a:lstStyle/>
        <a:p>
          <a:endParaRPr lang="en-US"/>
        </a:p>
      </dgm:t>
    </dgm:pt>
    <dgm:pt modelId="{F0639C51-4873-4AA3-BC7A-82C7F190B501}">
      <dgm:prSet phldrT="[Text]"/>
      <dgm:spPr/>
      <dgm:t>
        <a:bodyPr/>
        <a:lstStyle/>
        <a:p>
          <a:r>
            <a:rPr lang="en-US" dirty="0" smtClean="0"/>
            <a:t>Simulations</a:t>
          </a:r>
          <a:endParaRPr lang="en-US" b="0" dirty="0">
            <a:latin typeface="Gisha" panose="020B0502040204020203" pitchFamily="34" charset="-79"/>
            <a:cs typeface="Gisha" panose="020B0502040204020203" pitchFamily="34" charset="-79"/>
          </a:endParaRPr>
        </a:p>
      </dgm:t>
    </dgm:pt>
    <dgm:pt modelId="{81EB2FF7-590A-4221-B0AA-1AFCEA964539}" type="parTrans" cxnId="{5778A8AC-9B88-469C-87B0-96A538FCC829}">
      <dgm:prSet/>
      <dgm:spPr/>
      <dgm:t>
        <a:bodyPr/>
        <a:lstStyle/>
        <a:p>
          <a:endParaRPr lang="en-US"/>
        </a:p>
      </dgm:t>
    </dgm:pt>
    <dgm:pt modelId="{E7074EEE-6AD2-4D81-86A9-B484672026C6}" type="sibTrans" cxnId="{5778A8AC-9B88-469C-87B0-96A538FCC829}">
      <dgm:prSet/>
      <dgm:spPr/>
      <dgm:t>
        <a:bodyPr/>
        <a:lstStyle/>
        <a:p>
          <a:endParaRPr lang="en-US"/>
        </a:p>
      </dgm:t>
    </dgm:pt>
    <dgm:pt modelId="{E59B3CCE-CBD1-4B27-A59B-FCD1F21C1756}">
      <dgm:prSet phldrT="[Text]"/>
      <dgm:spPr/>
      <dgm:t>
        <a:bodyPr/>
        <a:lstStyle/>
        <a:p>
          <a:r>
            <a:rPr lang="en-US" dirty="0" smtClean="0"/>
            <a:t>Case Studies</a:t>
          </a:r>
          <a:endParaRPr lang="en-US" b="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title="Traditional Training Methods"/>
        </a:ext>
      </dgm:extLst>
    </dgm:pt>
    <dgm:pt modelId="{7EB02217-2912-4254-BC5C-322AD2738392}" type="parTrans" cxnId="{54DD2D61-6AD2-4396-9ECE-43F3B7068BB4}">
      <dgm:prSet/>
      <dgm:spPr/>
      <dgm:t>
        <a:bodyPr/>
        <a:lstStyle/>
        <a:p>
          <a:endParaRPr lang="en-US"/>
        </a:p>
      </dgm:t>
    </dgm:pt>
    <dgm:pt modelId="{8BBAF04A-FC96-458B-9DC0-B92FB3A472D7}" type="sibTrans" cxnId="{54DD2D61-6AD2-4396-9ECE-43F3B7068BB4}">
      <dgm:prSet/>
      <dgm:spPr/>
      <dgm:t>
        <a:bodyPr/>
        <a:lstStyle/>
        <a:p>
          <a:endParaRPr lang="en-US"/>
        </a:p>
      </dgm:t>
    </dgm:pt>
    <dgm:pt modelId="{3386AC6D-5361-47AC-9E6F-6FD36104B1F2}">
      <dgm:prSet phldrT="[Text]"/>
      <dgm:spPr/>
      <dgm:t>
        <a:bodyPr/>
        <a:lstStyle/>
        <a:p>
          <a:r>
            <a:rPr lang="en-US" dirty="0" smtClean="0"/>
            <a:t>Business Games</a:t>
          </a:r>
          <a:endParaRPr lang="en-US" b="0" dirty="0">
            <a:latin typeface="Gisha" panose="020B0502040204020203" pitchFamily="34" charset="-79"/>
            <a:cs typeface="Gisha" panose="020B0502040204020203" pitchFamily="34" charset="-79"/>
          </a:endParaRPr>
        </a:p>
      </dgm:t>
    </dgm:pt>
    <dgm:pt modelId="{F5F8533F-8927-4D06-A1B8-7CF00E24B66D}" type="parTrans" cxnId="{F5C1ABDE-99BA-493D-B487-E9F0C5BB8255}">
      <dgm:prSet/>
      <dgm:spPr/>
      <dgm:t>
        <a:bodyPr/>
        <a:lstStyle/>
        <a:p>
          <a:endParaRPr lang="en-US"/>
        </a:p>
      </dgm:t>
    </dgm:pt>
    <dgm:pt modelId="{CD87EF73-22F3-4FBD-A9B4-AB605109A09A}" type="sibTrans" cxnId="{F5C1ABDE-99BA-493D-B487-E9F0C5BB8255}">
      <dgm:prSet/>
      <dgm:spPr/>
      <dgm:t>
        <a:bodyPr/>
        <a:lstStyle/>
        <a:p>
          <a:endParaRPr lang="en-US"/>
        </a:p>
      </dgm:t>
    </dgm:pt>
    <dgm:pt modelId="{753F8D27-5513-4887-85A9-48838B656BFC}">
      <dgm:prSet phldrT="[Text]"/>
      <dgm:spPr/>
      <dgm:t>
        <a:bodyPr/>
        <a:lstStyle/>
        <a:p>
          <a:r>
            <a:rPr lang="en-US" dirty="0" smtClean="0"/>
            <a:t>Role Plays</a:t>
          </a:r>
          <a:endParaRPr lang="en-US" b="0" dirty="0">
            <a:latin typeface="Gisha" panose="020B0502040204020203" pitchFamily="34" charset="-79"/>
            <a:cs typeface="Gisha" panose="020B0502040204020203" pitchFamily="34" charset="-79"/>
          </a:endParaRPr>
        </a:p>
      </dgm:t>
    </dgm:pt>
    <dgm:pt modelId="{B10035E0-183A-4D3D-AF42-EBA394C579B6}" type="parTrans" cxnId="{5BE6449E-B05D-454B-AB98-B9430EEA53C1}">
      <dgm:prSet/>
      <dgm:spPr/>
      <dgm:t>
        <a:bodyPr/>
        <a:lstStyle/>
        <a:p>
          <a:endParaRPr lang="en-US"/>
        </a:p>
      </dgm:t>
    </dgm:pt>
    <dgm:pt modelId="{48FBD579-4857-4038-AE59-82B5236EC1FA}" type="sibTrans" cxnId="{5BE6449E-B05D-454B-AB98-B9430EEA53C1}">
      <dgm:prSet/>
      <dgm:spPr/>
      <dgm:t>
        <a:bodyPr/>
        <a:lstStyle/>
        <a:p>
          <a:endParaRPr lang="en-US"/>
        </a:p>
      </dgm:t>
    </dgm:pt>
    <dgm:pt modelId="{933E02F9-F978-4DEC-89BE-91E90E18517C}">
      <dgm:prSet phldrT="[Text]"/>
      <dgm:spPr/>
      <dgm:t>
        <a:bodyPr/>
        <a:lstStyle/>
        <a:p>
          <a:r>
            <a:rPr lang="en-US" dirty="0" smtClean="0"/>
            <a:t>Behavior Modeling</a:t>
          </a:r>
          <a:endParaRPr lang="en-US" b="0" dirty="0">
            <a:latin typeface="Gisha" panose="020B0502040204020203" pitchFamily="34" charset="-79"/>
            <a:cs typeface="Gisha" panose="020B0502040204020203" pitchFamily="34" charset="-79"/>
          </a:endParaRPr>
        </a:p>
      </dgm:t>
    </dgm:pt>
    <dgm:pt modelId="{D33DE80F-A172-49A5-BFC1-6552BF88BC4A}" type="parTrans" cxnId="{76417BF8-4AC4-4B41-B866-43AFE7A9AFF1}">
      <dgm:prSet/>
      <dgm:spPr/>
      <dgm:t>
        <a:bodyPr/>
        <a:lstStyle/>
        <a:p>
          <a:endParaRPr lang="en-US"/>
        </a:p>
      </dgm:t>
    </dgm:pt>
    <dgm:pt modelId="{6959329D-30FA-4360-BE14-21C43F4C631B}" type="sibTrans" cxnId="{76417BF8-4AC4-4B41-B866-43AFE7A9AFF1}">
      <dgm:prSet/>
      <dgm:spPr/>
      <dgm:t>
        <a:bodyPr/>
        <a:lstStyle/>
        <a:p>
          <a:endParaRPr lang="en-US"/>
        </a:p>
      </dgm:t>
    </dgm:pt>
    <dgm:pt modelId="{7B0D35B2-F243-4D91-AB65-B1464489CCB6}">
      <dgm:prSet phldrT="[Text]"/>
      <dgm:spPr/>
      <dgm:t>
        <a:bodyPr/>
        <a:lstStyle/>
        <a:p>
          <a:r>
            <a:rPr lang="en-US" dirty="0" smtClean="0"/>
            <a:t>Adventure Learning</a:t>
          </a:r>
          <a:endParaRPr lang="en-US" b="0" dirty="0">
            <a:latin typeface="Gisha" panose="020B0502040204020203" pitchFamily="34" charset="-79"/>
            <a:cs typeface="Gisha" panose="020B0502040204020203" pitchFamily="34" charset="-79"/>
          </a:endParaRPr>
        </a:p>
      </dgm:t>
    </dgm:pt>
    <dgm:pt modelId="{B57AAF31-7E65-43B9-9403-5284460CA664}" type="parTrans" cxnId="{6CDC87C9-C189-48FE-AB01-276F36D96C43}">
      <dgm:prSet/>
      <dgm:spPr/>
      <dgm:t>
        <a:bodyPr/>
        <a:lstStyle/>
        <a:p>
          <a:endParaRPr lang="en-US"/>
        </a:p>
      </dgm:t>
    </dgm:pt>
    <dgm:pt modelId="{71B4235C-AFFB-4DB1-B16C-FC27A0189CC8}" type="sibTrans" cxnId="{6CDC87C9-C189-48FE-AB01-276F36D96C43}">
      <dgm:prSet/>
      <dgm:spPr/>
      <dgm:t>
        <a:bodyPr/>
        <a:lstStyle/>
        <a:p>
          <a:endParaRPr lang="en-US"/>
        </a:p>
      </dgm:t>
    </dgm:pt>
    <dgm:pt modelId="{CB6FF019-0091-4E40-856B-806A01167C1B}">
      <dgm:prSet phldrT="[Text]"/>
      <dgm:spPr/>
      <dgm:t>
        <a:bodyPr/>
        <a:lstStyle/>
        <a:p>
          <a:r>
            <a:rPr lang="en-US" dirty="0" smtClean="0"/>
            <a:t>Team Training</a:t>
          </a:r>
          <a:endParaRPr lang="en-US" b="0" dirty="0">
            <a:latin typeface="Gisha" panose="020B0502040204020203" pitchFamily="34" charset="-79"/>
            <a:cs typeface="Gisha" panose="020B0502040204020203" pitchFamily="34" charset="-79"/>
          </a:endParaRPr>
        </a:p>
      </dgm:t>
    </dgm:pt>
    <dgm:pt modelId="{606A1425-D503-4E73-8C79-123CAAAD7116}" type="parTrans" cxnId="{BF33085D-A813-4FA0-B1B3-601288916B40}">
      <dgm:prSet/>
      <dgm:spPr/>
      <dgm:t>
        <a:bodyPr/>
        <a:lstStyle/>
        <a:p>
          <a:endParaRPr lang="en-US"/>
        </a:p>
      </dgm:t>
    </dgm:pt>
    <dgm:pt modelId="{AE2AED3C-8033-4BC2-955E-094A6BF17F12}" type="sibTrans" cxnId="{BF33085D-A813-4FA0-B1B3-601288916B40}">
      <dgm:prSet/>
      <dgm:spPr/>
      <dgm:t>
        <a:bodyPr/>
        <a:lstStyle/>
        <a:p>
          <a:endParaRPr lang="en-US"/>
        </a:p>
      </dgm:t>
    </dgm:pt>
    <dgm:pt modelId="{0CA0EE17-C689-4C72-B99E-404610D32594}">
      <dgm:prSet phldrT="[Text]"/>
      <dgm:spPr/>
      <dgm:t>
        <a:bodyPr/>
        <a:lstStyle/>
        <a:p>
          <a:r>
            <a:rPr lang="en-US" dirty="0" smtClean="0"/>
            <a:t>Action Learning</a:t>
          </a:r>
          <a:endParaRPr lang="en-US" b="0" dirty="0">
            <a:latin typeface="Gisha" panose="020B0502040204020203" pitchFamily="34" charset="-79"/>
            <a:cs typeface="Gisha" panose="020B0502040204020203" pitchFamily="34" charset="-79"/>
          </a:endParaRPr>
        </a:p>
      </dgm:t>
    </dgm:pt>
    <dgm:pt modelId="{D057AFFC-850B-47E1-9178-E059F58D24D0}" type="parTrans" cxnId="{0C46A268-FF8F-4044-8279-B91ECB380B40}">
      <dgm:prSet/>
      <dgm:spPr/>
      <dgm:t>
        <a:bodyPr/>
        <a:lstStyle/>
        <a:p>
          <a:endParaRPr lang="en-US"/>
        </a:p>
      </dgm:t>
    </dgm:pt>
    <dgm:pt modelId="{6655620B-23CA-4CCA-B567-E3482B408BDD}" type="sibTrans" cxnId="{0C46A268-FF8F-4044-8279-B91ECB380B40}">
      <dgm:prSet/>
      <dgm:spPr/>
      <dgm:t>
        <a:bodyPr/>
        <a:lstStyle/>
        <a:p>
          <a:endParaRPr lang="en-US"/>
        </a:p>
      </dgm:t>
    </dgm:pt>
    <dgm:pt modelId="{A1516013-0E6A-4F2B-97F0-BCED9687E25C}" type="pres">
      <dgm:prSet presAssocID="{58F0916F-5E50-4736-AF54-43775EB480FA}" presName="diagram" presStyleCnt="0">
        <dgm:presLayoutVars>
          <dgm:dir/>
          <dgm:resizeHandles val="exact"/>
        </dgm:presLayoutVars>
      </dgm:prSet>
      <dgm:spPr/>
      <dgm:t>
        <a:bodyPr/>
        <a:lstStyle/>
        <a:p>
          <a:endParaRPr lang="en-US"/>
        </a:p>
      </dgm:t>
    </dgm:pt>
    <dgm:pt modelId="{075BB219-1EE8-45D5-AB48-80DC445D481B}" type="pres">
      <dgm:prSet presAssocID="{25F6DE34-CCE1-4131-A22B-97577B5CBE50}" presName="node" presStyleLbl="node1" presStyleIdx="0" presStyleCnt="13">
        <dgm:presLayoutVars>
          <dgm:bulletEnabled val="1"/>
        </dgm:presLayoutVars>
      </dgm:prSet>
      <dgm:spPr/>
      <dgm:t>
        <a:bodyPr/>
        <a:lstStyle/>
        <a:p>
          <a:endParaRPr lang="en-US"/>
        </a:p>
      </dgm:t>
    </dgm:pt>
    <dgm:pt modelId="{16BCC89E-E29A-4D43-8578-5D55FC5E1220}" type="pres">
      <dgm:prSet presAssocID="{F4F1D56C-04DA-408F-AC2A-9A782DD7484B}" presName="sibTrans" presStyleCnt="0"/>
      <dgm:spPr/>
    </dgm:pt>
    <dgm:pt modelId="{0F11CB0D-5249-43EE-B66A-F7B352950805}" type="pres">
      <dgm:prSet presAssocID="{4E99DBD6-042F-4E1C-80E2-251F700CC6B1}" presName="node" presStyleLbl="node1" presStyleIdx="1" presStyleCnt="13">
        <dgm:presLayoutVars>
          <dgm:bulletEnabled val="1"/>
        </dgm:presLayoutVars>
      </dgm:prSet>
      <dgm:spPr/>
      <dgm:t>
        <a:bodyPr/>
        <a:lstStyle/>
        <a:p>
          <a:endParaRPr lang="en-US"/>
        </a:p>
      </dgm:t>
    </dgm:pt>
    <dgm:pt modelId="{DB96694F-00E6-4150-A777-EAF3DDF80839}" type="pres">
      <dgm:prSet presAssocID="{661DC0AD-730E-4650-AA07-56655A475968}" presName="sibTrans" presStyleCnt="0"/>
      <dgm:spPr/>
    </dgm:pt>
    <dgm:pt modelId="{598EE7A2-B561-49AD-A794-5F48A3BA928E}" type="pres">
      <dgm:prSet presAssocID="{BD6C89F9-B321-4639-A60E-9FB82D2BF542}" presName="node" presStyleLbl="node1" presStyleIdx="2" presStyleCnt="13">
        <dgm:presLayoutVars>
          <dgm:bulletEnabled val="1"/>
        </dgm:presLayoutVars>
      </dgm:prSet>
      <dgm:spPr/>
      <dgm:t>
        <a:bodyPr/>
        <a:lstStyle/>
        <a:p>
          <a:endParaRPr lang="en-US"/>
        </a:p>
      </dgm:t>
    </dgm:pt>
    <dgm:pt modelId="{962A5395-8034-4588-9ADA-AB4BA4ABA71A}" type="pres">
      <dgm:prSet presAssocID="{6EE67832-C250-44BD-B338-DFDC2200016B}" presName="sibTrans" presStyleCnt="0"/>
      <dgm:spPr/>
    </dgm:pt>
    <dgm:pt modelId="{D54ABE0B-BCBB-4695-8237-4A0A4367BDE1}" type="pres">
      <dgm:prSet presAssocID="{0A0671B5-305B-4BCC-AF29-2A064D4C45F9}" presName="node" presStyleLbl="node1" presStyleIdx="3" presStyleCnt="13">
        <dgm:presLayoutVars>
          <dgm:bulletEnabled val="1"/>
        </dgm:presLayoutVars>
      </dgm:prSet>
      <dgm:spPr/>
      <dgm:t>
        <a:bodyPr/>
        <a:lstStyle/>
        <a:p>
          <a:endParaRPr lang="en-US"/>
        </a:p>
      </dgm:t>
    </dgm:pt>
    <dgm:pt modelId="{D2D5E068-339C-46AC-A85E-7AE61D844F76}" type="pres">
      <dgm:prSet presAssocID="{AAA18AAD-37CB-4695-80BB-909B361770B5}" presName="sibTrans" presStyleCnt="0"/>
      <dgm:spPr/>
    </dgm:pt>
    <dgm:pt modelId="{0DEFA8A2-433B-4192-A653-422FF0AFC88A}" type="pres">
      <dgm:prSet presAssocID="{D8002CD1-7D58-4F92-80C4-8DA92AC390B2}" presName="node" presStyleLbl="node1" presStyleIdx="4" presStyleCnt="13">
        <dgm:presLayoutVars>
          <dgm:bulletEnabled val="1"/>
        </dgm:presLayoutVars>
      </dgm:prSet>
      <dgm:spPr/>
      <dgm:t>
        <a:bodyPr/>
        <a:lstStyle/>
        <a:p>
          <a:endParaRPr lang="en-US"/>
        </a:p>
      </dgm:t>
    </dgm:pt>
    <dgm:pt modelId="{F3434DCA-C526-4AD8-991D-A068066B07CC}" type="pres">
      <dgm:prSet presAssocID="{491C7018-3DC4-432F-8376-F9E2E51ED925}" presName="sibTrans" presStyleCnt="0"/>
      <dgm:spPr/>
    </dgm:pt>
    <dgm:pt modelId="{E0AFFBFF-F036-4AB7-86C2-C41F4CD79319}" type="pres">
      <dgm:prSet presAssocID="{F0639C51-4873-4AA3-BC7A-82C7F190B501}" presName="node" presStyleLbl="node1" presStyleIdx="5" presStyleCnt="13">
        <dgm:presLayoutVars>
          <dgm:bulletEnabled val="1"/>
        </dgm:presLayoutVars>
      </dgm:prSet>
      <dgm:spPr/>
      <dgm:t>
        <a:bodyPr/>
        <a:lstStyle/>
        <a:p>
          <a:endParaRPr lang="en-US"/>
        </a:p>
      </dgm:t>
    </dgm:pt>
    <dgm:pt modelId="{BBD50991-838C-4EB4-8035-BF51ABE29F45}" type="pres">
      <dgm:prSet presAssocID="{E7074EEE-6AD2-4D81-86A9-B484672026C6}" presName="sibTrans" presStyleCnt="0"/>
      <dgm:spPr/>
    </dgm:pt>
    <dgm:pt modelId="{ED5A0163-37E5-4BB5-AC09-716C908E4FA9}" type="pres">
      <dgm:prSet presAssocID="{E59B3CCE-CBD1-4B27-A59B-FCD1F21C1756}" presName="node" presStyleLbl="node1" presStyleIdx="6" presStyleCnt="13">
        <dgm:presLayoutVars>
          <dgm:bulletEnabled val="1"/>
        </dgm:presLayoutVars>
      </dgm:prSet>
      <dgm:spPr/>
      <dgm:t>
        <a:bodyPr/>
        <a:lstStyle/>
        <a:p>
          <a:endParaRPr lang="en-US"/>
        </a:p>
      </dgm:t>
    </dgm:pt>
    <dgm:pt modelId="{7438C941-934D-46C8-A5F2-249752677F41}" type="pres">
      <dgm:prSet presAssocID="{8BBAF04A-FC96-458B-9DC0-B92FB3A472D7}" presName="sibTrans" presStyleCnt="0"/>
      <dgm:spPr/>
    </dgm:pt>
    <dgm:pt modelId="{FC298DA3-C1A6-4AEA-ACD0-307929B945A9}" type="pres">
      <dgm:prSet presAssocID="{3386AC6D-5361-47AC-9E6F-6FD36104B1F2}" presName="node" presStyleLbl="node1" presStyleIdx="7" presStyleCnt="13">
        <dgm:presLayoutVars>
          <dgm:bulletEnabled val="1"/>
        </dgm:presLayoutVars>
      </dgm:prSet>
      <dgm:spPr/>
      <dgm:t>
        <a:bodyPr/>
        <a:lstStyle/>
        <a:p>
          <a:endParaRPr lang="en-US"/>
        </a:p>
      </dgm:t>
    </dgm:pt>
    <dgm:pt modelId="{4758AF45-8984-496E-83E2-EA6201A1A614}" type="pres">
      <dgm:prSet presAssocID="{CD87EF73-22F3-4FBD-A9B4-AB605109A09A}" presName="sibTrans" presStyleCnt="0"/>
      <dgm:spPr/>
    </dgm:pt>
    <dgm:pt modelId="{DB10402E-FC0A-4C79-A0C1-8466A86FD363}" type="pres">
      <dgm:prSet presAssocID="{753F8D27-5513-4887-85A9-48838B656BFC}" presName="node" presStyleLbl="node1" presStyleIdx="8" presStyleCnt="13">
        <dgm:presLayoutVars>
          <dgm:bulletEnabled val="1"/>
        </dgm:presLayoutVars>
      </dgm:prSet>
      <dgm:spPr/>
      <dgm:t>
        <a:bodyPr/>
        <a:lstStyle/>
        <a:p>
          <a:endParaRPr lang="en-US"/>
        </a:p>
      </dgm:t>
    </dgm:pt>
    <dgm:pt modelId="{4A3145D3-0B8C-4B37-9A7D-E96E52BF7B24}" type="pres">
      <dgm:prSet presAssocID="{48FBD579-4857-4038-AE59-82B5236EC1FA}" presName="sibTrans" presStyleCnt="0"/>
      <dgm:spPr/>
    </dgm:pt>
    <dgm:pt modelId="{AA3F8BCE-F977-482F-B9A7-B9E4EA717D09}" type="pres">
      <dgm:prSet presAssocID="{933E02F9-F978-4DEC-89BE-91E90E18517C}" presName="node" presStyleLbl="node1" presStyleIdx="9" presStyleCnt="13">
        <dgm:presLayoutVars>
          <dgm:bulletEnabled val="1"/>
        </dgm:presLayoutVars>
      </dgm:prSet>
      <dgm:spPr/>
      <dgm:t>
        <a:bodyPr/>
        <a:lstStyle/>
        <a:p>
          <a:endParaRPr lang="en-US"/>
        </a:p>
      </dgm:t>
    </dgm:pt>
    <dgm:pt modelId="{322AB982-B00C-4577-90BF-0F94A47A5FB5}" type="pres">
      <dgm:prSet presAssocID="{6959329D-30FA-4360-BE14-21C43F4C631B}" presName="sibTrans" presStyleCnt="0"/>
      <dgm:spPr/>
    </dgm:pt>
    <dgm:pt modelId="{93976670-3634-45C9-85F6-BA845A8D82F8}" type="pres">
      <dgm:prSet presAssocID="{7B0D35B2-F243-4D91-AB65-B1464489CCB6}" presName="node" presStyleLbl="node1" presStyleIdx="10" presStyleCnt="13">
        <dgm:presLayoutVars>
          <dgm:bulletEnabled val="1"/>
        </dgm:presLayoutVars>
      </dgm:prSet>
      <dgm:spPr/>
      <dgm:t>
        <a:bodyPr/>
        <a:lstStyle/>
        <a:p>
          <a:endParaRPr lang="en-US"/>
        </a:p>
      </dgm:t>
    </dgm:pt>
    <dgm:pt modelId="{77B8F76D-88ED-4199-8194-1D4BF3F7616A}" type="pres">
      <dgm:prSet presAssocID="{71B4235C-AFFB-4DB1-B16C-FC27A0189CC8}" presName="sibTrans" presStyleCnt="0"/>
      <dgm:spPr/>
    </dgm:pt>
    <dgm:pt modelId="{5C511956-9FCE-4968-BCD2-6558B514C5F3}" type="pres">
      <dgm:prSet presAssocID="{CB6FF019-0091-4E40-856B-806A01167C1B}" presName="node" presStyleLbl="node1" presStyleIdx="11" presStyleCnt="13">
        <dgm:presLayoutVars>
          <dgm:bulletEnabled val="1"/>
        </dgm:presLayoutVars>
      </dgm:prSet>
      <dgm:spPr/>
      <dgm:t>
        <a:bodyPr/>
        <a:lstStyle/>
        <a:p>
          <a:endParaRPr lang="en-US"/>
        </a:p>
      </dgm:t>
    </dgm:pt>
    <dgm:pt modelId="{C25A1540-0B27-4F50-AFE3-683344385229}" type="pres">
      <dgm:prSet presAssocID="{AE2AED3C-8033-4BC2-955E-094A6BF17F12}" presName="sibTrans" presStyleCnt="0"/>
      <dgm:spPr/>
    </dgm:pt>
    <dgm:pt modelId="{64D56ACD-FDB9-44DE-A2C5-558829EA4511}" type="pres">
      <dgm:prSet presAssocID="{0CA0EE17-C689-4C72-B99E-404610D32594}" presName="node" presStyleLbl="node1" presStyleIdx="12" presStyleCnt="13">
        <dgm:presLayoutVars>
          <dgm:bulletEnabled val="1"/>
        </dgm:presLayoutVars>
      </dgm:prSet>
      <dgm:spPr/>
      <dgm:t>
        <a:bodyPr/>
        <a:lstStyle/>
        <a:p>
          <a:endParaRPr lang="en-US"/>
        </a:p>
      </dgm:t>
    </dgm:pt>
  </dgm:ptLst>
  <dgm:cxnLst>
    <dgm:cxn modelId="{683D06CA-BFC6-4CC3-B302-14D992A53767}" type="presOf" srcId="{D8002CD1-7D58-4F92-80C4-8DA92AC390B2}" destId="{0DEFA8A2-433B-4192-A653-422FF0AFC88A}" srcOrd="0" destOrd="0" presId="urn:microsoft.com/office/officeart/2005/8/layout/default"/>
    <dgm:cxn modelId="{6EF00D56-B7DD-4DD0-83F9-9FAEFDEA456D}" type="presOf" srcId="{E59B3CCE-CBD1-4B27-A59B-FCD1F21C1756}" destId="{ED5A0163-37E5-4BB5-AC09-716C908E4FA9}" srcOrd="0" destOrd="0" presId="urn:microsoft.com/office/officeart/2005/8/layout/default"/>
    <dgm:cxn modelId="{6CDC87C9-C189-48FE-AB01-276F36D96C43}" srcId="{58F0916F-5E50-4736-AF54-43775EB480FA}" destId="{7B0D35B2-F243-4D91-AB65-B1464489CCB6}" srcOrd="10" destOrd="0" parTransId="{B57AAF31-7E65-43B9-9403-5284460CA664}" sibTransId="{71B4235C-AFFB-4DB1-B16C-FC27A0189CC8}"/>
    <dgm:cxn modelId="{76417BF8-4AC4-4B41-B866-43AFE7A9AFF1}" srcId="{58F0916F-5E50-4736-AF54-43775EB480FA}" destId="{933E02F9-F978-4DEC-89BE-91E90E18517C}" srcOrd="9" destOrd="0" parTransId="{D33DE80F-A172-49A5-BFC1-6552BF88BC4A}" sibTransId="{6959329D-30FA-4360-BE14-21C43F4C631B}"/>
    <dgm:cxn modelId="{1B61B2E3-2A46-45AA-AB9A-EFA8F0F6CAD8}" type="presOf" srcId="{CB6FF019-0091-4E40-856B-806A01167C1B}" destId="{5C511956-9FCE-4968-BCD2-6558B514C5F3}" srcOrd="0" destOrd="0" presId="urn:microsoft.com/office/officeart/2005/8/layout/default"/>
    <dgm:cxn modelId="{78EE8952-EA03-4C68-9A08-9AC289E132F3}" type="presOf" srcId="{BD6C89F9-B321-4639-A60E-9FB82D2BF542}" destId="{598EE7A2-B561-49AD-A794-5F48A3BA928E}" srcOrd="0" destOrd="0" presId="urn:microsoft.com/office/officeart/2005/8/layout/default"/>
    <dgm:cxn modelId="{CA9778E4-ECF6-4213-BB1B-E9E390B9316F}" type="presOf" srcId="{933E02F9-F978-4DEC-89BE-91E90E18517C}" destId="{AA3F8BCE-F977-482F-B9A7-B9E4EA717D09}" srcOrd="0" destOrd="0" presId="urn:microsoft.com/office/officeart/2005/8/layout/default"/>
    <dgm:cxn modelId="{DF1E7F8A-E0BA-42F0-A9C2-ED2C4F9069A9}" type="presOf" srcId="{25F6DE34-CCE1-4131-A22B-97577B5CBE50}" destId="{075BB219-1EE8-45D5-AB48-80DC445D481B}" srcOrd="0" destOrd="0" presId="urn:microsoft.com/office/officeart/2005/8/layout/default"/>
    <dgm:cxn modelId="{5778A8AC-9B88-469C-87B0-96A538FCC829}" srcId="{58F0916F-5E50-4736-AF54-43775EB480FA}" destId="{F0639C51-4873-4AA3-BC7A-82C7F190B501}" srcOrd="5" destOrd="0" parTransId="{81EB2FF7-590A-4221-B0AA-1AFCEA964539}" sibTransId="{E7074EEE-6AD2-4D81-86A9-B484672026C6}"/>
    <dgm:cxn modelId="{BF33085D-A813-4FA0-B1B3-601288916B40}" srcId="{58F0916F-5E50-4736-AF54-43775EB480FA}" destId="{CB6FF019-0091-4E40-856B-806A01167C1B}" srcOrd="11" destOrd="0" parTransId="{606A1425-D503-4E73-8C79-123CAAAD7116}" sibTransId="{AE2AED3C-8033-4BC2-955E-094A6BF17F12}"/>
    <dgm:cxn modelId="{0C46A268-FF8F-4044-8279-B91ECB380B40}" srcId="{58F0916F-5E50-4736-AF54-43775EB480FA}" destId="{0CA0EE17-C689-4C72-B99E-404610D32594}" srcOrd="12" destOrd="0" parTransId="{D057AFFC-850B-47E1-9178-E059F58D24D0}" sibTransId="{6655620B-23CA-4CCA-B567-E3482B408BDD}"/>
    <dgm:cxn modelId="{5BE6449E-B05D-454B-AB98-B9430EEA53C1}" srcId="{58F0916F-5E50-4736-AF54-43775EB480FA}" destId="{753F8D27-5513-4887-85A9-48838B656BFC}" srcOrd="8" destOrd="0" parTransId="{B10035E0-183A-4D3D-AF42-EBA394C579B6}" sibTransId="{48FBD579-4857-4038-AE59-82B5236EC1FA}"/>
    <dgm:cxn modelId="{CF673D50-7195-4679-BB7F-1D2620230B1F}" type="presOf" srcId="{7B0D35B2-F243-4D91-AB65-B1464489CCB6}" destId="{93976670-3634-45C9-85F6-BA845A8D82F8}" srcOrd="0" destOrd="0" presId="urn:microsoft.com/office/officeart/2005/8/layout/default"/>
    <dgm:cxn modelId="{E481B0E7-042F-4444-8727-2DBC63DEB0E6}" type="presOf" srcId="{58F0916F-5E50-4736-AF54-43775EB480FA}" destId="{A1516013-0E6A-4F2B-97F0-BCED9687E25C}" srcOrd="0" destOrd="0" presId="urn:microsoft.com/office/officeart/2005/8/layout/default"/>
    <dgm:cxn modelId="{D36C6DBA-9A7C-4D18-9448-6CEDD255ADDC}" type="presOf" srcId="{F0639C51-4873-4AA3-BC7A-82C7F190B501}" destId="{E0AFFBFF-F036-4AB7-86C2-C41F4CD79319}" srcOrd="0" destOrd="0" presId="urn:microsoft.com/office/officeart/2005/8/layout/default"/>
    <dgm:cxn modelId="{54DD2D61-6AD2-4396-9ECE-43F3B7068BB4}" srcId="{58F0916F-5E50-4736-AF54-43775EB480FA}" destId="{E59B3CCE-CBD1-4B27-A59B-FCD1F21C1756}" srcOrd="6" destOrd="0" parTransId="{7EB02217-2912-4254-BC5C-322AD2738392}" sibTransId="{8BBAF04A-FC96-458B-9DC0-B92FB3A472D7}"/>
    <dgm:cxn modelId="{85920D41-2AA4-4710-985A-56ED6FB476EF}" srcId="{58F0916F-5E50-4736-AF54-43775EB480FA}" destId="{D8002CD1-7D58-4F92-80C4-8DA92AC390B2}" srcOrd="4" destOrd="0" parTransId="{CB278552-830E-4ABB-939A-CC02A12F967F}" sibTransId="{491C7018-3DC4-432F-8376-F9E2E51ED925}"/>
    <dgm:cxn modelId="{EBCCC8D3-E8C9-466C-AE00-E32F7C92AB27}" srcId="{58F0916F-5E50-4736-AF54-43775EB480FA}" destId="{BD6C89F9-B321-4639-A60E-9FB82D2BF542}" srcOrd="2" destOrd="0" parTransId="{2DA3DD99-EFFD-4A9A-B059-81FEBBB7FA86}" sibTransId="{6EE67832-C250-44BD-B338-DFDC2200016B}"/>
    <dgm:cxn modelId="{69E198A8-7FC7-4700-B5B4-E2A83167A134}" type="presOf" srcId="{0CA0EE17-C689-4C72-B99E-404610D32594}" destId="{64D56ACD-FDB9-44DE-A2C5-558829EA4511}" srcOrd="0" destOrd="0" presId="urn:microsoft.com/office/officeart/2005/8/layout/default"/>
    <dgm:cxn modelId="{D80F6905-4A5B-48B2-9B7D-B0396B79DBC0}" srcId="{58F0916F-5E50-4736-AF54-43775EB480FA}" destId="{25F6DE34-CCE1-4131-A22B-97577B5CBE50}" srcOrd="0" destOrd="0" parTransId="{49E6C688-9AE1-4AD7-A05F-56EFD855E6F3}" sibTransId="{F4F1D56C-04DA-408F-AC2A-9A782DD7484B}"/>
    <dgm:cxn modelId="{F5ACFB1C-A44D-417E-A15F-60071696956D}" type="presOf" srcId="{3386AC6D-5361-47AC-9E6F-6FD36104B1F2}" destId="{FC298DA3-C1A6-4AEA-ACD0-307929B945A9}" srcOrd="0" destOrd="0" presId="urn:microsoft.com/office/officeart/2005/8/layout/default"/>
    <dgm:cxn modelId="{0D7EF5FB-E895-4926-9552-BA9073997C2C}" type="presOf" srcId="{0A0671B5-305B-4BCC-AF29-2A064D4C45F9}" destId="{D54ABE0B-BCBB-4695-8237-4A0A4367BDE1}" srcOrd="0" destOrd="0" presId="urn:microsoft.com/office/officeart/2005/8/layout/default"/>
    <dgm:cxn modelId="{2819016D-4379-4A88-BD71-A6174FFC2EC7}" srcId="{58F0916F-5E50-4736-AF54-43775EB480FA}" destId="{4E99DBD6-042F-4E1C-80E2-251F700CC6B1}" srcOrd="1" destOrd="0" parTransId="{832CBAF5-B620-4746-AB2D-9F872CA6B326}" sibTransId="{661DC0AD-730E-4650-AA07-56655A475968}"/>
    <dgm:cxn modelId="{F30ED7FD-498A-49EB-BFF9-44DD65D12583}" srcId="{58F0916F-5E50-4736-AF54-43775EB480FA}" destId="{0A0671B5-305B-4BCC-AF29-2A064D4C45F9}" srcOrd="3" destOrd="0" parTransId="{F39955B2-3D25-4E0B-AB80-ACF63B3DAF47}" sibTransId="{AAA18AAD-37CB-4695-80BB-909B361770B5}"/>
    <dgm:cxn modelId="{35F108FF-FB32-4252-BD3E-C5C22B479E84}" type="presOf" srcId="{4E99DBD6-042F-4E1C-80E2-251F700CC6B1}" destId="{0F11CB0D-5249-43EE-B66A-F7B352950805}" srcOrd="0" destOrd="0" presId="urn:microsoft.com/office/officeart/2005/8/layout/default"/>
    <dgm:cxn modelId="{3C6053FE-A7EF-48F0-9FB6-2AD2AE4B1842}" type="presOf" srcId="{753F8D27-5513-4887-85A9-48838B656BFC}" destId="{DB10402E-FC0A-4C79-A0C1-8466A86FD363}" srcOrd="0" destOrd="0" presId="urn:microsoft.com/office/officeart/2005/8/layout/default"/>
    <dgm:cxn modelId="{F5C1ABDE-99BA-493D-B487-E9F0C5BB8255}" srcId="{58F0916F-5E50-4736-AF54-43775EB480FA}" destId="{3386AC6D-5361-47AC-9E6F-6FD36104B1F2}" srcOrd="7" destOrd="0" parTransId="{F5F8533F-8927-4D06-A1B8-7CF00E24B66D}" sibTransId="{CD87EF73-22F3-4FBD-A9B4-AB605109A09A}"/>
    <dgm:cxn modelId="{D326FBBD-6134-4DA9-95FB-173253C5EF82}" type="presParOf" srcId="{A1516013-0E6A-4F2B-97F0-BCED9687E25C}" destId="{075BB219-1EE8-45D5-AB48-80DC445D481B}" srcOrd="0" destOrd="0" presId="urn:microsoft.com/office/officeart/2005/8/layout/default"/>
    <dgm:cxn modelId="{64950986-31A8-4E4D-A5D2-DB4BE7ECF9CB}" type="presParOf" srcId="{A1516013-0E6A-4F2B-97F0-BCED9687E25C}" destId="{16BCC89E-E29A-4D43-8578-5D55FC5E1220}" srcOrd="1" destOrd="0" presId="urn:microsoft.com/office/officeart/2005/8/layout/default"/>
    <dgm:cxn modelId="{D0E8237E-38B9-42AF-9260-75C056A593DB}" type="presParOf" srcId="{A1516013-0E6A-4F2B-97F0-BCED9687E25C}" destId="{0F11CB0D-5249-43EE-B66A-F7B352950805}" srcOrd="2" destOrd="0" presId="urn:microsoft.com/office/officeart/2005/8/layout/default"/>
    <dgm:cxn modelId="{0B4F9446-41A5-4EC6-8C18-C02B003A608D}" type="presParOf" srcId="{A1516013-0E6A-4F2B-97F0-BCED9687E25C}" destId="{DB96694F-00E6-4150-A777-EAF3DDF80839}" srcOrd="3" destOrd="0" presId="urn:microsoft.com/office/officeart/2005/8/layout/default"/>
    <dgm:cxn modelId="{5047F663-B0B0-4532-B06E-50A07DA6C8CE}" type="presParOf" srcId="{A1516013-0E6A-4F2B-97F0-BCED9687E25C}" destId="{598EE7A2-B561-49AD-A794-5F48A3BA928E}" srcOrd="4" destOrd="0" presId="urn:microsoft.com/office/officeart/2005/8/layout/default"/>
    <dgm:cxn modelId="{9F18054D-9B68-49DB-86E3-536CBA211D73}" type="presParOf" srcId="{A1516013-0E6A-4F2B-97F0-BCED9687E25C}" destId="{962A5395-8034-4588-9ADA-AB4BA4ABA71A}" srcOrd="5" destOrd="0" presId="urn:microsoft.com/office/officeart/2005/8/layout/default"/>
    <dgm:cxn modelId="{45FC938A-9B53-4054-83CF-3E961A4FDE47}" type="presParOf" srcId="{A1516013-0E6A-4F2B-97F0-BCED9687E25C}" destId="{D54ABE0B-BCBB-4695-8237-4A0A4367BDE1}" srcOrd="6" destOrd="0" presId="urn:microsoft.com/office/officeart/2005/8/layout/default"/>
    <dgm:cxn modelId="{CD4CDD15-0D06-4C27-8D72-77952E17ACD2}" type="presParOf" srcId="{A1516013-0E6A-4F2B-97F0-BCED9687E25C}" destId="{D2D5E068-339C-46AC-A85E-7AE61D844F76}" srcOrd="7" destOrd="0" presId="urn:microsoft.com/office/officeart/2005/8/layout/default"/>
    <dgm:cxn modelId="{21B0E3B2-E0BC-403C-B20D-5DEF7AA55CFC}" type="presParOf" srcId="{A1516013-0E6A-4F2B-97F0-BCED9687E25C}" destId="{0DEFA8A2-433B-4192-A653-422FF0AFC88A}" srcOrd="8" destOrd="0" presId="urn:microsoft.com/office/officeart/2005/8/layout/default"/>
    <dgm:cxn modelId="{16F683DD-48C3-45FC-BD60-8BDFE7B12E11}" type="presParOf" srcId="{A1516013-0E6A-4F2B-97F0-BCED9687E25C}" destId="{F3434DCA-C526-4AD8-991D-A068066B07CC}" srcOrd="9" destOrd="0" presId="urn:microsoft.com/office/officeart/2005/8/layout/default"/>
    <dgm:cxn modelId="{B625B6C7-56ED-464A-BE43-65F368BFCD44}" type="presParOf" srcId="{A1516013-0E6A-4F2B-97F0-BCED9687E25C}" destId="{E0AFFBFF-F036-4AB7-86C2-C41F4CD79319}" srcOrd="10" destOrd="0" presId="urn:microsoft.com/office/officeart/2005/8/layout/default"/>
    <dgm:cxn modelId="{F17A2DE5-A306-4271-A075-D9F397B07714}" type="presParOf" srcId="{A1516013-0E6A-4F2B-97F0-BCED9687E25C}" destId="{BBD50991-838C-4EB4-8035-BF51ABE29F45}" srcOrd="11" destOrd="0" presId="urn:microsoft.com/office/officeart/2005/8/layout/default"/>
    <dgm:cxn modelId="{2282387A-B9C7-4F81-AFF4-63D19F4330EA}" type="presParOf" srcId="{A1516013-0E6A-4F2B-97F0-BCED9687E25C}" destId="{ED5A0163-37E5-4BB5-AC09-716C908E4FA9}" srcOrd="12" destOrd="0" presId="urn:microsoft.com/office/officeart/2005/8/layout/default"/>
    <dgm:cxn modelId="{CD1A9756-CA36-409A-B444-97DF4D9DFE70}" type="presParOf" srcId="{A1516013-0E6A-4F2B-97F0-BCED9687E25C}" destId="{7438C941-934D-46C8-A5F2-249752677F41}" srcOrd="13" destOrd="0" presId="urn:microsoft.com/office/officeart/2005/8/layout/default"/>
    <dgm:cxn modelId="{D6EDAA78-1229-43ED-BFFB-2AE59612C1EE}" type="presParOf" srcId="{A1516013-0E6A-4F2B-97F0-BCED9687E25C}" destId="{FC298DA3-C1A6-4AEA-ACD0-307929B945A9}" srcOrd="14" destOrd="0" presId="urn:microsoft.com/office/officeart/2005/8/layout/default"/>
    <dgm:cxn modelId="{222B3FD8-7873-4334-A86B-3C9D5F64A854}" type="presParOf" srcId="{A1516013-0E6A-4F2B-97F0-BCED9687E25C}" destId="{4758AF45-8984-496E-83E2-EA6201A1A614}" srcOrd="15" destOrd="0" presId="urn:microsoft.com/office/officeart/2005/8/layout/default"/>
    <dgm:cxn modelId="{B6CDCF4B-BBB0-4047-8787-76D49DF46FFD}" type="presParOf" srcId="{A1516013-0E6A-4F2B-97F0-BCED9687E25C}" destId="{DB10402E-FC0A-4C79-A0C1-8466A86FD363}" srcOrd="16" destOrd="0" presId="urn:microsoft.com/office/officeart/2005/8/layout/default"/>
    <dgm:cxn modelId="{6DC32DAA-57B5-4BF1-B2D4-9C3C56510445}" type="presParOf" srcId="{A1516013-0E6A-4F2B-97F0-BCED9687E25C}" destId="{4A3145D3-0B8C-4B37-9A7D-E96E52BF7B24}" srcOrd="17" destOrd="0" presId="urn:microsoft.com/office/officeart/2005/8/layout/default"/>
    <dgm:cxn modelId="{C58A1A05-6C92-48BF-AB0F-00D7D5FE39DC}" type="presParOf" srcId="{A1516013-0E6A-4F2B-97F0-BCED9687E25C}" destId="{AA3F8BCE-F977-482F-B9A7-B9E4EA717D09}" srcOrd="18" destOrd="0" presId="urn:microsoft.com/office/officeart/2005/8/layout/default"/>
    <dgm:cxn modelId="{6B1331DD-3DC6-4291-9F88-E834A38B329B}" type="presParOf" srcId="{A1516013-0E6A-4F2B-97F0-BCED9687E25C}" destId="{322AB982-B00C-4577-90BF-0F94A47A5FB5}" srcOrd="19" destOrd="0" presId="urn:microsoft.com/office/officeart/2005/8/layout/default"/>
    <dgm:cxn modelId="{980F9142-6928-4AB5-A375-DA4FC5D6470C}" type="presParOf" srcId="{A1516013-0E6A-4F2B-97F0-BCED9687E25C}" destId="{93976670-3634-45C9-85F6-BA845A8D82F8}" srcOrd="20" destOrd="0" presId="urn:microsoft.com/office/officeart/2005/8/layout/default"/>
    <dgm:cxn modelId="{37744423-616D-45EA-BBA6-C80B10DFF7C5}" type="presParOf" srcId="{A1516013-0E6A-4F2B-97F0-BCED9687E25C}" destId="{77B8F76D-88ED-4199-8194-1D4BF3F7616A}" srcOrd="21" destOrd="0" presId="urn:microsoft.com/office/officeart/2005/8/layout/default"/>
    <dgm:cxn modelId="{0803958B-A720-469A-9D82-9189EE93FBA5}" type="presParOf" srcId="{A1516013-0E6A-4F2B-97F0-BCED9687E25C}" destId="{5C511956-9FCE-4968-BCD2-6558B514C5F3}" srcOrd="22" destOrd="0" presId="urn:microsoft.com/office/officeart/2005/8/layout/default"/>
    <dgm:cxn modelId="{4D83B337-BD57-45AF-8FDA-0AB9E6398082}" type="presParOf" srcId="{A1516013-0E6A-4F2B-97F0-BCED9687E25C}" destId="{C25A1540-0B27-4F50-AFE3-683344385229}" srcOrd="23" destOrd="0" presId="urn:microsoft.com/office/officeart/2005/8/layout/default"/>
    <dgm:cxn modelId="{E7A526E9-2AFD-4ED9-859F-2DE2D18E92A6}" type="presParOf" srcId="{A1516013-0E6A-4F2B-97F0-BCED9687E25C}" destId="{64D56ACD-FDB9-44DE-A2C5-558829EA4511}"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5BB219-1EE8-45D5-AB48-80DC445D481B}">
      <dsp:nvSpPr>
        <dsp:cNvPr id="0" name=""/>
        <dsp:cNvSpPr/>
      </dsp:nvSpPr>
      <dsp:spPr>
        <a:xfrm>
          <a:off x="565059" y="1332"/>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Lecture</a:t>
          </a:r>
          <a:endParaRPr lang="en-US" sz="1500" kern="1200" dirty="0">
            <a:latin typeface="Gisha" panose="020B0502040204020203" pitchFamily="34" charset="-79"/>
            <a:cs typeface="Gisha" panose="020B0502040204020203" pitchFamily="34" charset="-79"/>
          </a:endParaRPr>
        </a:p>
      </dsp:txBody>
      <dsp:txXfrm>
        <a:off x="565059" y="1332"/>
        <a:ext cx="1367507" cy="820504"/>
      </dsp:txXfrm>
    </dsp:sp>
    <dsp:sp modelId="{0F11CB0D-5249-43EE-B66A-F7B352950805}">
      <dsp:nvSpPr>
        <dsp:cNvPr id="0" name=""/>
        <dsp:cNvSpPr/>
      </dsp:nvSpPr>
      <dsp:spPr>
        <a:xfrm>
          <a:off x="2069317" y="1332"/>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Audiovisual</a:t>
          </a:r>
          <a:endParaRPr lang="en-US" sz="1500" b="0" kern="1200" dirty="0">
            <a:latin typeface="Gisha" panose="020B0502040204020203" pitchFamily="34" charset="-79"/>
            <a:cs typeface="Gisha" panose="020B0502040204020203" pitchFamily="34" charset="-79"/>
          </a:endParaRPr>
        </a:p>
      </dsp:txBody>
      <dsp:txXfrm>
        <a:off x="2069317" y="1332"/>
        <a:ext cx="1367507" cy="820504"/>
      </dsp:txXfrm>
    </dsp:sp>
    <dsp:sp modelId="{598EE7A2-B561-49AD-A794-5F48A3BA928E}">
      <dsp:nvSpPr>
        <dsp:cNvPr id="0" name=""/>
        <dsp:cNvSpPr/>
      </dsp:nvSpPr>
      <dsp:spPr>
        <a:xfrm>
          <a:off x="3573574" y="1332"/>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On-the-job Training</a:t>
          </a:r>
          <a:endParaRPr lang="en-US" sz="1500" b="0" kern="1200" dirty="0">
            <a:latin typeface="Gisha" panose="020B0502040204020203" pitchFamily="34" charset="-79"/>
            <a:cs typeface="Gisha" panose="020B0502040204020203" pitchFamily="34" charset="-79"/>
          </a:endParaRPr>
        </a:p>
      </dsp:txBody>
      <dsp:txXfrm>
        <a:off x="3573574" y="1332"/>
        <a:ext cx="1367507" cy="820504"/>
      </dsp:txXfrm>
    </dsp:sp>
    <dsp:sp modelId="{D54ABE0B-BCBB-4695-8237-4A0A4367BDE1}">
      <dsp:nvSpPr>
        <dsp:cNvPr id="0" name=""/>
        <dsp:cNvSpPr/>
      </dsp:nvSpPr>
      <dsp:spPr>
        <a:xfrm>
          <a:off x="5077832" y="1332"/>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Self-Directed Learning</a:t>
          </a:r>
          <a:endParaRPr lang="en-US" sz="1500" b="0" kern="1200" dirty="0">
            <a:latin typeface="Gisha" panose="020B0502040204020203" pitchFamily="34" charset="-79"/>
            <a:cs typeface="Gisha" panose="020B0502040204020203" pitchFamily="34" charset="-79"/>
          </a:endParaRPr>
        </a:p>
      </dsp:txBody>
      <dsp:txXfrm>
        <a:off x="5077832" y="1332"/>
        <a:ext cx="1367507" cy="820504"/>
      </dsp:txXfrm>
    </dsp:sp>
    <dsp:sp modelId="{0DEFA8A2-433B-4192-A653-422FF0AFC88A}">
      <dsp:nvSpPr>
        <dsp:cNvPr id="0" name=""/>
        <dsp:cNvSpPr/>
      </dsp:nvSpPr>
      <dsp:spPr>
        <a:xfrm>
          <a:off x="565059" y="958586"/>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Apprenticeship</a:t>
          </a:r>
          <a:endParaRPr lang="en-US" sz="1500" b="0" kern="1200" dirty="0">
            <a:latin typeface="Gisha" panose="020B0502040204020203" pitchFamily="34" charset="-79"/>
            <a:cs typeface="Gisha" panose="020B0502040204020203" pitchFamily="34" charset="-79"/>
          </a:endParaRPr>
        </a:p>
      </dsp:txBody>
      <dsp:txXfrm>
        <a:off x="565059" y="958586"/>
        <a:ext cx="1367507" cy="820504"/>
      </dsp:txXfrm>
    </dsp:sp>
    <dsp:sp modelId="{E0AFFBFF-F036-4AB7-86C2-C41F4CD79319}">
      <dsp:nvSpPr>
        <dsp:cNvPr id="0" name=""/>
        <dsp:cNvSpPr/>
      </dsp:nvSpPr>
      <dsp:spPr>
        <a:xfrm>
          <a:off x="2069317" y="958586"/>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Simulations</a:t>
          </a:r>
          <a:endParaRPr lang="en-US" sz="1500" b="0" kern="1200" dirty="0">
            <a:latin typeface="Gisha" panose="020B0502040204020203" pitchFamily="34" charset="-79"/>
            <a:cs typeface="Gisha" panose="020B0502040204020203" pitchFamily="34" charset="-79"/>
          </a:endParaRPr>
        </a:p>
      </dsp:txBody>
      <dsp:txXfrm>
        <a:off x="2069317" y="958586"/>
        <a:ext cx="1367507" cy="820504"/>
      </dsp:txXfrm>
    </dsp:sp>
    <dsp:sp modelId="{ED5A0163-37E5-4BB5-AC09-716C908E4FA9}">
      <dsp:nvSpPr>
        <dsp:cNvPr id="0" name=""/>
        <dsp:cNvSpPr/>
      </dsp:nvSpPr>
      <dsp:spPr>
        <a:xfrm>
          <a:off x="3573574" y="958586"/>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Case Studies</a:t>
          </a:r>
          <a:endParaRPr lang="en-US" sz="1500" b="0" kern="1200" dirty="0">
            <a:latin typeface="Gisha" panose="020B0502040204020203" pitchFamily="34" charset="-79"/>
            <a:cs typeface="Gisha" panose="020B0502040204020203" pitchFamily="34" charset="-79"/>
          </a:endParaRPr>
        </a:p>
      </dsp:txBody>
      <dsp:txXfrm>
        <a:off x="3573574" y="958586"/>
        <a:ext cx="1367507" cy="820504"/>
      </dsp:txXfrm>
    </dsp:sp>
    <dsp:sp modelId="{FC298DA3-C1A6-4AEA-ACD0-307929B945A9}">
      <dsp:nvSpPr>
        <dsp:cNvPr id="0" name=""/>
        <dsp:cNvSpPr/>
      </dsp:nvSpPr>
      <dsp:spPr>
        <a:xfrm>
          <a:off x="5077832" y="958586"/>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Business Games</a:t>
          </a:r>
          <a:endParaRPr lang="en-US" sz="1500" b="0" kern="1200" dirty="0">
            <a:latin typeface="Gisha" panose="020B0502040204020203" pitchFamily="34" charset="-79"/>
            <a:cs typeface="Gisha" panose="020B0502040204020203" pitchFamily="34" charset="-79"/>
          </a:endParaRPr>
        </a:p>
      </dsp:txBody>
      <dsp:txXfrm>
        <a:off x="5077832" y="958586"/>
        <a:ext cx="1367507" cy="820504"/>
      </dsp:txXfrm>
    </dsp:sp>
    <dsp:sp modelId="{DB10402E-FC0A-4C79-A0C1-8466A86FD363}">
      <dsp:nvSpPr>
        <dsp:cNvPr id="0" name=""/>
        <dsp:cNvSpPr/>
      </dsp:nvSpPr>
      <dsp:spPr>
        <a:xfrm>
          <a:off x="565059" y="1915841"/>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Role Plays</a:t>
          </a:r>
          <a:endParaRPr lang="en-US" sz="1500" b="0" kern="1200" dirty="0">
            <a:latin typeface="Gisha" panose="020B0502040204020203" pitchFamily="34" charset="-79"/>
            <a:cs typeface="Gisha" panose="020B0502040204020203" pitchFamily="34" charset="-79"/>
          </a:endParaRPr>
        </a:p>
      </dsp:txBody>
      <dsp:txXfrm>
        <a:off x="565059" y="1915841"/>
        <a:ext cx="1367507" cy="820504"/>
      </dsp:txXfrm>
    </dsp:sp>
    <dsp:sp modelId="{AA3F8BCE-F977-482F-B9A7-B9E4EA717D09}">
      <dsp:nvSpPr>
        <dsp:cNvPr id="0" name=""/>
        <dsp:cNvSpPr/>
      </dsp:nvSpPr>
      <dsp:spPr>
        <a:xfrm>
          <a:off x="2069317" y="1915841"/>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Behavior Modeling</a:t>
          </a:r>
          <a:endParaRPr lang="en-US" sz="1500" b="0" kern="1200" dirty="0">
            <a:latin typeface="Gisha" panose="020B0502040204020203" pitchFamily="34" charset="-79"/>
            <a:cs typeface="Gisha" panose="020B0502040204020203" pitchFamily="34" charset="-79"/>
          </a:endParaRPr>
        </a:p>
      </dsp:txBody>
      <dsp:txXfrm>
        <a:off x="2069317" y="1915841"/>
        <a:ext cx="1367507" cy="820504"/>
      </dsp:txXfrm>
    </dsp:sp>
    <dsp:sp modelId="{93976670-3634-45C9-85F6-BA845A8D82F8}">
      <dsp:nvSpPr>
        <dsp:cNvPr id="0" name=""/>
        <dsp:cNvSpPr/>
      </dsp:nvSpPr>
      <dsp:spPr>
        <a:xfrm>
          <a:off x="3573574" y="1915841"/>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Adventure Learning</a:t>
          </a:r>
          <a:endParaRPr lang="en-US" sz="1500" b="0" kern="1200" dirty="0">
            <a:latin typeface="Gisha" panose="020B0502040204020203" pitchFamily="34" charset="-79"/>
            <a:cs typeface="Gisha" panose="020B0502040204020203" pitchFamily="34" charset="-79"/>
          </a:endParaRPr>
        </a:p>
      </dsp:txBody>
      <dsp:txXfrm>
        <a:off x="3573574" y="1915841"/>
        <a:ext cx="1367507" cy="820504"/>
      </dsp:txXfrm>
    </dsp:sp>
    <dsp:sp modelId="{5C511956-9FCE-4968-BCD2-6558B514C5F3}">
      <dsp:nvSpPr>
        <dsp:cNvPr id="0" name=""/>
        <dsp:cNvSpPr/>
      </dsp:nvSpPr>
      <dsp:spPr>
        <a:xfrm>
          <a:off x="5077832" y="1915841"/>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Team Training</a:t>
          </a:r>
          <a:endParaRPr lang="en-US" sz="1500" b="0" kern="1200" dirty="0">
            <a:latin typeface="Gisha" panose="020B0502040204020203" pitchFamily="34" charset="-79"/>
            <a:cs typeface="Gisha" panose="020B0502040204020203" pitchFamily="34" charset="-79"/>
          </a:endParaRPr>
        </a:p>
      </dsp:txBody>
      <dsp:txXfrm>
        <a:off x="5077832" y="1915841"/>
        <a:ext cx="1367507" cy="820504"/>
      </dsp:txXfrm>
    </dsp:sp>
    <dsp:sp modelId="{64D56ACD-FDB9-44DE-A2C5-558829EA4511}">
      <dsp:nvSpPr>
        <dsp:cNvPr id="0" name=""/>
        <dsp:cNvSpPr/>
      </dsp:nvSpPr>
      <dsp:spPr>
        <a:xfrm>
          <a:off x="2821445" y="2873096"/>
          <a:ext cx="1367507" cy="820504"/>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Action Learning</a:t>
          </a:r>
          <a:endParaRPr lang="en-US" sz="1500" b="0" kern="1200" dirty="0">
            <a:latin typeface="Gisha" panose="020B0502040204020203" pitchFamily="34" charset="-79"/>
            <a:cs typeface="Gisha" panose="020B0502040204020203" pitchFamily="34" charset="-79"/>
          </a:endParaRPr>
        </a:p>
      </dsp:txBody>
      <dsp:txXfrm>
        <a:off x="2821445" y="2873096"/>
        <a:ext cx="1367507" cy="82050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9/13/2016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Not all strategies are listed. </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15</a:t>
            </a:fld>
            <a:endParaRPr lang="en-US" dirty="0"/>
          </a:p>
        </p:txBody>
      </p:sp>
    </p:spTree>
    <p:extLst>
      <p:ext uri="{BB962C8B-B14F-4D97-AF65-F5344CB8AC3E}">
        <p14:creationId xmlns:p14="http://schemas.microsoft.com/office/powerpoint/2010/main" val="3900770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Not all strategies are listed. </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16</a:t>
            </a:fld>
            <a:endParaRPr lang="en-US" dirty="0"/>
          </a:p>
        </p:txBody>
      </p:sp>
    </p:spTree>
    <p:extLst>
      <p:ext uri="{BB962C8B-B14F-4D97-AF65-F5344CB8AC3E}">
        <p14:creationId xmlns:p14="http://schemas.microsoft.com/office/powerpoint/2010/main" val="1324810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38</a:t>
            </a:fld>
            <a:endParaRPr lang="en-US" dirty="0"/>
          </a:p>
        </p:txBody>
      </p:sp>
    </p:spTree>
    <p:extLst>
      <p:ext uri="{BB962C8B-B14F-4D97-AF65-F5344CB8AC3E}">
        <p14:creationId xmlns:p14="http://schemas.microsoft.com/office/powerpoint/2010/main" val="437356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9/13/2016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268191" y="2129532"/>
            <a:ext cx="2766775" cy="1202486"/>
          </a:xfrm>
        </p:spPr>
        <p:txBody>
          <a:bodyPr>
            <a:normAutofit/>
          </a:bodyPr>
          <a:lstStyle/>
          <a:p>
            <a:pPr>
              <a:spcBef>
                <a:spcPts val="3000"/>
              </a:spcBef>
            </a:pPr>
            <a:r>
              <a:rPr lang="en-US" sz="2400" dirty="0">
                <a:solidFill>
                  <a:srgbClr val="002060"/>
                </a:solidFill>
                <a:ea typeface="+mn-ea"/>
              </a:rPr>
              <a:t>Chapter Seven</a:t>
            </a:r>
            <a:r>
              <a:rPr lang="en-US" sz="2400" dirty="0" smtClean="0"/>
              <a:t/>
            </a:r>
            <a:br>
              <a:rPr lang="en-US" sz="2400" dirty="0" smtClean="0"/>
            </a:br>
            <a:r>
              <a:rPr lang="en-US" sz="2400" dirty="0">
                <a:ea typeface="+mn-ea"/>
              </a:rPr>
              <a:t>Traditional Training Methods</a:t>
            </a:r>
          </a:p>
        </p:txBody>
      </p:sp>
      <p:pic>
        <p:nvPicPr>
          <p:cNvPr id="6" name="Picture 1" descr="Null"/>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72590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8894" y="1004061"/>
            <a:ext cx="5377503" cy="829527"/>
          </a:xfrm>
        </p:spPr>
        <p:txBody>
          <a:bodyPr>
            <a:normAutofit/>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Discuss the strengths and weaknesses of presentational, hands-on, and group building training methods</a:t>
            </a:r>
          </a:p>
          <a:p>
            <a:endParaRPr lang="en-US" sz="1200" dirty="0"/>
          </a:p>
          <a:p>
            <a:r>
              <a:rPr lang="en-US" dirty="0"/>
              <a:t>Provide recommendations for effective on-the-job training (</a:t>
            </a:r>
            <a:r>
              <a:rPr lang="en-US" dirty="0" smtClean="0"/>
              <a:t>OJT)</a:t>
            </a:r>
          </a:p>
          <a:p>
            <a:endParaRPr lang="en-US" sz="1200" dirty="0"/>
          </a:p>
          <a:p>
            <a:r>
              <a:rPr lang="en-US" dirty="0" smtClean="0"/>
              <a:t>Develop </a:t>
            </a:r>
            <a:r>
              <a:rPr lang="en-US" dirty="0"/>
              <a:t>a case study</a:t>
            </a:r>
          </a:p>
          <a:p>
            <a:endParaRPr lang="en-US" sz="1200" dirty="0"/>
          </a:p>
          <a:p>
            <a:r>
              <a:rPr lang="en-US" dirty="0"/>
              <a:t>Develop a self-directed learning module</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920" y="1008167"/>
            <a:ext cx="4737450" cy="821314"/>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Discuss the key components of behavior modeling </a:t>
            </a:r>
            <a:r>
              <a:rPr lang="en-US" dirty="0" smtClean="0"/>
              <a:t>training</a:t>
            </a:r>
          </a:p>
          <a:p>
            <a:endParaRPr lang="en-US" sz="1200" dirty="0" smtClean="0"/>
          </a:p>
          <a:p>
            <a:r>
              <a:rPr lang="en-US" dirty="0" smtClean="0"/>
              <a:t>Explain </a:t>
            </a:r>
            <a:r>
              <a:rPr lang="en-US" dirty="0"/>
              <a:t>the conditions necessary for adventure learning to be </a:t>
            </a:r>
            <a:r>
              <a:rPr lang="en-US" dirty="0" smtClean="0"/>
              <a:t>effective</a:t>
            </a:r>
          </a:p>
          <a:p>
            <a:endParaRPr lang="en-US" sz="1200" dirty="0"/>
          </a:p>
          <a:p>
            <a:r>
              <a:rPr lang="en-US" dirty="0" smtClean="0"/>
              <a:t>Discuss </a:t>
            </a:r>
            <a:r>
              <a:rPr lang="en-US" dirty="0"/>
              <a:t>what team training should focus on to improve team performance</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53172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70-20-10 </a:t>
            </a:r>
            <a:r>
              <a:rPr lang="en-US" dirty="0" smtClean="0"/>
              <a:t>Model </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70 percent of learning derives from job-related experiences</a:t>
            </a:r>
          </a:p>
          <a:p>
            <a:pPr marL="0" indent="0">
              <a:buNone/>
            </a:pPr>
            <a:endParaRPr lang="en-US" sz="1200" dirty="0"/>
          </a:p>
          <a:p>
            <a:r>
              <a:rPr lang="en-US" dirty="0"/>
              <a:t>20 percent of learning derives from interactions with others</a:t>
            </a:r>
          </a:p>
          <a:p>
            <a:endParaRPr lang="en-US" sz="1200" dirty="0"/>
          </a:p>
          <a:p>
            <a:r>
              <a:rPr lang="en-US" dirty="0"/>
              <a:t>10 percent of learning derives from formal educational events</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640678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893" y="936543"/>
            <a:ext cx="6059505" cy="964562"/>
          </a:xfrm>
        </p:spPr>
        <p:txBody>
          <a:bodyPr/>
          <a:lstStyle/>
          <a:p>
            <a:r>
              <a:rPr lang="en-US" dirty="0" smtClean="0"/>
              <a:t>A Learning System</a:t>
            </a:r>
            <a:r>
              <a:rPr lang="en-US" sz="2000" dirty="0" smtClean="0"/>
              <a:t> (1)</a:t>
            </a:r>
            <a:endParaRPr lang="en-US" sz="2000" dirty="0"/>
          </a:p>
        </p:txBody>
      </p:sp>
      <p:sp>
        <p:nvSpPr>
          <p:cNvPr id="3" name="Content Placeholder 2"/>
          <p:cNvSpPr>
            <a:spLocks noGrp="1"/>
          </p:cNvSpPr>
          <p:nvPr>
            <p:ph idx="1"/>
          </p:nvPr>
        </p:nvSpPr>
        <p:spPr>
          <a:xfrm>
            <a:off x="1430868" y="2286000"/>
            <a:ext cx="5655732" cy="1066800"/>
          </a:xfrm>
        </p:spPr>
        <p:txBody>
          <a:bodyPr>
            <a:normAutofit/>
          </a:bodyPr>
          <a:lstStyle/>
          <a:p>
            <a:pPr marL="0" indent="0" algn="ctr">
              <a:buNone/>
            </a:pPr>
            <a:r>
              <a:rPr lang="en-US" sz="2800" dirty="0" smtClean="0"/>
              <a:t>Insert Figure 7.1</a:t>
            </a:r>
            <a:endParaRPr lang="en-US" sz="2800"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18834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008167"/>
            <a:ext cx="5233092" cy="821314"/>
          </a:xfrm>
        </p:spPr>
        <p:txBody>
          <a:bodyPr>
            <a:normAutofit/>
          </a:bodyPr>
          <a:lstStyle/>
          <a:p>
            <a:r>
              <a:rPr lang="en-US" dirty="0" smtClean="0"/>
              <a:t>A Learning System</a:t>
            </a:r>
            <a:r>
              <a:rPr lang="en-US" sz="2000" dirty="0" smtClean="0"/>
              <a:t> (2)</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lvl="0">
              <a:spcBef>
                <a:spcPts val="0"/>
              </a:spcBef>
            </a:pPr>
            <a:r>
              <a:rPr lang="en-US" dirty="0" smtClean="0"/>
              <a:t>Guided Competency Learning</a:t>
            </a:r>
          </a:p>
          <a:p>
            <a:pPr lvl="1">
              <a:spcBef>
                <a:spcPts val="0"/>
              </a:spcBef>
            </a:pPr>
            <a:r>
              <a:rPr lang="en-US" dirty="0" smtClean="0"/>
              <a:t>well </a:t>
            </a:r>
            <a:r>
              <a:rPr lang="en-US" dirty="0"/>
              <a:t>defined competencies trained via lecture and online </a:t>
            </a:r>
            <a:r>
              <a:rPr lang="en-US" dirty="0" smtClean="0"/>
              <a:t>methods</a:t>
            </a:r>
          </a:p>
          <a:p>
            <a:pPr lvl="0">
              <a:spcBef>
                <a:spcPts val="0"/>
              </a:spcBef>
            </a:pPr>
            <a:endParaRPr lang="en-US" sz="1200" dirty="0"/>
          </a:p>
          <a:p>
            <a:pPr lvl="0">
              <a:spcBef>
                <a:spcPts val="0"/>
              </a:spcBef>
            </a:pPr>
            <a:r>
              <a:rPr lang="en-US" dirty="0" smtClean="0"/>
              <a:t>Social Competency Learning</a:t>
            </a:r>
          </a:p>
          <a:p>
            <a:pPr lvl="1">
              <a:spcBef>
                <a:spcPts val="0"/>
              </a:spcBef>
            </a:pPr>
            <a:r>
              <a:rPr lang="en-US" dirty="0" smtClean="0"/>
              <a:t>well </a:t>
            </a:r>
            <a:r>
              <a:rPr lang="en-US" dirty="0"/>
              <a:t>defined competencies learned via mentoring, job experiences, and </a:t>
            </a:r>
            <a:r>
              <a:rPr lang="en-US" dirty="0" smtClean="0"/>
              <a:t>coaching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819139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993" y="1008167"/>
            <a:ext cx="5263305" cy="821314"/>
          </a:xfrm>
        </p:spPr>
        <p:txBody>
          <a:bodyPr>
            <a:normAutofit/>
          </a:bodyPr>
          <a:lstStyle/>
          <a:p>
            <a:r>
              <a:rPr lang="en-US" dirty="0" smtClean="0"/>
              <a:t>A Learning System</a:t>
            </a:r>
            <a:r>
              <a:rPr lang="en-US" sz="2000" dirty="0" smtClean="0"/>
              <a:t> (3)</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pPr lvl="0">
              <a:spcBef>
                <a:spcPts val="0"/>
              </a:spcBef>
            </a:pPr>
            <a:r>
              <a:rPr lang="en-US" dirty="0" smtClean="0"/>
              <a:t>Guided Contextual Learning</a:t>
            </a:r>
          </a:p>
          <a:p>
            <a:pPr lvl="1">
              <a:spcBef>
                <a:spcPts val="0"/>
              </a:spcBef>
            </a:pPr>
            <a:r>
              <a:rPr lang="en-US" dirty="0" smtClean="0"/>
              <a:t>context </a:t>
            </a:r>
            <a:r>
              <a:rPr lang="en-US" dirty="0"/>
              <a:t>dependent </a:t>
            </a:r>
            <a:r>
              <a:rPr lang="en-US" dirty="0" smtClean="0"/>
              <a:t>competencies trained </a:t>
            </a:r>
            <a:r>
              <a:rPr lang="en-US" dirty="0"/>
              <a:t>via simulation, on-the-job training, behavior modeling, and experiential </a:t>
            </a:r>
            <a:r>
              <a:rPr lang="en-US" dirty="0" smtClean="0"/>
              <a:t>learning</a:t>
            </a:r>
          </a:p>
          <a:p>
            <a:pPr lvl="1">
              <a:spcBef>
                <a:spcPts val="0"/>
              </a:spcBef>
            </a:pPr>
            <a:endParaRPr lang="en-US" sz="1200" dirty="0" smtClean="0"/>
          </a:p>
          <a:p>
            <a:pPr lvl="0">
              <a:spcBef>
                <a:spcPts val="0"/>
              </a:spcBef>
            </a:pPr>
            <a:r>
              <a:rPr lang="en-US" dirty="0" smtClean="0"/>
              <a:t>Social Contextual Learning</a:t>
            </a:r>
          </a:p>
          <a:p>
            <a:pPr lvl="1">
              <a:spcBef>
                <a:spcPts val="0"/>
              </a:spcBef>
            </a:pPr>
            <a:r>
              <a:rPr lang="en-US" dirty="0" smtClean="0"/>
              <a:t>context </a:t>
            </a:r>
            <a:r>
              <a:rPr lang="en-US" dirty="0"/>
              <a:t>dependent </a:t>
            </a:r>
            <a:r>
              <a:rPr lang="en-US" dirty="0" smtClean="0"/>
              <a:t>competencies learned </a:t>
            </a:r>
            <a:r>
              <a:rPr lang="en-US" dirty="0"/>
              <a:t>via social media and informal interactions through others</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927021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Traditional Training Methods</a:t>
            </a:r>
            <a:endParaRPr lang="en-US" dirty="0"/>
          </a:p>
        </p:txBody>
      </p:sp>
      <p:graphicFrame>
        <p:nvGraphicFramePr>
          <p:cNvPr id="5" name="Diagram 4" descr="This image lists the traditional methods of training. It contains thirteen rectangular boxes placed in four rows. &#10;&#10;The first row contains four boxes. From the left to the right, the boxes read lecture, audiovisual, on-the-job training, and self-directed learning. &#10;&#10;The second row contains four boxes. From the left to the right, the boxes read apprenticeship, simulations, case studies, and business games. &#10;&#10;The third row contains four boxes. From the left to the right, the boxes read role plays, behavior modeling, adventure learning, and team training. &#10;&#10;The fourth row contains one box that is positioned at the center. This box reads action learning. &#10;"/>
          <p:cNvGraphicFramePr/>
          <p:nvPr>
            <p:extLst>
              <p:ext uri="{D42A27DB-BD31-4B8C-83A1-F6EECF244321}">
                <p14:modId xmlns:p14="http://schemas.microsoft.com/office/powerpoint/2010/main" val="1522025164"/>
              </p:ext>
            </p:extLst>
          </p:nvPr>
        </p:nvGraphicFramePr>
        <p:xfrm>
          <a:off x="1049869" y="2020067"/>
          <a:ext cx="7010399" cy="3694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86971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66118"/>
            <a:ext cx="3574272" cy="746649"/>
          </a:xfrm>
        </p:spPr>
        <p:txBody>
          <a:bodyPr/>
          <a:lstStyle/>
          <a:p>
            <a:r>
              <a:rPr lang="en-US" dirty="0" smtClean="0"/>
              <a:t>Lecture</a:t>
            </a:r>
            <a:r>
              <a:rPr lang="en-US" sz="2000" dirty="0" smtClean="0"/>
              <a:t> (1)</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a:spcBef>
                <a:spcPts val="0"/>
              </a:spcBef>
            </a:pPr>
            <a:r>
              <a:rPr lang="en-US" dirty="0" smtClean="0"/>
              <a:t>Standard </a:t>
            </a:r>
            <a:r>
              <a:rPr lang="en-US" dirty="0"/>
              <a:t>lecture: trainer </a:t>
            </a:r>
            <a:r>
              <a:rPr lang="en-US" dirty="0" smtClean="0"/>
              <a:t>speaks and  trainees listen</a:t>
            </a:r>
          </a:p>
          <a:p>
            <a:pPr>
              <a:spcBef>
                <a:spcPts val="0"/>
              </a:spcBef>
            </a:pPr>
            <a:endParaRPr lang="en-US" sz="1000" dirty="0"/>
          </a:p>
          <a:p>
            <a:pPr>
              <a:spcBef>
                <a:spcPts val="0"/>
              </a:spcBef>
            </a:pPr>
            <a:r>
              <a:rPr lang="en-US" dirty="0"/>
              <a:t>Team teaching: two or more trainers present </a:t>
            </a:r>
            <a:endParaRPr lang="en-US" dirty="0" smtClean="0"/>
          </a:p>
          <a:p>
            <a:pPr>
              <a:spcBef>
                <a:spcPts val="0"/>
              </a:spcBef>
            </a:pPr>
            <a:endParaRPr lang="en-US" sz="1000" dirty="0" smtClean="0"/>
          </a:p>
          <a:p>
            <a:pPr>
              <a:spcBef>
                <a:spcPts val="0"/>
              </a:spcBef>
            </a:pPr>
            <a:r>
              <a:rPr lang="en-US" dirty="0" smtClean="0"/>
              <a:t>Guest </a:t>
            </a:r>
            <a:r>
              <a:rPr lang="en-US" dirty="0"/>
              <a:t>speakers: speakers </a:t>
            </a:r>
            <a:r>
              <a:rPr lang="en-US" dirty="0" smtClean="0"/>
              <a:t>visit</a:t>
            </a:r>
          </a:p>
          <a:p>
            <a:pPr>
              <a:spcBef>
                <a:spcPts val="0"/>
              </a:spcBef>
            </a:pPr>
            <a:endParaRPr lang="en-US" sz="1000" dirty="0"/>
          </a:p>
          <a:p>
            <a:pPr>
              <a:spcBef>
                <a:spcPts val="0"/>
              </a:spcBef>
            </a:pPr>
            <a:r>
              <a:rPr lang="en-US" dirty="0" smtClean="0"/>
              <a:t>Panel</a:t>
            </a:r>
            <a:r>
              <a:rPr lang="en-US" dirty="0"/>
              <a:t>: </a:t>
            </a:r>
            <a:r>
              <a:rPr lang="en-US" dirty="0" smtClean="0"/>
              <a:t>multiple speakers </a:t>
            </a:r>
            <a:r>
              <a:rPr lang="en-US" dirty="0"/>
              <a:t>present </a:t>
            </a:r>
            <a:r>
              <a:rPr lang="en-US" dirty="0" smtClean="0"/>
              <a:t>and </a:t>
            </a:r>
            <a:r>
              <a:rPr lang="en-US" dirty="0"/>
              <a:t>ask </a:t>
            </a:r>
            <a:r>
              <a:rPr lang="en-US" dirty="0" smtClean="0"/>
              <a:t>questions</a:t>
            </a:r>
          </a:p>
          <a:p>
            <a:pPr>
              <a:spcBef>
                <a:spcPts val="0"/>
              </a:spcBef>
            </a:pPr>
            <a:endParaRPr lang="en-US" sz="1000" dirty="0"/>
          </a:p>
          <a:p>
            <a:pPr>
              <a:spcBef>
                <a:spcPts val="0"/>
              </a:spcBef>
            </a:pPr>
            <a:r>
              <a:rPr lang="en-US" dirty="0"/>
              <a:t>Student presentations: groups of trainees </a:t>
            </a:r>
            <a:r>
              <a:rPr lang="en-US" dirty="0" smtClean="0"/>
              <a:t>present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99085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0673" y="1063920"/>
            <a:ext cx="2953944" cy="903445"/>
          </a:xfrm>
        </p:spPr>
        <p:txBody>
          <a:bodyPr>
            <a:normAutofit/>
          </a:bodyPr>
          <a:lstStyle/>
          <a:p>
            <a:r>
              <a:rPr lang="en-US" dirty="0" smtClean="0"/>
              <a:t>Lecture</a:t>
            </a:r>
            <a:r>
              <a:rPr lang="en-US" sz="2000" dirty="0" smtClean="0"/>
              <a:t> (2)</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pPr>
              <a:spcBef>
                <a:spcPts val="0"/>
              </a:spcBef>
            </a:pPr>
            <a:r>
              <a:rPr lang="en-US" dirty="0" smtClean="0"/>
              <a:t>Advantages</a:t>
            </a:r>
          </a:p>
          <a:p>
            <a:pPr lvl="1"/>
            <a:r>
              <a:rPr lang="en-US" dirty="0"/>
              <a:t>relatively inexpensive and efficient for large groups</a:t>
            </a:r>
          </a:p>
          <a:p>
            <a:pPr lvl="1"/>
            <a:r>
              <a:rPr lang="en-US" dirty="0"/>
              <a:t>useful when the instructor is the main knowledge holder</a:t>
            </a:r>
          </a:p>
          <a:p>
            <a:pPr marL="0" indent="0">
              <a:spcBef>
                <a:spcPts val="0"/>
              </a:spcBef>
              <a:buNone/>
            </a:pPr>
            <a:endParaRPr lang="en-US" sz="1000" dirty="0"/>
          </a:p>
          <a:p>
            <a:pPr>
              <a:spcBef>
                <a:spcPts val="0"/>
              </a:spcBef>
            </a:pPr>
            <a:r>
              <a:rPr lang="en-US" dirty="0" smtClean="0"/>
              <a:t>Disadvantages</a:t>
            </a:r>
            <a:endParaRPr lang="en-US" dirty="0"/>
          </a:p>
          <a:p>
            <a:pPr lvl="1"/>
            <a:r>
              <a:rPr lang="en-US" dirty="0" smtClean="0"/>
              <a:t>passive</a:t>
            </a:r>
            <a:endParaRPr lang="en-US" dirty="0"/>
          </a:p>
          <a:p>
            <a:pPr lvl="1"/>
            <a:r>
              <a:rPr lang="en-US" dirty="0"/>
              <a:t>potentially weak connection to the work environment</a:t>
            </a:r>
          </a:p>
          <a:p>
            <a:pPr lvl="1">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832030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65245" cy="1202485"/>
          </a:xfrm>
        </p:spPr>
        <p:txBody>
          <a:bodyPr/>
          <a:lstStyle/>
          <a:p>
            <a:r>
              <a:rPr lang="en-US" dirty="0" smtClean="0"/>
              <a:t>Audiovisual</a:t>
            </a:r>
            <a:endParaRPr lang="en-US" dirty="0"/>
          </a:p>
        </p:txBody>
      </p:sp>
      <p:sp>
        <p:nvSpPr>
          <p:cNvPr id="3" name="Content Placeholder 2"/>
          <p:cNvSpPr>
            <a:spLocks noGrp="1"/>
          </p:cNvSpPr>
          <p:nvPr>
            <p:ph idx="1"/>
          </p:nvPr>
        </p:nvSpPr>
        <p:spPr>
          <a:xfrm>
            <a:off x="1430868" y="1981200"/>
            <a:ext cx="6417732" cy="4800600"/>
          </a:xfrm>
        </p:spPr>
        <p:txBody>
          <a:bodyPr>
            <a:normAutofit/>
          </a:bodyPr>
          <a:lstStyle/>
          <a:p>
            <a:r>
              <a:rPr lang="en-US" dirty="0"/>
              <a:t>I</a:t>
            </a:r>
            <a:r>
              <a:rPr lang="en-US" dirty="0" smtClean="0"/>
              <a:t>ncludes </a:t>
            </a:r>
            <a:r>
              <a:rPr lang="en-US" dirty="0"/>
              <a:t>overheads, slides, and video </a:t>
            </a:r>
            <a:endParaRPr lang="en-US" dirty="0" smtClean="0"/>
          </a:p>
          <a:p>
            <a:endParaRPr lang="en-US" sz="1200" dirty="0"/>
          </a:p>
          <a:p>
            <a:r>
              <a:rPr lang="en-US" dirty="0"/>
              <a:t>Video is </a:t>
            </a:r>
            <a:r>
              <a:rPr lang="en-US" dirty="0" smtClean="0"/>
              <a:t>highly  </a:t>
            </a:r>
            <a:r>
              <a:rPr lang="en-US" dirty="0"/>
              <a:t>popular, but rarely used </a:t>
            </a:r>
            <a:r>
              <a:rPr lang="en-US" dirty="0" smtClean="0"/>
              <a:t>alone</a:t>
            </a:r>
          </a:p>
          <a:p>
            <a:endParaRPr lang="en-US" sz="1200" dirty="0"/>
          </a:p>
          <a:p>
            <a:r>
              <a:rPr lang="en-US" dirty="0"/>
              <a:t>Video can be </a:t>
            </a:r>
            <a:r>
              <a:rPr lang="en-US" dirty="0" smtClean="0"/>
              <a:t>effective </a:t>
            </a:r>
            <a:r>
              <a:rPr lang="en-US" dirty="0"/>
              <a:t>for illustrating communication skills, interviewing skills, customer-service skills, and step-by-step procedures</a:t>
            </a:r>
          </a:p>
          <a:p>
            <a:pPr marL="0" indent="0">
              <a:buNone/>
            </a:pPr>
            <a:endParaRPr lang="en-US" dirty="0"/>
          </a:p>
          <a:p>
            <a:pPr lvl="1">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122551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65245" cy="1202485"/>
          </a:xfrm>
        </p:spPr>
        <p:txBody>
          <a:bodyPr/>
          <a:lstStyle/>
          <a:p>
            <a:r>
              <a:rPr lang="en-US" dirty="0" smtClean="0"/>
              <a:t>Video</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pPr>
              <a:lnSpc>
                <a:spcPct val="90000"/>
              </a:lnSpc>
              <a:spcBef>
                <a:spcPts val="0"/>
              </a:spcBef>
            </a:pPr>
            <a:r>
              <a:rPr lang="en-US" dirty="0" smtClean="0"/>
              <a:t>Advantages</a:t>
            </a:r>
          </a:p>
          <a:p>
            <a:pPr lvl="1">
              <a:lnSpc>
                <a:spcPct val="90000"/>
              </a:lnSpc>
            </a:pPr>
            <a:r>
              <a:rPr lang="en-US" dirty="0"/>
              <a:t>can demonstrate content that cannot be easily demonstrated live</a:t>
            </a:r>
          </a:p>
          <a:p>
            <a:pPr lvl="1">
              <a:lnSpc>
                <a:spcPct val="90000"/>
              </a:lnSpc>
            </a:pPr>
            <a:r>
              <a:rPr lang="en-US" dirty="0"/>
              <a:t>provides consistency </a:t>
            </a:r>
            <a:endParaRPr lang="en-US" dirty="0" smtClean="0"/>
          </a:p>
          <a:p>
            <a:pPr lvl="1">
              <a:lnSpc>
                <a:spcPct val="90000"/>
              </a:lnSpc>
            </a:pPr>
            <a:r>
              <a:rPr lang="en-US" dirty="0" smtClean="0"/>
              <a:t>useful </a:t>
            </a:r>
            <a:r>
              <a:rPr lang="en-US" dirty="0"/>
              <a:t>complement to other </a:t>
            </a:r>
            <a:r>
              <a:rPr lang="en-US" dirty="0" smtClean="0"/>
              <a:t>methods</a:t>
            </a:r>
            <a:endParaRPr lang="en-US" dirty="0"/>
          </a:p>
          <a:p>
            <a:pPr marL="0" indent="0">
              <a:lnSpc>
                <a:spcPct val="90000"/>
              </a:lnSpc>
              <a:spcBef>
                <a:spcPts val="0"/>
              </a:spcBef>
              <a:buNone/>
            </a:pPr>
            <a:endParaRPr lang="en-US" sz="1000" dirty="0"/>
          </a:p>
          <a:p>
            <a:pPr>
              <a:lnSpc>
                <a:spcPct val="90000"/>
              </a:lnSpc>
              <a:spcBef>
                <a:spcPts val="0"/>
              </a:spcBef>
            </a:pPr>
            <a:r>
              <a:rPr lang="en-US" dirty="0" smtClean="0"/>
              <a:t>Disadvantages</a:t>
            </a:r>
            <a:endParaRPr lang="en-US" dirty="0"/>
          </a:p>
          <a:p>
            <a:pPr lvl="1">
              <a:lnSpc>
                <a:spcPct val="90000"/>
              </a:lnSpc>
            </a:pPr>
            <a:r>
              <a:rPr lang="en-US" dirty="0"/>
              <a:t>creative approach may be weak</a:t>
            </a:r>
          </a:p>
          <a:p>
            <a:pPr lvl="1">
              <a:lnSpc>
                <a:spcPct val="90000"/>
              </a:lnSpc>
            </a:pPr>
            <a:r>
              <a:rPr lang="en-US" dirty="0"/>
              <a:t>may become obsolete</a:t>
            </a:r>
          </a:p>
          <a:p>
            <a:pPr lvl="1">
              <a:lnSpc>
                <a:spcPct val="90000"/>
              </a:lnSpc>
            </a:pPr>
            <a:r>
              <a:rPr lang="en-US" dirty="0" smtClean="0"/>
              <a:t>passive</a:t>
            </a:r>
            <a:endParaRPr lang="en-US" dirty="0"/>
          </a:p>
          <a:p>
            <a:pPr lvl="1">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080542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104985"/>
            <a:ext cx="6965245" cy="821314"/>
          </a:xfrm>
        </p:spPr>
        <p:txBody>
          <a:bodyPr/>
          <a:lstStyle/>
          <a:p>
            <a:r>
              <a:rPr lang="en-US" dirty="0" smtClean="0"/>
              <a:t>On-the-Job Training (OJT)</a:t>
            </a:r>
            <a:r>
              <a:rPr lang="en-US" sz="2000" dirty="0" smtClean="0"/>
              <a:t> (1)</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r>
              <a:rPr lang="en-US" dirty="0"/>
              <a:t>Involves learning by observing </a:t>
            </a:r>
            <a:r>
              <a:rPr lang="en-US" dirty="0" smtClean="0"/>
              <a:t>others and emulating their behavior</a:t>
            </a:r>
            <a:endParaRPr lang="en-US" dirty="0"/>
          </a:p>
          <a:p>
            <a:endParaRPr lang="en-US" sz="800" dirty="0"/>
          </a:p>
          <a:p>
            <a:r>
              <a:rPr lang="en-US" dirty="0"/>
              <a:t>Considered informal because it does not occur in a </a:t>
            </a:r>
            <a:r>
              <a:rPr lang="en-US" dirty="0" smtClean="0"/>
              <a:t>classroom and </a:t>
            </a:r>
            <a:r>
              <a:rPr lang="en-US" dirty="0"/>
              <a:t>because </a:t>
            </a:r>
            <a:r>
              <a:rPr lang="en-US" dirty="0" smtClean="0"/>
              <a:t>managers or coworkers are trainers</a:t>
            </a:r>
            <a:endParaRPr lang="en-US" dirty="0"/>
          </a:p>
          <a:p>
            <a:endParaRPr lang="en-US" sz="800" dirty="0"/>
          </a:p>
          <a:p>
            <a:r>
              <a:rPr lang="en-US" dirty="0"/>
              <a:t>Useful for training </a:t>
            </a:r>
            <a:r>
              <a:rPr lang="en-US" dirty="0" smtClean="0"/>
              <a:t>new employees</a:t>
            </a:r>
            <a:r>
              <a:rPr lang="en-US" dirty="0"/>
              <a:t>, upgrading experienced employees’ </a:t>
            </a:r>
            <a:r>
              <a:rPr lang="en-US" dirty="0" smtClean="0"/>
              <a:t>skills, </a:t>
            </a:r>
            <a:r>
              <a:rPr lang="en-US" dirty="0"/>
              <a:t>and cross-training</a:t>
            </a:r>
          </a:p>
          <a:p>
            <a:pPr lvl="1">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837883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104985"/>
            <a:ext cx="6965245" cy="821314"/>
          </a:xfrm>
        </p:spPr>
        <p:txBody>
          <a:bodyPr>
            <a:normAutofit/>
          </a:bodyPr>
          <a:lstStyle/>
          <a:p>
            <a:r>
              <a:rPr lang="en-US" dirty="0" smtClean="0"/>
              <a:t>On-the-Job Training (OJT)</a:t>
            </a:r>
            <a:r>
              <a:rPr lang="en-US" sz="2000" dirty="0" smtClean="0"/>
              <a:t> (2)</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pPr>
              <a:lnSpc>
                <a:spcPct val="90000"/>
              </a:lnSpc>
              <a:spcBef>
                <a:spcPts val="0"/>
              </a:spcBef>
            </a:pPr>
            <a:r>
              <a:rPr lang="en-US" dirty="0" smtClean="0"/>
              <a:t>Advantages</a:t>
            </a:r>
          </a:p>
          <a:p>
            <a:pPr lvl="1">
              <a:lnSpc>
                <a:spcPct val="90000"/>
              </a:lnSpc>
            </a:pPr>
            <a:r>
              <a:rPr lang="en-US" dirty="0"/>
              <a:t>requires less time and </a:t>
            </a:r>
            <a:r>
              <a:rPr lang="en-US" dirty="0" smtClean="0"/>
              <a:t>cost than formal training</a:t>
            </a:r>
            <a:endParaRPr lang="en-US" dirty="0"/>
          </a:p>
          <a:p>
            <a:pPr lvl="1">
              <a:lnSpc>
                <a:spcPct val="90000"/>
              </a:lnSpc>
            </a:pPr>
            <a:r>
              <a:rPr lang="en-US" dirty="0" smtClean="0"/>
              <a:t>customized </a:t>
            </a:r>
            <a:r>
              <a:rPr lang="en-US" dirty="0"/>
              <a:t>and offered at any time</a:t>
            </a:r>
          </a:p>
          <a:p>
            <a:pPr lvl="1">
              <a:lnSpc>
                <a:spcPct val="90000"/>
              </a:lnSpc>
            </a:pPr>
            <a:r>
              <a:rPr lang="en-US" dirty="0"/>
              <a:t>focuses on actual job </a:t>
            </a:r>
            <a:r>
              <a:rPr lang="en-US" dirty="0" smtClean="0"/>
              <a:t>content</a:t>
            </a:r>
          </a:p>
          <a:p>
            <a:pPr marL="0" indent="0">
              <a:lnSpc>
                <a:spcPct val="90000"/>
              </a:lnSpc>
              <a:spcBef>
                <a:spcPts val="0"/>
              </a:spcBef>
              <a:buNone/>
            </a:pPr>
            <a:endParaRPr lang="en-US" sz="1000" dirty="0"/>
          </a:p>
          <a:p>
            <a:pPr>
              <a:lnSpc>
                <a:spcPct val="90000"/>
              </a:lnSpc>
              <a:spcBef>
                <a:spcPts val="0"/>
              </a:spcBef>
            </a:pPr>
            <a:r>
              <a:rPr lang="en-US" dirty="0" smtClean="0"/>
              <a:t>Disadvantages</a:t>
            </a:r>
            <a:endParaRPr lang="en-US" dirty="0"/>
          </a:p>
          <a:p>
            <a:pPr lvl="1">
              <a:lnSpc>
                <a:spcPct val="90000"/>
              </a:lnSpc>
            </a:pPr>
            <a:r>
              <a:rPr lang="en-US" dirty="0"/>
              <a:t>may be </a:t>
            </a:r>
            <a:r>
              <a:rPr lang="en-US" dirty="0" smtClean="0"/>
              <a:t>inconsistent</a:t>
            </a:r>
            <a:endParaRPr lang="en-US" sz="3600" dirty="0"/>
          </a:p>
          <a:p>
            <a:pPr lvl="1">
              <a:lnSpc>
                <a:spcPct val="90000"/>
              </a:lnSpc>
            </a:pPr>
            <a:r>
              <a:rPr lang="en-US" dirty="0"/>
              <a:t>bad habits may be passed on</a:t>
            </a:r>
            <a:endParaRPr lang="en-US" sz="3600" dirty="0"/>
          </a:p>
          <a:p>
            <a:pPr lvl="1">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999112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65245" cy="1202485"/>
          </a:xfrm>
        </p:spPr>
        <p:txBody>
          <a:bodyPr/>
          <a:lstStyle/>
          <a:p>
            <a:r>
              <a:rPr lang="en-US" dirty="0" smtClean="0"/>
              <a:t>Enhancing OJT</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lvl="0"/>
            <a:r>
              <a:rPr lang="en-US" dirty="0" smtClean="0"/>
              <a:t>Break tasks </a:t>
            </a:r>
            <a:r>
              <a:rPr lang="en-US" dirty="0"/>
              <a:t>down into important steps </a:t>
            </a:r>
          </a:p>
          <a:p>
            <a:pPr lvl="0"/>
            <a:r>
              <a:rPr lang="en-US" dirty="0"/>
              <a:t>Prepare </a:t>
            </a:r>
            <a:r>
              <a:rPr lang="en-US" dirty="0" smtClean="0"/>
              <a:t>resources </a:t>
            </a:r>
            <a:r>
              <a:rPr lang="en-US" dirty="0"/>
              <a:t>and support </a:t>
            </a:r>
            <a:endParaRPr lang="en-US" dirty="0" smtClean="0"/>
          </a:p>
          <a:p>
            <a:pPr lvl="0"/>
            <a:r>
              <a:rPr lang="en-US" dirty="0" smtClean="0"/>
              <a:t>Show </a:t>
            </a:r>
            <a:r>
              <a:rPr lang="en-US" dirty="0"/>
              <a:t>trainees how to perform the task and explain key points</a:t>
            </a:r>
          </a:p>
          <a:p>
            <a:pPr lvl="0"/>
            <a:r>
              <a:rPr lang="en-US" dirty="0"/>
              <a:t>Have the trainee practice small parts and then </a:t>
            </a:r>
            <a:r>
              <a:rPr lang="en-US" dirty="0" smtClean="0"/>
              <a:t>entire tasks</a:t>
            </a:r>
            <a:endParaRPr lang="en-US" dirty="0"/>
          </a:p>
          <a:p>
            <a:pPr lvl="0"/>
            <a:r>
              <a:rPr lang="en-US" dirty="0"/>
              <a:t>Provide </a:t>
            </a:r>
            <a:r>
              <a:rPr lang="en-US" dirty="0" smtClean="0"/>
              <a:t>feedback</a:t>
            </a:r>
            <a:endParaRPr lang="en-US" dirty="0"/>
          </a:p>
          <a:p>
            <a:pPr lvl="0"/>
            <a:r>
              <a:rPr lang="en-US" dirty="0"/>
              <a:t>Have the trainee practice until accurate reproduction is achieved</a:t>
            </a:r>
          </a:p>
          <a:p>
            <a:pPr lvl="1">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273792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104985"/>
            <a:ext cx="5756401" cy="821314"/>
          </a:xfrm>
        </p:spPr>
        <p:txBody>
          <a:bodyPr/>
          <a:lstStyle/>
          <a:p>
            <a:r>
              <a:rPr lang="en-US" dirty="0" smtClean="0"/>
              <a:t>Self-Directed Learning</a:t>
            </a:r>
            <a:r>
              <a:rPr lang="en-US" sz="2000" dirty="0" smtClean="0"/>
              <a:t> (1)</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r>
              <a:rPr lang="en-US" dirty="0"/>
              <a:t>Places complete responsibility for learning on the learner, including </a:t>
            </a:r>
            <a:r>
              <a:rPr lang="en-US"/>
              <a:t>when </a:t>
            </a:r>
            <a:r>
              <a:rPr lang="en-US" smtClean="0"/>
              <a:t>learning </a:t>
            </a:r>
            <a:r>
              <a:rPr lang="en-US" dirty="0"/>
              <a:t>will take place and with whom</a:t>
            </a:r>
          </a:p>
          <a:p>
            <a:endParaRPr lang="en-US" sz="1200" dirty="0"/>
          </a:p>
          <a:p>
            <a:r>
              <a:rPr lang="en-US" dirty="0"/>
              <a:t>Content is pre-determined, but trainees can learn the content at their own pace and in their own way</a:t>
            </a:r>
          </a:p>
          <a:p>
            <a:endParaRPr lang="en-US" sz="1200" dirty="0"/>
          </a:p>
          <a:p>
            <a:r>
              <a:rPr lang="en-US" dirty="0"/>
              <a:t>Trainers should be available to answer questions and facilitate </a:t>
            </a:r>
            <a:r>
              <a:rPr lang="en-US" dirty="0" smtClean="0"/>
              <a:t>learning</a:t>
            </a:r>
            <a:endParaRPr lang="en-US" dirty="0"/>
          </a:p>
          <a:p>
            <a:pPr lvl="1">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7220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1625" y="1146014"/>
            <a:ext cx="6332041" cy="739256"/>
          </a:xfrm>
        </p:spPr>
        <p:txBody>
          <a:bodyPr>
            <a:normAutofit/>
          </a:bodyPr>
          <a:lstStyle/>
          <a:p>
            <a:r>
              <a:rPr lang="en-US" dirty="0" smtClean="0"/>
              <a:t>Self-Directed Learning</a:t>
            </a:r>
            <a:r>
              <a:rPr lang="en-US" sz="2000" dirty="0" smtClean="0"/>
              <a:t> (2)</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a:lnSpc>
                <a:spcPct val="90000"/>
              </a:lnSpc>
              <a:spcBef>
                <a:spcPts val="0"/>
              </a:spcBef>
            </a:pPr>
            <a:r>
              <a:rPr lang="en-US" dirty="0" smtClean="0"/>
              <a:t>Advantages</a:t>
            </a:r>
          </a:p>
          <a:p>
            <a:pPr lvl="1">
              <a:lnSpc>
                <a:spcPct val="90000"/>
              </a:lnSpc>
            </a:pPr>
            <a:r>
              <a:rPr lang="en-US" dirty="0"/>
              <a:t>flexibility for trainees </a:t>
            </a:r>
            <a:endParaRPr lang="en-US" dirty="0" smtClean="0"/>
          </a:p>
          <a:p>
            <a:pPr lvl="1">
              <a:lnSpc>
                <a:spcPct val="90000"/>
              </a:lnSpc>
            </a:pPr>
            <a:r>
              <a:rPr lang="en-US" dirty="0" smtClean="0"/>
              <a:t>fewer </a:t>
            </a:r>
            <a:r>
              <a:rPr lang="en-US" dirty="0"/>
              <a:t>trainers, facilities, and </a:t>
            </a:r>
            <a:r>
              <a:rPr lang="en-US" dirty="0" smtClean="0"/>
              <a:t>resources required</a:t>
            </a:r>
            <a:endParaRPr lang="en-US" sz="3600" dirty="0"/>
          </a:p>
          <a:p>
            <a:pPr lvl="1">
              <a:lnSpc>
                <a:spcPct val="90000"/>
              </a:lnSpc>
            </a:pPr>
            <a:r>
              <a:rPr lang="en-US" dirty="0"/>
              <a:t>consistent training content </a:t>
            </a:r>
            <a:endParaRPr lang="en-US" sz="3600" dirty="0"/>
          </a:p>
          <a:p>
            <a:pPr marL="365760" lvl="1" indent="0">
              <a:lnSpc>
                <a:spcPct val="90000"/>
              </a:lnSpc>
              <a:spcBef>
                <a:spcPts val="0"/>
              </a:spcBef>
              <a:buNone/>
            </a:pPr>
            <a:endParaRPr lang="en-US" sz="1000" dirty="0"/>
          </a:p>
          <a:p>
            <a:pPr>
              <a:lnSpc>
                <a:spcPct val="90000"/>
              </a:lnSpc>
              <a:spcBef>
                <a:spcPts val="0"/>
              </a:spcBef>
            </a:pPr>
            <a:r>
              <a:rPr lang="en-US" dirty="0" smtClean="0"/>
              <a:t>Disadvantages</a:t>
            </a:r>
            <a:endParaRPr lang="en-US" dirty="0"/>
          </a:p>
          <a:p>
            <a:pPr lvl="1">
              <a:lnSpc>
                <a:spcPct val="90000"/>
              </a:lnSpc>
            </a:pPr>
            <a:r>
              <a:rPr lang="en-US" dirty="0"/>
              <a:t>may place too much responsibility on learners</a:t>
            </a:r>
          </a:p>
          <a:p>
            <a:pPr lvl="1">
              <a:lnSpc>
                <a:spcPct val="90000"/>
              </a:lnSpc>
            </a:pPr>
            <a:r>
              <a:rPr lang="en-US" dirty="0" smtClean="0"/>
              <a:t>may be </a:t>
            </a:r>
            <a:r>
              <a:rPr lang="en-US" dirty="0"/>
              <a:t>costly</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5569728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05977" cy="1752600"/>
          </a:xfrm>
        </p:spPr>
        <p:txBody>
          <a:bodyPr>
            <a:normAutofit/>
          </a:bodyPr>
          <a:lstStyle/>
          <a:p>
            <a:r>
              <a:rPr lang="en-US" dirty="0" smtClean="0"/>
              <a:t>Developing Self-Directed Learning</a:t>
            </a:r>
            <a:endParaRPr lang="en-US" dirty="0"/>
          </a:p>
        </p:txBody>
      </p:sp>
      <p:sp>
        <p:nvSpPr>
          <p:cNvPr id="3" name="Content Placeholder 2"/>
          <p:cNvSpPr>
            <a:spLocks noGrp="1"/>
          </p:cNvSpPr>
          <p:nvPr>
            <p:ph idx="1"/>
          </p:nvPr>
        </p:nvSpPr>
        <p:spPr>
          <a:xfrm>
            <a:off x="1430868" y="2590800"/>
            <a:ext cx="6417732" cy="4800600"/>
          </a:xfrm>
        </p:spPr>
        <p:txBody>
          <a:bodyPr>
            <a:normAutofit/>
          </a:bodyPr>
          <a:lstStyle/>
          <a:p>
            <a:pPr lvl="0"/>
            <a:r>
              <a:rPr lang="en-US" dirty="0"/>
              <a:t>Conduct a job analysis to identify the tasks</a:t>
            </a:r>
          </a:p>
          <a:p>
            <a:pPr lvl="0"/>
            <a:r>
              <a:rPr lang="en-US" dirty="0"/>
              <a:t>Write trainee-centered learning objectives</a:t>
            </a:r>
          </a:p>
          <a:p>
            <a:pPr lvl="0"/>
            <a:r>
              <a:rPr lang="en-US" dirty="0"/>
              <a:t>Develop the content for a learning packet</a:t>
            </a:r>
          </a:p>
          <a:p>
            <a:pPr lvl="0"/>
            <a:r>
              <a:rPr lang="en-US" dirty="0"/>
              <a:t>Break content into </a:t>
            </a:r>
            <a:r>
              <a:rPr lang="en-US" dirty="0" smtClean="0"/>
              <a:t>small chunks</a:t>
            </a:r>
            <a:endParaRPr lang="en-US" dirty="0"/>
          </a:p>
          <a:p>
            <a:pPr lvl="0"/>
            <a:r>
              <a:rPr lang="en-US" dirty="0"/>
              <a:t>Develop an evaluation package</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428947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010" y="1104985"/>
            <a:ext cx="4437271" cy="821314"/>
          </a:xfrm>
        </p:spPr>
        <p:txBody>
          <a:bodyPr/>
          <a:lstStyle/>
          <a:p>
            <a:r>
              <a:rPr lang="en-US" dirty="0" smtClean="0"/>
              <a:t>Apprenticeships</a:t>
            </a:r>
            <a:r>
              <a:rPr lang="en-US" sz="2000" dirty="0" smtClean="0"/>
              <a:t> (1)</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r>
              <a:rPr lang="en-US" dirty="0"/>
              <a:t>Work-study type training involving </a:t>
            </a:r>
            <a:r>
              <a:rPr lang="en-US" dirty="0" smtClean="0"/>
              <a:t>on-the-job </a:t>
            </a:r>
            <a:r>
              <a:rPr lang="en-US" dirty="0"/>
              <a:t>and classroom </a:t>
            </a:r>
            <a:r>
              <a:rPr lang="en-US" dirty="0" smtClean="0"/>
              <a:t>training</a:t>
            </a:r>
          </a:p>
          <a:p>
            <a:endParaRPr lang="en-US" sz="1200" dirty="0"/>
          </a:p>
          <a:p>
            <a:r>
              <a:rPr lang="en-US" dirty="0"/>
              <a:t>Typically sponsored </a:t>
            </a:r>
            <a:r>
              <a:rPr lang="en-US" dirty="0" smtClean="0"/>
              <a:t>by </a:t>
            </a:r>
            <a:r>
              <a:rPr lang="en-US" dirty="0"/>
              <a:t>a company </a:t>
            </a:r>
            <a:r>
              <a:rPr lang="en-US" dirty="0" smtClean="0"/>
              <a:t>or trade union</a:t>
            </a:r>
          </a:p>
          <a:p>
            <a:endParaRPr lang="en-US" sz="1200" dirty="0"/>
          </a:p>
          <a:p>
            <a:r>
              <a:rPr lang="en-US" dirty="0" smtClean="0"/>
              <a:t>Common in skilled </a:t>
            </a:r>
            <a:r>
              <a:rPr lang="en-US" dirty="0"/>
              <a:t>trades, such as for </a:t>
            </a:r>
            <a:r>
              <a:rPr lang="en-US" dirty="0" smtClean="0"/>
              <a:t>an electrician, </a:t>
            </a:r>
            <a:r>
              <a:rPr lang="en-US" dirty="0"/>
              <a:t>carpenter, and plumber</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844004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072820"/>
            <a:ext cx="5756401" cy="885644"/>
          </a:xfrm>
        </p:spPr>
        <p:txBody>
          <a:bodyPr>
            <a:normAutofit/>
          </a:bodyPr>
          <a:lstStyle/>
          <a:p>
            <a:r>
              <a:rPr lang="en-US" dirty="0" smtClean="0"/>
              <a:t>Apprenticeships</a:t>
            </a:r>
            <a:r>
              <a:rPr lang="en-US" sz="2000" dirty="0" smtClean="0"/>
              <a:t> (2)</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pPr>
              <a:lnSpc>
                <a:spcPct val="90000"/>
              </a:lnSpc>
              <a:spcBef>
                <a:spcPts val="0"/>
              </a:spcBef>
            </a:pPr>
            <a:r>
              <a:rPr lang="en-US" dirty="0" smtClean="0">
                <a:solidFill>
                  <a:srgbClr val="660033"/>
                </a:solidFill>
              </a:rPr>
              <a:t>Trainee</a:t>
            </a:r>
            <a:r>
              <a:rPr lang="en-US" dirty="0" smtClean="0"/>
              <a:t> advantages</a:t>
            </a:r>
          </a:p>
          <a:p>
            <a:pPr lvl="1"/>
            <a:r>
              <a:rPr lang="en-US" dirty="0" smtClean="0"/>
              <a:t>earn pay while they learn</a:t>
            </a:r>
          </a:p>
          <a:p>
            <a:pPr lvl="1"/>
            <a:r>
              <a:rPr lang="en-US" dirty="0" smtClean="0"/>
              <a:t>wages increase as skills improve</a:t>
            </a:r>
          </a:p>
          <a:p>
            <a:pPr lvl="1"/>
            <a:r>
              <a:rPr lang="en-US" dirty="0" smtClean="0"/>
              <a:t>competitive job offers</a:t>
            </a:r>
          </a:p>
          <a:p>
            <a:pPr lvl="1"/>
            <a:endParaRPr lang="en-US" sz="800" dirty="0" smtClean="0"/>
          </a:p>
          <a:p>
            <a:pPr marL="365760" lvl="1" indent="0">
              <a:lnSpc>
                <a:spcPct val="90000"/>
              </a:lnSpc>
              <a:spcBef>
                <a:spcPts val="0"/>
              </a:spcBef>
              <a:buNone/>
            </a:pPr>
            <a:endParaRPr lang="en-US" sz="1000" dirty="0" smtClean="0"/>
          </a:p>
          <a:p>
            <a:pPr>
              <a:lnSpc>
                <a:spcPct val="90000"/>
              </a:lnSpc>
              <a:spcBef>
                <a:spcPts val="0"/>
              </a:spcBef>
            </a:pPr>
            <a:r>
              <a:rPr lang="en-US" dirty="0" smtClean="0">
                <a:solidFill>
                  <a:srgbClr val="660033"/>
                </a:solidFill>
              </a:rPr>
              <a:t>Trainee</a:t>
            </a:r>
            <a:r>
              <a:rPr lang="en-US" dirty="0" smtClean="0"/>
              <a:t> disadvantages</a:t>
            </a:r>
          </a:p>
          <a:p>
            <a:pPr lvl="1">
              <a:lnSpc>
                <a:spcPct val="90000"/>
              </a:lnSpc>
            </a:pPr>
            <a:r>
              <a:rPr lang="en-US" dirty="0" smtClean="0"/>
              <a:t>historically restricted access to women and minorities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23921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5233" y="1104985"/>
            <a:ext cx="4784824" cy="821314"/>
          </a:xfrm>
        </p:spPr>
        <p:txBody>
          <a:bodyPr>
            <a:normAutofit/>
          </a:bodyPr>
          <a:lstStyle/>
          <a:p>
            <a:r>
              <a:rPr lang="en-US" dirty="0"/>
              <a:t>Apprenticeships</a:t>
            </a:r>
            <a:r>
              <a:rPr lang="en-US" sz="2000" dirty="0"/>
              <a:t> </a:t>
            </a:r>
            <a:r>
              <a:rPr lang="en-US" sz="2000" dirty="0" smtClean="0"/>
              <a:t>(3)</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pPr>
              <a:lnSpc>
                <a:spcPct val="90000"/>
              </a:lnSpc>
              <a:spcBef>
                <a:spcPts val="0"/>
              </a:spcBef>
            </a:pPr>
            <a:r>
              <a:rPr lang="en-US" dirty="0" smtClean="0">
                <a:solidFill>
                  <a:srgbClr val="660033"/>
                </a:solidFill>
              </a:rPr>
              <a:t>Employer</a:t>
            </a:r>
            <a:r>
              <a:rPr lang="en-US" dirty="0" smtClean="0"/>
              <a:t> advantages</a:t>
            </a:r>
          </a:p>
          <a:p>
            <a:pPr lvl="1"/>
            <a:r>
              <a:rPr lang="en-US" dirty="0" smtClean="0"/>
              <a:t>meet specific business needs </a:t>
            </a:r>
          </a:p>
          <a:p>
            <a:pPr lvl="1"/>
            <a:r>
              <a:rPr lang="en-US" dirty="0" smtClean="0"/>
              <a:t>attract talented employees</a:t>
            </a:r>
          </a:p>
          <a:p>
            <a:pPr lvl="1"/>
            <a:r>
              <a:rPr lang="en-US" dirty="0" smtClean="0"/>
              <a:t>trainees are skilled and motivated</a:t>
            </a:r>
          </a:p>
          <a:p>
            <a:pPr lvl="1"/>
            <a:endParaRPr lang="en-US" sz="400" dirty="0" smtClean="0"/>
          </a:p>
          <a:p>
            <a:pPr marL="640080" lvl="2" indent="0">
              <a:lnSpc>
                <a:spcPct val="90000"/>
              </a:lnSpc>
              <a:spcBef>
                <a:spcPts val="0"/>
              </a:spcBef>
              <a:buNone/>
            </a:pPr>
            <a:endParaRPr lang="en-US" sz="1200" dirty="0" smtClean="0"/>
          </a:p>
          <a:p>
            <a:pPr>
              <a:lnSpc>
                <a:spcPct val="90000"/>
              </a:lnSpc>
              <a:spcBef>
                <a:spcPts val="0"/>
              </a:spcBef>
            </a:pPr>
            <a:r>
              <a:rPr lang="en-US" dirty="0" smtClean="0">
                <a:solidFill>
                  <a:srgbClr val="660033"/>
                </a:solidFill>
              </a:rPr>
              <a:t>Employer</a:t>
            </a:r>
            <a:r>
              <a:rPr lang="en-US" dirty="0" smtClean="0"/>
              <a:t> disadvantages</a:t>
            </a:r>
          </a:p>
          <a:p>
            <a:pPr lvl="1"/>
            <a:r>
              <a:rPr lang="en-US" dirty="0" smtClean="0"/>
              <a:t>costly</a:t>
            </a:r>
            <a:endParaRPr lang="en-US" sz="3600" dirty="0" smtClean="0"/>
          </a:p>
          <a:p>
            <a:pPr lvl="1"/>
            <a:r>
              <a:rPr lang="en-US" dirty="0" smtClean="0"/>
              <a:t>potentially narrow skill set</a:t>
            </a:r>
            <a:endParaRPr lang="en-US" sz="3600" dirty="0" smtClean="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916085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142318"/>
            <a:ext cx="4324869" cy="746649"/>
          </a:xfrm>
        </p:spPr>
        <p:txBody>
          <a:bodyPr/>
          <a:lstStyle/>
          <a:p>
            <a:r>
              <a:rPr lang="en-US" dirty="0" smtClean="0"/>
              <a:t>Simulations</a:t>
            </a:r>
            <a:r>
              <a:rPr lang="en-US" sz="2000" dirty="0" smtClean="0"/>
              <a:t> (1)</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Training method that represents a real-life situation </a:t>
            </a:r>
            <a:r>
              <a:rPr lang="en-US" dirty="0" smtClean="0"/>
              <a:t>where trainees</a:t>
            </a:r>
            <a:r>
              <a:rPr lang="en-US" dirty="0"/>
              <a:t>’ decisions </a:t>
            </a:r>
            <a:r>
              <a:rPr lang="en-US" dirty="0" smtClean="0"/>
              <a:t>result in </a:t>
            </a:r>
            <a:r>
              <a:rPr lang="en-US" dirty="0"/>
              <a:t>outcomes that mirror what would happen </a:t>
            </a:r>
            <a:r>
              <a:rPr lang="en-US" dirty="0" smtClean="0"/>
              <a:t>on </a:t>
            </a:r>
            <a:r>
              <a:rPr lang="en-US" dirty="0"/>
              <a:t>the job</a:t>
            </a:r>
          </a:p>
          <a:p>
            <a:endParaRPr lang="en-US" sz="1200" dirty="0"/>
          </a:p>
          <a:p>
            <a:r>
              <a:rPr lang="en-US" dirty="0" smtClean="0"/>
              <a:t>The best simulations have a </a:t>
            </a:r>
            <a:r>
              <a:rPr lang="en-US" dirty="0"/>
              <a:t>high degree of identical </a:t>
            </a:r>
            <a:r>
              <a:rPr lang="en-US" dirty="0" smtClean="0"/>
              <a:t>elements</a:t>
            </a:r>
            <a:endParaRPr lang="en-US" dirty="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855118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1796" y="1104985"/>
            <a:ext cx="3931699" cy="821314"/>
          </a:xfrm>
        </p:spPr>
        <p:txBody>
          <a:bodyPr/>
          <a:lstStyle/>
          <a:p>
            <a:r>
              <a:rPr lang="en-US" dirty="0" smtClean="0"/>
              <a:t>Simulations</a:t>
            </a:r>
            <a:r>
              <a:rPr lang="en-US" sz="2000" dirty="0" smtClean="0"/>
              <a:t> (2)</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a:lnSpc>
                <a:spcPct val="90000"/>
              </a:lnSpc>
              <a:spcBef>
                <a:spcPts val="0"/>
              </a:spcBef>
            </a:pPr>
            <a:r>
              <a:rPr lang="en-US" dirty="0" smtClean="0"/>
              <a:t>Advantages</a:t>
            </a:r>
          </a:p>
          <a:p>
            <a:pPr lvl="1"/>
            <a:r>
              <a:rPr lang="en-US" dirty="0"/>
              <a:t>highly realistic hands-on practice</a:t>
            </a:r>
          </a:p>
          <a:p>
            <a:pPr lvl="1"/>
            <a:r>
              <a:rPr lang="en-US" dirty="0"/>
              <a:t>allow trainees to make </a:t>
            </a:r>
            <a:r>
              <a:rPr lang="en-US" dirty="0" smtClean="0"/>
              <a:t>mistakes</a:t>
            </a:r>
          </a:p>
          <a:p>
            <a:pPr lvl="1"/>
            <a:endParaRPr lang="en-US" sz="1200" dirty="0"/>
          </a:p>
          <a:p>
            <a:pPr>
              <a:lnSpc>
                <a:spcPct val="90000"/>
              </a:lnSpc>
              <a:spcBef>
                <a:spcPts val="0"/>
              </a:spcBef>
            </a:pPr>
            <a:r>
              <a:rPr lang="en-US" dirty="0" smtClean="0"/>
              <a:t>Disadvantages</a:t>
            </a:r>
            <a:endParaRPr lang="en-US" dirty="0"/>
          </a:p>
          <a:p>
            <a:pPr lvl="1"/>
            <a:r>
              <a:rPr lang="en-US" dirty="0"/>
              <a:t>potentially expensive to develop</a:t>
            </a:r>
          </a:p>
          <a:p>
            <a:pPr lvl="1"/>
            <a:r>
              <a:rPr lang="en-US" dirty="0"/>
              <a:t>may be difficult to incorporate identical elements</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68827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1796" y="1113077"/>
            <a:ext cx="3931699" cy="805131"/>
          </a:xfrm>
        </p:spPr>
        <p:txBody>
          <a:bodyPr/>
          <a:lstStyle/>
          <a:p>
            <a:r>
              <a:rPr lang="en-US" dirty="0" smtClean="0"/>
              <a:t>Case Study</a:t>
            </a:r>
            <a:r>
              <a:rPr lang="en-US" sz="2000" dirty="0" smtClean="0"/>
              <a:t> (1)</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In-depth </a:t>
            </a:r>
            <a:r>
              <a:rPr lang="en-US" dirty="0" smtClean="0"/>
              <a:t>scenario how </a:t>
            </a:r>
            <a:r>
              <a:rPr lang="en-US" dirty="0"/>
              <a:t>employees or an organization dealt with a difficult </a:t>
            </a:r>
            <a:r>
              <a:rPr lang="en-US" dirty="0" smtClean="0"/>
              <a:t>situation</a:t>
            </a:r>
          </a:p>
          <a:p>
            <a:endParaRPr lang="en-US" sz="1200" dirty="0"/>
          </a:p>
          <a:p>
            <a:r>
              <a:rPr lang="en-US" dirty="0" smtClean="0"/>
              <a:t>Trainees </a:t>
            </a:r>
            <a:r>
              <a:rPr lang="en-US" dirty="0"/>
              <a:t>are required to analyze and critique the actions taken, indicate </a:t>
            </a:r>
            <a:r>
              <a:rPr lang="en-US" dirty="0" smtClean="0"/>
              <a:t>appropriate </a:t>
            </a:r>
            <a:r>
              <a:rPr lang="en-US" dirty="0"/>
              <a:t>actions, and suggest what </a:t>
            </a:r>
            <a:r>
              <a:rPr lang="en-US" dirty="0" smtClean="0"/>
              <a:t>should have </a:t>
            </a:r>
            <a:r>
              <a:rPr lang="en-US" dirty="0"/>
              <a:t>been done </a:t>
            </a:r>
            <a:r>
              <a:rPr lang="en-US" dirty="0" smtClean="0"/>
              <a:t>differently</a:t>
            </a:r>
          </a:p>
          <a:p>
            <a:endParaRPr lang="en-US" sz="1200" dirty="0"/>
          </a:p>
          <a:p>
            <a:r>
              <a:rPr lang="en-US" dirty="0"/>
              <a:t>I</a:t>
            </a:r>
            <a:r>
              <a:rPr lang="en-US" dirty="0" smtClean="0"/>
              <a:t>ndividuals </a:t>
            </a:r>
            <a:r>
              <a:rPr lang="en-US" dirty="0"/>
              <a:t>learn through a process of </a:t>
            </a:r>
            <a:r>
              <a:rPr lang="en-US" dirty="0" smtClean="0"/>
              <a:t>discovery</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5189428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104985"/>
            <a:ext cx="3574272" cy="821314"/>
          </a:xfrm>
        </p:spPr>
        <p:txBody>
          <a:bodyPr>
            <a:normAutofit/>
          </a:bodyPr>
          <a:lstStyle/>
          <a:p>
            <a:r>
              <a:rPr lang="en-US" dirty="0" smtClean="0"/>
              <a:t>Case </a:t>
            </a:r>
            <a:r>
              <a:rPr lang="en-US" dirty="0"/>
              <a:t>Study</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a:lnSpc>
                <a:spcPct val="90000"/>
              </a:lnSpc>
              <a:spcBef>
                <a:spcPts val="0"/>
              </a:spcBef>
            </a:pPr>
            <a:r>
              <a:rPr lang="en-US" dirty="0" smtClean="0"/>
              <a:t>Advantages</a:t>
            </a:r>
          </a:p>
          <a:p>
            <a:pPr lvl="1"/>
            <a:r>
              <a:rPr lang="en-US" dirty="0"/>
              <a:t>useful </a:t>
            </a:r>
            <a:r>
              <a:rPr lang="en-US" dirty="0" smtClean="0"/>
              <a:t>for developing </a:t>
            </a:r>
            <a:r>
              <a:rPr lang="en-US" dirty="0"/>
              <a:t>intellectual skills</a:t>
            </a:r>
          </a:p>
          <a:p>
            <a:pPr lvl="1"/>
            <a:r>
              <a:rPr lang="en-US" dirty="0"/>
              <a:t>engage learners</a:t>
            </a:r>
          </a:p>
          <a:p>
            <a:pPr marL="1005840" lvl="3" indent="0">
              <a:lnSpc>
                <a:spcPct val="90000"/>
              </a:lnSpc>
              <a:spcBef>
                <a:spcPts val="0"/>
              </a:spcBef>
              <a:buNone/>
            </a:pPr>
            <a:endParaRPr lang="en-US" sz="1200" dirty="0"/>
          </a:p>
          <a:p>
            <a:pPr>
              <a:lnSpc>
                <a:spcPct val="90000"/>
              </a:lnSpc>
              <a:spcBef>
                <a:spcPts val="0"/>
              </a:spcBef>
            </a:pPr>
            <a:r>
              <a:rPr lang="en-US" dirty="0" smtClean="0"/>
              <a:t>Disadvantages</a:t>
            </a:r>
            <a:endParaRPr lang="en-US" dirty="0"/>
          </a:p>
          <a:p>
            <a:pPr lvl="1"/>
            <a:r>
              <a:rPr lang="en-US" dirty="0"/>
              <a:t>trainees must be highly motivated and have a degree of expertise</a:t>
            </a:r>
            <a:endParaRPr lang="en-US" sz="3600" dirty="0"/>
          </a:p>
          <a:p>
            <a:pPr lvl="1"/>
            <a:r>
              <a:rPr lang="en-US" dirty="0"/>
              <a:t>recommendations are merely hypothetical </a:t>
            </a:r>
            <a:endParaRPr lang="en-US" sz="3600" dirty="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8501544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2373" y="1134814"/>
            <a:ext cx="4690545" cy="761656"/>
          </a:xfrm>
        </p:spPr>
        <p:txBody>
          <a:bodyPr>
            <a:normAutofit/>
          </a:bodyPr>
          <a:lstStyle/>
          <a:p>
            <a:r>
              <a:rPr lang="en-US" dirty="0" smtClean="0"/>
              <a:t>Business Games</a:t>
            </a:r>
            <a:r>
              <a:rPr lang="en-US" sz="2000" dirty="0" smtClean="0"/>
              <a:t> (1)</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Primarily used for management skill development</a:t>
            </a:r>
          </a:p>
          <a:p>
            <a:pPr marL="0" indent="0">
              <a:buNone/>
            </a:pPr>
            <a:endParaRPr lang="en-US" sz="1000" dirty="0"/>
          </a:p>
          <a:p>
            <a:r>
              <a:rPr lang="en-US" dirty="0"/>
              <a:t>Require trainees to actively gather information, analyze, and make decisions</a:t>
            </a:r>
          </a:p>
          <a:p>
            <a:endParaRPr lang="en-US" sz="1000" dirty="0"/>
          </a:p>
          <a:p>
            <a:r>
              <a:rPr lang="en-US" dirty="0"/>
              <a:t>Stimulate learning because participants are actively involved and because games mimic the competitive nature of business</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10952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197" y="1113077"/>
            <a:ext cx="5028897" cy="805131"/>
          </a:xfrm>
        </p:spPr>
        <p:txBody>
          <a:bodyPr/>
          <a:lstStyle/>
          <a:p>
            <a:r>
              <a:rPr lang="en-US" dirty="0" smtClean="0"/>
              <a:t>Business </a:t>
            </a:r>
            <a:r>
              <a:rPr lang="en-US" dirty="0"/>
              <a:t>Games</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lvl="0"/>
            <a:r>
              <a:rPr lang="en-US" dirty="0"/>
              <a:t>C</a:t>
            </a:r>
            <a:r>
              <a:rPr lang="en-US" dirty="0" smtClean="0"/>
              <a:t>ommon </a:t>
            </a:r>
            <a:r>
              <a:rPr lang="en-US" dirty="0"/>
              <a:t>characteristics of games:</a:t>
            </a:r>
          </a:p>
          <a:p>
            <a:pPr lvl="1"/>
            <a:r>
              <a:rPr lang="en-US" dirty="0" smtClean="0"/>
              <a:t>involve a contest or competition</a:t>
            </a:r>
          </a:p>
          <a:p>
            <a:pPr lvl="1"/>
            <a:r>
              <a:rPr lang="en-US" dirty="0" smtClean="0"/>
              <a:t>designed to demonstrate an application of a knowledge or skill</a:t>
            </a:r>
          </a:p>
          <a:p>
            <a:pPr lvl="1"/>
            <a:r>
              <a:rPr lang="en-US" dirty="0" smtClean="0"/>
              <a:t>alternative courses of action are available</a:t>
            </a:r>
          </a:p>
          <a:p>
            <a:pPr lvl="1"/>
            <a:r>
              <a:rPr lang="en-US" dirty="0" smtClean="0"/>
              <a:t>trainees do not know for certain the consequences of their actions</a:t>
            </a:r>
          </a:p>
          <a:p>
            <a:pPr lvl="1"/>
            <a:r>
              <a:rPr lang="en-US" dirty="0" smtClean="0"/>
              <a:t>rules limit participant behavior</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3391694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808" y="1104985"/>
            <a:ext cx="4197675" cy="821314"/>
          </a:xfrm>
        </p:spPr>
        <p:txBody>
          <a:bodyPr/>
          <a:lstStyle/>
          <a:p>
            <a:r>
              <a:rPr lang="en-US" dirty="0" smtClean="0"/>
              <a:t>Business </a:t>
            </a:r>
            <a:r>
              <a:rPr lang="en-US" dirty="0"/>
              <a:t>Games</a:t>
            </a:r>
            <a:r>
              <a:rPr lang="en-US" sz="2000" dirty="0"/>
              <a:t> </a:t>
            </a:r>
            <a:r>
              <a:rPr lang="en-US" sz="2000" dirty="0" smtClean="0"/>
              <a:t>(3)</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a:lnSpc>
                <a:spcPct val="90000"/>
              </a:lnSpc>
              <a:spcBef>
                <a:spcPts val="0"/>
              </a:spcBef>
            </a:pPr>
            <a:r>
              <a:rPr lang="en-US" dirty="0" smtClean="0"/>
              <a:t>Advantages</a:t>
            </a:r>
          </a:p>
          <a:p>
            <a:pPr lvl="1"/>
            <a:r>
              <a:rPr lang="en-US" dirty="0"/>
              <a:t>can be used for training that would otherwise involve risk of accident or </a:t>
            </a:r>
            <a:r>
              <a:rPr lang="en-US" dirty="0" smtClean="0"/>
              <a:t>high cost</a:t>
            </a:r>
            <a:endParaRPr lang="en-US" dirty="0"/>
          </a:p>
          <a:p>
            <a:pPr lvl="1"/>
            <a:r>
              <a:rPr lang="en-US" dirty="0" smtClean="0"/>
              <a:t>active involvement </a:t>
            </a:r>
            <a:endParaRPr lang="en-US" dirty="0"/>
          </a:p>
          <a:p>
            <a:pPr marL="1005840" lvl="3" indent="0">
              <a:lnSpc>
                <a:spcPct val="90000"/>
              </a:lnSpc>
              <a:spcBef>
                <a:spcPts val="0"/>
              </a:spcBef>
              <a:buNone/>
            </a:pPr>
            <a:endParaRPr lang="en-US" sz="1200" dirty="0"/>
          </a:p>
          <a:p>
            <a:pPr>
              <a:lnSpc>
                <a:spcPct val="90000"/>
              </a:lnSpc>
              <a:spcBef>
                <a:spcPts val="0"/>
              </a:spcBef>
            </a:pPr>
            <a:r>
              <a:rPr lang="en-US" dirty="0" smtClean="0"/>
              <a:t>Disadvantages</a:t>
            </a:r>
            <a:endParaRPr lang="en-US" dirty="0"/>
          </a:p>
          <a:p>
            <a:pPr lvl="1"/>
            <a:r>
              <a:rPr lang="en-US" dirty="0" smtClean="0"/>
              <a:t>difficult </a:t>
            </a:r>
            <a:r>
              <a:rPr lang="en-US" dirty="0"/>
              <a:t>to develop</a:t>
            </a:r>
          </a:p>
          <a:p>
            <a:pPr lvl="1"/>
            <a:r>
              <a:rPr lang="en-US" dirty="0" smtClean="0"/>
              <a:t>not </a:t>
            </a:r>
            <a:r>
              <a:rPr lang="en-US" dirty="0"/>
              <a:t>always </a:t>
            </a:r>
            <a:r>
              <a:rPr lang="en-US" dirty="0" smtClean="0"/>
              <a:t>realistic</a:t>
            </a:r>
            <a:endParaRPr lang="en-US" dirty="0"/>
          </a:p>
          <a:p>
            <a:pPr lvl="1"/>
            <a:r>
              <a:rPr lang="en-US" dirty="0"/>
              <a:t>trainees must be </a:t>
            </a:r>
            <a:r>
              <a:rPr lang="en-US" dirty="0" smtClean="0"/>
              <a:t>motivated</a:t>
            </a:r>
            <a:endParaRPr lang="en-US" dirty="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581968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2976" y="1104985"/>
            <a:ext cx="3249338" cy="821314"/>
          </a:xfrm>
        </p:spPr>
        <p:txBody>
          <a:bodyPr/>
          <a:lstStyle/>
          <a:p>
            <a:r>
              <a:rPr lang="en-US" dirty="0" smtClean="0"/>
              <a:t>Role Plays</a:t>
            </a:r>
            <a:r>
              <a:rPr lang="en-US" sz="2000" dirty="0" smtClean="0"/>
              <a:t> (1)</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Require trainees take on a </a:t>
            </a:r>
            <a:r>
              <a:rPr lang="en-US" dirty="0" smtClean="0"/>
              <a:t>role, </a:t>
            </a:r>
            <a:r>
              <a:rPr lang="en-US" dirty="0"/>
              <a:t>such as a </a:t>
            </a:r>
            <a:r>
              <a:rPr lang="en-US" dirty="0" smtClean="0"/>
              <a:t>manager or </a:t>
            </a:r>
            <a:r>
              <a:rPr lang="en-US" dirty="0"/>
              <a:t>disgruntled employee, and explore what is involved in the role</a:t>
            </a:r>
          </a:p>
          <a:p>
            <a:endParaRPr lang="en-US" sz="1400" dirty="0"/>
          </a:p>
          <a:p>
            <a:r>
              <a:rPr lang="en-US" dirty="0"/>
              <a:t>Often included in </a:t>
            </a:r>
            <a:r>
              <a:rPr lang="en-US" dirty="0" smtClean="0"/>
              <a:t>programs </a:t>
            </a:r>
            <a:r>
              <a:rPr lang="en-US" dirty="0"/>
              <a:t>focused on the development of interpersonal skills</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622312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2976" y="1142318"/>
            <a:ext cx="3249338" cy="746649"/>
          </a:xfrm>
        </p:spPr>
        <p:txBody>
          <a:bodyPr/>
          <a:lstStyle/>
          <a:p>
            <a:r>
              <a:rPr lang="en-US" dirty="0" smtClean="0"/>
              <a:t>Role </a:t>
            </a:r>
            <a:r>
              <a:rPr lang="en-US" dirty="0"/>
              <a:t>Plays</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a:lnSpc>
                <a:spcPct val="90000"/>
              </a:lnSpc>
              <a:spcBef>
                <a:spcPts val="0"/>
              </a:spcBef>
            </a:pPr>
            <a:r>
              <a:rPr lang="en-US" dirty="0" smtClean="0"/>
              <a:t>Advantages</a:t>
            </a:r>
          </a:p>
          <a:p>
            <a:pPr lvl="1"/>
            <a:r>
              <a:rPr lang="en-US" dirty="0"/>
              <a:t>allow trainees to practice skills </a:t>
            </a:r>
            <a:endParaRPr lang="en-US" dirty="0" smtClean="0"/>
          </a:p>
          <a:p>
            <a:pPr lvl="1"/>
            <a:r>
              <a:rPr lang="en-US" dirty="0" smtClean="0"/>
              <a:t>trainees are engaged</a:t>
            </a:r>
            <a:endParaRPr lang="en-US" dirty="0"/>
          </a:p>
          <a:p>
            <a:pPr marL="1005840" lvl="3" indent="0">
              <a:lnSpc>
                <a:spcPct val="90000"/>
              </a:lnSpc>
              <a:spcBef>
                <a:spcPts val="0"/>
              </a:spcBef>
              <a:buNone/>
            </a:pPr>
            <a:endParaRPr lang="en-US" sz="1200" dirty="0"/>
          </a:p>
          <a:p>
            <a:pPr>
              <a:lnSpc>
                <a:spcPct val="90000"/>
              </a:lnSpc>
              <a:spcBef>
                <a:spcPts val="0"/>
              </a:spcBef>
            </a:pPr>
            <a:r>
              <a:rPr lang="en-US" dirty="0" smtClean="0"/>
              <a:t>Disadvantages</a:t>
            </a:r>
            <a:endParaRPr lang="en-US" dirty="0"/>
          </a:p>
          <a:p>
            <a:pPr lvl="1"/>
            <a:r>
              <a:rPr lang="en-US" dirty="0"/>
              <a:t>trainees may not always take role playing seriously</a:t>
            </a:r>
          </a:p>
          <a:p>
            <a:pPr lvl="1"/>
            <a:r>
              <a:rPr lang="en-US" dirty="0"/>
              <a:t>scenarios may not </a:t>
            </a:r>
            <a:r>
              <a:rPr lang="en-US" dirty="0" smtClean="0"/>
              <a:t>be </a:t>
            </a:r>
            <a:r>
              <a:rPr lang="en-US" dirty="0"/>
              <a:t>realistic</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345947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65245" cy="1202485"/>
          </a:xfrm>
        </p:spPr>
        <p:txBody>
          <a:bodyPr/>
          <a:lstStyle/>
          <a:p>
            <a:r>
              <a:rPr lang="en-US" dirty="0" smtClean="0"/>
              <a:t>Enhancing Role Plays</a:t>
            </a:r>
            <a:endParaRPr lang="en-US" dirty="0"/>
          </a:p>
        </p:txBody>
      </p:sp>
      <p:sp>
        <p:nvSpPr>
          <p:cNvPr id="3" name="Content Placeholder 2"/>
          <p:cNvSpPr>
            <a:spLocks noGrp="1"/>
          </p:cNvSpPr>
          <p:nvPr>
            <p:ph idx="1"/>
          </p:nvPr>
        </p:nvSpPr>
        <p:spPr>
          <a:xfrm>
            <a:off x="1430868" y="1981200"/>
            <a:ext cx="6417732" cy="4800600"/>
          </a:xfrm>
        </p:spPr>
        <p:txBody>
          <a:bodyPr>
            <a:normAutofit/>
          </a:bodyPr>
          <a:lstStyle/>
          <a:p>
            <a:pPr lvl="0"/>
            <a:r>
              <a:rPr lang="en-US" dirty="0" smtClean="0"/>
              <a:t>Explain the background and context</a:t>
            </a:r>
            <a:endParaRPr lang="en-US" dirty="0"/>
          </a:p>
          <a:p>
            <a:pPr lvl="0"/>
            <a:r>
              <a:rPr lang="en-US" dirty="0"/>
              <a:t>Provide a script with sufficient </a:t>
            </a:r>
            <a:r>
              <a:rPr lang="en-US" dirty="0" smtClean="0"/>
              <a:t>detail</a:t>
            </a:r>
            <a:endParaRPr lang="en-US" dirty="0"/>
          </a:p>
          <a:p>
            <a:pPr lvl="0"/>
            <a:r>
              <a:rPr lang="en-US" dirty="0"/>
              <a:t>Arrange the room so other trainees can </a:t>
            </a:r>
            <a:r>
              <a:rPr lang="en-US" dirty="0" smtClean="0"/>
              <a:t>see</a:t>
            </a:r>
            <a:endParaRPr lang="en-US" dirty="0"/>
          </a:p>
          <a:p>
            <a:pPr lvl="0"/>
            <a:r>
              <a:rPr lang="en-US" dirty="0"/>
              <a:t>Provide observation sheets and checklists that highlight </a:t>
            </a:r>
            <a:r>
              <a:rPr lang="en-US" dirty="0" smtClean="0"/>
              <a:t>key issues</a:t>
            </a:r>
            <a:endParaRPr lang="en-US" dirty="0"/>
          </a:p>
          <a:p>
            <a:pPr lvl="0"/>
            <a:r>
              <a:rPr lang="en-US" dirty="0"/>
              <a:t>Provide sufficient time to debrief and provide </a:t>
            </a:r>
            <a:r>
              <a:rPr lang="en-US" dirty="0" smtClean="0"/>
              <a:t>feedback</a:t>
            </a:r>
            <a:endParaRPr lang="en-US" dirty="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57500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104985"/>
            <a:ext cx="4757356" cy="821314"/>
          </a:xfrm>
        </p:spPr>
        <p:txBody>
          <a:bodyPr/>
          <a:lstStyle/>
          <a:p>
            <a:r>
              <a:rPr lang="en-US" dirty="0" smtClean="0"/>
              <a:t>Behavior Modeling</a:t>
            </a:r>
            <a:r>
              <a:rPr lang="en-US" sz="2000" dirty="0" smtClean="0"/>
              <a:t> (1)</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Hands-on method that involves presenting to trainees a model, highlighting the key </a:t>
            </a:r>
            <a:r>
              <a:rPr lang="en-US" dirty="0" smtClean="0"/>
              <a:t>aspects </a:t>
            </a:r>
            <a:r>
              <a:rPr lang="en-US" dirty="0"/>
              <a:t>of the model, </a:t>
            </a:r>
            <a:r>
              <a:rPr lang="en-US" dirty="0" smtClean="0"/>
              <a:t>practice</a:t>
            </a:r>
            <a:r>
              <a:rPr lang="en-US" dirty="0"/>
              <a:t>, and </a:t>
            </a:r>
            <a:r>
              <a:rPr lang="en-US" dirty="0" smtClean="0"/>
              <a:t>feedback</a:t>
            </a:r>
            <a:endParaRPr lang="en-US" dirty="0"/>
          </a:p>
          <a:p>
            <a:endParaRPr lang="en-US" sz="1200" dirty="0"/>
          </a:p>
          <a:p>
            <a:r>
              <a:rPr lang="en-US" dirty="0"/>
              <a:t>Based on social learning theory</a:t>
            </a:r>
          </a:p>
          <a:p>
            <a:endParaRPr lang="en-US" sz="1200" dirty="0"/>
          </a:p>
          <a:p>
            <a:r>
              <a:rPr lang="en-US" dirty="0" smtClean="0"/>
              <a:t>Highly effective </a:t>
            </a:r>
            <a:r>
              <a:rPr lang="en-US" dirty="0"/>
              <a:t>for interpersonal </a:t>
            </a:r>
            <a:r>
              <a:rPr lang="en-US" dirty="0" smtClean="0"/>
              <a:t>skills</a:t>
            </a:r>
            <a:endParaRPr lang="en-US" dirty="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652214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65245" cy="1202485"/>
          </a:xfrm>
        </p:spPr>
        <p:txBody>
          <a:bodyPr/>
          <a:lstStyle/>
          <a:p>
            <a:r>
              <a:rPr lang="en-US" dirty="0" smtClean="0"/>
              <a:t>Effective Modeling Displays</a:t>
            </a:r>
            <a:endParaRPr lang="en-US" dirty="0"/>
          </a:p>
        </p:txBody>
      </p:sp>
      <p:sp>
        <p:nvSpPr>
          <p:cNvPr id="3" name="Content Placeholder 2"/>
          <p:cNvSpPr>
            <a:spLocks noGrp="1"/>
          </p:cNvSpPr>
          <p:nvPr>
            <p:ph idx="1"/>
          </p:nvPr>
        </p:nvSpPr>
        <p:spPr>
          <a:xfrm>
            <a:off x="1430868" y="1981200"/>
            <a:ext cx="6417732" cy="4800600"/>
          </a:xfrm>
        </p:spPr>
        <p:txBody>
          <a:bodyPr>
            <a:normAutofit/>
          </a:bodyPr>
          <a:lstStyle/>
          <a:p>
            <a:r>
              <a:rPr lang="en-US" dirty="0" smtClean="0"/>
              <a:t>Clear presentation of the key behaviors</a:t>
            </a:r>
          </a:p>
          <a:p>
            <a:r>
              <a:rPr lang="en-US" dirty="0" smtClean="0"/>
              <a:t>A model that is credible to trainees</a:t>
            </a:r>
          </a:p>
          <a:p>
            <a:r>
              <a:rPr lang="en-US" dirty="0" smtClean="0"/>
              <a:t>An overview of the behaviors</a:t>
            </a:r>
          </a:p>
          <a:p>
            <a:r>
              <a:rPr lang="en-US" dirty="0" smtClean="0"/>
              <a:t>Repetition of each behavior</a:t>
            </a:r>
          </a:p>
          <a:p>
            <a:r>
              <a:rPr lang="en-US" dirty="0" smtClean="0"/>
              <a:t>A review of the behaviors</a:t>
            </a:r>
          </a:p>
          <a:p>
            <a:r>
              <a:rPr lang="en-US" dirty="0" smtClean="0"/>
              <a:t>Models using the behaviors correctly and incorrectly</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6797939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142318"/>
            <a:ext cx="5233092" cy="746649"/>
          </a:xfrm>
        </p:spPr>
        <p:txBody>
          <a:bodyPr>
            <a:normAutofit/>
          </a:bodyPr>
          <a:lstStyle/>
          <a:p>
            <a:r>
              <a:rPr lang="en-US" dirty="0" smtClean="0"/>
              <a:t>Behavior </a:t>
            </a:r>
            <a:r>
              <a:rPr lang="en-US" dirty="0"/>
              <a:t>Modeling</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pPr>
              <a:lnSpc>
                <a:spcPct val="90000"/>
              </a:lnSpc>
              <a:spcBef>
                <a:spcPts val="0"/>
              </a:spcBef>
            </a:pPr>
            <a:r>
              <a:rPr lang="en-US" dirty="0" smtClean="0"/>
              <a:t>Advantages</a:t>
            </a:r>
          </a:p>
          <a:p>
            <a:pPr lvl="1"/>
            <a:r>
              <a:rPr lang="en-US" dirty="0"/>
              <a:t>hands-on practice </a:t>
            </a:r>
          </a:p>
          <a:p>
            <a:pPr lvl="1"/>
            <a:r>
              <a:rPr lang="en-US" dirty="0"/>
              <a:t>highly effective in promoting </a:t>
            </a:r>
            <a:r>
              <a:rPr lang="en-US" dirty="0" smtClean="0"/>
              <a:t>transfer</a:t>
            </a:r>
            <a:endParaRPr lang="en-US" dirty="0"/>
          </a:p>
          <a:p>
            <a:pPr marL="1371600" lvl="4" indent="0">
              <a:lnSpc>
                <a:spcPct val="90000"/>
              </a:lnSpc>
              <a:spcBef>
                <a:spcPts val="0"/>
              </a:spcBef>
              <a:buNone/>
            </a:pPr>
            <a:endParaRPr lang="en-US" sz="1600" dirty="0"/>
          </a:p>
          <a:p>
            <a:pPr>
              <a:lnSpc>
                <a:spcPct val="90000"/>
              </a:lnSpc>
              <a:spcBef>
                <a:spcPts val="0"/>
              </a:spcBef>
            </a:pPr>
            <a:r>
              <a:rPr lang="en-US" dirty="0" smtClean="0"/>
              <a:t>Disadvantages</a:t>
            </a:r>
            <a:endParaRPr lang="en-US" dirty="0"/>
          </a:p>
          <a:p>
            <a:pPr lvl="1"/>
            <a:r>
              <a:rPr lang="en-US" dirty="0"/>
              <a:t>potentially time-consuming to implement </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2622985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4934" y="1077205"/>
            <a:ext cx="5285423" cy="876875"/>
          </a:xfrm>
        </p:spPr>
        <p:txBody>
          <a:bodyPr>
            <a:normAutofit/>
          </a:bodyPr>
          <a:lstStyle/>
          <a:p>
            <a:r>
              <a:rPr lang="en-US" dirty="0" smtClean="0"/>
              <a:t>Adventure Learning</a:t>
            </a:r>
            <a:r>
              <a:rPr lang="en-US" sz="2000" dirty="0" smtClean="0"/>
              <a:t> (1)</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r>
              <a:rPr lang="en-US" dirty="0" smtClean="0"/>
              <a:t>Method </a:t>
            </a:r>
            <a:r>
              <a:rPr lang="en-US" dirty="0"/>
              <a:t>aimed at developing teamwork, </a:t>
            </a:r>
            <a:r>
              <a:rPr lang="en-US" dirty="0" smtClean="0"/>
              <a:t>leadership skills, and self-awareness</a:t>
            </a:r>
          </a:p>
          <a:p>
            <a:endParaRPr lang="en-US" sz="800" dirty="0"/>
          </a:p>
          <a:p>
            <a:r>
              <a:rPr lang="en-US" dirty="0"/>
              <a:t>Activities range from highly strenuous and challenging ones, such as </a:t>
            </a:r>
            <a:r>
              <a:rPr lang="en-US" dirty="0" smtClean="0"/>
              <a:t>mountain </a:t>
            </a:r>
            <a:r>
              <a:rPr lang="en-US" dirty="0"/>
              <a:t>climbing, to less </a:t>
            </a:r>
            <a:r>
              <a:rPr lang="en-US" dirty="0" smtClean="0"/>
              <a:t>challenging </a:t>
            </a:r>
            <a:r>
              <a:rPr lang="en-US" dirty="0"/>
              <a:t>ones, such as rope </a:t>
            </a:r>
            <a:r>
              <a:rPr lang="en-US" dirty="0" smtClean="0"/>
              <a:t>courses</a:t>
            </a:r>
            <a:endParaRPr lang="en-US" dirty="0"/>
          </a:p>
          <a:p>
            <a:endParaRPr lang="en-US" sz="800" dirty="0"/>
          </a:p>
          <a:p>
            <a:r>
              <a:rPr lang="en-US" dirty="0"/>
              <a:t>Exercises must be related to a specific learning objective</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558433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104985"/>
            <a:ext cx="5233092" cy="821314"/>
          </a:xfrm>
        </p:spPr>
        <p:txBody>
          <a:bodyPr>
            <a:normAutofit/>
          </a:bodyPr>
          <a:lstStyle/>
          <a:p>
            <a:r>
              <a:rPr lang="en-US" dirty="0" smtClean="0"/>
              <a:t>Adventure </a:t>
            </a:r>
            <a:r>
              <a:rPr lang="en-US" dirty="0"/>
              <a:t>Learning</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pPr>
              <a:lnSpc>
                <a:spcPct val="90000"/>
              </a:lnSpc>
              <a:spcBef>
                <a:spcPts val="0"/>
              </a:spcBef>
            </a:pPr>
            <a:r>
              <a:rPr lang="en-US" dirty="0" smtClean="0"/>
              <a:t>Advantages</a:t>
            </a:r>
          </a:p>
          <a:p>
            <a:pPr lvl="1"/>
            <a:r>
              <a:rPr lang="en-US" dirty="0"/>
              <a:t>trainees interact and build relationships</a:t>
            </a:r>
          </a:p>
          <a:p>
            <a:pPr lvl="1"/>
            <a:r>
              <a:rPr lang="en-US" dirty="0"/>
              <a:t>can be </a:t>
            </a:r>
            <a:r>
              <a:rPr lang="en-US" dirty="0" smtClean="0"/>
              <a:t>self-enlightening and  invigorating</a:t>
            </a:r>
            <a:endParaRPr lang="en-US" dirty="0"/>
          </a:p>
          <a:p>
            <a:pPr marL="1371600" lvl="4" indent="0">
              <a:lnSpc>
                <a:spcPct val="90000"/>
              </a:lnSpc>
              <a:spcBef>
                <a:spcPts val="0"/>
              </a:spcBef>
              <a:buNone/>
            </a:pPr>
            <a:endParaRPr lang="en-US" sz="1600" dirty="0"/>
          </a:p>
          <a:p>
            <a:pPr>
              <a:lnSpc>
                <a:spcPct val="90000"/>
              </a:lnSpc>
              <a:spcBef>
                <a:spcPts val="0"/>
              </a:spcBef>
            </a:pPr>
            <a:r>
              <a:rPr lang="en-US" dirty="0" smtClean="0"/>
              <a:t>Disadvantages</a:t>
            </a:r>
            <a:endParaRPr lang="en-US" dirty="0"/>
          </a:p>
          <a:p>
            <a:pPr lvl="1"/>
            <a:r>
              <a:rPr lang="en-US" dirty="0"/>
              <a:t>potential physical harm</a:t>
            </a:r>
          </a:p>
          <a:p>
            <a:pPr lvl="1"/>
            <a:r>
              <a:rPr lang="en-US" dirty="0"/>
              <a:t>costly</a:t>
            </a:r>
          </a:p>
          <a:p>
            <a:pPr lvl="1"/>
            <a:r>
              <a:rPr lang="en-US" dirty="0"/>
              <a:t>not all trainees may be motivated</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38141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1796" y="1104985"/>
            <a:ext cx="3931699" cy="821314"/>
          </a:xfrm>
        </p:spPr>
        <p:txBody>
          <a:bodyPr/>
          <a:lstStyle/>
          <a:p>
            <a:r>
              <a:rPr lang="en-US" dirty="0" smtClean="0"/>
              <a:t>Team Training</a:t>
            </a:r>
            <a:r>
              <a:rPr lang="en-US" sz="2000" dirty="0" smtClean="0"/>
              <a:t> (1)</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r>
              <a:rPr lang="en-US" dirty="0" smtClean="0"/>
              <a:t>Three key </a:t>
            </a:r>
            <a:r>
              <a:rPr lang="en-US" dirty="0"/>
              <a:t>aspects of team performance</a:t>
            </a:r>
          </a:p>
          <a:p>
            <a:pPr lvl="1"/>
            <a:r>
              <a:rPr lang="en-US" dirty="0" smtClean="0">
                <a:solidFill>
                  <a:srgbClr val="660033"/>
                </a:solidFill>
              </a:rPr>
              <a:t>Behavior</a:t>
            </a:r>
            <a:r>
              <a:rPr lang="en-US" dirty="0" smtClean="0"/>
              <a:t>—teams </a:t>
            </a:r>
            <a:r>
              <a:rPr lang="en-US" dirty="0"/>
              <a:t>must </a:t>
            </a:r>
            <a:r>
              <a:rPr lang="en-US" dirty="0" smtClean="0"/>
              <a:t>communicate</a:t>
            </a:r>
            <a:r>
              <a:rPr lang="en-US" dirty="0"/>
              <a:t>, coordinate, adapt, and complete complex tasks</a:t>
            </a:r>
          </a:p>
          <a:p>
            <a:pPr lvl="1"/>
            <a:r>
              <a:rPr lang="en-US" dirty="0" smtClean="0">
                <a:solidFill>
                  <a:srgbClr val="660033"/>
                </a:solidFill>
              </a:rPr>
              <a:t>Knowledge</a:t>
            </a:r>
            <a:r>
              <a:rPr lang="en-US" dirty="0" smtClean="0"/>
              <a:t>—teams </a:t>
            </a:r>
            <a:r>
              <a:rPr lang="en-US" dirty="0"/>
              <a:t>must have “mental models” </a:t>
            </a:r>
            <a:r>
              <a:rPr lang="en-US" dirty="0" smtClean="0"/>
              <a:t>that </a:t>
            </a:r>
            <a:r>
              <a:rPr lang="en-US" dirty="0"/>
              <a:t>allow them to function effectively</a:t>
            </a:r>
          </a:p>
          <a:p>
            <a:pPr lvl="1"/>
            <a:r>
              <a:rPr lang="en-US" dirty="0" smtClean="0">
                <a:solidFill>
                  <a:srgbClr val="660033"/>
                </a:solidFill>
              </a:rPr>
              <a:t>Attitudes</a:t>
            </a:r>
            <a:r>
              <a:rPr lang="en-US" dirty="0" smtClean="0"/>
              <a:t>—members must have favorable </a:t>
            </a:r>
            <a:r>
              <a:rPr lang="en-US" dirty="0"/>
              <a:t>attitudes toward each other</a:t>
            </a:r>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47882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Elements of Team Training</a:t>
            </a:r>
            <a:endParaRPr lang="en-US" dirty="0"/>
          </a:p>
        </p:txBody>
      </p:sp>
      <p:pic>
        <p:nvPicPr>
          <p:cNvPr id="5" name="Picture 2" descr="This flowchart depicts the elements of team training. &#10;&#10;There is a rectangular box on the left that is labeled tools. Five points are listed under this heading, and they read as follows:&#10;•Team task analysis. &#10;•Performance measurement.&#10;•Task simulation and exercises.&#10;•Feedback.&#10;•Principles.&#10;&#10;There is another rectangular box on the right that is labeled methods. The points listed under this heading read as follows:&#10;•Information-based.&#10;•Demonstration-based (video).&#10;•Practice-based (guided practice and role play). &#10;&#10;An arrow arises from the right side of the box labeled tools and leads to the box labeled methods. &#10;&#10;An arrow arises from the bottom of each of these boxes. These arrows converge to point at an oval structure that is labeled strategies. The points listed under this heading read as follows:&#10;•Cross training. &#10;•Coordination training.&#10;•Team leader training. &#10;&#10;A downward-pointing arrow arises from the bottom of this structure and leads to a rectangular box that is labeled team training objectives. An arrow arises from the bottom of this box and leads to another rectangular box that is labeled content. The points listed under this heading read as follows:&#10;•Knowledge.&#10;•Skills.&#10;•Attitudes.&#10;&#10;A double-ended arrow connects the boxes labeled tools and content. Another double-ended arrow connects the box labeled content with the box labeled methods. &#10;&#10;"/>
          <p:cNvPicPr preferRelativeResize="0">
            <a:picLocks noChangeArrowheads="1"/>
          </p:cNvPicPr>
          <p:nvPr/>
        </p:nvPicPr>
        <p:blipFill>
          <a:blip r:embed="rId3"/>
          <a:srcRect/>
          <a:stretch>
            <a:fillRect/>
          </a:stretch>
        </p:blipFill>
        <p:spPr bwMode="auto">
          <a:xfrm>
            <a:off x="1752600" y="1981200"/>
            <a:ext cx="5410200" cy="3560763"/>
          </a:xfrm>
          <a:prstGeom prst="rect">
            <a:avLst/>
          </a:prstGeom>
          <a:ln>
            <a:noFill/>
          </a:ln>
          <a:effectLst>
            <a:outerShdw blurRad="292100" dist="139700" dir="2700000" algn="tl" rotWithShape="0">
              <a:srgbClr val="333333">
                <a:alpha val="65000"/>
              </a:srgbClr>
            </a:outerShdw>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0070048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142318"/>
            <a:ext cx="4324869" cy="746649"/>
          </a:xfrm>
        </p:spPr>
        <p:txBody>
          <a:bodyPr/>
          <a:lstStyle/>
          <a:p>
            <a:r>
              <a:rPr lang="en-US" dirty="0" smtClean="0"/>
              <a:t>Team </a:t>
            </a:r>
            <a:r>
              <a:rPr lang="en-US" dirty="0"/>
              <a:t>Training</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pPr>
              <a:lnSpc>
                <a:spcPct val="90000"/>
              </a:lnSpc>
              <a:spcBef>
                <a:spcPts val="0"/>
              </a:spcBef>
            </a:pPr>
            <a:r>
              <a:rPr lang="en-US" dirty="0" smtClean="0"/>
              <a:t>Advantages</a:t>
            </a:r>
          </a:p>
          <a:p>
            <a:pPr lvl="1"/>
            <a:r>
              <a:rPr lang="en-US" dirty="0"/>
              <a:t>when properly designed, team training generally results in more effective teams</a:t>
            </a:r>
            <a:endParaRPr lang="en-US" sz="3600" dirty="0"/>
          </a:p>
          <a:p>
            <a:pPr marL="1371600" lvl="4" indent="0">
              <a:lnSpc>
                <a:spcPct val="90000"/>
              </a:lnSpc>
              <a:spcBef>
                <a:spcPts val="0"/>
              </a:spcBef>
              <a:buNone/>
            </a:pPr>
            <a:endParaRPr lang="en-US" sz="1600" dirty="0"/>
          </a:p>
          <a:p>
            <a:pPr>
              <a:lnSpc>
                <a:spcPct val="90000"/>
              </a:lnSpc>
              <a:spcBef>
                <a:spcPts val="0"/>
              </a:spcBef>
            </a:pPr>
            <a:r>
              <a:rPr lang="en-US" dirty="0" smtClean="0"/>
              <a:t>Disadvantages</a:t>
            </a:r>
            <a:endParaRPr lang="en-US" dirty="0"/>
          </a:p>
          <a:p>
            <a:pPr lvl="1"/>
            <a:r>
              <a:rPr lang="en-US" dirty="0"/>
              <a:t>potentially costly </a:t>
            </a:r>
            <a:endParaRPr lang="en-US" sz="3600" dirty="0"/>
          </a:p>
          <a:p>
            <a:pPr lvl="1"/>
            <a:r>
              <a:rPr lang="en-US" dirty="0" smtClean="0"/>
              <a:t>time consuming</a:t>
            </a:r>
            <a:endParaRPr lang="en-US" sz="3600" dirty="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136987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117063"/>
            <a:ext cx="4324869" cy="797159"/>
          </a:xfrm>
        </p:spPr>
        <p:txBody>
          <a:bodyPr/>
          <a:lstStyle/>
          <a:p>
            <a:r>
              <a:rPr lang="en-US" dirty="0" smtClean="0"/>
              <a:t>Action Learning</a:t>
            </a:r>
            <a:r>
              <a:rPr lang="en-US" sz="2000" dirty="0" smtClean="0"/>
              <a:t> (1)</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Involves assigning teams an actual </a:t>
            </a:r>
            <a:r>
              <a:rPr lang="en-US" dirty="0" smtClean="0"/>
              <a:t>problem, committing to </a:t>
            </a:r>
            <a:r>
              <a:rPr lang="en-US" dirty="0"/>
              <a:t>an action plan, and </a:t>
            </a:r>
            <a:r>
              <a:rPr lang="en-US" dirty="0" smtClean="0"/>
              <a:t>holding them </a:t>
            </a:r>
            <a:r>
              <a:rPr lang="en-US" dirty="0"/>
              <a:t>accountable</a:t>
            </a:r>
          </a:p>
          <a:p>
            <a:endParaRPr lang="en-US" sz="800" dirty="0"/>
          </a:p>
          <a:p>
            <a:r>
              <a:rPr lang="en-US" dirty="0" smtClean="0"/>
              <a:t>Used to </a:t>
            </a:r>
            <a:r>
              <a:rPr lang="en-US" dirty="0"/>
              <a:t>solve important problems, develop leaders, build </a:t>
            </a:r>
            <a:r>
              <a:rPr lang="en-US" dirty="0" smtClean="0"/>
              <a:t>teams</a:t>
            </a:r>
            <a:r>
              <a:rPr lang="en-US" dirty="0"/>
              <a:t>, and transform organizational </a:t>
            </a:r>
            <a:r>
              <a:rPr lang="en-US" dirty="0" smtClean="0"/>
              <a:t>cultures</a:t>
            </a:r>
            <a:endParaRPr lang="en-US" dirty="0"/>
          </a:p>
          <a:p>
            <a:endParaRPr lang="en-US" sz="800" dirty="0"/>
          </a:p>
          <a:p>
            <a:r>
              <a:rPr lang="en-US" dirty="0" smtClean="0"/>
              <a:t>Typically involves </a:t>
            </a:r>
            <a:r>
              <a:rPr lang="en-US" dirty="0"/>
              <a:t>teams of </a:t>
            </a:r>
            <a:r>
              <a:rPr lang="en-US" dirty="0" smtClean="0"/>
              <a:t>6 to 30</a:t>
            </a:r>
            <a:endParaRPr lang="en-US" dirty="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7024083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081546"/>
            <a:ext cx="4324869" cy="868193"/>
          </a:xfrm>
        </p:spPr>
        <p:txBody>
          <a:bodyPr/>
          <a:lstStyle/>
          <a:p>
            <a:r>
              <a:rPr lang="en-US" dirty="0" smtClean="0"/>
              <a:t>Action </a:t>
            </a:r>
            <a:r>
              <a:rPr lang="en-US" dirty="0"/>
              <a:t>Learning</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pPr>
              <a:lnSpc>
                <a:spcPct val="90000"/>
              </a:lnSpc>
              <a:spcBef>
                <a:spcPts val="0"/>
              </a:spcBef>
            </a:pPr>
            <a:r>
              <a:rPr lang="en-US" dirty="0" smtClean="0"/>
              <a:t>Advantages</a:t>
            </a:r>
          </a:p>
          <a:p>
            <a:pPr lvl="1"/>
            <a:r>
              <a:rPr lang="en-US" dirty="0"/>
              <a:t>highly interactive and </a:t>
            </a:r>
            <a:r>
              <a:rPr lang="en-US" dirty="0" smtClean="0"/>
              <a:t>engaging</a:t>
            </a:r>
            <a:endParaRPr lang="en-US" dirty="0"/>
          </a:p>
          <a:p>
            <a:pPr lvl="1"/>
            <a:r>
              <a:rPr lang="en-US" dirty="0"/>
              <a:t>highly effective in developing the target skills and promoting transfer</a:t>
            </a:r>
          </a:p>
          <a:p>
            <a:pPr marL="1737360" lvl="5" indent="0">
              <a:lnSpc>
                <a:spcPct val="90000"/>
              </a:lnSpc>
              <a:spcBef>
                <a:spcPts val="0"/>
              </a:spcBef>
              <a:buNone/>
            </a:pPr>
            <a:endParaRPr lang="en-US" sz="1200" dirty="0"/>
          </a:p>
          <a:p>
            <a:pPr>
              <a:lnSpc>
                <a:spcPct val="90000"/>
              </a:lnSpc>
              <a:spcBef>
                <a:spcPts val="0"/>
              </a:spcBef>
            </a:pPr>
            <a:r>
              <a:rPr lang="en-US" dirty="0" smtClean="0"/>
              <a:t>Disadvantages</a:t>
            </a:r>
            <a:endParaRPr lang="en-US" dirty="0"/>
          </a:p>
          <a:p>
            <a:pPr lvl="1"/>
            <a:r>
              <a:rPr lang="en-US" dirty="0"/>
              <a:t>requires trainees with a high level of </a:t>
            </a:r>
            <a:r>
              <a:rPr lang="en-US" dirty="0" smtClean="0"/>
              <a:t>ability </a:t>
            </a:r>
            <a:endParaRPr lang="en-US" dirty="0"/>
          </a:p>
          <a:p>
            <a:pPr lvl="2">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601571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 Method</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A variety of considerations should be taken into account</a:t>
            </a:r>
          </a:p>
          <a:p>
            <a:pPr lvl="1"/>
            <a:r>
              <a:rPr lang="en-US" dirty="0"/>
              <a:t>The learning outcome, which the most </a:t>
            </a:r>
            <a:r>
              <a:rPr lang="en-US" dirty="0" smtClean="0"/>
              <a:t>important</a:t>
            </a:r>
            <a:endParaRPr lang="en-US" dirty="0"/>
          </a:p>
          <a:p>
            <a:pPr lvl="1"/>
            <a:r>
              <a:rPr lang="en-US" dirty="0"/>
              <a:t>The learning environment</a:t>
            </a:r>
          </a:p>
          <a:p>
            <a:pPr lvl="1"/>
            <a:r>
              <a:rPr lang="en-US" dirty="0"/>
              <a:t>Transfer of training considerations</a:t>
            </a:r>
          </a:p>
          <a:p>
            <a:pPr lvl="1"/>
            <a:r>
              <a:rPr lang="en-US" dirty="0"/>
              <a:t>Cost</a:t>
            </a:r>
          </a:p>
          <a:p>
            <a:pPr lvl="1"/>
            <a:r>
              <a:rPr lang="en-US" dirty="0"/>
              <a:t>Overall </a:t>
            </a:r>
            <a:r>
              <a:rPr lang="en-US" dirty="0" smtClean="0"/>
              <a:t>effectiveness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496350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Trends</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lvl="0"/>
            <a:r>
              <a:rPr lang="en-US" dirty="0"/>
              <a:t>There is considerable overlap </a:t>
            </a:r>
            <a:r>
              <a:rPr lang="en-US" dirty="0" smtClean="0"/>
              <a:t>in learning </a:t>
            </a:r>
            <a:r>
              <a:rPr lang="en-US" dirty="0"/>
              <a:t>outcomes across </a:t>
            </a:r>
            <a:r>
              <a:rPr lang="en-US" dirty="0" smtClean="0"/>
              <a:t>methods</a:t>
            </a:r>
          </a:p>
          <a:p>
            <a:pPr lvl="0"/>
            <a:endParaRPr lang="en-US" sz="1000" dirty="0"/>
          </a:p>
          <a:p>
            <a:pPr lvl="0"/>
            <a:r>
              <a:rPr lang="en-US" dirty="0"/>
              <a:t>Hands-on methods are more effective than presentation </a:t>
            </a:r>
            <a:r>
              <a:rPr lang="en-US" dirty="0" smtClean="0"/>
              <a:t>methods</a:t>
            </a:r>
          </a:p>
          <a:p>
            <a:pPr lvl="0"/>
            <a:endParaRPr lang="en-US" sz="1000" dirty="0" smtClean="0"/>
          </a:p>
          <a:p>
            <a:pPr lvl="0"/>
            <a:r>
              <a:rPr lang="en-US" dirty="0" smtClean="0"/>
              <a:t>Presentation methods </a:t>
            </a:r>
            <a:r>
              <a:rPr lang="en-US" dirty="0"/>
              <a:t>are less expensive </a:t>
            </a:r>
            <a:endParaRPr lang="en-US" dirty="0" smtClean="0"/>
          </a:p>
          <a:p>
            <a:pPr lvl="0"/>
            <a:endParaRPr lang="en-US" sz="1000" dirty="0" smtClean="0"/>
          </a:p>
          <a:p>
            <a:pPr lvl="0"/>
            <a:r>
              <a:rPr lang="en-US" dirty="0" smtClean="0"/>
              <a:t>Where possible</a:t>
            </a:r>
            <a:r>
              <a:rPr lang="en-US" dirty="0"/>
              <a:t>, </a:t>
            </a:r>
            <a:r>
              <a:rPr lang="en-US" dirty="0" smtClean="0"/>
              <a:t>use multiple methods </a:t>
            </a:r>
            <a:r>
              <a:rPr lang="en-US" dirty="0"/>
              <a:t>to capitalize on the </a:t>
            </a:r>
            <a:r>
              <a:rPr lang="en-US" dirty="0" smtClean="0"/>
              <a:t>strengths </a:t>
            </a:r>
            <a:r>
              <a:rPr lang="en-US" dirty="0"/>
              <a:t>of </a:t>
            </a:r>
            <a:r>
              <a:rPr lang="en-US" dirty="0" smtClean="0"/>
              <a:t>each</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326283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3623</TotalTime>
  <Words>2422</Words>
  <Application>Microsoft Office PowerPoint</Application>
  <PresentationFormat>On-screen Show (4:3)</PresentationFormat>
  <Paragraphs>341</Paragraphs>
  <Slides>43</Slides>
  <Notes>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Pushpin</vt:lpstr>
      <vt:lpstr>Chapter Seven Traditional Training Methods</vt:lpstr>
      <vt:lpstr>Objectives (1)</vt:lpstr>
      <vt:lpstr>Objectives (2)</vt:lpstr>
      <vt:lpstr>70-20-10 Model </vt:lpstr>
      <vt:lpstr>A Learning System (1)</vt:lpstr>
      <vt:lpstr>A Learning System (2)</vt:lpstr>
      <vt:lpstr>A Learning System (3)</vt:lpstr>
      <vt:lpstr>Traditional Training Methods</vt:lpstr>
      <vt:lpstr>Lecture (1)</vt:lpstr>
      <vt:lpstr>Lecture (2)</vt:lpstr>
      <vt:lpstr>Audiovisual</vt:lpstr>
      <vt:lpstr>Video</vt:lpstr>
      <vt:lpstr>On-the-Job Training (OJT) (1)</vt:lpstr>
      <vt:lpstr>On-the-Job Training (OJT) (2)</vt:lpstr>
      <vt:lpstr>Enhancing OJT</vt:lpstr>
      <vt:lpstr>Self-Directed Learning (1)</vt:lpstr>
      <vt:lpstr>Self-Directed Learning (2)</vt:lpstr>
      <vt:lpstr>Developing Self-Directed Learning</vt:lpstr>
      <vt:lpstr>Apprenticeships (1)</vt:lpstr>
      <vt:lpstr>Apprenticeships (2)</vt:lpstr>
      <vt:lpstr>Apprenticeships (3)</vt:lpstr>
      <vt:lpstr>Simulations (1)</vt:lpstr>
      <vt:lpstr>Simulations (2)</vt:lpstr>
      <vt:lpstr>Case Study (1)</vt:lpstr>
      <vt:lpstr>Case Study (2)</vt:lpstr>
      <vt:lpstr>Business Games (1)</vt:lpstr>
      <vt:lpstr>Business Games (2)</vt:lpstr>
      <vt:lpstr>Business Games (3)</vt:lpstr>
      <vt:lpstr>Role Plays (1)</vt:lpstr>
      <vt:lpstr>Role Plays (2)</vt:lpstr>
      <vt:lpstr>Enhancing Role Plays</vt:lpstr>
      <vt:lpstr>Behavior Modeling (1)</vt:lpstr>
      <vt:lpstr>Effective Modeling Displays</vt:lpstr>
      <vt:lpstr>Behavior Modeling (2)</vt:lpstr>
      <vt:lpstr>Adventure Learning (1)</vt:lpstr>
      <vt:lpstr>Adventure Learning (2)</vt:lpstr>
      <vt:lpstr>Team Training (1)</vt:lpstr>
      <vt:lpstr>Elements of Team Training</vt:lpstr>
      <vt:lpstr>Team Training (2)</vt:lpstr>
      <vt:lpstr>Action Learning (1)</vt:lpstr>
      <vt:lpstr>Action Learning (2)</vt:lpstr>
      <vt:lpstr>Choosing a Method</vt:lpstr>
      <vt:lpstr>General Trends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Praveen Kumar</cp:lastModifiedBy>
  <cp:revision>351</cp:revision>
  <cp:lastPrinted>2014-04-03T14:21:21Z</cp:lastPrinted>
  <dcterms:created xsi:type="dcterms:W3CDTF">2011-08-23T20:33:51Z</dcterms:created>
  <dcterms:modified xsi:type="dcterms:W3CDTF">2016-09-13T05:42:43Z</dcterms:modified>
</cp:coreProperties>
</file>