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9"/>
  </p:notesMasterIdLst>
  <p:handoutMasterIdLst>
    <p:handoutMasterId r:id="rId50"/>
  </p:handoutMasterIdLst>
  <p:sldIdLst>
    <p:sldId id="576" r:id="rId2"/>
    <p:sldId id="524" r:id="rId3"/>
    <p:sldId id="478" r:id="rId4"/>
    <p:sldId id="523" r:id="rId5"/>
    <p:sldId id="528" r:id="rId6"/>
    <p:sldId id="529" r:id="rId7"/>
    <p:sldId id="530" r:id="rId8"/>
    <p:sldId id="483" r:id="rId9"/>
    <p:sldId id="531" r:id="rId10"/>
    <p:sldId id="532" r:id="rId11"/>
    <p:sldId id="535" r:id="rId12"/>
    <p:sldId id="536" r:id="rId13"/>
    <p:sldId id="537" r:id="rId14"/>
    <p:sldId id="538" r:id="rId15"/>
    <p:sldId id="539" r:id="rId16"/>
    <p:sldId id="540" r:id="rId17"/>
    <p:sldId id="541" r:id="rId18"/>
    <p:sldId id="543" r:id="rId19"/>
    <p:sldId id="544" r:id="rId20"/>
    <p:sldId id="545" r:id="rId21"/>
    <p:sldId id="546" r:id="rId22"/>
    <p:sldId id="547" r:id="rId23"/>
    <p:sldId id="548" r:id="rId24"/>
    <p:sldId id="549" r:id="rId25"/>
    <p:sldId id="550" r:id="rId26"/>
    <p:sldId id="551" r:id="rId27"/>
    <p:sldId id="575" r:id="rId28"/>
    <p:sldId id="552" r:id="rId29"/>
    <p:sldId id="553" r:id="rId30"/>
    <p:sldId id="574" r:id="rId31"/>
    <p:sldId id="555" r:id="rId32"/>
    <p:sldId id="556" r:id="rId33"/>
    <p:sldId id="557" r:id="rId34"/>
    <p:sldId id="558" r:id="rId35"/>
    <p:sldId id="559" r:id="rId36"/>
    <p:sldId id="560" r:id="rId37"/>
    <p:sldId id="563" r:id="rId38"/>
    <p:sldId id="564" r:id="rId39"/>
    <p:sldId id="565" r:id="rId40"/>
    <p:sldId id="566" r:id="rId41"/>
    <p:sldId id="567" r:id="rId42"/>
    <p:sldId id="568" r:id="rId43"/>
    <p:sldId id="569" r:id="rId44"/>
    <p:sldId id="570" r:id="rId45"/>
    <p:sldId id="571" r:id="rId46"/>
    <p:sldId id="572" r:id="rId47"/>
    <p:sldId id="573" r:id="rId48"/>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95" autoAdjust="0"/>
    <p:restoredTop sz="86323" autoAdjust="0"/>
  </p:normalViewPr>
  <p:slideViewPr>
    <p:cSldViewPr>
      <p:cViewPr>
        <p:scale>
          <a:sx n="80" d="100"/>
          <a:sy n="80" d="100"/>
        </p:scale>
        <p:origin x="-1074" y="-636"/>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D8002CD1-7D58-4F92-80C4-8DA92AC390B2}">
      <dgm:prSet phldrT="[Text]"/>
      <dgm:spPr/>
      <dgm:t>
        <a:bodyPr/>
        <a:lstStyle/>
        <a:p>
          <a:r>
            <a:rPr lang="en-US" dirty="0" smtClean="0">
              <a:latin typeface="Gisha" panose="020B0502040204020203" pitchFamily="34" charset="-79"/>
              <a:cs typeface="Gisha" panose="020B0502040204020203" pitchFamily="34" charset="-79"/>
            </a:rPr>
            <a:t>Blended Learning</a:t>
          </a:r>
          <a:endParaRPr lang="en-US" b="0" dirty="0">
            <a:latin typeface="Gisha" panose="020B0502040204020203" pitchFamily="34" charset="-79"/>
            <a:cs typeface="Gisha" panose="020B0502040204020203" pitchFamily="34" charset="-79"/>
          </a:endParaRPr>
        </a:p>
      </dgm:t>
    </dgm:pt>
    <dgm:pt modelId="{CB278552-830E-4ABB-939A-CC02A12F967F}" type="parTrans" cxnId="{85920D41-2AA4-4710-985A-56ED6FB476EF}">
      <dgm:prSet/>
      <dgm:spPr/>
      <dgm:t>
        <a:bodyPr/>
        <a:lstStyle/>
        <a:p>
          <a:endParaRPr lang="en-US"/>
        </a:p>
      </dgm:t>
    </dgm:pt>
    <dgm:pt modelId="{491C7018-3DC4-432F-8376-F9E2E51ED925}" type="sibTrans" cxnId="{85920D41-2AA4-4710-985A-56ED6FB476EF}">
      <dgm:prSet/>
      <dgm:spPr/>
      <dgm:t>
        <a:bodyPr/>
        <a:lstStyle/>
        <a:p>
          <a:endParaRPr lang="en-US"/>
        </a:p>
      </dgm:t>
    </dgm:pt>
    <dgm:pt modelId="{4E99DBD6-042F-4E1C-80E2-251F700CC6B1}">
      <dgm:prSet phldrT="[Text]"/>
      <dgm:spPr/>
      <dgm:t>
        <a:bodyPr/>
        <a:lstStyle/>
        <a:p>
          <a:r>
            <a:rPr lang="en-US" dirty="0" smtClean="0">
              <a:latin typeface="Gisha" panose="020B0502040204020203" pitchFamily="34" charset="-79"/>
              <a:cs typeface="Gisha" panose="020B0502040204020203" pitchFamily="34" charset="-79"/>
            </a:rPr>
            <a:t>Webcasts </a:t>
          </a:r>
          <a:endParaRPr lang="en-US" b="0" dirty="0">
            <a:latin typeface="Gisha" panose="020B0502040204020203" pitchFamily="34" charset="-79"/>
            <a:cs typeface="Gisha" panose="020B0502040204020203" pitchFamily="34" charset="-79"/>
          </a:endParaRPr>
        </a:p>
      </dgm:t>
    </dgm:pt>
    <dgm:pt modelId="{832CBAF5-B620-4746-AB2D-9F872CA6B326}" type="parTrans" cxnId="{2819016D-4379-4A88-BD71-A6174FFC2EC7}">
      <dgm:prSet/>
      <dgm:spPr/>
      <dgm:t>
        <a:bodyPr/>
        <a:lstStyle/>
        <a:p>
          <a:endParaRPr lang="en-US"/>
        </a:p>
      </dgm:t>
    </dgm:pt>
    <dgm:pt modelId="{661DC0AD-730E-4650-AA07-56655A475968}" type="sibTrans" cxnId="{2819016D-4379-4A88-BD71-A6174FFC2EC7}">
      <dgm:prSet/>
      <dgm:spPr/>
      <dgm:t>
        <a:bodyPr/>
        <a:lstStyle/>
        <a:p>
          <a:endParaRPr lang="en-US"/>
        </a:p>
      </dgm:t>
    </dgm:pt>
    <dgm:pt modelId="{BD6C89F9-B321-4639-A60E-9FB82D2BF542}">
      <dgm:prSet phldrT="[Text]"/>
      <dgm:spPr/>
      <dgm:t>
        <a:bodyPr/>
        <a:lstStyle/>
        <a:p>
          <a:r>
            <a:rPr lang="en-US" dirty="0" smtClean="0">
              <a:latin typeface="Gisha" panose="020B0502040204020203" pitchFamily="34" charset="-79"/>
              <a:cs typeface="Gisha" panose="020B0502040204020203" pitchFamily="34" charset="-79"/>
            </a:rPr>
            <a:t>Podcasts</a:t>
          </a:r>
          <a:endParaRPr lang="en-US" b="0" dirty="0">
            <a:latin typeface="Gisha" panose="020B0502040204020203" pitchFamily="34" charset="-79"/>
            <a:cs typeface="Gisha" panose="020B0502040204020203" pitchFamily="34" charset="-79"/>
          </a:endParaRPr>
        </a:p>
      </dgm:t>
    </dgm:pt>
    <dgm:pt modelId="{2DA3DD99-EFFD-4A9A-B059-81FEBBB7FA86}" type="parTrans" cxnId="{EBCCC8D3-E8C9-466C-AE00-E32F7C92AB27}">
      <dgm:prSet/>
      <dgm:spPr/>
      <dgm:t>
        <a:bodyPr/>
        <a:lstStyle/>
        <a:p>
          <a:endParaRPr lang="en-US"/>
        </a:p>
      </dgm:t>
    </dgm:pt>
    <dgm:pt modelId="{6EE67832-C250-44BD-B338-DFDC2200016B}" type="sibTrans" cxnId="{EBCCC8D3-E8C9-466C-AE00-E32F7C92AB27}">
      <dgm:prSet/>
      <dgm:spPr/>
      <dgm:t>
        <a:bodyPr/>
        <a:lstStyle/>
        <a:p>
          <a:endParaRPr lang="en-US"/>
        </a:p>
      </dgm:t>
    </dgm:pt>
    <dgm:pt modelId="{0A0671B5-305B-4BCC-AF29-2A064D4C45F9}">
      <dgm:prSet phldrT="[Text]"/>
      <dgm:spPr/>
      <dgm:t>
        <a:bodyPr/>
        <a:lstStyle/>
        <a:p>
          <a:r>
            <a:rPr lang="en-US" dirty="0" smtClean="0">
              <a:latin typeface="Gisha" panose="020B0502040204020203" pitchFamily="34" charset="-79"/>
              <a:cs typeface="Gisha" panose="020B0502040204020203" pitchFamily="34" charset="-79"/>
            </a:rPr>
            <a:t>Mobile Learning</a:t>
          </a:r>
          <a:endParaRPr lang="en-US" b="0" dirty="0">
            <a:latin typeface="Gisha" panose="020B0502040204020203" pitchFamily="34" charset="-79"/>
            <a:cs typeface="Gisha" panose="020B0502040204020203" pitchFamily="34" charset="-79"/>
          </a:endParaRPr>
        </a:p>
      </dgm:t>
    </dgm:pt>
    <dgm:pt modelId="{F39955B2-3D25-4E0B-AB80-ACF63B3DAF47}" type="parTrans" cxnId="{F30ED7FD-498A-49EB-BFF9-44DD65D12583}">
      <dgm:prSet/>
      <dgm:spPr/>
      <dgm:t>
        <a:bodyPr/>
        <a:lstStyle/>
        <a:p>
          <a:endParaRPr lang="en-US"/>
        </a:p>
      </dgm:t>
    </dgm:pt>
    <dgm:pt modelId="{AAA18AAD-37CB-4695-80BB-909B361770B5}" type="sibTrans" cxnId="{F30ED7FD-498A-49EB-BFF9-44DD65D12583}">
      <dgm:prSet/>
      <dgm:spPr/>
      <dgm:t>
        <a:bodyPr/>
        <a:lstStyle/>
        <a:p>
          <a:endParaRPr lang="en-US"/>
        </a:p>
      </dgm:t>
    </dgm:pt>
    <dgm:pt modelId="{25F6DE34-CCE1-4131-A22B-97577B5CBE50}">
      <dgm:prSet/>
      <dgm:spPr/>
      <dgm:t>
        <a:bodyPr/>
        <a:lstStyle/>
        <a:p>
          <a:r>
            <a:rPr lang="en-US" dirty="0" smtClean="0">
              <a:latin typeface="Gisha" panose="020B0502040204020203" pitchFamily="34" charset="-79"/>
              <a:cs typeface="Gisha" panose="020B0502040204020203" pitchFamily="34" charset="-79"/>
            </a:rPr>
            <a:t>E-Learning</a:t>
          </a:r>
          <a:endParaRPr lang="en-US" dirty="0">
            <a:latin typeface="Gisha" panose="020B0502040204020203" pitchFamily="34" charset="-79"/>
            <a:cs typeface="Gisha" panose="020B0502040204020203" pitchFamily="34" charset="-79"/>
          </a:endParaRPr>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F0639C51-4873-4AA3-BC7A-82C7F190B501}">
      <dgm:prSet phldrT="[Text]"/>
      <dgm:spPr/>
      <dgm:t>
        <a:bodyPr/>
        <a:lstStyle/>
        <a:p>
          <a:r>
            <a:rPr lang="en-US" dirty="0" smtClean="0">
              <a:latin typeface="Gisha" panose="020B0502040204020203" pitchFamily="34" charset="-79"/>
              <a:cs typeface="Gisha" panose="020B0502040204020203" pitchFamily="34" charset="-79"/>
            </a:rPr>
            <a:t>Wikis</a:t>
          </a:r>
          <a:endParaRPr lang="en-US" b="0" dirty="0">
            <a:latin typeface="Gisha" panose="020B0502040204020203" pitchFamily="34" charset="-79"/>
            <a:cs typeface="Gisha" panose="020B0502040204020203" pitchFamily="34" charset="-79"/>
          </a:endParaRPr>
        </a:p>
      </dgm:t>
    </dgm:pt>
    <dgm:pt modelId="{81EB2FF7-590A-4221-B0AA-1AFCEA964539}" type="parTrans" cxnId="{5778A8AC-9B88-469C-87B0-96A538FCC829}">
      <dgm:prSet/>
      <dgm:spPr/>
      <dgm:t>
        <a:bodyPr/>
        <a:lstStyle/>
        <a:p>
          <a:endParaRPr lang="en-US"/>
        </a:p>
      </dgm:t>
    </dgm:pt>
    <dgm:pt modelId="{E7074EEE-6AD2-4D81-86A9-B484672026C6}" type="sibTrans" cxnId="{5778A8AC-9B88-469C-87B0-96A538FCC829}">
      <dgm:prSet/>
      <dgm:spPr/>
      <dgm:t>
        <a:bodyPr/>
        <a:lstStyle/>
        <a:p>
          <a:endParaRPr lang="en-US"/>
        </a:p>
      </dgm:t>
    </dgm:pt>
    <dgm:pt modelId="{E59B3CCE-CBD1-4B27-A59B-FCD1F21C1756}">
      <dgm:prSet phldrT="[Text]"/>
      <dgm:spPr/>
      <dgm:t>
        <a:bodyPr/>
        <a:lstStyle/>
        <a:p>
          <a:r>
            <a:rPr lang="en-US" dirty="0" smtClean="0">
              <a:latin typeface="Gisha" panose="020B0502040204020203" pitchFamily="34" charset="-79"/>
              <a:cs typeface="Gisha" panose="020B0502040204020203" pitchFamily="34" charset="-79"/>
            </a:rPr>
            <a:t>Distance Learning</a:t>
          </a:r>
          <a:endParaRPr lang="en-US" b="0" dirty="0">
            <a:latin typeface="Gisha" panose="020B0502040204020203" pitchFamily="34" charset="-79"/>
            <a:cs typeface="Gisha" panose="020B0502040204020203" pitchFamily="34" charset="-79"/>
          </a:endParaRPr>
        </a:p>
      </dgm:t>
    </dgm:pt>
    <dgm:pt modelId="{7EB02217-2912-4254-BC5C-322AD2738392}" type="parTrans" cxnId="{54DD2D61-6AD2-4396-9ECE-43F3B7068BB4}">
      <dgm:prSet/>
      <dgm:spPr/>
      <dgm:t>
        <a:bodyPr/>
        <a:lstStyle/>
        <a:p>
          <a:endParaRPr lang="en-US"/>
        </a:p>
      </dgm:t>
    </dgm:pt>
    <dgm:pt modelId="{8BBAF04A-FC96-458B-9DC0-B92FB3A472D7}" type="sibTrans" cxnId="{54DD2D61-6AD2-4396-9ECE-43F3B7068BB4}">
      <dgm:prSet/>
      <dgm:spPr/>
      <dgm:t>
        <a:bodyPr/>
        <a:lstStyle/>
        <a:p>
          <a:endParaRPr lang="en-US"/>
        </a:p>
      </dgm:t>
    </dgm:pt>
    <dgm:pt modelId="{3386AC6D-5361-47AC-9E6F-6FD36104B1F2}">
      <dgm:prSet phldrT="[Text]"/>
      <dgm:spPr/>
      <dgm:t>
        <a:bodyPr/>
        <a:lstStyle/>
        <a:p>
          <a:r>
            <a:rPr lang="en-US" dirty="0" smtClean="0">
              <a:latin typeface="Gisha" panose="020B0502040204020203" pitchFamily="34" charset="-79"/>
              <a:cs typeface="Gisha" panose="020B0502040204020203" pitchFamily="34" charset="-79"/>
            </a:rPr>
            <a:t>Social Media</a:t>
          </a:r>
          <a:endParaRPr lang="en-US" b="0" dirty="0">
            <a:latin typeface="Gisha" panose="020B0502040204020203" pitchFamily="34" charset="-79"/>
            <a:cs typeface="Gisha" panose="020B0502040204020203" pitchFamily="34" charset="-79"/>
          </a:endParaRPr>
        </a:p>
      </dgm:t>
    </dgm:pt>
    <dgm:pt modelId="{F5F8533F-8927-4D06-A1B8-7CF00E24B66D}" type="parTrans" cxnId="{F5C1ABDE-99BA-493D-B487-E9F0C5BB8255}">
      <dgm:prSet/>
      <dgm:spPr/>
      <dgm:t>
        <a:bodyPr/>
        <a:lstStyle/>
        <a:p>
          <a:endParaRPr lang="en-US"/>
        </a:p>
      </dgm:t>
    </dgm:pt>
    <dgm:pt modelId="{CD87EF73-22F3-4FBD-A9B4-AB605109A09A}" type="sibTrans" cxnId="{F5C1ABDE-99BA-493D-B487-E9F0C5BB8255}">
      <dgm:prSet/>
      <dgm:spPr/>
      <dgm:t>
        <a:bodyPr/>
        <a:lstStyle/>
        <a:p>
          <a:endParaRPr lang="en-US"/>
        </a:p>
      </dgm:t>
    </dgm:pt>
    <dgm:pt modelId="{753F8D27-5513-4887-85A9-48838B656BFC}">
      <dgm:prSet phldrT="[Text]"/>
      <dgm:spPr/>
      <dgm:t>
        <a:bodyPr/>
        <a:lstStyle/>
        <a:p>
          <a:r>
            <a:rPr lang="en-US" dirty="0" smtClean="0">
              <a:latin typeface="Gisha" panose="020B0502040204020203" pitchFamily="34" charset="-79"/>
              <a:cs typeface="Gisha" panose="020B0502040204020203" pitchFamily="34" charset="-79"/>
            </a:rPr>
            <a:t>Shared Workspaces </a:t>
          </a:r>
          <a:endParaRPr lang="en-US" b="0" dirty="0">
            <a:latin typeface="Gisha" panose="020B0502040204020203" pitchFamily="34" charset="-79"/>
            <a:cs typeface="Gisha" panose="020B0502040204020203" pitchFamily="34" charset="-79"/>
          </a:endParaRPr>
        </a:p>
      </dgm:t>
    </dgm:pt>
    <dgm:pt modelId="{B10035E0-183A-4D3D-AF42-EBA394C579B6}" type="parTrans" cxnId="{5BE6449E-B05D-454B-AB98-B9430EEA53C1}">
      <dgm:prSet/>
      <dgm:spPr/>
      <dgm:t>
        <a:bodyPr/>
        <a:lstStyle/>
        <a:p>
          <a:endParaRPr lang="en-US"/>
        </a:p>
      </dgm:t>
    </dgm:pt>
    <dgm:pt modelId="{48FBD579-4857-4038-AE59-82B5236EC1FA}" type="sibTrans" cxnId="{5BE6449E-B05D-454B-AB98-B9430EEA53C1}">
      <dgm:prSet/>
      <dgm:spPr/>
      <dgm:t>
        <a:bodyPr/>
        <a:lstStyle/>
        <a:p>
          <a:endParaRPr lang="en-US"/>
        </a:p>
      </dgm:t>
    </dgm:pt>
    <dgm:pt modelId="{933E02F9-F978-4DEC-89BE-91E90E18517C}">
      <dgm:prSet phldrT="[Text]"/>
      <dgm:spPr/>
      <dgm:t>
        <a:bodyPr/>
        <a:lstStyle/>
        <a:p>
          <a:r>
            <a:rPr lang="en-US" dirty="0" smtClean="0">
              <a:latin typeface="Gisha" panose="020B0502040204020203" pitchFamily="34" charset="-79"/>
              <a:cs typeface="Gisha" panose="020B0502040204020203" pitchFamily="34" charset="-79"/>
            </a:rPr>
            <a:t>RSS Feeds</a:t>
          </a:r>
          <a:endParaRPr lang="en-US" b="0" dirty="0">
            <a:latin typeface="Gisha" panose="020B0502040204020203" pitchFamily="34" charset="-79"/>
            <a:cs typeface="Gisha" panose="020B0502040204020203" pitchFamily="34" charset="-79"/>
          </a:endParaRPr>
        </a:p>
      </dgm:t>
    </dgm:pt>
    <dgm:pt modelId="{D33DE80F-A172-49A5-BFC1-6552BF88BC4A}" type="parTrans" cxnId="{76417BF8-4AC4-4B41-B866-43AFE7A9AFF1}">
      <dgm:prSet/>
      <dgm:spPr/>
      <dgm:t>
        <a:bodyPr/>
        <a:lstStyle/>
        <a:p>
          <a:endParaRPr lang="en-US"/>
        </a:p>
      </dgm:t>
    </dgm:pt>
    <dgm:pt modelId="{6959329D-30FA-4360-BE14-21C43F4C631B}" type="sibTrans" cxnId="{76417BF8-4AC4-4B41-B866-43AFE7A9AFF1}">
      <dgm:prSet/>
      <dgm:spPr/>
      <dgm:t>
        <a:bodyPr/>
        <a:lstStyle/>
        <a:p>
          <a:endParaRPr lang="en-US"/>
        </a:p>
      </dgm:t>
    </dgm:pt>
    <dgm:pt modelId="{7B0D35B2-F243-4D91-AB65-B1464489CCB6}">
      <dgm:prSet phldrT="[Text]"/>
      <dgm:spPr/>
      <dgm:t>
        <a:bodyPr/>
        <a:lstStyle/>
        <a:p>
          <a:r>
            <a:rPr lang="en-US" dirty="0" smtClean="0">
              <a:latin typeface="Gisha" panose="020B0502040204020203" pitchFamily="34" charset="-79"/>
              <a:cs typeface="Gisha" panose="020B0502040204020203" pitchFamily="34" charset="-79"/>
            </a:rPr>
            <a:t>Blogs</a:t>
          </a:r>
          <a:endParaRPr lang="en-US" b="0" dirty="0">
            <a:latin typeface="Gisha" panose="020B0502040204020203" pitchFamily="34" charset="-79"/>
            <a:cs typeface="Gisha" panose="020B0502040204020203" pitchFamily="34" charset="-79"/>
          </a:endParaRPr>
        </a:p>
      </dgm:t>
    </dgm:pt>
    <dgm:pt modelId="{B57AAF31-7E65-43B9-9403-5284460CA664}" type="parTrans" cxnId="{6CDC87C9-C189-48FE-AB01-276F36D96C43}">
      <dgm:prSet/>
      <dgm:spPr/>
      <dgm:t>
        <a:bodyPr/>
        <a:lstStyle/>
        <a:p>
          <a:endParaRPr lang="en-US"/>
        </a:p>
      </dgm:t>
    </dgm:pt>
    <dgm:pt modelId="{71B4235C-AFFB-4DB1-B16C-FC27A0189CC8}" type="sibTrans" cxnId="{6CDC87C9-C189-48FE-AB01-276F36D96C43}">
      <dgm:prSet/>
      <dgm:spPr/>
      <dgm:t>
        <a:bodyPr/>
        <a:lstStyle/>
        <a:p>
          <a:endParaRPr lang="en-US"/>
        </a:p>
      </dgm:t>
    </dgm:pt>
    <dgm:pt modelId="{CB6FF019-0091-4E40-856B-806A01167C1B}">
      <dgm:prSet phldrT="[Text]"/>
      <dgm:spPr/>
      <dgm:t>
        <a:bodyPr/>
        <a:lstStyle/>
        <a:p>
          <a:r>
            <a:rPr lang="en-US" dirty="0" smtClean="0">
              <a:latin typeface="Gisha" panose="020B0502040204020203" pitchFamily="34" charset="-79"/>
              <a:cs typeface="Gisha" panose="020B0502040204020203" pitchFamily="34" charset="-79"/>
            </a:rPr>
            <a:t>Microblogs</a:t>
          </a:r>
          <a:endParaRPr lang="en-US" b="0" dirty="0">
            <a:latin typeface="Gisha" panose="020B0502040204020203" pitchFamily="34" charset="-79"/>
            <a:cs typeface="Gisha" panose="020B0502040204020203" pitchFamily="34" charset="-79"/>
          </a:endParaRPr>
        </a:p>
      </dgm:t>
    </dgm:pt>
    <dgm:pt modelId="{606A1425-D503-4E73-8C79-123CAAAD7116}" type="parTrans" cxnId="{BF33085D-A813-4FA0-B1B3-601288916B40}">
      <dgm:prSet/>
      <dgm:spPr/>
      <dgm:t>
        <a:bodyPr/>
        <a:lstStyle/>
        <a:p>
          <a:endParaRPr lang="en-US"/>
        </a:p>
      </dgm:t>
    </dgm:pt>
    <dgm:pt modelId="{AE2AED3C-8033-4BC2-955E-094A6BF17F12}" type="sibTrans" cxnId="{BF33085D-A813-4FA0-B1B3-601288916B40}">
      <dgm:prSet/>
      <dgm:spPr/>
      <dgm:t>
        <a:bodyPr/>
        <a:lstStyle/>
        <a:p>
          <a:endParaRPr lang="en-US"/>
        </a:p>
      </dgm:t>
    </dgm:pt>
    <dgm:pt modelId="{8252D30C-00BD-4194-80F0-9E036AC0D89F}">
      <dgm:prSet phldrT="[Text]"/>
      <dgm:spPr/>
      <dgm:t>
        <a:bodyPr/>
        <a:lstStyle/>
        <a:p>
          <a:r>
            <a:rPr lang="en-US" dirty="0" smtClean="0">
              <a:latin typeface="Gisha" panose="020B0502040204020203" pitchFamily="34" charset="-79"/>
              <a:cs typeface="Gisha" panose="020B0502040204020203" pitchFamily="34" charset="-79"/>
            </a:rPr>
            <a:t>Discussion Boards</a:t>
          </a:r>
          <a:endParaRPr lang="en-US" b="0" dirty="0">
            <a:latin typeface="Gisha" panose="020B0502040204020203" pitchFamily="34" charset="-79"/>
            <a:cs typeface="Gisha" panose="020B0502040204020203" pitchFamily="34" charset="-79"/>
          </a:endParaRPr>
        </a:p>
      </dgm:t>
    </dgm:pt>
    <dgm:pt modelId="{B4DAC3CD-5C7E-4DF7-BCD1-5054FAF23B8D}" type="parTrans" cxnId="{32A4FAF5-15B6-4836-98FD-563FED09066B}">
      <dgm:prSet/>
      <dgm:spPr/>
      <dgm:t>
        <a:bodyPr/>
        <a:lstStyle/>
        <a:p>
          <a:endParaRPr lang="en-US"/>
        </a:p>
      </dgm:t>
    </dgm:pt>
    <dgm:pt modelId="{F859E93B-4E2B-465A-9AEA-754151E3DE9D}" type="sibTrans" cxnId="{32A4FAF5-15B6-4836-98FD-563FED09066B}">
      <dgm:prSet/>
      <dgm:spPr/>
      <dgm:t>
        <a:bodyPr/>
        <a:lstStyle/>
        <a:p>
          <a:endParaRPr lang="en-US"/>
        </a:p>
      </dgm:t>
    </dgm:pt>
    <dgm:pt modelId="{6EC7489F-4A33-4333-98BC-5311F442D435}">
      <dgm:prSet phldrT="[Text]"/>
      <dgm:spPr/>
      <dgm:t>
        <a:bodyPr/>
        <a:lstStyle/>
        <a:p>
          <a:r>
            <a:rPr lang="en-US" dirty="0" smtClean="0">
              <a:latin typeface="Gisha" panose="020B0502040204020203" pitchFamily="34" charset="-79"/>
              <a:cs typeface="Gisha" panose="020B0502040204020203" pitchFamily="34" charset="-79"/>
            </a:rPr>
            <a:t>MOOCs</a:t>
          </a:r>
          <a:endParaRPr lang="en-US" b="0" dirty="0">
            <a:latin typeface="Gisha" panose="020B0502040204020203" pitchFamily="34" charset="-79"/>
            <a:cs typeface="Gisha" panose="020B0502040204020203" pitchFamily="34" charset="-79"/>
          </a:endParaRPr>
        </a:p>
      </dgm:t>
    </dgm:pt>
    <dgm:pt modelId="{EAA9EEB3-7EB6-4B3C-95C5-887C3B48072C}" type="parTrans" cxnId="{6DFCC1BD-B863-4EFA-A85E-9F7BE59E754C}">
      <dgm:prSet/>
      <dgm:spPr/>
      <dgm:t>
        <a:bodyPr/>
        <a:lstStyle/>
        <a:p>
          <a:endParaRPr lang="en-US"/>
        </a:p>
      </dgm:t>
    </dgm:pt>
    <dgm:pt modelId="{F0328EF2-93FC-441A-B368-2301C9329F66}" type="sibTrans" cxnId="{6DFCC1BD-B863-4EFA-A85E-9F7BE59E754C}">
      <dgm:prSet/>
      <dgm:spPr/>
      <dgm:t>
        <a:bodyPr/>
        <a:lstStyle/>
        <a:p>
          <a:endParaRPr lang="en-US"/>
        </a:p>
      </dgm:t>
    </dgm:pt>
    <dgm:pt modelId="{32FE0D85-9B68-4B95-8DC9-81D6B5C25B61}">
      <dgm:prSet phldrT="[Text]"/>
      <dgm:spPr/>
      <dgm:t>
        <a:bodyPr/>
        <a:lstStyle/>
        <a:p>
          <a:r>
            <a:rPr lang="en-US" dirty="0" smtClean="0">
              <a:latin typeface="Gisha" panose="020B0502040204020203" pitchFamily="34" charset="-79"/>
              <a:cs typeface="Gisha" panose="020B0502040204020203" pitchFamily="34" charset="-79"/>
            </a:rPr>
            <a:t>Adaptive Training</a:t>
          </a:r>
          <a:endParaRPr lang="en-US" b="0" dirty="0">
            <a:latin typeface="Gisha" panose="020B0502040204020203" pitchFamily="34" charset="-79"/>
            <a:cs typeface="Gisha" panose="020B0502040204020203" pitchFamily="34" charset="-79"/>
          </a:endParaRPr>
        </a:p>
      </dgm:t>
    </dgm:pt>
    <dgm:pt modelId="{36CD6EFE-D6B5-4EC5-A7AA-2DCDFB78F57E}" type="parTrans" cxnId="{8872A737-FFC8-459C-A7CE-4B7A8C192469}">
      <dgm:prSet/>
      <dgm:spPr/>
      <dgm:t>
        <a:bodyPr/>
        <a:lstStyle/>
        <a:p>
          <a:endParaRPr lang="en-US"/>
        </a:p>
      </dgm:t>
    </dgm:pt>
    <dgm:pt modelId="{EA9B9417-C037-4CB4-AD8B-096890396165}" type="sibTrans" cxnId="{8872A737-FFC8-459C-A7CE-4B7A8C192469}">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15">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pt>
    <dgm:pt modelId="{0F11CB0D-5249-43EE-B66A-F7B352950805}" type="pres">
      <dgm:prSet presAssocID="{4E99DBD6-042F-4E1C-80E2-251F700CC6B1}" presName="node" presStyleLbl="node1" presStyleIdx="1" presStyleCnt="15">
        <dgm:presLayoutVars>
          <dgm:bulletEnabled val="1"/>
        </dgm:presLayoutVars>
      </dgm:prSet>
      <dgm:spPr/>
      <dgm:t>
        <a:bodyPr/>
        <a:lstStyle/>
        <a:p>
          <a:endParaRPr lang="en-US"/>
        </a:p>
      </dgm:t>
    </dgm:pt>
    <dgm:pt modelId="{DB96694F-00E6-4150-A777-EAF3DDF80839}" type="pres">
      <dgm:prSet presAssocID="{661DC0AD-730E-4650-AA07-56655A475968}" presName="sibTrans" presStyleCnt="0"/>
      <dgm:spPr/>
    </dgm:pt>
    <dgm:pt modelId="{598EE7A2-B561-49AD-A794-5F48A3BA928E}" type="pres">
      <dgm:prSet presAssocID="{BD6C89F9-B321-4639-A60E-9FB82D2BF542}" presName="node" presStyleLbl="node1" presStyleIdx="2" presStyleCnt="15">
        <dgm:presLayoutVars>
          <dgm:bulletEnabled val="1"/>
        </dgm:presLayoutVars>
      </dgm:prSet>
      <dgm:spPr/>
      <dgm:t>
        <a:bodyPr/>
        <a:lstStyle/>
        <a:p>
          <a:endParaRPr lang="en-US"/>
        </a:p>
      </dgm:t>
    </dgm:pt>
    <dgm:pt modelId="{962A5395-8034-4588-9ADA-AB4BA4ABA71A}" type="pres">
      <dgm:prSet presAssocID="{6EE67832-C250-44BD-B338-DFDC2200016B}" presName="sibTrans" presStyleCnt="0"/>
      <dgm:spPr/>
    </dgm:pt>
    <dgm:pt modelId="{D54ABE0B-BCBB-4695-8237-4A0A4367BDE1}" type="pres">
      <dgm:prSet presAssocID="{0A0671B5-305B-4BCC-AF29-2A064D4C45F9}" presName="node" presStyleLbl="node1" presStyleIdx="3" presStyleCnt="15">
        <dgm:presLayoutVars>
          <dgm:bulletEnabled val="1"/>
        </dgm:presLayoutVars>
      </dgm:prSet>
      <dgm:spPr/>
      <dgm:t>
        <a:bodyPr/>
        <a:lstStyle/>
        <a:p>
          <a:endParaRPr lang="en-US"/>
        </a:p>
      </dgm:t>
    </dgm:pt>
    <dgm:pt modelId="{D2D5E068-339C-46AC-A85E-7AE61D844F76}" type="pres">
      <dgm:prSet presAssocID="{AAA18AAD-37CB-4695-80BB-909B361770B5}" presName="sibTrans" presStyleCnt="0"/>
      <dgm:spPr/>
    </dgm:pt>
    <dgm:pt modelId="{0DEFA8A2-433B-4192-A653-422FF0AFC88A}" type="pres">
      <dgm:prSet presAssocID="{D8002CD1-7D58-4F92-80C4-8DA92AC390B2}" presName="node" presStyleLbl="node1" presStyleIdx="4" presStyleCnt="15">
        <dgm:presLayoutVars>
          <dgm:bulletEnabled val="1"/>
        </dgm:presLayoutVars>
      </dgm:prSet>
      <dgm:spPr/>
      <dgm:t>
        <a:bodyPr/>
        <a:lstStyle/>
        <a:p>
          <a:endParaRPr lang="en-US"/>
        </a:p>
      </dgm:t>
    </dgm:pt>
    <dgm:pt modelId="{F3434DCA-C526-4AD8-991D-A068066B07CC}" type="pres">
      <dgm:prSet presAssocID="{491C7018-3DC4-432F-8376-F9E2E51ED925}" presName="sibTrans" presStyleCnt="0"/>
      <dgm:spPr/>
    </dgm:pt>
    <dgm:pt modelId="{E0AFFBFF-F036-4AB7-86C2-C41F4CD79319}" type="pres">
      <dgm:prSet presAssocID="{F0639C51-4873-4AA3-BC7A-82C7F190B501}" presName="node" presStyleLbl="node1" presStyleIdx="5" presStyleCnt="15">
        <dgm:presLayoutVars>
          <dgm:bulletEnabled val="1"/>
        </dgm:presLayoutVars>
      </dgm:prSet>
      <dgm:spPr/>
      <dgm:t>
        <a:bodyPr/>
        <a:lstStyle/>
        <a:p>
          <a:endParaRPr lang="en-US"/>
        </a:p>
      </dgm:t>
    </dgm:pt>
    <dgm:pt modelId="{BBD50991-838C-4EB4-8035-BF51ABE29F45}" type="pres">
      <dgm:prSet presAssocID="{E7074EEE-6AD2-4D81-86A9-B484672026C6}" presName="sibTrans" presStyleCnt="0"/>
      <dgm:spPr/>
    </dgm:pt>
    <dgm:pt modelId="{ED5A0163-37E5-4BB5-AC09-716C908E4FA9}" type="pres">
      <dgm:prSet presAssocID="{E59B3CCE-CBD1-4B27-A59B-FCD1F21C1756}" presName="node" presStyleLbl="node1" presStyleIdx="6" presStyleCnt="15">
        <dgm:presLayoutVars>
          <dgm:bulletEnabled val="1"/>
        </dgm:presLayoutVars>
      </dgm:prSet>
      <dgm:spPr/>
      <dgm:t>
        <a:bodyPr/>
        <a:lstStyle/>
        <a:p>
          <a:endParaRPr lang="en-US"/>
        </a:p>
      </dgm:t>
    </dgm:pt>
    <dgm:pt modelId="{7438C941-934D-46C8-A5F2-249752677F41}" type="pres">
      <dgm:prSet presAssocID="{8BBAF04A-FC96-458B-9DC0-B92FB3A472D7}" presName="sibTrans" presStyleCnt="0"/>
      <dgm:spPr/>
    </dgm:pt>
    <dgm:pt modelId="{FC298DA3-C1A6-4AEA-ACD0-307929B945A9}" type="pres">
      <dgm:prSet presAssocID="{3386AC6D-5361-47AC-9E6F-6FD36104B1F2}" presName="node" presStyleLbl="node1" presStyleIdx="7" presStyleCnt="15">
        <dgm:presLayoutVars>
          <dgm:bulletEnabled val="1"/>
        </dgm:presLayoutVars>
      </dgm:prSet>
      <dgm:spPr/>
      <dgm:t>
        <a:bodyPr/>
        <a:lstStyle/>
        <a:p>
          <a:endParaRPr lang="en-US"/>
        </a:p>
      </dgm:t>
    </dgm:pt>
    <dgm:pt modelId="{4758AF45-8984-496E-83E2-EA6201A1A614}" type="pres">
      <dgm:prSet presAssocID="{CD87EF73-22F3-4FBD-A9B4-AB605109A09A}" presName="sibTrans" presStyleCnt="0"/>
      <dgm:spPr/>
    </dgm:pt>
    <dgm:pt modelId="{DB10402E-FC0A-4C79-A0C1-8466A86FD363}" type="pres">
      <dgm:prSet presAssocID="{753F8D27-5513-4887-85A9-48838B656BFC}" presName="node" presStyleLbl="node1" presStyleIdx="8" presStyleCnt="15">
        <dgm:presLayoutVars>
          <dgm:bulletEnabled val="1"/>
        </dgm:presLayoutVars>
      </dgm:prSet>
      <dgm:spPr/>
      <dgm:t>
        <a:bodyPr/>
        <a:lstStyle/>
        <a:p>
          <a:endParaRPr lang="en-US"/>
        </a:p>
      </dgm:t>
    </dgm:pt>
    <dgm:pt modelId="{4A3145D3-0B8C-4B37-9A7D-E96E52BF7B24}" type="pres">
      <dgm:prSet presAssocID="{48FBD579-4857-4038-AE59-82B5236EC1FA}" presName="sibTrans" presStyleCnt="0"/>
      <dgm:spPr/>
    </dgm:pt>
    <dgm:pt modelId="{AA3F8BCE-F977-482F-B9A7-B9E4EA717D09}" type="pres">
      <dgm:prSet presAssocID="{933E02F9-F978-4DEC-89BE-91E90E18517C}" presName="node" presStyleLbl="node1" presStyleIdx="9" presStyleCnt="15">
        <dgm:presLayoutVars>
          <dgm:bulletEnabled val="1"/>
        </dgm:presLayoutVars>
      </dgm:prSet>
      <dgm:spPr/>
      <dgm:t>
        <a:bodyPr/>
        <a:lstStyle/>
        <a:p>
          <a:endParaRPr lang="en-US"/>
        </a:p>
      </dgm:t>
    </dgm:pt>
    <dgm:pt modelId="{322AB982-B00C-4577-90BF-0F94A47A5FB5}" type="pres">
      <dgm:prSet presAssocID="{6959329D-30FA-4360-BE14-21C43F4C631B}" presName="sibTrans" presStyleCnt="0"/>
      <dgm:spPr/>
    </dgm:pt>
    <dgm:pt modelId="{93976670-3634-45C9-85F6-BA845A8D82F8}" type="pres">
      <dgm:prSet presAssocID="{7B0D35B2-F243-4D91-AB65-B1464489CCB6}" presName="node" presStyleLbl="node1" presStyleIdx="10" presStyleCnt="15">
        <dgm:presLayoutVars>
          <dgm:bulletEnabled val="1"/>
        </dgm:presLayoutVars>
      </dgm:prSet>
      <dgm:spPr/>
      <dgm:t>
        <a:bodyPr/>
        <a:lstStyle/>
        <a:p>
          <a:endParaRPr lang="en-US"/>
        </a:p>
      </dgm:t>
    </dgm:pt>
    <dgm:pt modelId="{77B8F76D-88ED-4199-8194-1D4BF3F7616A}" type="pres">
      <dgm:prSet presAssocID="{71B4235C-AFFB-4DB1-B16C-FC27A0189CC8}" presName="sibTrans" presStyleCnt="0"/>
      <dgm:spPr/>
    </dgm:pt>
    <dgm:pt modelId="{5C511956-9FCE-4968-BCD2-6558B514C5F3}" type="pres">
      <dgm:prSet presAssocID="{CB6FF019-0091-4E40-856B-806A01167C1B}" presName="node" presStyleLbl="node1" presStyleIdx="11" presStyleCnt="15">
        <dgm:presLayoutVars>
          <dgm:bulletEnabled val="1"/>
        </dgm:presLayoutVars>
      </dgm:prSet>
      <dgm:spPr/>
      <dgm:t>
        <a:bodyPr/>
        <a:lstStyle/>
        <a:p>
          <a:endParaRPr lang="en-US"/>
        </a:p>
      </dgm:t>
    </dgm:pt>
    <dgm:pt modelId="{C25A1540-0B27-4F50-AFE3-683344385229}" type="pres">
      <dgm:prSet presAssocID="{AE2AED3C-8033-4BC2-955E-094A6BF17F12}" presName="sibTrans" presStyleCnt="0"/>
      <dgm:spPr/>
    </dgm:pt>
    <dgm:pt modelId="{70D55BC3-DA2E-40A2-B25C-6E564112D171}" type="pres">
      <dgm:prSet presAssocID="{8252D30C-00BD-4194-80F0-9E036AC0D89F}" presName="node" presStyleLbl="node1" presStyleIdx="12" presStyleCnt="15">
        <dgm:presLayoutVars>
          <dgm:bulletEnabled val="1"/>
        </dgm:presLayoutVars>
      </dgm:prSet>
      <dgm:spPr/>
      <dgm:t>
        <a:bodyPr/>
        <a:lstStyle/>
        <a:p>
          <a:endParaRPr lang="en-US"/>
        </a:p>
      </dgm:t>
    </dgm:pt>
    <dgm:pt modelId="{BBAF0AF8-6EA1-423A-A50F-A304C6D25EE4}" type="pres">
      <dgm:prSet presAssocID="{F859E93B-4E2B-465A-9AEA-754151E3DE9D}" presName="sibTrans" presStyleCnt="0"/>
      <dgm:spPr/>
    </dgm:pt>
    <dgm:pt modelId="{E9A9E5DB-F438-4B1D-A99C-1409380DBD77}" type="pres">
      <dgm:prSet presAssocID="{6EC7489F-4A33-4333-98BC-5311F442D435}" presName="node" presStyleLbl="node1" presStyleIdx="13" presStyleCnt="15">
        <dgm:presLayoutVars>
          <dgm:bulletEnabled val="1"/>
        </dgm:presLayoutVars>
      </dgm:prSet>
      <dgm:spPr/>
      <dgm:t>
        <a:bodyPr/>
        <a:lstStyle/>
        <a:p>
          <a:endParaRPr lang="en-US"/>
        </a:p>
      </dgm:t>
    </dgm:pt>
    <dgm:pt modelId="{2810D5D4-C3F3-43FF-BA99-62B25E5E54B1}" type="pres">
      <dgm:prSet presAssocID="{F0328EF2-93FC-441A-B368-2301C9329F66}" presName="sibTrans" presStyleCnt="0"/>
      <dgm:spPr/>
    </dgm:pt>
    <dgm:pt modelId="{BFD666B4-831B-4AAF-99FF-5F7E42E79D7A}" type="pres">
      <dgm:prSet presAssocID="{32FE0D85-9B68-4B95-8DC9-81D6B5C25B61}" presName="node" presStyleLbl="node1" presStyleIdx="14" presStyleCnt="15">
        <dgm:presLayoutVars>
          <dgm:bulletEnabled val="1"/>
        </dgm:presLayoutVars>
      </dgm:prSet>
      <dgm:spPr/>
      <dgm:t>
        <a:bodyPr/>
        <a:lstStyle/>
        <a:p>
          <a:endParaRPr lang="en-US"/>
        </a:p>
      </dgm:t>
    </dgm:pt>
  </dgm:ptLst>
  <dgm:cxnLst>
    <dgm:cxn modelId="{683D06CA-BFC6-4CC3-B302-14D992A53767}" type="presOf" srcId="{D8002CD1-7D58-4F92-80C4-8DA92AC390B2}" destId="{0DEFA8A2-433B-4192-A653-422FF0AFC88A}" srcOrd="0" destOrd="0" presId="urn:microsoft.com/office/officeart/2005/8/layout/default"/>
    <dgm:cxn modelId="{E08477F4-3825-46B4-B1AF-540237B8E4F1}" type="presOf" srcId="{6EC7489F-4A33-4333-98BC-5311F442D435}" destId="{E9A9E5DB-F438-4B1D-A99C-1409380DBD77}" srcOrd="0" destOrd="0" presId="urn:microsoft.com/office/officeart/2005/8/layout/default"/>
    <dgm:cxn modelId="{6EF00D56-B7DD-4DD0-83F9-9FAEFDEA456D}" type="presOf" srcId="{E59B3CCE-CBD1-4B27-A59B-FCD1F21C1756}" destId="{ED5A0163-37E5-4BB5-AC09-716C908E4FA9}" srcOrd="0" destOrd="0" presId="urn:microsoft.com/office/officeart/2005/8/layout/default"/>
    <dgm:cxn modelId="{6CDC87C9-C189-48FE-AB01-276F36D96C43}" srcId="{58F0916F-5E50-4736-AF54-43775EB480FA}" destId="{7B0D35B2-F243-4D91-AB65-B1464489CCB6}" srcOrd="10" destOrd="0" parTransId="{B57AAF31-7E65-43B9-9403-5284460CA664}" sibTransId="{71B4235C-AFFB-4DB1-B16C-FC27A0189CC8}"/>
    <dgm:cxn modelId="{76417BF8-4AC4-4B41-B866-43AFE7A9AFF1}" srcId="{58F0916F-5E50-4736-AF54-43775EB480FA}" destId="{933E02F9-F978-4DEC-89BE-91E90E18517C}" srcOrd="9" destOrd="0" parTransId="{D33DE80F-A172-49A5-BFC1-6552BF88BC4A}" sibTransId="{6959329D-30FA-4360-BE14-21C43F4C631B}"/>
    <dgm:cxn modelId="{1B61B2E3-2A46-45AA-AB9A-EFA8F0F6CAD8}" type="presOf" srcId="{CB6FF019-0091-4E40-856B-806A01167C1B}" destId="{5C511956-9FCE-4968-BCD2-6558B514C5F3}" srcOrd="0" destOrd="0" presId="urn:microsoft.com/office/officeart/2005/8/layout/default"/>
    <dgm:cxn modelId="{78EE8952-EA03-4C68-9A08-9AC289E132F3}" type="presOf" srcId="{BD6C89F9-B321-4639-A60E-9FB82D2BF542}" destId="{598EE7A2-B561-49AD-A794-5F48A3BA928E}" srcOrd="0" destOrd="0" presId="urn:microsoft.com/office/officeart/2005/8/layout/default"/>
    <dgm:cxn modelId="{6DFCC1BD-B863-4EFA-A85E-9F7BE59E754C}" srcId="{58F0916F-5E50-4736-AF54-43775EB480FA}" destId="{6EC7489F-4A33-4333-98BC-5311F442D435}" srcOrd="13" destOrd="0" parTransId="{EAA9EEB3-7EB6-4B3C-95C5-887C3B48072C}" sibTransId="{F0328EF2-93FC-441A-B368-2301C9329F66}"/>
    <dgm:cxn modelId="{CA9778E4-ECF6-4213-BB1B-E9E390B9316F}" type="presOf" srcId="{933E02F9-F978-4DEC-89BE-91E90E18517C}" destId="{AA3F8BCE-F977-482F-B9A7-B9E4EA717D09}" srcOrd="0" destOrd="0" presId="urn:microsoft.com/office/officeart/2005/8/layout/default"/>
    <dgm:cxn modelId="{DF1E7F8A-E0BA-42F0-A9C2-ED2C4F9069A9}" type="presOf" srcId="{25F6DE34-CCE1-4131-A22B-97577B5CBE50}" destId="{075BB219-1EE8-45D5-AB48-80DC445D481B}" srcOrd="0" destOrd="0" presId="urn:microsoft.com/office/officeart/2005/8/layout/default"/>
    <dgm:cxn modelId="{5778A8AC-9B88-469C-87B0-96A538FCC829}" srcId="{58F0916F-5E50-4736-AF54-43775EB480FA}" destId="{F0639C51-4873-4AA3-BC7A-82C7F190B501}" srcOrd="5" destOrd="0" parTransId="{81EB2FF7-590A-4221-B0AA-1AFCEA964539}" sibTransId="{E7074EEE-6AD2-4D81-86A9-B484672026C6}"/>
    <dgm:cxn modelId="{BF33085D-A813-4FA0-B1B3-601288916B40}" srcId="{58F0916F-5E50-4736-AF54-43775EB480FA}" destId="{CB6FF019-0091-4E40-856B-806A01167C1B}" srcOrd="11" destOrd="0" parTransId="{606A1425-D503-4E73-8C79-123CAAAD7116}" sibTransId="{AE2AED3C-8033-4BC2-955E-094A6BF17F12}"/>
    <dgm:cxn modelId="{5BE6449E-B05D-454B-AB98-B9430EEA53C1}" srcId="{58F0916F-5E50-4736-AF54-43775EB480FA}" destId="{753F8D27-5513-4887-85A9-48838B656BFC}" srcOrd="8" destOrd="0" parTransId="{B10035E0-183A-4D3D-AF42-EBA394C579B6}" sibTransId="{48FBD579-4857-4038-AE59-82B5236EC1FA}"/>
    <dgm:cxn modelId="{96DBB9BE-2F32-46B7-A900-CF3399F6A76C}" type="presOf" srcId="{32FE0D85-9B68-4B95-8DC9-81D6B5C25B61}" destId="{BFD666B4-831B-4AAF-99FF-5F7E42E79D7A}" srcOrd="0" destOrd="0" presId="urn:microsoft.com/office/officeart/2005/8/layout/default"/>
    <dgm:cxn modelId="{CF673D50-7195-4679-BB7F-1D2620230B1F}" type="presOf" srcId="{7B0D35B2-F243-4D91-AB65-B1464489CCB6}" destId="{93976670-3634-45C9-85F6-BA845A8D82F8}" srcOrd="0" destOrd="0" presId="urn:microsoft.com/office/officeart/2005/8/layout/default"/>
    <dgm:cxn modelId="{E481B0E7-042F-4444-8727-2DBC63DEB0E6}" type="presOf" srcId="{58F0916F-5E50-4736-AF54-43775EB480FA}" destId="{A1516013-0E6A-4F2B-97F0-BCED9687E25C}" srcOrd="0" destOrd="0" presId="urn:microsoft.com/office/officeart/2005/8/layout/default"/>
    <dgm:cxn modelId="{2FC4E554-1A23-41C5-B072-831B3D8DB8AE}" type="presOf" srcId="{8252D30C-00BD-4194-80F0-9E036AC0D89F}" destId="{70D55BC3-DA2E-40A2-B25C-6E564112D171}" srcOrd="0" destOrd="0" presId="urn:microsoft.com/office/officeart/2005/8/layout/default"/>
    <dgm:cxn modelId="{D36C6DBA-9A7C-4D18-9448-6CEDD255ADDC}" type="presOf" srcId="{F0639C51-4873-4AA3-BC7A-82C7F190B501}" destId="{E0AFFBFF-F036-4AB7-86C2-C41F4CD79319}" srcOrd="0" destOrd="0" presId="urn:microsoft.com/office/officeart/2005/8/layout/default"/>
    <dgm:cxn modelId="{54DD2D61-6AD2-4396-9ECE-43F3B7068BB4}" srcId="{58F0916F-5E50-4736-AF54-43775EB480FA}" destId="{E59B3CCE-CBD1-4B27-A59B-FCD1F21C1756}" srcOrd="6" destOrd="0" parTransId="{7EB02217-2912-4254-BC5C-322AD2738392}" sibTransId="{8BBAF04A-FC96-458B-9DC0-B92FB3A472D7}"/>
    <dgm:cxn modelId="{85920D41-2AA4-4710-985A-56ED6FB476EF}" srcId="{58F0916F-5E50-4736-AF54-43775EB480FA}" destId="{D8002CD1-7D58-4F92-80C4-8DA92AC390B2}" srcOrd="4" destOrd="0" parTransId="{CB278552-830E-4ABB-939A-CC02A12F967F}" sibTransId="{491C7018-3DC4-432F-8376-F9E2E51ED925}"/>
    <dgm:cxn modelId="{32A4FAF5-15B6-4836-98FD-563FED09066B}" srcId="{58F0916F-5E50-4736-AF54-43775EB480FA}" destId="{8252D30C-00BD-4194-80F0-9E036AC0D89F}" srcOrd="12" destOrd="0" parTransId="{B4DAC3CD-5C7E-4DF7-BCD1-5054FAF23B8D}" sibTransId="{F859E93B-4E2B-465A-9AEA-754151E3DE9D}"/>
    <dgm:cxn modelId="{EBCCC8D3-E8C9-466C-AE00-E32F7C92AB27}" srcId="{58F0916F-5E50-4736-AF54-43775EB480FA}" destId="{BD6C89F9-B321-4639-A60E-9FB82D2BF542}" srcOrd="2" destOrd="0" parTransId="{2DA3DD99-EFFD-4A9A-B059-81FEBBB7FA86}" sibTransId="{6EE67832-C250-44BD-B338-DFDC2200016B}"/>
    <dgm:cxn modelId="{D80F6905-4A5B-48B2-9B7D-B0396B79DBC0}" srcId="{58F0916F-5E50-4736-AF54-43775EB480FA}" destId="{25F6DE34-CCE1-4131-A22B-97577B5CBE50}" srcOrd="0" destOrd="0" parTransId="{49E6C688-9AE1-4AD7-A05F-56EFD855E6F3}" sibTransId="{F4F1D56C-04DA-408F-AC2A-9A782DD7484B}"/>
    <dgm:cxn modelId="{F5ACFB1C-A44D-417E-A15F-60071696956D}" type="presOf" srcId="{3386AC6D-5361-47AC-9E6F-6FD36104B1F2}" destId="{FC298DA3-C1A6-4AEA-ACD0-307929B945A9}" srcOrd="0" destOrd="0" presId="urn:microsoft.com/office/officeart/2005/8/layout/default"/>
    <dgm:cxn modelId="{8872A737-FFC8-459C-A7CE-4B7A8C192469}" srcId="{58F0916F-5E50-4736-AF54-43775EB480FA}" destId="{32FE0D85-9B68-4B95-8DC9-81D6B5C25B61}" srcOrd="14" destOrd="0" parTransId="{36CD6EFE-D6B5-4EC5-A7AA-2DCDFB78F57E}" sibTransId="{EA9B9417-C037-4CB4-AD8B-096890396165}"/>
    <dgm:cxn modelId="{0D7EF5FB-E895-4926-9552-BA9073997C2C}" type="presOf" srcId="{0A0671B5-305B-4BCC-AF29-2A064D4C45F9}" destId="{D54ABE0B-BCBB-4695-8237-4A0A4367BDE1}" srcOrd="0" destOrd="0" presId="urn:microsoft.com/office/officeart/2005/8/layout/default"/>
    <dgm:cxn modelId="{2819016D-4379-4A88-BD71-A6174FFC2EC7}" srcId="{58F0916F-5E50-4736-AF54-43775EB480FA}" destId="{4E99DBD6-042F-4E1C-80E2-251F700CC6B1}" srcOrd="1" destOrd="0" parTransId="{832CBAF5-B620-4746-AB2D-9F872CA6B326}" sibTransId="{661DC0AD-730E-4650-AA07-56655A475968}"/>
    <dgm:cxn modelId="{F30ED7FD-498A-49EB-BFF9-44DD65D12583}" srcId="{58F0916F-5E50-4736-AF54-43775EB480FA}" destId="{0A0671B5-305B-4BCC-AF29-2A064D4C45F9}" srcOrd="3" destOrd="0" parTransId="{F39955B2-3D25-4E0B-AB80-ACF63B3DAF47}" sibTransId="{AAA18AAD-37CB-4695-80BB-909B361770B5}"/>
    <dgm:cxn modelId="{35F108FF-FB32-4252-BD3E-C5C22B479E84}" type="presOf" srcId="{4E99DBD6-042F-4E1C-80E2-251F700CC6B1}" destId="{0F11CB0D-5249-43EE-B66A-F7B352950805}" srcOrd="0" destOrd="0" presId="urn:microsoft.com/office/officeart/2005/8/layout/default"/>
    <dgm:cxn modelId="{3C6053FE-A7EF-48F0-9FB6-2AD2AE4B1842}" type="presOf" srcId="{753F8D27-5513-4887-85A9-48838B656BFC}" destId="{DB10402E-FC0A-4C79-A0C1-8466A86FD363}" srcOrd="0" destOrd="0" presId="urn:microsoft.com/office/officeart/2005/8/layout/default"/>
    <dgm:cxn modelId="{F5C1ABDE-99BA-493D-B487-E9F0C5BB8255}" srcId="{58F0916F-5E50-4736-AF54-43775EB480FA}" destId="{3386AC6D-5361-47AC-9E6F-6FD36104B1F2}" srcOrd="7" destOrd="0" parTransId="{F5F8533F-8927-4D06-A1B8-7CF00E24B66D}" sibTransId="{CD87EF73-22F3-4FBD-A9B4-AB605109A09A}"/>
    <dgm:cxn modelId="{D326FBBD-6134-4DA9-95FB-173253C5EF82}" type="presParOf" srcId="{A1516013-0E6A-4F2B-97F0-BCED9687E25C}" destId="{075BB219-1EE8-45D5-AB48-80DC445D481B}" srcOrd="0" destOrd="0" presId="urn:microsoft.com/office/officeart/2005/8/layout/default"/>
    <dgm:cxn modelId="{64950986-31A8-4E4D-A5D2-DB4BE7ECF9CB}" type="presParOf" srcId="{A1516013-0E6A-4F2B-97F0-BCED9687E25C}" destId="{16BCC89E-E29A-4D43-8578-5D55FC5E1220}" srcOrd="1" destOrd="0" presId="urn:microsoft.com/office/officeart/2005/8/layout/default"/>
    <dgm:cxn modelId="{D0E8237E-38B9-42AF-9260-75C056A593DB}" type="presParOf" srcId="{A1516013-0E6A-4F2B-97F0-BCED9687E25C}" destId="{0F11CB0D-5249-43EE-B66A-F7B352950805}" srcOrd="2" destOrd="0" presId="urn:microsoft.com/office/officeart/2005/8/layout/default"/>
    <dgm:cxn modelId="{0B4F9446-41A5-4EC6-8C18-C02B003A608D}" type="presParOf" srcId="{A1516013-0E6A-4F2B-97F0-BCED9687E25C}" destId="{DB96694F-00E6-4150-A777-EAF3DDF80839}" srcOrd="3" destOrd="0" presId="urn:microsoft.com/office/officeart/2005/8/layout/default"/>
    <dgm:cxn modelId="{5047F663-B0B0-4532-B06E-50A07DA6C8CE}" type="presParOf" srcId="{A1516013-0E6A-4F2B-97F0-BCED9687E25C}" destId="{598EE7A2-B561-49AD-A794-5F48A3BA928E}" srcOrd="4" destOrd="0" presId="urn:microsoft.com/office/officeart/2005/8/layout/default"/>
    <dgm:cxn modelId="{9F18054D-9B68-49DB-86E3-536CBA211D73}" type="presParOf" srcId="{A1516013-0E6A-4F2B-97F0-BCED9687E25C}" destId="{962A5395-8034-4588-9ADA-AB4BA4ABA71A}" srcOrd="5" destOrd="0" presId="urn:microsoft.com/office/officeart/2005/8/layout/default"/>
    <dgm:cxn modelId="{45FC938A-9B53-4054-83CF-3E961A4FDE47}" type="presParOf" srcId="{A1516013-0E6A-4F2B-97F0-BCED9687E25C}" destId="{D54ABE0B-BCBB-4695-8237-4A0A4367BDE1}" srcOrd="6" destOrd="0" presId="urn:microsoft.com/office/officeart/2005/8/layout/default"/>
    <dgm:cxn modelId="{CD4CDD15-0D06-4C27-8D72-77952E17ACD2}" type="presParOf" srcId="{A1516013-0E6A-4F2B-97F0-BCED9687E25C}" destId="{D2D5E068-339C-46AC-A85E-7AE61D844F76}" srcOrd="7" destOrd="0" presId="urn:microsoft.com/office/officeart/2005/8/layout/default"/>
    <dgm:cxn modelId="{21B0E3B2-E0BC-403C-B20D-5DEF7AA55CFC}" type="presParOf" srcId="{A1516013-0E6A-4F2B-97F0-BCED9687E25C}" destId="{0DEFA8A2-433B-4192-A653-422FF0AFC88A}" srcOrd="8" destOrd="0" presId="urn:microsoft.com/office/officeart/2005/8/layout/default"/>
    <dgm:cxn modelId="{16F683DD-48C3-45FC-BD60-8BDFE7B12E11}" type="presParOf" srcId="{A1516013-0E6A-4F2B-97F0-BCED9687E25C}" destId="{F3434DCA-C526-4AD8-991D-A068066B07CC}" srcOrd="9" destOrd="0" presId="urn:microsoft.com/office/officeart/2005/8/layout/default"/>
    <dgm:cxn modelId="{B625B6C7-56ED-464A-BE43-65F368BFCD44}" type="presParOf" srcId="{A1516013-0E6A-4F2B-97F0-BCED9687E25C}" destId="{E0AFFBFF-F036-4AB7-86C2-C41F4CD79319}" srcOrd="10" destOrd="0" presId="urn:microsoft.com/office/officeart/2005/8/layout/default"/>
    <dgm:cxn modelId="{F17A2DE5-A306-4271-A075-D9F397B07714}" type="presParOf" srcId="{A1516013-0E6A-4F2B-97F0-BCED9687E25C}" destId="{BBD50991-838C-4EB4-8035-BF51ABE29F45}" srcOrd="11" destOrd="0" presId="urn:microsoft.com/office/officeart/2005/8/layout/default"/>
    <dgm:cxn modelId="{2282387A-B9C7-4F81-AFF4-63D19F4330EA}" type="presParOf" srcId="{A1516013-0E6A-4F2B-97F0-BCED9687E25C}" destId="{ED5A0163-37E5-4BB5-AC09-716C908E4FA9}" srcOrd="12" destOrd="0" presId="urn:microsoft.com/office/officeart/2005/8/layout/default"/>
    <dgm:cxn modelId="{CD1A9756-CA36-409A-B444-97DF4D9DFE70}" type="presParOf" srcId="{A1516013-0E6A-4F2B-97F0-BCED9687E25C}" destId="{7438C941-934D-46C8-A5F2-249752677F41}" srcOrd="13" destOrd="0" presId="urn:microsoft.com/office/officeart/2005/8/layout/default"/>
    <dgm:cxn modelId="{D6EDAA78-1229-43ED-BFFB-2AE59612C1EE}" type="presParOf" srcId="{A1516013-0E6A-4F2B-97F0-BCED9687E25C}" destId="{FC298DA3-C1A6-4AEA-ACD0-307929B945A9}" srcOrd="14" destOrd="0" presId="urn:microsoft.com/office/officeart/2005/8/layout/default"/>
    <dgm:cxn modelId="{222B3FD8-7873-4334-A86B-3C9D5F64A854}" type="presParOf" srcId="{A1516013-0E6A-4F2B-97F0-BCED9687E25C}" destId="{4758AF45-8984-496E-83E2-EA6201A1A614}" srcOrd="15" destOrd="0" presId="urn:microsoft.com/office/officeart/2005/8/layout/default"/>
    <dgm:cxn modelId="{B6CDCF4B-BBB0-4047-8787-76D49DF46FFD}" type="presParOf" srcId="{A1516013-0E6A-4F2B-97F0-BCED9687E25C}" destId="{DB10402E-FC0A-4C79-A0C1-8466A86FD363}" srcOrd="16" destOrd="0" presId="urn:microsoft.com/office/officeart/2005/8/layout/default"/>
    <dgm:cxn modelId="{6DC32DAA-57B5-4BF1-B2D4-9C3C56510445}" type="presParOf" srcId="{A1516013-0E6A-4F2B-97F0-BCED9687E25C}" destId="{4A3145D3-0B8C-4B37-9A7D-E96E52BF7B24}" srcOrd="17" destOrd="0" presId="urn:microsoft.com/office/officeart/2005/8/layout/default"/>
    <dgm:cxn modelId="{C58A1A05-6C92-48BF-AB0F-00D7D5FE39DC}" type="presParOf" srcId="{A1516013-0E6A-4F2B-97F0-BCED9687E25C}" destId="{AA3F8BCE-F977-482F-B9A7-B9E4EA717D09}" srcOrd="18" destOrd="0" presId="urn:microsoft.com/office/officeart/2005/8/layout/default"/>
    <dgm:cxn modelId="{6B1331DD-3DC6-4291-9F88-E834A38B329B}" type="presParOf" srcId="{A1516013-0E6A-4F2B-97F0-BCED9687E25C}" destId="{322AB982-B00C-4577-90BF-0F94A47A5FB5}" srcOrd="19" destOrd="0" presId="urn:microsoft.com/office/officeart/2005/8/layout/default"/>
    <dgm:cxn modelId="{980F9142-6928-4AB5-A375-DA4FC5D6470C}" type="presParOf" srcId="{A1516013-0E6A-4F2B-97F0-BCED9687E25C}" destId="{93976670-3634-45C9-85F6-BA845A8D82F8}" srcOrd="20" destOrd="0" presId="urn:microsoft.com/office/officeart/2005/8/layout/default"/>
    <dgm:cxn modelId="{37744423-616D-45EA-BBA6-C80B10DFF7C5}" type="presParOf" srcId="{A1516013-0E6A-4F2B-97F0-BCED9687E25C}" destId="{77B8F76D-88ED-4199-8194-1D4BF3F7616A}" srcOrd="21" destOrd="0" presId="urn:microsoft.com/office/officeart/2005/8/layout/default"/>
    <dgm:cxn modelId="{0803958B-A720-469A-9D82-9189EE93FBA5}" type="presParOf" srcId="{A1516013-0E6A-4F2B-97F0-BCED9687E25C}" destId="{5C511956-9FCE-4968-BCD2-6558B514C5F3}" srcOrd="22" destOrd="0" presId="urn:microsoft.com/office/officeart/2005/8/layout/default"/>
    <dgm:cxn modelId="{4D83B337-BD57-45AF-8FDA-0AB9E6398082}" type="presParOf" srcId="{A1516013-0E6A-4F2B-97F0-BCED9687E25C}" destId="{C25A1540-0B27-4F50-AFE3-683344385229}" srcOrd="23" destOrd="0" presId="urn:microsoft.com/office/officeart/2005/8/layout/default"/>
    <dgm:cxn modelId="{CB3AD598-E247-482D-9709-F907232876AD}" type="presParOf" srcId="{A1516013-0E6A-4F2B-97F0-BCED9687E25C}" destId="{70D55BC3-DA2E-40A2-B25C-6E564112D171}" srcOrd="24" destOrd="0" presId="urn:microsoft.com/office/officeart/2005/8/layout/default"/>
    <dgm:cxn modelId="{B3C2950D-6F1A-426E-961D-B6E894E8D7E1}" type="presParOf" srcId="{A1516013-0E6A-4F2B-97F0-BCED9687E25C}" destId="{BBAF0AF8-6EA1-423A-A50F-A304C6D25EE4}" srcOrd="25" destOrd="0" presId="urn:microsoft.com/office/officeart/2005/8/layout/default"/>
    <dgm:cxn modelId="{96CEB862-D980-4213-A148-619EE7CF4DC7}" type="presParOf" srcId="{A1516013-0E6A-4F2B-97F0-BCED9687E25C}" destId="{E9A9E5DB-F438-4B1D-A99C-1409380DBD77}" srcOrd="26" destOrd="0" presId="urn:microsoft.com/office/officeart/2005/8/layout/default"/>
    <dgm:cxn modelId="{AC6AB2AB-60B1-4403-AA84-03B26110D919}" type="presParOf" srcId="{A1516013-0E6A-4F2B-97F0-BCED9687E25C}" destId="{2810D5D4-C3F3-43FF-BA99-62B25E5E54B1}" srcOrd="27" destOrd="0" presId="urn:microsoft.com/office/officeart/2005/8/layout/default"/>
    <dgm:cxn modelId="{BA211557-FBA1-4EBC-8366-F860FCA01023}" type="presParOf" srcId="{A1516013-0E6A-4F2B-97F0-BCED9687E25C}" destId="{BFD666B4-831B-4AAF-99FF-5F7E42E79D7A}" srcOrd="2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9C4AE-D38D-4579-AE75-44A3FFA2FEEA}" type="doc">
      <dgm:prSet loTypeId="urn:microsoft.com/office/officeart/2005/8/layout/venn3" loCatId="relationship" qsTypeId="urn:microsoft.com/office/officeart/2005/8/quickstyle/simple1" qsCatId="simple" csTypeId="urn:microsoft.com/office/officeart/2005/8/colors/accent0_2" csCatId="mainScheme" phldr="1"/>
      <dgm:spPr/>
      <dgm:t>
        <a:bodyPr/>
        <a:lstStyle/>
        <a:p>
          <a:endParaRPr lang="en-US"/>
        </a:p>
      </dgm:t>
    </dgm:pt>
    <dgm:pt modelId="{8F1179CD-05A3-4B33-A7C5-D84B794AE02B}">
      <dgm:prSet phldrT="[Text]"/>
      <dgm:spPr/>
      <dgm:t>
        <a:bodyPr/>
        <a:lstStyle/>
        <a:p>
          <a:r>
            <a:rPr lang="en-US" dirty="0" smtClean="0">
              <a:latin typeface="Gisha" panose="020B0502040204020203" pitchFamily="34" charset="-79"/>
              <a:cs typeface="Gisha" panose="020B0502040204020203" pitchFamily="34" charset="-79"/>
            </a:rPr>
            <a:t>Networking Sites (Facebook, LinkedIn)</a:t>
          </a:r>
          <a:endParaRPr lang="en-US" dirty="0">
            <a:latin typeface="Gisha" panose="020B0502040204020203" pitchFamily="34" charset="-79"/>
            <a:cs typeface="Gisha" panose="020B0502040204020203" pitchFamily="34" charset="-79"/>
          </a:endParaRPr>
        </a:p>
      </dgm:t>
    </dgm:pt>
    <dgm:pt modelId="{2847F8AE-7CC8-4BC9-BA0D-6AB018BAC1CD}" type="parTrans" cxnId="{1A105E53-A530-47F5-8F5D-EA3145BFC676}">
      <dgm:prSet/>
      <dgm:spPr/>
      <dgm:t>
        <a:bodyPr/>
        <a:lstStyle/>
        <a:p>
          <a:endParaRPr lang="en-US"/>
        </a:p>
      </dgm:t>
    </dgm:pt>
    <dgm:pt modelId="{F0A50610-A9BA-40C7-8483-1C081BC6D3F9}" type="sibTrans" cxnId="{1A105E53-A530-47F5-8F5D-EA3145BFC676}">
      <dgm:prSet/>
      <dgm:spPr/>
      <dgm:t>
        <a:bodyPr/>
        <a:lstStyle/>
        <a:p>
          <a:endParaRPr lang="en-US"/>
        </a:p>
      </dgm:t>
    </dgm:pt>
    <dgm:pt modelId="{84B8CA91-CCD4-4612-8B3A-BA92073F1A8D}">
      <dgm:prSet phldrT="[Text]"/>
      <dgm:spPr/>
      <dgm:t>
        <a:bodyPr/>
        <a:lstStyle/>
        <a:p>
          <a:r>
            <a:rPr lang="en-US" dirty="0" smtClean="0">
              <a:latin typeface="Gisha" panose="020B0502040204020203" pitchFamily="34" charset="-79"/>
              <a:cs typeface="Gisha" panose="020B0502040204020203" pitchFamily="34" charset="-79"/>
            </a:rPr>
            <a:t>Microblogs (Twitter)</a:t>
          </a:r>
          <a:endParaRPr lang="en-US" dirty="0">
            <a:latin typeface="Gisha" panose="020B0502040204020203" pitchFamily="34" charset="-79"/>
            <a:cs typeface="Gisha" panose="020B0502040204020203" pitchFamily="34" charset="-79"/>
          </a:endParaRPr>
        </a:p>
      </dgm:t>
    </dgm:pt>
    <dgm:pt modelId="{E9DC19C0-4289-48FC-850A-1298514C0DF2}" type="parTrans" cxnId="{BB44C243-ABF2-4065-8833-9FAD5881A0E7}">
      <dgm:prSet/>
      <dgm:spPr/>
      <dgm:t>
        <a:bodyPr/>
        <a:lstStyle/>
        <a:p>
          <a:endParaRPr lang="en-US"/>
        </a:p>
      </dgm:t>
    </dgm:pt>
    <dgm:pt modelId="{0F252046-0216-4349-8EAA-71F12C1691F7}" type="sibTrans" cxnId="{BB44C243-ABF2-4065-8833-9FAD5881A0E7}">
      <dgm:prSet/>
      <dgm:spPr/>
      <dgm:t>
        <a:bodyPr/>
        <a:lstStyle/>
        <a:p>
          <a:endParaRPr lang="en-US"/>
        </a:p>
      </dgm:t>
    </dgm:pt>
    <dgm:pt modelId="{E2E3F57C-4623-4997-8163-C7F67E2E7244}">
      <dgm:prSet phldrT="[Text]"/>
      <dgm:spPr/>
      <dgm:t>
        <a:bodyPr/>
        <a:lstStyle/>
        <a:p>
          <a:r>
            <a:rPr lang="en-US" dirty="0" smtClean="0">
              <a:latin typeface="Gisha" panose="020B0502040204020203" pitchFamily="34" charset="-79"/>
              <a:cs typeface="Gisha" panose="020B0502040204020203" pitchFamily="34" charset="-79"/>
            </a:rPr>
            <a:t>Wikis (</a:t>
          </a:r>
          <a:r>
            <a:rPr lang="en-US" b="0" i="0" dirty="0" smtClean="0">
              <a:latin typeface="Gisha" panose="020B0502040204020203" pitchFamily="34" charset="-79"/>
              <a:cs typeface="Gisha" panose="020B0502040204020203" pitchFamily="34" charset="-79"/>
            </a:rPr>
            <a:t>Wikipedia)</a:t>
          </a:r>
          <a:endParaRPr lang="en-US" b="0" dirty="0">
            <a:latin typeface="Gisha" panose="020B0502040204020203" pitchFamily="34" charset="-79"/>
            <a:cs typeface="Gisha" panose="020B0502040204020203" pitchFamily="34" charset="-79"/>
          </a:endParaRPr>
        </a:p>
      </dgm:t>
    </dgm:pt>
    <dgm:pt modelId="{BE6B7FC8-C3FE-4CF7-A61B-CB349EF14938}" type="parTrans" cxnId="{719274E7-3471-4FEE-8A6A-BC9F4F41AE6D}">
      <dgm:prSet/>
      <dgm:spPr/>
      <dgm:t>
        <a:bodyPr/>
        <a:lstStyle/>
        <a:p>
          <a:endParaRPr lang="en-US"/>
        </a:p>
      </dgm:t>
    </dgm:pt>
    <dgm:pt modelId="{A7C0C111-C2FC-40E5-B04E-3E47CFE0479C}" type="sibTrans" cxnId="{719274E7-3471-4FEE-8A6A-BC9F4F41AE6D}">
      <dgm:prSet/>
      <dgm:spPr/>
      <dgm:t>
        <a:bodyPr/>
        <a:lstStyle/>
        <a:p>
          <a:endParaRPr lang="en-US"/>
        </a:p>
      </dgm:t>
    </dgm:pt>
    <dgm:pt modelId="{4C4EC33A-2B98-4433-884F-991C12E2FD40}">
      <dgm:prSet phldrT="[Text]"/>
      <dgm:spPr/>
      <dgm:t>
        <a:bodyPr/>
        <a:lstStyle/>
        <a:p>
          <a:r>
            <a:rPr lang="en-US" dirty="0" smtClean="0">
              <a:latin typeface="Gisha" panose="020B0502040204020203" pitchFamily="34" charset="-79"/>
              <a:cs typeface="Gisha" panose="020B0502040204020203" pitchFamily="34" charset="-79"/>
            </a:rPr>
            <a:t>Shared Media (YouTube)</a:t>
          </a:r>
          <a:endParaRPr lang="en-US" dirty="0">
            <a:latin typeface="Gisha" panose="020B0502040204020203" pitchFamily="34" charset="-79"/>
            <a:cs typeface="Gisha" panose="020B0502040204020203" pitchFamily="34" charset="-79"/>
          </a:endParaRPr>
        </a:p>
      </dgm:t>
    </dgm:pt>
    <dgm:pt modelId="{15813F1F-198C-4D55-82C7-7AD16109B2AD}" type="parTrans" cxnId="{37512169-32CD-4DC8-8CB6-EE2FF3ADEF0E}">
      <dgm:prSet/>
      <dgm:spPr/>
      <dgm:t>
        <a:bodyPr/>
        <a:lstStyle/>
        <a:p>
          <a:endParaRPr lang="en-US"/>
        </a:p>
      </dgm:t>
    </dgm:pt>
    <dgm:pt modelId="{1274A316-9A3C-423A-AF64-3AAACC4F806B}" type="sibTrans" cxnId="{37512169-32CD-4DC8-8CB6-EE2FF3ADEF0E}">
      <dgm:prSet/>
      <dgm:spPr/>
      <dgm:t>
        <a:bodyPr/>
        <a:lstStyle/>
        <a:p>
          <a:endParaRPr lang="en-US"/>
        </a:p>
      </dgm:t>
    </dgm:pt>
    <dgm:pt modelId="{314F4B63-F336-4A1A-B81C-7473A70C13B9}">
      <dgm:prSet phldrT="[Text]"/>
      <dgm:spPr/>
      <dgm:t>
        <a:bodyPr/>
        <a:lstStyle/>
        <a:p>
          <a:r>
            <a:rPr lang="en-US" dirty="0" smtClean="0">
              <a:latin typeface="Gisha" panose="020B0502040204020203" pitchFamily="34" charset="-79"/>
              <a:cs typeface="Gisha" panose="020B0502040204020203" pitchFamily="34" charset="-79"/>
            </a:rPr>
            <a:t>Blogs</a:t>
          </a:r>
          <a:endParaRPr lang="en-US" dirty="0">
            <a:latin typeface="Gisha" panose="020B0502040204020203" pitchFamily="34" charset="-79"/>
            <a:cs typeface="Gisha" panose="020B0502040204020203" pitchFamily="34" charset="-79"/>
          </a:endParaRPr>
        </a:p>
      </dgm:t>
    </dgm:pt>
    <dgm:pt modelId="{CF95C69E-3102-41EE-A299-7012E847F1B5}" type="parTrans" cxnId="{D4E68455-6009-44D1-AD67-308E51054C86}">
      <dgm:prSet/>
      <dgm:spPr/>
      <dgm:t>
        <a:bodyPr/>
        <a:lstStyle/>
        <a:p>
          <a:endParaRPr lang="en-US"/>
        </a:p>
      </dgm:t>
    </dgm:pt>
    <dgm:pt modelId="{C1DCA440-71F7-4294-844B-161ADF05FE72}" type="sibTrans" cxnId="{D4E68455-6009-44D1-AD67-308E51054C86}">
      <dgm:prSet/>
      <dgm:spPr/>
      <dgm:t>
        <a:bodyPr/>
        <a:lstStyle/>
        <a:p>
          <a:endParaRPr lang="en-US"/>
        </a:p>
      </dgm:t>
    </dgm:pt>
    <dgm:pt modelId="{DAAA08FF-9FB9-4EE2-9499-B836B1724837}" type="pres">
      <dgm:prSet presAssocID="{DA79C4AE-D38D-4579-AE75-44A3FFA2FEEA}" presName="Name0" presStyleCnt="0">
        <dgm:presLayoutVars>
          <dgm:dir/>
          <dgm:resizeHandles val="exact"/>
        </dgm:presLayoutVars>
      </dgm:prSet>
      <dgm:spPr/>
      <dgm:t>
        <a:bodyPr/>
        <a:lstStyle/>
        <a:p>
          <a:endParaRPr lang="en-US"/>
        </a:p>
      </dgm:t>
    </dgm:pt>
    <dgm:pt modelId="{24187C02-2B25-40D6-A0B7-B16F09095268}" type="pres">
      <dgm:prSet presAssocID="{8F1179CD-05A3-4B33-A7C5-D84B794AE02B}" presName="Name5" presStyleLbl="vennNode1" presStyleIdx="0" presStyleCnt="5">
        <dgm:presLayoutVars>
          <dgm:bulletEnabled val="1"/>
        </dgm:presLayoutVars>
      </dgm:prSet>
      <dgm:spPr/>
      <dgm:t>
        <a:bodyPr/>
        <a:lstStyle/>
        <a:p>
          <a:endParaRPr lang="en-US"/>
        </a:p>
      </dgm:t>
    </dgm:pt>
    <dgm:pt modelId="{E7A5E69D-3FC6-4CCE-8A65-12F748772989}" type="pres">
      <dgm:prSet presAssocID="{F0A50610-A9BA-40C7-8483-1C081BC6D3F9}" presName="space" presStyleCnt="0"/>
      <dgm:spPr/>
    </dgm:pt>
    <dgm:pt modelId="{98BFE71C-A77B-44CD-B056-BF83AEAB6647}" type="pres">
      <dgm:prSet presAssocID="{84B8CA91-CCD4-4612-8B3A-BA92073F1A8D}" presName="Name5" presStyleLbl="vennNode1" presStyleIdx="1" presStyleCnt="5">
        <dgm:presLayoutVars>
          <dgm:bulletEnabled val="1"/>
        </dgm:presLayoutVars>
      </dgm:prSet>
      <dgm:spPr/>
      <dgm:t>
        <a:bodyPr/>
        <a:lstStyle/>
        <a:p>
          <a:endParaRPr lang="en-US"/>
        </a:p>
      </dgm:t>
    </dgm:pt>
    <dgm:pt modelId="{2F5098AC-138A-433B-ADC4-DFCCB1C32C80}" type="pres">
      <dgm:prSet presAssocID="{0F252046-0216-4349-8EAA-71F12C1691F7}" presName="space" presStyleCnt="0"/>
      <dgm:spPr/>
    </dgm:pt>
    <dgm:pt modelId="{4A88D36F-2204-4111-AD59-B565A51C2BA0}" type="pres">
      <dgm:prSet presAssocID="{314F4B63-F336-4A1A-B81C-7473A70C13B9}" presName="Name5" presStyleLbl="vennNode1" presStyleIdx="2" presStyleCnt="5">
        <dgm:presLayoutVars>
          <dgm:bulletEnabled val="1"/>
        </dgm:presLayoutVars>
      </dgm:prSet>
      <dgm:spPr/>
      <dgm:t>
        <a:bodyPr/>
        <a:lstStyle/>
        <a:p>
          <a:endParaRPr lang="en-US"/>
        </a:p>
      </dgm:t>
    </dgm:pt>
    <dgm:pt modelId="{6A54E9DC-82F1-48A3-8497-C9ADC04FEC35}" type="pres">
      <dgm:prSet presAssocID="{C1DCA440-71F7-4294-844B-161ADF05FE72}" presName="space" presStyleCnt="0"/>
      <dgm:spPr/>
    </dgm:pt>
    <dgm:pt modelId="{1883E6B2-94B6-4152-9163-52E053B416C1}" type="pres">
      <dgm:prSet presAssocID="{E2E3F57C-4623-4997-8163-C7F67E2E7244}" presName="Name5" presStyleLbl="vennNode1" presStyleIdx="3" presStyleCnt="5">
        <dgm:presLayoutVars>
          <dgm:bulletEnabled val="1"/>
        </dgm:presLayoutVars>
      </dgm:prSet>
      <dgm:spPr/>
      <dgm:t>
        <a:bodyPr/>
        <a:lstStyle/>
        <a:p>
          <a:endParaRPr lang="en-US"/>
        </a:p>
      </dgm:t>
    </dgm:pt>
    <dgm:pt modelId="{53183D42-315B-4214-884B-3ED1699A5E65}" type="pres">
      <dgm:prSet presAssocID="{A7C0C111-C2FC-40E5-B04E-3E47CFE0479C}" presName="space" presStyleCnt="0"/>
      <dgm:spPr/>
    </dgm:pt>
    <dgm:pt modelId="{94A6EF38-9FCE-403C-8CC7-2C4903EE1AD3}" type="pres">
      <dgm:prSet presAssocID="{4C4EC33A-2B98-4433-884F-991C12E2FD40}" presName="Name5" presStyleLbl="vennNode1" presStyleIdx="4" presStyleCnt="5">
        <dgm:presLayoutVars>
          <dgm:bulletEnabled val="1"/>
        </dgm:presLayoutVars>
      </dgm:prSet>
      <dgm:spPr/>
      <dgm:t>
        <a:bodyPr/>
        <a:lstStyle/>
        <a:p>
          <a:endParaRPr lang="en-US"/>
        </a:p>
      </dgm:t>
    </dgm:pt>
  </dgm:ptLst>
  <dgm:cxnLst>
    <dgm:cxn modelId="{CB97FF72-22FD-49B2-BA84-4240F49C215A}" type="presOf" srcId="{4C4EC33A-2B98-4433-884F-991C12E2FD40}" destId="{94A6EF38-9FCE-403C-8CC7-2C4903EE1AD3}" srcOrd="0" destOrd="0" presId="urn:microsoft.com/office/officeart/2005/8/layout/venn3"/>
    <dgm:cxn modelId="{BB44C243-ABF2-4065-8833-9FAD5881A0E7}" srcId="{DA79C4AE-D38D-4579-AE75-44A3FFA2FEEA}" destId="{84B8CA91-CCD4-4612-8B3A-BA92073F1A8D}" srcOrd="1" destOrd="0" parTransId="{E9DC19C0-4289-48FC-850A-1298514C0DF2}" sibTransId="{0F252046-0216-4349-8EAA-71F12C1691F7}"/>
    <dgm:cxn modelId="{B8F8CE28-FA8B-44D2-87E8-29F72B239166}" type="presOf" srcId="{314F4B63-F336-4A1A-B81C-7473A70C13B9}" destId="{4A88D36F-2204-4111-AD59-B565A51C2BA0}" srcOrd="0" destOrd="0" presId="urn:microsoft.com/office/officeart/2005/8/layout/venn3"/>
    <dgm:cxn modelId="{1BC35684-9307-4E86-9901-EDF73E13EA41}" type="presOf" srcId="{E2E3F57C-4623-4997-8163-C7F67E2E7244}" destId="{1883E6B2-94B6-4152-9163-52E053B416C1}" srcOrd="0" destOrd="0" presId="urn:microsoft.com/office/officeart/2005/8/layout/venn3"/>
    <dgm:cxn modelId="{1A105E53-A530-47F5-8F5D-EA3145BFC676}" srcId="{DA79C4AE-D38D-4579-AE75-44A3FFA2FEEA}" destId="{8F1179CD-05A3-4B33-A7C5-D84B794AE02B}" srcOrd="0" destOrd="0" parTransId="{2847F8AE-7CC8-4BC9-BA0D-6AB018BAC1CD}" sibTransId="{F0A50610-A9BA-40C7-8483-1C081BC6D3F9}"/>
    <dgm:cxn modelId="{37512169-32CD-4DC8-8CB6-EE2FF3ADEF0E}" srcId="{DA79C4AE-D38D-4579-AE75-44A3FFA2FEEA}" destId="{4C4EC33A-2B98-4433-884F-991C12E2FD40}" srcOrd="4" destOrd="0" parTransId="{15813F1F-198C-4D55-82C7-7AD16109B2AD}" sibTransId="{1274A316-9A3C-423A-AF64-3AAACC4F806B}"/>
    <dgm:cxn modelId="{DEFDE4C7-BFB1-4E92-A43C-2AD1C93FAF07}" type="presOf" srcId="{84B8CA91-CCD4-4612-8B3A-BA92073F1A8D}" destId="{98BFE71C-A77B-44CD-B056-BF83AEAB6647}" srcOrd="0" destOrd="0" presId="urn:microsoft.com/office/officeart/2005/8/layout/venn3"/>
    <dgm:cxn modelId="{CEB01E26-8ED5-4407-A057-E8C914D864F2}" type="presOf" srcId="{DA79C4AE-D38D-4579-AE75-44A3FFA2FEEA}" destId="{DAAA08FF-9FB9-4EE2-9499-B836B1724837}" srcOrd="0" destOrd="0" presId="urn:microsoft.com/office/officeart/2005/8/layout/venn3"/>
    <dgm:cxn modelId="{719274E7-3471-4FEE-8A6A-BC9F4F41AE6D}" srcId="{DA79C4AE-D38D-4579-AE75-44A3FFA2FEEA}" destId="{E2E3F57C-4623-4997-8163-C7F67E2E7244}" srcOrd="3" destOrd="0" parTransId="{BE6B7FC8-C3FE-4CF7-A61B-CB349EF14938}" sibTransId="{A7C0C111-C2FC-40E5-B04E-3E47CFE0479C}"/>
    <dgm:cxn modelId="{950C830D-4B7C-40DA-8C6F-C584CB475779}" type="presOf" srcId="{8F1179CD-05A3-4B33-A7C5-D84B794AE02B}" destId="{24187C02-2B25-40D6-A0B7-B16F09095268}" srcOrd="0" destOrd="0" presId="urn:microsoft.com/office/officeart/2005/8/layout/venn3"/>
    <dgm:cxn modelId="{D4E68455-6009-44D1-AD67-308E51054C86}" srcId="{DA79C4AE-D38D-4579-AE75-44A3FFA2FEEA}" destId="{314F4B63-F336-4A1A-B81C-7473A70C13B9}" srcOrd="2" destOrd="0" parTransId="{CF95C69E-3102-41EE-A299-7012E847F1B5}" sibTransId="{C1DCA440-71F7-4294-844B-161ADF05FE72}"/>
    <dgm:cxn modelId="{B1379323-F51D-4A0D-AA24-6B4462615D1F}" type="presParOf" srcId="{DAAA08FF-9FB9-4EE2-9499-B836B1724837}" destId="{24187C02-2B25-40D6-A0B7-B16F09095268}" srcOrd="0" destOrd="0" presId="urn:microsoft.com/office/officeart/2005/8/layout/venn3"/>
    <dgm:cxn modelId="{0BC702FC-7188-4533-A87F-9A040C2CB4EC}" type="presParOf" srcId="{DAAA08FF-9FB9-4EE2-9499-B836B1724837}" destId="{E7A5E69D-3FC6-4CCE-8A65-12F748772989}" srcOrd="1" destOrd="0" presId="urn:microsoft.com/office/officeart/2005/8/layout/venn3"/>
    <dgm:cxn modelId="{76D5968E-E857-4218-849B-07ECEC0BB01C}" type="presParOf" srcId="{DAAA08FF-9FB9-4EE2-9499-B836B1724837}" destId="{98BFE71C-A77B-44CD-B056-BF83AEAB6647}" srcOrd="2" destOrd="0" presId="urn:microsoft.com/office/officeart/2005/8/layout/venn3"/>
    <dgm:cxn modelId="{286DA879-97F8-47F8-AAA4-58B155B79EDD}" type="presParOf" srcId="{DAAA08FF-9FB9-4EE2-9499-B836B1724837}" destId="{2F5098AC-138A-433B-ADC4-DFCCB1C32C80}" srcOrd="3" destOrd="0" presId="urn:microsoft.com/office/officeart/2005/8/layout/venn3"/>
    <dgm:cxn modelId="{A7C487F3-B972-46C8-AE61-492D35020ED7}" type="presParOf" srcId="{DAAA08FF-9FB9-4EE2-9499-B836B1724837}" destId="{4A88D36F-2204-4111-AD59-B565A51C2BA0}" srcOrd="4" destOrd="0" presId="urn:microsoft.com/office/officeart/2005/8/layout/venn3"/>
    <dgm:cxn modelId="{3A20B8F0-25B5-4CA5-905D-1BD3086EEC82}" type="presParOf" srcId="{DAAA08FF-9FB9-4EE2-9499-B836B1724837}" destId="{6A54E9DC-82F1-48A3-8497-C9ADC04FEC35}" srcOrd="5" destOrd="0" presId="urn:microsoft.com/office/officeart/2005/8/layout/venn3"/>
    <dgm:cxn modelId="{5F770A22-9147-4762-8084-2DA42E300E76}" type="presParOf" srcId="{DAAA08FF-9FB9-4EE2-9499-B836B1724837}" destId="{1883E6B2-94B6-4152-9163-52E053B416C1}" srcOrd="6" destOrd="0" presId="urn:microsoft.com/office/officeart/2005/8/layout/venn3"/>
    <dgm:cxn modelId="{801AD6A2-BE1D-4E73-ABD2-D80C6435DACC}" type="presParOf" srcId="{DAAA08FF-9FB9-4EE2-9499-B836B1724837}" destId="{53183D42-315B-4214-884B-3ED1699A5E65}" srcOrd="7" destOrd="0" presId="urn:microsoft.com/office/officeart/2005/8/layout/venn3"/>
    <dgm:cxn modelId="{D1670B86-37DA-49B6-A357-CCC567467EF8}" type="presParOf" srcId="{DAAA08FF-9FB9-4EE2-9499-B836B1724837}" destId="{94A6EF38-9FCE-403C-8CC7-2C4903EE1AD3}"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C8D56D-514B-47E3-A931-A72B2E8E0238}" type="doc">
      <dgm:prSet loTypeId="urn:microsoft.com/office/officeart/2005/8/layout/arrow5" loCatId="relationship" qsTypeId="urn:microsoft.com/office/officeart/2005/8/quickstyle/3d1" qsCatId="3D" csTypeId="urn:microsoft.com/office/officeart/2005/8/colors/accent0_3" csCatId="mainScheme" phldr="1"/>
      <dgm:spPr/>
      <dgm:t>
        <a:bodyPr/>
        <a:lstStyle/>
        <a:p>
          <a:endParaRPr lang="en-US"/>
        </a:p>
      </dgm:t>
    </dgm:pt>
    <dgm:pt modelId="{FAD84C5D-BA45-45FF-B96E-19D960932D65}">
      <dgm:prSet phldrT="[Text]"/>
      <dgm:spPr/>
      <dgm:t>
        <a:bodyPr/>
        <a:lstStyle/>
        <a:p>
          <a:r>
            <a:rPr lang="en-US" dirty="0" smtClean="0"/>
            <a:t>Traditional Methods</a:t>
          </a:r>
          <a:endParaRPr lang="en-US" dirty="0"/>
        </a:p>
      </dgm:t>
    </dgm:pt>
    <dgm:pt modelId="{13433972-7A96-49D9-B54B-5424321FC0D9}" type="parTrans" cxnId="{2D3CC3A4-8C26-4BE2-A5A0-ED4C9486181A}">
      <dgm:prSet/>
      <dgm:spPr/>
      <dgm:t>
        <a:bodyPr/>
        <a:lstStyle/>
        <a:p>
          <a:endParaRPr lang="en-US"/>
        </a:p>
      </dgm:t>
    </dgm:pt>
    <dgm:pt modelId="{FCB48D32-0F59-4738-B2FE-C60051C09BB2}" type="sibTrans" cxnId="{2D3CC3A4-8C26-4BE2-A5A0-ED4C9486181A}">
      <dgm:prSet/>
      <dgm:spPr/>
      <dgm:t>
        <a:bodyPr/>
        <a:lstStyle/>
        <a:p>
          <a:endParaRPr lang="en-US"/>
        </a:p>
      </dgm:t>
    </dgm:pt>
    <dgm:pt modelId="{D033FA04-1669-4D02-ACC7-E0C18ACC211E}">
      <dgm:prSet phldrT="[Text]"/>
      <dgm:spPr/>
      <dgm:t>
        <a:bodyPr/>
        <a:lstStyle/>
        <a:p>
          <a:r>
            <a:rPr lang="en-US" dirty="0" smtClean="0"/>
            <a:t>Technology-Based Methods</a:t>
          </a:r>
          <a:endParaRPr lang="en-US" dirty="0"/>
        </a:p>
      </dgm:t>
    </dgm:pt>
    <dgm:pt modelId="{4AC09E27-D44D-4A09-A097-A5DE9E259EDA}" type="parTrans" cxnId="{BDA12CCE-7406-4112-B658-8C3CCB6756B9}">
      <dgm:prSet/>
      <dgm:spPr/>
      <dgm:t>
        <a:bodyPr/>
        <a:lstStyle/>
        <a:p>
          <a:endParaRPr lang="en-US"/>
        </a:p>
      </dgm:t>
    </dgm:pt>
    <dgm:pt modelId="{2F189F68-4325-4C83-B0A9-FDE5E868C926}" type="sibTrans" cxnId="{BDA12CCE-7406-4112-B658-8C3CCB6756B9}">
      <dgm:prSet/>
      <dgm:spPr/>
      <dgm:t>
        <a:bodyPr/>
        <a:lstStyle/>
        <a:p>
          <a:endParaRPr lang="en-US"/>
        </a:p>
      </dgm:t>
    </dgm:pt>
    <dgm:pt modelId="{E273580D-1E91-4946-AE23-E632B796B269}" type="pres">
      <dgm:prSet presAssocID="{5DC8D56D-514B-47E3-A931-A72B2E8E0238}" presName="diagram" presStyleCnt="0">
        <dgm:presLayoutVars>
          <dgm:dir/>
          <dgm:resizeHandles val="exact"/>
        </dgm:presLayoutVars>
      </dgm:prSet>
      <dgm:spPr/>
      <dgm:t>
        <a:bodyPr/>
        <a:lstStyle/>
        <a:p>
          <a:endParaRPr lang="en-US"/>
        </a:p>
      </dgm:t>
    </dgm:pt>
    <dgm:pt modelId="{245980D0-FC3F-4D44-A1C4-DC2958D08413}" type="pres">
      <dgm:prSet presAssocID="{FAD84C5D-BA45-45FF-B96E-19D960932D65}" presName="arrow" presStyleLbl="node1" presStyleIdx="0" presStyleCnt="2">
        <dgm:presLayoutVars>
          <dgm:bulletEnabled val="1"/>
        </dgm:presLayoutVars>
      </dgm:prSet>
      <dgm:spPr/>
      <dgm:t>
        <a:bodyPr/>
        <a:lstStyle/>
        <a:p>
          <a:endParaRPr lang="en-US"/>
        </a:p>
      </dgm:t>
    </dgm:pt>
    <dgm:pt modelId="{42E91AB7-52D0-47AC-B2EC-52BE1CD6C96A}" type="pres">
      <dgm:prSet presAssocID="{D033FA04-1669-4D02-ACC7-E0C18ACC211E}" presName="arrow" presStyleLbl="node1" presStyleIdx="1" presStyleCnt="2">
        <dgm:presLayoutVars>
          <dgm:bulletEnabled val="1"/>
        </dgm:presLayoutVars>
      </dgm:prSet>
      <dgm:spPr/>
      <dgm:t>
        <a:bodyPr/>
        <a:lstStyle/>
        <a:p>
          <a:endParaRPr lang="en-US"/>
        </a:p>
      </dgm:t>
    </dgm:pt>
  </dgm:ptLst>
  <dgm:cxnLst>
    <dgm:cxn modelId="{471836C5-C7F7-4317-BD74-20B969D14F92}" type="presOf" srcId="{D033FA04-1669-4D02-ACC7-E0C18ACC211E}" destId="{42E91AB7-52D0-47AC-B2EC-52BE1CD6C96A}" srcOrd="0" destOrd="0" presId="urn:microsoft.com/office/officeart/2005/8/layout/arrow5"/>
    <dgm:cxn modelId="{CA77FE0E-28AA-4316-918C-67019DBEACC5}" type="presOf" srcId="{5DC8D56D-514B-47E3-A931-A72B2E8E0238}" destId="{E273580D-1E91-4946-AE23-E632B796B269}" srcOrd="0" destOrd="0" presId="urn:microsoft.com/office/officeart/2005/8/layout/arrow5"/>
    <dgm:cxn modelId="{2D3CC3A4-8C26-4BE2-A5A0-ED4C9486181A}" srcId="{5DC8D56D-514B-47E3-A931-A72B2E8E0238}" destId="{FAD84C5D-BA45-45FF-B96E-19D960932D65}" srcOrd="0" destOrd="0" parTransId="{13433972-7A96-49D9-B54B-5424321FC0D9}" sibTransId="{FCB48D32-0F59-4738-B2FE-C60051C09BB2}"/>
    <dgm:cxn modelId="{BDA12CCE-7406-4112-B658-8C3CCB6756B9}" srcId="{5DC8D56D-514B-47E3-A931-A72B2E8E0238}" destId="{D033FA04-1669-4D02-ACC7-E0C18ACC211E}" srcOrd="1" destOrd="0" parTransId="{4AC09E27-D44D-4A09-A097-A5DE9E259EDA}" sibTransId="{2F189F68-4325-4C83-B0A9-FDE5E868C926}"/>
    <dgm:cxn modelId="{9897BD30-12F4-43F7-A790-4F10CCB5C93F}" type="presOf" srcId="{FAD84C5D-BA45-45FF-B96E-19D960932D65}" destId="{245980D0-FC3F-4D44-A1C4-DC2958D08413}" srcOrd="0" destOrd="0" presId="urn:microsoft.com/office/officeart/2005/8/layout/arrow5"/>
    <dgm:cxn modelId="{C56CCA8C-86AE-41C1-9C1D-8D48BCE603E1}" type="presParOf" srcId="{E273580D-1E91-4946-AE23-E632B796B269}" destId="{245980D0-FC3F-4D44-A1C4-DC2958D08413}" srcOrd="0" destOrd="0" presId="urn:microsoft.com/office/officeart/2005/8/layout/arrow5"/>
    <dgm:cxn modelId="{E3A5C156-E331-44CD-8755-B4A2456C061F}" type="presParOf" srcId="{E273580D-1E91-4946-AE23-E632B796B269}" destId="{42E91AB7-52D0-47AC-B2EC-52BE1CD6C96A}"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147367" y="645"/>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E-Learning</a:t>
          </a:r>
          <a:endParaRPr lang="en-US" sz="1600" kern="1200" dirty="0">
            <a:latin typeface="Gisha" panose="020B0502040204020203" pitchFamily="34" charset="-79"/>
            <a:cs typeface="Gisha" panose="020B0502040204020203" pitchFamily="34" charset="-79"/>
          </a:endParaRPr>
        </a:p>
      </dsp:txBody>
      <dsp:txXfrm>
        <a:off x="147367" y="645"/>
        <a:ext cx="1218554" cy="731132"/>
      </dsp:txXfrm>
    </dsp:sp>
    <dsp:sp modelId="{0F11CB0D-5249-43EE-B66A-F7B352950805}">
      <dsp:nvSpPr>
        <dsp:cNvPr id="0" name=""/>
        <dsp:cNvSpPr/>
      </dsp:nvSpPr>
      <dsp:spPr>
        <a:xfrm>
          <a:off x="1487778" y="645"/>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Webcasts </a:t>
          </a:r>
          <a:endParaRPr lang="en-US" sz="1600" b="0" kern="1200" dirty="0">
            <a:latin typeface="Gisha" panose="020B0502040204020203" pitchFamily="34" charset="-79"/>
            <a:cs typeface="Gisha" panose="020B0502040204020203" pitchFamily="34" charset="-79"/>
          </a:endParaRPr>
        </a:p>
      </dsp:txBody>
      <dsp:txXfrm>
        <a:off x="1487778" y="645"/>
        <a:ext cx="1218554" cy="731132"/>
      </dsp:txXfrm>
    </dsp:sp>
    <dsp:sp modelId="{598EE7A2-B561-49AD-A794-5F48A3BA928E}">
      <dsp:nvSpPr>
        <dsp:cNvPr id="0" name=""/>
        <dsp:cNvSpPr/>
      </dsp:nvSpPr>
      <dsp:spPr>
        <a:xfrm>
          <a:off x="2828188" y="645"/>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Podcasts</a:t>
          </a:r>
          <a:endParaRPr lang="en-US" sz="1600" b="0" kern="1200" dirty="0">
            <a:latin typeface="Gisha" panose="020B0502040204020203" pitchFamily="34" charset="-79"/>
            <a:cs typeface="Gisha" panose="020B0502040204020203" pitchFamily="34" charset="-79"/>
          </a:endParaRPr>
        </a:p>
      </dsp:txBody>
      <dsp:txXfrm>
        <a:off x="2828188" y="645"/>
        <a:ext cx="1218554" cy="731132"/>
      </dsp:txXfrm>
    </dsp:sp>
    <dsp:sp modelId="{D54ABE0B-BCBB-4695-8237-4A0A4367BDE1}">
      <dsp:nvSpPr>
        <dsp:cNvPr id="0" name=""/>
        <dsp:cNvSpPr/>
      </dsp:nvSpPr>
      <dsp:spPr>
        <a:xfrm>
          <a:off x="4168598" y="645"/>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Mobile Learning</a:t>
          </a:r>
          <a:endParaRPr lang="en-US" sz="1600" b="0" kern="1200" dirty="0">
            <a:latin typeface="Gisha" panose="020B0502040204020203" pitchFamily="34" charset="-79"/>
            <a:cs typeface="Gisha" panose="020B0502040204020203" pitchFamily="34" charset="-79"/>
          </a:endParaRPr>
        </a:p>
      </dsp:txBody>
      <dsp:txXfrm>
        <a:off x="4168598" y="645"/>
        <a:ext cx="1218554" cy="731132"/>
      </dsp:txXfrm>
    </dsp:sp>
    <dsp:sp modelId="{0DEFA8A2-433B-4192-A653-422FF0AFC88A}">
      <dsp:nvSpPr>
        <dsp:cNvPr id="0" name=""/>
        <dsp:cNvSpPr/>
      </dsp:nvSpPr>
      <dsp:spPr>
        <a:xfrm>
          <a:off x="5509008" y="645"/>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Blended Learning</a:t>
          </a:r>
          <a:endParaRPr lang="en-US" sz="1600" b="0" kern="1200" dirty="0">
            <a:latin typeface="Gisha" panose="020B0502040204020203" pitchFamily="34" charset="-79"/>
            <a:cs typeface="Gisha" panose="020B0502040204020203" pitchFamily="34" charset="-79"/>
          </a:endParaRPr>
        </a:p>
      </dsp:txBody>
      <dsp:txXfrm>
        <a:off x="5509008" y="645"/>
        <a:ext cx="1218554" cy="731132"/>
      </dsp:txXfrm>
    </dsp:sp>
    <dsp:sp modelId="{E0AFFBFF-F036-4AB7-86C2-C41F4CD79319}">
      <dsp:nvSpPr>
        <dsp:cNvPr id="0" name=""/>
        <dsp:cNvSpPr/>
      </dsp:nvSpPr>
      <dsp:spPr>
        <a:xfrm>
          <a:off x="147367" y="853633"/>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Wikis</a:t>
          </a:r>
          <a:endParaRPr lang="en-US" sz="1600" b="0" kern="1200" dirty="0">
            <a:latin typeface="Gisha" panose="020B0502040204020203" pitchFamily="34" charset="-79"/>
            <a:cs typeface="Gisha" panose="020B0502040204020203" pitchFamily="34" charset="-79"/>
          </a:endParaRPr>
        </a:p>
      </dsp:txBody>
      <dsp:txXfrm>
        <a:off x="147367" y="853633"/>
        <a:ext cx="1218554" cy="731132"/>
      </dsp:txXfrm>
    </dsp:sp>
    <dsp:sp modelId="{ED5A0163-37E5-4BB5-AC09-716C908E4FA9}">
      <dsp:nvSpPr>
        <dsp:cNvPr id="0" name=""/>
        <dsp:cNvSpPr/>
      </dsp:nvSpPr>
      <dsp:spPr>
        <a:xfrm>
          <a:off x="1487778" y="853633"/>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Distance Learning</a:t>
          </a:r>
          <a:endParaRPr lang="en-US" sz="1600" b="0" kern="1200" dirty="0">
            <a:latin typeface="Gisha" panose="020B0502040204020203" pitchFamily="34" charset="-79"/>
            <a:cs typeface="Gisha" panose="020B0502040204020203" pitchFamily="34" charset="-79"/>
          </a:endParaRPr>
        </a:p>
      </dsp:txBody>
      <dsp:txXfrm>
        <a:off x="1487778" y="853633"/>
        <a:ext cx="1218554" cy="731132"/>
      </dsp:txXfrm>
    </dsp:sp>
    <dsp:sp modelId="{FC298DA3-C1A6-4AEA-ACD0-307929B945A9}">
      <dsp:nvSpPr>
        <dsp:cNvPr id="0" name=""/>
        <dsp:cNvSpPr/>
      </dsp:nvSpPr>
      <dsp:spPr>
        <a:xfrm>
          <a:off x="2828188" y="853633"/>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Social Media</a:t>
          </a:r>
          <a:endParaRPr lang="en-US" sz="1600" b="0" kern="1200" dirty="0">
            <a:latin typeface="Gisha" panose="020B0502040204020203" pitchFamily="34" charset="-79"/>
            <a:cs typeface="Gisha" panose="020B0502040204020203" pitchFamily="34" charset="-79"/>
          </a:endParaRPr>
        </a:p>
      </dsp:txBody>
      <dsp:txXfrm>
        <a:off x="2828188" y="853633"/>
        <a:ext cx="1218554" cy="731132"/>
      </dsp:txXfrm>
    </dsp:sp>
    <dsp:sp modelId="{DB10402E-FC0A-4C79-A0C1-8466A86FD363}">
      <dsp:nvSpPr>
        <dsp:cNvPr id="0" name=""/>
        <dsp:cNvSpPr/>
      </dsp:nvSpPr>
      <dsp:spPr>
        <a:xfrm>
          <a:off x="4168598" y="853633"/>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Shared Workspaces </a:t>
          </a:r>
          <a:endParaRPr lang="en-US" sz="1600" b="0" kern="1200" dirty="0">
            <a:latin typeface="Gisha" panose="020B0502040204020203" pitchFamily="34" charset="-79"/>
            <a:cs typeface="Gisha" panose="020B0502040204020203" pitchFamily="34" charset="-79"/>
          </a:endParaRPr>
        </a:p>
      </dsp:txBody>
      <dsp:txXfrm>
        <a:off x="4168598" y="853633"/>
        <a:ext cx="1218554" cy="731132"/>
      </dsp:txXfrm>
    </dsp:sp>
    <dsp:sp modelId="{AA3F8BCE-F977-482F-B9A7-B9E4EA717D09}">
      <dsp:nvSpPr>
        <dsp:cNvPr id="0" name=""/>
        <dsp:cNvSpPr/>
      </dsp:nvSpPr>
      <dsp:spPr>
        <a:xfrm>
          <a:off x="5509008" y="853633"/>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RSS Feeds</a:t>
          </a:r>
          <a:endParaRPr lang="en-US" sz="1600" b="0" kern="1200" dirty="0">
            <a:latin typeface="Gisha" panose="020B0502040204020203" pitchFamily="34" charset="-79"/>
            <a:cs typeface="Gisha" panose="020B0502040204020203" pitchFamily="34" charset="-79"/>
          </a:endParaRPr>
        </a:p>
      </dsp:txBody>
      <dsp:txXfrm>
        <a:off x="5509008" y="853633"/>
        <a:ext cx="1218554" cy="731132"/>
      </dsp:txXfrm>
    </dsp:sp>
    <dsp:sp modelId="{93976670-3634-45C9-85F6-BA845A8D82F8}">
      <dsp:nvSpPr>
        <dsp:cNvPr id="0" name=""/>
        <dsp:cNvSpPr/>
      </dsp:nvSpPr>
      <dsp:spPr>
        <a:xfrm>
          <a:off x="147367" y="1706621"/>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Blogs</a:t>
          </a:r>
          <a:endParaRPr lang="en-US" sz="1600" b="0" kern="1200" dirty="0">
            <a:latin typeface="Gisha" panose="020B0502040204020203" pitchFamily="34" charset="-79"/>
            <a:cs typeface="Gisha" panose="020B0502040204020203" pitchFamily="34" charset="-79"/>
          </a:endParaRPr>
        </a:p>
      </dsp:txBody>
      <dsp:txXfrm>
        <a:off x="147367" y="1706621"/>
        <a:ext cx="1218554" cy="731132"/>
      </dsp:txXfrm>
    </dsp:sp>
    <dsp:sp modelId="{5C511956-9FCE-4968-BCD2-6558B514C5F3}">
      <dsp:nvSpPr>
        <dsp:cNvPr id="0" name=""/>
        <dsp:cNvSpPr/>
      </dsp:nvSpPr>
      <dsp:spPr>
        <a:xfrm>
          <a:off x="1487778" y="1706621"/>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Microblogs</a:t>
          </a:r>
          <a:endParaRPr lang="en-US" sz="1600" b="0" kern="1200" dirty="0">
            <a:latin typeface="Gisha" panose="020B0502040204020203" pitchFamily="34" charset="-79"/>
            <a:cs typeface="Gisha" panose="020B0502040204020203" pitchFamily="34" charset="-79"/>
          </a:endParaRPr>
        </a:p>
      </dsp:txBody>
      <dsp:txXfrm>
        <a:off x="1487778" y="1706621"/>
        <a:ext cx="1218554" cy="731132"/>
      </dsp:txXfrm>
    </dsp:sp>
    <dsp:sp modelId="{70D55BC3-DA2E-40A2-B25C-6E564112D171}">
      <dsp:nvSpPr>
        <dsp:cNvPr id="0" name=""/>
        <dsp:cNvSpPr/>
      </dsp:nvSpPr>
      <dsp:spPr>
        <a:xfrm>
          <a:off x="2828188" y="1706621"/>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Discussion Boards</a:t>
          </a:r>
          <a:endParaRPr lang="en-US" sz="1600" b="0" kern="1200" dirty="0">
            <a:latin typeface="Gisha" panose="020B0502040204020203" pitchFamily="34" charset="-79"/>
            <a:cs typeface="Gisha" panose="020B0502040204020203" pitchFamily="34" charset="-79"/>
          </a:endParaRPr>
        </a:p>
      </dsp:txBody>
      <dsp:txXfrm>
        <a:off x="2828188" y="1706621"/>
        <a:ext cx="1218554" cy="731132"/>
      </dsp:txXfrm>
    </dsp:sp>
    <dsp:sp modelId="{E9A9E5DB-F438-4B1D-A99C-1409380DBD77}">
      <dsp:nvSpPr>
        <dsp:cNvPr id="0" name=""/>
        <dsp:cNvSpPr/>
      </dsp:nvSpPr>
      <dsp:spPr>
        <a:xfrm>
          <a:off x="4168598" y="1706621"/>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MOOCs</a:t>
          </a:r>
          <a:endParaRPr lang="en-US" sz="1600" b="0" kern="1200" dirty="0">
            <a:latin typeface="Gisha" panose="020B0502040204020203" pitchFamily="34" charset="-79"/>
            <a:cs typeface="Gisha" panose="020B0502040204020203" pitchFamily="34" charset="-79"/>
          </a:endParaRPr>
        </a:p>
      </dsp:txBody>
      <dsp:txXfrm>
        <a:off x="4168598" y="1706621"/>
        <a:ext cx="1218554" cy="731132"/>
      </dsp:txXfrm>
    </dsp:sp>
    <dsp:sp modelId="{BFD666B4-831B-4AAF-99FF-5F7E42E79D7A}">
      <dsp:nvSpPr>
        <dsp:cNvPr id="0" name=""/>
        <dsp:cNvSpPr/>
      </dsp:nvSpPr>
      <dsp:spPr>
        <a:xfrm>
          <a:off x="5509008" y="1706621"/>
          <a:ext cx="1218554" cy="731132"/>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Adaptive Training</a:t>
          </a:r>
          <a:endParaRPr lang="en-US" sz="1600" b="0" kern="1200" dirty="0">
            <a:latin typeface="Gisha" panose="020B0502040204020203" pitchFamily="34" charset="-79"/>
            <a:cs typeface="Gisha" panose="020B0502040204020203" pitchFamily="34" charset="-79"/>
          </a:endParaRPr>
        </a:p>
      </dsp:txBody>
      <dsp:txXfrm>
        <a:off x="5509008" y="1706621"/>
        <a:ext cx="1218554" cy="731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187C02-2B25-40D6-A0B7-B16F09095268}">
      <dsp:nvSpPr>
        <dsp:cNvPr id="0" name=""/>
        <dsp:cNvSpPr/>
      </dsp:nvSpPr>
      <dsp:spPr>
        <a:xfrm>
          <a:off x="772" y="504555"/>
          <a:ext cx="1505489" cy="1505489"/>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852" tIns="16510" rIns="82852" bIns="16510" numCol="1" spcCol="1270" anchor="ctr" anchorCtr="0">
          <a:noAutofit/>
        </a:bodyPr>
        <a:lstStyle/>
        <a:p>
          <a:pPr lvl="0" algn="ctr" defTabSz="577850">
            <a:lnSpc>
              <a:spcPct val="90000"/>
            </a:lnSpc>
            <a:spcBef>
              <a:spcPct val="0"/>
            </a:spcBef>
            <a:spcAft>
              <a:spcPct val="35000"/>
            </a:spcAft>
          </a:pPr>
          <a:r>
            <a:rPr lang="en-US" sz="1300" kern="1200" dirty="0" smtClean="0">
              <a:latin typeface="Gisha" panose="020B0502040204020203" pitchFamily="34" charset="-79"/>
              <a:cs typeface="Gisha" panose="020B0502040204020203" pitchFamily="34" charset="-79"/>
            </a:rPr>
            <a:t>Networking Sites (Facebook, LinkedIn)</a:t>
          </a:r>
          <a:endParaRPr lang="en-US" sz="1300" kern="1200" dirty="0">
            <a:latin typeface="Gisha" panose="020B0502040204020203" pitchFamily="34" charset="-79"/>
            <a:cs typeface="Gisha" panose="020B0502040204020203" pitchFamily="34" charset="-79"/>
          </a:endParaRPr>
        </a:p>
      </dsp:txBody>
      <dsp:txXfrm>
        <a:off x="221246" y="725029"/>
        <a:ext cx="1064541" cy="1064541"/>
      </dsp:txXfrm>
    </dsp:sp>
    <dsp:sp modelId="{98BFE71C-A77B-44CD-B056-BF83AEAB6647}">
      <dsp:nvSpPr>
        <dsp:cNvPr id="0" name=""/>
        <dsp:cNvSpPr/>
      </dsp:nvSpPr>
      <dsp:spPr>
        <a:xfrm>
          <a:off x="1205163" y="504555"/>
          <a:ext cx="1505489" cy="1505489"/>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852" tIns="16510" rIns="82852" bIns="16510" numCol="1" spcCol="1270" anchor="ctr" anchorCtr="0">
          <a:noAutofit/>
        </a:bodyPr>
        <a:lstStyle/>
        <a:p>
          <a:pPr lvl="0" algn="ctr" defTabSz="577850">
            <a:lnSpc>
              <a:spcPct val="90000"/>
            </a:lnSpc>
            <a:spcBef>
              <a:spcPct val="0"/>
            </a:spcBef>
            <a:spcAft>
              <a:spcPct val="35000"/>
            </a:spcAft>
          </a:pPr>
          <a:r>
            <a:rPr lang="en-US" sz="1300" kern="1200" dirty="0" smtClean="0">
              <a:latin typeface="Gisha" panose="020B0502040204020203" pitchFamily="34" charset="-79"/>
              <a:cs typeface="Gisha" panose="020B0502040204020203" pitchFamily="34" charset="-79"/>
            </a:rPr>
            <a:t>Microblogs (Twitter)</a:t>
          </a:r>
          <a:endParaRPr lang="en-US" sz="1300" kern="1200" dirty="0">
            <a:latin typeface="Gisha" panose="020B0502040204020203" pitchFamily="34" charset="-79"/>
            <a:cs typeface="Gisha" panose="020B0502040204020203" pitchFamily="34" charset="-79"/>
          </a:endParaRPr>
        </a:p>
      </dsp:txBody>
      <dsp:txXfrm>
        <a:off x="1425637" y="725029"/>
        <a:ext cx="1064541" cy="1064541"/>
      </dsp:txXfrm>
    </dsp:sp>
    <dsp:sp modelId="{4A88D36F-2204-4111-AD59-B565A51C2BA0}">
      <dsp:nvSpPr>
        <dsp:cNvPr id="0" name=""/>
        <dsp:cNvSpPr/>
      </dsp:nvSpPr>
      <dsp:spPr>
        <a:xfrm>
          <a:off x="2409555" y="504555"/>
          <a:ext cx="1505489" cy="1505489"/>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852" tIns="16510" rIns="82852" bIns="16510" numCol="1" spcCol="1270" anchor="ctr" anchorCtr="0">
          <a:noAutofit/>
        </a:bodyPr>
        <a:lstStyle/>
        <a:p>
          <a:pPr lvl="0" algn="ctr" defTabSz="577850">
            <a:lnSpc>
              <a:spcPct val="90000"/>
            </a:lnSpc>
            <a:spcBef>
              <a:spcPct val="0"/>
            </a:spcBef>
            <a:spcAft>
              <a:spcPct val="35000"/>
            </a:spcAft>
          </a:pPr>
          <a:r>
            <a:rPr lang="en-US" sz="1300" kern="1200" dirty="0" smtClean="0">
              <a:latin typeface="Gisha" panose="020B0502040204020203" pitchFamily="34" charset="-79"/>
              <a:cs typeface="Gisha" panose="020B0502040204020203" pitchFamily="34" charset="-79"/>
            </a:rPr>
            <a:t>Blogs</a:t>
          </a:r>
          <a:endParaRPr lang="en-US" sz="1300" kern="1200" dirty="0">
            <a:latin typeface="Gisha" panose="020B0502040204020203" pitchFamily="34" charset="-79"/>
            <a:cs typeface="Gisha" panose="020B0502040204020203" pitchFamily="34" charset="-79"/>
          </a:endParaRPr>
        </a:p>
      </dsp:txBody>
      <dsp:txXfrm>
        <a:off x="2630029" y="725029"/>
        <a:ext cx="1064541" cy="1064541"/>
      </dsp:txXfrm>
    </dsp:sp>
    <dsp:sp modelId="{1883E6B2-94B6-4152-9163-52E053B416C1}">
      <dsp:nvSpPr>
        <dsp:cNvPr id="0" name=""/>
        <dsp:cNvSpPr/>
      </dsp:nvSpPr>
      <dsp:spPr>
        <a:xfrm>
          <a:off x="3613946" y="504555"/>
          <a:ext cx="1505489" cy="1505489"/>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852" tIns="16510" rIns="82852" bIns="16510" numCol="1" spcCol="1270" anchor="ctr" anchorCtr="0">
          <a:noAutofit/>
        </a:bodyPr>
        <a:lstStyle/>
        <a:p>
          <a:pPr lvl="0" algn="ctr" defTabSz="577850">
            <a:lnSpc>
              <a:spcPct val="90000"/>
            </a:lnSpc>
            <a:spcBef>
              <a:spcPct val="0"/>
            </a:spcBef>
            <a:spcAft>
              <a:spcPct val="35000"/>
            </a:spcAft>
          </a:pPr>
          <a:r>
            <a:rPr lang="en-US" sz="1300" kern="1200" dirty="0" smtClean="0">
              <a:latin typeface="Gisha" panose="020B0502040204020203" pitchFamily="34" charset="-79"/>
              <a:cs typeface="Gisha" panose="020B0502040204020203" pitchFamily="34" charset="-79"/>
            </a:rPr>
            <a:t>Wikis (</a:t>
          </a:r>
          <a:r>
            <a:rPr lang="en-US" sz="1300" b="0" i="0" kern="1200" dirty="0" smtClean="0">
              <a:latin typeface="Gisha" panose="020B0502040204020203" pitchFamily="34" charset="-79"/>
              <a:cs typeface="Gisha" panose="020B0502040204020203" pitchFamily="34" charset="-79"/>
            </a:rPr>
            <a:t>Wikipedia)</a:t>
          </a:r>
          <a:endParaRPr lang="en-US" sz="1300" b="0" kern="1200" dirty="0">
            <a:latin typeface="Gisha" panose="020B0502040204020203" pitchFamily="34" charset="-79"/>
            <a:cs typeface="Gisha" panose="020B0502040204020203" pitchFamily="34" charset="-79"/>
          </a:endParaRPr>
        </a:p>
      </dsp:txBody>
      <dsp:txXfrm>
        <a:off x="3834420" y="725029"/>
        <a:ext cx="1064541" cy="1064541"/>
      </dsp:txXfrm>
    </dsp:sp>
    <dsp:sp modelId="{94A6EF38-9FCE-403C-8CC7-2C4903EE1AD3}">
      <dsp:nvSpPr>
        <dsp:cNvPr id="0" name=""/>
        <dsp:cNvSpPr/>
      </dsp:nvSpPr>
      <dsp:spPr>
        <a:xfrm>
          <a:off x="4818338" y="504555"/>
          <a:ext cx="1505489" cy="1505489"/>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852" tIns="16510" rIns="82852" bIns="16510" numCol="1" spcCol="1270" anchor="ctr" anchorCtr="0">
          <a:noAutofit/>
        </a:bodyPr>
        <a:lstStyle/>
        <a:p>
          <a:pPr lvl="0" algn="ctr" defTabSz="577850">
            <a:lnSpc>
              <a:spcPct val="90000"/>
            </a:lnSpc>
            <a:spcBef>
              <a:spcPct val="0"/>
            </a:spcBef>
            <a:spcAft>
              <a:spcPct val="35000"/>
            </a:spcAft>
          </a:pPr>
          <a:r>
            <a:rPr lang="en-US" sz="1300" kern="1200" dirty="0" smtClean="0">
              <a:latin typeface="Gisha" panose="020B0502040204020203" pitchFamily="34" charset="-79"/>
              <a:cs typeface="Gisha" panose="020B0502040204020203" pitchFamily="34" charset="-79"/>
            </a:rPr>
            <a:t>Shared Media (YouTube)</a:t>
          </a:r>
          <a:endParaRPr lang="en-US" sz="1300" kern="1200" dirty="0">
            <a:latin typeface="Gisha" panose="020B0502040204020203" pitchFamily="34" charset="-79"/>
            <a:cs typeface="Gisha" panose="020B0502040204020203" pitchFamily="34" charset="-79"/>
          </a:endParaRPr>
        </a:p>
      </dsp:txBody>
      <dsp:txXfrm>
        <a:off x="5038812" y="725029"/>
        <a:ext cx="1064541" cy="10645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5980D0-FC3F-4D44-A1C4-DC2958D08413}">
      <dsp:nvSpPr>
        <dsp:cNvPr id="0" name=""/>
        <dsp:cNvSpPr/>
      </dsp:nvSpPr>
      <dsp:spPr>
        <a:xfrm rot="16200000">
          <a:off x="417" y="297532"/>
          <a:ext cx="2884735" cy="2884735"/>
        </a:xfrm>
        <a:prstGeom prst="downArrow">
          <a:avLst>
            <a:gd name="adj1" fmla="val 50000"/>
            <a:gd name="adj2" fmla="val 35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kern="1200" dirty="0" smtClean="0"/>
            <a:t>Traditional Methods</a:t>
          </a:r>
          <a:endParaRPr lang="en-US" sz="2700" kern="1200" dirty="0"/>
        </a:p>
      </dsp:txBody>
      <dsp:txXfrm rot="5400000">
        <a:off x="418" y="1018715"/>
        <a:ext cx="2379906" cy="1442367"/>
      </dsp:txXfrm>
    </dsp:sp>
    <dsp:sp modelId="{42E91AB7-52D0-47AC-B2EC-52BE1CD6C96A}">
      <dsp:nvSpPr>
        <dsp:cNvPr id="0" name=""/>
        <dsp:cNvSpPr/>
      </dsp:nvSpPr>
      <dsp:spPr>
        <a:xfrm rot="5400000">
          <a:off x="3058446" y="297532"/>
          <a:ext cx="2884735" cy="2884735"/>
        </a:xfrm>
        <a:prstGeom prst="downArrow">
          <a:avLst>
            <a:gd name="adj1" fmla="val 50000"/>
            <a:gd name="adj2" fmla="val 35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kern="1200" dirty="0" smtClean="0"/>
            <a:t>Technology-Based Methods</a:t>
          </a:r>
          <a:endParaRPr lang="en-US" sz="2700" kern="1200" dirty="0"/>
        </a:p>
      </dsp:txBody>
      <dsp:txXfrm rot="-5400000">
        <a:off x="3563276" y="1018716"/>
        <a:ext cx="2379906" cy="144236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10556" y="2006600"/>
            <a:ext cx="2953944" cy="1440602"/>
          </a:xfrm>
        </p:spPr>
        <p:txBody>
          <a:bodyPr>
            <a:normAutofit/>
          </a:bodyPr>
          <a:lstStyle/>
          <a:p>
            <a:r>
              <a:rPr lang="en-US" sz="2400" dirty="0">
                <a:solidFill>
                  <a:srgbClr val="002060"/>
                </a:solidFill>
                <a:ea typeface="+mn-ea"/>
              </a:rPr>
              <a:t>Chapter Eight</a:t>
            </a:r>
            <a:br>
              <a:rPr lang="en-US" sz="2400" dirty="0">
                <a:solidFill>
                  <a:srgbClr val="002060"/>
                </a:solidFill>
                <a:ea typeface="+mn-ea"/>
              </a:rPr>
            </a:br>
            <a:r>
              <a:rPr lang="en-US" sz="2400" dirty="0">
                <a:ea typeface="+mn-ea"/>
              </a:rPr>
              <a:t>Technology-Based Training Methods</a:t>
            </a:r>
          </a:p>
        </p:txBody>
      </p:sp>
      <p:pic>
        <p:nvPicPr>
          <p:cNvPr id="6" name="Picture 5"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67451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3200400"/>
          </a:xfrm>
        </p:spPr>
        <p:txBody>
          <a:bodyPr>
            <a:normAutofit/>
          </a:bodyPr>
          <a:lstStyle/>
          <a:p>
            <a:r>
              <a:rPr lang="en-US" dirty="0"/>
              <a:t>Explain how new technologies are influencing </a:t>
            </a:r>
            <a:r>
              <a:rPr lang="en-US" dirty="0" smtClean="0"/>
              <a:t>training</a:t>
            </a:r>
          </a:p>
          <a:p>
            <a:endParaRPr lang="en-US" sz="1200" dirty="0"/>
          </a:p>
          <a:p>
            <a:r>
              <a:rPr lang="en-US" dirty="0"/>
              <a:t>Evaluate a Web-based training </a:t>
            </a:r>
            <a:r>
              <a:rPr lang="en-US" dirty="0" smtClean="0"/>
              <a:t>site</a:t>
            </a:r>
          </a:p>
          <a:p>
            <a:endParaRPr lang="en-US" sz="1200" dirty="0"/>
          </a:p>
          <a:p>
            <a:r>
              <a:rPr lang="en-US" dirty="0"/>
              <a:t>Explain how learning and transfer of training are enhanced by using new training </a:t>
            </a:r>
            <a:r>
              <a:rPr lang="en-US" dirty="0" smtClean="0"/>
              <a:t>technologies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38556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0531" y="1045500"/>
            <a:ext cx="3854229"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430868" y="1828800"/>
            <a:ext cx="6417732" cy="3733800"/>
          </a:xfrm>
        </p:spPr>
        <p:txBody>
          <a:bodyPr>
            <a:normAutofit/>
          </a:bodyPr>
          <a:lstStyle/>
          <a:p>
            <a:r>
              <a:rPr lang="en-US" dirty="0"/>
              <a:t>Explain the strengths and limitations of e-learning, mobile technology training methods (such as iPads), and </a:t>
            </a:r>
            <a:r>
              <a:rPr lang="en-US" dirty="0" smtClean="0"/>
              <a:t>simulations</a:t>
            </a:r>
          </a:p>
          <a:p>
            <a:endParaRPr lang="en-US" sz="1200" dirty="0"/>
          </a:p>
          <a:p>
            <a:r>
              <a:rPr lang="en-US" dirty="0"/>
              <a:t>Explain the different types of social media and the conditions conducive to their use for </a:t>
            </a:r>
            <a:r>
              <a:rPr lang="en-US" dirty="0" smtClean="0"/>
              <a:t>training</a:t>
            </a:r>
          </a:p>
          <a:p>
            <a:endParaRPr lang="en-US" sz="1200" dirty="0"/>
          </a:p>
          <a:p>
            <a:r>
              <a:rPr lang="en-US" dirty="0"/>
              <a:t>Describe to a manager the various types of distance </a:t>
            </a:r>
            <a:r>
              <a:rPr lang="en-US" dirty="0" smtClean="0"/>
              <a:t>learning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53172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8204" y="1045500"/>
            <a:ext cx="3538883" cy="746649"/>
          </a:xfrm>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430868" y="1828800"/>
            <a:ext cx="6417732" cy="3657600"/>
          </a:xfrm>
        </p:spPr>
        <p:txBody>
          <a:bodyPr>
            <a:normAutofit/>
          </a:bodyPr>
          <a:lstStyle/>
          <a:p>
            <a:r>
              <a:rPr lang="en-US" dirty="0"/>
              <a:t>Recommend what should be included in an electronic performance support </a:t>
            </a:r>
            <a:r>
              <a:rPr lang="en-US" dirty="0" smtClean="0"/>
              <a:t>system</a:t>
            </a:r>
          </a:p>
          <a:p>
            <a:endParaRPr lang="en-US" sz="1200" dirty="0"/>
          </a:p>
          <a:p>
            <a:r>
              <a:rPr lang="en-US" dirty="0"/>
              <a:t>Compare and contrast the strengths and weaknesses of traditional training methods versus those of technology-based training </a:t>
            </a:r>
            <a:r>
              <a:rPr lang="en-US" dirty="0" smtClean="0"/>
              <a:t>methods</a:t>
            </a:r>
          </a:p>
          <a:p>
            <a:endParaRPr lang="en-US" sz="1200" dirty="0"/>
          </a:p>
          <a:p>
            <a:r>
              <a:rPr lang="en-US" dirty="0"/>
              <a:t>Identify and explain the benefits of learning management </a:t>
            </a:r>
            <a:r>
              <a:rPr lang="en-US" dirty="0" smtClean="0"/>
              <a:t>systems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36589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Statistics</a:t>
            </a:r>
            <a:endParaRPr lang="en-US" dirty="0"/>
          </a:p>
        </p:txBody>
      </p:sp>
      <p:sp>
        <p:nvSpPr>
          <p:cNvPr id="3" name="Content Placeholder 2"/>
          <p:cNvSpPr>
            <a:spLocks noGrp="1"/>
          </p:cNvSpPr>
          <p:nvPr>
            <p:ph idx="1"/>
          </p:nvPr>
        </p:nvSpPr>
        <p:spPr>
          <a:xfrm>
            <a:off x="1430868" y="1905000"/>
            <a:ext cx="6417732" cy="3657600"/>
          </a:xfrm>
        </p:spPr>
        <p:txBody>
          <a:bodyPr>
            <a:normAutofit/>
          </a:bodyPr>
          <a:lstStyle/>
          <a:p>
            <a:pPr lvl="0"/>
            <a:r>
              <a:rPr lang="en-US" dirty="0"/>
              <a:t>15% of training hours are delivered in a virtual classroom; 29% are delivered online</a:t>
            </a:r>
          </a:p>
          <a:p>
            <a:pPr lvl="0"/>
            <a:r>
              <a:rPr lang="en-US" dirty="0"/>
              <a:t>39% of learning hours involve technology-based training methods</a:t>
            </a:r>
          </a:p>
          <a:p>
            <a:pPr lvl="0"/>
            <a:r>
              <a:rPr lang="en-US" dirty="0"/>
              <a:t>79% of companies are using learning management systems</a:t>
            </a:r>
          </a:p>
          <a:p>
            <a:pPr lvl="0"/>
            <a:r>
              <a:rPr lang="en-US" dirty="0"/>
              <a:t>36% of large companies deliver training online, compared to 28% of small </a:t>
            </a:r>
            <a:r>
              <a:rPr lang="en-US" dirty="0" smtClean="0"/>
              <a:t>companies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84745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45500"/>
            <a:ext cx="5756401" cy="746649"/>
          </a:xfrm>
        </p:spPr>
        <p:txBody>
          <a:bodyPr/>
          <a:lstStyle/>
          <a:p>
            <a:r>
              <a:rPr lang="en-US" dirty="0" smtClean="0"/>
              <a:t>Technology’s Influence</a:t>
            </a:r>
            <a:r>
              <a:rPr lang="en-US" sz="2000" dirty="0" smtClean="0"/>
              <a:t> (1)</a:t>
            </a:r>
            <a:endParaRPr lang="en-US" sz="2000" dirty="0"/>
          </a:p>
        </p:txBody>
      </p:sp>
      <p:sp>
        <p:nvSpPr>
          <p:cNvPr id="3" name="Content Placeholder 2"/>
          <p:cNvSpPr>
            <a:spLocks noGrp="1"/>
          </p:cNvSpPr>
          <p:nvPr>
            <p:ph idx="1"/>
          </p:nvPr>
        </p:nvSpPr>
        <p:spPr>
          <a:xfrm>
            <a:off x="1430868" y="1905000"/>
            <a:ext cx="6189132" cy="3810000"/>
          </a:xfrm>
        </p:spPr>
        <p:txBody>
          <a:bodyPr>
            <a:normAutofit lnSpcReduction="10000"/>
          </a:bodyPr>
          <a:lstStyle/>
          <a:p>
            <a:pPr lvl="0"/>
            <a:r>
              <a:rPr lang="en-US" dirty="0"/>
              <a:t>Employees have greater control over when and where they receive </a:t>
            </a:r>
            <a:r>
              <a:rPr lang="en-US" dirty="0" smtClean="0"/>
              <a:t>training</a:t>
            </a:r>
          </a:p>
          <a:p>
            <a:pPr lvl="0"/>
            <a:endParaRPr lang="en-US" sz="1200" dirty="0"/>
          </a:p>
          <a:p>
            <a:pPr lvl="0"/>
            <a:r>
              <a:rPr lang="en-US" dirty="0"/>
              <a:t>Employees have greater access to knowledge and expert </a:t>
            </a:r>
            <a:r>
              <a:rPr lang="en-US" dirty="0" smtClean="0"/>
              <a:t>systems</a:t>
            </a:r>
          </a:p>
          <a:p>
            <a:pPr lvl="0"/>
            <a:endParaRPr lang="en-US" sz="1200" dirty="0"/>
          </a:p>
          <a:p>
            <a:pPr lvl="0"/>
            <a:r>
              <a:rPr lang="en-US" dirty="0"/>
              <a:t>The use of avatars, virtual reality, and simulations make training “real</a:t>
            </a:r>
            <a:r>
              <a:rPr lang="en-US" dirty="0" smtClean="0"/>
              <a:t>”</a:t>
            </a:r>
          </a:p>
          <a:p>
            <a:pPr lvl="0"/>
            <a:endParaRPr lang="en-US" sz="1200" dirty="0"/>
          </a:p>
          <a:p>
            <a:pPr lvl="0"/>
            <a:r>
              <a:rPr lang="en-US" dirty="0"/>
              <a:t>Employees can choose the media they like </a:t>
            </a:r>
            <a:r>
              <a:rPr lang="en-US" dirty="0" smtClean="0"/>
              <a:t>best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44581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45500"/>
            <a:ext cx="5756401" cy="746649"/>
          </a:xfrm>
        </p:spPr>
        <p:txBody>
          <a:bodyPr>
            <a:normAutofit/>
          </a:bodyPr>
          <a:lstStyle/>
          <a:p>
            <a:r>
              <a:rPr lang="en-US" dirty="0" smtClean="0"/>
              <a:t>Technology’s Influence</a:t>
            </a:r>
            <a:r>
              <a:rPr lang="en-US" sz="2000" dirty="0" smtClean="0"/>
              <a:t> </a:t>
            </a:r>
            <a:r>
              <a:rPr lang="en-US" sz="2200" dirty="0" smtClean="0"/>
              <a:t>(2)</a:t>
            </a:r>
            <a:endParaRPr lang="en-US" sz="2200" dirty="0"/>
          </a:p>
        </p:txBody>
      </p:sp>
      <p:sp>
        <p:nvSpPr>
          <p:cNvPr id="3" name="Content Placeholder 2"/>
          <p:cNvSpPr>
            <a:spLocks noGrp="1"/>
          </p:cNvSpPr>
          <p:nvPr>
            <p:ph idx="1"/>
          </p:nvPr>
        </p:nvSpPr>
        <p:spPr>
          <a:xfrm>
            <a:off x="1430868" y="1905000"/>
            <a:ext cx="6417732" cy="2895600"/>
          </a:xfrm>
        </p:spPr>
        <p:txBody>
          <a:bodyPr>
            <a:normAutofit/>
          </a:bodyPr>
          <a:lstStyle/>
          <a:p>
            <a:pPr lvl="0"/>
            <a:r>
              <a:rPr lang="en-US" dirty="0"/>
              <a:t>The administration of training can be conducted </a:t>
            </a:r>
            <a:r>
              <a:rPr lang="en-US" dirty="0" smtClean="0"/>
              <a:t>electronically</a:t>
            </a:r>
          </a:p>
          <a:p>
            <a:pPr lvl="0"/>
            <a:endParaRPr lang="en-US" sz="1200" dirty="0"/>
          </a:p>
          <a:p>
            <a:pPr lvl="0"/>
            <a:r>
              <a:rPr lang="en-US" dirty="0" smtClean="0"/>
              <a:t>Training </a:t>
            </a:r>
            <a:r>
              <a:rPr lang="en-US" dirty="0"/>
              <a:t>accomplishments can be </a:t>
            </a:r>
            <a:r>
              <a:rPr lang="en-US" dirty="0" smtClean="0"/>
              <a:t>easily monitored</a:t>
            </a:r>
          </a:p>
          <a:p>
            <a:pPr lvl="0"/>
            <a:endParaRPr lang="en-US" sz="1200" dirty="0"/>
          </a:p>
          <a:p>
            <a:pPr lvl="0"/>
            <a:r>
              <a:rPr lang="en-US" dirty="0"/>
              <a:t>Training can be </a:t>
            </a:r>
            <a:r>
              <a:rPr lang="en-US" dirty="0" smtClean="0"/>
              <a:t>easily delivered </a:t>
            </a:r>
            <a:r>
              <a:rPr lang="en-US" dirty="0"/>
              <a:t>to </a:t>
            </a:r>
            <a:r>
              <a:rPr lang="en-US" dirty="0" smtClean="0"/>
              <a:t>trainees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085740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Technology-Based Methods</a:t>
            </a:r>
            <a:endParaRPr lang="en-US" dirty="0"/>
          </a:p>
        </p:txBody>
      </p:sp>
      <p:graphicFrame>
        <p:nvGraphicFramePr>
          <p:cNvPr id="5" name="Diagram 1" descr="This image lists technology-based methods of training. It contains fifteen rectangular boxes placed in three rows. &#10;&#10;The first row contains five boxes. From the left to the right, the boxes read e-learning, webcasts, podcasts, mobile learning, and blended learning. &#10;&#10;The second row contains five boxes. From the left to the right, the boxes read wikis, distance learning, social media, shared workspaces, and RSS feeds.  &#10;&#10;The third row contains five boxes. From the left to the right, the boxes read blogs, microblogs, discussion boards, MOOCs, and adaptive training.  &#10;"/>
          <p:cNvGraphicFramePr/>
          <p:nvPr>
            <p:extLst>
              <p:ext uri="{D42A27DB-BD31-4B8C-83A1-F6EECF244321}">
                <p14:modId xmlns:p14="http://schemas.microsoft.com/office/powerpoint/2010/main" val="1397713695"/>
              </p:ext>
            </p:extLst>
          </p:nvPr>
        </p:nvGraphicFramePr>
        <p:xfrm>
          <a:off x="1200327" y="2286000"/>
          <a:ext cx="6874931"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86971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9909" y="859605"/>
            <a:ext cx="6512404" cy="1349409"/>
          </a:xfrm>
        </p:spPr>
        <p:txBody>
          <a:bodyPr>
            <a:normAutofit/>
          </a:bodyPr>
          <a:lstStyle/>
          <a:p>
            <a:r>
              <a:rPr lang="en-US" dirty="0" smtClean="0"/>
              <a:t>Technology Facilitates </a:t>
            </a:r>
            <a:r>
              <a:rPr lang="en-US" dirty="0"/>
              <a:t>Collaboration</a:t>
            </a:r>
          </a:p>
        </p:txBody>
      </p:sp>
      <p:sp>
        <p:nvSpPr>
          <p:cNvPr id="3" name="Content Placeholder 2"/>
          <p:cNvSpPr>
            <a:spLocks noGrp="1"/>
          </p:cNvSpPr>
          <p:nvPr>
            <p:ph idx="1"/>
          </p:nvPr>
        </p:nvSpPr>
        <p:spPr>
          <a:xfrm>
            <a:off x="1430868" y="2209800"/>
            <a:ext cx="6417732" cy="3505200"/>
          </a:xfrm>
        </p:spPr>
        <p:txBody>
          <a:bodyPr>
            <a:normAutofit lnSpcReduction="10000"/>
          </a:bodyPr>
          <a:lstStyle/>
          <a:p>
            <a:r>
              <a:rPr lang="en-US" dirty="0"/>
              <a:t>Digital collaboration can be </a:t>
            </a:r>
            <a:r>
              <a:rPr lang="en-US" dirty="0" smtClean="0"/>
              <a:t>synchronous </a:t>
            </a:r>
            <a:r>
              <a:rPr lang="en-US" dirty="0"/>
              <a:t>or </a:t>
            </a:r>
            <a:r>
              <a:rPr lang="en-US" dirty="0" smtClean="0"/>
              <a:t>asynchronous</a:t>
            </a:r>
            <a:endParaRPr lang="en-US" dirty="0"/>
          </a:p>
          <a:p>
            <a:pPr lvl="1"/>
            <a:r>
              <a:rPr lang="en-US" dirty="0"/>
              <a:t>Synchronous communication refers to trainers, experts, and learners interacting </a:t>
            </a:r>
            <a:r>
              <a:rPr lang="en-US" dirty="0" smtClean="0"/>
              <a:t>live </a:t>
            </a:r>
            <a:r>
              <a:rPr lang="en-US" dirty="0"/>
              <a:t>and in real </a:t>
            </a:r>
            <a:r>
              <a:rPr lang="en-US" dirty="0" smtClean="0"/>
              <a:t>time</a:t>
            </a:r>
          </a:p>
          <a:p>
            <a:pPr lvl="1"/>
            <a:r>
              <a:rPr lang="en-US" dirty="0" smtClean="0"/>
              <a:t>Asynchronous </a:t>
            </a:r>
            <a:r>
              <a:rPr lang="en-US" dirty="0"/>
              <a:t>communication refers to non-real time </a:t>
            </a:r>
            <a:r>
              <a:rPr lang="en-US" dirty="0" smtClean="0"/>
              <a:t>interactions—learners access information and </a:t>
            </a:r>
            <a:r>
              <a:rPr lang="en-US" dirty="0"/>
              <a:t>resources when they desire </a:t>
            </a:r>
            <a:r>
              <a:rPr lang="en-US" dirty="0" smtClean="0"/>
              <a:t>them</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83717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Dynamic Learning</a:t>
            </a:r>
            <a:endParaRPr lang="en-US" dirty="0"/>
          </a:p>
        </p:txBody>
      </p:sp>
      <p:sp>
        <p:nvSpPr>
          <p:cNvPr id="3" name="Content Placeholder 2"/>
          <p:cNvSpPr>
            <a:spLocks noGrp="1"/>
          </p:cNvSpPr>
          <p:nvPr>
            <p:ph idx="1"/>
          </p:nvPr>
        </p:nvSpPr>
        <p:spPr>
          <a:xfrm>
            <a:off x="1430868" y="1905000"/>
            <a:ext cx="6417732" cy="3505200"/>
          </a:xfrm>
        </p:spPr>
        <p:txBody>
          <a:bodyPr>
            <a:normAutofit/>
          </a:bodyPr>
          <a:lstStyle/>
          <a:p>
            <a:pPr lvl="0"/>
            <a:r>
              <a:rPr lang="en-US" dirty="0"/>
              <a:t>Greater interaction between learners and </a:t>
            </a:r>
            <a:r>
              <a:rPr lang="en-US" dirty="0" smtClean="0"/>
              <a:t>content, trainers, and other learners</a:t>
            </a:r>
            <a:endParaRPr lang="en-US" dirty="0"/>
          </a:p>
          <a:p>
            <a:pPr lvl="0"/>
            <a:r>
              <a:rPr lang="en-US" dirty="0" smtClean="0"/>
              <a:t>Trainers </a:t>
            </a:r>
            <a:r>
              <a:rPr lang="en-US" dirty="0"/>
              <a:t>serving more as resources and coaches</a:t>
            </a:r>
          </a:p>
          <a:p>
            <a:pPr lvl="0"/>
            <a:r>
              <a:rPr lang="en-US" dirty="0" smtClean="0"/>
              <a:t>Experts </a:t>
            </a:r>
            <a:r>
              <a:rPr lang="en-US" dirty="0"/>
              <a:t>and resources becoming a part of the learning environment</a:t>
            </a:r>
          </a:p>
          <a:p>
            <a:pPr lvl="0"/>
            <a:r>
              <a:rPr lang="en-US" dirty="0"/>
              <a:t>More training via social media</a:t>
            </a:r>
          </a:p>
          <a:p>
            <a:pPr lvl="0"/>
            <a:r>
              <a:rPr lang="en-US" dirty="0"/>
              <a:t>More training via games and </a:t>
            </a:r>
            <a:r>
              <a:rPr lang="en-US" dirty="0" smtClean="0"/>
              <a:t>exercises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16496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97" y="1045500"/>
            <a:ext cx="7034897" cy="746649"/>
          </a:xfrm>
        </p:spPr>
        <p:txBody>
          <a:bodyPr>
            <a:normAutofit/>
          </a:bodyPr>
          <a:lstStyle/>
          <a:p>
            <a:r>
              <a:rPr lang="en-US" dirty="0"/>
              <a:t>Features of Online </a:t>
            </a:r>
            <a:r>
              <a:rPr lang="en-US" dirty="0" smtClean="0"/>
              <a:t>Learning</a:t>
            </a:r>
            <a:r>
              <a:rPr lang="en-US" sz="2000" dirty="0" smtClean="0"/>
              <a:t> (1)</a:t>
            </a:r>
            <a:endParaRPr lang="en-US" sz="2000" dirty="0"/>
          </a:p>
        </p:txBody>
      </p:sp>
      <p:sp>
        <p:nvSpPr>
          <p:cNvPr id="3" name="Content Placeholder 2"/>
          <p:cNvSpPr>
            <a:spLocks noGrp="1"/>
          </p:cNvSpPr>
          <p:nvPr>
            <p:ph idx="1"/>
          </p:nvPr>
        </p:nvSpPr>
        <p:spPr>
          <a:xfrm>
            <a:off x="1430868" y="1905000"/>
            <a:ext cx="6417732" cy="3352800"/>
          </a:xfrm>
        </p:spPr>
        <p:txBody>
          <a:bodyPr>
            <a:normAutofit/>
          </a:bodyPr>
          <a:lstStyle/>
          <a:p>
            <a:pPr lvl="0"/>
            <a:r>
              <a:rPr lang="en-US" dirty="0"/>
              <a:t>Content—content may include text, video, graphics, and </a:t>
            </a:r>
            <a:r>
              <a:rPr lang="en-US" dirty="0" smtClean="0"/>
              <a:t>sound</a:t>
            </a:r>
          </a:p>
          <a:p>
            <a:pPr marL="0" lvl="0" indent="0">
              <a:buNone/>
            </a:pPr>
            <a:endParaRPr lang="en-US" sz="1200" dirty="0"/>
          </a:p>
          <a:p>
            <a:pPr lvl="0"/>
            <a:r>
              <a:rPr lang="en-US" dirty="0"/>
              <a:t>Collaboration and sharing—collaboration and sharing can </a:t>
            </a:r>
            <a:r>
              <a:rPr lang="en-US" dirty="0" smtClean="0"/>
              <a:t>help </a:t>
            </a:r>
            <a:r>
              <a:rPr lang="en-US" dirty="0"/>
              <a:t>reinforce </a:t>
            </a:r>
            <a:r>
              <a:rPr lang="en-US" dirty="0" smtClean="0"/>
              <a:t>content</a:t>
            </a:r>
          </a:p>
          <a:p>
            <a:pPr lvl="0"/>
            <a:endParaRPr lang="en-US" sz="1200" dirty="0"/>
          </a:p>
          <a:p>
            <a:pPr lvl="0"/>
            <a:r>
              <a:rPr lang="en-US" dirty="0"/>
              <a:t>Links to resources—access to other training </a:t>
            </a:r>
            <a:r>
              <a:rPr lang="en-US" dirty="0" smtClean="0"/>
              <a:t>methods and </a:t>
            </a:r>
            <a:r>
              <a:rPr lang="en-US" dirty="0"/>
              <a:t>electronic performance </a:t>
            </a:r>
            <a:r>
              <a:rPr lang="en-US" dirty="0" smtClean="0"/>
              <a:t>support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65090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3644" y="1004061"/>
            <a:ext cx="6828002" cy="829527"/>
          </a:xfrm>
        </p:spPr>
        <p:txBody>
          <a:bodyPr>
            <a:normAutofit/>
          </a:bodyPr>
          <a:lstStyle/>
          <a:p>
            <a:r>
              <a:rPr lang="en-US" dirty="0"/>
              <a:t>Features of Online </a:t>
            </a:r>
            <a:r>
              <a:rPr lang="en-US" dirty="0" smtClean="0"/>
              <a:t>Learning</a:t>
            </a:r>
            <a:r>
              <a:rPr lang="en-US" sz="2000" dirty="0" smtClean="0"/>
              <a:t> (2)</a:t>
            </a:r>
            <a:endParaRPr lang="en-US" sz="2000" dirty="0"/>
          </a:p>
        </p:txBody>
      </p:sp>
      <p:sp>
        <p:nvSpPr>
          <p:cNvPr id="3" name="Content Placeholder 2"/>
          <p:cNvSpPr>
            <a:spLocks noGrp="1"/>
          </p:cNvSpPr>
          <p:nvPr>
            <p:ph idx="1"/>
          </p:nvPr>
        </p:nvSpPr>
        <p:spPr>
          <a:xfrm>
            <a:off x="1430868" y="1828800"/>
            <a:ext cx="6417732" cy="3276600"/>
          </a:xfrm>
        </p:spPr>
        <p:txBody>
          <a:bodyPr>
            <a:normAutofit/>
          </a:bodyPr>
          <a:lstStyle/>
          <a:p>
            <a:pPr lvl="0"/>
            <a:r>
              <a:rPr lang="en-US" dirty="0"/>
              <a:t>Learner control—leaners can control </a:t>
            </a:r>
            <a:r>
              <a:rPr lang="en-US" dirty="0" smtClean="0"/>
              <a:t>what, when, how, and with whom </a:t>
            </a:r>
            <a:r>
              <a:rPr lang="en-US" dirty="0"/>
              <a:t>they </a:t>
            </a:r>
            <a:r>
              <a:rPr lang="en-US" dirty="0" smtClean="0"/>
              <a:t>learn</a:t>
            </a:r>
          </a:p>
          <a:p>
            <a:pPr lvl="0"/>
            <a:r>
              <a:rPr lang="en-US" sz="800" dirty="0"/>
              <a:t> </a:t>
            </a:r>
          </a:p>
          <a:p>
            <a:pPr lvl="0"/>
            <a:r>
              <a:rPr lang="en-US" dirty="0" smtClean="0"/>
              <a:t>Delivery—delivery </a:t>
            </a:r>
            <a:r>
              <a:rPr lang="en-US" dirty="0"/>
              <a:t>may include internet, intranet, distance learning, and </a:t>
            </a:r>
            <a:r>
              <a:rPr lang="en-US" dirty="0" smtClean="0"/>
              <a:t>CD-ROM</a:t>
            </a:r>
          </a:p>
          <a:p>
            <a:pPr lvl="0"/>
            <a:endParaRPr lang="en-US" sz="800" dirty="0"/>
          </a:p>
          <a:p>
            <a:pPr lvl="0"/>
            <a:r>
              <a:rPr lang="en-US" dirty="0"/>
              <a:t>Administration—online administration of enrollment, monitoring, and trainee </a:t>
            </a:r>
            <a:r>
              <a:rPr lang="en-US" dirty="0" smtClean="0"/>
              <a:t>progress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16264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3204" y="1149648"/>
            <a:ext cx="5245814" cy="769322"/>
          </a:xfrm>
        </p:spPr>
        <p:txBody>
          <a:bodyPr>
            <a:normAutofit/>
          </a:bodyPr>
          <a:lstStyle/>
          <a:p>
            <a:r>
              <a:rPr lang="en-US" dirty="0" smtClean="0"/>
              <a:t>Online Effectiveness</a:t>
            </a:r>
            <a:r>
              <a:rPr lang="en-US" sz="2000" dirty="0" smtClean="0"/>
              <a:t> (1)</a:t>
            </a:r>
            <a:endParaRPr lang="en-US" sz="2000" dirty="0"/>
          </a:p>
        </p:txBody>
      </p:sp>
      <p:sp>
        <p:nvSpPr>
          <p:cNvPr id="3" name="Content Placeholder 2"/>
          <p:cNvSpPr>
            <a:spLocks noGrp="1"/>
          </p:cNvSpPr>
          <p:nvPr>
            <p:ph idx="1"/>
          </p:nvPr>
        </p:nvSpPr>
        <p:spPr>
          <a:xfrm>
            <a:off x="1430868" y="1981200"/>
            <a:ext cx="6417732" cy="3657600"/>
          </a:xfrm>
        </p:spPr>
        <p:txBody>
          <a:bodyPr>
            <a:normAutofit/>
          </a:bodyPr>
          <a:lstStyle/>
          <a:p>
            <a:pPr lvl="0"/>
            <a:r>
              <a:rPr lang="en-US" dirty="0" smtClean="0"/>
              <a:t>Online is more effective </a:t>
            </a:r>
            <a:r>
              <a:rPr lang="en-US" dirty="0"/>
              <a:t>than face-to-face </a:t>
            </a:r>
            <a:r>
              <a:rPr lang="en-US" dirty="0" smtClean="0"/>
              <a:t>for </a:t>
            </a:r>
            <a:r>
              <a:rPr lang="en-US" dirty="0"/>
              <a:t>declarative </a:t>
            </a:r>
            <a:r>
              <a:rPr lang="en-US" dirty="0" smtClean="0"/>
              <a:t>knowledge</a:t>
            </a:r>
            <a:endParaRPr lang="en-US" dirty="0"/>
          </a:p>
          <a:p>
            <a:pPr lvl="0"/>
            <a:r>
              <a:rPr lang="en-US" dirty="0"/>
              <a:t>Online and classroom </a:t>
            </a:r>
            <a:r>
              <a:rPr lang="en-US" dirty="0" smtClean="0"/>
              <a:t>are </a:t>
            </a:r>
            <a:r>
              <a:rPr lang="en-US" dirty="0"/>
              <a:t>equally effective for procedural </a:t>
            </a:r>
            <a:r>
              <a:rPr lang="en-US" dirty="0" smtClean="0"/>
              <a:t>knowledge</a:t>
            </a:r>
            <a:endParaRPr lang="en-US" dirty="0"/>
          </a:p>
          <a:p>
            <a:pPr lvl="0"/>
            <a:r>
              <a:rPr lang="en-US" dirty="0"/>
              <a:t>Learners are equally satisfied with online and classroom </a:t>
            </a:r>
            <a:r>
              <a:rPr lang="en-US" dirty="0" smtClean="0"/>
              <a:t>instruction</a:t>
            </a:r>
            <a:endParaRPr lang="en-US" dirty="0"/>
          </a:p>
          <a:p>
            <a:pPr lvl="0"/>
            <a:r>
              <a:rPr lang="en-US" dirty="0"/>
              <a:t>Online </a:t>
            </a:r>
            <a:r>
              <a:rPr lang="en-US" dirty="0" smtClean="0"/>
              <a:t>is </a:t>
            </a:r>
            <a:r>
              <a:rPr lang="en-US" dirty="0"/>
              <a:t>better than classroom </a:t>
            </a:r>
            <a:r>
              <a:rPr lang="en-US" dirty="0" smtClean="0"/>
              <a:t>when there’s learner control, practice, and feedback</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14649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3204" y="1174022"/>
            <a:ext cx="5245814" cy="720575"/>
          </a:xfrm>
        </p:spPr>
        <p:txBody>
          <a:bodyPr>
            <a:normAutofit/>
          </a:bodyPr>
          <a:lstStyle/>
          <a:p>
            <a:r>
              <a:rPr lang="en-US" dirty="0" smtClean="0"/>
              <a:t>Online Effectiveness</a:t>
            </a:r>
            <a:r>
              <a:rPr lang="en-US" sz="2000" dirty="0" smtClean="0"/>
              <a:t> (2)</a:t>
            </a:r>
            <a:endParaRPr lang="en-US" sz="2000" dirty="0"/>
          </a:p>
        </p:txBody>
      </p:sp>
      <p:sp>
        <p:nvSpPr>
          <p:cNvPr id="3" name="Content Placeholder 2"/>
          <p:cNvSpPr>
            <a:spLocks noGrp="1"/>
          </p:cNvSpPr>
          <p:nvPr>
            <p:ph idx="1"/>
          </p:nvPr>
        </p:nvSpPr>
        <p:spPr>
          <a:xfrm>
            <a:off x="1430868" y="2057400"/>
            <a:ext cx="6417732" cy="3276600"/>
          </a:xfrm>
        </p:spPr>
        <p:txBody>
          <a:bodyPr>
            <a:normAutofit/>
          </a:bodyPr>
          <a:lstStyle/>
          <a:p>
            <a:pPr lvl="0"/>
            <a:r>
              <a:rPr lang="en-US" dirty="0"/>
              <a:t>Online </a:t>
            </a:r>
            <a:r>
              <a:rPr lang="en-US" dirty="0" smtClean="0"/>
              <a:t>is </a:t>
            </a:r>
            <a:r>
              <a:rPr lang="en-US" dirty="0"/>
              <a:t>better than classroom </a:t>
            </a:r>
            <a:r>
              <a:rPr lang="en-US" dirty="0" smtClean="0"/>
              <a:t>for </a:t>
            </a:r>
            <a:r>
              <a:rPr lang="en-US" dirty="0"/>
              <a:t>long courses</a:t>
            </a:r>
          </a:p>
          <a:p>
            <a:pPr lvl="0"/>
            <a:r>
              <a:rPr lang="en-US" dirty="0"/>
              <a:t>Online and classroom </a:t>
            </a:r>
            <a:r>
              <a:rPr lang="en-US" dirty="0" smtClean="0"/>
              <a:t>are </a:t>
            </a:r>
            <a:r>
              <a:rPr lang="en-US" dirty="0"/>
              <a:t>equally effective when similar methods are used</a:t>
            </a:r>
          </a:p>
          <a:p>
            <a:pPr lvl="0"/>
            <a:r>
              <a:rPr lang="en-US" dirty="0"/>
              <a:t>Trainees who benefit most are those who </a:t>
            </a:r>
            <a:r>
              <a:rPr lang="en-US" dirty="0" smtClean="0"/>
              <a:t>devote more time</a:t>
            </a:r>
            <a:endParaRPr lang="en-US" dirty="0"/>
          </a:p>
          <a:p>
            <a:pPr lvl="0"/>
            <a:r>
              <a:rPr lang="en-US" dirty="0"/>
              <a:t>Online learning is not effective for </a:t>
            </a:r>
            <a:r>
              <a:rPr lang="en-US" dirty="0" smtClean="0"/>
              <a:t>learners with </a:t>
            </a:r>
            <a:r>
              <a:rPr lang="en-US" dirty="0"/>
              <a:t>low </a:t>
            </a:r>
            <a:r>
              <a:rPr lang="en-US" dirty="0" smtClean="0"/>
              <a:t>technology self-efficacy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31131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Needs Assessment</a:t>
            </a:r>
            <a:endParaRPr lang="en-US" dirty="0"/>
          </a:p>
        </p:txBody>
      </p:sp>
      <p:sp>
        <p:nvSpPr>
          <p:cNvPr id="3" name="Content Placeholder 2"/>
          <p:cNvSpPr>
            <a:spLocks noGrp="1"/>
          </p:cNvSpPr>
          <p:nvPr>
            <p:ph idx="1"/>
          </p:nvPr>
        </p:nvSpPr>
        <p:spPr>
          <a:xfrm>
            <a:off x="1430868" y="1981200"/>
            <a:ext cx="6417732" cy="2819400"/>
          </a:xfrm>
        </p:spPr>
        <p:txBody>
          <a:bodyPr>
            <a:normAutofit/>
          </a:bodyPr>
          <a:lstStyle/>
          <a:p>
            <a:r>
              <a:rPr lang="en-US" dirty="0" smtClean="0"/>
              <a:t>Evaluate </a:t>
            </a:r>
            <a:r>
              <a:rPr lang="en-US" dirty="0"/>
              <a:t>if the organization has the technological infrastructure to deliver training, provide learning resources, and offer technical support</a:t>
            </a:r>
          </a:p>
          <a:p>
            <a:endParaRPr lang="en-US" sz="1200" dirty="0"/>
          </a:p>
          <a:p>
            <a:r>
              <a:rPr lang="en-US" dirty="0"/>
              <a:t>Assess if trainees possess the skills for online </a:t>
            </a:r>
            <a:r>
              <a:rPr lang="en-US" dirty="0" smtClean="0"/>
              <a:t>learning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034463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a:t>Rapid </a:t>
            </a:r>
            <a:r>
              <a:rPr lang="en-US" dirty="0" smtClean="0"/>
              <a:t>Prototyping </a:t>
            </a:r>
            <a:endParaRPr lang="en-US" dirty="0"/>
          </a:p>
        </p:txBody>
      </p:sp>
      <p:sp>
        <p:nvSpPr>
          <p:cNvPr id="3" name="Content Placeholder 2"/>
          <p:cNvSpPr>
            <a:spLocks noGrp="1"/>
          </p:cNvSpPr>
          <p:nvPr>
            <p:ph idx="1"/>
          </p:nvPr>
        </p:nvSpPr>
        <p:spPr>
          <a:xfrm>
            <a:off x="1430868" y="1981200"/>
            <a:ext cx="6417732" cy="3048000"/>
          </a:xfrm>
        </p:spPr>
        <p:txBody>
          <a:bodyPr>
            <a:normAutofit/>
          </a:bodyPr>
          <a:lstStyle/>
          <a:p>
            <a:r>
              <a:rPr lang="en-US" dirty="0"/>
              <a:t>Rapid prototyping could be used </a:t>
            </a:r>
            <a:r>
              <a:rPr lang="en-US" dirty="0" smtClean="0"/>
              <a:t>to design a program</a:t>
            </a:r>
          </a:p>
          <a:p>
            <a:endParaRPr lang="en-US" sz="1200" dirty="0"/>
          </a:p>
          <a:p>
            <a:r>
              <a:rPr lang="en-US" dirty="0" smtClean="0"/>
              <a:t>Refers to </a:t>
            </a:r>
            <a:r>
              <a:rPr lang="en-US" dirty="0"/>
              <a:t>an iterative process </a:t>
            </a:r>
            <a:r>
              <a:rPr lang="en-US" dirty="0" smtClean="0"/>
              <a:t>where initial </a:t>
            </a:r>
            <a:r>
              <a:rPr lang="en-US" dirty="0"/>
              <a:t>design ideas are proposed and provided in rough form in an online working </a:t>
            </a:r>
            <a:r>
              <a:rPr lang="en-US" dirty="0" smtClean="0"/>
              <a:t>prototype</a:t>
            </a:r>
          </a:p>
          <a:p>
            <a:pPr lvl="1"/>
            <a:r>
              <a:rPr lang="en-US" dirty="0" smtClean="0"/>
              <a:t>The </a:t>
            </a:r>
            <a:r>
              <a:rPr lang="en-US" dirty="0"/>
              <a:t>prototype is </a:t>
            </a:r>
            <a:r>
              <a:rPr lang="en-US" dirty="0" smtClean="0"/>
              <a:t>then reviewed </a:t>
            </a:r>
            <a:r>
              <a:rPr lang="en-US" dirty="0"/>
              <a:t>and </a:t>
            </a:r>
            <a:r>
              <a:rPr lang="en-US" dirty="0" smtClean="0"/>
              <a:t>refined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12814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Refrain from Repurposing</a:t>
            </a:r>
            <a:endParaRPr lang="en-US" dirty="0"/>
          </a:p>
        </p:txBody>
      </p:sp>
      <p:sp>
        <p:nvSpPr>
          <p:cNvPr id="3" name="Content Placeholder 2"/>
          <p:cNvSpPr>
            <a:spLocks noGrp="1"/>
          </p:cNvSpPr>
          <p:nvPr>
            <p:ph idx="1"/>
          </p:nvPr>
        </p:nvSpPr>
        <p:spPr>
          <a:xfrm>
            <a:off x="1430868" y="1981200"/>
            <a:ext cx="6417732" cy="2895600"/>
          </a:xfrm>
        </p:spPr>
        <p:txBody>
          <a:bodyPr>
            <a:normAutofit/>
          </a:bodyPr>
          <a:lstStyle/>
          <a:p>
            <a:r>
              <a:rPr lang="en-US" dirty="0"/>
              <a:t>Trainers should avoid repurposing</a:t>
            </a:r>
          </a:p>
          <a:p>
            <a:pPr marL="0" indent="0">
              <a:buNone/>
            </a:pPr>
            <a:endParaRPr lang="en-US" sz="1200" dirty="0"/>
          </a:p>
          <a:p>
            <a:r>
              <a:rPr lang="en-US" dirty="0"/>
              <a:t>Repurposing refers to </a:t>
            </a:r>
            <a:r>
              <a:rPr lang="en-US" i="1" dirty="0"/>
              <a:t>directly</a:t>
            </a:r>
            <a:r>
              <a:rPr lang="en-US" dirty="0"/>
              <a:t> translating </a:t>
            </a:r>
            <a:r>
              <a:rPr lang="en-US" dirty="0" smtClean="0"/>
              <a:t>a face-to-face </a:t>
            </a:r>
            <a:r>
              <a:rPr lang="en-US" dirty="0"/>
              <a:t>program to an online format</a:t>
            </a:r>
          </a:p>
          <a:p>
            <a:pPr marL="0" indent="0">
              <a:buNone/>
            </a:pPr>
            <a:endParaRPr lang="en-US" sz="1200" dirty="0"/>
          </a:p>
          <a:p>
            <a:r>
              <a:rPr lang="en-US" dirty="0"/>
              <a:t>Repurposing will likely result in ineffective </a:t>
            </a:r>
            <a:r>
              <a:rPr lang="en-US" dirty="0" smtClean="0"/>
              <a:t>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054773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576" y="986948"/>
            <a:ext cx="7620000" cy="897954"/>
          </a:xfrm>
        </p:spPr>
        <p:txBody>
          <a:bodyPr>
            <a:normAutofit/>
          </a:bodyPr>
          <a:lstStyle/>
          <a:p>
            <a:r>
              <a:rPr lang="en-US" dirty="0" smtClean="0"/>
              <a:t>Create a Learning Environment</a:t>
            </a:r>
            <a:r>
              <a:rPr lang="en-US" sz="2000" dirty="0" smtClean="0"/>
              <a:t> (1)</a:t>
            </a:r>
            <a:endParaRPr lang="en-US" sz="2000" dirty="0"/>
          </a:p>
        </p:txBody>
      </p:sp>
      <p:sp>
        <p:nvSpPr>
          <p:cNvPr id="3" name="Content Placeholder 2"/>
          <p:cNvSpPr>
            <a:spLocks noGrp="1"/>
          </p:cNvSpPr>
          <p:nvPr>
            <p:ph idx="1"/>
          </p:nvPr>
        </p:nvSpPr>
        <p:spPr>
          <a:xfrm>
            <a:off x="1430868" y="1981200"/>
            <a:ext cx="6417732" cy="3200400"/>
          </a:xfrm>
        </p:spPr>
        <p:txBody>
          <a:bodyPr>
            <a:normAutofit/>
          </a:bodyPr>
          <a:lstStyle/>
          <a:p>
            <a:r>
              <a:rPr lang="en-US" dirty="0"/>
              <a:t>Include visuals and </a:t>
            </a:r>
            <a:r>
              <a:rPr lang="en-US" dirty="0" smtClean="0"/>
              <a:t>text</a:t>
            </a:r>
            <a:endParaRPr lang="en-US" dirty="0"/>
          </a:p>
          <a:p>
            <a:r>
              <a:rPr lang="en-US" dirty="0"/>
              <a:t>Explain complex visuals with audio or text, rather than by both</a:t>
            </a:r>
          </a:p>
          <a:p>
            <a:r>
              <a:rPr lang="en-US" dirty="0"/>
              <a:t>Omit extraneous visuals, words, and sounds</a:t>
            </a:r>
          </a:p>
          <a:p>
            <a:r>
              <a:rPr lang="en-US" dirty="0"/>
              <a:t>Engage learners through conversational language agents</a:t>
            </a:r>
          </a:p>
          <a:p>
            <a:r>
              <a:rPr lang="en-US" dirty="0"/>
              <a:t>Explain key concepts prior to full </a:t>
            </a:r>
            <a:r>
              <a:rPr lang="en-US" dirty="0" smtClean="0"/>
              <a:t>instruction</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357930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549" y="1043680"/>
            <a:ext cx="7544554" cy="808241"/>
          </a:xfrm>
        </p:spPr>
        <p:txBody>
          <a:bodyPr>
            <a:normAutofit/>
          </a:bodyPr>
          <a:lstStyle/>
          <a:p>
            <a:r>
              <a:rPr lang="en-US" dirty="0" smtClean="0"/>
              <a:t>Create a Learning </a:t>
            </a:r>
            <a:r>
              <a:rPr lang="en-US" dirty="0"/>
              <a:t>Environment</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905000"/>
            <a:ext cx="6417732" cy="3810000"/>
          </a:xfrm>
        </p:spPr>
        <p:txBody>
          <a:bodyPr>
            <a:normAutofit/>
          </a:bodyPr>
          <a:lstStyle/>
          <a:p>
            <a:r>
              <a:rPr lang="en-US" dirty="0"/>
              <a:t>Provide prompts </a:t>
            </a:r>
            <a:r>
              <a:rPr lang="en-US" dirty="0" smtClean="0"/>
              <a:t>for self-regulation</a:t>
            </a:r>
            <a:endParaRPr lang="en-US" dirty="0"/>
          </a:p>
          <a:p>
            <a:r>
              <a:rPr lang="en-US" dirty="0"/>
              <a:t>Provide content in short sequences </a:t>
            </a:r>
            <a:endParaRPr lang="en-US" dirty="0" smtClean="0"/>
          </a:p>
          <a:p>
            <a:r>
              <a:rPr lang="en-US" dirty="0" smtClean="0"/>
              <a:t>Connect </a:t>
            </a:r>
            <a:r>
              <a:rPr lang="en-US" dirty="0"/>
              <a:t>modules </a:t>
            </a:r>
            <a:r>
              <a:rPr lang="en-US" dirty="0" smtClean="0"/>
              <a:t>to engage learners</a:t>
            </a:r>
            <a:endParaRPr lang="en-US" dirty="0"/>
          </a:p>
          <a:p>
            <a:r>
              <a:rPr lang="en-US" dirty="0"/>
              <a:t>Provide </a:t>
            </a:r>
            <a:r>
              <a:rPr lang="en-US" dirty="0" smtClean="0"/>
              <a:t>exercises </a:t>
            </a:r>
            <a:r>
              <a:rPr lang="en-US" dirty="0"/>
              <a:t>that parallel the work environment</a:t>
            </a:r>
          </a:p>
          <a:p>
            <a:r>
              <a:rPr lang="en-US" dirty="0"/>
              <a:t>Distribute exercises within and among modules </a:t>
            </a:r>
          </a:p>
          <a:p>
            <a:r>
              <a:rPr lang="en-US" dirty="0"/>
              <a:t>Provide explanations to responses on quizzes and </a:t>
            </a:r>
            <a:r>
              <a:rPr lang="en-US" dirty="0" smtClean="0"/>
              <a:t>exercises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10876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Learner Control </a:t>
            </a:r>
            <a:endParaRPr lang="en-US" dirty="0"/>
          </a:p>
        </p:txBody>
      </p:sp>
      <p:sp>
        <p:nvSpPr>
          <p:cNvPr id="3" name="Content Placeholder 2"/>
          <p:cNvSpPr>
            <a:spLocks noGrp="1"/>
          </p:cNvSpPr>
          <p:nvPr>
            <p:ph idx="1"/>
          </p:nvPr>
        </p:nvSpPr>
        <p:spPr>
          <a:xfrm>
            <a:off x="1430868" y="1905000"/>
            <a:ext cx="6417732" cy="3505200"/>
          </a:xfrm>
        </p:spPr>
        <p:txBody>
          <a:bodyPr>
            <a:normAutofit/>
          </a:bodyPr>
          <a:lstStyle/>
          <a:p>
            <a:pPr lvl="0"/>
            <a:r>
              <a:rPr lang="en-US" dirty="0" smtClean="0"/>
              <a:t>Do not allow </a:t>
            </a:r>
            <a:r>
              <a:rPr lang="en-US" dirty="0"/>
              <a:t>trainees to control the amount of feedback they </a:t>
            </a:r>
            <a:r>
              <a:rPr lang="en-US" dirty="0" smtClean="0"/>
              <a:t>receive</a:t>
            </a:r>
          </a:p>
          <a:p>
            <a:pPr lvl="0"/>
            <a:endParaRPr lang="en-US" sz="1000" dirty="0"/>
          </a:p>
          <a:p>
            <a:pPr lvl="0"/>
            <a:r>
              <a:rPr lang="en-US" dirty="0" smtClean="0"/>
              <a:t>Provide practice repeatedly </a:t>
            </a:r>
            <a:r>
              <a:rPr lang="en-US" dirty="0"/>
              <a:t>using different high fidelity examples </a:t>
            </a:r>
            <a:endParaRPr lang="en-US" dirty="0" smtClean="0"/>
          </a:p>
          <a:p>
            <a:pPr lvl="0"/>
            <a:endParaRPr lang="en-US" sz="1000" dirty="0"/>
          </a:p>
          <a:p>
            <a:pPr lvl="0"/>
            <a:r>
              <a:rPr lang="en-US" dirty="0" smtClean="0"/>
              <a:t>Allow trainees to control </a:t>
            </a:r>
            <a:r>
              <a:rPr lang="en-US" dirty="0"/>
              <a:t>the sequence </a:t>
            </a:r>
            <a:r>
              <a:rPr lang="en-US" dirty="0" smtClean="0"/>
              <a:t>to receive </a:t>
            </a:r>
            <a:r>
              <a:rPr lang="en-US" dirty="0"/>
              <a:t>instruction but </a:t>
            </a:r>
            <a:r>
              <a:rPr lang="en-US" dirty="0" smtClean="0"/>
              <a:t>not to skip</a:t>
            </a:r>
          </a:p>
          <a:p>
            <a:pPr lvl="0"/>
            <a:endParaRPr lang="en-US" sz="1000" dirty="0"/>
          </a:p>
          <a:p>
            <a:pPr lvl="0"/>
            <a:r>
              <a:rPr lang="en-US" dirty="0" smtClean="0"/>
              <a:t>Prompt self-regulation</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077805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Time &amp; Space</a:t>
            </a:r>
            <a:endParaRPr lang="en-US" dirty="0"/>
          </a:p>
        </p:txBody>
      </p:sp>
      <p:sp>
        <p:nvSpPr>
          <p:cNvPr id="3" name="Content Placeholder 2"/>
          <p:cNvSpPr>
            <a:spLocks noGrp="1"/>
          </p:cNvSpPr>
          <p:nvPr>
            <p:ph idx="1"/>
          </p:nvPr>
        </p:nvSpPr>
        <p:spPr>
          <a:xfrm>
            <a:off x="1430868" y="1905000"/>
            <a:ext cx="6417732" cy="3733800"/>
          </a:xfrm>
        </p:spPr>
        <p:txBody>
          <a:bodyPr>
            <a:normAutofit/>
          </a:bodyPr>
          <a:lstStyle/>
          <a:p>
            <a:r>
              <a:rPr lang="en-US" dirty="0"/>
              <a:t>Ensure </a:t>
            </a:r>
            <a:r>
              <a:rPr lang="en-US" dirty="0" smtClean="0"/>
              <a:t>employees </a:t>
            </a:r>
            <a:r>
              <a:rPr lang="en-US" dirty="0"/>
              <a:t>are given time and space for online </a:t>
            </a:r>
            <a:r>
              <a:rPr lang="en-US" dirty="0" smtClean="0"/>
              <a:t>learning</a:t>
            </a:r>
          </a:p>
          <a:p>
            <a:endParaRPr lang="en-US" sz="1200" dirty="0"/>
          </a:p>
          <a:p>
            <a:r>
              <a:rPr lang="en-US" dirty="0"/>
              <a:t>Managers need to give employees time in their schedules for training, and employees need to schedule </a:t>
            </a:r>
            <a:r>
              <a:rPr lang="en-US" dirty="0" smtClean="0"/>
              <a:t>training time </a:t>
            </a:r>
            <a:r>
              <a:rPr lang="en-US" dirty="0"/>
              <a:t>away from </a:t>
            </a:r>
            <a:r>
              <a:rPr lang="en-US" dirty="0" smtClean="0"/>
              <a:t>distractions</a:t>
            </a:r>
          </a:p>
          <a:p>
            <a:pPr marL="0" indent="0">
              <a:buNone/>
            </a:pPr>
            <a:endParaRPr lang="en-US" sz="1200" dirty="0"/>
          </a:p>
          <a:p>
            <a:r>
              <a:rPr lang="en-US" dirty="0"/>
              <a:t>Employees should not be required </a:t>
            </a:r>
            <a:r>
              <a:rPr lang="en-US" dirty="0" smtClean="0"/>
              <a:t>to fit </a:t>
            </a:r>
            <a:r>
              <a:rPr lang="en-US" dirty="0"/>
              <a:t>online learning into already busy </a:t>
            </a:r>
            <a:r>
              <a:rPr lang="en-US" dirty="0" smtClean="0"/>
              <a:t>schedules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1997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MOOCs</a:t>
            </a:r>
            <a:endParaRPr lang="en-US" dirty="0"/>
          </a:p>
        </p:txBody>
      </p:sp>
      <p:sp>
        <p:nvSpPr>
          <p:cNvPr id="3" name="Content Placeholder 2"/>
          <p:cNvSpPr>
            <a:spLocks noGrp="1"/>
          </p:cNvSpPr>
          <p:nvPr>
            <p:ph idx="1"/>
          </p:nvPr>
        </p:nvSpPr>
        <p:spPr>
          <a:xfrm>
            <a:off x="1430868" y="1905000"/>
            <a:ext cx="6417732" cy="2895600"/>
          </a:xfrm>
        </p:spPr>
        <p:txBody>
          <a:bodyPr>
            <a:normAutofit/>
          </a:bodyPr>
          <a:lstStyle/>
          <a:p>
            <a:r>
              <a:rPr lang="en-US" dirty="0"/>
              <a:t>Massive open online courses (MOOCs) are courses designed to enroll large number of learners, which are free and accessible to anyone with internet </a:t>
            </a:r>
            <a:r>
              <a:rPr lang="en-US" dirty="0" smtClean="0"/>
              <a:t>access</a:t>
            </a:r>
          </a:p>
          <a:p>
            <a:endParaRPr lang="en-US" sz="1200" dirty="0"/>
          </a:p>
          <a:p>
            <a:r>
              <a:rPr lang="en-US" dirty="0" smtClean="0"/>
              <a:t>More companies are working with MOOC providers </a:t>
            </a:r>
            <a:r>
              <a:rPr lang="en-US" dirty="0"/>
              <a:t>to design custom </a:t>
            </a:r>
            <a:r>
              <a:rPr lang="en-US" dirty="0" smtClean="0"/>
              <a:t>courses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6205748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Advantages of MOOCs</a:t>
            </a:r>
            <a:endParaRPr lang="en-US" dirty="0"/>
          </a:p>
        </p:txBody>
      </p:sp>
      <p:sp>
        <p:nvSpPr>
          <p:cNvPr id="3" name="Content Placeholder 2"/>
          <p:cNvSpPr>
            <a:spLocks noGrp="1"/>
          </p:cNvSpPr>
          <p:nvPr>
            <p:ph idx="1"/>
          </p:nvPr>
        </p:nvSpPr>
        <p:spPr>
          <a:xfrm>
            <a:off x="1430868" y="1905000"/>
            <a:ext cx="6417732" cy="3200400"/>
          </a:xfrm>
        </p:spPr>
        <p:txBody>
          <a:bodyPr>
            <a:normAutofit/>
          </a:bodyPr>
          <a:lstStyle/>
          <a:p>
            <a:pPr lvl="0">
              <a:spcBef>
                <a:spcPts val="0"/>
              </a:spcBef>
            </a:pPr>
            <a:r>
              <a:rPr lang="en-US" dirty="0"/>
              <a:t>Low cost, accessible, </a:t>
            </a:r>
            <a:r>
              <a:rPr lang="en-US" dirty="0" smtClean="0"/>
              <a:t>and diverse </a:t>
            </a:r>
            <a:r>
              <a:rPr lang="en-US" dirty="0"/>
              <a:t>topics</a:t>
            </a:r>
          </a:p>
          <a:p>
            <a:pPr lvl="0">
              <a:spcBef>
                <a:spcPts val="0"/>
              </a:spcBef>
            </a:pPr>
            <a:r>
              <a:rPr lang="en-US" dirty="0"/>
              <a:t>Engaging short lectures combined with </a:t>
            </a:r>
            <a:r>
              <a:rPr lang="en-US" dirty="0" smtClean="0"/>
              <a:t>interaction</a:t>
            </a:r>
            <a:endParaRPr lang="en-US" dirty="0"/>
          </a:p>
          <a:p>
            <a:pPr lvl="0">
              <a:spcBef>
                <a:spcPts val="0"/>
              </a:spcBef>
            </a:pPr>
            <a:r>
              <a:rPr lang="en-US" dirty="0"/>
              <a:t>Emphasize application using role plays, cases, and projects </a:t>
            </a:r>
          </a:p>
          <a:p>
            <a:pPr lvl="0">
              <a:spcBef>
                <a:spcPts val="0"/>
              </a:spcBef>
            </a:pPr>
            <a:r>
              <a:rPr lang="en-US" dirty="0"/>
              <a:t>Learning is </a:t>
            </a:r>
            <a:r>
              <a:rPr lang="en-US" dirty="0" smtClean="0"/>
              <a:t>semi-synchronous</a:t>
            </a:r>
            <a:endParaRPr lang="en-US" dirty="0"/>
          </a:p>
          <a:p>
            <a:pPr lvl="0">
              <a:spcBef>
                <a:spcPts val="0"/>
              </a:spcBef>
            </a:pPr>
            <a:r>
              <a:rPr lang="en-US" dirty="0"/>
              <a:t>Many offer college credit </a:t>
            </a:r>
            <a:r>
              <a:rPr lang="en-US" dirty="0" smtClean="0"/>
              <a:t>and certificates </a:t>
            </a:r>
            <a:r>
              <a:rPr lang="en-US" dirty="0"/>
              <a:t>of </a:t>
            </a:r>
            <a:r>
              <a:rPr lang="en-US" dirty="0" smtClean="0"/>
              <a:t>completion</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900187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82177" cy="1219200"/>
          </a:xfrm>
        </p:spPr>
        <p:txBody>
          <a:bodyPr>
            <a:normAutofit/>
          </a:bodyPr>
          <a:lstStyle/>
          <a:p>
            <a:r>
              <a:rPr lang="en-US" dirty="0" smtClean="0"/>
              <a:t>Limitations of MOOCs</a:t>
            </a:r>
            <a:endParaRPr lang="en-US" dirty="0"/>
          </a:p>
        </p:txBody>
      </p:sp>
      <p:sp>
        <p:nvSpPr>
          <p:cNvPr id="3" name="Content Placeholder 2"/>
          <p:cNvSpPr>
            <a:spLocks noGrp="1"/>
          </p:cNvSpPr>
          <p:nvPr>
            <p:ph idx="1"/>
          </p:nvPr>
        </p:nvSpPr>
        <p:spPr>
          <a:xfrm>
            <a:off x="1430868" y="1905000"/>
            <a:ext cx="6417732" cy="3276600"/>
          </a:xfrm>
        </p:spPr>
        <p:txBody>
          <a:bodyPr>
            <a:normAutofit/>
          </a:bodyPr>
          <a:lstStyle/>
          <a:p>
            <a:pPr lvl="0"/>
            <a:r>
              <a:rPr lang="en-US" dirty="0" smtClean="0"/>
              <a:t>Participation tends </a:t>
            </a:r>
            <a:r>
              <a:rPr lang="en-US" dirty="0"/>
              <a:t>to drop off after </a:t>
            </a:r>
            <a:r>
              <a:rPr lang="en-US" dirty="0" smtClean="0"/>
              <a:t>two weeks</a:t>
            </a:r>
          </a:p>
          <a:p>
            <a:pPr lvl="0"/>
            <a:endParaRPr lang="en-US" sz="800" dirty="0"/>
          </a:p>
          <a:p>
            <a:pPr lvl="0"/>
            <a:r>
              <a:rPr lang="en-US" dirty="0"/>
              <a:t>Completion rates are low, and most students who do complete courses do not take the credential </a:t>
            </a:r>
            <a:r>
              <a:rPr lang="en-US" dirty="0" smtClean="0"/>
              <a:t>exam</a:t>
            </a:r>
          </a:p>
          <a:p>
            <a:pPr lvl="0"/>
            <a:endParaRPr lang="en-US" sz="800" dirty="0"/>
          </a:p>
          <a:p>
            <a:pPr lvl="0"/>
            <a:r>
              <a:rPr lang="en-US" dirty="0" smtClean="0"/>
              <a:t>May not be appropriate for </a:t>
            </a:r>
            <a:r>
              <a:rPr lang="en-US" dirty="0"/>
              <a:t>courses where synchronous </a:t>
            </a:r>
            <a:r>
              <a:rPr lang="en-US" dirty="0" smtClean="0"/>
              <a:t>collaboration </a:t>
            </a:r>
            <a:r>
              <a:rPr lang="en-US" dirty="0"/>
              <a:t>is </a:t>
            </a:r>
            <a:r>
              <a:rPr lang="en-US" dirty="0" smtClean="0"/>
              <a:t>needed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0506244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630" y="1069286"/>
            <a:ext cx="3582962" cy="757028"/>
          </a:xfrm>
        </p:spPr>
        <p:txBody>
          <a:bodyPr>
            <a:normAutofit/>
          </a:bodyPr>
          <a:lstStyle/>
          <a:p>
            <a:r>
              <a:rPr lang="en-US" dirty="0" smtClean="0"/>
              <a:t>Social Media</a:t>
            </a:r>
            <a:r>
              <a:rPr lang="en-US" sz="2000" dirty="0" smtClean="0"/>
              <a:t> (1)</a:t>
            </a:r>
            <a:endParaRPr lang="en-US" sz="2000" dirty="0"/>
          </a:p>
        </p:txBody>
      </p:sp>
      <p:sp>
        <p:nvSpPr>
          <p:cNvPr id="3" name="Content Placeholder 2"/>
          <p:cNvSpPr>
            <a:spLocks noGrp="1"/>
          </p:cNvSpPr>
          <p:nvPr>
            <p:ph idx="1"/>
          </p:nvPr>
        </p:nvSpPr>
        <p:spPr>
          <a:xfrm>
            <a:off x="1430868" y="1828800"/>
            <a:ext cx="6417732" cy="533400"/>
          </a:xfrm>
        </p:spPr>
        <p:txBody>
          <a:bodyPr>
            <a:normAutofit/>
          </a:bodyPr>
          <a:lstStyle/>
          <a:p>
            <a:pPr>
              <a:spcBef>
                <a:spcPts val="0"/>
              </a:spcBef>
            </a:pPr>
            <a:r>
              <a:rPr lang="en-US" dirty="0"/>
              <a:t>Social media </a:t>
            </a:r>
            <a:r>
              <a:rPr lang="en-US" dirty="0" smtClean="0"/>
              <a:t>take many forms:</a:t>
            </a:r>
          </a:p>
        </p:txBody>
      </p:sp>
      <p:graphicFrame>
        <p:nvGraphicFramePr>
          <p:cNvPr id="5" name="Diagram 2" descr="This image depicts the various forms of social media. It contains five overlapping circles. &#10;From the left to the right, these circles are labeled networking sites (Facebook, LinkedIn), microblogs (Twitter), blogs, wikis (Wikipedia), and shared media (YouTube).  &#10;"/>
          <p:cNvGraphicFramePr/>
          <p:nvPr>
            <p:extLst>
              <p:ext uri="{D42A27DB-BD31-4B8C-83A1-F6EECF244321}">
                <p14:modId xmlns:p14="http://schemas.microsoft.com/office/powerpoint/2010/main" val="1202800028"/>
              </p:ext>
            </p:extLst>
          </p:nvPr>
        </p:nvGraphicFramePr>
        <p:xfrm>
          <a:off x="1447800" y="2590800"/>
          <a:ext cx="63246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86116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5482" y="1045536"/>
            <a:ext cx="3941258" cy="757028"/>
          </a:xfrm>
        </p:spPr>
        <p:txBody>
          <a:bodyPr>
            <a:normAutofit/>
          </a:bodyPr>
          <a:lstStyle/>
          <a:p>
            <a:r>
              <a:rPr lang="en-US" dirty="0" smtClean="0"/>
              <a:t>Social </a:t>
            </a:r>
            <a:r>
              <a:rPr lang="en-US" dirty="0"/>
              <a:t>Media</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1828800"/>
            <a:ext cx="6417732" cy="3429000"/>
          </a:xfrm>
        </p:spPr>
        <p:txBody>
          <a:bodyPr>
            <a:normAutofit/>
          </a:bodyPr>
          <a:lstStyle/>
          <a:p>
            <a:pPr>
              <a:spcBef>
                <a:spcPts val="0"/>
              </a:spcBef>
            </a:pPr>
            <a:r>
              <a:rPr lang="en-US" dirty="0"/>
              <a:t>Social media can be useful for:</a:t>
            </a:r>
          </a:p>
          <a:p>
            <a:pPr lvl="1">
              <a:spcBef>
                <a:spcPts val="0"/>
              </a:spcBef>
            </a:pPr>
            <a:r>
              <a:rPr lang="en-US" dirty="0"/>
              <a:t>providing links to resources </a:t>
            </a:r>
            <a:endParaRPr lang="en-US" dirty="0" smtClean="0"/>
          </a:p>
          <a:p>
            <a:pPr lvl="1">
              <a:spcBef>
                <a:spcPts val="0"/>
              </a:spcBef>
            </a:pPr>
            <a:r>
              <a:rPr lang="en-US" dirty="0" smtClean="0"/>
              <a:t>determining </a:t>
            </a:r>
            <a:r>
              <a:rPr lang="en-US" dirty="0"/>
              <a:t>training needs </a:t>
            </a:r>
            <a:r>
              <a:rPr lang="en-US" dirty="0" smtClean="0"/>
              <a:t>with tagging</a:t>
            </a:r>
            <a:endParaRPr lang="en-US" dirty="0"/>
          </a:p>
          <a:p>
            <a:pPr lvl="1">
              <a:spcBef>
                <a:spcPts val="0"/>
              </a:spcBef>
            </a:pPr>
            <a:r>
              <a:rPr lang="en-US" dirty="0"/>
              <a:t>reinforcing and sustaining learning</a:t>
            </a:r>
          </a:p>
          <a:p>
            <a:pPr lvl="1">
              <a:spcBef>
                <a:spcPts val="0"/>
              </a:spcBef>
            </a:pPr>
            <a:r>
              <a:rPr lang="en-US" dirty="0"/>
              <a:t>coaching and mentoring </a:t>
            </a:r>
          </a:p>
          <a:p>
            <a:pPr lvl="1">
              <a:spcBef>
                <a:spcPts val="0"/>
              </a:spcBef>
            </a:pPr>
            <a:r>
              <a:rPr lang="en-US" dirty="0"/>
              <a:t>linking learners </a:t>
            </a:r>
            <a:endParaRPr lang="en-US" dirty="0" smtClean="0"/>
          </a:p>
          <a:p>
            <a:pPr lvl="1">
              <a:spcBef>
                <a:spcPts val="0"/>
              </a:spcBef>
            </a:pPr>
            <a:r>
              <a:rPr lang="en-US" dirty="0" smtClean="0"/>
              <a:t>engaging </a:t>
            </a:r>
            <a:r>
              <a:rPr lang="en-US" dirty="0"/>
              <a:t>younger </a:t>
            </a:r>
            <a:r>
              <a:rPr lang="en-US" dirty="0" smtClean="0"/>
              <a:t>employees</a:t>
            </a:r>
          </a:p>
          <a:p>
            <a:pPr lvl="1">
              <a:spcBef>
                <a:spcPts val="0"/>
              </a:spcBef>
            </a:pPr>
            <a:r>
              <a:rPr lang="en-US" dirty="0" smtClean="0"/>
              <a:t>providing </a:t>
            </a:r>
            <a:r>
              <a:rPr lang="en-US" dirty="0"/>
              <a:t>content before a face-to-face learning </a:t>
            </a:r>
            <a:r>
              <a:rPr lang="en-US" dirty="0" smtClean="0"/>
              <a:t>event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0178415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9521" y="1164093"/>
            <a:ext cx="4757356" cy="746649"/>
          </a:xfrm>
        </p:spPr>
        <p:txBody>
          <a:bodyPr>
            <a:normAutofit/>
          </a:bodyPr>
          <a:lstStyle/>
          <a:p>
            <a:r>
              <a:rPr lang="en-US" dirty="0" smtClean="0"/>
              <a:t>Blended Learning</a:t>
            </a:r>
            <a:r>
              <a:rPr lang="en-US" sz="2000" dirty="0" smtClean="0"/>
              <a:t> (1)</a:t>
            </a:r>
            <a:endParaRPr lang="en-US" sz="2000" dirty="0"/>
          </a:p>
        </p:txBody>
      </p:sp>
      <p:graphicFrame>
        <p:nvGraphicFramePr>
          <p:cNvPr id="5" name="Diagram 3" descr="This image illustrates the method of blended learning. It contains two aligned horizontal arrows that point at each other. The arrow on the left is labeled traditional methods, and the arrow on the right is labeled technology-based methods. "/>
          <p:cNvGraphicFramePr/>
          <p:nvPr>
            <p:extLst>
              <p:ext uri="{D42A27DB-BD31-4B8C-83A1-F6EECF244321}">
                <p14:modId xmlns:p14="http://schemas.microsoft.com/office/powerpoint/2010/main" val="496417688"/>
              </p:ext>
            </p:extLst>
          </p:nvPr>
        </p:nvGraphicFramePr>
        <p:xfrm>
          <a:off x="1588325" y="2088075"/>
          <a:ext cx="5943600" cy="347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01122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Blended </a:t>
            </a:r>
            <a:r>
              <a:rPr lang="en-US" dirty="0"/>
              <a:t>Learning</a:t>
            </a:r>
            <a:r>
              <a:rPr lang="en-US" sz="2000" dirty="0"/>
              <a:t> </a:t>
            </a:r>
            <a:r>
              <a:rPr lang="en-US" sz="2000" dirty="0" smtClean="0"/>
              <a:t>(2)</a:t>
            </a:r>
            <a:endParaRPr lang="en-US" sz="2200" dirty="0"/>
          </a:p>
        </p:txBody>
      </p:sp>
      <p:sp>
        <p:nvSpPr>
          <p:cNvPr id="3" name="Content Placeholder 2"/>
          <p:cNvSpPr>
            <a:spLocks noGrp="1"/>
          </p:cNvSpPr>
          <p:nvPr>
            <p:ph idx="1"/>
          </p:nvPr>
        </p:nvSpPr>
        <p:spPr>
          <a:xfrm>
            <a:off x="1430868" y="1828800"/>
            <a:ext cx="6417732" cy="2971800"/>
          </a:xfrm>
        </p:spPr>
        <p:txBody>
          <a:bodyPr>
            <a:normAutofit/>
          </a:bodyPr>
          <a:lstStyle/>
          <a:p>
            <a:r>
              <a:rPr lang="en-US" dirty="0"/>
              <a:t>Blended learning combines online learning, face-to-face instruction, and other </a:t>
            </a:r>
            <a:r>
              <a:rPr lang="en-US" dirty="0" smtClean="0"/>
              <a:t>methods</a:t>
            </a:r>
          </a:p>
          <a:p>
            <a:endParaRPr lang="en-US" sz="1200" dirty="0"/>
          </a:p>
          <a:p>
            <a:r>
              <a:rPr lang="en-US" dirty="0" smtClean="0"/>
              <a:t>Offers the </a:t>
            </a:r>
            <a:r>
              <a:rPr lang="en-US" dirty="0"/>
              <a:t>positive features of </a:t>
            </a:r>
            <a:r>
              <a:rPr lang="en-US" dirty="0" smtClean="0"/>
              <a:t>face-to-face </a:t>
            </a:r>
            <a:r>
              <a:rPr lang="en-US" dirty="0"/>
              <a:t>instruction and technology-based delivery, while minimizing the negative features of </a:t>
            </a:r>
            <a:r>
              <a:rPr lang="en-US" dirty="0" smtClean="0"/>
              <a:t>each</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754974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Blended </a:t>
            </a:r>
            <a:r>
              <a:rPr lang="en-US" dirty="0"/>
              <a:t>Learning</a:t>
            </a:r>
            <a:r>
              <a:rPr lang="en-US" sz="2000" dirty="0"/>
              <a:t> </a:t>
            </a:r>
            <a:r>
              <a:rPr lang="en-US" sz="2000" dirty="0" smtClean="0"/>
              <a:t>(3)</a:t>
            </a:r>
            <a:endParaRPr lang="en-US" sz="2200" dirty="0"/>
          </a:p>
        </p:txBody>
      </p:sp>
      <p:sp>
        <p:nvSpPr>
          <p:cNvPr id="3" name="Content Placeholder 2"/>
          <p:cNvSpPr>
            <a:spLocks noGrp="1"/>
          </p:cNvSpPr>
          <p:nvPr>
            <p:ph idx="1"/>
          </p:nvPr>
        </p:nvSpPr>
        <p:spPr>
          <a:xfrm>
            <a:off x="1430868" y="1828800"/>
            <a:ext cx="6417732" cy="3429000"/>
          </a:xfrm>
        </p:spPr>
        <p:txBody>
          <a:bodyPr>
            <a:normAutofit/>
          </a:bodyPr>
          <a:lstStyle/>
          <a:p>
            <a:r>
              <a:rPr lang="en-US" dirty="0"/>
              <a:t>In comparison to pure classroom learning, blended learning:</a:t>
            </a:r>
          </a:p>
          <a:p>
            <a:pPr lvl="1"/>
            <a:r>
              <a:rPr lang="en-US" dirty="0"/>
              <a:t>provides increased learner control</a:t>
            </a:r>
          </a:p>
          <a:p>
            <a:pPr lvl="1"/>
            <a:r>
              <a:rPr lang="en-US" dirty="0"/>
              <a:t>allows for self-directedness</a:t>
            </a:r>
          </a:p>
          <a:p>
            <a:pPr lvl="1"/>
            <a:r>
              <a:rPr lang="en-US" dirty="0"/>
              <a:t>requires learners to take more </a:t>
            </a:r>
            <a:r>
              <a:rPr lang="en-US" dirty="0" smtClean="0"/>
              <a:t>responsibility</a:t>
            </a:r>
            <a:endParaRPr lang="en-US" dirty="0"/>
          </a:p>
          <a:p>
            <a:pPr lvl="1"/>
            <a:r>
              <a:rPr lang="en-US" dirty="0"/>
              <a:t>is better for teaching declarative knowledge or information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862724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16259"/>
            <a:ext cx="4757356" cy="805131"/>
          </a:xfrm>
        </p:spPr>
        <p:txBody>
          <a:bodyPr>
            <a:normAutofit/>
          </a:bodyPr>
          <a:lstStyle/>
          <a:p>
            <a:r>
              <a:rPr lang="en-US" dirty="0" smtClean="0"/>
              <a:t>Blended </a:t>
            </a:r>
            <a:r>
              <a:rPr lang="en-US" dirty="0"/>
              <a:t>Learning</a:t>
            </a:r>
            <a:r>
              <a:rPr lang="en-US" sz="2000" dirty="0"/>
              <a:t> </a:t>
            </a:r>
            <a:r>
              <a:rPr lang="en-US" sz="2000" dirty="0" smtClean="0"/>
              <a:t>(4)</a:t>
            </a:r>
            <a:endParaRPr lang="en-US" sz="2000" dirty="0"/>
          </a:p>
        </p:txBody>
      </p:sp>
      <p:sp>
        <p:nvSpPr>
          <p:cNvPr id="3" name="Content Placeholder 2"/>
          <p:cNvSpPr>
            <a:spLocks noGrp="1"/>
          </p:cNvSpPr>
          <p:nvPr>
            <p:ph idx="1"/>
          </p:nvPr>
        </p:nvSpPr>
        <p:spPr>
          <a:xfrm>
            <a:off x="1430868" y="1828800"/>
            <a:ext cx="6417732" cy="3886200"/>
          </a:xfrm>
        </p:spPr>
        <p:txBody>
          <a:bodyPr>
            <a:normAutofit/>
          </a:bodyPr>
          <a:lstStyle/>
          <a:p>
            <a:r>
              <a:rPr lang="en-US" dirty="0"/>
              <a:t>In comparison to pure technology-based learning, blended learning:</a:t>
            </a:r>
          </a:p>
          <a:p>
            <a:pPr lvl="1"/>
            <a:r>
              <a:rPr lang="en-US" dirty="0"/>
              <a:t>provides more face-to-face social interaction</a:t>
            </a:r>
          </a:p>
          <a:p>
            <a:pPr lvl="1"/>
            <a:r>
              <a:rPr lang="en-US" dirty="0"/>
              <a:t>ensures that instruction is presented in a dedicated learning environment</a:t>
            </a:r>
          </a:p>
          <a:p>
            <a:pPr lvl="1"/>
            <a:r>
              <a:rPr lang="en-US" dirty="0"/>
              <a:t>provides live feedback, which is preferable to feedback received online</a:t>
            </a:r>
          </a:p>
          <a:p>
            <a:pPr marL="0" indent="0">
              <a:buNone/>
            </a:pPr>
            <a:r>
              <a:rPr lang="en-US" dirty="0"/>
              <a:t>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55764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197900"/>
            <a:ext cx="4757356" cy="821314"/>
          </a:xfrm>
        </p:spPr>
        <p:txBody>
          <a:bodyPr/>
          <a:lstStyle/>
          <a:p>
            <a:r>
              <a:rPr lang="en-US" dirty="0" smtClean="0"/>
              <a:t>Food for Thought</a:t>
            </a:r>
            <a:endParaRPr lang="en-US" dirty="0"/>
          </a:p>
        </p:txBody>
      </p:sp>
      <p:sp>
        <p:nvSpPr>
          <p:cNvPr id="3" name="Content Placeholder 2"/>
          <p:cNvSpPr>
            <a:spLocks noGrp="1"/>
          </p:cNvSpPr>
          <p:nvPr>
            <p:ph idx="1"/>
          </p:nvPr>
        </p:nvSpPr>
        <p:spPr>
          <a:xfrm>
            <a:off x="1430868" y="2362200"/>
            <a:ext cx="6417732" cy="2387924"/>
          </a:xfrm>
        </p:spPr>
        <p:txBody>
          <a:bodyPr>
            <a:normAutofit/>
          </a:bodyPr>
          <a:lstStyle/>
          <a:p>
            <a:pPr marL="0" indent="0" algn="ctr">
              <a:buNone/>
            </a:pPr>
            <a:r>
              <a:rPr lang="en-US" sz="2800" dirty="0" smtClean="0"/>
              <a:t>Interestingly</a:t>
            </a:r>
            <a:r>
              <a:rPr lang="en-US" sz="2800" dirty="0"/>
              <a:t>, trainees prefer classroom instruction to blended learning, perhaps because blended courses may be more </a:t>
            </a:r>
            <a:r>
              <a:rPr lang="en-US" sz="2800" dirty="0" smtClean="0"/>
              <a:t>demanding.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003657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45500"/>
            <a:ext cx="6965245" cy="746649"/>
          </a:xfrm>
        </p:spPr>
        <p:txBody>
          <a:bodyPr/>
          <a:lstStyle/>
          <a:p>
            <a:r>
              <a:rPr lang="en-US" dirty="0" smtClean="0"/>
              <a:t>The Flipped Classroom</a:t>
            </a:r>
            <a:endParaRPr lang="en-US" dirty="0"/>
          </a:p>
        </p:txBody>
      </p:sp>
      <p:sp>
        <p:nvSpPr>
          <p:cNvPr id="3" name="Content Placeholder 2"/>
          <p:cNvSpPr>
            <a:spLocks noGrp="1"/>
          </p:cNvSpPr>
          <p:nvPr>
            <p:ph idx="1"/>
          </p:nvPr>
        </p:nvSpPr>
        <p:spPr>
          <a:xfrm>
            <a:off x="1430868" y="1828800"/>
            <a:ext cx="6417732" cy="3810000"/>
          </a:xfrm>
        </p:spPr>
        <p:txBody>
          <a:bodyPr>
            <a:normAutofit/>
          </a:bodyPr>
          <a:lstStyle/>
          <a:p>
            <a:r>
              <a:rPr lang="en-US" dirty="0"/>
              <a:t>The flipped classroom is a popular application of blended learning </a:t>
            </a:r>
            <a:endParaRPr lang="en-US" dirty="0" smtClean="0"/>
          </a:p>
          <a:p>
            <a:endParaRPr lang="en-US" sz="1200" dirty="0"/>
          </a:p>
          <a:p>
            <a:r>
              <a:rPr lang="en-US" dirty="0"/>
              <a:t>The classroom is designed for interaction and application; lecturing occurs </a:t>
            </a:r>
            <a:r>
              <a:rPr lang="en-US" dirty="0" smtClean="0"/>
              <a:t>online</a:t>
            </a:r>
          </a:p>
          <a:p>
            <a:endParaRPr lang="en-US" sz="1200" dirty="0"/>
          </a:p>
          <a:p>
            <a:r>
              <a:rPr lang="en-US" dirty="0" smtClean="0"/>
              <a:t>Instructional </a:t>
            </a:r>
            <a:r>
              <a:rPr lang="en-US" dirty="0"/>
              <a:t>content </a:t>
            </a:r>
            <a:r>
              <a:rPr lang="en-US" dirty="0" smtClean="0"/>
              <a:t>is delivered online and activities</a:t>
            </a:r>
            <a:r>
              <a:rPr lang="en-US" dirty="0"/>
              <a:t>, including those that may have traditionally been considered homework, </a:t>
            </a:r>
            <a:r>
              <a:rPr lang="en-US" dirty="0" smtClean="0"/>
              <a:t>are moved to the classroom</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056137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Games &amp; Simulations</a:t>
            </a:r>
            <a:endParaRPr lang="en-US" dirty="0"/>
          </a:p>
        </p:txBody>
      </p:sp>
      <p:sp>
        <p:nvSpPr>
          <p:cNvPr id="3" name="Content Placeholder 2"/>
          <p:cNvSpPr>
            <a:spLocks noGrp="1"/>
          </p:cNvSpPr>
          <p:nvPr>
            <p:ph idx="1"/>
          </p:nvPr>
        </p:nvSpPr>
        <p:spPr>
          <a:xfrm>
            <a:off x="1430868" y="1828800"/>
            <a:ext cx="6417732" cy="3657600"/>
          </a:xfrm>
        </p:spPr>
        <p:txBody>
          <a:bodyPr>
            <a:normAutofit/>
          </a:bodyPr>
          <a:lstStyle/>
          <a:p>
            <a:pPr lvl="0">
              <a:spcBef>
                <a:spcPts val="0"/>
              </a:spcBef>
            </a:pPr>
            <a:r>
              <a:rPr lang="en-US" dirty="0">
                <a:solidFill>
                  <a:srgbClr val="660033"/>
                </a:solidFill>
              </a:rPr>
              <a:t>Branching story</a:t>
            </a:r>
            <a:r>
              <a:rPr lang="en-US" dirty="0"/>
              <a:t>—trainees are presented with a </a:t>
            </a:r>
            <a:r>
              <a:rPr lang="en-US" dirty="0" smtClean="0"/>
              <a:t>story, make decisions, and progress based </a:t>
            </a:r>
            <a:r>
              <a:rPr lang="en-US" dirty="0"/>
              <a:t>on </a:t>
            </a:r>
            <a:r>
              <a:rPr lang="en-US" dirty="0" smtClean="0"/>
              <a:t>decisions</a:t>
            </a:r>
          </a:p>
          <a:p>
            <a:pPr lvl="0">
              <a:spcBef>
                <a:spcPts val="0"/>
              </a:spcBef>
            </a:pPr>
            <a:endParaRPr lang="en-US" sz="1000" dirty="0"/>
          </a:p>
          <a:p>
            <a:pPr lvl="0">
              <a:spcBef>
                <a:spcPts val="0"/>
              </a:spcBef>
            </a:pPr>
            <a:r>
              <a:rPr lang="en-US" dirty="0">
                <a:solidFill>
                  <a:srgbClr val="660033"/>
                </a:solidFill>
              </a:rPr>
              <a:t>Interactive spreadsheet</a:t>
            </a:r>
            <a:r>
              <a:rPr lang="en-US" dirty="0"/>
              <a:t>—trainees are given a set of business tools and </a:t>
            </a:r>
            <a:r>
              <a:rPr lang="en-US" dirty="0" smtClean="0"/>
              <a:t>make decisions</a:t>
            </a:r>
          </a:p>
          <a:p>
            <a:pPr lvl="0">
              <a:spcBef>
                <a:spcPts val="0"/>
              </a:spcBef>
            </a:pPr>
            <a:endParaRPr lang="en-US" sz="1000" dirty="0"/>
          </a:p>
          <a:p>
            <a:pPr lvl="0">
              <a:spcBef>
                <a:spcPts val="0"/>
              </a:spcBef>
            </a:pPr>
            <a:r>
              <a:rPr lang="en-US" dirty="0">
                <a:solidFill>
                  <a:srgbClr val="660033"/>
                </a:solidFill>
              </a:rPr>
              <a:t>Game-based</a:t>
            </a:r>
            <a:r>
              <a:rPr lang="en-US" dirty="0"/>
              <a:t>—trainees play a video game </a:t>
            </a:r>
            <a:endParaRPr lang="en-US" dirty="0" smtClean="0"/>
          </a:p>
          <a:p>
            <a:pPr lvl="0">
              <a:spcBef>
                <a:spcPts val="0"/>
              </a:spcBef>
            </a:pPr>
            <a:endParaRPr lang="en-US" sz="1000" dirty="0">
              <a:solidFill>
                <a:srgbClr val="660033"/>
              </a:solidFill>
            </a:endParaRPr>
          </a:p>
          <a:p>
            <a:pPr lvl="0">
              <a:spcBef>
                <a:spcPts val="0"/>
              </a:spcBef>
            </a:pPr>
            <a:r>
              <a:rPr lang="en-US" dirty="0" smtClean="0">
                <a:solidFill>
                  <a:srgbClr val="660033"/>
                </a:solidFill>
              </a:rPr>
              <a:t>Virtual</a:t>
            </a:r>
            <a:r>
              <a:rPr lang="en-US" dirty="0" smtClean="0"/>
              <a:t>—trainees </a:t>
            </a:r>
            <a:r>
              <a:rPr lang="en-US" dirty="0"/>
              <a:t>interact with a computer representative of the </a:t>
            </a:r>
            <a:r>
              <a:rPr lang="en-US" dirty="0" smtClean="0"/>
              <a:t>job</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342335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78715"/>
            <a:ext cx="6965245" cy="1202485"/>
          </a:xfrm>
        </p:spPr>
        <p:txBody>
          <a:bodyPr/>
          <a:lstStyle/>
          <a:p>
            <a:r>
              <a:rPr lang="en-US" dirty="0" smtClean="0"/>
              <a:t>Games</a:t>
            </a:r>
            <a:endParaRPr lang="en-US" dirty="0"/>
          </a:p>
        </p:txBody>
      </p:sp>
      <p:sp>
        <p:nvSpPr>
          <p:cNvPr id="3" name="Content Placeholder 2"/>
          <p:cNvSpPr>
            <a:spLocks noGrp="1"/>
          </p:cNvSpPr>
          <p:nvPr>
            <p:ph idx="1"/>
          </p:nvPr>
        </p:nvSpPr>
        <p:spPr>
          <a:xfrm>
            <a:off x="1219200" y="1828800"/>
            <a:ext cx="6874932" cy="3505200"/>
          </a:xfrm>
        </p:spPr>
        <p:txBody>
          <a:bodyPr>
            <a:normAutofit/>
          </a:bodyPr>
          <a:lstStyle/>
          <a:p>
            <a:pPr>
              <a:spcBef>
                <a:spcPts val="0"/>
              </a:spcBef>
            </a:pPr>
            <a:r>
              <a:rPr lang="en-US" dirty="0" smtClean="0"/>
              <a:t>Consider the following when designing games:</a:t>
            </a:r>
            <a:endParaRPr lang="en-US" dirty="0"/>
          </a:p>
          <a:p>
            <a:pPr lvl="1">
              <a:spcBef>
                <a:spcPts val="0"/>
              </a:spcBef>
            </a:pPr>
            <a:r>
              <a:rPr lang="en-US" dirty="0"/>
              <a:t>What is the business objective?</a:t>
            </a:r>
          </a:p>
          <a:p>
            <a:pPr lvl="1">
              <a:spcBef>
                <a:spcPts val="0"/>
              </a:spcBef>
            </a:pPr>
            <a:r>
              <a:rPr lang="en-US" dirty="0"/>
              <a:t>What behavior or tasks will be learned?</a:t>
            </a:r>
          </a:p>
          <a:p>
            <a:pPr lvl="1">
              <a:spcBef>
                <a:spcPts val="0"/>
              </a:spcBef>
            </a:pPr>
            <a:r>
              <a:rPr lang="en-US" dirty="0"/>
              <a:t>How many levels and </a:t>
            </a:r>
            <a:r>
              <a:rPr lang="en-US" dirty="0" smtClean="0"/>
              <a:t>players?</a:t>
            </a:r>
            <a:endParaRPr lang="en-US" dirty="0"/>
          </a:p>
          <a:p>
            <a:pPr lvl="1">
              <a:spcBef>
                <a:spcPts val="0"/>
              </a:spcBef>
            </a:pPr>
            <a:r>
              <a:rPr lang="en-US" dirty="0"/>
              <a:t>Will everyone </a:t>
            </a:r>
            <a:r>
              <a:rPr lang="en-US" dirty="0" smtClean="0"/>
              <a:t>have </a:t>
            </a:r>
            <a:r>
              <a:rPr lang="en-US" dirty="0"/>
              <a:t>access to the same technology?</a:t>
            </a:r>
          </a:p>
          <a:p>
            <a:pPr lvl="1">
              <a:spcBef>
                <a:spcPts val="0"/>
              </a:spcBef>
            </a:pPr>
            <a:r>
              <a:rPr lang="en-US" dirty="0"/>
              <a:t>Is the game fun </a:t>
            </a:r>
            <a:r>
              <a:rPr lang="en-US" dirty="0" smtClean="0"/>
              <a:t>and engaging?</a:t>
            </a:r>
            <a:endParaRPr lang="en-US" dirty="0"/>
          </a:p>
          <a:p>
            <a:pPr lvl="1">
              <a:spcBef>
                <a:spcPts val="0"/>
              </a:spcBef>
            </a:pPr>
            <a:r>
              <a:rPr lang="en-US" dirty="0"/>
              <a:t>Does the game provide feedback and leaderboards, meters, or </a:t>
            </a:r>
            <a:r>
              <a:rPr lang="en-US" dirty="0" smtClean="0"/>
              <a:t>badges?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062322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78715"/>
            <a:ext cx="6965245" cy="1202485"/>
          </a:xfrm>
        </p:spPr>
        <p:txBody>
          <a:bodyPr/>
          <a:lstStyle/>
          <a:p>
            <a:r>
              <a:rPr lang="en-US" dirty="0" smtClean="0"/>
              <a:t>Advantages of Simulations</a:t>
            </a:r>
            <a:endParaRPr lang="en-US" dirty="0"/>
          </a:p>
        </p:txBody>
      </p:sp>
      <p:sp>
        <p:nvSpPr>
          <p:cNvPr id="3" name="Content Placeholder 2"/>
          <p:cNvSpPr>
            <a:spLocks noGrp="1"/>
          </p:cNvSpPr>
          <p:nvPr>
            <p:ph idx="1"/>
          </p:nvPr>
        </p:nvSpPr>
        <p:spPr>
          <a:xfrm>
            <a:off x="1371600" y="1828800"/>
            <a:ext cx="6722532" cy="3657600"/>
          </a:xfrm>
        </p:spPr>
        <p:txBody>
          <a:bodyPr>
            <a:normAutofit/>
          </a:bodyPr>
          <a:lstStyle/>
          <a:p>
            <a:pPr lvl="0">
              <a:lnSpc>
                <a:spcPct val="120000"/>
              </a:lnSpc>
              <a:spcBef>
                <a:spcPts val="0"/>
              </a:spcBef>
            </a:pPr>
            <a:r>
              <a:rPr lang="en-US" dirty="0"/>
              <a:t>There is no need for a centralized training </a:t>
            </a:r>
            <a:r>
              <a:rPr lang="en-US" dirty="0" smtClean="0"/>
              <a:t>location</a:t>
            </a:r>
            <a:endParaRPr lang="en-US" dirty="0"/>
          </a:p>
          <a:p>
            <a:pPr lvl="0">
              <a:lnSpc>
                <a:spcPct val="120000"/>
              </a:lnSpc>
              <a:spcBef>
                <a:spcPts val="0"/>
              </a:spcBef>
            </a:pPr>
            <a:r>
              <a:rPr lang="en-US" dirty="0"/>
              <a:t>There is meaningful and engaging </a:t>
            </a:r>
            <a:r>
              <a:rPr lang="en-US" dirty="0" smtClean="0"/>
              <a:t>content</a:t>
            </a:r>
            <a:endParaRPr lang="en-US" dirty="0"/>
          </a:p>
          <a:p>
            <a:pPr lvl="0">
              <a:lnSpc>
                <a:spcPct val="120000"/>
              </a:lnSpc>
              <a:spcBef>
                <a:spcPts val="0"/>
              </a:spcBef>
            </a:pPr>
            <a:r>
              <a:rPr lang="en-US" dirty="0"/>
              <a:t>They provide a consistent message </a:t>
            </a:r>
            <a:endParaRPr lang="en-US" dirty="0" smtClean="0"/>
          </a:p>
          <a:p>
            <a:pPr lvl="0">
              <a:lnSpc>
                <a:spcPct val="120000"/>
              </a:lnSpc>
              <a:spcBef>
                <a:spcPts val="0"/>
              </a:spcBef>
            </a:pPr>
            <a:r>
              <a:rPr lang="en-US" dirty="0" smtClean="0"/>
              <a:t>They </a:t>
            </a:r>
            <a:r>
              <a:rPr lang="en-US" dirty="0"/>
              <a:t>can safely put employees in situations that would otherwise be dangerous </a:t>
            </a:r>
          </a:p>
          <a:p>
            <a:pPr lvl="0">
              <a:lnSpc>
                <a:spcPct val="120000"/>
              </a:lnSpc>
              <a:spcBef>
                <a:spcPts val="0"/>
              </a:spcBef>
            </a:pPr>
            <a:r>
              <a:rPr lang="en-US" dirty="0"/>
              <a:t>They can yield positive </a:t>
            </a:r>
            <a:r>
              <a:rPr lang="en-US" dirty="0" smtClean="0"/>
              <a:t>outcomes </a:t>
            </a:r>
            <a:r>
              <a:rPr lang="en-US" dirty="0"/>
              <a:t>in </a:t>
            </a:r>
            <a:r>
              <a:rPr lang="en-US" dirty="0" smtClean="0"/>
              <a:t>a shorter amount of time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478935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202485"/>
          </a:xfrm>
        </p:spPr>
        <p:txBody>
          <a:bodyPr/>
          <a:lstStyle/>
          <a:p>
            <a:r>
              <a:rPr lang="en-US" dirty="0" smtClean="0"/>
              <a:t>Limitations of Simulations</a:t>
            </a:r>
            <a:endParaRPr lang="en-US" dirty="0"/>
          </a:p>
        </p:txBody>
      </p:sp>
      <p:sp>
        <p:nvSpPr>
          <p:cNvPr id="3" name="Content Placeholder 2"/>
          <p:cNvSpPr>
            <a:spLocks noGrp="1"/>
          </p:cNvSpPr>
          <p:nvPr>
            <p:ph idx="1"/>
          </p:nvPr>
        </p:nvSpPr>
        <p:spPr>
          <a:xfrm>
            <a:off x="1371600" y="1981200"/>
            <a:ext cx="6722532" cy="2667000"/>
          </a:xfrm>
        </p:spPr>
        <p:txBody>
          <a:bodyPr>
            <a:normAutofit/>
          </a:bodyPr>
          <a:lstStyle/>
          <a:p>
            <a:pPr lvl="0"/>
            <a:r>
              <a:rPr lang="en-US" dirty="0" smtClean="0"/>
              <a:t>High development costs</a:t>
            </a:r>
          </a:p>
          <a:p>
            <a:pPr lvl="0"/>
            <a:endParaRPr lang="en-US" sz="1200" dirty="0"/>
          </a:p>
          <a:p>
            <a:pPr lvl="0"/>
            <a:r>
              <a:rPr lang="en-US" dirty="0"/>
              <a:t>A</a:t>
            </a:r>
            <a:r>
              <a:rPr lang="en-US" dirty="0" smtClean="0"/>
              <a:t>bsence </a:t>
            </a:r>
            <a:r>
              <a:rPr lang="en-US" dirty="0"/>
              <a:t>of human </a:t>
            </a:r>
            <a:r>
              <a:rPr lang="en-US" dirty="0" smtClean="0"/>
              <a:t>contact</a:t>
            </a:r>
          </a:p>
          <a:p>
            <a:pPr lvl="0"/>
            <a:endParaRPr lang="en-US" sz="1200" dirty="0"/>
          </a:p>
          <a:p>
            <a:pPr lvl="0"/>
            <a:r>
              <a:rPr lang="en-US" dirty="0" smtClean="0"/>
              <a:t>Difficulty </a:t>
            </a:r>
            <a:r>
              <a:rPr lang="en-US" dirty="0"/>
              <a:t>for first-time </a:t>
            </a:r>
            <a:r>
              <a:rPr lang="en-US" dirty="0" smtClean="0"/>
              <a:t>users</a:t>
            </a:r>
          </a:p>
          <a:p>
            <a:pPr lvl="0"/>
            <a:endParaRPr lang="en-US" sz="1200" dirty="0"/>
          </a:p>
          <a:p>
            <a:pPr lvl="0"/>
            <a:r>
              <a:rPr lang="en-US" dirty="0" smtClean="0"/>
              <a:t>May not be taken seriously by all learners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421270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85800"/>
            <a:ext cx="5991577" cy="1812085"/>
          </a:xfrm>
        </p:spPr>
        <p:txBody>
          <a:bodyPr>
            <a:normAutofit/>
          </a:bodyPr>
          <a:lstStyle/>
          <a:p>
            <a:r>
              <a:rPr lang="en-US" dirty="0" smtClean="0"/>
              <a:t>Mobile Technology &amp; Learning</a:t>
            </a:r>
            <a:endParaRPr lang="en-US" dirty="0"/>
          </a:p>
        </p:txBody>
      </p:sp>
      <p:sp>
        <p:nvSpPr>
          <p:cNvPr id="3" name="Content Placeholder 2"/>
          <p:cNvSpPr>
            <a:spLocks noGrp="1"/>
          </p:cNvSpPr>
          <p:nvPr>
            <p:ph idx="1"/>
          </p:nvPr>
        </p:nvSpPr>
        <p:spPr>
          <a:xfrm>
            <a:off x="1371600" y="2286000"/>
            <a:ext cx="6722532" cy="3352800"/>
          </a:xfrm>
        </p:spPr>
        <p:txBody>
          <a:bodyPr>
            <a:normAutofit/>
          </a:bodyPr>
          <a:lstStyle/>
          <a:p>
            <a:pPr lvl="0">
              <a:lnSpc>
                <a:spcPct val="90000"/>
              </a:lnSpc>
            </a:pPr>
            <a:r>
              <a:rPr lang="en-US" dirty="0"/>
              <a:t>It is an easy way to communicate up-to-date information to </a:t>
            </a:r>
            <a:r>
              <a:rPr lang="en-US" dirty="0" smtClean="0"/>
              <a:t>employees</a:t>
            </a:r>
          </a:p>
          <a:p>
            <a:pPr lvl="0">
              <a:lnSpc>
                <a:spcPct val="90000"/>
              </a:lnSpc>
            </a:pPr>
            <a:endParaRPr lang="en-US" sz="800" dirty="0"/>
          </a:p>
          <a:p>
            <a:pPr lvl="0">
              <a:lnSpc>
                <a:spcPct val="90000"/>
              </a:lnSpc>
            </a:pPr>
            <a:r>
              <a:rPr lang="en-US" dirty="0"/>
              <a:t>It can be useful for enhancing transfer by providing </a:t>
            </a:r>
            <a:r>
              <a:rPr lang="en-US" dirty="0" smtClean="0"/>
              <a:t>follow-up</a:t>
            </a:r>
          </a:p>
          <a:p>
            <a:pPr lvl="0">
              <a:lnSpc>
                <a:spcPct val="90000"/>
              </a:lnSpc>
            </a:pPr>
            <a:endParaRPr lang="en-US" sz="800" dirty="0"/>
          </a:p>
          <a:p>
            <a:pPr lvl="0">
              <a:lnSpc>
                <a:spcPct val="90000"/>
              </a:lnSpc>
            </a:pPr>
            <a:r>
              <a:rPr lang="en-US" dirty="0"/>
              <a:t>It brings training to employees who are </a:t>
            </a:r>
            <a:r>
              <a:rPr lang="en-US" dirty="0" smtClean="0"/>
              <a:t>mobile</a:t>
            </a:r>
          </a:p>
          <a:p>
            <a:pPr lvl="0">
              <a:lnSpc>
                <a:spcPct val="90000"/>
              </a:lnSpc>
            </a:pPr>
            <a:endParaRPr lang="en-US" sz="800" dirty="0"/>
          </a:p>
          <a:p>
            <a:pPr lvl="0">
              <a:lnSpc>
                <a:spcPct val="90000"/>
              </a:lnSpc>
            </a:pPr>
            <a:r>
              <a:rPr lang="en-US" dirty="0"/>
              <a:t>Learners can complete training on their own time and </a:t>
            </a:r>
            <a:r>
              <a:rPr lang="en-US" dirty="0" smtClean="0"/>
              <a:t>pace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131878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202485"/>
          </a:xfrm>
        </p:spPr>
        <p:txBody>
          <a:bodyPr/>
          <a:lstStyle/>
          <a:p>
            <a:r>
              <a:rPr lang="en-US" dirty="0" smtClean="0"/>
              <a:t>Adaptive Training</a:t>
            </a:r>
            <a:endParaRPr lang="en-US" dirty="0"/>
          </a:p>
        </p:txBody>
      </p:sp>
      <p:sp>
        <p:nvSpPr>
          <p:cNvPr id="3" name="Content Placeholder 2"/>
          <p:cNvSpPr>
            <a:spLocks noGrp="1"/>
          </p:cNvSpPr>
          <p:nvPr>
            <p:ph idx="1"/>
          </p:nvPr>
        </p:nvSpPr>
        <p:spPr>
          <a:xfrm>
            <a:off x="1371600" y="1905000"/>
            <a:ext cx="6722532" cy="3429000"/>
          </a:xfrm>
        </p:spPr>
        <p:txBody>
          <a:bodyPr>
            <a:normAutofit/>
          </a:bodyPr>
          <a:lstStyle/>
          <a:p>
            <a:pPr>
              <a:spcBef>
                <a:spcPts val="0"/>
              </a:spcBef>
            </a:pPr>
            <a:r>
              <a:rPr lang="en-US" dirty="0" smtClean="0"/>
              <a:t>Training that </a:t>
            </a:r>
            <a:r>
              <a:rPr lang="en-US" dirty="0"/>
              <a:t>customizes </a:t>
            </a:r>
            <a:r>
              <a:rPr lang="en-US" dirty="0" smtClean="0"/>
              <a:t>content based on a trainee’s learning </a:t>
            </a:r>
            <a:r>
              <a:rPr lang="en-US" dirty="0"/>
              <a:t>style, ability, personality, </a:t>
            </a:r>
            <a:r>
              <a:rPr lang="en-US" dirty="0" smtClean="0"/>
              <a:t>or performance</a:t>
            </a:r>
          </a:p>
          <a:p>
            <a:pPr>
              <a:spcBef>
                <a:spcPts val="0"/>
              </a:spcBef>
            </a:pPr>
            <a:endParaRPr lang="en-US" sz="800" dirty="0"/>
          </a:p>
          <a:p>
            <a:pPr>
              <a:spcBef>
                <a:spcPts val="0"/>
              </a:spcBef>
            </a:pPr>
            <a:r>
              <a:rPr lang="en-US" dirty="0" smtClean="0"/>
              <a:t>Adaptations </a:t>
            </a:r>
            <a:r>
              <a:rPr lang="en-US" dirty="0"/>
              <a:t>include </a:t>
            </a:r>
            <a:r>
              <a:rPr lang="en-US" dirty="0" smtClean="0"/>
              <a:t>variety</a:t>
            </a:r>
            <a:r>
              <a:rPr lang="en-US" dirty="0"/>
              <a:t>, difficulty, and sequencing of content and </a:t>
            </a:r>
            <a:r>
              <a:rPr lang="en-US" dirty="0" smtClean="0"/>
              <a:t>practice</a:t>
            </a:r>
          </a:p>
          <a:p>
            <a:pPr>
              <a:spcBef>
                <a:spcPts val="0"/>
              </a:spcBef>
            </a:pPr>
            <a:endParaRPr lang="en-US" sz="800" dirty="0"/>
          </a:p>
          <a:p>
            <a:pPr>
              <a:spcBef>
                <a:spcPts val="0"/>
              </a:spcBef>
            </a:pPr>
            <a:r>
              <a:rPr lang="en-US" dirty="0"/>
              <a:t>Instruction changes based on trainees’ scores on </a:t>
            </a:r>
            <a:r>
              <a:rPr lang="en-US" dirty="0" smtClean="0"/>
              <a:t>assessments completed before </a:t>
            </a:r>
            <a:r>
              <a:rPr lang="en-US" dirty="0"/>
              <a:t>training or </a:t>
            </a:r>
            <a:r>
              <a:rPr lang="en-US" dirty="0" smtClean="0"/>
              <a:t>throughout 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307345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82833"/>
            <a:ext cx="5233092" cy="746649"/>
          </a:xfrm>
        </p:spPr>
        <p:txBody>
          <a:bodyPr/>
          <a:lstStyle/>
          <a:p>
            <a:r>
              <a:rPr lang="en-US" dirty="0" smtClean="0"/>
              <a:t>Distance Learning</a:t>
            </a:r>
            <a:r>
              <a:rPr lang="en-US" sz="2000" dirty="0" smtClean="0"/>
              <a:t> (1)</a:t>
            </a:r>
            <a:endParaRPr lang="en-US" sz="2000" dirty="0"/>
          </a:p>
        </p:txBody>
      </p:sp>
      <p:sp>
        <p:nvSpPr>
          <p:cNvPr id="3" name="Content Placeholder 2"/>
          <p:cNvSpPr>
            <a:spLocks noGrp="1"/>
          </p:cNvSpPr>
          <p:nvPr>
            <p:ph idx="1"/>
          </p:nvPr>
        </p:nvSpPr>
        <p:spPr>
          <a:xfrm>
            <a:off x="1371600" y="1828800"/>
            <a:ext cx="6722532" cy="3733800"/>
          </a:xfrm>
        </p:spPr>
        <p:txBody>
          <a:bodyPr>
            <a:normAutofit/>
          </a:bodyPr>
          <a:lstStyle/>
          <a:p>
            <a:pPr>
              <a:spcBef>
                <a:spcPts val="0"/>
              </a:spcBef>
            </a:pPr>
            <a:r>
              <a:rPr lang="en-US" dirty="0" smtClean="0"/>
              <a:t>Distance learning is used </a:t>
            </a:r>
            <a:r>
              <a:rPr lang="en-US" dirty="0"/>
              <a:t>by geographically dispersed companies and </a:t>
            </a:r>
            <a:r>
              <a:rPr lang="en-US" dirty="0" smtClean="0"/>
              <a:t>features </a:t>
            </a:r>
            <a:r>
              <a:rPr lang="en-US" dirty="0"/>
              <a:t>two-way communications between </a:t>
            </a:r>
            <a:r>
              <a:rPr lang="en-US" dirty="0" smtClean="0"/>
              <a:t>people</a:t>
            </a:r>
          </a:p>
          <a:p>
            <a:pPr>
              <a:spcBef>
                <a:spcPts val="0"/>
              </a:spcBef>
            </a:pPr>
            <a:endParaRPr lang="en-US" sz="1000" dirty="0"/>
          </a:p>
          <a:p>
            <a:pPr>
              <a:spcBef>
                <a:spcPts val="0"/>
              </a:spcBef>
            </a:pPr>
            <a:r>
              <a:rPr lang="en-US" dirty="0" smtClean="0"/>
              <a:t>Involves </a:t>
            </a:r>
            <a:r>
              <a:rPr lang="en-US" dirty="0"/>
              <a:t>teleconferencing and </a:t>
            </a:r>
            <a:r>
              <a:rPr lang="en-US" dirty="0" smtClean="0"/>
              <a:t>individualized, computer-based </a:t>
            </a:r>
            <a:r>
              <a:rPr lang="en-US" dirty="0"/>
              <a:t>training </a:t>
            </a:r>
            <a:endParaRPr lang="en-US" dirty="0" smtClean="0"/>
          </a:p>
          <a:p>
            <a:pPr>
              <a:spcBef>
                <a:spcPts val="0"/>
              </a:spcBef>
            </a:pPr>
            <a:endParaRPr lang="en-US" sz="1000" dirty="0" smtClean="0"/>
          </a:p>
          <a:p>
            <a:pPr>
              <a:spcBef>
                <a:spcPts val="0"/>
              </a:spcBef>
            </a:pPr>
            <a:r>
              <a:rPr lang="en-US" dirty="0" smtClean="0"/>
              <a:t>Interactive </a:t>
            </a:r>
            <a:r>
              <a:rPr lang="en-US" dirty="0"/>
              <a:t>Distance Learning (IDL) uses satellite technology to broadcast </a:t>
            </a:r>
            <a:r>
              <a:rPr lang="en-US" dirty="0" smtClean="0"/>
              <a:t>and allows </a:t>
            </a:r>
            <a:r>
              <a:rPr lang="en-US" dirty="0"/>
              <a:t>trainees to respond to questions </a:t>
            </a:r>
            <a:r>
              <a:rPr lang="en-US" dirty="0" smtClean="0"/>
              <a:t>using </a:t>
            </a:r>
            <a:r>
              <a:rPr lang="en-US" dirty="0"/>
              <a:t>a </a:t>
            </a:r>
            <a:r>
              <a:rPr lang="en-US" dirty="0" smtClean="0"/>
              <a:t>keypad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268782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821314"/>
          </a:xfrm>
        </p:spPr>
        <p:txBody>
          <a:bodyPr>
            <a:normAutofit/>
          </a:bodyPr>
          <a:lstStyle/>
          <a:p>
            <a:r>
              <a:rPr lang="en-US" dirty="0" smtClean="0"/>
              <a:t>Distance </a:t>
            </a:r>
            <a:r>
              <a:rPr lang="en-US" dirty="0"/>
              <a:t>Learning</a:t>
            </a:r>
            <a:r>
              <a:rPr lang="en-US" sz="2000" dirty="0"/>
              <a:t> </a:t>
            </a:r>
            <a:r>
              <a:rPr lang="en-US" sz="2000" dirty="0" smtClean="0"/>
              <a:t>(2)</a:t>
            </a:r>
            <a:endParaRPr lang="en-US" sz="2000" dirty="0"/>
          </a:p>
        </p:txBody>
      </p:sp>
      <p:sp>
        <p:nvSpPr>
          <p:cNvPr id="3" name="Content Placeholder 2"/>
          <p:cNvSpPr>
            <a:spLocks noGrp="1"/>
          </p:cNvSpPr>
          <p:nvPr>
            <p:ph idx="1"/>
          </p:nvPr>
        </p:nvSpPr>
        <p:spPr>
          <a:xfrm>
            <a:off x="1219200" y="1828800"/>
            <a:ext cx="6688668" cy="3048000"/>
          </a:xfrm>
        </p:spPr>
        <p:txBody>
          <a:bodyPr>
            <a:normAutofit/>
          </a:bodyPr>
          <a:lstStyle/>
          <a:p>
            <a:pPr>
              <a:spcBef>
                <a:spcPts val="0"/>
              </a:spcBef>
            </a:pPr>
            <a:r>
              <a:rPr lang="en-US" dirty="0"/>
              <a:t>Guidelines for developing a virtual </a:t>
            </a:r>
            <a:r>
              <a:rPr lang="en-US" dirty="0" smtClean="0"/>
              <a:t>classroom:</a:t>
            </a:r>
            <a:endParaRPr lang="en-US" dirty="0"/>
          </a:p>
          <a:p>
            <a:pPr lvl="1">
              <a:spcBef>
                <a:spcPts val="0"/>
              </a:spcBef>
            </a:pPr>
            <a:r>
              <a:rPr lang="en-US" dirty="0" smtClean="0"/>
              <a:t>test </a:t>
            </a:r>
            <a:r>
              <a:rPr lang="en-US" dirty="0"/>
              <a:t>technology before the first </a:t>
            </a:r>
            <a:r>
              <a:rPr lang="en-US" dirty="0" smtClean="0"/>
              <a:t>class</a:t>
            </a:r>
          </a:p>
          <a:p>
            <a:pPr lvl="1">
              <a:spcBef>
                <a:spcPts val="0"/>
              </a:spcBef>
            </a:pPr>
            <a:r>
              <a:rPr lang="en-US" dirty="0" smtClean="0"/>
              <a:t>design </a:t>
            </a:r>
            <a:r>
              <a:rPr lang="en-US" dirty="0"/>
              <a:t>short modules and </a:t>
            </a:r>
            <a:r>
              <a:rPr lang="en-US" dirty="0" smtClean="0"/>
              <a:t>assignments</a:t>
            </a:r>
          </a:p>
          <a:p>
            <a:pPr lvl="1">
              <a:spcBef>
                <a:spcPts val="0"/>
              </a:spcBef>
            </a:pPr>
            <a:r>
              <a:rPr lang="en-US" dirty="0" smtClean="0"/>
              <a:t>make </a:t>
            </a:r>
            <a:r>
              <a:rPr lang="en-US" dirty="0"/>
              <a:t>learning interactive and interesting</a:t>
            </a:r>
          </a:p>
          <a:p>
            <a:pPr lvl="1">
              <a:spcBef>
                <a:spcPts val="0"/>
              </a:spcBef>
            </a:pPr>
            <a:r>
              <a:rPr lang="en-US" dirty="0"/>
              <a:t>include media such as video and audio</a:t>
            </a:r>
          </a:p>
          <a:p>
            <a:pPr lvl="1">
              <a:spcBef>
                <a:spcPts val="0"/>
              </a:spcBef>
            </a:pPr>
            <a:r>
              <a:rPr lang="en-US" dirty="0" smtClean="0"/>
              <a:t>limit </a:t>
            </a:r>
            <a:r>
              <a:rPr lang="en-US" dirty="0"/>
              <a:t>classroom size </a:t>
            </a:r>
            <a:r>
              <a:rPr lang="en-US" dirty="0" smtClean="0"/>
              <a:t>to 25 or less</a:t>
            </a:r>
            <a:endParaRPr lang="en-US" dirty="0"/>
          </a:p>
          <a:p>
            <a:pPr lvl="1">
              <a:spcBef>
                <a:spcPts val="0"/>
              </a:spcBef>
            </a:pPr>
            <a:r>
              <a:rPr lang="en-US" dirty="0" smtClean="0"/>
              <a:t>offer </a:t>
            </a:r>
            <a:r>
              <a:rPr lang="en-US" dirty="0"/>
              <a:t>learners multiple ways of interacting </a:t>
            </a:r>
            <a:r>
              <a:rPr lang="en-US" dirty="0" smtClean="0"/>
              <a:t>with others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715469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202485"/>
          </a:xfrm>
        </p:spPr>
        <p:txBody>
          <a:bodyPr>
            <a:normAutofit fontScale="90000"/>
          </a:bodyPr>
          <a:lstStyle/>
          <a:p>
            <a:r>
              <a:rPr lang="en-US" dirty="0" smtClean="0"/>
              <a:t>Technology for Training Support</a:t>
            </a:r>
            <a:endParaRPr lang="en-US" dirty="0"/>
          </a:p>
        </p:txBody>
      </p:sp>
      <p:sp>
        <p:nvSpPr>
          <p:cNvPr id="3" name="Content Placeholder 2"/>
          <p:cNvSpPr>
            <a:spLocks noGrp="1"/>
          </p:cNvSpPr>
          <p:nvPr>
            <p:ph idx="1"/>
          </p:nvPr>
        </p:nvSpPr>
        <p:spPr>
          <a:xfrm>
            <a:off x="1371600" y="1828800"/>
            <a:ext cx="6688668" cy="3810000"/>
          </a:xfrm>
        </p:spPr>
        <p:txBody>
          <a:bodyPr>
            <a:normAutofit/>
          </a:bodyPr>
          <a:lstStyle/>
          <a:p>
            <a:pPr>
              <a:spcBef>
                <a:spcPts val="0"/>
              </a:spcBef>
            </a:pPr>
            <a:r>
              <a:rPr lang="en-US" dirty="0" smtClean="0"/>
              <a:t>Technological support is needed when:</a:t>
            </a:r>
            <a:endParaRPr lang="en-US" dirty="0"/>
          </a:p>
          <a:p>
            <a:pPr lvl="1">
              <a:spcBef>
                <a:spcPts val="0"/>
              </a:spcBef>
            </a:pPr>
            <a:r>
              <a:rPr lang="en-US" dirty="0"/>
              <a:t>performance </a:t>
            </a:r>
            <a:r>
              <a:rPr lang="en-US" dirty="0" smtClean="0"/>
              <a:t>is </a:t>
            </a:r>
            <a:r>
              <a:rPr lang="en-US" dirty="0"/>
              <a:t>infrequent</a:t>
            </a:r>
          </a:p>
          <a:p>
            <a:pPr lvl="1">
              <a:spcBef>
                <a:spcPts val="0"/>
              </a:spcBef>
            </a:pPr>
            <a:r>
              <a:rPr lang="en-US" dirty="0"/>
              <a:t>the task is </a:t>
            </a:r>
            <a:r>
              <a:rPr lang="en-US" dirty="0" smtClean="0"/>
              <a:t>time-consuming and difficult</a:t>
            </a:r>
            <a:endParaRPr lang="en-US" dirty="0"/>
          </a:p>
          <a:p>
            <a:pPr lvl="1">
              <a:spcBef>
                <a:spcPts val="0"/>
              </a:spcBef>
            </a:pPr>
            <a:r>
              <a:rPr lang="en-US" dirty="0"/>
              <a:t>the consequences of error are severe</a:t>
            </a:r>
          </a:p>
          <a:p>
            <a:pPr lvl="1">
              <a:spcBef>
                <a:spcPts val="0"/>
              </a:spcBef>
            </a:pPr>
            <a:r>
              <a:rPr lang="en-US" dirty="0" smtClean="0"/>
              <a:t>information </a:t>
            </a:r>
            <a:r>
              <a:rPr lang="en-US" dirty="0"/>
              <a:t>and procedures </a:t>
            </a:r>
            <a:r>
              <a:rPr lang="en-US" dirty="0" smtClean="0"/>
              <a:t>frequently </a:t>
            </a:r>
            <a:r>
              <a:rPr lang="en-US" dirty="0"/>
              <a:t>change</a:t>
            </a:r>
          </a:p>
          <a:p>
            <a:pPr lvl="1">
              <a:spcBef>
                <a:spcPts val="0"/>
              </a:spcBef>
            </a:pPr>
            <a:r>
              <a:rPr lang="en-US" dirty="0"/>
              <a:t>employee turnover is high</a:t>
            </a:r>
          </a:p>
          <a:p>
            <a:pPr lvl="1">
              <a:spcBef>
                <a:spcPts val="0"/>
              </a:spcBef>
            </a:pPr>
            <a:r>
              <a:rPr lang="en-US" dirty="0" smtClean="0"/>
              <a:t>little </a:t>
            </a:r>
            <a:r>
              <a:rPr lang="en-US" dirty="0"/>
              <a:t>time and few </a:t>
            </a:r>
            <a:r>
              <a:rPr lang="en-US" dirty="0" smtClean="0"/>
              <a:t>resources for training </a:t>
            </a:r>
          </a:p>
          <a:p>
            <a:pPr lvl="1">
              <a:spcBef>
                <a:spcPts val="0"/>
              </a:spcBef>
            </a:pPr>
            <a:r>
              <a:rPr lang="en-US" dirty="0" smtClean="0"/>
              <a:t>employees </a:t>
            </a:r>
            <a:r>
              <a:rPr lang="en-US" dirty="0"/>
              <a:t>are responsible </a:t>
            </a:r>
            <a:r>
              <a:rPr lang="en-US" dirty="0" smtClean="0"/>
              <a:t>for their learning </a:t>
            </a:r>
            <a:r>
              <a:rPr lang="en-US" dirty="0"/>
              <a:t>and </a:t>
            </a:r>
            <a:r>
              <a:rPr lang="en-US" dirty="0" smtClean="0"/>
              <a:t>performance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793291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45500"/>
            <a:ext cx="4324869" cy="821314"/>
          </a:xfrm>
        </p:spPr>
        <p:txBody>
          <a:bodyPr>
            <a:normAutofit/>
          </a:bodyPr>
          <a:lstStyle/>
          <a:p>
            <a:r>
              <a:rPr lang="en-US" dirty="0" smtClean="0"/>
              <a:t>Expert Systems</a:t>
            </a:r>
            <a:r>
              <a:rPr lang="en-US" sz="2000" dirty="0" smtClean="0"/>
              <a:t> (1)</a:t>
            </a:r>
            <a:endParaRPr lang="en-US" sz="2000" dirty="0"/>
          </a:p>
        </p:txBody>
      </p:sp>
      <p:sp>
        <p:nvSpPr>
          <p:cNvPr id="3" name="Content Placeholder 2"/>
          <p:cNvSpPr>
            <a:spLocks noGrp="1"/>
          </p:cNvSpPr>
          <p:nvPr>
            <p:ph idx="1"/>
          </p:nvPr>
        </p:nvSpPr>
        <p:spPr>
          <a:xfrm>
            <a:off x="1371600" y="1828800"/>
            <a:ext cx="6688668" cy="3276600"/>
          </a:xfrm>
        </p:spPr>
        <p:txBody>
          <a:bodyPr>
            <a:normAutofit/>
          </a:bodyPr>
          <a:lstStyle/>
          <a:p>
            <a:r>
              <a:rPr lang="en-US" dirty="0"/>
              <a:t>Expert systems organize and apply the knowledge of experts to specific </a:t>
            </a:r>
            <a:r>
              <a:rPr lang="en-US" dirty="0" smtClean="0"/>
              <a:t>problems</a:t>
            </a:r>
          </a:p>
          <a:p>
            <a:endParaRPr lang="en-US" sz="1000" dirty="0"/>
          </a:p>
          <a:p>
            <a:r>
              <a:rPr lang="en-US" dirty="0" smtClean="0"/>
              <a:t>Used when </a:t>
            </a:r>
            <a:r>
              <a:rPr lang="en-US" dirty="0"/>
              <a:t>problems </a:t>
            </a:r>
            <a:r>
              <a:rPr lang="en-US" dirty="0" smtClean="0"/>
              <a:t>and decisions </a:t>
            </a:r>
            <a:r>
              <a:rPr lang="en-US" dirty="0"/>
              <a:t>exceed an employee’s current skill </a:t>
            </a:r>
            <a:r>
              <a:rPr lang="en-US" dirty="0" smtClean="0"/>
              <a:t>set</a:t>
            </a:r>
          </a:p>
          <a:p>
            <a:endParaRPr lang="en-US" sz="1000" dirty="0"/>
          </a:p>
          <a:p>
            <a:r>
              <a:rPr lang="en-US" dirty="0" smtClean="0"/>
              <a:t>Help employees </a:t>
            </a:r>
            <a:r>
              <a:rPr lang="en-US" dirty="0"/>
              <a:t>make sense of different </a:t>
            </a:r>
            <a:r>
              <a:rPr lang="en-US" dirty="0" smtClean="0"/>
              <a:t>conditions and </a:t>
            </a:r>
            <a:r>
              <a:rPr lang="en-US" dirty="0"/>
              <a:t>keep track of tasks </a:t>
            </a:r>
            <a:r>
              <a:rPr lang="en-US" dirty="0" smtClean="0"/>
              <a:t>to </a:t>
            </a:r>
            <a:r>
              <a:rPr lang="en-US" dirty="0"/>
              <a:t>be </a:t>
            </a:r>
            <a:r>
              <a:rPr lang="en-US" dirty="0" smtClean="0"/>
              <a:t>completed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170097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82833"/>
            <a:ext cx="4324869" cy="746649"/>
          </a:xfrm>
        </p:spPr>
        <p:txBody>
          <a:bodyPr>
            <a:normAutofit/>
          </a:bodyPr>
          <a:lstStyle/>
          <a:p>
            <a:r>
              <a:rPr lang="en-US" dirty="0" smtClean="0"/>
              <a:t>Expert </a:t>
            </a:r>
            <a:r>
              <a:rPr lang="en-US" dirty="0"/>
              <a:t>Systems</a:t>
            </a:r>
            <a:r>
              <a:rPr lang="en-US" sz="2000" dirty="0"/>
              <a:t> </a:t>
            </a:r>
            <a:r>
              <a:rPr lang="en-US" sz="2000" dirty="0" smtClean="0"/>
              <a:t>(2)</a:t>
            </a:r>
            <a:endParaRPr lang="en-US" sz="2000" dirty="0"/>
          </a:p>
        </p:txBody>
      </p:sp>
      <p:sp>
        <p:nvSpPr>
          <p:cNvPr id="3" name="Content Placeholder 2"/>
          <p:cNvSpPr>
            <a:spLocks noGrp="1"/>
          </p:cNvSpPr>
          <p:nvPr>
            <p:ph idx="1"/>
          </p:nvPr>
        </p:nvSpPr>
        <p:spPr>
          <a:xfrm>
            <a:off x="1371600" y="1828800"/>
            <a:ext cx="6688668" cy="3276600"/>
          </a:xfrm>
        </p:spPr>
        <p:txBody>
          <a:bodyPr>
            <a:normAutofit/>
          </a:bodyPr>
          <a:lstStyle/>
          <a:p>
            <a:pPr>
              <a:spcBef>
                <a:spcPts val="0"/>
              </a:spcBef>
            </a:pPr>
            <a:r>
              <a:rPr lang="en-US" dirty="0"/>
              <a:t>Expert systems have three elements:</a:t>
            </a:r>
          </a:p>
          <a:p>
            <a:pPr lvl="1">
              <a:spcBef>
                <a:spcPts val="0"/>
              </a:spcBef>
            </a:pPr>
            <a:r>
              <a:rPr lang="en-US" dirty="0"/>
              <a:t>a knowledge base that includes facts, figures, and </a:t>
            </a:r>
            <a:r>
              <a:rPr lang="en-US" dirty="0" smtClean="0"/>
              <a:t>rules</a:t>
            </a:r>
            <a:endParaRPr lang="en-US" dirty="0"/>
          </a:p>
          <a:p>
            <a:pPr lvl="1">
              <a:spcBef>
                <a:spcPts val="0"/>
              </a:spcBef>
            </a:pPr>
            <a:r>
              <a:rPr lang="en-US" dirty="0"/>
              <a:t>a decision-making capability </a:t>
            </a:r>
            <a:r>
              <a:rPr lang="en-US" dirty="0" smtClean="0"/>
              <a:t>that draws </a:t>
            </a:r>
            <a:r>
              <a:rPr lang="en-US" dirty="0"/>
              <a:t>conclusions from </a:t>
            </a:r>
            <a:r>
              <a:rPr lang="en-US" dirty="0" smtClean="0"/>
              <a:t>this information to </a:t>
            </a:r>
            <a:r>
              <a:rPr lang="en-US" dirty="0"/>
              <a:t>solve problems</a:t>
            </a:r>
          </a:p>
          <a:p>
            <a:pPr lvl="1">
              <a:spcBef>
                <a:spcPts val="0"/>
              </a:spcBef>
            </a:pPr>
            <a:r>
              <a:rPr lang="en-US" dirty="0"/>
              <a:t>a user interface that gathers and gives information to </a:t>
            </a:r>
            <a:r>
              <a:rPr lang="en-US" dirty="0" smtClean="0"/>
              <a:t>the user</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677072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431085"/>
          </a:xfrm>
        </p:spPr>
        <p:txBody>
          <a:bodyPr>
            <a:normAutofit/>
          </a:bodyPr>
          <a:lstStyle/>
          <a:p>
            <a:r>
              <a:rPr lang="en-US" dirty="0"/>
              <a:t>Electronic Performance Support </a:t>
            </a:r>
            <a:r>
              <a:rPr lang="en-US" dirty="0" smtClean="0"/>
              <a:t>Systems</a:t>
            </a:r>
            <a:endParaRPr lang="en-US" dirty="0"/>
          </a:p>
        </p:txBody>
      </p:sp>
      <p:sp>
        <p:nvSpPr>
          <p:cNvPr id="3" name="Content Placeholder 2"/>
          <p:cNvSpPr>
            <a:spLocks noGrp="1"/>
          </p:cNvSpPr>
          <p:nvPr>
            <p:ph idx="1"/>
          </p:nvPr>
        </p:nvSpPr>
        <p:spPr>
          <a:xfrm>
            <a:off x="1371600" y="2286000"/>
            <a:ext cx="6688668" cy="3048000"/>
          </a:xfrm>
        </p:spPr>
        <p:txBody>
          <a:bodyPr>
            <a:normAutofit/>
          </a:bodyPr>
          <a:lstStyle/>
          <a:p>
            <a:r>
              <a:rPr lang="en-US" dirty="0"/>
              <a:t>An EPSS is an electronic infrastructure that captures, stores, and distributes </a:t>
            </a:r>
            <a:r>
              <a:rPr lang="en-US" dirty="0" smtClean="0"/>
              <a:t>knowledge </a:t>
            </a:r>
            <a:r>
              <a:rPr lang="en-US" dirty="0"/>
              <a:t>throughout an </a:t>
            </a:r>
            <a:r>
              <a:rPr lang="en-US" dirty="0" smtClean="0"/>
              <a:t>organization</a:t>
            </a:r>
          </a:p>
          <a:p>
            <a:pPr lvl="1"/>
            <a:r>
              <a:rPr lang="en-US" dirty="0" smtClean="0"/>
              <a:t>Enhances performance </a:t>
            </a:r>
            <a:r>
              <a:rPr lang="en-US" dirty="0"/>
              <a:t>in the fastest </a:t>
            </a:r>
            <a:r>
              <a:rPr lang="en-US" dirty="0" smtClean="0"/>
              <a:t>time possible with </a:t>
            </a:r>
            <a:r>
              <a:rPr lang="en-US" dirty="0"/>
              <a:t>minimal support from </a:t>
            </a:r>
            <a:r>
              <a:rPr lang="en-US" dirty="0" smtClean="0"/>
              <a:t>others</a:t>
            </a:r>
            <a:endParaRPr lang="en-US" dirty="0"/>
          </a:p>
          <a:p>
            <a:endParaRPr lang="en-US" sz="800" dirty="0"/>
          </a:p>
          <a:p>
            <a:r>
              <a:rPr lang="en-US" dirty="0" smtClean="0"/>
              <a:t>Includes all software </a:t>
            </a:r>
            <a:r>
              <a:rPr lang="en-US" dirty="0"/>
              <a:t>needed to support </a:t>
            </a:r>
            <a:r>
              <a:rPr lang="en-US" dirty="0" smtClean="0"/>
              <a:t>work, beyond one </a:t>
            </a:r>
            <a:r>
              <a:rPr lang="en-US" dirty="0"/>
              <a:t>or two </a:t>
            </a:r>
            <a:r>
              <a:rPr lang="en-US" dirty="0" smtClean="0"/>
              <a:t>applications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561792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507285"/>
          </a:xfrm>
        </p:spPr>
        <p:txBody>
          <a:bodyPr>
            <a:normAutofit/>
          </a:bodyPr>
          <a:lstStyle/>
          <a:p>
            <a:r>
              <a:rPr lang="en-US" dirty="0" smtClean="0"/>
              <a:t>Learning Management Systems </a:t>
            </a:r>
            <a:endParaRPr lang="en-US" dirty="0"/>
          </a:p>
        </p:txBody>
      </p:sp>
      <p:sp>
        <p:nvSpPr>
          <p:cNvPr id="3" name="Content Placeholder 2"/>
          <p:cNvSpPr>
            <a:spLocks noGrp="1"/>
          </p:cNvSpPr>
          <p:nvPr>
            <p:ph idx="1"/>
          </p:nvPr>
        </p:nvSpPr>
        <p:spPr>
          <a:xfrm>
            <a:off x="1371600" y="2362200"/>
            <a:ext cx="6688668" cy="3124200"/>
          </a:xfrm>
        </p:spPr>
        <p:txBody>
          <a:bodyPr>
            <a:normAutofit/>
          </a:bodyPr>
          <a:lstStyle/>
          <a:p>
            <a:r>
              <a:rPr lang="en-US" dirty="0"/>
              <a:t>LMSs are technology platforms that automate the administration, development, and delivery of all </a:t>
            </a:r>
            <a:r>
              <a:rPr lang="en-US" dirty="0" smtClean="0"/>
              <a:t>a </a:t>
            </a:r>
            <a:r>
              <a:rPr lang="en-US" dirty="0"/>
              <a:t>company’s training </a:t>
            </a:r>
            <a:r>
              <a:rPr lang="en-US" dirty="0" smtClean="0"/>
              <a:t>programs</a:t>
            </a:r>
          </a:p>
          <a:p>
            <a:endParaRPr lang="en-US" sz="1000" dirty="0" smtClean="0"/>
          </a:p>
          <a:p>
            <a:r>
              <a:rPr lang="en-US" dirty="0" smtClean="0"/>
              <a:t>LMSs centralize the management </a:t>
            </a:r>
            <a:r>
              <a:rPr lang="en-US" dirty="0"/>
              <a:t>of learning activities, track regulatory compliance, measure training usage, assess employee performance, and determine training </a:t>
            </a:r>
            <a:r>
              <a:rPr lang="en-US" dirty="0" smtClean="0"/>
              <a:t>needs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172715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050085"/>
          </a:xfrm>
        </p:spPr>
        <p:txBody>
          <a:bodyPr>
            <a:normAutofit/>
          </a:bodyPr>
          <a:lstStyle/>
          <a:p>
            <a:r>
              <a:rPr lang="en-US" dirty="0" smtClean="0"/>
              <a:t>What’s Best?</a:t>
            </a:r>
            <a:endParaRPr lang="en-US" dirty="0"/>
          </a:p>
        </p:txBody>
      </p:sp>
      <p:sp>
        <p:nvSpPr>
          <p:cNvPr id="3" name="Content Placeholder 2"/>
          <p:cNvSpPr>
            <a:spLocks noGrp="1"/>
          </p:cNvSpPr>
          <p:nvPr>
            <p:ph idx="1"/>
          </p:nvPr>
        </p:nvSpPr>
        <p:spPr>
          <a:xfrm>
            <a:off x="1371600" y="1752600"/>
            <a:ext cx="6688668" cy="3810000"/>
          </a:xfrm>
        </p:spPr>
        <p:txBody>
          <a:bodyPr>
            <a:normAutofit/>
          </a:bodyPr>
          <a:lstStyle/>
          <a:p>
            <a:pPr lvl="0">
              <a:spcBef>
                <a:spcPts val="0"/>
              </a:spcBef>
            </a:pPr>
            <a:r>
              <a:rPr lang="en-US" dirty="0"/>
              <a:t>Simulations, games, and adaptive training are suited for </a:t>
            </a:r>
            <a:r>
              <a:rPr lang="en-US" dirty="0" smtClean="0"/>
              <a:t>complex </a:t>
            </a:r>
            <a:r>
              <a:rPr lang="en-US" dirty="0"/>
              <a:t>processes </a:t>
            </a:r>
          </a:p>
          <a:p>
            <a:pPr lvl="0">
              <a:spcBef>
                <a:spcPts val="0"/>
              </a:spcBef>
            </a:pPr>
            <a:r>
              <a:rPr lang="en-US" dirty="0"/>
              <a:t>Online training and </a:t>
            </a:r>
            <a:r>
              <a:rPr lang="en-US" dirty="0" smtClean="0"/>
              <a:t>MOOCs </a:t>
            </a:r>
            <a:r>
              <a:rPr lang="en-US" dirty="0"/>
              <a:t>are </a:t>
            </a:r>
            <a:r>
              <a:rPr lang="en-US" dirty="0" smtClean="0"/>
              <a:t>suited </a:t>
            </a:r>
            <a:r>
              <a:rPr lang="en-US" dirty="0"/>
              <a:t>for </a:t>
            </a:r>
            <a:r>
              <a:rPr lang="en-US" dirty="0" smtClean="0"/>
              <a:t>facts</a:t>
            </a:r>
            <a:r>
              <a:rPr lang="en-US" dirty="0"/>
              <a:t>, figures, cognitive strategies, and interpersonal skills</a:t>
            </a:r>
          </a:p>
          <a:p>
            <a:pPr lvl="0">
              <a:spcBef>
                <a:spcPts val="0"/>
              </a:spcBef>
            </a:pPr>
            <a:r>
              <a:rPr lang="en-US" dirty="0" smtClean="0"/>
              <a:t>If realistic, online </a:t>
            </a:r>
            <a:r>
              <a:rPr lang="en-US" dirty="0"/>
              <a:t>training and simulations can be useful for </a:t>
            </a:r>
            <a:r>
              <a:rPr lang="en-US" dirty="0" smtClean="0"/>
              <a:t>interpersonal </a:t>
            </a:r>
            <a:r>
              <a:rPr lang="en-US" dirty="0"/>
              <a:t>skills </a:t>
            </a:r>
            <a:endParaRPr lang="en-US" dirty="0" smtClean="0"/>
          </a:p>
          <a:p>
            <a:pPr lvl="0">
              <a:spcBef>
                <a:spcPts val="0"/>
              </a:spcBef>
            </a:pPr>
            <a:r>
              <a:rPr lang="en-US" dirty="0" smtClean="0"/>
              <a:t>Mobile </a:t>
            </a:r>
            <a:r>
              <a:rPr lang="en-US" dirty="0"/>
              <a:t>learning is best suited for </a:t>
            </a:r>
            <a:r>
              <a:rPr lang="en-US" dirty="0" smtClean="0"/>
              <a:t>facts</a:t>
            </a:r>
            <a:endParaRPr lang="en-US" dirty="0"/>
          </a:p>
          <a:p>
            <a:pPr lvl="0">
              <a:spcBef>
                <a:spcPts val="0"/>
              </a:spcBef>
            </a:pPr>
            <a:r>
              <a:rPr lang="en-US" dirty="0"/>
              <a:t>Mobile learning and social media are best used as supplements to live </a:t>
            </a:r>
            <a:r>
              <a:rPr lang="en-US" dirty="0" smtClean="0"/>
              <a:t>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228962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4915"/>
            <a:ext cx="6965245" cy="1583485"/>
          </a:xfrm>
        </p:spPr>
        <p:txBody>
          <a:bodyPr>
            <a:normAutofit/>
          </a:bodyPr>
          <a:lstStyle/>
          <a:p>
            <a:r>
              <a:rPr lang="en-US" dirty="0" smtClean="0"/>
              <a:t>When Should Technology    be Used?</a:t>
            </a:r>
            <a:endParaRPr lang="en-US" dirty="0"/>
          </a:p>
        </p:txBody>
      </p:sp>
      <p:sp>
        <p:nvSpPr>
          <p:cNvPr id="3" name="Content Placeholder 2"/>
          <p:cNvSpPr>
            <a:spLocks noGrp="1"/>
          </p:cNvSpPr>
          <p:nvPr>
            <p:ph idx="1"/>
          </p:nvPr>
        </p:nvSpPr>
        <p:spPr>
          <a:xfrm>
            <a:off x="1371600" y="2362200"/>
            <a:ext cx="6688668" cy="3352800"/>
          </a:xfrm>
        </p:spPr>
        <p:txBody>
          <a:bodyPr>
            <a:normAutofit/>
          </a:bodyPr>
          <a:lstStyle/>
          <a:p>
            <a:pPr lvl="0"/>
            <a:r>
              <a:rPr lang="en-US" dirty="0"/>
              <a:t>There is an adequate budget and </a:t>
            </a:r>
            <a:r>
              <a:rPr lang="en-US" dirty="0" smtClean="0"/>
              <a:t>resources</a:t>
            </a:r>
          </a:p>
          <a:p>
            <a:pPr lvl="0"/>
            <a:r>
              <a:rPr lang="en-US" dirty="0" smtClean="0"/>
              <a:t>Trainees </a:t>
            </a:r>
            <a:r>
              <a:rPr lang="en-US" dirty="0"/>
              <a:t>are geographically dispersed and travel costs would be </a:t>
            </a:r>
            <a:r>
              <a:rPr lang="en-US" dirty="0" smtClean="0"/>
              <a:t>high</a:t>
            </a:r>
            <a:endParaRPr lang="en-US" dirty="0"/>
          </a:p>
          <a:p>
            <a:pPr lvl="0"/>
            <a:r>
              <a:rPr lang="en-US" dirty="0"/>
              <a:t>Trainees are comfortable </a:t>
            </a:r>
            <a:r>
              <a:rPr lang="en-US" dirty="0" smtClean="0"/>
              <a:t>with technology</a:t>
            </a:r>
            <a:endParaRPr lang="en-US" dirty="0"/>
          </a:p>
          <a:p>
            <a:pPr lvl="0"/>
            <a:r>
              <a:rPr lang="en-US" dirty="0"/>
              <a:t>Use of new technology fits into the organizational culture or business </a:t>
            </a:r>
            <a:r>
              <a:rPr lang="en-US" dirty="0" smtClean="0"/>
              <a:t>strategy</a:t>
            </a:r>
            <a:endParaRPr lang="en-US" dirty="0"/>
          </a:p>
          <a:p>
            <a:pPr lvl="0"/>
            <a:r>
              <a:rPr lang="en-US" dirty="0"/>
              <a:t>Employees would have a difficult time attending traditional </a:t>
            </a:r>
            <a:r>
              <a:rPr lang="en-US" dirty="0" smtClean="0"/>
              <a:t>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a:t>
            </a:r>
            <a:r>
              <a:rPr lang="en-US" dirty="0" smtClean="0">
                <a:solidFill>
                  <a:schemeClr val="tx2">
                    <a:lumMod val="50000"/>
                  </a:schemeClr>
                </a:solidFill>
              </a:rPr>
              <a:t>2017 </a:t>
            </a:r>
            <a:r>
              <a:rPr lang="en-US" dirty="0">
                <a:solidFill>
                  <a:schemeClr val="tx2">
                    <a:lumMod val="50000"/>
                  </a:schemeClr>
                </a:solidFill>
              </a:rPr>
              <a:t>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777786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3814</TotalTime>
  <Words>2959</Words>
  <Application>Microsoft Office PowerPoint</Application>
  <PresentationFormat>On-screen Show (4:3)</PresentationFormat>
  <Paragraphs>333</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Pushpin</vt:lpstr>
      <vt:lpstr>Chapter Eight Technology-Based Training Methods</vt:lpstr>
      <vt:lpstr>Objectives (1)</vt:lpstr>
      <vt:lpstr>Objectives (2)</vt:lpstr>
      <vt:lpstr>Objectives (3)</vt:lpstr>
      <vt:lpstr>A Few Statistics</vt:lpstr>
      <vt:lpstr>Technology’s Influence (1)</vt:lpstr>
      <vt:lpstr>Technology’s Influence (2)</vt:lpstr>
      <vt:lpstr>Technology-Based Methods</vt:lpstr>
      <vt:lpstr>Technology Facilitates Collaboration</vt:lpstr>
      <vt:lpstr>Dynamic Learning</vt:lpstr>
      <vt:lpstr>Features of Online Learning (1)</vt:lpstr>
      <vt:lpstr>Features of Online Learning (2)</vt:lpstr>
      <vt:lpstr>Online Effectiveness (1)</vt:lpstr>
      <vt:lpstr>Online Effectiveness (2)</vt:lpstr>
      <vt:lpstr>Needs Assessment</vt:lpstr>
      <vt:lpstr>Rapid Prototyping </vt:lpstr>
      <vt:lpstr>Refrain from Repurposing</vt:lpstr>
      <vt:lpstr>Create a Learning Environment (1)</vt:lpstr>
      <vt:lpstr>Create a Learning Environment (2)</vt:lpstr>
      <vt:lpstr>Learner Control </vt:lpstr>
      <vt:lpstr>Time &amp; Space</vt:lpstr>
      <vt:lpstr>MOOCs</vt:lpstr>
      <vt:lpstr>Advantages of MOOCs</vt:lpstr>
      <vt:lpstr>Limitations of MOOCs</vt:lpstr>
      <vt:lpstr>Social Media (1)</vt:lpstr>
      <vt:lpstr>Social Media (2)</vt:lpstr>
      <vt:lpstr>Blended Learning (1)</vt:lpstr>
      <vt:lpstr>Blended Learning (2)</vt:lpstr>
      <vt:lpstr>Blended Learning (3)</vt:lpstr>
      <vt:lpstr>Blended Learning (4)</vt:lpstr>
      <vt:lpstr>Food for Thought</vt:lpstr>
      <vt:lpstr>The Flipped Classroom</vt:lpstr>
      <vt:lpstr>Games &amp; Simulations</vt:lpstr>
      <vt:lpstr>Games</vt:lpstr>
      <vt:lpstr>Advantages of Simulations</vt:lpstr>
      <vt:lpstr>Limitations of Simulations</vt:lpstr>
      <vt:lpstr>Mobile Technology &amp; Learning</vt:lpstr>
      <vt:lpstr>Adaptive Training</vt:lpstr>
      <vt:lpstr>Distance Learning (1)</vt:lpstr>
      <vt:lpstr>Distance Learning (2)</vt:lpstr>
      <vt:lpstr>Technology for Training Support</vt:lpstr>
      <vt:lpstr>Expert Systems (1)</vt:lpstr>
      <vt:lpstr>Expert Systems (2)</vt:lpstr>
      <vt:lpstr>Electronic Performance Support Systems</vt:lpstr>
      <vt:lpstr>Learning Management Systems </vt:lpstr>
      <vt:lpstr>What’s Best?</vt:lpstr>
      <vt:lpstr>When Should Technology    be Used?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441</cp:revision>
  <cp:lastPrinted>2014-04-03T14:21:21Z</cp:lastPrinted>
  <dcterms:created xsi:type="dcterms:W3CDTF">2011-08-23T20:33:51Z</dcterms:created>
  <dcterms:modified xsi:type="dcterms:W3CDTF">2016-09-13T05:43:41Z</dcterms:modified>
</cp:coreProperties>
</file>