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3"/>
  </p:notesMasterIdLst>
  <p:handoutMasterIdLst>
    <p:handoutMasterId r:id="rId44"/>
  </p:handoutMasterIdLst>
  <p:sldIdLst>
    <p:sldId id="619" r:id="rId2"/>
    <p:sldId id="524" r:id="rId3"/>
    <p:sldId id="576" r:id="rId4"/>
    <p:sldId id="577" r:id="rId5"/>
    <p:sldId id="578" r:id="rId6"/>
    <p:sldId id="579" r:id="rId7"/>
    <p:sldId id="580" r:id="rId8"/>
    <p:sldId id="581" r:id="rId9"/>
    <p:sldId id="582" r:id="rId10"/>
    <p:sldId id="575" r:id="rId11"/>
    <p:sldId id="591" r:id="rId12"/>
    <p:sldId id="598" r:id="rId13"/>
    <p:sldId id="599" r:id="rId14"/>
    <p:sldId id="600" r:id="rId15"/>
    <p:sldId id="601" r:id="rId16"/>
    <p:sldId id="602" r:id="rId17"/>
    <p:sldId id="603" r:id="rId18"/>
    <p:sldId id="592" r:id="rId19"/>
    <p:sldId id="605" r:id="rId20"/>
    <p:sldId id="608" r:id="rId21"/>
    <p:sldId id="609" r:id="rId22"/>
    <p:sldId id="610" r:id="rId23"/>
    <p:sldId id="611" r:id="rId24"/>
    <p:sldId id="612" r:id="rId25"/>
    <p:sldId id="613" r:id="rId26"/>
    <p:sldId id="614" r:id="rId27"/>
    <p:sldId id="616" r:id="rId28"/>
    <p:sldId id="607" r:id="rId29"/>
    <p:sldId id="618" r:id="rId30"/>
    <p:sldId id="604" r:id="rId31"/>
    <p:sldId id="597" r:id="rId32"/>
    <p:sldId id="596" r:id="rId33"/>
    <p:sldId id="595" r:id="rId34"/>
    <p:sldId id="594" r:id="rId35"/>
    <p:sldId id="593" r:id="rId36"/>
    <p:sldId id="589" r:id="rId37"/>
    <p:sldId id="587" r:id="rId38"/>
    <p:sldId id="588" r:id="rId39"/>
    <p:sldId id="585" r:id="rId40"/>
    <p:sldId id="583" r:id="rId41"/>
    <p:sldId id="584" r:id="rId42"/>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30" autoAdjust="0"/>
    <p:restoredTop sz="27648" autoAdjust="0"/>
  </p:normalViewPr>
  <p:slideViewPr>
    <p:cSldViewPr>
      <p:cViewPr>
        <p:scale>
          <a:sx n="100" d="100"/>
          <a:sy n="100" d="100"/>
        </p:scale>
        <p:origin x="-534" y="-210"/>
      </p:cViewPr>
      <p:guideLst>
        <p:guide orient="horz" pos="2160"/>
        <p:guide pos="2880"/>
      </p:guideLst>
    </p:cSldViewPr>
  </p:slideViewPr>
  <p:outlineViewPr>
    <p:cViewPr>
      <p:scale>
        <a:sx n="33" d="100"/>
        <a:sy n="33" d="100"/>
      </p:scale>
      <p:origin x="42" y="0"/>
    </p:cViewPr>
  </p:outlineViewPr>
  <p:notesTextViewPr>
    <p:cViewPr>
      <p:scale>
        <a:sx n="150" d="100"/>
        <a:sy n="150" d="100"/>
      </p:scale>
      <p:origin x="0" y="0"/>
    </p:cViewPr>
  </p:notesTextViewPr>
  <p:sorterViewPr>
    <p:cViewPr>
      <p:scale>
        <a:sx n="33" d="100"/>
        <a:sy n="33" d="100"/>
      </p:scale>
      <p:origin x="0" y="0"/>
    </p:cViewPr>
  </p:sorter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F0916F-5E50-4736-AF54-43775EB480FA}" type="doc">
      <dgm:prSet loTypeId="urn:microsoft.com/office/officeart/2005/8/layout/default" loCatId="list" qsTypeId="urn:microsoft.com/office/officeart/2005/8/quickstyle/simple3" qsCatId="simple" csTypeId="urn:microsoft.com/office/officeart/2005/8/colors/accent0_3" csCatId="mainScheme" phldr="1"/>
      <dgm:spPr/>
      <dgm:t>
        <a:bodyPr/>
        <a:lstStyle/>
        <a:p>
          <a:endParaRPr lang="en-US"/>
        </a:p>
      </dgm:t>
    </dgm:pt>
    <dgm:pt modelId="{25F6DE34-CCE1-4131-A22B-97577B5CBE50}">
      <dgm:prSet/>
      <dgm:spPr/>
      <dgm:t>
        <a:bodyPr/>
        <a:lstStyle/>
        <a:p>
          <a:r>
            <a:rPr lang="en-US" dirty="0" smtClean="0"/>
            <a:t>Formal Education</a:t>
          </a:r>
          <a:endParaRPr lang="en-US" dirty="0">
            <a:latin typeface="Gisha" panose="020B0502040204020203" pitchFamily="34" charset="-79"/>
            <a:cs typeface="Gisha" panose="020B0502040204020203" pitchFamily="34" charset="-79"/>
          </a:endParaRPr>
        </a:p>
      </dgm:t>
    </dgm:pt>
    <dgm:pt modelId="{49E6C688-9AE1-4AD7-A05F-56EFD855E6F3}" type="parTrans" cxnId="{D80F6905-4A5B-48B2-9B7D-B0396B79DBC0}">
      <dgm:prSet/>
      <dgm:spPr/>
      <dgm:t>
        <a:bodyPr/>
        <a:lstStyle/>
        <a:p>
          <a:endParaRPr lang="en-US"/>
        </a:p>
      </dgm:t>
    </dgm:pt>
    <dgm:pt modelId="{F4F1D56C-04DA-408F-AC2A-9A782DD7484B}" type="sibTrans" cxnId="{D80F6905-4A5B-48B2-9B7D-B0396B79DBC0}">
      <dgm:prSet/>
      <dgm:spPr/>
      <dgm:t>
        <a:bodyPr/>
        <a:lstStyle/>
        <a:p>
          <a:endParaRPr lang="en-US"/>
        </a:p>
      </dgm:t>
    </dgm:pt>
    <dgm:pt modelId="{C58C4293-0E98-4B94-AC43-5461E97A7588}">
      <dgm:prSet/>
      <dgm:spPr/>
      <dgm:t>
        <a:bodyPr/>
        <a:lstStyle/>
        <a:p>
          <a:r>
            <a:rPr lang="en-US" dirty="0" smtClean="0"/>
            <a:t>Executive Education</a:t>
          </a:r>
          <a:endParaRPr lang="en-US" dirty="0">
            <a:latin typeface="Gisha" panose="020B0502040204020203" pitchFamily="34" charset="-79"/>
            <a:cs typeface="Gisha" panose="020B0502040204020203" pitchFamily="34" charset="-79"/>
          </a:endParaRPr>
        </a:p>
      </dgm:t>
    </dgm:pt>
    <dgm:pt modelId="{F3C6CB2A-FD46-4F8B-B3A4-A5C722BAE684}" type="parTrans" cxnId="{A3AE92CC-D4CC-47A5-BA1C-76A73D22F5B9}">
      <dgm:prSet/>
      <dgm:spPr/>
      <dgm:t>
        <a:bodyPr/>
        <a:lstStyle/>
        <a:p>
          <a:endParaRPr lang="en-US"/>
        </a:p>
      </dgm:t>
    </dgm:pt>
    <dgm:pt modelId="{A6C7C6BA-FC6C-4960-8A78-41CDADF584A9}" type="sibTrans" cxnId="{A3AE92CC-D4CC-47A5-BA1C-76A73D22F5B9}">
      <dgm:prSet/>
      <dgm:spPr/>
      <dgm:t>
        <a:bodyPr/>
        <a:lstStyle/>
        <a:p>
          <a:endParaRPr lang="en-US"/>
        </a:p>
      </dgm:t>
    </dgm:pt>
    <dgm:pt modelId="{969DC57F-C2D2-43A0-BC9B-DF909ABEE76F}">
      <dgm:prSet/>
      <dgm:spPr/>
      <dgm:t>
        <a:bodyPr/>
        <a:lstStyle/>
        <a:p>
          <a:r>
            <a:rPr lang="en-US" dirty="0" smtClean="0"/>
            <a:t>Personality Tests </a:t>
          </a:r>
          <a:endParaRPr lang="en-US" dirty="0">
            <a:latin typeface="Gisha" panose="020B0502040204020203" pitchFamily="34" charset="-79"/>
            <a:cs typeface="Gisha" panose="020B0502040204020203" pitchFamily="34" charset="-79"/>
          </a:endParaRPr>
        </a:p>
      </dgm:t>
    </dgm:pt>
    <dgm:pt modelId="{6B3E084C-5F05-4F94-9C4D-DE6C66DC77D7}" type="parTrans" cxnId="{E95A2751-7F77-4BCB-92CF-6C2BFC3D644F}">
      <dgm:prSet/>
      <dgm:spPr/>
      <dgm:t>
        <a:bodyPr/>
        <a:lstStyle/>
        <a:p>
          <a:endParaRPr lang="en-US"/>
        </a:p>
      </dgm:t>
    </dgm:pt>
    <dgm:pt modelId="{818A9A1E-D8F9-46BC-B1D4-4AC35885FED0}" type="sibTrans" cxnId="{E95A2751-7F77-4BCB-92CF-6C2BFC3D644F}">
      <dgm:prSet/>
      <dgm:spPr/>
      <dgm:t>
        <a:bodyPr/>
        <a:lstStyle/>
        <a:p>
          <a:endParaRPr lang="en-US"/>
        </a:p>
      </dgm:t>
    </dgm:pt>
    <dgm:pt modelId="{66684329-079F-41D1-BB75-5267F52A9346}">
      <dgm:prSet/>
      <dgm:spPr/>
      <dgm:t>
        <a:bodyPr/>
        <a:lstStyle/>
        <a:p>
          <a:r>
            <a:rPr lang="en-US" dirty="0" smtClean="0"/>
            <a:t>Assessment Center</a:t>
          </a:r>
          <a:endParaRPr lang="en-US" dirty="0">
            <a:latin typeface="Gisha" panose="020B0502040204020203" pitchFamily="34" charset="-79"/>
            <a:cs typeface="Gisha" panose="020B0502040204020203" pitchFamily="34" charset="-79"/>
          </a:endParaRPr>
        </a:p>
      </dgm:t>
    </dgm:pt>
    <dgm:pt modelId="{7A959FBD-BD08-4CDE-90CB-618D757125F6}" type="parTrans" cxnId="{C7A0A8D5-D532-482B-BA2F-D4E53BECD485}">
      <dgm:prSet/>
      <dgm:spPr/>
      <dgm:t>
        <a:bodyPr/>
        <a:lstStyle/>
        <a:p>
          <a:endParaRPr lang="en-US"/>
        </a:p>
      </dgm:t>
    </dgm:pt>
    <dgm:pt modelId="{56CDBE43-C5D3-4628-8700-69F0C0F8A065}" type="sibTrans" cxnId="{C7A0A8D5-D532-482B-BA2F-D4E53BECD485}">
      <dgm:prSet/>
      <dgm:spPr/>
      <dgm:t>
        <a:bodyPr/>
        <a:lstStyle/>
        <a:p>
          <a:endParaRPr lang="en-US"/>
        </a:p>
      </dgm:t>
    </dgm:pt>
    <dgm:pt modelId="{9B1AB7C9-6922-4B58-834F-B23F53244DCA}">
      <dgm:prSet/>
      <dgm:spPr/>
      <dgm:t>
        <a:bodyPr/>
        <a:lstStyle/>
        <a:p>
          <a:r>
            <a:rPr lang="en-US" dirty="0" smtClean="0"/>
            <a:t>Performance Appraisal</a:t>
          </a:r>
          <a:endParaRPr lang="en-US" dirty="0">
            <a:latin typeface="Gisha" panose="020B0502040204020203" pitchFamily="34" charset="-79"/>
            <a:cs typeface="Gisha" panose="020B0502040204020203" pitchFamily="34" charset="-79"/>
          </a:endParaRPr>
        </a:p>
      </dgm:t>
    </dgm:pt>
    <dgm:pt modelId="{80F4D1F1-9F70-4A8B-93F3-052A060B1FB8}" type="parTrans" cxnId="{F9DE2DC5-11D3-472F-9816-140DA307B793}">
      <dgm:prSet/>
      <dgm:spPr/>
      <dgm:t>
        <a:bodyPr/>
        <a:lstStyle/>
        <a:p>
          <a:endParaRPr lang="en-US"/>
        </a:p>
      </dgm:t>
    </dgm:pt>
    <dgm:pt modelId="{BFAC8859-CB94-47F1-8E23-01C652A6E26A}" type="sibTrans" cxnId="{F9DE2DC5-11D3-472F-9816-140DA307B793}">
      <dgm:prSet/>
      <dgm:spPr/>
      <dgm:t>
        <a:bodyPr/>
        <a:lstStyle/>
        <a:p>
          <a:endParaRPr lang="en-US"/>
        </a:p>
      </dgm:t>
    </dgm:pt>
    <dgm:pt modelId="{6DA6B05F-024F-4C53-81DA-76DA44A7413B}">
      <dgm:prSet/>
      <dgm:spPr/>
      <dgm:t>
        <a:bodyPr/>
        <a:lstStyle/>
        <a:p>
          <a:r>
            <a:rPr lang="en-US" dirty="0" smtClean="0"/>
            <a:t>360-Degree Feedback</a:t>
          </a:r>
          <a:endParaRPr lang="en-US" dirty="0">
            <a:latin typeface="Gisha" panose="020B0502040204020203" pitchFamily="34" charset="-79"/>
            <a:cs typeface="Gisha" panose="020B0502040204020203" pitchFamily="34" charset="-79"/>
          </a:endParaRPr>
        </a:p>
      </dgm:t>
    </dgm:pt>
    <dgm:pt modelId="{4363906F-0CA2-4033-B4A3-87D44CE9B570}" type="parTrans" cxnId="{E40E0B64-EC8E-4AA9-86FF-1467DB4F2E29}">
      <dgm:prSet/>
      <dgm:spPr/>
      <dgm:t>
        <a:bodyPr/>
        <a:lstStyle/>
        <a:p>
          <a:endParaRPr lang="en-US"/>
        </a:p>
      </dgm:t>
    </dgm:pt>
    <dgm:pt modelId="{88DE8729-EE1C-4A44-AB62-7BA63BF9C284}" type="sibTrans" cxnId="{E40E0B64-EC8E-4AA9-86FF-1467DB4F2E29}">
      <dgm:prSet/>
      <dgm:spPr/>
      <dgm:t>
        <a:bodyPr/>
        <a:lstStyle/>
        <a:p>
          <a:endParaRPr lang="en-US"/>
        </a:p>
      </dgm:t>
    </dgm:pt>
    <dgm:pt modelId="{09CCA119-88D6-4934-A251-EEB2CA1F52C9}">
      <dgm:prSet/>
      <dgm:spPr/>
      <dgm:t>
        <a:bodyPr/>
        <a:lstStyle/>
        <a:p>
          <a:r>
            <a:rPr lang="en-US" dirty="0" smtClean="0"/>
            <a:t>Enlarging the Current Job</a:t>
          </a:r>
          <a:endParaRPr lang="en-US" dirty="0">
            <a:latin typeface="Gisha" panose="020B0502040204020203" pitchFamily="34" charset="-79"/>
            <a:cs typeface="Gisha" panose="020B0502040204020203" pitchFamily="34" charset="-79"/>
          </a:endParaRPr>
        </a:p>
      </dgm:t>
    </dgm:pt>
    <dgm:pt modelId="{A8C6605D-3EA7-4652-BB40-836C74E70B74}" type="parTrans" cxnId="{C3F25B14-D8E0-4E99-84D1-4304B0567424}">
      <dgm:prSet/>
      <dgm:spPr/>
      <dgm:t>
        <a:bodyPr/>
        <a:lstStyle/>
        <a:p>
          <a:endParaRPr lang="en-US"/>
        </a:p>
      </dgm:t>
    </dgm:pt>
    <dgm:pt modelId="{FF9F8EC0-C400-4498-9150-8B4EE78DD101}" type="sibTrans" cxnId="{C3F25B14-D8E0-4E99-84D1-4304B0567424}">
      <dgm:prSet/>
      <dgm:spPr/>
      <dgm:t>
        <a:bodyPr/>
        <a:lstStyle/>
        <a:p>
          <a:endParaRPr lang="en-US"/>
        </a:p>
      </dgm:t>
    </dgm:pt>
    <dgm:pt modelId="{CA4EAABA-5C9D-4BDB-8DD0-EAC1CB392106}">
      <dgm:prSet/>
      <dgm:spPr/>
      <dgm:t>
        <a:bodyPr/>
        <a:lstStyle/>
        <a:p>
          <a:r>
            <a:rPr lang="en-US" dirty="0" smtClean="0"/>
            <a:t>Job Rotation</a:t>
          </a:r>
          <a:endParaRPr lang="en-US" dirty="0">
            <a:latin typeface="Gisha" panose="020B0502040204020203" pitchFamily="34" charset="-79"/>
            <a:cs typeface="Gisha" panose="020B0502040204020203" pitchFamily="34" charset="-79"/>
          </a:endParaRPr>
        </a:p>
      </dgm:t>
    </dgm:pt>
    <dgm:pt modelId="{441625DD-C5F3-44C8-A60C-3A0CD57FADCE}" type="parTrans" cxnId="{6D452E80-D329-4767-ABC0-716917E4CD23}">
      <dgm:prSet/>
      <dgm:spPr/>
      <dgm:t>
        <a:bodyPr/>
        <a:lstStyle/>
        <a:p>
          <a:endParaRPr lang="en-US"/>
        </a:p>
      </dgm:t>
    </dgm:pt>
    <dgm:pt modelId="{197C3377-C61D-42E0-8FD1-398F2B1A7217}" type="sibTrans" cxnId="{6D452E80-D329-4767-ABC0-716917E4CD23}">
      <dgm:prSet/>
      <dgm:spPr/>
      <dgm:t>
        <a:bodyPr/>
        <a:lstStyle/>
        <a:p>
          <a:endParaRPr lang="en-US"/>
        </a:p>
      </dgm:t>
    </dgm:pt>
    <dgm:pt modelId="{C5FF9CD4-1D76-4ABE-9FB8-5DA3E763888B}">
      <dgm:prSet/>
      <dgm:spPr/>
      <dgm:t>
        <a:bodyPr/>
        <a:lstStyle/>
        <a:p>
          <a:r>
            <a:rPr lang="en-US" dirty="0" smtClean="0"/>
            <a:t>Lateral Moves</a:t>
          </a:r>
          <a:endParaRPr lang="en-US" dirty="0">
            <a:latin typeface="Gisha" panose="020B0502040204020203" pitchFamily="34" charset="-79"/>
            <a:cs typeface="Gisha" panose="020B0502040204020203" pitchFamily="34" charset="-79"/>
          </a:endParaRPr>
        </a:p>
      </dgm:t>
    </dgm:pt>
    <dgm:pt modelId="{62201A3C-0B1A-4D7D-87A8-7BAC132DCB69}" type="parTrans" cxnId="{321BBE76-C817-471D-9930-3FF730415116}">
      <dgm:prSet/>
      <dgm:spPr/>
      <dgm:t>
        <a:bodyPr/>
        <a:lstStyle/>
        <a:p>
          <a:endParaRPr lang="en-US"/>
        </a:p>
      </dgm:t>
    </dgm:pt>
    <dgm:pt modelId="{4B73C31E-1FF1-4A3A-BBE1-5601141C4112}" type="sibTrans" cxnId="{321BBE76-C817-471D-9930-3FF730415116}">
      <dgm:prSet/>
      <dgm:spPr/>
      <dgm:t>
        <a:bodyPr/>
        <a:lstStyle/>
        <a:p>
          <a:endParaRPr lang="en-US"/>
        </a:p>
      </dgm:t>
    </dgm:pt>
    <dgm:pt modelId="{59744F94-07FF-4993-B451-72E3688627D7}">
      <dgm:prSet/>
      <dgm:spPr/>
      <dgm:t>
        <a:bodyPr/>
        <a:lstStyle/>
        <a:p>
          <a:r>
            <a:rPr lang="en-US" dirty="0" smtClean="0"/>
            <a:t>Transfers</a:t>
          </a:r>
          <a:endParaRPr lang="en-US" dirty="0">
            <a:latin typeface="Gisha" panose="020B0502040204020203" pitchFamily="34" charset="-79"/>
            <a:cs typeface="Gisha" panose="020B0502040204020203" pitchFamily="34" charset="-79"/>
          </a:endParaRPr>
        </a:p>
      </dgm:t>
    </dgm:pt>
    <dgm:pt modelId="{17F69D05-16E1-4B64-B9B2-C0EF31E66731}" type="parTrans" cxnId="{106184E4-729B-4428-9ABE-EB1A6797C380}">
      <dgm:prSet/>
      <dgm:spPr/>
      <dgm:t>
        <a:bodyPr/>
        <a:lstStyle/>
        <a:p>
          <a:endParaRPr lang="en-US"/>
        </a:p>
      </dgm:t>
    </dgm:pt>
    <dgm:pt modelId="{F098E16F-9175-41AB-A547-C549208AA8C7}" type="sibTrans" cxnId="{106184E4-729B-4428-9ABE-EB1A6797C380}">
      <dgm:prSet/>
      <dgm:spPr/>
      <dgm:t>
        <a:bodyPr/>
        <a:lstStyle/>
        <a:p>
          <a:endParaRPr lang="en-US"/>
        </a:p>
      </dgm:t>
    </dgm:pt>
    <dgm:pt modelId="{FA002253-3E17-46FB-9133-F816C85C936E}">
      <dgm:prSet/>
      <dgm:spPr/>
      <dgm:t>
        <a:bodyPr/>
        <a:lstStyle/>
        <a:p>
          <a:r>
            <a:rPr lang="en-US" dirty="0" smtClean="0"/>
            <a:t>Promotions</a:t>
          </a:r>
          <a:endParaRPr lang="en-US" dirty="0">
            <a:latin typeface="Gisha" panose="020B0502040204020203" pitchFamily="34" charset="-79"/>
            <a:cs typeface="Gisha" panose="020B0502040204020203" pitchFamily="34" charset="-79"/>
          </a:endParaRPr>
        </a:p>
      </dgm:t>
    </dgm:pt>
    <dgm:pt modelId="{60224F32-AC3A-4CD3-8D30-B6046FC16FA8}" type="parTrans" cxnId="{848B4584-2ED9-443C-AD7D-20D7B6DF5331}">
      <dgm:prSet/>
      <dgm:spPr/>
      <dgm:t>
        <a:bodyPr/>
        <a:lstStyle/>
        <a:p>
          <a:endParaRPr lang="en-US"/>
        </a:p>
      </dgm:t>
    </dgm:pt>
    <dgm:pt modelId="{DA701C29-93EB-4248-B879-8147E7DED54F}" type="sibTrans" cxnId="{848B4584-2ED9-443C-AD7D-20D7B6DF5331}">
      <dgm:prSet/>
      <dgm:spPr/>
      <dgm:t>
        <a:bodyPr/>
        <a:lstStyle/>
        <a:p>
          <a:endParaRPr lang="en-US"/>
        </a:p>
      </dgm:t>
    </dgm:pt>
    <dgm:pt modelId="{834C3A2B-DFE7-4132-8D30-CE1B559FDE43}">
      <dgm:prSet/>
      <dgm:spPr/>
      <dgm:t>
        <a:bodyPr/>
        <a:lstStyle/>
        <a:p>
          <a:r>
            <a:rPr lang="en-US" dirty="0" smtClean="0"/>
            <a:t>Downward Moves</a:t>
          </a:r>
          <a:endParaRPr lang="en-US" dirty="0">
            <a:latin typeface="Gisha" panose="020B0502040204020203" pitchFamily="34" charset="-79"/>
            <a:cs typeface="Gisha" panose="020B0502040204020203" pitchFamily="34" charset="-79"/>
          </a:endParaRPr>
        </a:p>
      </dgm:t>
    </dgm:pt>
    <dgm:pt modelId="{A40636C5-EBCE-47FC-8343-69A82802EBE8}" type="parTrans" cxnId="{B2D67E50-29EF-4EB8-A3FA-F9B39182763A}">
      <dgm:prSet/>
      <dgm:spPr/>
      <dgm:t>
        <a:bodyPr/>
        <a:lstStyle/>
        <a:p>
          <a:endParaRPr lang="en-US"/>
        </a:p>
      </dgm:t>
    </dgm:pt>
    <dgm:pt modelId="{4F29A36E-407F-44B1-AC87-F1117CCF04D5}" type="sibTrans" cxnId="{B2D67E50-29EF-4EB8-A3FA-F9B39182763A}">
      <dgm:prSet/>
      <dgm:spPr/>
      <dgm:t>
        <a:bodyPr/>
        <a:lstStyle/>
        <a:p>
          <a:endParaRPr lang="en-US"/>
        </a:p>
      </dgm:t>
    </dgm:pt>
    <dgm:pt modelId="{BC0EA273-26C9-467F-9D32-5AA95C6A5E32}">
      <dgm:prSet/>
      <dgm:spPr/>
      <dgm:t>
        <a:bodyPr/>
        <a:lstStyle/>
        <a:p>
          <a:r>
            <a:rPr lang="en-US" dirty="0" smtClean="0"/>
            <a:t>Temporary Assignments</a:t>
          </a:r>
          <a:endParaRPr lang="en-US" dirty="0">
            <a:latin typeface="Gisha" panose="020B0502040204020203" pitchFamily="34" charset="-79"/>
            <a:cs typeface="Gisha" panose="020B0502040204020203" pitchFamily="34" charset="-79"/>
          </a:endParaRPr>
        </a:p>
      </dgm:t>
    </dgm:pt>
    <dgm:pt modelId="{C3A7A868-2AEC-4B59-9C4D-9CACF6AD6CD4}" type="parTrans" cxnId="{342008F6-304B-4FBB-8DA2-83C2D7058838}">
      <dgm:prSet/>
      <dgm:spPr/>
      <dgm:t>
        <a:bodyPr/>
        <a:lstStyle/>
        <a:p>
          <a:endParaRPr lang="en-US"/>
        </a:p>
      </dgm:t>
    </dgm:pt>
    <dgm:pt modelId="{A0939F27-0323-4FEC-AF3A-E1D20D9F2072}" type="sibTrans" cxnId="{342008F6-304B-4FBB-8DA2-83C2D7058838}">
      <dgm:prSet/>
      <dgm:spPr/>
      <dgm:t>
        <a:bodyPr/>
        <a:lstStyle/>
        <a:p>
          <a:endParaRPr lang="en-US"/>
        </a:p>
      </dgm:t>
    </dgm:pt>
    <dgm:pt modelId="{FC672AB1-3A53-4FFF-B1BD-980C5E1CD723}">
      <dgm:prSet/>
      <dgm:spPr/>
      <dgm:t>
        <a:bodyPr/>
        <a:lstStyle/>
        <a:p>
          <a:r>
            <a:rPr lang="en-US" dirty="0" smtClean="0"/>
            <a:t>Volunteer Work</a:t>
          </a:r>
          <a:endParaRPr lang="en-US" dirty="0">
            <a:latin typeface="Gisha" panose="020B0502040204020203" pitchFamily="34" charset="-79"/>
            <a:cs typeface="Gisha" panose="020B0502040204020203" pitchFamily="34" charset="-79"/>
          </a:endParaRPr>
        </a:p>
      </dgm:t>
    </dgm:pt>
    <dgm:pt modelId="{AB48A559-2AF3-4314-8A22-7A8B3188E32D}" type="parTrans" cxnId="{E86AF965-65F7-491D-96DF-0BE0C08D742B}">
      <dgm:prSet/>
      <dgm:spPr/>
      <dgm:t>
        <a:bodyPr/>
        <a:lstStyle/>
        <a:p>
          <a:endParaRPr lang="en-US"/>
        </a:p>
      </dgm:t>
    </dgm:pt>
    <dgm:pt modelId="{06DFE8C6-D7BD-447E-B217-4600AEF0EE7E}" type="sibTrans" cxnId="{E86AF965-65F7-491D-96DF-0BE0C08D742B}">
      <dgm:prSet/>
      <dgm:spPr/>
      <dgm:t>
        <a:bodyPr/>
        <a:lstStyle/>
        <a:p>
          <a:endParaRPr lang="en-US"/>
        </a:p>
      </dgm:t>
    </dgm:pt>
    <dgm:pt modelId="{465335BE-8A19-4ED6-9303-46DE11A2742A}">
      <dgm:prSet/>
      <dgm:spPr/>
      <dgm:t>
        <a:bodyPr/>
        <a:lstStyle/>
        <a:p>
          <a:r>
            <a:rPr lang="en-US" dirty="0" smtClean="0"/>
            <a:t>Sabbaticals</a:t>
          </a:r>
          <a:endParaRPr lang="en-US" dirty="0">
            <a:latin typeface="Gisha" panose="020B0502040204020203" pitchFamily="34" charset="-79"/>
            <a:cs typeface="Gisha" panose="020B0502040204020203" pitchFamily="34" charset="-79"/>
          </a:endParaRPr>
        </a:p>
      </dgm:t>
    </dgm:pt>
    <dgm:pt modelId="{85471701-F7A3-4711-BBAC-29BA597FC969}" type="parTrans" cxnId="{36FB5705-D261-4C89-9F97-EEC51B58F215}">
      <dgm:prSet/>
      <dgm:spPr/>
      <dgm:t>
        <a:bodyPr/>
        <a:lstStyle/>
        <a:p>
          <a:endParaRPr lang="en-US"/>
        </a:p>
      </dgm:t>
    </dgm:pt>
    <dgm:pt modelId="{04B2F7C4-326B-4A09-943C-24EB8FE02E7D}" type="sibTrans" cxnId="{36FB5705-D261-4C89-9F97-EEC51B58F215}">
      <dgm:prSet/>
      <dgm:spPr/>
      <dgm:t>
        <a:bodyPr/>
        <a:lstStyle/>
        <a:p>
          <a:endParaRPr lang="en-US"/>
        </a:p>
      </dgm:t>
    </dgm:pt>
    <dgm:pt modelId="{BA1A0C4D-F2C6-4E42-9ABC-7BA8386630EE}">
      <dgm:prSet/>
      <dgm:spPr/>
      <dgm:t>
        <a:bodyPr/>
        <a:lstStyle/>
        <a:p>
          <a:r>
            <a:rPr lang="en-US" dirty="0" smtClean="0"/>
            <a:t>Mentoring</a:t>
          </a:r>
          <a:endParaRPr lang="en-US" dirty="0">
            <a:latin typeface="Gisha" panose="020B0502040204020203" pitchFamily="34" charset="-79"/>
            <a:cs typeface="Gisha" panose="020B0502040204020203" pitchFamily="34" charset="-79"/>
          </a:endParaRPr>
        </a:p>
      </dgm:t>
    </dgm:pt>
    <dgm:pt modelId="{A97CF63A-5AEF-4904-B9ED-C4301E4E822A}" type="parTrans" cxnId="{E01E470A-393F-48E0-8128-395F6B98213F}">
      <dgm:prSet/>
      <dgm:spPr/>
      <dgm:t>
        <a:bodyPr/>
        <a:lstStyle/>
        <a:p>
          <a:endParaRPr lang="en-US"/>
        </a:p>
      </dgm:t>
    </dgm:pt>
    <dgm:pt modelId="{02A5F3F5-EEC9-43A9-86C5-5076669AA61F}" type="sibTrans" cxnId="{E01E470A-393F-48E0-8128-395F6B98213F}">
      <dgm:prSet/>
      <dgm:spPr/>
      <dgm:t>
        <a:bodyPr/>
        <a:lstStyle/>
        <a:p>
          <a:endParaRPr lang="en-US"/>
        </a:p>
      </dgm:t>
    </dgm:pt>
    <dgm:pt modelId="{2A8973EE-578C-4276-BC3A-FB0166DA0198}">
      <dgm:prSet/>
      <dgm:spPr/>
      <dgm:t>
        <a:bodyPr/>
        <a:lstStyle/>
        <a:p>
          <a:r>
            <a:rPr lang="en-US" dirty="0" smtClean="0"/>
            <a:t>Coaching</a:t>
          </a:r>
          <a:endParaRPr lang="en-US" dirty="0">
            <a:latin typeface="Gisha" panose="020B0502040204020203" pitchFamily="34" charset="-79"/>
            <a:cs typeface="Gisha" panose="020B0502040204020203" pitchFamily="34" charset="-79"/>
          </a:endParaRPr>
        </a:p>
      </dgm:t>
    </dgm:pt>
    <dgm:pt modelId="{DCA715BA-5B62-445A-A9F5-B73948A853B7}" type="parTrans" cxnId="{97D650C5-BFA9-41D4-822B-743613E04B8A}">
      <dgm:prSet/>
      <dgm:spPr/>
      <dgm:t>
        <a:bodyPr/>
        <a:lstStyle/>
        <a:p>
          <a:endParaRPr lang="en-US"/>
        </a:p>
      </dgm:t>
    </dgm:pt>
    <dgm:pt modelId="{12B6B0B0-5D8B-4333-8053-BC4747E12961}" type="sibTrans" cxnId="{97D650C5-BFA9-41D4-822B-743613E04B8A}">
      <dgm:prSet/>
      <dgm:spPr/>
      <dgm:t>
        <a:bodyPr/>
        <a:lstStyle/>
        <a:p>
          <a:endParaRPr lang="en-US"/>
        </a:p>
      </dgm:t>
    </dgm:pt>
    <dgm:pt modelId="{A63237F5-A540-4E09-A8D5-C001600A528E}">
      <dgm:prSet/>
      <dgm:spPr/>
      <dgm:t>
        <a:bodyPr/>
        <a:lstStyle/>
        <a:p>
          <a:r>
            <a:rPr lang="en-US" dirty="0" smtClean="0"/>
            <a:t>Succession Planning</a:t>
          </a:r>
          <a:endParaRPr lang="en-US" dirty="0">
            <a:latin typeface="Gisha" panose="020B0502040204020203" pitchFamily="34" charset="-79"/>
            <a:cs typeface="Gisha" panose="020B0502040204020203" pitchFamily="34" charset="-79"/>
          </a:endParaRPr>
        </a:p>
      </dgm:t>
    </dgm:pt>
    <dgm:pt modelId="{1A1997EF-6FD0-4D9D-A27A-B6B20D43CA6D}" type="parTrans" cxnId="{43063FD5-7568-4F61-908F-A69EDA4B440D}">
      <dgm:prSet/>
      <dgm:spPr/>
      <dgm:t>
        <a:bodyPr/>
        <a:lstStyle/>
        <a:p>
          <a:endParaRPr lang="en-US"/>
        </a:p>
      </dgm:t>
    </dgm:pt>
    <dgm:pt modelId="{18200932-F471-4451-93CE-534465BA71E0}" type="sibTrans" cxnId="{43063FD5-7568-4F61-908F-A69EDA4B440D}">
      <dgm:prSet/>
      <dgm:spPr/>
      <dgm:t>
        <a:bodyPr/>
        <a:lstStyle/>
        <a:p>
          <a:endParaRPr lang="en-US"/>
        </a:p>
      </dgm:t>
    </dgm:pt>
    <dgm:pt modelId="{A1516013-0E6A-4F2B-97F0-BCED9687E25C}" type="pres">
      <dgm:prSet presAssocID="{58F0916F-5E50-4736-AF54-43775EB480FA}" presName="diagram" presStyleCnt="0">
        <dgm:presLayoutVars>
          <dgm:dir/>
          <dgm:resizeHandles val="exact"/>
        </dgm:presLayoutVars>
      </dgm:prSet>
      <dgm:spPr/>
      <dgm:t>
        <a:bodyPr/>
        <a:lstStyle/>
        <a:p>
          <a:endParaRPr lang="en-US"/>
        </a:p>
      </dgm:t>
    </dgm:pt>
    <dgm:pt modelId="{075BB219-1EE8-45D5-AB48-80DC445D481B}" type="pres">
      <dgm:prSet presAssocID="{25F6DE34-CCE1-4131-A22B-97577B5CBE50}" presName="node" presStyleLbl="node1" presStyleIdx="0" presStyleCnt="18">
        <dgm:presLayoutVars>
          <dgm:bulletEnabled val="1"/>
        </dgm:presLayoutVars>
      </dgm:prSet>
      <dgm:spPr/>
      <dgm:t>
        <a:bodyPr/>
        <a:lstStyle/>
        <a:p>
          <a:endParaRPr lang="en-US"/>
        </a:p>
      </dgm:t>
    </dgm:pt>
    <dgm:pt modelId="{16BCC89E-E29A-4D43-8578-5D55FC5E1220}" type="pres">
      <dgm:prSet presAssocID="{F4F1D56C-04DA-408F-AC2A-9A782DD7484B}" presName="sibTrans" presStyleCnt="0"/>
      <dgm:spPr/>
      <dgm:t>
        <a:bodyPr/>
        <a:lstStyle/>
        <a:p>
          <a:endParaRPr lang="en-US"/>
        </a:p>
      </dgm:t>
    </dgm:pt>
    <dgm:pt modelId="{A39CADF0-72D6-4AFF-8BCD-5A71E2950BC2}" type="pres">
      <dgm:prSet presAssocID="{C58C4293-0E98-4B94-AC43-5461E97A7588}" presName="node" presStyleLbl="node1" presStyleIdx="1" presStyleCnt="18">
        <dgm:presLayoutVars>
          <dgm:bulletEnabled val="1"/>
        </dgm:presLayoutVars>
      </dgm:prSet>
      <dgm:spPr/>
      <dgm:t>
        <a:bodyPr/>
        <a:lstStyle/>
        <a:p>
          <a:endParaRPr lang="en-US"/>
        </a:p>
      </dgm:t>
    </dgm:pt>
    <dgm:pt modelId="{4247806E-016E-40B4-829F-FF71AF8D90DE}" type="pres">
      <dgm:prSet presAssocID="{A6C7C6BA-FC6C-4960-8A78-41CDADF584A9}" presName="sibTrans" presStyleCnt="0"/>
      <dgm:spPr/>
      <dgm:t>
        <a:bodyPr/>
        <a:lstStyle/>
        <a:p>
          <a:endParaRPr lang="en-US"/>
        </a:p>
      </dgm:t>
    </dgm:pt>
    <dgm:pt modelId="{5FACAE0C-E411-43A0-A2FC-B2BC05CC8593}" type="pres">
      <dgm:prSet presAssocID="{969DC57F-C2D2-43A0-BC9B-DF909ABEE76F}" presName="node" presStyleLbl="node1" presStyleIdx="2" presStyleCnt="18">
        <dgm:presLayoutVars>
          <dgm:bulletEnabled val="1"/>
        </dgm:presLayoutVars>
      </dgm:prSet>
      <dgm:spPr/>
      <dgm:t>
        <a:bodyPr/>
        <a:lstStyle/>
        <a:p>
          <a:endParaRPr lang="en-US"/>
        </a:p>
      </dgm:t>
    </dgm:pt>
    <dgm:pt modelId="{2D3C4DB9-2EC5-497E-8274-9F5D9F151A13}" type="pres">
      <dgm:prSet presAssocID="{818A9A1E-D8F9-46BC-B1D4-4AC35885FED0}" presName="sibTrans" presStyleCnt="0"/>
      <dgm:spPr/>
      <dgm:t>
        <a:bodyPr/>
        <a:lstStyle/>
        <a:p>
          <a:endParaRPr lang="en-US"/>
        </a:p>
      </dgm:t>
    </dgm:pt>
    <dgm:pt modelId="{F76A3931-1E50-42A7-B4B2-FE5826B98084}" type="pres">
      <dgm:prSet presAssocID="{66684329-079F-41D1-BB75-5267F52A9346}" presName="node" presStyleLbl="node1" presStyleIdx="3" presStyleCnt="18">
        <dgm:presLayoutVars>
          <dgm:bulletEnabled val="1"/>
        </dgm:presLayoutVars>
      </dgm:prSet>
      <dgm:spPr/>
      <dgm:t>
        <a:bodyPr/>
        <a:lstStyle/>
        <a:p>
          <a:endParaRPr lang="en-US"/>
        </a:p>
      </dgm:t>
    </dgm:pt>
    <dgm:pt modelId="{1B2E123D-FBDF-4568-B161-0A9BD4FDE190}" type="pres">
      <dgm:prSet presAssocID="{56CDBE43-C5D3-4628-8700-69F0C0F8A065}" presName="sibTrans" presStyleCnt="0"/>
      <dgm:spPr/>
      <dgm:t>
        <a:bodyPr/>
        <a:lstStyle/>
        <a:p>
          <a:endParaRPr lang="en-US"/>
        </a:p>
      </dgm:t>
    </dgm:pt>
    <dgm:pt modelId="{91C0BEF7-87CF-4B2E-868D-6259707ABB6C}" type="pres">
      <dgm:prSet presAssocID="{9B1AB7C9-6922-4B58-834F-B23F53244DCA}" presName="node" presStyleLbl="node1" presStyleIdx="4" presStyleCnt="18">
        <dgm:presLayoutVars>
          <dgm:bulletEnabled val="1"/>
        </dgm:presLayoutVars>
      </dgm:prSet>
      <dgm:spPr/>
      <dgm:t>
        <a:bodyPr/>
        <a:lstStyle/>
        <a:p>
          <a:endParaRPr lang="en-US"/>
        </a:p>
      </dgm:t>
    </dgm:pt>
    <dgm:pt modelId="{E78AC8C8-8B41-482A-A314-9C439AA20C1B}" type="pres">
      <dgm:prSet presAssocID="{BFAC8859-CB94-47F1-8E23-01C652A6E26A}" presName="sibTrans" presStyleCnt="0"/>
      <dgm:spPr/>
      <dgm:t>
        <a:bodyPr/>
        <a:lstStyle/>
        <a:p>
          <a:endParaRPr lang="en-US"/>
        </a:p>
      </dgm:t>
    </dgm:pt>
    <dgm:pt modelId="{707258E7-3536-4854-A8FB-CADB1CE12D09}" type="pres">
      <dgm:prSet presAssocID="{6DA6B05F-024F-4C53-81DA-76DA44A7413B}" presName="node" presStyleLbl="node1" presStyleIdx="5" presStyleCnt="18">
        <dgm:presLayoutVars>
          <dgm:bulletEnabled val="1"/>
        </dgm:presLayoutVars>
      </dgm:prSet>
      <dgm:spPr/>
      <dgm:t>
        <a:bodyPr/>
        <a:lstStyle/>
        <a:p>
          <a:endParaRPr lang="en-US"/>
        </a:p>
      </dgm:t>
    </dgm:pt>
    <dgm:pt modelId="{B1F1EB3E-7C06-43D9-806C-1E7952019C1D}" type="pres">
      <dgm:prSet presAssocID="{88DE8729-EE1C-4A44-AB62-7BA63BF9C284}" presName="sibTrans" presStyleCnt="0"/>
      <dgm:spPr/>
      <dgm:t>
        <a:bodyPr/>
        <a:lstStyle/>
        <a:p>
          <a:endParaRPr lang="en-US"/>
        </a:p>
      </dgm:t>
    </dgm:pt>
    <dgm:pt modelId="{CA70B1F4-F8E2-4942-B736-21DC66436CC4}" type="pres">
      <dgm:prSet presAssocID="{09CCA119-88D6-4934-A251-EEB2CA1F52C9}" presName="node" presStyleLbl="node1" presStyleIdx="6" presStyleCnt="18">
        <dgm:presLayoutVars>
          <dgm:bulletEnabled val="1"/>
        </dgm:presLayoutVars>
      </dgm:prSet>
      <dgm:spPr/>
      <dgm:t>
        <a:bodyPr/>
        <a:lstStyle/>
        <a:p>
          <a:endParaRPr lang="en-US"/>
        </a:p>
      </dgm:t>
    </dgm:pt>
    <dgm:pt modelId="{119F3B03-8BC4-43E3-8F49-279A89BBD807}" type="pres">
      <dgm:prSet presAssocID="{FF9F8EC0-C400-4498-9150-8B4EE78DD101}" presName="sibTrans" presStyleCnt="0"/>
      <dgm:spPr/>
      <dgm:t>
        <a:bodyPr/>
        <a:lstStyle/>
        <a:p>
          <a:endParaRPr lang="en-US"/>
        </a:p>
      </dgm:t>
    </dgm:pt>
    <dgm:pt modelId="{21AC4B41-9923-48C8-8BCE-75B7FF0B474E}" type="pres">
      <dgm:prSet presAssocID="{CA4EAABA-5C9D-4BDB-8DD0-EAC1CB392106}" presName="node" presStyleLbl="node1" presStyleIdx="7" presStyleCnt="18">
        <dgm:presLayoutVars>
          <dgm:bulletEnabled val="1"/>
        </dgm:presLayoutVars>
      </dgm:prSet>
      <dgm:spPr/>
      <dgm:t>
        <a:bodyPr/>
        <a:lstStyle/>
        <a:p>
          <a:endParaRPr lang="en-US"/>
        </a:p>
      </dgm:t>
    </dgm:pt>
    <dgm:pt modelId="{54191976-BFBB-42E6-86C6-51FDC8115C13}" type="pres">
      <dgm:prSet presAssocID="{197C3377-C61D-42E0-8FD1-398F2B1A7217}" presName="sibTrans" presStyleCnt="0"/>
      <dgm:spPr/>
      <dgm:t>
        <a:bodyPr/>
        <a:lstStyle/>
        <a:p>
          <a:endParaRPr lang="en-US"/>
        </a:p>
      </dgm:t>
    </dgm:pt>
    <dgm:pt modelId="{A7F52425-0282-444A-8F36-F24694EA8F1F}" type="pres">
      <dgm:prSet presAssocID="{C5FF9CD4-1D76-4ABE-9FB8-5DA3E763888B}" presName="node" presStyleLbl="node1" presStyleIdx="8" presStyleCnt="18">
        <dgm:presLayoutVars>
          <dgm:bulletEnabled val="1"/>
        </dgm:presLayoutVars>
      </dgm:prSet>
      <dgm:spPr/>
      <dgm:t>
        <a:bodyPr/>
        <a:lstStyle/>
        <a:p>
          <a:endParaRPr lang="en-US"/>
        </a:p>
      </dgm:t>
    </dgm:pt>
    <dgm:pt modelId="{65B95567-7750-4CAB-8863-47538DD377CB}" type="pres">
      <dgm:prSet presAssocID="{4B73C31E-1FF1-4A3A-BBE1-5601141C4112}" presName="sibTrans" presStyleCnt="0"/>
      <dgm:spPr/>
      <dgm:t>
        <a:bodyPr/>
        <a:lstStyle/>
        <a:p>
          <a:endParaRPr lang="en-US"/>
        </a:p>
      </dgm:t>
    </dgm:pt>
    <dgm:pt modelId="{6B66C1A4-D3D7-4359-9C68-7F01632A2957}" type="pres">
      <dgm:prSet presAssocID="{59744F94-07FF-4993-B451-72E3688627D7}" presName="node" presStyleLbl="node1" presStyleIdx="9" presStyleCnt="18">
        <dgm:presLayoutVars>
          <dgm:bulletEnabled val="1"/>
        </dgm:presLayoutVars>
      </dgm:prSet>
      <dgm:spPr/>
      <dgm:t>
        <a:bodyPr/>
        <a:lstStyle/>
        <a:p>
          <a:endParaRPr lang="en-US"/>
        </a:p>
      </dgm:t>
    </dgm:pt>
    <dgm:pt modelId="{0198E865-661A-4327-BC7A-BD73F8C244E8}" type="pres">
      <dgm:prSet presAssocID="{F098E16F-9175-41AB-A547-C549208AA8C7}" presName="sibTrans" presStyleCnt="0"/>
      <dgm:spPr/>
      <dgm:t>
        <a:bodyPr/>
        <a:lstStyle/>
        <a:p>
          <a:endParaRPr lang="en-US"/>
        </a:p>
      </dgm:t>
    </dgm:pt>
    <dgm:pt modelId="{79BB0E7E-70C3-48E1-9C74-2CD9D6DF7325}" type="pres">
      <dgm:prSet presAssocID="{FA002253-3E17-46FB-9133-F816C85C936E}" presName="node" presStyleLbl="node1" presStyleIdx="10" presStyleCnt="18">
        <dgm:presLayoutVars>
          <dgm:bulletEnabled val="1"/>
        </dgm:presLayoutVars>
      </dgm:prSet>
      <dgm:spPr/>
      <dgm:t>
        <a:bodyPr/>
        <a:lstStyle/>
        <a:p>
          <a:endParaRPr lang="en-US"/>
        </a:p>
      </dgm:t>
    </dgm:pt>
    <dgm:pt modelId="{C55578D6-C12B-4C15-928D-8598A789A2B4}" type="pres">
      <dgm:prSet presAssocID="{DA701C29-93EB-4248-B879-8147E7DED54F}" presName="sibTrans" presStyleCnt="0"/>
      <dgm:spPr/>
      <dgm:t>
        <a:bodyPr/>
        <a:lstStyle/>
        <a:p>
          <a:endParaRPr lang="en-US"/>
        </a:p>
      </dgm:t>
    </dgm:pt>
    <dgm:pt modelId="{8408773D-91EE-4732-9FE6-851CA9497C43}" type="pres">
      <dgm:prSet presAssocID="{834C3A2B-DFE7-4132-8D30-CE1B559FDE43}" presName="node" presStyleLbl="node1" presStyleIdx="11" presStyleCnt="18">
        <dgm:presLayoutVars>
          <dgm:bulletEnabled val="1"/>
        </dgm:presLayoutVars>
      </dgm:prSet>
      <dgm:spPr/>
      <dgm:t>
        <a:bodyPr/>
        <a:lstStyle/>
        <a:p>
          <a:endParaRPr lang="en-US"/>
        </a:p>
      </dgm:t>
    </dgm:pt>
    <dgm:pt modelId="{678F6A60-5021-4FB8-B4FD-EFEDCECAFDFF}" type="pres">
      <dgm:prSet presAssocID="{4F29A36E-407F-44B1-AC87-F1117CCF04D5}" presName="sibTrans" presStyleCnt="0"/>
      <dgm:spPr/>
      <dgm:t>
        <a:bodyPr/>
        <a:lstStyle/>
        <a:p>
          <a:endParaRPr lang="en-US"/>
        </a:p>
      </dgm:t>
    </dgm:pt>
    <dgm:pt modelId="{35881F8C-2319-451A-AD42-21BAD3284A9A}" type="pres">
      <dgm:prSet presAssocID="{BC0EA273-26C9-467F-9D32-5AA95C6A5E32}" presName="node" presStyleLbl="node1" presStyleIdx="12" presStyleCnt="18">
        <dgm:presLayoutVars>
          <dgm:bulletEnabled val="1"/>
        </dgm:presLayoutVars>
      </dgm:prSet>
      <dgm:spPr/>
      <dgm:t>
        <a:bodyPr/>
        <a:lstStyle/>
        <a:p>
          <a:endParaRPr lang="en-US"/>
        </a:p>
      </dgm:t>
    </dgm:pt>
    <dgm:pt modelId="{969EF4AB-85D1-413A-A970-E30E90682C01}" type="pres">
      <dgm:prSet presAssocID="{A0939F27-0323-4FEC-AF3A-E1D20D9F2072}" presName="sibTrans" presStyleCnt="0"/>
      <dgm:spPr/>
      <dgm:t>
        <a:bodyPr/>
        <a:lstStyle/>
        <a:p>
          <a:endParaRPr lang="en-US"/>
        </a:p>
      </dgm:t>
    </dgm:pt>
    <dgm:pt modelId="{98EEA8CA-2B1A-4E7D-91AD-510C1FCFBBF6}" type="pres">
      <dgm:prSet presAssocID="{FC672AB1-3A53-4FFF-B1BD-980C5E1CD723}" presName="node" presStyleLbl="node1" presStyleIdx="13" presStyleCnt="18">
        <dgm:presLayoutVars>
          <dgm:bulletEnabled val="1"/>
        </dgm:presLayoutVars>
      </dgm:prSet>
      <dgm:spPr/>
      <dgm:t>
        <a:bodyPr/>
        <a:lstStyle/>
        <a:p>
          <a:endParaRPr lang="en-US"/>
        </a:p>
      </dgm:t>
    </dgm:pt>
    <dgm:pt modelId="{2B214004-3361-4462-BD11-C4FD48CD0BF3}" type="pres">
      <dgm:prSet presAssocID="{06DFE8C6-D7BD-447E-B217-4600AEF0EE7E}" presName="sibTrans" presStyleCnt="0"/>
      <dgm:spPr/>
      <dgm:t>
        <a:bodyPr/>
        <a:lstStyle/>
        <a:p>
          <a:endParaRPr lang="en-US"/>
        </a:p>
      </dgm:t>
    </dgm:pt>
    <dgm:pt modelId="{C81112B0-E847-4930-9D3C-A2680C920AAA}" type="pres">
      <dgm:prSet presAssocID="{465335BE-8A19-4ED6-9303-46DE11A2742A}" presName="node" presStyleLbl="node1" presStyleIdx="14" presStyleCnt="18">
        <dgm:presLayoutVars>
          <dgm:bulletEnabled val="1"/>
        </dgm:presLayoutVars>
      </dgm:prSet>
      <dgm:spPr/>
      <dgm:t>
        <a:bodyPr/>
        <a:lstStyle/>
        <a:p>
          <a:endParaRPr lang="en-US"/>
        </a:p>
      </dgm:t>
    </dgm:pt>
    <dgm:pt modelId="{76A12624-01F2-4F0F-B284-3DE394110E98}" type="pres">
      <dgm:prSet presAssocID="{04B2F7C4-326B-4A09-943C-24EB8FE02E7D}" presName="sibTrans" presStyleCnt="0"/>
      <dgm:spPr/>
      <dgm:t>
        <a:bodyPr/>
        <a:lstStyle/>
        <a:p>
          <a:endParaRPr lang="en-US"/>
        </a:p>
      </dgm:t>
    </dgm:pt>
    <dgm:pt modelId="{982D185E-74CC-492F-ABAA-E4579BE53846}" type="pres">
      <dgm:prSet presAssocID="{BA1A0C4D-F2C6-4E42-9ABC-7BA8386630EE}" presName="node" presStyleLbl="node1" presStyleIdx="15" presStyleCnt="18">
        <dgm:presLayoutVars>
          <dgm:bulletEnabled val="1"/>
        </dgm:presLayoutVars>
      </dgm:prSet>
      <dgm:spPr/>
      <dgm:t>
        <a:bodyPr/>
        <a:lstStyle/>
        <a:p>
          <a:endParaRPr lang="en-US"/>
        </a:p>
      </dgm:t>
    </dgm:pt>
    <dgm:pt modelId="{6F546DF4-E282-4758-938F-56D81B0056F2}" type="pres">
      <dgm:prSet presAssocID="{02A5F3F5-EEC9-43A9-86C5-5076669AA61F}" presName="sibTrans" presStyleCnt="0"/>
      <dgm:spPr/>
      <dgm:t>
        <a:bodyPr/>
        <a:lstStyle/>
        <a:p>
          <a:endParaRPr lang="en-US"/>
        </a:p>
      </dgm:t>
    </dgm:pt>
    <dgm:pt modelId="{FA38A695-4350-4E19-8D6A-CD88A59D6BF0}" type="pres">
      <dgm:prSet presAssocID="{2A8973EE-578C-4276-BC3A-FB0166DA0198}" presName="node" presStyleLbl="node1" presStyleIdx="16" presStyleCnt="18">
        <dgm:presLayoutVars>
          <dgm:bulletEnabled val="1"/>
        </dgm:presLayoutVars>
      </dgm:prSet>
      <dgm:spPr/>
      <dgm:t>
        <a:bodyPr/>
        <a:lstStyle/>
        <a:p>
          <a:endParaRPr lang="en-US"/>
        </a:p>
      </dgm:t>
    </dgm:pt>
    <dgm:pt modelId="{464F601C-ED17-4705-AAEC-50C4AC8E1225}" type="pres">
      <dgm:prSet presAssocID="{12B6B0B0-5D8B-4333-8053-BC4747E12961}" presName="sibTrans" presStyleCnt="0"/>
      <dgm:spPr/>
      <dgm:t>
        <a:bodyPr/>
        <a:lstStyle/>
        <a:p>
          <a:endParaRPr lang="en-US"/>
        </a:p>
      </dgm:t>
    </dgm:pt>
    <dgm:pt modelId="{2F8F1431-ACB5-4661-848B-BE0B923C9A2F}" type="pres">
      <dgm:prSet presAssocID="{A63237F5-A540-4E09-A8D5-C001600A528E}" presName="node" presStyleLbl="node1" presStyleIdx="17" presStyleCnt="18">
        <dgm:presLayoutVars>
          <dgm:bulletEnabled val="1"/>
        </dgm:presLayoutVars>
      </dgm:prSet>
      <dgm:spPr/>
      <dgm:t>
        <a:bodyPr/>
        <a:lstStyle/>
        <a:p>
          <a:endParaRPr lang="en-US"/>
        </a:p>
      </dgm:t>
    </dgm:pt>
  </dgm:ptLst>
  <dgm:cxnLst>
    <dgm:cxn modelId="{EB308055-226C-432F-808A-59E74745ADFE}" type="presOf" srcId="{CA4EAABA-5C9D-4BDB-8DD0-EAC1CB392106}" destId="{21AC4B41-9923-48C8-8BCE-75B7FF0B474E}" srcOrd="0" destOrd="0" presId="urn:microsoft.com/office/officeart/2005/8/layout/default"/>
    <dgm:cxn modelId="{7C09B89F-4442-400B-98F6-CF48D663F4CD}" type="presOf" srcId="{66684329-079F-41D1-BB75-5267F52A9346}" destId="{F76A3931-1E50-42A7-B4B2-FE5826B98084}" srcOrd="0" destOrd="0" presId="urn:microsoft.com/office/officeart/2005/8/layout/default"/>
    <dgm:cxn modelId="{848B4584-2ED9-443C-AD7D-20D7B6DF5331}" srcId="{58F0916F-5E50-4736-AF54-43775EB480FA}" destId="{FA002253-3E17-46FB-9133-F816C85C936E}" srcOrd="10" destOrd="0" parTransId="{60224F32-AC3A-4CD3-8D30-B6046FC16FA8}" sibTransId="{DA701C29-93EB-4248-B879-8147E7DED54F}"/>
    <dgm:cxn modelId="{A6502678-01D3-47FA-8B58-49E24A67D08F}" type="presOf" srcId="{FC672AB1-3A53-4FFF-B1BD-980C5E1CD723}" destId="{98EEA8CA-2B1A-4E7D-91AD-510C1FCFBBF6}" srcOrd="0" destOrd="0" presId="urn:microsoft.com/office/officeart/2005/8/layout/default"/>
    <dgm:cxn modelId="{43063FD5-7568-4F61-908F-A69EDA4B440D}" srcId="{58F0916F-5E50-4736-AF54-43775EB480FA}" destId="{A63237F5-A540-4E09-A8D5-C001600A528E}" srcOrd="17" destOrd="0" parTransId="{1A1997EF-6FD0-4D9D-A27A-B6B20D43CA6D}" sibTransId="{18200932-F471-4451-93CE-534465BA71E0}"/>
    <dgm:cxn modelId="{B00058F5-2CC9-4AE5-A667-EF7F3E46B77C}" type="presOf" srcId="{C5FF9CD4-1D76-4ABE-9FB8-5DA3E763888B}" destId="{A7F52425-0282-444A-8F36-F24694EA8F1F}" srcOrd="0" destOrd="0" presId="urn:microsoft.com/office/officeart/2005/8/layout/default"/>
    <dgm:cxn modelId="{A3C35285-B18C-468F-B5DE-BD3D1D1DAC58}" type="presOf" srcId="{969DC57F-C2D2-43A0-BC9B-DF909ABEE76F}" destId="{5FACAE0C-E411-43A0-A2FC-B2BC05CC8593}" srcOrd="0" destOrd="0" presId="urn:microsoft.com/office/officeart/2005/8/layout/default"/>
    <dgm:cxn modelId="{BBEBFBB5-ECA1-49AE-9A7C-95A4A0E26AEA}" type="presOf" srcId="{C58C4293-0E98-4B94-AC43-5461E97A7588}" destId="{A39CADF0-72D6-4AFF-8BCD-5A71E2950BC2}" srcOrd="0" destOrd="0" presId="urn:microsoft.com/office/officeart/2005/8/layout/default"/>
    <dgm:cxn modelId="{703D3EF5-471B-4A55-A1E3-2D398829FD7C}" type="presOf" srcId="{BC0EA273-26C9-467F-9D32-5AA95C6A5E32}" destId="{35881F8C-2319-451A-AD42-21BAD3284A9A}" srcOrd="0" destOrd="0" presId="urn:microsoft.com/office/officeart/2005/8/layout/default"/>
    <dgm:cxn modelId="{97D650C5-BFA9-41D4-822B-743613E04B8A}" srcId="{58F0916F-5E50-4736-AF54-43775EB480FA}" destId="{2A8973EE-578C-4276-BC3A-FB0166DA0198}" srcOrd="16" destOrd="0" parTransId="{DCA715BA-5B62-445A-A9F5-B73948A853B7}" sibTransId="{12B6B0B0-5D8B-4333-8053-BC4747E12961}"/>
    <dgm:cxn modelId="{06EE4437-AB30-4856-857A-DBA378794259}" type="presOf" srcId="{58F0916F-5E50-4736-AF54-43775EB480FA}" destId="{A1516013-0E6A-4F2B-97F0-BCED9687E25C}" srcOrd="0" destOrd="0" presId="urn:microsoft.com/office/officeart/2005/8/layout/default"/>
    <dgm:cxn modelId="{321BBE76-C817-471D-9930-3FF730415116}" srcId="{58F0916F-5E50-4736-AF54-43775EB480FA}" destId="{C5FF9CD4-1D76-4ABE-9FB8-5DA3E763888B}" srcOrd="8" destOrd="0" parTransId="{62201A3C-0B1A-4D7D-87A8-7BAC132DCB69}" sibTransId="{4B73C31E-1FF1-4A3A-BBE1-5601141C4112}"/>
    <dgm:cxn modelId="{D80F6905-4A5B-48B2-9B7D-B0396B79DBC0}" srcId="{58F0916F-5E50-4736-AF54-43775EB480FA}" destId="{25F6DE34-CCE1-4131-A22B-97577B5CBE50}" srcOrd="0" destOrd="0" parTransId="{49E6C688-9AE1-4AD7-A05F-56EFD855E6F3}" sibTransId="{F4F1D56C-04DA-408F-AC2A-9A782DD7484B}"/>
    <dgm:cxn modelId="{342008F6-304B-4FBB-8DA2-83C2D7058838}" srcId="{58F0916F-5E50-4736-AF54-43775EB480FA}" destId="{BC0EA273-26C9-467F-9D32-5AA95C6A5E32}" srcOrd="12" destOrd="0" parTransId="{C3A7A868-2AEC-4B59-9C4D-9CACF6AD6CD4}" sibTransId="{A0939F27-0323-4FEC-AF3A-E1D20D9F2072}"/>
    <dgm:cxn modelId="{36FB5705-D261-4C89-9F97-EEC51B58F215}" srcId="{58F0916F-5E50-4736-AF54-43775EB480FA}" destId="{465335BE-8A19-4ED6-9303-46DE11A2742A}" srcOrd="14" destOrd="0" parTransId="{85471701-F7A3-4711-BBAC-29BA597FC969}" sibTransId="{04B2F7C4-326B-4A09-943C-24EB8FE02E7D}"/>
    <dgm:cxn modelId="{22C16713-794A-4807-B37F-E6F5772A7723}" type="presOf" srcId="{FA002253-3E17-46FB-9133-F816C85C936E}" destId="{79BB0E7E-70C3-48E1-9C74-2CD9D6DF7325}" srcOrd="0" destOrd="0" presId="urn:microsoft.com/office/officeart/2005/8/layout/default"/>
    <dgm:cxn modelId="{B2D67E50-29EF-4EB8-A3FA-F9B39182763A}" srcId="{58F0916F-5E50-4736-AF54-43775EB480FA}" destId="{834C3A2B-DFE7-4132-8D30-CE1B559FDE43}" srcOrd="11" destOrd="0" parTransId="{A40636C5-EBCE-47FC-8343-69A82802EBE8}" sibTransId="{4F29A36E-407F-44B1-AC87-F1117CCF04D5}"/>
    <dgm:cxn modelId="{F6527E66-B27B-4D30-B12C-75FCCC67A457}" type="presOf" srcId="{2A8973EE-578C-4276-BC3A-FB0166DA0198}" destId="{FA38A695-4350-4E19-8D6A-CD88A59D6BF0}" srcOrd="0" destOrd="0" presId="urn:microsoft.com/office/officeart/2005/8/layout/default"/>
    <dgm:cxn modelId="{C7A0A8D5-D532-482B-BA2F-D4E53BECD485}" srcId="{58F0916F-5E50-4736-AF54-43775EB480FA}" destId="{66684329-079F-41D1-BB75-5267F52A9346}" srcOrd="3" destOrd="0" parTransId="{7A959FBD-BD08-4CDE-90CB-618D757125F6}" sibTransId="{56CDBE43-C5D3-4628-8700-69F0C0F8A065}"/>
    <dgm:cxn modelId="{A06708A4-C212-4378-AD8B-16F61E711AED}" type="presOf" srcId="{6DA6B05F-024F-4C53-81DA-76DA44A7413B}" destId="{707258E7-3536-4854-A8FB-CADB1CE12D09}" srcOrd="0" destOrd="0" presId="urn:microsoft.com/office/officeart/2005/8/layout/default"/>
    <dgm:cxn modelId="{AE99EC6A-A7B0-4F41-A55C-7FA875DEDCCF}" type="presOf" srcId="{25F6DE34-CCE1-4131-A22B-97577B5CBE50}" destId="{075BB219-1EE8-45D5-AB48-80DC445D481B}" srcOrd="0" destOrd="0" presId="urn:microsoft.com/office/officeart/2005/8/layout/default"/>
    <dgm:cxn modelId="{39F91ACF-CDEA-4261-9173-D551EE218EA5}" type="presOf" srcId="{834C3A2B-DFE7-4132-8D30-CE1B559FDE43}" destId="{8408773D-91EE-4732-9FE6-851CA9497C43}" srcOrd="0" destOrd="0" presId="urn:microsoft.com/office/officeart/2005/8/layout/default"/>
    <dgm:cxn modelId="{E86AF965-65F7-491D-96DF-0BE0C08D742B}" srcId="{58F0916F-5E50-4736-AF54-43775EB480FA}" destId="{FC672AB1-3A53-4FFF-B1BD-980C5E1CD723}" srcOrd="13" destOrd="0" parTransId="{AB48A559-2AF3-4314-8A22-7A8B3188E32D}" sibTransId="{06DFE8C6-D7BD-447E-B217-4600AEF0EE7E}"/>
    <dgm:cxn modelId="{6D452E80-D329-4767-ABC0-716917E4CD23}" srcId="{58F0916F-5E50-4736-AF54-43775EB480FA}" destId="{CA4EAABA-5C9D-4BDB-8DD0-EAC1CB392106}" srcOrd="7" destOrd="0" parTransId="{441625DD-C5F3-44C8-A60C-3A0CD57FADCE}" sibTransId="{197C3377-C61D-42E0-8FD1-398F2B1A7217}"/>
    <dgm:cxn modelId="{E95A2751-7F77-4BCB-92CF-6C2BFC3D644F}" srcId="{58F0916F-5E50-4736-AF54-43775EB480FA}" destId="{969DC57F-C2D2-43A0-BC9B-DF909ABEE76F}" srcOrd="2" destOrd="0" parTransId="{6B3E084C-5F05-4F94-9C4D-DE6C66DC77D7}" sibTransId="{818A9A1E-D8F9-46BC-B1D4-4AC35885FED0}"/>
    <dgm:cxn modelId="{E01E470A-393F-48E0-8128-395F6B98213F}" srcId="{58F0916F-5E50-4736-AF54-43775EB480FA}" destId="{BA1A0C4D-F2C6-4E42-9ABC-7BA8386630EE}" srcOrd="15" destOrd="0" parTransId="{A97CF63A-5AEF-4904-B9ED-C4301E4E822A}" sibTransId="{02A5F3F5-EEC9-43A9-86C5-5076669AA61F}"/>
    <dgm:cxn modelId="{106184E4-729B-4428-9ABE-EB1A6797C380}" srcId="{58F0916F-5E50-4736-AF54-43775EB480FA}" destId="{59744F94-07FF-4993-B451-72E3688627D7}" srcOrd="9" destOrd="0" parTransId="{17F69D05-16E1-4B64-B9B2-C0EF31E66731}" sibTransId="{F098E16F-9175-41AB-A547-C549208AA8C7}"/>
    <dgm:cxn modelId="{C3F25B14-D8E0-4E99-84D1-4304B0567424}" srcId="{58F0916F-5E50-4736-AF54-43775EB480FA}" destId="{09CCA119-88D6-4934-A251-EEB2CA1F52C9}" srcOrd="6" destOrd="0" parTransId="{A8C6605D-3EA7-4652-BB40-836C74E70B74}" sibTransId="{FF9F8EC0-C400-4498-9150-8B4EE78DD101}"/>
    <dgm:cxn modelId="{B414C11C-F6B1-453D-BFCD-BD16729E1E19}" type="presOf" srcId="{09CCA119-88D6-4934-A251-EEB2CA1F52C9}" destId="{CA70B1F4-F8E2-4942-B736-21DC66436CC4}" srcOrd="0" destOrd="0" presId="urn:microsoft.com/office/officeart/2005/8/layout/default"/>
    <dgm:cxn modelId="{F9DE2DC5-11D3-472F-9816-140DA307B793}" srcId="{58F0916F-5E50-4736-AF54-43775EB480FA}" destId="{9B1AB7C9-6922-4B58-834F-B23F53244DCA}" srcOrd="4" destOrd="0" parTransId="{80F4D1F1-9F70-4A8B-93F3-052A060B1FB8}" sibTransId="{BFAC8859-CB94-47F1-8E23-01C652A6E26A}"/>
    <dgm:cxn modelId="{A3AE92CC-D4CC-47A5-BA1C-76A73D22F5B9}" srcId="{58F0916F-5E50-4736-AF54-43775EB480FA}" destId="{C58C4293-0E98-4B94-AC43-5461E97A7588}" srcOrd="1" destOrd="0" parTransId="{F3C6CB2A-FD46-4F8B-B3A4-A5C722BAE684}" sibTransId="{A6C7C6BA-FC6C-4960-8A78-41CDADF584A9}"/>
    <dgm:cxn modelId="{14F5EE0A-50AD-4282-BF08-7C47E8B83FDF}" type="presOf" srcId="{A63237F5-A540-4E09-A8D5-C001600A528E}" destId="{2F8F1431-ACB5-4661-848B-BE0B923C9A2F}" srcOrd="0" destOrd="0" presId="urn:microsoft.com/office/officeart/2005/8/layout/default"/>
    <dgm:cxn modelId="{30EA5E31-D456-488D-AE56-75FCDA7638AF}" type="presOf" srcId="{465335BE-8A19-4ED6-9303-46DE11A2742A}" destId="{C81112B0-E847-4930-9D3C-A2680C920AAA}" srcOrd="0" destOrd="0" presId="urn:microsoft.com/office/officeart/2005/8/layout/default"/>
    <dgm:cxn modelId="{E40E0B64-EC8E-4AA9-86FF-1467DB4F2E29}" srcId="{58F0916F-5E50-4736-AF54-43775EB480FA}" destId="{6DA6B05F-024F-4C53-81DA-76DA44A7413B}" srcOrd="5" destOrd="0" parTransId="{4363906F-0CA2-4033-B4A3-87D44CE9B570}" sibTransId="{88DE8729-EE1C-4A44-AB62-7BA63BF9C284}"/>
    <dgm:cxn modelId="{094E4F83-9CE0-4458-99F1-07EF9AC3DEB1}" type="presOf" srcId="{BA1A0C4D-F2C6-4E42-9ABC-7BA8386630EE}" destId="{982D185E-74CC-492F-ABAA-E4579BE53846}" srcOrd="0" destOrd="0" presId="urn:microsoft.com/office/officeart/2005/8/layout/default"/>
    <dgm:cxn modelId="{5F26E8F3-DCFA-4865-B6CC-FBA529F0A0BE}" type="presOf" srcId="{59744F94-07FF-4993-B451-72E3688627D7}" destId="{6B66C1A4-D3D7-4359-9C68-7F01632A2957}" srcOrd="0" destOrd="0" presId="urn:microsoft.com/office/officeart/2005/8/layout/default"/>
    <dgm:cxn modelId="{AD289FCB-8FD6-4523-B31C-2727B7B0A9C8}" type="presOf" srcId="{9B1AB7C9-6922-4B58-834F-B23F53244DCA}" destId="{91C0BEF7-87CF-4B2E-868D-6259707ABB6C}" srcOrd="0" destOrd="0" presId="urn:microsoft.com/office/officeart/2005/8/layout/default"/>
    <dgm:cxn modelId="{AB7604B1-E009-4F02-966D-E3E0131373A4}" type="presParOf" srcId="{A1516013-0E6A-4F2B-97F0-BCED9687E25C}" destId="{075BB219-1EE8-45D5-AB48-80DC445D481B}" srcOrd="0" destOrd="0" presId="urn:microsoft.com/office/officeart/2005/8/layout/default"/>
    <dgm:cxn modelId="{128BC8B7-B905-415C-9871-3F43D38F3639}" type="presParOf" srcId="{A1516013-0E6A-4F2B-97F0-BCED9687E25C}" destId="{16BCC89E-E29A-4D43-8578-5D55FC5E1220}" srcOrd="1" destOrd="0" presId="urn:microsoft.com/office/officeart/2005/8/layout/default"/>
    <dgm:cxn modelId="{4B58B13B-6E15-4F7A-9A76-04354BBF61E4}" type="presParOf" srcId="{A1516013-0E6A-4F2B-97F0-BCED9687E25C}" destId="{A39CADF0-72D6-4AFF-8BCD-5A71E2950BC2}" srcOrd="2" destOrd="0" presId="urn:microsoft.com/office/officeart/2005/8/layout/default"/>
    <dgm:cxn modelId="{6C26D4E0-0784-49CD-BAAA-60B1BFD25FCC}" type="presParOf" srcId="{A1516013-0E6A-4F2B-97F0-BCED9687E25C}" destId="{4247806E-016E-40B4-829F-FF71AF8D90DE}" srcOrd="3" destOrd="0" presId="urn:microsoft.com/office/officeart/2005/8/layout/default"/>
    <dgm:cxn modelId="{8A5EA4EA-A58D-41FD-A5A4-C28F51D41FBB}" type="presParOf" srcId="{A1516013-0E6A-4F2B-97F0-BCED9687E25C}" destId="{5FACAE0C-E411-43A0-A2FC-B2BC05CC8593}" srcOrd="4" destOrd="0" presId="urn:microsoft.com/office/officeart/2005/8/layout/default"/>
    <dgm:cxn modelId="{8D4BAD8B-C12C-465F-9205-5526819E30BF}" type="presParOf" srcId="{A1516013-0E6A-4F2B-97F0-BCED9687E25C}" destId="{2D3C4DB9-2EC5-497E-8274-9F5D9F151A13}" srcOrd="5" destOrd="0" presId="urn:microsoft.com/office/officeart/2005/8/layout/default"/>
    <dgm:cxn modelId="{4808739D-1A36-43C9-9960-6399B44F8466}" type="presParOf" srcId="{A1516013-0E6A-4F2B-97F0-BCED9687E25C}" destId="{F76A3931-1E50-42A7-B4B2-FE5826B98084}" srcOrd="6" destOrd="0" presId="urn:microsoft.com/office/officeart/2005/8/layout/default"/>
    <dgm:cxn modelId="{DE2D2A47-36D5-434B-8376-D902B7679B57}" type="presParOf" srcId="{A1516013-0E6A-4F2B-97F0-BCED9687E25C}" destId="{1B2E123D-FBDF-4568-B161-0A9BD4FDE190}" srcOrd="7" destOrd="0" presId="urn:microsoft.com/office/officeart/2005/8/layout/default"/>
    <dgm:cxn modelId="{0D738E37-6F1D-4B4E-A43C-B660ACAE447A}" type="presParOf" srcId="{A1516013-0E6A-4F2B-97F0-BCED9687E25C}" destId="{91C0BEF7-87CF-4B2E-868D-6259707ABB6C}" srcOrd="8" destOrd="0" presId="urn:microsoft.com/office/officeart/2005/8/layout/default"/>
    <dgm:cxn modelId="{424DF634-515C-4203-BD30-55B604496810}" type="presParOf" srcId="{A1516013-0E6A-4F2B-97F0-BCED9687E25C}" destId="{E78AC8C8-8B41-482A-A314-9C439AA20C1B}" srcOrd="9" destOrd="0" presId="urn:microsoft.com/office/officeart/2005/8/layout/default"/>
    <dgm:cxn modelId="{62553063-31EE-4FEE-8E9F-7F2DA2D6E939}" type="presParOf" srcId="{A1516013-0E6A-4F2B-97F0-BCED9687E25C}" destId="{707258E7-3536-4854-A8FB-CADB1CE12D09}" srcOrd="10" destOrd="0" presId="urn:microsoft.com/office/officeart/2005/8/layout/default"/>
    <dgm:cxn modelId="{89F43EEA-F091-4AE1-888D-76E5DE3C0BB1}" type="presParOf" srcId="{A1516013-0E6A-4F2B-97F0-BCED9687E25C}" destId="{B1F1EB3E-7C06-43D9-806C-1E7952019C1D}" srcOrd="11" destOrd="0" presId="urn:microsoft.com/office/officeart/2005/8/layout/default"/>
    <dgm:cxn modelId="{E505A6EB-277B-49DB-901E-B6CCCEB5A0EA}" type="presParOf" srcId="{A1516013-0E6A-4F2B-97F0-BCED9687E25C}" destId="{CA70B1F4-F8E2-4942-B736-21DC66436CC4}" srcOrd="12" destOrd="0" presId="urn:microsoft.com/office/officeart/2005/8/layout/default"/>
    <dgm:cxn modelId="{EE703FC7-1923-4A68-94AE-1B3CC5FA012A}" type="presParOf" srcId="{A1516013-0E6A-4F2B-97F0-BCED9687E25C}" destId="{119F3B03-8BC4-43E3-8F49-279A89BBD807}" srcOrd="13" destOrd="0" presId="urn:microsoft.com/office/officeart/2005/8/layout/default"/>
    <dgm:cxn modelId="{B6BCA401-6FC9-4ECA-A2FB-3D3E99E8E355}" type="presParOf" srcId="{A1516013-0E6A-4F2B-97F0-BCED9687E25C}" destId="{21AC4B41-9923-48C8-8BCE-75B7FF0B474E}" srcOrd="14" destOrd="0" presId="urn:microsoft.com/office/officeart/2005/8/layout/default"/>
    <dgm:cxn modelId="{83679D73-999E-497B-AE61-5A9FEC5B038D}" type="presParOf" srcId="{A1516013-0E6A-4F2B-97F0-BCED9687E25C}" destId="{54191976-BFBB-42E6-86C6-51FDC8115C13}" srcOrd="15" destOrd="0" presId="urn:microsoft.com/office/officeart/2005/8/layout/default"/>
    <dgm:cxn modelId="{E059D81A-8A38-4CDC-8522-5004A9D940B4}" type="presParOf" srcId="{A1516013-0E6A-4F2B-97F0-BCED9687E25C}" destId="{A7F52425-0282-444A-8F36-F24694EA8F1F}" srcOrd="16" destOrd="0" presId="urn:microsoft.com/office/officeart/2005/8/layout/default"/>
    <dgm:cxn modelId="{2B281266-568C-4A1B-8B5F-7D26A59BB61B}" type="presParOf" srcId="{A1516013-0E6A-4F2B-97F0-BCED9687E25C}" destId="{65B95567-7750-4CAB-8863-47538DD377CB}" srcOrd="17" destOrd="0" presId="urn:microsoft.com/office/officeart/2005/8/layout/default"/>
    <dgm:cxn modelId="{2E5F6FAD-CAE2-412A-A23A-953AE47BA5E5}" type="presParOf" srcId="{A1516013-0E6A-4F2B-97F0-BCED9687E25C}" destId="{6B66C1A4-D3D7-4359-9C68-7F01632A2957}" srcOrd="18" destOrd="0" presId="urn:microsoft.com/office/officeart/2005/8/layout/default"/>
    <dgm:cxn modelId="{A3A8744C-C124-4FF3-9BDB-CD12AF431E51}" type="presParOf" srcId="{A1516013-0E6A-4F2B-97F0-BCED9687E25C}" destId="{0198E865-661A-4327-BC7A-BD73F8C244E8}" srcOrd="19" destOrd="0" presId="urn:microsoft.com/office/officeart/2005/8/layout/default"/>
    <dgm:cxn modelId="{0F280CB2-C531-4D58-A1A3-1AA355D12FA3}" type="presParOf" srcId="{A1516013-0E6A-4F2B-97F0-BCED9687E25C}" destId="{79BB0E7E-70C3-48E1-9C74-2CD9D6DF7325}" srcOrd="20" destOrd="0" presId="urn:microsoft.com/office/officeart/2005/8/layout/default"/>
    <dgm:cxn modelId="{9698603F-1007-4584-BD01-EEB1FD436D7D}" type="presParOf" srcId="{A1516013-0E6A-4F2B-97F0-BCED9687E25C}" destId="{C55578D6-C12B-4C15-928D-8598A789A2B4}" srcOrd="21" destOrd="0" presId="urn:microsoft.com/office/officeart/2005/8/layout/default"/>
    <dgm:cxn modelId="{94D49610-5753-4016-90D5-90BCB18736B7}" type="presParOf" srcId="{A1516013-0E6A-4F2B-97F0-BCED9687E25C}" destId="{8408773D-91EE-4732-9FE6-851CA9497C43}" srcOrd="22" destOrd="0" presId="urn:microsoft.com/office/officeart/2005/8/layout/default"/>
    <dgm:cxn modelId="{0676CC76-EA6B-43BD-8864-9FB1441928ED}" type="presParOf" srcId="{A1516013-0E6A-4F2B-97F0-BCED9687E25C}" destId="{678F6A60-5021-4FB8-B4FD-EFEDCECAFDFF}" srcOrd="23" destOrd="0" presId="urn:microsoft.com/office/officeart/2005/8/layout/default"/>
    <dgm:cxn modelId="{921583BA-A41E-414A-87AD-4437B6FA4DDF}" type="presParOf" srcId="{A1516013-0E6A-4F2B-97F0-BCED9687E25C}" destId="{35881F8C-2319-451A-AD42-21BAD3284A9A}" srcOrd="24" destOrd="0" presId="urn:microsoft.com/office/officeart/2005/8/layout/default"/>
    <dgm:cxn modelId="{74D09A8E-DC98-4AC3-A699-449EC55DB497}" type="presParOf" srcId="{A1516013-0E6A-4F2B-97F0-BCED9687E25C}" destId="{969EF4AB-85D1-413A-A970-E30E90682C01}" srcOrd="25" destOrd="0" presId="urn:microsoft.com/office/officeart/2005/8/layout/default"/>
    <dgm:cxn modelId="{C658672D-3AF5-40EA-8A40-ABDAECDFDDD2}" type="presParOf" srcId="{A1516013-0E6A-4F2B-97F0-BCED9687E25C}" destId="{98EEA8CA-2B1A-4E7D-91AD-510C1FCFBBF6}" srcOrd="26" destOrd="0" presId="urn:microsoft.com/office/officeart/2005/8/layout/default"/>
    <dgm:cxn modelId="{6DC84824-64A7-485A-8548-8D0A78FBB63E}" type="presParOf" srcId="{A1516013-0E6A-4F2B-97F0-BCED9687E25C}" destId="{2B214004-3361-4462-BD11-C4FD48CD0BF3}" srcOrd="27" destOrd="0" presId="urn:microsoft.com/office/officeart/2005/8/layout/default"/>
    <dgm:cxn modelId="{1D5B054A-6386-41A2-8FC7-8851A2D37DE8}" type="presParOf" srcId="{A1516013-0E6A-4F2B-97F0-BCED9687E25C}" destId="{C81112B0-E847-4930-9D3C-A2680C920AAA}" srcOrd="28" destOrd="0" presId="urn:microsoft.com/office/officeart/2005/8/layout/default"/>
    <dgm:cxn modelId="{341EF920-08EE-4829-B966-C4311D89D9A1}" type="presParOf" srcId="{A1516013-0E6A-4F2B-97F0-BCED9687E25C}" destId="{76A12624-01F2-4F0F-B284-3DE394110E98}" srcOrd="29" destOrd="0" presId="urn:microsoft.com/office/officeart/2005/8/layout/default"/>
    <dgm:cxn modelId="{773A4BC8-6738-43CD-B4B7-2963CF4AB755}" type="presParOf" srcId="{A1516013-0E6A-4F2B-97F0-BCED9687E25C}" destId="{982D185E-74CC-492F-ABAA-E4579BE53846}" srcOrd="30" destOrd="0" presId="urn:microsoft.com/office/officeart/2005/8/layout/default"/>
    <dgm:cxn modelId="{00F041DC-8AC8-4298-A747-7CC76C4C48BB}" type="presParOf" srcId="{A1516013-0E6A-4F2B-97F0-BCED9687E25C}" destId="{6F546DF4-E282-4758-938F-56D81B0056F2}" srcOrd="31" destOrd="0" presId="urn:microsoft.com/office/officeart/2005/8/layout/default"/>
    <dgm:cxn modelId="{FD33C749-D335-4E90-8FEA-6BE72C6637E9}" type="presParOf" srcId="{A1516013-0E6A-4F2B-97F0-BCED9687E25C}" destId="{FA38A695-4350-4E19-8D6A-CD88A59D6BF0}" srcOrd="32" destOrd="0" presId="urn:microsoft.com/office/officeart/2005/8/layout/default"/>
    <dgm:cxn modelId="{B3D70581-7A80-4524-8DFB-6B0B7FB72F96}" type="presParOf" srcId="{A1516013-0E6A-4F2B-97F0-BCED9687E25C}" destId="{464F601C-ED17-4705-AAEC-50C4AC8E1225}" srcOrd="33" destOrd="0" presId="urn:microsoft.com/office/officeart/2005/8/layout/default"/>
    <dgm:cxn modelId="{D6BB0A28-A501-4335-9CB7-2846A51EF783}" type="presParOf" srcId="{A1516013-0E6A-4F2B-97F0-BCED9687E25C}" destId="{2F8F1431-ACB5-4661-848B-BE0B923C9A2F}" srcOrd="3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70A223-FCD8-41DE-9440-531E1D6B127A}" type="doc">
      <dgm:prSet loTypeId="urn:microsoft.com/office/officeart/2008/layout/VerticalCurvedList" loCatId="list" qsTypeId="urn:microsoft.com/office/officeart/2009/2/quickstyle/3d8" qsCatId="3D" csTypeId="urn:microsoft.com/office/officeart/2005/8/colors/accent0_3" csCatId="mainScheme" phldr="1"/>
      <dgm:spPr/>
      <dgm:t>
        <a:bodyPr/>
        <a:lstStyle/>
        <a:p>
          <a:endParaRPr lang="en-US"/>
        </a:p>
      </dgm:t>
    </dgm:pt>
    <dgm:pt modelId="{A3140D73-885A-4DE2-A93B-D4DC7CC7BEEC}">
      <dgm:prSet phldrT="[Text]"/>
      <dgm:spPr/>
      <dgm:t>
        <a:bodyPr/>
        <a:lstStyle/>
        <a:p>
          <a:r>
            <a:rPr lang="en-US" dirty="0" smtClean="0">
              <a:latin typeface="Gisha" panose="020B0502040204020203" pitchFamily="34" charset="-79"/>
              <a:cs typeface="Gisha" panose="020B0502040204020203" pitchFamily="34" charset="-79"/>
            </a:rPr>
            <a:t>Leaderless Group Discussion </a:t>
          </a:r>
          <a:endParaRPr lang="en-US" dirty="0">
            <a:latin typeface="Gisha" panose="020B0502040204020203" pitchFamily="34" charset="-79"/>
            <a:cs typeface="Gisha" panose="020B0502040204020203" pitchFamily="34" charset="-79"/>
          </a:endParaRPr>
        </a:p>
      </dgm:t>
    </dgm:pt>
    <dgm:pt modelId="{FFD32C92-3EF2-45DD-85C6-B8178EE6F7BA}" type="parTrans" cxnId="{21F17AA8-7E4B-447A-A15E-E8881288C5E1}">
      <dgm:prSet/>
      <dgm:spPr/>
      <dgm:t>
        <a:bodyPr/>
        <a:lstStyle/>
        <a:p>
          <a:endParaRPr lang="en-US"/>
        </a:p>
      </dgm:t>
    </dgm:pt>
    <dgm:pt modelId="{A840F1C2-7EF3-483F-848A-ACCAE07347AF}" type="sibTrans" cxnId="{21F17AA8-7E4B-447A-A15E-E8881288C5E1}">
      <dgm:prSet/>
      <dgm:spPr/>
      <dgm:t>
        <a:bodyPr/>
        <a:lstStyle/>
        <a:p>
          <a:endParaRPr lang="en-US"/>
        </a:p>
      </dgm:t>
    </dgm:pt>
    <dgm:pt modelId="{C130B633-9941-46F0-B7F5-DE93C0B64A0E}">
      <dgm:prSet phldrT="[Text]"/>
      <dgm:spPr/>
      <dgm:t>
        <a:bodyPr/>
        <a:lstStyle/>
        <a:p>
          <a:r>
            <a:rPr lang="en-US" dirty="0" smtClean="0">
              <a:latin typeface="Gisha" panose="020B0502040204020203" pitchFamily="34" charset="-79"/>
              <a:cs typeface="Gisha" panose="020B0502040204020203" pitchFamily="34" charset="-79"/>
            </a:rPr>
            <a:t>In-Basket Exercise</a:t>
          </a:r>
          <a:endParaRPr lang="en-US" dirty="0">
            <a:latin typeface="Gisha" panose="020B0502040204020203" pitchFamily="34" charset="-79"/>
            <a:cs typeface="Gisha" panose="020B0502040204020203" pitchFamily="34" charset="-79"/>
          </a:endParaRPr>
        </a:p>
      </dgm:t>
    </dgm:pt>
    <dgm:pt modelId="{BFC712A4-FAC1-429F-A889-6C3E0B03CB90}" type="parTrans" cxnId="{50530513-233E-46D5-8B75-3F1931D866CE}">
      <dgm:prSet/>
      <dgm:spPr/>
      <dgm:t>
        <a:bodyPr/>
        <a:lstStyle/>
        <a:p>
          <a:endParaRPr lang="en-US"/>
        </a:p>
      </dgm:t>
    </dgm:pt>
    <dgm:pt modelId="{A60870E3-26EF-4023-8F7A-81BA1EB9FD2B}" type="sibTrans" cxnId="{50530513-233E-46D5-8B75-3F1931D866CE}">
      <dgm:prSet/>
      <dgm:spPr/>
      <dgm:t>
        <a:bodyPr/>
        <a:lstStyle/>
        <a:p>
          <a:endParaRPr lang="en-US"/>
        </a:p>
      </dgm:t>
    </dgm:pt>
    <dgm:pt modelId="{CCA9A636-3480-4ABC-B9D1-418173813B95}">
      <dgm:prSet phldrT="[Text]"/>
      <dgm:spPr/>
      <dgm:t>
        <a:bodyPr/>
        <a:lstStyle/>
        <a:p>
          <a:r>
            <a:rPr lang="en-US" dirty="0" smtClean="0">
              <a:latin typeface="Gisha" panose="020B0502040204020203" pitchFamily="34" charset="-79"/>
              <a:cs typeface="Gisha" panose="020B0502040204020203" pitchFamily="34" charset="-79"/>
            </a:rPr>
            <a:t>Interview</a:t>
          </a:r>
          <a:endParaRPr lang="en-US" dirty="0">
            <a:latin typeface="Gisha" panose="020B0502040204020203" pitchFamily="34" charset="-79"/>
            <a:cs typeface="Gisha" panose="020B0502040204020203" pitchFamily="34" charset="-79"/>
          </a:endParaRPr>
        </a:p>
      </dgm:t>
    </dgm:pt>
    <dgm:pt modelId="{282CD19D-9102-4795-9314-5FF64C4C0C9F}" type="parTrans" cxnId="{9A016D42-F937-45C5-B906-A568CCFB09E4}">
      <dgm:prSet/>
      <dgm:spPr/>
      <dgm:t>
        <a:bodyPr/>
        <a:lstStyle/>
        <a:p>
          <a:endParaRPr lang="en-US"/>
        </a:p>
      </dgm:t>
    </dgm:pt>
    <dgm:pt modelId="{FBB55D53-5B4F-41B9-B8B3-6E1BA46DC245}" type="sibTrans" cxnId="{9A016D42-F937-45C5-B906-A568CCFB09E4}">
      <dgm:prSet/>
      <dgm:spPr/>
      <dgm:t>
        <a:bodyPr/>
        <a:lstStyle/>
        <a:p>
          <a:endParaRPr lang="en-US"/>
        </a:p>
      </dgm:t>
    </dgm:pt>
    <dgm:pt modelId="{67C2AF11-1D8B-4053-87C0-EAF3AA0333B2}">
      <dgm:prSet/>
      <dgm:spPr/>
      <dgm:t>
        <a:bodyPr/>
        <a:lstStyle/>
        <a:p>
          <a:r>
            <a:rPr lang="en-US" dirty="0" smtClean="0">
              <a:latin typeface="Gisha" panose="020B0502040204020203" pitchFamily="34" charset="-79"/>
              <a:cs typeface="Gisha" panose="020B0502040204020203" pitchFamily="34" charset="-79"/>
            </a:rPr>
            <a:t>Role-Play</a:t>
          </a:r>
          <a:endParaRPr lang="en-US" dirty="0">
            <a:latin typeface="Gisha" panose="020B0502040204020203" pitchFamily="34" charset="-79"/>
            <a:cs typeface="Gisha" panose="020B0502040204020203" pitchFamily="34" charset="-79"/>
          </a:endParaRPr>
        </a:p>
      </dgm:t>
    </dgm:pt>
    <dgm:pt modelId="{3F1DDB94-CF48-44DE-8294-04A9D180576C}" type="parTrans" cxnId="{F8F1F69F-3C8C-451E-9D17-E44DE48E068E}">
      <dgm:prSet/>
      <dgm:spPr/>
      <dgm:t>
        <a:bodyPr/>
        <a:lstStyle/>
        <a:p>
          <a:endParaRPr lang="en-US"/>
        </a:p>
      </dgm:t>
    </dgm:pt>
    <dgm:pt modelId="{F1C26C5B-33B5-414B-8FA1-C01F0A4C0F93}" type="sibTrans" cxnId="{F8F1F69F-3C8C-451E-9D17-E44DE48E068E}">
      <dgm:prSet/>
      <dgm:spPr/>
      <dgm:t>
        <a:bodyPr/>
        <a:lstStyle/>
        <a:p>
          <a:endParaRPr lang="en-US"/>
        </a:p>
      </dgm:t>
    </dgm:pt>
    <dgm:pt modelId="{4A83CF59-48BA-4E24-8968-4CD78254AEA8}" type="pres">
      <dgm:prSet presAssocID="{B870A223-FCD8-41DE-9440-531E1D6B127A}" presName="Name0" presStyleCnt="0">
        <dgm:presLayoutVars>
          <dgm:chMax val="7"/>
          <dgm:chPref val="7"/>
          <dgm:dir/>
        </dgm:presLayoutVars>
      </dgm:prSet>
      <dgm:spPr/>
      <dgm:t>
        <a:bodyPr/>
        <a:lstStyle/>
        <a:p>
          <a:endParaRPr lang="en-US"/>
        </a:p>
      </dgm:t>
    </dgm:pt>
    <dgm:pt modelId="{56848F37-9560-41CD-8027-5BF30C4E8E4F}" type="pres">
      <dgm:prSet presAssocID="{B870A223-FCD8-41DE-9440-531E1D6B127A}" presName="Name1" presStyleCnt="0"/>
      <dgm:spPr/>
    </dgm:pt>
    <dgm:pt modelId="{3C109A89-390B-4EFC-A24A-36C3BBBF23D6}" type="pres">
      <dgm:prSet presAssocID="{B870A223-FCD8-41DE-9440-531E1D6B127A}" presName="cycle" presStyleCnt="0"/>
      <dgm:spPr/>
    </dgm:pt>
    <dgm:pt modelId="{786843A8-EB74-4417-B507-253546AAE44E}" type="pres">
      <dgm:prSet presAssocID="{B870A223-FCD8-41DE-9440-531E1D6B127A}" presName="srcNode" presStyleLbl="node1" presStyleIdx="0" presStyleCnt="4"/>
      <dgm:spPr/>
    </dgm:pt>
    <dgm:pt modelId="{781B2166-104F-4F23-9DA2-082D6DE5C7E9}" type="pres">
      <dgm:prSet presAssocID="{B870A223-FCD8-41DE-9440-531E1D6B127A}" presName="conn" presStyleLbl="parChTrans1D2" presStyleIdx="0" presStyleCnt="1"/>
      <dgm:spPr/>
      <dgm:t>
        <a:bodyPr/>
        <a:lstStyle/>
        <a:p>
          <a:endParaRPr lang="en-US"/>
        </a:p>
      </dgm:t>
    </dgm:pt>
    <dgm:pt modelId="{9F6F8568-35F9-4061-AF6A-1DBE49DA4ACE}" type="pres">
      <dgm:prSet presAssocID="{B870A223-FCD8-41DE-9440-531E1D6B127A}" presName="extraNode" presStyleLbl="node1" presStyleIdx="0" presStyleCnt="4"/>
      <dgm:spPr/>
    </dgm:pt>
    <dgm:pt modelId="{D039F6A4-E42C-4A84-8C18-6D4B1D66763D}" type="pres">
      <dgm:prSet presAssocID="{B870A223-FCD8-41DE-9440-531E1D6B127A}" presName="dstNode" presStyleLbl="node1" presStyleIdx="0" presStyleCnt="4"/>
      <dgm:spPr/>
    </dgm:pt>
    <dgm:pt modelId="{6F4C22A3-1381-4D64-ACCA-362CDD06BD99}" type="pres">
      <dgm:prSet presAssocID="{A3140D73-885A-4DE2-A93B-D4DC7CC7BEEC}" presName="text_1" presStyleLbl="node1" presStyleIdx="0" presStyleCnt="4">
        <dgm:presLayoutVars>
          <dgm:bulletEnabled val="1"/>
        </dgm:presLayoutVars>
      </dgm:prSet>
      <dgm:spPr/>
      <dgm:t>
        <a:bodyPr/>
        <a:lstStyle/>
        <a:p>
          <a:endParaRPr lang="en-US"/>
        </a:p>
      </dgm:t>
    </dgm:pt>
    <dgm:pt modelId="{3A0D34BC-0686-47F8-B2A1-99F6F9AAA904}" type="pres">
      <dgm:prSet presAssocID="{A3140D73-885A-4DE2-A93B-D4DC7CC7BEEC}" presName="accent_1" presStyleCnt="0"/>
      <dgm:spPr/>
    </dgm:pt>
    <dgm:pt modelId="{1735B7A4-FCBA-4886-B74E-89318C801F4B}" type="pres">
      <dgm:prSet presAssocID="{A3140D73-885A-4DE2-A93B-D4DC7CC7BEEC}" presName="accentRepeatNode" presStyleLbl="solidFgAcc1" presStyleIdx="0" presStyleCnt="4"/>
      <dgm:spPr/>
    </dgm:pt>
    <dgm:pt modelId="{0E9F5AAF-434F-4294-ACC0-A9AF9273F76F}" type="pres">
      <dgm:prSet presAssocID="{CCA9A636-3480-4ABC-B9D1-418173813B95}" presName="text_2" presStyleLbl="node1" presStyleIdx="1" presStyleCnt="4">
        <dgm:presLayoutVars>
          <dgm:bulletEnabled val="1"/>
        </dgm:presLayoutVars>
      </dgm:prSet>
      <dgm:spPr/>
      <dgm:t>
        <a:bodyPr/>
        <a:lstStyle/>
        <a:p>
          <a:endParaRPr lang="en-US"/>
        </a:p>
      </dgm:t>
    </dgm:pt>
    <dgm:pt modelId="{22471818-F095-4279-B60D-794D5D4106CE}" type="pres">
      <dgm:prSet presAssocID="{CCA9A636-3480-4ABC-B9D1-418173813B95}" presName="accent_2" presStyleCnt="0"/>
      <dgm:spPr/>
    </dgm:pt>
    <dgm:pt modelId="{97E347D1-7647-4393-85F3-483CD7F47CF9}" type="pres">
      <dgm:prSet presAssocID="{CCA9A636-3480-4ABC-B9D1-418173813B95}" presName="accentRepeatNode" presStyleLbl="solidFgAcc1" presStyleIdx="1" presStyleCnt="4"/>
      <dgm:spPr/>
    </dgm:pt>
    <dgm:pt modelId="{E19B0454-CB2F-487D-8504-744307A4601A}" type="pres">
      <dgm:prSet presAssocID="{C130B633-9941-46F0-B7F5-DE93C0B64A0E}" presName="text_3" presStyleLbl="node1" presStyleIdx="2" presStyleCnt="4">
        <dgm:presLayoutVars>
          <dgm:bulletEnabled val="1"/>
        </dgm:presLayoutVars>
      </dgm:prSet>
      <dgm:spPr/>
      <dgm:t>
        <a:bodyPr/>
        <a:lstStyle/>
        <a:p>
          <a:endParaRPr lang="en-US"/>
        </a:p>
      </dgm:t>
    </dgm:pt>
    <dgm:pt modelId="{178C1889-B5C1-448C-8CD1-A4144602346D}" type="pres">
      <dgm:prSet presAssocID="{C130B633-9941-46F0-B7F5-DE93C0B64A0E}" presName="accent_3" presStyleCnt="0"/>
      <dgm:spPr/>
    </dgm:pt>
    <dgm:pt modelId="{0D8DD8E2-1AF0-4C44-A9A9-D0AA7E96DB4E}" type="pres">
      <dgm:prSet presAssocID="{C130B633-9941-46F0-B7F5-DE93C0B64A0E}" presName="accentRepeatNode" presStyleLbl="solidFgAcc1" presStyleIdx="2" presStyleCnt="4"/>
      <dgm:spPr/>
    </dgm:pt>
    <dgm:pt modelId="{508B66D8-A604-43EB-94B4-F9DDA4E18621}" type="pres">
      <dgm:prSet presAssocID="{67C2AF11-1D8B-4053-87C0-EAF3AA0333B2}" presName="text_4" presStyleLbl="node1" presStyleIdx="3" presStyleCnt="4">
        <dgm:presLayoutVars>
          <dgm:bulletEnabled val="1"/>
        </dgm:presLayoutVars>
      </dgm:prSet>
      <dgm:spPr/>
      <dgm:t>
        <a:bodyPr/>
        <a:lstStyle/>
        <a:p>
          <a:endParaRPr lang="en-US"/>
        </a:p>
      </dgm:t>
    </dgm:pt>
    <dgm:pt modelId="{FE78E28E-738D-4BB1-AAB6-4E5A6071FBF0}" type="pres">
      <dgm:prSet presAssocID="{67C2AF11-1D8B-4053-87C0-EAF3AA0333B2}" presName="accent_4" presStyleCnt="0"/>
      <dgm:spPr/>
    </dgm:pt>
    <dgm:pt modelId="{099F2B35-7C8C-4121-924B-7874AA0FA549}" type="pres">
      <dgm:prSet presAssocID="{67C2AF11-1D8B-4053-87C0-EAF3AA0333B2}" presName="accentRepeatNode" presStyleLbl="solidFgAcc1" presStyleIdx="3" presStyleCnt="4"/>
      <dgm:spPr/>
    </dgm:pt>
  </dgm:ptLst>
  <dgm:cxnLst>
    <dgm:cxn modelId="{50530513-233E-46D5-8B75-3F1931D866CE}" srcId="{B870A223-FCD8-41DE-9440-531E1D6B127A}" destId="{C130B633-9941-46F0-B7F5-DE93C0B64A0E}" srcOrd="2" destOrd="0" parTransId="{BFC712A4-FAC1-429F-A889-6C3E0B03CB90}" sibTransId="{A60870E3-26EF-4023-8F7A-81BA1EB9FD2B}"/>
    <dgm:cxn modelId="{B38226D9-254A-4F52-9CEA-6793F590A94C}" type="presOf" srcId="{C130B633-9941-46F0-B7F5-DE93C0B64A0E}" destId="{E19B0454-CB2F-487D-8504-744307A4601A}" srcOrd="0" destOrd="0" presId="urn:microsoft.com/office/officeart/2008/layout/VerticalCurvedList"/>
    <dgm:cxn modelId="{21F17AA8-7E4B-447A-A15E-E8881288C5E1}" srcId="{B870A223-FCD8-41DE-9440-531E1D6B127A}" destId="{A3140D73-885A-4DE2-A93B-D4DC7CC7BEEC}" srcOrd="0" destOrd="0" parTransId="{FFD32C92-3EF2-45DD-85C6-B8178EE6F7BA}" sibTransId="{A840F1C2-7EF3-483F-848A-ACCAE07347AF}"/>
    <dgm:cxn modelId="{F8F1F69F-3C8C-451E-9D17-E44DE48E068E}" srcId="{B870A223-FCD8-41DE-9440-531E1D6B127A}" destId="{67C2AF11-1D8B-4053-87C0-EAF3AA0333B2}" srcOrd="3" destOrd="0" parTransId="{3F1DDB94-CF48-44DE-8294-04A9D180576C}" sibTransId="{F1C26C5B-33B5-414B-8FA1-C01F0A4C0F93}"/>
    <dgm:cxn modelId="{2BE2DA4B-CAEA-4016-82F0-10E8291C7773}" type="presOf" srcId="{A840F1C2-7EF3-483F-848A-ACCAE07347AF}" destId="{781B2166-104F-4F23-9DA2-082D6DE5C7E9}" srcOrd="0" destOrd="0" presId="urn:microsoft.com/office/officeart/2008/layout/VerticalCurvedList"/>
    <dgm:cxn modelId="{180DF25D-5069-4E1D-8C3D-819E24CBD2A4}" type="presOf" srcId="{CCA9A636-3480-4ABC-B9D1-418173813B95}" destId="{0E9F5AAF-434F-4294-ACC0-A9AF9273F76F}" srcOrd="0" destOrd="0" presId="urn:microsoft.com/office/officeart/2008/layout/VerticalCurvedList"/>
    <dgm:cxn modelId="{2725BCE9-1B7C-443F-87ED-DBCEA804BA13}" type="presOf" srcId="{B870A223-FCD8-41DE-9440-531E1D6B127A}" destId="{4A83CF59-48BA-4E24-8968-4CD78254AEA8}" srcOrd="0" destOrd="0" presId="urn:microsoft.com/office/officeart/2008/layout/VerticalCurvedList"/>
    <dgm:cxn modelId="{548C4448-8802-4928-A4AA-826FF13D2A5B}" type="presOf" srcId="{67C2AF11-1D8B-4053-87C0-EAF3AA0333B2}" destId="{508B66D8-A604-43EB-94B4-F9DDA4E18621}" srcOrd="0" destOrd="0" presId="urn:microsoft.com/office/officeart/2008/layout/VerticalCurvedList"/>
    <dgm:cxn modelId="{9A016D42-F937-45C5-B906-A568CCFB09E4}" srcId="{B870A223-FCD8-41DE-9440-531E1D6B127A}" destId="{CCA9A636-3480-4ABC-B9D1-418173813B95}" srcOrd="1" destOrd="0" parTransId="{282CD19D-9102-4795-9314-5FF64C4C0C9F}" sibTransId="{FBB55D53-5B4F-41B9-B8B3-6E1BA46DC245}"/>
    <dgm:cxn modelId="{5633D07B-7FD4-4D88-B43A-78F9B7FD4B96}" type="presOf" srcId="{A3140D73-885A-4DE2-A93B-D4DC7CC7BEEC}" destId="{6F4C22A3-1381-4D64-ACCA-362CDD06BD99}" srcOrd="0" destOrd="0" presId="urn:microsoft.com/office/officeart/2008/layout/VerticalCurvedList"/>
    <dgm:cxn modelId="{F6C599CE-DAAF-4DCB-A619-74E0ED810D2D}" type="presParOf" srcId="{4A83CF59-48BA-4E24-8968-4CD78254AEA8}" destId="{56848F37-9560-41CD-8027-5BF30C4E8E4F}" srcOrd="0" destOrd="0" presId="urn:microsoft.com/office/officeart/2008/layout/VerticalCurvedList"/>
    <dgm:cxn modelId="{1E9D3E59-1729-4A6A-94B1-5E2B94A33E99}" type="presParOf" srcId="{56848F37-9560-41CD-8027-5BF30C4E8E4F}" destId="{3C109A89-390B-4EFC-A24A-36C3BBBF23D6}" srcOrd="0" destOrd="0" presId="urn:microsoft.com/office/officeart/2008/layout/VerticalCurvedList"/>
    <dgm:cxn modelId="{7EDAE3AA-EB85-45C0-A4FE-8F0DF1CFE62E}" type="presParOf" srcId="{3C109A89-390B-4EFC-A24A-36C3BBBF23D6}" destId="{786843A8-EB74-4417-B507-253546AAE44E}" srcOrd="0" destOrd="0" presId="urn:microsoft.com/office/officeart/2008/layout/VerticalCurvedList"/>
    <dgm:cxn modelId="{C7C08C10-25CD-4790-A6AB-BAF0C45FF4BA}" type="presParOf" srcId="{3C109A89-390B-4EFC-A24A-36C3BBBF23D6}" destId="{781B2166-104F-4F23-9DA2-082D6DE5C7E9}" srcOrd="1" destOrd="0" presId="urn:microsoft.com/office/officeart/2008/layout/VerticalCurvedList"/>
    <dgm:cxn modelId="{77112B06-4CC2-424C-B8F3-B88D2D92CA8F}" type="presParOf" srcId="{3C109A89-390B-4EFC-A24A-36C3BBBF23D6}" destId="{9F6F8568-35F9-4061-AF6A-1DBE49DA4ACE}" srcOrd="2" destOrd="0" presId="urn:microsoft.com/office/officeart/2008/layout/VerticalCurvedList"/>
    <dgm:cxn modelId="{20534C49-21CE-44D2-ABA0-CCF8089FE2F8}" type="presParOf" srcId="{3C109A89-390B-4EFC-A24A-36C3BBBF23D6}" destId="{D039F6A4-E42C-4A84-8C18-6D4B1D66763D}" srcOrd="3" destOrd="0" presId="urn:microsoft.com/office/officeart/2008/layout/VerticalCurvedList"/>
    <dgm:cxn modelId="{50B6CF04-7EC3-424E-8DF7-3FB106D10175}" type="presParOf" srcId="{56848F37-9560-41CD-8027-5BF30C4E8E4F}" destId="{6F4C22A3-1381-4D64-ACCA-362CDD06BD99}" srcOrd="1" destOrd="0" presId="urn:microsoft.com/office/officeart/2008/layout/VerticalCurvedList"/>
    <dgm:cxn modelId="{32DABC69-C448-4ED7-9BB6-A68D7861E5F5}" type="presParOf" srcId="{56848F37-9560-41CD-8027-5BF30C4E8E4F}" destId="{3A0D34BC-0686-47F8-B2A1-99F6F9AAA904}" srcOrd="2" destOrd="0" presId="urn:microsoft.com/office/officeart/2008/layout/VerticalCurvedList"/>
    <dgm:cxn modelId="{D55D23B3-33D2-46E5-B066-2EF960660EAD}" type="presParOf" srcId="{3A0D34BC-0686-47F8-B2A1-99F6F9AAA904}" destId="{1735B7A4-FCBA-4886-B74E-89318C801F4B}" srcOrd="0" destOrd="0" presId="urn:microsoft.com/office/officeart/2008/layout/VerticalCurvedList"/>
    <dgm:cxn modelId="{CA72D733-87C0-4EB9-B2F9-2C2FF2575038}" type="presParOf" srcId="{56848F37-9560-41CD-8027-5BF30C4E8E4F}" destId="{0E9F5AAF-434F-4294-ACC0-A9AF9273F76F}" srcOrd="3" destOrd="0" presId="urn:microsoft.com/office/officeart/2008/layout/VerticalCurvedList"/>
    <dgm:cxn modelId="{81D7951D-59B0-4BE9-9FB5-7E8FD8642262}" type="presParOf" srcId="{56848F37-9560-41CD-8027-5BF30C4E8E4F}" destId="{22471818-F095-4279-B60D-794D5D4106CE}" srcOrd="4" destOrd="0" presId="urn:microsoft.com/office/officeart/2008/layout/VerticalCurvedList"/>
    <dgm:cxn modelId="{117FB62A-C9A7-4AEF-98B6-95D53D3B8A2B}" type="presParOf" srcId="{22471818-F095-4279-B60D-794D5D4106CE}" destId="{97E347D1-7647-4393-85F3-483CD7F47CF9}" srcOrd="0" destOrd="0" presId="urn:microsoft.com/office/officeart/2008/layout/VerticalCurvedList"/>
    <dgm:cxn modelId="{75D50A95-84F3-42BE-B1AE-AE107893B4CB}" type="presParOf" srcId="{56848F37-9560-41CD-8027-5BF30C4E8E4F}" destId="{E19B0454-CB2F-487D-8504-744307A4601A}" srcOrd="5" destOrd="0" presId="urn:microsoft.com/office/officeart/2008/layout/VerticalCurvedList"/>
    <dgm:cxn modelId="{CF939ED8-C49D-44A6-AC9B-A35669DFDA19}" type="presParOf" srcId="{56848F37-9560-41CD-8027-5BF30C4E8E4F}" destId="{178C1889-B5C1-448C-8CD1-A4144602346D}" srcOrd="6" destOrd="0" presId="urn:microsoft.com/office/officeart/2008/layout/VerticalCurvedList"/>
    <dgm:cxn modelId="{BA4757BE-18B1-4CE4-807E-965F103A4DEF}" type="presParOf" srcId="{178C1889-B5C1-448C-8CD1-A4144602346D}" destId="{0D8DD8E2-1AF0-4C44-A9A9-D0AA7E96DB4E}" srcOrd="0" destOrd="0" presId="urn:microsoft.com/office/officeart/2008/layout/VerticalCurvedList"/>
    <dgm:cxn modelId="{CD6394FA-7372-467A-97E1-A17BE5CC72DA}" type="presParOf" srcId="{56848F37-9560-41CD-8027-5BF30C4E8E4F}" destId="{508B66D8-A604-43EB-94B4-F9DDA4E18621}" srcOrd="7" destOrd="0" presId="urn:microsoft.com/office/officeart/2008/layout/VerticalCurvedList"/>
    <dgm:cxn modelId="{3CBA8FD6-AEB0-48CF-B4FE-83C282EB5CA6}" type="presParOf" srcId="{56848F37-9560-41CD-8027-5BF30C4E8E4F}" destId="{FE78E28E-738D-4BB1-AAB6-4E5A6071FBF0}" srcOrd="8" destOrd="0" presId="urn:microsoft.com/office/officeart/2008/layout/VerticalCurvedList"/>
    <dgm:cxn modelId="{CFC356AB-477D-4AFB-8BCF-47DBA04CF1AC}" type="presParOf" srcId="{FE78E28E-738D-4BB1-AAB6-4E5A6071FBF0}" destId="{099F2B35-7C8C-4121-924B-7874AA0FA54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5BB219-1EE8-45D5-AB48-80DC445D481B}">
      <dsp:nvSpPr>
        <dsp:cNvPr id="0" name=""/>
        <dsp:cNvSpPr/>
      </dsp:nvSpPr>
      <dsp:spPr>
        <a:xfrm>
          <a:off x="2135" y="267767"/>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Formal Education</a:t>
          </a:r>
          <a:endParaRPr lang="en-US" sz="1400" kern="1200" dirty="0">
            <a:latin typeface="Gisha" panose="020B0502040204020203" pitchFamily="34" charset="-79"/>
            <a:cs typeface="Gisha" panose="020B0502040204020203" pitchFamily="34" charset="-79"/>
          </a:endParaRPr>
        </a:p>
      </dsp:txBody>
      <dsp:txXfrm>
        <a:off x="2135" y="267767"/>
        <a:ext cx="1156320" cy="693792"/>
      </dsp:txXfrm>
    </dsp:sp>
    <dsp:sp modelId="{A39CADF0-72D6-4AFF-8BCD-5A71E2950BC2}">
      <dsp:nvSpPr>
        <dsp:cNvPr id="0" name=""/>
        <dsp:cNvSpPr/>
      </dsp:nvSpPr>
      <dsp:spPr>
        <a:xfrm>
          <a:off x="1274087" y="267767"/>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Executive Education</a:t>
          </a:r>
          <a:endParaRPr lang="en-US" sz="1400" kern="1200" dirty="0">
            <a:latin typeface="Gisha" panose="020B0502040204020203" pitchFamily="34" charset="-79"/>
            <a:cs typeface="Gisha" panose="020B0502040204020203" pitchFamily="34" charset="-79"/>
          </a:endParaRPr>
        </a:p>
      </dsp:txBody>
      <dsp:txXfrm>
        <a:off x="1274087" y="267767"/>
        <a:ext cx="1156320" cy="693792"/>
      </dsp:txXfrm>
    </dsp:sp>
    <dsp:sp modelId="{5FACAE0C-E411-43A0-A2FC-B2BC05CC8593}">
      <dsp:nvSpPr>
        <dsp:cNvPr id="0" name=""/>
        <dsp:cNvSpPr/>
      </dsp:nvSpPr>
      <dsp:spPr>
        <a:xfrm>
          <a:off x="2546039" y="267767"/>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Personality Tests </a:t>
          </a:r>
          <a:endParaRPr lang="en-US" sz="1400" kern="1200" dirty="0">
            <a:latin typeface="Gisha" panose="020B0502040204020203" pitchFamily="34" charset="-79"/>
            <a:cs typeface="Gisha" panose="020B0502040204020203" pitchFamily="34" charset="-79"/>
          </a:endParaRPr>
        </a:p>
      </dsp:txBody>
      <dsp:txXfrm>
        <a:off x="2546039" y="267767"/>
        <a:ext cx="1156320" cy="693792"/>
      </dsp:txXfrm>
    </dsp:sp>
    <dsp:sp modelId="{F76A3931-1E50-42A7-B4B2-FE5826B98084}">
      <dsp:nvSpPr>
        <dsp:cNvPr id="0" name=""/>
        <dsp:cNvSpPr/>
      </dsp:nvSpPr>
      <dsp:spPr>
        <a:xfrm>
          <a:off x="3817992" y="267767"/>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Assessment Center</a:t>
          </a:r>
          <a:endParaRPr lang="en-US" sz="1400" kern="1200" dirty="0">
            <a:latin typeface="Gisha" panose="020B0502040204020203" pitchFamily="34" charset="-79"/>
            <a:cs typeface="Gisha" panose="020B0502040204020203" pitchFamily="34" charset="-79"/>
          </a:endParaRPr>
        </a:p>
      </dsp:txBody>
      <dsp:txXfrm>
        <a:off x="3817992" y="267767"/>
        <a:ext cx="1156320" cy="693792"/>
      </dsp:txXfrm>
    </dsp:sp>
    <dsp:sp modelId="{91C0BEF7-87CF-4B2E-868D-6259707ABB6C}">
      <dsp:nvSpPr>
        <dsp:cNvPr id="0" name=""/>
        <dsp:cNvSpPr/>
      </dsp:nvSpPr>
      <dsp:spPr>
        <a:xfrm>
          <a:off x="5089944" y="267767"/>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Performance Appraisal</a:t>
          </a:r>
          <a:endParaRPr lang="en-US" sz="1400" kern="1200" dirty="0">
            <a:latin typeface="Gisha" panose="020B0502040204020203" pitchFamily="34" charset="-79"/>
            <a:cs typeface="Gisha" panose="020B0502040204020203" pitchFamily="34" charset="-79"/>
          </a:endParaRPr>
        </a:p>
      </dsp:txBody>
      <dsp:txXfrm>
        <a:off x="5089944" y="267767"/>
        <a:ext cx="1156320" cy="693792"/>
      </dsp:txXfrm>
    </dsp:sp>
    <dsp:sp modelId="{707258E7-3536-4854-A8FB-CADB1CE12D09}">
      <dsp:nvSpPr>
        <dsp:cNvPr id="0" name=""/>
        <dsp:cNvSpPr/>
      </dsp:nvSpPr>
      <dsp:spPr>
        <a:xfrm>
          <a:off x="2135" y="1077191"/>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360-Degree Feedback</a:t>
          </a:r>
          <a:endParaRPr lang="en-US" sz="1400" kern="1200" dirty="0">
            <a:latin typeface="Gisha" panose="020B0502040204020203" pitchFamily="34" charset="-79"/>
            <a:cs typeface="Gisha" panose="020B0502040204020203" pitchFamily="34" charset="-79"/>
          </a:endParaRPr>
        </a:p>
      </dsp:txBody>
      <dsp:txXfrm>
        <a:off x="2135" y="1077191"/>
        <a:ext cx="1156320" cy="693792"/>
      </dsp:txXfrm>
    </dsp:sp>
    <dsp:sp modelId="{CA70B1F4-F8E2-4942-B736-21DC66436CC4}">
      <dsp:nvSpPr>
        <dsp:cNvPr id="0" name=""/>
        <dsp:cNvSpPr/>
      </dsp:nvSpPr>
      <dsp:spPr>
        <a:xfrm>
          <a:off x="1274087" y="1077191"/>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Enlarging the Current Job</a:t>
          </a:r>
          <a:endParaRPr lang="en-US" sz="1400" kern="1200" dirty="0">
            <a:latin typeface="Gisha" panose="020B0502040204020203" pitchFamily="34" charset="-79"/>
            <a:cs typeface="Gisha" panose="020B0502040204020203" pitchFamily="34" charset="-79"/>
          </a:endParaRPr>
        </a:p>
      </dsp:txBody>
      <dsp:txXfrm>
        <a:off x="1274087" y="1077191"/>
        <a:ext cx="1156320" cy="693792"/>
      </dsp:txXfrm>
    </dsp:sp>
    <dsp:sp modelId="{21AC4B41-9923-48C8-8BCE-75B7FF0B474E}">
      <dsp:nvSpPr>
        <dsp:cNvPr id="0" name=""/>
        <dsp:cNvSpPr/>
      </dsp:nvSpPr>
      <dsp:spPr>
        <a:xfrm>
          <a:off x="2546039" y="1077191"/>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Job Rotation</a:t>
          </a:r>
          <a:endParaRPr lang="en-US" sz="1400" kern="1200" dirty="0">
            <a:latin typeface="Gisha" panose="020B0502040204020203" pitchFamily="34" charset="-79"/>
            <a:cs typeface="Gisha" panose="020B0502040204020203" pitchFamily="34" charset="-79"/>
          </a:endParaRPr>
        </a:p>
      </dsp:txBody>
      <dsp:txXfrm>
        <a:off x="2546039" y="1077191"/>
        <a:ext cx="1156320" cy="693792"/>
      </dsp:txXfrm>
    </dsp:sp>
    <dsp:sp modelId="{A7F52425-0282-444A-8F36-F24694EA8F1F}">
      <dsp:nvSpPr>
        <dsp:cNvPr id="0" name=""/>
        <dsp:cNvSpPr/>
      </dsp:nvSpPr>
      <dsp:spPr>
        <a:xfrm>
          <a:off x="3817992" y="1077191"/>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Lateral Moves</a:t>
          </a:r>
          <a:endParaRPr lang="en-US" sz="1400" kern="1200" dirty="0">
            <a:latin typeface="Gisha" panose="020B0502040204020203" pitchFamily="34" charset="-79"/>
            <a:cs typeface="Gisha" panose="020B0502040204020203" pitchFamily="34" charset="-79"/>
          </a:endParaRPr>
        </a:p>
      </dsp:txBody>
      <dsp:txXfrm>
        <a:off x="3817992" y="1077191"/>
        <a:ext cx="1156320" cy="693792"/>
      </dsp:txXfrm>
    </dsp:sp>
    <dsp:sp modelId="{6B66C1A4-D3D7-4359-9C68-7F01632A2957}">
      <dsp:nvSpPr>
        <dsp:cNvPr id="0" name=""/>
        <dsp:cNvSpPr/>
      </dsp:nvSpPr>
      <dsp:spPr>
        <a:xfrm>
          <a:off x="5089944" y="1077191"/>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Transfers</a:t>
          </a:r>
          <a:endParaRPr lang="en-US" sz="1400" kern="1200" dirty="0">
            <a:latin typeface="Gisha" panose="020B0502040204020203" pitchFamily="34" charset="-79"/>
            <a:cs typeface="Gisha" panose="020B0502040204020203" pitchFamily="34" charset="-79"/>
          </a:endParaRPr>
        </a:p>
      </dsp:txBody>
      <dsp:txXfrm>
        <a:off x="5089944" y="1077191"/>
        <a:ext cx="1156320" cy="693792"/>
      </dsp:txXfrm>
    </dsp:sp>
    <dsp:sp modelId="{79BB0E7E-70C3-48E1-9C74-2CD9D6DF7325}">
      <dsp:nvSpPr>
        <dsp:cNvPr id="0" name=""/>
        <dsp:cNvSpPr/>
      </dsp:nvSpPr>
      <dsp:spPr>
        <a:xfrm>
          <a:off x="2135" y="1886616"/>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Promotions</a:t>
          </a:r>
          <a:endParaRPr lang="en-US" sz="1400" kern="1200" dirty="0">
            <a:latin typeface="Gisha" panose="020B0502040204020203" pitchFamily="34" charset="-79"/>
            <a:cs typeface="Gisha" panose="020B0502040204020203" pitchFamily="34" charset="-79"/>
          </a:endParaRPr>
        </a:p>
      </dsp:txBody>
      <dsp:txXfrm>
        <a:off x="2135" y="1886616"/>
        <a:ext cx="1156320" cy="693792"/>
      </dsp:txXfrm>
    </dsp:sp>
    <dsp:sp modelId="{8408773D-91EE-4732-9FE6-851CA9497C43}">
      <dsp:nvSpPr>
        <dsp:cNvPr id="0" name=""/>
        <dsp:cNvSpPr/>
      </dsp:nvSpPr>
      <dsp:spPr>
        <a:xfrm>
          <a:off x="1274087" y="1886616"/>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Downward Moves</a:t>
          </a:r>
          <a:endParaRPr lang="en-US" sz="1400" kern="1200" dirty="0">
            <a:latin typeface="Gisha" panose="020B0502040204020203" pitchFamily="34" charset="-79"/>
            <a:cs typeface="Gisha" panose="020B0502040204020203" pitchFamily="34" charset="-79"/>
          </a:endParaRPr>
        </a:p>
      </dsp:txBody>
      <dsp:txXfrm>
        <a:off x="1274087" y="1886616"/>
        <a:ext cx="1156320" cy="693792"/>
      </dsp:txXfrm>
    </dsp:sp>
    <dsp:sp modelId="{35881F8C-2319-451A-AD42-21BAD3284A9A}">
      <dsp:nvSpPr>
        <dsp:cNvPr id="0" name=""/>
        <dsp:cNvSpPr/>
      </dsp:nvSpPr>
      <dsp:spPr>
        <a:xfrm>
          <a:off x="2546039" y="1886616"/>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Temporary Assignments</a:t>
          </a:r>
          <a:endParaRPr lang="en-US" sz="1400" kern="1200" dirty="0">
            <a:latin typeface="Gisha" panose="020B0502040204020203" pitchFamily="34" charset="-79"/>
            <a:cs typeface="Gisha" panose="020B0502040204020203" pitchFamily="34" charset="-79"/>
          </a:endParaRPr>
        </a:p>
      </dsp:txBody>
      <dsp:txXfrm>
        <a:off x="2546039" y="1886616"/>
        <a:ext cx="1156320" cy="693792"/>
      </dsp:txXfrm>
    </dsp:sp>
    <dsp:sp modelId="{98EEA8CA-2B1A-4E7D-91AD-510C1FCFBBF6}">
      <dsp:nvSpPr>
        <dsp:cNvPr id="0" name=""/>
        <dsp:cNvSpPr/>
      </dsp:nvSpPr>
      <dsp:spPr>
        <a:xfrm>
          <a:off x="3817992" y="1886616"/>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Volunteer Work</a:t>
          </a:r>
          <a:endParaRPr lang="en-US" sz="1400" kern="1200" dirty="0">
            <a:latin typeface="Gisha" panose="020B0502040204020203" pitchFamily="34" charset="-79"/>
            <a:cs typeface="Gisha" panose="020B0502040204020203" pitchFamily="34" charset="-79"/>
          </a:endParaRPr>
        </a:p>
      </dsp:txBody>
      <dsp:txXfrm>
        <a:off x="3817992" y="1886616"/>
        <a:ext cx="1156320" cy="693792"/>
      </dsp:txXfrm>
    </dsp:sp>
    <dsp:sp modelId="{C81112B0-E847-4930-9D3C-A2680C920AAA}">
      <dsp:nvSpPr>
        <dsp:cNvPr id="0" name=""/>
        <dsp:cNvSpPr/>
      </dsp:nvSpPr>
      <dsp:spPr>
        <a:xfrm>
          <a:off x="5089944" y="1886616"/>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Sabbaticals</a:t>
          </a:r>
          <a:endParaRPr lang="en-US" sz="1400" kern="1200" dirty="0">
            <a:latin typeface="Gisha" panose="020B0502040204020203" pitchFamily="34" charset="-79"/>
            <a:cs typeface="Gisha" panose="020B0502040204020203" pitchFamily="34" charset="-79"/>
          </a:endParaRPr>
        </a:p>
      </dsp:txBody>
      <dsp:txXfrm>
        <a:off x="5089944" y="1886616"/>
        <a:ext cx="1156320" cy="693792"/>
      </dsp:txXfrm>
    </dsp:sp>
    <dsp:sp modelId="{982D185E-74CC-492F-ABAA-E4579BE53846}">
      <dsp:nvSpPr>
        <dsp:cNvPr id="0" name=""/>
        <dsp:cNvSpPr/>
      </dsp:nvSpPr>
      <dsp:spPr>
        <a:xfrm>
          <a:off x="1274087" y="2696040"/>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Mentoring</a:t>
          </a:r>
          <a:endParaRPr lang="en-US" sz="1400" kern="1200" dirty="0">
            <a:latin typeface="Gisha" panose="020B0502040204020203" pitchFamily="34" charset="-79"/>
            <a:cs typeface="Gisha" panose="020B0502040204020203" pitchFamily="34" charset="-79"/>
          </a:endParaRPr>
        </a:p>
      </dsp:txBody>
      <dsp:txXfrm>
        <a:off x="1274087" y="2696040"/>
        <a:ext cx="1156320" cy="693792"/>
      </dsp:txXfrm>
    </dsp:sp>
    <dsp:sp modelId="{FA38A695-4350-4E19-8D6A-CD88A59D6BF0}">
      <dsp:nvSpPr>
        <dsp:cNvPr id="0" name=""/>
        <dsp:cNvSpPr/>
      </dsp:nvSpPr>
      <dsp:spPr>
        <a:xfrm>
          <a:off x="2546039" y="2696040"/>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Coaching</a:t>
          </a:r>
          <a:endParaRPr lang="en-US" sz="1400" kern="1200" dirty="0">
            <a:latin typeface="Gisha" panose="020B0502040204020203" pitchFamily="34" charset="-79"/>
            <a:cs typeface="Gisha" panose="020B0502040204020203" pitchFamily="34" charset="-79"/>
          </a:endParaRPr>
        </a:p>
      </dsp:txBody>
      <dsp:txXfrm>
        <a:off x="2546039" y="2696040"/>
        <a:ext cx="1156320" cy="693792"/>
      </dsp:txXfrm>
    </dsp:sp>
    <dsp:sp modelId="{2F8F1431-ACB5-4661-848B-BE0B923C9A2F}">
      <dsp:nvSpPr>
        <dsp:cNvPr id="0" name=""/>
        <dsp:cNvSpPr/>
      </dsp:nvSpPr>
      <dsp:spPr>
        <a:xfrm>
          <a:off x="3817992" y="2696040"/>
          <a:ext cx="1156320" cy="693792"/>
        </a:xfrm>
        <a:prstGeom prst="rect">
          <a:avLst/>
        </a:prstGeom>
        <a:gradFill rotWithShape="0">
          <a:gsLst>
            <a:gs pos="0">
              <a:schemeClr val="dk2">
                <a:hueOff val="0"/>
                <a:satOff val="0"/>
                <a:lumOff val="0"/>
                <a:alphaOff val="0"/>
                <a:tint val="50000"/>
                <a:satMod val="180000"/>
                <a:lumMod val="100000"/>
              </a:schemeClr>
            </a:gs>
            <a:gs pos="40000">
              <a:schemeClr val="dk2">
                <a:hueOff val="0"/>
                <a:satOff val="0"/>
                <a:lumOff val="0"/>
                <a:alphaOff val="0"/>
                <a:tint val="60000"/>
                <a:satMod val="130000"/>
                <a:lumMod val="100000"/>
              </a:schemeClr>
            </a:gs>
            <a:gs pos="100000">
              <a:schemeClr val="dk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Succession Planning</a:t>
          </a:r>
          <a:endParaRPr lang="en-US" sz="1400" kern="1200" dirty="0">
            <a:latin typeface="Gisha" panose="020B0502040204020203" pitchFamily="34" charset="-79"/>
            <a:cs typeface="Gisha" panose="020B0502040204020203" pitchFamily="34" charset="-79"/>
          </a:endParaRPr>
        </a:p>
      </dsp:txBody>
      <dsp:txXfrm>
        <a:off x="3817992" y="2696040"/>
        <a:ext cx="1156320" cy="6937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1B2166-104F-4F23-9DA2-082D6DE5C7E9}">
      <dsp:nvSpPr>
        <dsp:cNvPr id="0" name=""/>
        <dsp:cNvSpPr/>
      </dsp:nvSpPr>
      <dsp:spPr>
        <a:xfrm>
          <a:off x="-3617274" y="-555868"/>
          <a:ext cx="4312137" cy="4312137"/>
        </a:xfrm>
        <a:prstGeom prst="blockArc">
          <a:avLst>
            <a:gd name="adj1" fmla="val 18900000"/>
            <a:gd name="adj2" fmla="val 2700000"/>
            <a:gd name="adj3" fmla="val 501"/>
          </a:avLst>
        </a:prstGeom>
        <a:noFill/>
        <a:ln w="15875" cap="flat" cmpd="sng" algn="ctr">
          <a:solidFill>
            <a:schemeClr val="dk2">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6F4C22A3-1381-4D64-ACCA-362CDD06BD99}">
      <dsp:nvSpPr>
        <dsp:cNvPr id="0" name=""/>
        <dsp:cNvSpPr/>
      </dsp:nvSpPr>
      <dsp:spPr>
        <a:xfrm>
          <a:off x="364263" y="246046"/>
          <a:ext cx="5766389" cy="492349"/>
        </a:xfrm>
        <a:prstGeom prst="rect">
          <a:avLst/>
        </a:prstGeom>
        <a:solidFill>
          <a:schemeClr val="dk2">
            <a:hueOff val="0"/>
            <a:satOff val="0"/>
            <a:lumOff val="0"/>
            <a:alphaOff val="0"/>
          </a:schemeClr>
        </a:solidFill>
        <a:ln>
          <a:noFill/>
        </a:ln>
        <a:effectLst>
          <a:outerShdw blurRad="38100" dist="38100" dir="4800000" sx="98000" sy="98000" rotWithShape="0">
            <a:srgbClr val="000000">
              <a:alpha val="32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90802" tIns="66040" rIns="66040" bIns="66040" numCol="1" spcCol="1270" anchor="ctr" anchorCtr="0">
          <a:noAutofit/>
        </a:bodyPr>
        <a:lstStyle/>
        <a:p>
          <a:pPr lvl="0" algn="l" defTabSz="1155700">
            <a:lnSpc>
              <a:spcPct val="90000"/>
            </a:lnSpc>
            <a:spcBef>
              <a:spcPct val="0"/>
            </a:spcBef>
            <a:spcAft>
              <a:spcPct val="35000"/>
            </a:spcAft>
          </a:pPr>
          <a:r>
            <a:rPr lang="en-US" sz="2600" kern="1200" dirty="0" smtClean="0">
              <a:latin typeface="Gisha" panose="020B0502040204020203" pitchFamily="34" charset="-79"/>
              <a:cs typeface="Gisha" panose="020B0502040204020203" pitchFamily="34" charset="-79"/>
            </a:rPr>
            <a:t>Leaderless Group Discussion </a:t>
          </a:r>
          <a:endParaRPr lang="en-US" sz="2600" kern="1200" dirty="0">
            <a:latin typeface="Gisha" panose="020B0502040204020203" pitchFamily="34" charset="-79"/>
            <a:cs typeface="Gisha" panose="020B0502040204020203" pitchFamily="34" charset="-79"/>
          </a:endParaRPr>
        </a:p>
      </dsp:txBody>
      <dsp:txXfrm>
        <a:off x="364263" y="246046"/>
        <a:ext cx="5766389" cy="492349"/>
      </dsp:txXfrm>
    </dsp:sp>
    <dsp:sp modelId="{1735B7A4-FCBA-4886-B74E-89318C801F4B}">
      <dsp:nvSpPr>
        <dsp:cNvPr id="0" name=""/>
        <dsp:cNvSpPr/>
      </dsp:nvSpPr>
      <dsp:spPr>
        <a:xfrm>
          <a:off x="56545" y="184503"/>
          <a:ext cx="615436" cy="615436"/>
        </a:xfrm>
        <a:prstGeom prst="ellipse">
          <a:avLst/>
        </a:prstGeom>
        <a:solidFill>
          <a:schemeClr val="lt2">
            <a:hueOff val="0"/>
            <a:satOff val="0"/>
            <a:lumOff val="0"/>
            <a:alphaOff val="0"/>
          </a:schemeClr>
        </a:solidFill>
        <a:ln>
          <a:noFill/>
        </a:ln>
        <a:effectLst>
          <a:outerShdw blurRad="38100" dist="38100" dir="4800000" sx="98000" sy="98000" rotWithShape="0">
            <a:srgbClr val="000000">
              <a:alpha val="32000"/>
            </a:srgbClr>
          </a:outerShdw>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dsp:style>
    </dsp:sp>
    <dsp:sp modelId="{0E9F5AAF-434F-4294-ACC0-A9AF9273F76F}">
      <dsp:nvSpPr>
        <dsp:cNvPr id="0" name=""/>
        <dsp:cNvSpPr/>
      </dsp:nvSpPr>
      <dsp:spPr>
        <a:xfrm>
          <a:off x="646539" y="984699"/>
          <a:ext cx="5484114" cy="492349"/>
        </a:xfrm>
        <a:prstGeom prst="rect">
          <a:avLst/>
        </a:prstGeom>
        <a:solidFill>
          <a:schemeClr val="dk2">
            <a:hueOff val="0"/>
            <a:satOff val="0"/>
            <a:lumOff val="0"/>
            <a:alphaOff val="0"/>
          </a:schemeClr>
        </a:solidFill>
        <a:ln>
          <a:noFill/>
        </a:ln>
        <a:effectLst>
          <a:outerShdw blurRad="38100" dist="38100" dir="4800000" sx="98000" sy="98000" rotWithShape="0">
            <a:srgbClr val="000000">
              <a:alpha val="32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90802" tIns="66040" rIns="66040" bIns="66040" numCol="1" spcCol="1270" anchor="ctr" anchorCtr="0">
          <a:noAutofit/>
        </a:bodyPr>
        <a:lstStyle/>
        <a:p>
          <a:pPr lvl="0" algn="l" defTabSz="1155700">
            <a:lnSpc>
              <a:spcPct val="90000"/>
            </a:lnSpc>
            <a:spcBef>
              <a:spcPct val="0"/>
            </a:spcBef>
            <a:spcAft>
              <a:spcPct val="35000"/>
            </a:spcAft>
          </a:pPr>
          <a:r>
            <a:rPr lang="en-US" sz="2600" kern="1200" dirty="0" smtClean="0">
              <a:latin typeface="Gisha" panose="020B0502040204020203" pitchFamily="34" charset="-79"/>
              <a:cs typeface="Gisha" panose="020B0502040204020203" pitchFamily="34" charset="-79"/>
            </a:rPr>
            <a:t>Interview</a:t>
          </a:r>
          <a:endParaRPr lang="en-US" sz="2600" kern="1200" dirty="0">
            <a:latin typeface="Gisha" panose="020B0502040204020203" pitchFamily="34" charset="-79"/>
            <a:cs typeface="Gisha" panose="020B0502040204020203" pitchFamily="34" charset="-79"/>
          </a:endParaRPr>
        </a:p>
      </dsp:txBody>
      <dsp:txXfrm>
        <a:off x="646539" y="984699"/>
        <a:ext cx="5484114" cy="492349"/>
      </dsp:txXfrm>
    </dsp:sp>
    <dsp:sp modelId="{97E347D1-7647-4393-85F3-483CD7F47CF9}">
      <dsp:nvSpPr>
        <dsp:cNvPr id="0" name=""/>
        <dsp:cNvSpPr/>
      </dsp:nvSpPr>
      <dsp:spPr>
        <a:xfrm>
          <a:off x="338820" y="923155"/>
          <a:ext cx="615436" cy="615436"/>
        </a:xfrm>
        <a:prstGeom prst="ellipse">
          <a:avLst/>
        </a:prstGeom>
        <a:solidFill>
          <a:schemeClr val="lt2">
            <a:hueOff val="0"/>
            <a:satOff val="0"/>
            <a:lumOff val="0"/>
            <a:alphaOff val="0"/>
          </a:schemeClr>
        </a:solidFill>
        <a:ln>
          <a:noFill/>
        </a:ln>
        <a:effectLst>
          <a:outerShdw blurRad="38100" dist="38100" dir="4800000" sx="98000" sy="98000" rotWithShape="0">
            <a:srgbClr val="000000">
              <a:alpha val="32000"/>
            </a:srgbClr>
          </a:outerShdw>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dsp:style>
    </dsp:sp>
    <dsp:sp modelId="{E19B0454-CB2F-487D-8504-744307A4601A}">
      <dsp:nvSpPr>
        <dsp:cNvPr id="0" name=""/>
        <dsp:cNvSpPr/>
      </dsp:nvSpPr>
      <dsp:spPr>
        <a:xfrm>
          <a:off x="646539" y="1723351"/>
          <a:ext cx="5484114" cy="492349"/>
        </a:xfrm>
        <a:prstGeom prst="rect">
          <a:avLst/>
        </a:prstGeom>
        <a:solidFill>
          <a:schemeClr val="dk2">
            <a:hueOff val="0"/>
            <a:satOff val="0"/>
            <a:lumOff val="0"/>
            <a:alphaOff val="0"/>
          </a:schemeClr>
        </a:solidFill>
        <a:ln>
          <a:noFill/>
        </a:ln>
        <a:effectLst>
          <a:outerShdw blurRad="38100" dist="38100" dir="4800000" sx="98000" sy="98000" rotWithShape="0">
            <a:srgbClr val="000000">
              <a:alpha val="32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90802" tIns="66040" rIns="66040" bIns="66040" numCol="1" spcCol="1270" anchor="ctr" anchorCtr="0">
          <a:noAutofit/>
        </a:bodyPr>
        <a:lstStyle/>
        <a:p>
          <a:pPr lvl="0" algn="l" defTabSz="1155700">
            <a:lnSpc>
              <a:spcPct val="90000"/>
            </a:lnSpc>
            <a:spcBef>
              <a:spcPct val="0"/>
            </a:spcBef>
            <a:spcAft>
              <a:spcPct val="35000"/>
            </a:spcAft>
          </a:pPr>
          <a:r>
            <a:rPr lang="en-US" sz="2600" kern="1200" dirty="0" smtClean="0">
              <a:latin typeface="Gisha" panose="020B0502040204020203" pitchFamily="34" charset="-79"/>
              <a:cs typeface="Gisha" panose="020B0502040204020203" pitchFamily="34" charset="-79"/>
            </a:rPr>
            <a:t>In-Basket Exercise</a:t>
          </a:r>
          <a:endParaRPr lang="en-US" sz="2600" kern="1200" dirty="0">
            <a:latin typeface="Gisha" panose="020B0502040204020203" pitchFamily="34" charset="-79"/>
            <a:cs typeface="Gisha" panose="020B0502040204020203" pitchFamily="34" charset="-79"/>
          </a:endParaRPr>
        </a:p>
      </dsp:txBody>
      <dsp:txXfrm>
        <a:off x="646539" y="1723351"/>
        <a:ext cx="5484114" cy="492349"/>
      </dsp:txXfrm>
    </dsp:sp>
    <dsp:sp modelId="{0D8DD8E2-1AF0-4C44-A9A9-D0AA7E96DB4E}">
      <dsp:nvSpPr>
        <dsp:cNvPr id="0" name=""/>
        <dsp:cNvSpPr/>
      </dsp:nvSpPr>
      <dsp:spPr>
        <a:xfrm>
          <a:off x="338820" y="1661807"/>
          <a:ext cx="615436" cy="615436"/>
        </a:xfrm>
        <a:prstGeom prst="ellipse">
          <a:avLst/>
        </a:prstGeom>
        <a:solidFill>
          <a:schemeClr val="lt2">
            <a:hueOff val="0"/>
            <a:satOff val="0"/>
            <a:lumOff val="0"/>
            <a:alphaOff val="0"/>
          </a:schemeClr>
        </a:solidFill>
        <a:ln>
          <a:noFill/>
        </a:ln>
        <a:effectLst>
          <a:outerShdw blurRad="38100" dist="38100" dir="4800000" sx="98000" sy="98000" rotWithShape="0">
            <a:srgbClr val="000000">
              <a:alpha val="32000"/>
            </a:srgbClr>
          </a:outerShdw>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dsp:style>
    </dsp:sp>
    <dsp:sp modelId="{508B66D8-A604-43EB-94B4-F9DDA4E18621}">
      <dsp:nvSpPr>
        <dsp:cNvPr id="0" name=""/>
        <dsp:cNvSpPr/>
      </dsp:nvSpPr>
      <dsp:spPr>
        <a:xfrm>
          <a:off x="364263" y="2462003"/>
          <a:ext cx="5766389" cy="492349"/>
        </a:xfrm>
        <a:prstGeom prst="rect">
          <a:avLst/>
        </a:prstGeom>
        <a:solidFill>
          <a:schemeClr val="dk2">
            <a:hueOff val="0"/>
            <a:satOff val="0"/>
            <a:lumOff val="0"/>
            <a:alphaOff val="0"/>
          </a:schemeClr>
        </a:solidFill>
        <a:ln>
          <a:noFill/>
        </a:ln>
        <a:effectLst>
          <a:outerShdw blurRad="38100" dist="38100" dir="4800000" sx="98000" sy="98000" rotWithShape="0">
            <a:srgbClr val="000000">
              <a:alpha val="32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90802" tIns="66040" rIns="66040" bIns="66040" numCol="1" spcCol="1270" anchor="ctr" anchorCtr="0">
          <a:noAutofit/>
        </a:bodyPr>
        <a:lstStyle/>
        <a:p>
          <a:pPr lvl="0" algn="l" defTabSz="1155700">
            <a:lnSpc>
              <a:spcPct val="90000"/>
            </a:lnSpc>
            <a:spcBef>
              <a:spcPct val="0"/>
            </a:spcBef>
            <a:spcAft>
              <a:spcPct val="35000"/>
            </a:spcAft>
          </a:pPr>
          <a:r>
            <a:rPr lang="en-US" sz="2600" kern="1200" dirty="0" smtClean="0">
              <a:latin typeface="Gisha" panose="020B0502040204020203" pitchFamily="34" charset="-79"/>
              <a:cs typeface="Gisha" panose="020B0502040204020203" pitchFamily="34" charset="-79"/>
            </a:rPr>
            <a:t>Role-Play</a:t>
          </a:r>
          <a:endParaRPr lang="en-US" sz="2600" kern="1200" dirty="0">
            <a:latin typeface="Gisha" panose="020B0502040204020203" pitchFamily="34" charset="-79"/>
            <a:cs typeface="Gisha" panose="020B0502040204020203" pitchFamily="34" charset="-79"/>
          </a:endParaRPr>
        </a:p>
      </dsp:txBody>
      <dsp:txXfrm>
        <a:off x="364263" y="2462003"/>
        <a:ext cx="5766389" cy="492349"/>
      </dsp:txXfrm>
    </dsp:sp>
    <dsp:sp modelId="{099F2B35-7C8C-4121-924B-7874AA0FA549}">
      <dsp:nvSpPr>
        <dsp:cNvPr id="0" name=""/>
        <dsp:cNvSpPr/>
      </dsp:nvSpPr>
      <dsp:spPr>
        <a:xfrm>
          <a:off x="56545" y="2400460"/>
          <a:ext cx="615436" cy="615436"/>
        </a:xfrm>
        <a:prstGeom prst="ellipse">
          <a:avLst/>
        </a:prstGeom>
        <a:solidFill>
          <a:schemeClr val="lt2">
            <a:hueOff val="0"/>
            <a:satOff val="0"/>
            <a:lumOff val="0"/>
            <a:alphaOff val="0"/>
          </a:schemeClr>
        </a:solidFill>
        <a:ln>
          <a:noFill/>
        </a:ln>
        <a:effectLst>
          <a:outerShdw blurRad="38100" dist="38100" dir="4800000" sx="98000" sy="98000" rotWithShape="0">
            <a:srgbClr val="000000">
              <a:alpha val="32000"/>
            </a:srgbClr>
          </a:outerShdw>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9/13/2016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11</a:t>
            </a:fld>
            <a:endParaRPr lang="en-US" dirty="0"/>
          </a:p>
        </p:txBody>
      </p:sp>
    </p:spTree>
    <p:extLst>
      <p:ext uri="{BB962C8B-B14F-4D97-AF65-F5344CB8AC3E}">
        <p14:creationId xmlns:p14="http://schemas.microsoft.com/office/powerpoint/2010/main" val="41840229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9/13/2016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148942" y="2024744"/>
            <a:ext cx="3030717" cy="1760561"/>
          </a:xfrm>
        </p:spPr>
        <p:txBody>
          <a:bodyPr>
            <a:normAutofit/>
          </a:bodyPr>
          <a:lstStyle/>
          <a:p>
            <a:r>
              <a:rPr lang="en-US" sz="2400" dirty="0">
                <a:solidFill>
                  <a:srgbClr val="002060"/>
                </a:solidFill>
                <a:ea typeface="+mn-ea"/>
              </a:rPr>
              <a:t>Chapter Nine</a:t>
            </a:r>
            <a:br>
              <a:rPr lang="en-US" sz="2400" dirty="0">
                <a:solidFill>
                  <a:srgbClr val="002060"/>
                </a:solidFill>
                <a:ea typeface="+mn-ea"/>
              </a:rPr>
            </a:br>
            <a:r>
              <a:rPr lang="en-US" sz="2400" dirty="0">
                <a:ea typeface="+mn-ea"/>
              </a:rPr>
              <a:t>Employee Development &amp; Career Management</a:t>
            </a:r>
          </a:p>
        </p:txBody>
      </p:sp>
      <p:pic>
        <p:nvPicPr>
          <p:cNvPr id="6" name="Picture 1" descr="Null"/>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Footer Placeholder 3"/>
          <p:cNvSpPr>
            <a:spLocks noGrp="1"/>
          </p:cNvSpPr>
          <p:nvPr>
            <p:ph type="ftr" sz="quarter" idx="11"/>
          </p:nvPr>
        </p:nvSpPr>
        <p:spPr>
          <a:xfrm>
            <a:off x="990601" y="5715000"/>
            <a:ext cx="7315199" cy="365125"/>
          </a:xfrm>
        </p:spPr>
        <p:txBody>
          <a:bodyPr/>
          <a:lstStyle/>
          <a:p>
            <a:r>
              <a:rPr lang="en-US" sz="800"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2159305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1045500"/>
            <a:ext cx="3574272" cy="746649"/>
          </a:xfrm>
        </p:spPr>
        <p:txBody>
          <a:bodyPr/>
          <a:lstStyle/>
          <a:p>
            <a:r>
              <a:rPr lang="en-US" dirty="0" smtClean="0"/>
              <a:t>Objectives</a:t>
            </a:r>
            <a:r>
              <a:rPr lang="en-US" sz="2000" dirty="0" smtClean="0"/>
              <a:t> (1)</a:t>
            </a:r>
            <a:endParaRPr lang="en-US" sz="2000"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a:t>Discuss the steps in the development planning </a:t>
            </a:r>
            <a:r>
              <a:rPr lang="en-US" dirty="0" smtClean="0"/>
              <a:t>process</a:t>
            </a:r>
            <a:endParaRPr lang="en-US" dirty="0"/>
          </a:p>
          <a:p>
            <a:r>
              <a:rPr lang="en-US" dirty="0"/>
              <a:t>Explain the employees’ and company’s responsibilities in planning </a:t>
            </a:r>
            <a:r>
              <a:rPr lang="en-US" dirty="0" smtClean="0"/>
              <a:t>development</a:t>
            </a:r>
            <a:endParaRPr lang="en-US" dirty="0"/>
          </a:p>
          <a:p>
            <a:r>
              <a:rPr lang="en-US" dirty="0"/>
              <a:t>Discuss current trends in using formal education for </a:t>
            </a:r>
            <a:r>
              <a:rPr lang="en-US" dirty="0" smtClean="0"/>
              <a:t>development</a:t>
            </a:r>
            <a:endParaRPr lang="en-US" dirty="0"/>
          </a:p>
          <a:p>
            <a:r>
              <a:rPr lang="en-US" dirty="0"/>
              <a:t>Relate how assessment of personality type, work behavior, and job performance can be used for employee development</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38556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1045500"/>
            <a:ext cx="3574272" cy="746649"/>
          </a:xfrm>
        </p:spPr>
        <p:txBody>
          <a:bodyPr/>
          <a:lstStyle/>
          <a:p>
            <a:r>
              <a:rPr lang="en-US" dirty="0" smtClean="0"/>
              <a:t>Objectives</a:t>
            </a:r>
            <a:r>
              <a:rPr lang="en-US" sz="2000" dirty="0" smtClean="0"/>
              <a:t> (2)</a:t>
            </a:r>
            <a:endParaRPr lang="en-US" sz="2000"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a:t>Explain how job experiences can be used for development and suggest a job experience to match an employee’s development goal or </a:t>
            </a:r>
            <a:r>
              <a:rPr lang="en-US" dirty="0" smtClean="0"/>
              <a:t>need</a:t>
            </a:r>
            <a:endParaRPr lang="en-US" dirty="0"/>
          </a:p>
          <a:p>
            <a:r>
              <a:rPr lang="en-US" dirty="0"/>
              <a:t>Identify the characteristics of an effective mentoring </a:t>
            </a:r>
            <a:r>
              <a:rPr lang="en-US" dirty="0" smtClean="0"/>
              <a:t>program</a:t>
            </a:r>
            <a:endParaRPr lang="en-US" dirty="0"/>
          </a:p>
          <a:p>
            <a:r>
              <a:rPr lang="en-US" dirty="0"/>
              <a:t>Describe the succession planning process and how the nine-box grid is </a:t>
            </a:r>
            <a:r>
              <a:rPr lang="en-US" dirty="0" smtClean="0"/>
              <a:t>used</a:t>
            </a:r>
            <a:endParaRPr lang="en-US" dirty="0"/>
          </a:p>
          <a:p>
            <a:r>
              <a:rPr lang="en-US" dirty="0"/>
              <a:t>Design an effective on-boarding </a:t>
            </a:r>
            <a:r>
              <a:rPr lang="en-US" dirty="0" smtClean="0"/>
              <a:t>process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908726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is Key</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pPr lvl="0"/>
            <a:r>
              <a:rPr lang="en-US" dirty="0" smtClean="0"/>
              <a:t>Helps </a:t>
            </a:r>
            <a:r>
              <a:rPr lang="en-US" dirty="0"/>
              <a:t>managers understand their strengths, weaknesses, and interests</a:t>
            </a:r>
          </a:p>
          <a:p>
            <a:pPr lvl="0"/>
            <a:r>
              <a:rPr lang="en-US" dirty="0" smtClean="0"/>
              <a:t>Helps managers expand responsibilities to meet </a:t>
            </a:r>
            <a:r>
              <a:rPr lang="en-US" dirty="0"/>
              <a:t>their </a:t>
            </a:r>
            <a:r>
              <a:rPr lang="en-US" dirty="0" smtClean="0"/>
              <a:t>growth </a:t>
            </a:r>
            <a:r>
              <a:rPr lang="en-US" dirty="0"/>
              <a:t>needs</a:t>
            </a:r>
          </a:p>
          <a:p>
            <a:pPr lvl="0"/>
            <a:r>
              <a:rPr lang="en-US" dirty="0" smtClean="0"/>
              <a:t>Increases retention of valuable managers </a:t>
            </a:r>
          </a:p>
          <a:p>
            <a:pPr lvl="0"/>
            <a:r>
              <a:rPr lang="en-US" dirty="0" smtClean="0"/>
              <a:t>Ensures </a:t>
            </a:r>
            <a:r>
              <a:rPr lang="en-US" dirty="0"/>
              <a:t>employees have </a:t>
            </a:r>
            <a:r>
              <a:rPr lang="en-US" dirty="0" smtClean="0"/>
              <a:t>needed competencies</a:t>
            </a:r>
            <a:endParaRPr lang="en-US" dirty="0"/>
          </a:p>
          <a:p>
            <a:pPr lvl="0"/>
            <a:r>
              <a:rPr lang="en-US" dirty="0" smtClean="0"/>
              <a:t>Helps increase employee </a:t>
            </a:r>
            <a:r>
              <a:rPr lang="en-US" dirty="0"/>
              <a:t>engagement</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0341539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&amp; Training</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a:t>Development refers to learning </a:t>
            </a:r>
            <a:r>
              <a:rPr lang="en-US" dirty="0" smtClean="0"/>
              <a:t>experiences </a:t>
            </a:r>
            <a:r>
              <a:rPr lang="en-US" dirty="0"/>
              <a:t>that help employees grow and prepare for the </a:t>
            </a:r>
            <a:r>
              <a:rPr lang="en-US" dirty="0" smtClean="0"/>
              <a:t>future</a:t>
            </a:r>
          </a:p>
          <a:p>
            <a:endParaRPr lang="en-US" sz="1000" dirty="0"/>
          </a:p>
          <a:p>
            <a:r>
              <a:rPr lang="en-US" dirty="0"/>
              <a:t>Development often involves voluntary learning </a:t>
            </a:r>
            <a:r>
              <a:rPr lang="en-US" dirty="0" smtClean="0"/>
              <a:t>not </a:t>
            </a:r>
            <a:r>
              <a:rPr lang="en-US" dirty="0"/>
              <a:t>tied directly to the </a:t>
            </a:r>
            <a:r>
              <a:rPr lang="en-US" dirty="0" smtClean="0"/>
              <a:t>current job</a:t>
            </a:r>
          </a:p>
          <a:p>
            <a:endParaRPr lang="en-US" sz="1000" dirty="0"/>
          </a:p>
          <a:p>
            <a:r>
              <a:rPr lang="en-US" dirty="0" smtClean="0"/>
              <a:t>Training is </a:t>
            </a:r>
            <a:r>
              <a:rPr lang="en-US" dirty="0"/>
              <a:t>related to the current job and </a:t>
            </a:r>
            <a:r>
              <a:rPr lang="en-US" dirty="0" smtClean="0"/>
              <a:t>typically </a:t>
            </a:r>
            <a:r>
              <a:rPr lang="en-US" dirty="0"/>
              <a:t>required</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219067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5211" y="1045500"/>
            <a:ext cx="4324869" cy="746649"/>
          </a:xfrm>
        </p:spPr>
        <p:txBody>
          <a:bodyPr>
            <a:normAutofit/>
          </a:bodyPr>
          <a:lstStyle/>
          <a:p>
            <a:r>
              <a:rPr lang="en-US" dirty="0" smtClean="0"/>
              <a:t>Careers</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a:t>Traditionally, careers have been described in a variety of ways:</a:t>
            </a:r>
          </a:p>
          <a:p>
            <a:pPr lvl="1"/>
            <a:r>
              <a:rPr lang="en-US" dirty="0"/>
              <a:t>as a sequence of positions held within an occupation</a:t>
            </a:r>
          </a:p>
          <a:p>
            <a:pPr lvl="1"/>
            <a:r>
              <a:rPr lang="en-US" dirty="0"/>
              <a:t>in the context of mobility within an organization</a:t>
            </a:r>
          </a:p>
          <a:p>
            <a:pPr lvl="1"/>
            <a:r>
              <a:rPr lang="en-US" dirty="0"/>
              <a:t>as a characteristic of the </a:t>
            </a:r>
            <a:r>
              <a:rPr lang="en-US" dirty="0" smtClean="0"/>
              <a:t>employee—one’s career </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710495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Protean Career</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smtClean="0"/>
              <a:t>A protean career is based on self-direction, whereby one’s career is driven by the person vs. the organization</a:t>
            </a:r>
          </a:p>
          <a:p>
            <a:endParaRPr lang="en-US" sz="1200" dirty="0"/>
          </a:p>
          <a:p>
            <a:r>
              <a:rPr lang="en-US" dirty="0"/>
              <a:t>A key goal in protean careers is to achieve psychological </a:t>
            </a:r>
            <a:r>
              <a:rPr lang="en-US" dirty="0" smtClean="0"/>
              <a:t>success</a:t>
            </a:r>
          </a:p>
          <a:p>
            <a:endParaRPr lang="en-US" sz="1200" dirty="0" smtClean="0"/>
          </a:p>
          <a:p>
            <a:r>
              <a:rPr lang="en-US" dirty="0" smtClean="0"/>
              <a:t>Employees </a:t>
            </a:r>
            <a:r>
              <a:rPr lang="en-US" dirty="0"/>
              <a:t>need to develop new skills rather than rely on </a:t>
            </a:r>
            <a:r>
              <a:rPr lang="en-US" dirty="0" smtClean="0"/>
              <a:t>static knowledge</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720563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Boundaryless </a:t>
            </a:r>
            <a:r>
              <a:rPr lang="en-US" dirty="0" smtClean="0"/>
              <a:t>Careers</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smtClean="0"/>
              <a:t>Today’s careers are </a:t>
            </a:r>
            <a:r>
              <a:rPr lang="en-US" dirty="0"/>
              <a:t>“</a:t>
            </a:r>
            <a:r>
              <a:rPr lang="en-US" dirty="0" smtClean="0"/>
              <a:t>boundaryless”</a:t>
            </a:r>
          </a:p>
          <a:p>
            <a:endParaRPr lang="en-US" sz="800" dirty="0"/>
          </a:p>
          <a:p>
            <a:r>
              <a:rPr lang="en-US" dirty="0"/>
              <a:t>Boundaryless means that individuals identify more with a job </a:t>
            </a:r>
            <a:r>
              <a:rPr lang="en-US" dirty="0" smtClean="0"/>
              <a:t>and profession </a:t>
            </a:r>
            <a:r>
              <a:rPr lang="en-US" dirty="0"/>
              <a:t>than </a:t>
            </a:r>
            <a:r>
              <a:rPr lang="en-US" dirty="0" smtClean="0"/>
              <a:t>an employer</a:t>
            </a:r>
          </a:p>
          <a:p>
            <a:endParaRPr lang="en-US" sz="800" dirty="0"/>
          </a:p>
          <a:p>
            <a:r>
              <a:rPr lang="en-US" dirty="0"/>
              <a:t>Most employees are unlikely to stay at one company for their entire </a:t>
            </a:r>
            <a:r>
              <a:rPr lang="en-US" dirty="0" smtClean="0"/>
              <a:t>career </a:t>
            </a:r>
            <a:r>
              <a:rPr lang="en-US" dirty="0"/>
              <a:t>or even for a significant portion</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930517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Planning</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marL="457200" lvl="0" indent="-457200">
              <a:buFont typeface="+mj-lt"/>
              <a:buAutoNum type="arabicPeriod"/>
            </a:pPr>
            <a:r>
              <a:rPr lang="en-US" dirty="0"/>
              <a:t>Self-assessment—identifying opportunities and areas for </a:t>
            </a:r>
            <a:r>
              <a:rPr lang="en-US" dirty="0" smtClean="0"/>
              <a:t>improvement</a:t>
            </a:r>
          </a:p>
          <a:p>
            <a:pPr marL="457200" lvl="0" indent="-457200">
              <a:buFont typeface="+mj-lt"/>
              <a:buAutoNum type="arabicPeriod"/>
            </a:pPr>
            <a:endParaRPr lang="en-US" sz="800" dirty="0"/>
          </a:p>
          <a:p>
            <a:pPr marL="457200" lvl="0" indent="-457200">
              <a:buFont typeface="+mj-lt"/>
              <a:buAutoNum type="arabicPeriod"/>
            </a:pPr>
            <a:r>
              <a:rPr lang="en-US" dirty="0"/>
              <a:t>Reality check—identifying what needs are most realistic to </a:t>
            </a:r>
            <a:r>
              <a:rPr lang="en-US" dirty="0" smtClean="0"/>
              <a:t>develop</a:t>
            </a:r>
          </a:p>
          <a:p>
            <a:pPr marL="457200" lvl="0" indent="-457200">
              <a:buFont typeface="+mj-lt"/>
              <a:buAutoNum type="arabicPeriod"/>
            </a:pPr>
            <a:endParaRPr lang="en-US" sz="800" dirty="0"/>
          </a:p>
          <a:p>
            <a:pPr marL="457200" lvl="0" indent="-457200">
              <a:buFont typeface="+mj-lt"/>
              <a:buAutoNum type="arabicPeriod"/>
            </a:pPr>
            <a:r>
              <a:rPr lang="en-US" dirty="0"/>
              <a:t>Goal </a:t>
            </a:r>
            <a:r>
              <a:rPr lang="en-US" dirty="0" smtClean="0"/>
              <a:t>setting—establishing goals to focus development efforts</a:t>
            </a:r>
          </a:p>
          <a:p>
            <a:pPr marL="457200" lvl="0" indent="-457200">
              <a:buFont typeface="+mj-lt"/>
              <a:buAutoNum type="arabicPeriod"/>
            </a:pPr>
            <a:endParaRPr lang="en-US" sz="800" dirty="0"/>
          </a:p>
          <a:p>
            <a:pPr marL="457200" lvl="0" indent="-457200">
              <a:buFont typeface="+mj-lt"/>
              <a:buAutoNum type="arabicPeriod"/>
            </a:pPr>
            <a:r>
              <a:rPr lang="en-US" dirty="0"/>
              <a:t>Action planning—creating a plan to determine how goals will be achieved</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2505310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Approaches to Development </a:t>
            </a:r>
            <a:endParaRPr lang="en-US" dirty="0"/>
          </a:p>
        </p:txBody>
      </p:sp>
      <p:graphicFrame>
        <p:nvGraphicFramePr>
          <p:cNvPr id="5" name="Diagram 1" descr="This image lists various approaches to development. It contains eighteen rectangular boxes placed in four rows. &#10;&#10;The first row contains five boxes. From the left to the right, the boxes read formal education, executive education, personality tests, assessment center, and performance appraisal.&#10;&#10;The second row contains five boxes. From the left to the right, the boxes read 360-degree feedback, enlarging the current job, job rotation, lateral moves, and transfers.&#10;&#10;The third row contains five boxes. From the left to the right, the boxes read promotions, downward moves, temporary assignments, volunteer work, and sabbaticals.&#10;&#10;The fourth row contains three boxes. From the left to the right, the boxes read mentoring, coaching, and succession planning.&#10;"/>
          <p:cNvGraphicFramePr/>
          <p:nvPr>
            <p:extLst>
              <p:ext uri="{D42A27DB-BD31-4B8C-83A1-F6EECF244321}">
                <p14:modId xmlns:p14="http://schemas.microsoft.com/office/powerpoint/2010/main" val="907311391"/>
              </p:ext>
            </p:extLst>
          </p:nvPr>
        </p:nvGraphicFramePr>
        <p:xfrm>
          <a:off x="1447800" y="1828800"/>
          <a:ext cx="62484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22638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457200"/>
            <a:ext cx="7058377" cy="1773218"/>
          </a:xfrm>
        </p:spPr>
        <p:txBody>
          <a:bodyPr>
            <a:normAutofit/>
          </a:bodyPr>
          <a:lstStyle/>
          <a:p>
            <a:r>
              <a:rPr lang="en-US" dirty="0" smtClean="0"/>
              <a:t>Frequency of Practices</a:t>
            </a:r>
            <a:endParaRPr lang="en-US" dirty="0"/>
          </a:p>
        </p:txBody>
      </p:sp>
      <p:pic>
        <p:nvPicPr>
          <p:cNvPr id="6" name="Picture 2" descr="This graph depicts the frequency of practices used by companies. &#10;&#10;The x-axis contains six markings. From the left to the right, these markings read training, other than leadership training; development planning; coaching; job assignments; job rotation; and internal mentoring programs. The y-axis is labeled percentage of specific practices used and contains six markings. From the bottom to the top, these markings read 0, 20, 40, 60, 80, and 100. &#10;&#10;84 percent of the time training, other than leadership training, is used by firms. &#10;&#10;70 percent of the time development planning is used by firms. &#10;&#10;55 percent of the time coaching practices are used by firms. &#10;&#10;47 percent of the time job assignments are used by firms.&#10;&#10;30 percent of the time job rotation is used by firms. &#10;&#10;25 percent of the time internal mentoring programs are used by firms. &#10;"/>
          <p:cNvPicPr>
            <a:picLocks noChangeAspect="1"/>
          </p:cNvPicPr>
          <p:nvPr/>
        </p:nvPicPr>
        <p:blipFill>
          <a:blip r:embed="rId3">
            <a:extLst>
              <a:ext uri="{BEBA8EAE-BF5A-486C-A8C5-ECC9F3942E4B}">
                <a14:imgProps xmlns:a14="http://schemas.microsoft.com/office/drawing/2010/main">
                  <a14:imgLayer r:embed="rId4">
                    <a14:imgEffect>
                      <a14:artisticTexturizer/>
                    </a14:imgEffect>
                  </a14:imgLayer>
                </a14:imgProps>
              </a:ext>
            </a:extLst>
          </a:blip>
          <a:srcRect/>
          <a:stretch>
            <a:fillRect/>
          </a:stretch>
        </p:blipFill>
        <p:spPr bwMode="auto">
          <a:xfrm>
            <a:off x="2743200" y="1828800"/>
            <a:ext cx="3862388" cy="3785960"/>
          </a:xfrm>
          <a:prstGeom prst="rect">
            <a:avLst/>
          </a:prstGeom>
          <a:ln>
            <a:noFill/>
          </a:ln>
          <a:effectLst>
            <a:outerShdw blurRad="190500" algn="tl" rotWithShape="0">
              <a:srgbClr val="000000">
                <a:alpha val="70000"/>
              </a:srgbClr>
            </a:outerShdw>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7831126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Education</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a:t>Formal education </a:t>
            </a:r>
            <a:r>
              <a:rPr lang="en-US" dirty="0" smtClean="0"/>
              <a:t>may </a:t>
            </a:r>
            <a:r>
              <a:rPr lang="en-US" dirty="0"/>
              <a:t>take many </a:t>
            </a:r>
            <a:r>
              <a:rPr lang="en-US" dirty="0" smtClean="0"/>
              <a:t>forms</a:t>
            </a:r>
          </a:p>
          <a:p>
            <a:pPr lvl="1"/>
            <a:r>
              <a:rPr lang="en-US" dirty="0" smtClean="0"/>
              <a:t>on-site </a:t>
            </a:r>
            <a:r>
              <a:rPr lang="en-US" dirty="0"/>
              <a:t>or off-site programs tailored specifically for a company’s </a:t>
            </a:r>
            <a:r>
              <a:rPr lang="en-US" dirty="0" smtClean="0"/>
              <a:t>employees</a:t>
            </a:r>
          </a:p>
          <a:p>
            <a:pPr lvl="1"/>
            <a:r>
              <a:rPr lang="en-US" dirty="0" smtClean="0"/>
              <a:t>short </a:t>
            </a:r>
            <a:r>
              <a:rPr lang="en-US" dirty="0"/>
              <a:t>courses offered by consultants or academic </a:t>
            </a:r>
            <a:r>
              <a:rPr lang="en-US" dirty="0" smtClean="0"/>
              <a:t>institutions</a:t>
            </a:r>
          </a:p>
          <a:p>
            <a:pPr lvl="1"/>
            <a:r>
              <a:rPr lang="en-US" dirty="0" smtClean="0"/>
              <a:t>on-campus </a:t>
            </a:r>
            <a:r>
              <a:rPr lang="en-US" dirty="0"/>
              <a:t>university </a:t>
            </a:r>
            <a:r>
              <a:rPr lang="en-US" dirty="0" smtClean="0"/>
              <a:t>programs</a:t>
            </a:r>
          </a:p>
          <a:p>
            <a:endParaRPr lang="en-US" sz="800" dirty="0"/>
          </a:p>
          <a:p>
            <a:r>
              <a:rPr lang="en-US" dirty="0"/>
              <a:t>Many companies provide tuition </a:t>
            </a:r>
            <a:r>
              <a:rPr lang="en-US" dirty="0" smtClean="0"/>
              <a:t>reimbursement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028649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Education</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smtClean="0"/>
              <a:t>Includes </a:t>
            </a:r>
            <a:r>
              <a:rPr lang="en-US" dirty="0"/>
              <a:t>executive MBA programs and specialized curricula on topics such as leadership, entrepreneurship, and global </a:t>
            </a:r>
            <a:r>
              <a:rPr lang="en-US" dirty="0" smtClean="0"/>
              <a:t>business</a:t>
            </a:r>
          </a:p>
          <a:p>
            <a:endParaRPr lang="en-US" sz="800" dirty="0"/>
          </a:p>
          <a:p>
            <a:r>
              <a:rPr lang="en-US" dirty="0" smtClean="0"/>
              <a:t>Blended </a:t>
            </a:r>
            <a:r>
              <a:rPr lang="en-US" dirty="0"/>
              <a:t>learning </a:t>
            </a:r>
            <a:r>
              <a:rPr lang="en-US" dirty="0" smtClean="0"/>
              <a:t>is common</a:t>
            </a:r>
          </a:p>
          <a:p>
            <a:endParaRPr lang="en-US" sz="800" dirty="0"/>
          </a:p>
          <a:p>
            <a:r>
              <a:rPr lang="en-US" dirty="0" smtClean="0"/>
              <a:t>Educational </a:t>
            </a:r>
            <a:r>
              <a:rPr lang="en-US" dirty="0"/>
              <a:t>institutions have begun offering </a:t>
            </a:r>
            <a:r>
              <a:rPr lang="en-US" dirty="0" smtClean="0"/>
              <a:t>in-house</a:t>
            </a:r>
            <a:r>
              <a:rPr lang="en-US" dirty="0"/>
              <a:t>, customized </a:t>
            </a:r>
            <a:r>
              <a:rPr lang="en-US" dirty="0" smtClean="0"/>
              <a:t>programs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7887668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Assessment</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pPr>
              <a:spcBef>
                <a:spcPts val="0"/>
              </a:spcBef>
            </a:pPr>
            <a:r>
              <a:rPr lang="en-US" dirty="0" smtClean="0"/>
              <a:t>Involves </a:t>
            </a:r>
            <a:r>
              <a:rPr lang="en-US" dirty="0"/>
              <a:t>collecting information and providing feedback </a:t>
            </a:r>
            <a:r>
              <a:rPr lang="en-US" dirty="0" smtClean="0"/>
              <a:t>about behavior</a:t>
            </a:r>
            <a:r>
              <a:rPr lang="en-US" dirty="0"/>
              <a:t>, communication style, and </a:t>
            </a:r>
            <a:r>
              <a:rPr lang="en-US" dirty="0" smtClean="0"/>
              <a:t>skills</a:t>
            </a:r>
          </a:p>
          <a:p>
            <a:pPr>
              <a:spcBef>
                <a:spcPts val="0"/>
              </a:spcBef>
            </a:pPr>
            <a:endParaRPr lang="en-US" sz="1200" dirty="0"/>
          </a:p>
          <a:p>
            <a:pPr>
              <a:spcBef>
                <a:spcPts val="0"/>
              </a:spcBef>
            </a:pPr>
            <a:r>
              <a:rPr lang="en-US" dirty="0" smtClean="0"/>
              <a:t>Assessment </a:t>
            </a:r>
            <a:r>
              <a:rPr lang="en-US" dirty="0"/>
              <a:t>may help:</a:t>
            </a:r>
          </a:p>
          <a:p>
            <a:pPr lvl="1">
              <a:spcBef>
                <a:spcPts val="0"/>
              </a:spcBef>
            </a:pPr>
            <a:r>
              <a:rPr lang="en-US" dirty="0"/>
              <a:t>identify managerial potential </a:t>
            </a:r>
            <a:endParaRPr lang="en-US" dirty="0" smtClean="0"/>
          </a:p>
          <a:p>
            <a:pPr lvl="1">
              <a:spcBef>
                <a:spcPts val="0"/>
              </a:spcBef>
            </a:pPr>
            <a:r>
              <a:rPr lang="en-US" dirty="0" smtClean="0"/>
              <a:t>identify strengths </a:t>
            </a:r>
            <a:r>
              <a:rPr lang="en-US" dirty="0"/>
              <a:t>and weaknesses of members in teams</a:t>
            </a:r>
          </a:p>
          <a:p>
            <a:pPr lvl="1">
              <a:spcBef>
                <a:spcPts val="0"/>
              </a:spcBef>
            </a:pPr>
            <a:r>
              <a:rPr lang="en-US" dirty="0" smtClean="0"/>
              <a:t>self-awareness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5229150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NEO </a:t>
            </a:r>
            <a:r>
              <a:rPr lang="en-US" dirty="0"/>
              <a:t>Personality Inventory </a:t>
            </a:r>
          </a:p>
        </p:txBody>
      </p:sp>
      <p:sp>
        <p:nvSpPr>
          <p:cNvPr id="3" name="Content Placeholder 2"/>
          <p:cNvSpPr>
            <a:spLocks noGrp="1"/>
          </p:cNvSpPr>
          <p:nvPr>
            <p:ph idx="1"/>
          </p:nvPr>
        </p:nvSpPr>
        <p:spPr>
          <a:xfrm>
            <a:off x="1430868" y="1905000"/>
            <a:ext cx="6417732" cy="4800600"/>
          </a:xfrm>
        </p:spPr>
        <p:txBody>
          <a:bodyPr>
            <a:normAutofit/>
          </a:bodyPr>
          <a:lstStyle/>
          <a:p>
            <a:pPr lvl="0"/>
            <a:r>
              <a:rPr lang="en-US" dirty="0"/>
              <a:t>The </a:t>
            </a:r>
            <a:r>
              <a:rPr lang="en-US" dirty="0" smtClean="0"/>
              <a:t>Big </a:t>
            </a:r>
            <a:r>
              <a:rPr lang="en-US" dirty="0"/>
              <a:t>Five personality </a:t>
            </a:r>
            <a:r>
              <a:rPr lang="en-US" dirty="0" smtClean="0"/>
              <a:t>dimensions:</a:t>
            </a:r>
            <a:endParaRPr lang="en-US" dirty="0"/>
          </a:p>
          <a:p>
            <a:pPr lvl="1"/>
            <a:r>
              <a:rPr lang="en-US" dirty="0" smtClean="0">
                <a:solidFill>
                  <a:srgbClr val="660033"/>
                </a:solidFill>
              </a:rPr>
              <a:t>emotional stability </a:t>
            </a:r>
            <a:r>
              <a:rPr lang="en-US" dirty="0" smtClean="0"/>
              <a:t>(relaxed, non-worrier)</a:t>
            </a:r>
          </a:p>
          <a:p>
            <a:pPr lvl="1"/>
            <a:r>
              <a:rPr lang="en-US" dirty="0" smtClean="0">
                <a:solidFill>
                  <a:srgbClr val="660033"/>
                </a:solidFill>
              </a:rPr>
              <a:t>extraversion</a:t>
            </a:r>
            <a:r>
              <a:rPr lang="en-US" dirty="0" smtClean="0"/>
              <a:t> (sociable, outgoing)</a:t>
            </a:r>
          </a:p>
          <a:p>
            <a:pPr lvl="1"/>
            <a:r>
              <a:rPr lang="en-US" dirty="0" smtClean="0">
                <a:solidFill>
                  <a:srgbClr val="660033"/>
                </a:solidFill>
              </a:rPr>
              <a:t>openness</a:t>
            </a:r>
            <a:r>
              <a:rPr lang="en-US" dirty="0" smtClean="0"/>
              <a:t> (willing to try new things)</a:t>
            </a:r>
          </a:p>
          <a:p>
            <a:pPr lvl="1"/>
            <a:r>
              <a:rPr lang="en-US" dirty="0" smtClean="0">
                <a:solidFill>
                  <a:srgbClr val="660033"/>
                </a:solidFill>
              </a:rPr>
              <a:t>agreeableness</a:t>
            </a:r>
            <a:r>
              <a:rPr lang="en-US" dirty="0" smtClean="0"/>
              <a:t> (friendly, polite)</a:t>
            </a:r>
          </a:p>
          <a:p>
            <a:pPr lvl="1"/>
            <a:r>
              <a:rPr lang="en-US" dirty="0" smtClean="0">
                <a:solidFill>
                  <a:srgbClr val="660033"/>
                </a:solidFill>
              </a:rPr>
              <a:t>conscientiousness</a:t>
            </a:r>
            <a:r>
              <a:rPr lang="en-US" dirty="0" smtClean="0"/>
              <a:t> (hardworking, detail oriented)</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729373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DISC</a:t>
            </a:r>
            <a:endParaRPr lang="en-US" dirty="0"/>
          </a:p>
        </p:txBody>
      </p:sp>
      <p:sp>
        <p:nvSpPr>
          <p:cNvPr id="3" name="Content Placeholder 2"/>
          <p:cNvSpPr>
            <a:spLocks noGrp="1"/>
          </p:cNvSpPr>
          <p:nvPr>
            <p:ph idx="1"/>
          </p:nvPr>
        </p:nvSpPr>
        <p:spPr>
          <a:xfrm>
            <a:off x="1371600" y="1828800"/>
            <a:ext cx="6570132" cy="4800600"/>
          </a:xfrm>
        </p:spPr>
        <p:txBody>
          <a:bodyPr>
            <a:normAutofit/>
          </a:bodyPr>
          <a:lstStyle/>
          <a:p>
            <a:pPr lvl="0"/>
            <a:r>
              <a:rPr lang="en-US" dirty="0" smtClean="0"/>
              <a:t>Measures personality </a:t>
            </a:r>
            <a:r>
              <a:rPr lang="en-US" dirty="0"/>
              <a:t>and behavioral </a:t>
            </a:r>
            <a:r>
              <a:rPr lang="en-US" dirty="0" smtClean="0"/>
              <a:t>style:</a:t>
            </a:r>
          </a:p>
          <a:p>
            <a:pPr lvl="1"/>
            <a:r>
              <a:rPr lang="en-US" dirty="0" smtClean="0">
                <a:solidFill>
                  <a:srgbClr val="660033"/>
                </a:solidFill>
              </a:rPr>
              <a:t>dominance</a:t>
            </a:r>
            <a:r>
              <a:rPr lang="en-US" dirty="0" smtClean="0"/>
              <a:t> </a:t>
            </a:r>
            <a:r>
              <a:rPr lang="en-US" dirty="0"/>
              <a:t>(directness, forcefulness</a:t>
            </a:r>
            <a:r>
              <a:rPr lang="en-US" dirty="0" smtClean="0"/>
              <a:t>)</a:t>
            </a:r>
          </a:p>
          <a:p>
            <a:pPr lvl="1"/>
            <a:r>
              <a:rPr lang="en-US" dirty="0" smtClean="0">
                <a:solidFill>
                  <a:srgbClr val="660033"/>
                </a:solidFill>
              </a:rPr>
              <a:t>influence</a:t>
            </a:r>
            <a:r>
              <a:rPr lang="en-US" dirty="0" smtClean="0"/>
              <a:t> </a:t>
            </a:r>
            <a:r>
              <a:rPr lang="en-US" dirty="0"/>
              <a:t>(sociability, </a:t>
            </a:r>
            <a:r>
              <a:rPr lang="en-US" dirty="0" smtClean="0"/>
              <a:t>persuasiveness)</a:t>
            </a:r>
          </a:p>
          <a:p>
            <a:pPr lvl="1"/>
            <a:r>
              <a:rPr lang="en-US" dirty="0" smtClean="0">
                <a:solidFill>
                  <a:srgbClr val="660033"/>
                </a:solidFill>
              </a:rPr>
              <a:t>steadiness</a:t>
            </a:r>
            <a:r>
              <a:rPr lang="en-US" dirty="0" smtClean="0"/>
              <a:t> (cooperativeness, dependability)</a:t>
            </a:r>
          </a:p>
          <a:p>
            <a:pPr lvl="1"/>
            <a:r>
              <a:rPr lang="en-US" dirty="0" smtClean="0">
                <a:solidFill>
                  <a:srgbClr val="660033"/>
                </a:solidFill>
              </a:rPr>
              <a:t>conscientiousness</a:t>
            </a:r>
            <a:r>
              <a:rPr lang="en-US" dirty="0" smtClean="0"/>
              <a:t> </a:t>
            </a:r>
            <a:r>
              <a:rPr lang="en-US" dirty="0"/>
              <a:t>(accuracy, competency</a:t>
            </a:r>
            <a:r>
              <a:rPr lang="en-US" dirty="0" smtClean="0"/>
              <a:t>)</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5011197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Myers-Briggs </a:t>
            </a:r>
            <a:r>
              <a:rPr lang="en-US" dirty="0"/>
              <a:t>Type Indicator </a:t>
            </a:r>
          </a:p>
        </p:txBody>
      </p:sp>
      <p:sp>
        <p:nvSpPr>
          <p:cNvPr id="3" name="Content Placeholder 2"/>
          <p:cNvSpPr>
            <a:spLocks noGrp="1"/>
          </p:cNvSpPr>
          <p:nvPr>
            <p:ph idx="1"/>
          </p:nvPr>
        </p:nvSpPr>
        <p:spPr>
          <a:xfrm>
            <a:off x="1278468" y="1905000"/>
            <a:ext cx="6722532" cy="4800600"/>
          </a:xfrm>
        </p:spPr>
        <p:txBody>
          <a:bodyPr>
            <a:normAutofit/>
          </a:bodyPr>
          <a:lstStyle/>
          <a:p>
            <a:pPr lvl="0">
              <a:spcBef>
                <a:spcPts val="0"/>
              </a:spcBef>
            </a:pPr>
            <a:r>
              <a:rPr lang="en-US" dirty="0" smtClean="0"/>
              <a:t>Identifies 16 personality types based on preferences for:</a:t>
            </a:r>
          </a:p>
          <a:p>
            <a:pPr lvl="1">
              <a:spcBef>
                <a:spcPts val="0"/>
              </a:spcBef>
            </a:pPr>
            <a:r>
              <a:rPr lang="en-US" dirty="0" smtClean="0">
                <a:solidFill>
                  <a:srgbClr val="660033"/>
                </a:solidFill>
              </a:rPr>
              <a:t>introversion</a:t>
            </a:r>
            <a:r>
              <a:rPr lang="en-US" dirty="0" smtClean="0"/>
              <a:t> </a:t>
            </a:r>
            <a:r>
              <a:rPr lang="en-US" dirty="0"/>
              <a:t>(I) or </a:t>
            </a:r>
            <a:r>
              <a:rPr lang="en-US" dirty="0">
                <a:solidFill>
                  <a:srgbClr val="660033"/>
                </a:solidFill>
              </a:rPr>
              <a:t>extraversion</a:t>
            </a:r>
            <a:r>
              <a:rPr lang="en-US" dirty="0"/>
              <a:t> (</a:t>
            </a:r>
            <a:r>
              <a:rPr lang="en-US" dirty="0" smtClean="0"/>
              <a:t>E)</a:t>
            </a:r>
          </a:p>
          <a:p>
            <a:pPr lvl="1">
              <a:spcBef>
                <a:spcPts val="0"/>
              </a:spcBef>
            </a:pPr>
            <a:r>
              <a:rPr lang="en-US" dirty="0" smtClean="0">
                <a:solidFill>
                  <a:srgbClr val="660033"/>
                </a:solidFill>
              </a:rPr>
              <a:t>sensing</a:t>
            </a:r>
            <a:r>
              <a:rPr lang="en-US" dirty="0" smtClean="0"/>
              <a:t> </a:t>
            </a:r>
            <a:r>
              <a:rPr lang="en-US" dirty="0"/>
              <a:t>(S) or </a:t>
            </a:r>
            <a:r>
              <a:rPr lang="en-US" dirty="0">
                <a:solidFill>
                  <a:srgbClr val="660033"/>
                </a:solidFill>
              </a:rPr>
              <a:t>intuition</a:t>
            </a:r>
            <a:r>
              <a:rPr lang="en-US" dirty="0"/>
              <a:t> (</a:t>
            </a:r>
            <a:r>
              <a:rPr lang="en-US" dirty="0" smtClean="0"/>
              <a:t>N)</a:t>
            </a:r>
          </a:p>
          <a:p>
            <a:pPr lvl="1">
              <a:spcBef>
                <a:spcPts val="0"/>
              </a:spcBef>
            </a:pPr>
            <a:r>
              <a:rPr lang="en-US" dirty="0" smtClean="0">
                <a:solidFill>
                  <a:srgbClr val="660033"/>
                </a:solidFill>
              </a:rPr>
              <a:t>thinking</a:t>
            </a:r>
            <a:r>
              <a:rPr lang="en-US" dirty="0" smtClean="0"/>
              <a:t> </a:t>
            </a:r>
            <a:r>
              <a:rPr lang="en-US" dirty="0"/>
              <a:t>(T) or </a:t>
            </a:r>
            <a:r>
              <a:rPr lang="en-US" dirty="0">
                <a:solidFill>
                  <a:srgbClr val="660033"/>
                </a:solidFill>
              </a:rPr>
              <a:t>feeling</a:t>
            </a:r>
            <a:r>
              <a:rPr lang="en-US" dirty="0"/>
              <a:t> (</a:t>
            </a:r>
            <a:r>
              <a:rPr lang="en-US" dirty="0" smtClean="0"/>
              <a:t>F)</a:t>
            </a:r>
          </a:p>
          <a:p>
            <a:pPr lvl="1">
              <a:spcBef>
                <a:spcPts val="0"/>
              </a:spcBef>
            </a:pPr>
            <a:r>
              <a:rPr lang="en-US" dirty="0" smtClean="0">
                <a:solidFill>
                  <a:srgbClr val="660033"/>
                </a:solidFill>
              </a:rPr>
              <a:t>judging</a:t>
            </a:r>
            <a:r>
              <a:rPr lang="en-US" dirty="0" smtClean="0"/>
              <a:t> </a:t>
            </a:r>
            <a:r>
              <a:rPr lang="en-US" dirty="0"/>
              <a:t>(J) or </a:t>
            </a:r>
            <a:r>
              <a:rPr lang="en-US" dirty="0">
                <a:solidFill>
                  <a:srgbClr val="660033"/>
                </a:solidFill>
              </a:rPr>
              <a:t>perceiving</a:t>
            </a:r>
            <a:r>
              <a:rPr lang="en-US" dirty="0"/>
              <a:t> (</a:t>
            </a:r>
            <a:r>
              <a:rPr lang="en-US" dirty="0" smtClean="0"/>
              <a:t>P)</a:t>
            </a:r>
          </a:p>
          <a:p>
            <a:pPr lvl="1">
              <a:spcBef>
                <a:spcPts val="0"/>
              </a:spcBef>
            </a:pPr>
            <a:endParaRPr lang="en-US" sz="1600" dirty="0" smtClean="0"/>
          </a:p>
          <a:p>
            <a:pPr lvl="0">
              <a:spcBef>
                <a:spcPts val="0"/>
              </a:spcBef>
            </a:pPr>
            <a:r>
              <a:rPr lang="en-US" dirty="0" smtClean="0"/>
              <a:t>Each </a:t>
            </a:r>
            <a:r>
              <a:rPr lang="en-US" dirty="0"/>
              <a:t>personality type has implications for work habits and interpersonal </a:t>
            </a:r>
            <a:r>
              <a:rPr lang="en-US" dirty="0" smtClean="0"/>
              <a:t>relationships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594549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Centers</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a:t>M</a:t>
            </a:r>
            <a:r>
              <a:rPr lang="en-US" dirty="0" smtClean="0"/>
              <a:t>ultiple </a:t>
            </a:r>
            <a:r>
              <a:rPr lang="en-US" dirty="0"/>
              <a:t>raters assess </a:t>
            </a:r>
            <a:r>
              <a:rPr lang="en-US" dirty="0" smtClean="0"/>
              <a:t>employees in a </a:t>
            </a:r>
            <a:r>
              <a:rPr lang="en-US" dirty="0"/>
              <a:t>number of </a:t>
            </a:r>
            <a:r>
              <a:rPr lang="en-US" dirty="0" smtClean="0"/>
              <a:t>exercises</a:t>
            </a:r>
          </a:p>
          <a:p>
            <a:endParaRPr lang="en-US" sz="600" dirty="0"/>
          </a:p>
          <a:p>
            <a:r>
              <a:rPr lang="en-US" dirty="0" smtClean="0"/>
              <a:t>Typically used to </a:t>
            </a:r>
            <a:r>
              <a:rPr lang="en-US" dirty="0"/>
              <a:t>identify </a:t>
            </a:r>
            <a:r>
              <a:rPr lang="en-US" dirty="0" smtClean="0"/>
              <a:t>personality </a:t>
            </a:r>
            <a:r>
              <a:rPr lang="en-US" dirty="0"/>
              <a:t>characteristics, administrative skills, and interpersonal skills </a:t>
            </a:r>
            <a:r>
              <a:rPr lang="en-US" dirty="0" smtClean="0"/>
              <a:t>for managerial jobs</a:t>
            </a:r>
            <a:endParaRPr lang="en-US" dirty="0"/>
          </a:p>
          <a:p>
            <a:endParaRPr lang="en-US" sz="600" dirty="0"/>
          </a:p>
          <a:p>
            <a:r>
              <a:rPr lang="en-US" dirty="0" smtClean="0"/>
              <a:t>Increasingly used </a:t>
            </a:r>
            <a:r>
              <a:rPr lang="en-US" dirty="0"/>
              <a:t>to determine if employees have the skills to work in </a:t>
            </a:r>
            <a:r>
              <a:rPr lang="en-US" dirty="0" smtClean="0"/>
              <a:t>teams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41173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5577" y="914400"/>
            <a:ext cx="6965245" cy="1202485"/>
          </a:xfrm>
        </p:spPr>
        <p:txBody>
          <a:bodyPr/>
          <a:lstStyle/>
          <a:p>
            <a:r>
              <a:rPr lang="en-US" dirty="0" smtClean="0"/>
              <a:t>Assessment Center Exercises</a:t>
            </a:r>
            <a:endParaRPr lang="en-US" dirty="0"/>
          </a:p>
        </p:txBody>
      </p:sp>
      <p:graphicFrame>
        <p:nvGraphicFramePr>
          <p:cNvPr id="5" name="Diagram 2" descr="This image lists assessment center exercises. There is a curved line on the left side of the slide. Four circles are placed one below the other over this line. The circles do not contain any text. Each circle is attached to a rectangular box. Starting from the top, the content in the first box reads leaderless group discussion. The content in the second box reads interview. The content in the third box reads in-basket exercise. The content in the fourth box reads role-play. "/>
          <p:cNvGraphicFramePr>
            <a:graphicFrameLocks noGrp="1"/>
          </p:cNvGraphicFramePr>
          <p:nvPr>
            <p:ph idx="1"/>
            <p:extLst>
              <p:ext uri="{D42A27DB-BD31-4B8C-83A1-F6EECF244321}">
                <p14:modId xmlns:p14="http://schemas.microsoft.com/office/powerpoint/2010/main" val="4049236512"/>
              </p:ext>
            </p:extLst>
          </p:nvPr>
        </p:nvGraphicFramePr>
        <p:xfrm>
          <a:off x="1524000" y="2133600"/>
          <a:ext cx="61722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8498591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360-Degree Feedback</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smtClean="0"/>
              <a:t>Feedback </a:t>
            </a:r>
            <a:r>
              <a:rPr lang="en-US" dirty="0"/>
              <a:t>is obtained from subordinates, peers, customers, managers, and employees </a:t>
            </a:r>
            <a:r>
              <a:rPr lang="en-US" dirty="0" smtClean="0"/>
              <a:t>themselves</a:t>
            </a:r>
            <a:endParaRPr lang="en-US" dirty="0"/>
          </a:p>
          <a:p>
            <a:endParaRPr lang="en-US" sz="1000" dirty="0"/>
          </a:p>
          <a:p>
            <a:r>
              <a:rPr lang="en-US" dirty="0" smtClean="0"/>
              <a:t>Individuals complete </a:t>
            </a:r>
            <a:r>
              <a:rPr lang="en-US" dirty="0"/>
              <a:t>questionnaires </a:t>
            </a:r>
            <a:r>
              <a:rPr lang="en-US" dirty="0" smtClean="0"/>
              <a:t>rating </a:t>
            </a:r>
            <a:r>
              <a:rPr lang="en-US" dirty="0"/>
              <a:t>the employee on a number of different </a:t>
            </a:r>
            <a:r>
              <a:rPr lang="en-US" dirty="0" smtClean="0"/>
              <a:t>dimensions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9353411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360</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pPr>
              <a:spcBef>
                <a:spcPts val="0"/>
              </a:spcBef>
            </a:pPr>
            <a:r>
              <a:rPr lang="en-US" dirty="0"/>
              <a:t>There are many </a:t>
            </a:r>
            <a:r>
              <a:rPr lang="en-US" dirty="0" smtClean="0"/>
              <a:t>benefits of 360:</a:t>
            </a:r>
          </a:p>
          <a:p>
            <a:pPr lvl="1">
              <a:spcBef>
                <a:spcPts val="0"/>
              </a:spcBef>
            </a:pPr>
            <a:r>
              <a:rPr lang="en-US" dirty="0" smtClean="0"/>
              <a:t>Feedback </a:t>
            </a:r>
            <a:r>
              <a:rPr lang="en-US" dirty="0"/>
              <a:t>is obtained from multiple </a:t>
            </a:r>
            <a:r>
              <a:rPr lang="en-US" dirty="0" smtClean="0"/>
              <a:t>perspectives</a:t>
            </a:r>
          </a:p>
          <a:p>
            <a:pPr lvl="1">
              <a:spcBef>
                <a:spcPts val="0"/>
              </a:spcBef>
            </a:pPr>
            <a:r>
              <a:rPr lang="en-US" dirty="0" smtClean="0"/>
              <a:t>Employees </a:t>
            </a:r>
            <a:r>
              <a:rPr lang="en-US" dirty="0"/>
              <a:t>gain a better perspective of their strengths and areas for </a:t>
            </a:r>
            <a:r>
              <a:rPr lang="en-US" dirty="0" smtClean="0"/>
              <a:t>improvement</a:t>
            </a:r>
            <a:endParaRPr lang="en-US" dirty="0"/>
          </a:p>
          <a:p>
            <a:pPr lvl="1">
              <a:spcBef>
                <a:spcPts val="0"/>
              </a:spcBef>
            </a:pPr>
            <a:r>
              <a:rPr lang="en-US" dirty="0"/>
              <a:t>These systems help to formalize the feedback </a:t>
            </a:r>
            <a:r>
              <a:rPr lang="en-US" dirty="0" smtClean="0"/>
              <a:t>process </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a:t>
            </a:r>
            <a:r>
              <a:rPr lang="en-US" dirty="0" smtClean="0">
                <a:solidFill>
                  <a:schemeClr val="tx2">
                    <a:lumMod val="50000"/>
                  </a:schemeClr>
                </a:solidFill>
              </a:rPr>
              <a:t>or distribution </a:t>
            </a:r>
            <a:r>
              <a:rPr lang="en-US" dirty="0">
                <a:solidFill>
                  <a:schemeClr val="tx2">
                    <a:lumMod val="50000"/>
                  </a:schemeClr>
                </a:solidFill>
              </a:rPr>
              <a:t>without the prior written consent of McGraw-Hill Education.</a:t>
            </a:r>
          </a:p>
        </p:txBody>
      </p:sp>
    </p:spTree>
    <p:extLst>
      <p:ext uri="{BB962C8B-B14F-4D97-AF65-F5344CB8AC3E}">
        <p14:creationId xmlns:p14="http://schemas.microsoft.com/office/powerpoint/2010/main" val="32341113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with 360</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a:spcBef>
                <a:spcPts val="0"/>
              </a:spcBef>
            </a:pPr>
            <a:r>
              <a:rPr lang="en-US" dirty="0"/>
              <a:t>Potential limitations include:</a:t>
            </a:r>
          </a:p>
          <a:p>
            <a:pPr lvl="1">
              <a:spcBef>
                <a:spcPts val="0"/>
              </a:spcBef>
            </a:pPr>
            <a:r>
              <a:rPr lang="en-US" dirty="0"/>
              <a:t>T</a:t>
            </a:r>
            <a:r>
              <a:rPr lang="en-US" dirty="0" smtClean="0"/>
              <a:t>ime </a:t>
            </a:r>
            <a:r>
              <a:rPr lang="en-US" dirty="0"/>
              <a:t>demands placed on </a:t>
            </a:r>
            <a:r>
              <a:rPr lang="en-US" dirty="0" smtClean="0"/>
              <a:t>raters</a:t>
            </a:r>
            <a:endParaRPr lang="en-US" dirty="0"/>
          </a:p>
          <a:p>
            <a:pPr lvl="1">
              <a:spcBef>
                <a:spcPts val="0"/>
              </a:spcBef>
            </a:pPr>
            <a:r>
              <a:rPr lang="en-US" dirty="0"/>
              <a:t>Employees may retaliate against </a:t>
            </a:r>
            <a:r>
              <a:rPr lang="en-US" dirty="0" smtClean="0"/>
              <a:t>raters</a:t>
            </a:r>
            <a:endParaRPr lang="en-US" dirty="0"/>
          </a:p>
          <a:p>
            <a:pPr lvl="1">
              <a:spcBef>
                <a:spcPts val="0"/>
              </a:spcBef>
            </a:pPr>
            <a:r>
              <a:rPr lang="en-US" dirty="0"/>
              <a:t>Facilitators may be required to interpret </a:t>
            </a:r>
            <a:r>
              <a:rPr lang="en-US" dirty="0" smtClean="0"/>
              <a:t>results</a:t>
            </a:r>
            <a:endParaRPr lang="en-US" dirty="0"/>
          </a:p>
          <a:p>
            <a:pPr lvl="1">
              <a:spcBef>
                <a:spcPts val="0"/>
              </a:spcBef>
            </a:pPr>
            <a:r>
              <a:rPr lang="en-US" dirty="0"/>
              <a:t>Companies may fail to provide opportunities </a:t>
            </a:r>
            <a:r>
              <a:rPr lang="en-US" dirty="0" smtClean="0"/>
              <a:t>to </a:t>
            </a:r>
            <a:r>
              <a:rPr lang="en-US" dirty="0"/>
              <a:t>act on </a:t>
            </a:r>
            <a:r>
              <a:rPr lang="en-US" dirty="0" smtClean="0"/>
              <a:t>feedback</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a:t>
            </a:r>
            <a:r>
              <a:rPr lang="en-US" dirty="0" smtClean="0">
                <a:solidFill>
                  <a:schemeClr val="tx2">
                    <a:lumMod val="50000"/>
                  </a:schemeClr>
                </a:solidFill>
              </a:rPr>
              <a:t>or distribution </a:t>
            </a:r>
            <a:r>
              <a:rPr lang="en-US" dirty="0">
                <a:solidFill>
                  <a:schemeClr val="tx2">
                    <a:lumMod val="50000"/>
                  </a:schemeClr>
                </a:solidFill>
              </a:rPr>
              <a:t>without the prior written consent of McGraw-Hill Education.</a:t>
            </a:r>
          </a:p>
        </p:txBody>
      </p:sp>
    </p:spTree>
    <p:extLst>
      <p:ext uri="{BB962C8B-B14F-4D97-AF65-F5344CB8AC3E}">
        <p14:creationId xmlns:p14="http://schemas.microsoft.com/office/powerpoint/2010/main" val="25095474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Experiences</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Most development occurs through job </a:t>
            </a:r>
            <a:r>
              <a:rPr lang="en-US" dirty="0" smtClean="0"/>
              <a:t>experiences</a:t>
            </a:r>
          </a:p>
          <a:p>
            <a:endParaRPr lang="en-US" sz="1200" dirty="0"/>
          </a:p>
          <a:p>
            <a:r>
              <a:rPr lang="en-US" dirty="0"/>
              <a:t>D</a:t>
            </a:r>
            <a:r>
              <a:rPr lang="en-US" dirty="0" smtClean="0"/>
              <a:t>evelopment most </a:t>
            </a:r>
            <a:r>
              <a:rPr lang="en-US" dirty="0"/>
              <a:t>likely </a:t>
            </a:r>
            <a:r>
              <a:rPr lang="en-US" dirty="0" smtClean="0"/>
              <a:t>occurs </a:t>
            </a:r>
            <a:r>
              <a:rPr lang="en-US" dirty="0"/>
              <a:t>when employees are given </a:t>
            </a:r>
            <a:r>
              <a:rPr lang="en-US" dirty="0" smtClean="0"/>
              <a:t>“stretch” assignments</a:t>
            </a:r>
          </a:p>
          <a:p>
            <a:endParaRPr lang="en-US" sz="1200" dirty="0"/>
          </a:p>
          <a:p>
            <a:r>
              <a:rPr lang="en-US" dirty="0" smtClean="0"/>
              <a:t>Job </a:t>
            </a:r>
            <a:r>
              <a:rPr lang="en-US" dirty="0"/>
              <a:t>experiences </a:t>
            </a:r>
            <a:r>
              <a:rPr lang="en-US" dirty="0" smtClean="0"/>
              <a:t>perceived </a:t>
            </a:r>
            <a:r>
              <a:rPr lang="en-US" dirty="0"/>
              <a:t>as positive stressors challenge employees </a:t>
            </a:r>
            <a:r>
              <a:rPr lang="en-US" dirty="0" smtClean="0"/>
              <a:t>and stimulate learning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a:t>
            </a:r>
            <a:r>
              <a:rPr lang="en-US" dirty="0" smtClean="0">
                <a:solidFill>
                  <a:schemeClr val="tx2">
                    <a:lumMod val="50000"/>
                  </a:schemeClr>
                </a:solidFill>
              </a:rPr>
              <a:t>or distribution </a:t>
            </a:r>
            <a:r>
              <a:rPr lang="en-US" dirty="0">
                <a:solidFill>
                  <a:schemeClr val="tx2">
                    <a:lumMod val="50000"/>
                  </a:schemeClr>
                </a:solidFill>
              </a:rPr>
              <a:t>without the prior written consent of McGraw-Hill Education.</a:t>
            </a:r>
          </a:p>
        </p:txBody>
      </p:sp>
    </p:spTree>
    <p:extLst>
      <p:ext uri="{BB962C8B-B14F-4D97-AF65-F5344CB8AC3E}">
        <p14:creationId xmlns:p14="http://schemas.microsoft.com/office/powerpoint/2010/main" val="28649935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Enlarging the Current Job</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Job enlargement involves adding challenges and new responsibilities to </a:t>
            </a:r>
            <a:r>
              <a:rPr lang="en-US" dirty="0" smtClean="0"/>
              <a:t>the </a:t>
            </a:r>
            <a:r>
              <a:rPr lang="en-US" dirty="0"/>
              <a:t>current </a:t>
            </a:r>
            <a:r>
              <a:rPr lang="en-US" dirty="0" smtClean="0"/>
              <a:t>job</a:t>
            </a:r>
            <a:endParaRPr lang="en-US" dirty="0"/>
          </a:p>
          <a:p>
            <a:endParaRPr lang="en-US" sz="1200" dirty="0"/>
          </a:p>
          <a:p>
            <a:r>
              <a:rPr lang="en-US" dirty="0" smtClean="0"/>
              <a:t>“Two-in-a-box”</a:t>
            </a:r>
            <a:endParaRPr lang="en-US" dirty="0"/>
          </a:p>
          <a:p>
            <a:pPr lvl="1"/>
            <a:r>
              <a:rPr lang="en-US" dirty="0" smtClean="0"/>
              <a:t>Enlarging jobs </a:t>
            </a:r>
            <a:r>
              <a:rPr lang="en-US" dirty="0"/>
              <a:t>by giving two managers the same </a:t>
            </a:r>
            <a:r>
              <a:rPr lang="en-US" dirty="0" smtClean="0"/>
              <a:t>title </a:t>
            </a:r>
            <a:r>
              <a:rPr lang="en-US" dirty="0"/>
              <a:t>and responsibilities and </a:t>
            </a:r>
            <a:r>
              <a:rPr lang="en-US" dirty="0" smtClean="0"/>
              <a:t>allowing </a:t>
            </a:r>
            <a:r>
              <a:rPr lang="en-US" dirty="0"/>
              <a:t>them to divide </a:t>
            </a:r>
            <a:r>
              <a:rPr lang="en-US" dirty="0" smtClean="0"/>
              <a:t>work as they see fit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a:t>
            </a:r>
            <a:r>
              <a:rPr lang="en-US" dirty="0" smtClean="0">
                <a:solidFill>
                  <a:schemeClr val="tx2">
                    <a:lumMod val="50000"/>
                  </a:schemeClr>
                </a:solidFill>
              </a:rPr>
              <a:t>or distribution </a:t>
            </a:r>
            <a:r>
              <a:rPr lang="en-US" dirty="0">
                <a:solidFill>
                  <a:schemeClr val="tx2">
                    <a:lumMod val="50000"/>
                  </a:schemeClr>
                </a:solidFill>
              </a:rPr>
              <a:t>without the prior written consent of McGraw-Hill Education.</a:t>
            </a:r>
          </a:p>
        </p:txBody>
      </p:sp>
    </p:spTree>
    <p:extLst>
      <p:ext uri="{BB962C8B-B14F-4D97-AF65-F5344CB8AC3E}">
        <p14:creationId xmlns:p14="http://schemas.microsoft.com/office/powerpoint/2010/main" val="946861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Job Rotation </a:t>
            </a:r>
            <a:r>
              <a:rPr lang="en-US" dirty="0" smtClean="0"/>
              <a:t>&amp; Lateral </a:t>
            </a:r>
            <a:r>
              <a:rPr lang="en-US" dirty="0"/>
              <a:t>Moves</a:t>
            </a:r>
          </a:p>
        </p:txBody>
      </p:sp>
      <p:sp>
        <p:nvSpPr>
          <p:cNvPr id="3" name="Content Placeholder 2"/>
          <p:cNvSpPr>
            <a:spLocks noGrp="1"/>
          </p:cNvSpPr>
          <p:nvPr>
            <p:ph idx="1"/>
          </p:nvPr>
        </p:nvSpPr>
        <p:spPr>
          <a:xfrm>
            <a:off x="1430868" y="1905000"/>
            <a:ext cx="6417732" cy="4800600"/>
          </a:xfrm>
        </p:spPr>
        <p:txBody>
          <a:bodyPr>
            <a:normAutofit/>
          </a:bodyPr>
          <a:lstStyle/>
          <a:p>
            <a:r>
              <a:rPr lang="en-US" dirty="0" smtClean="0"/>
              <a:t>A series of assignments </a:t>
            </a:r>
            <a:r>
              <a:rPr lang="en-US" dirty="0"/>
              <a:t>in </a:t>
            </a:r>
            <a:r>
              <a:rPr lang="en-US" dirty="0" smtClean="0"/>
              <a:t>different functional </a:t>
            </a:r>
            <a:r>
              <a:rPr lang="en-US" dirty="0"/>
              <a:t>areas </a:t>
            </a:r>
            <a:r>
              <a:rPr lang="en-US" dirty="0" smtClean="0"/>
              <a:t>of the company or within a </a:t>
            </a:r>
            <a:r>
              <a:rPr lang="en-US" dirty="0"/>
              <a:t>single functional </a:t>
            </a:r>
            <a:r>
              <a:rPr lang="en-US" dirty="0" smtClean="0"/>
              <a:t>area</a:t>
            </a:r>
          </a:p>
          <a:p>
            <a:endParaRPr lang="en-US" sz="1000" dirty="0"/>
          </a:p>
          <a:p>
            <a:r>
              <a:rPr lang="en-US" dirty="0"/>
              <a:t>Job rotation helps employees gain an overall appreciation of the </a:t>
            </a:r>
            <a:r>
              <a:rPr lang="en-US" dirty="0" smtClean="0"/>
              <a:t>company and develop a network</a:t>
            </a:r>
          </a:p>
          <a:p>
            <a:endParaRPr lang="en-US" sz="1000" dirty="0" smtClean="0"/>
          </a:p>
          <a:p>
            <a:r>
              <a:rPr lang="en-US" dirty="0" smtClean="0"/>
              <a:t>Lateral </a:t>
            </a:r>
            <a:r>
              <a:rPr lang="en-US" dirty="0"/>
              <a:t>moves help </a:t>
            </a:r>
            <a:r>
              <a:rPr lang="en-US" dirty="0" smtClean="0"/>
              <a:t>retain employees </a:t>
            </a:r>
            <a:r>
              <a:rPr lang="en-US" dirty="0"/>
              <a:t>who want new </a:t>
            </a:r>
            <a:r>
              <a:rPr lang="en-US" dirty="0" smtClean="0"/>
              <a:t>experiences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a:t>
            </a:r>
            <a:r>
              <a:rPr lang="en-US" dirty="0" smtClean="0">
                <a:solidFill>
                  <a:schemeClr val="tx2">
                    <a:lumMod val="50000"/>
                  </a:schemeClr>
                </a:solidFill>
              </a:rPr>
              <a:t>or distribution </a:t>
            </a:r>
            <a:r>
              <a:rPr lang="en-US" dirty="0">
                <a:solidFill>
                  <a:schemeClr val="tx2">
                    <a:lumMod val="50000"/>
                  </a:schemeClr>
                </a:solidFill>
              </a:rPr>
              <a:t>without the prior written consent of McGraw-Hill Education.</a:t>
            </a:r>
          </a:p>
        </p:txBody>
      </p:sp>
    </p:spTree>
    <p:extLst>
      <p:ext uri="{BB962C8B-B14F-4D97-AF65-F5344CB8AC3E}">
        <p14:creationId xmlns:p14="http://schemas.microsoft.com/office/powerpoint/2010/main" val="1034779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Effective Job Rotation</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a:lnSpc>
                <a:spcPct val="120000"/>
              </a:lnSpc>
              <a:spcBef>
                <a:spcPts val="0"/>
              </a:spcBef>
            </a:pPr>
            <a:r>
              <a:rPr lang="en-US" dirty="0" smtClean="0"/>
              <a:t>Linked to specific developmental needs</a:t>
            </a:r>
          </a:p>
          <a:p>
            <a:pPr>
              <a:lnSpc>
                <a:spcPct val="120000"/>
              </a:lnSpc>
              <a:spcBef>
                <a:spcPts val="0"/>
              </a:spcBef>
            </a:pPr>
            <a:r>
              <a:rPr lang="en-US" dirty="0" smtClean="0"/>
              <a:t>Provides experiences needed for managerial positions</a:t>
            </a:r>
          </a:p>
          <a:p>
            <a:pPr>
              <a:lnSpc>
                <a:spcPct val="120000"/>
              </a:lnSpc>
              <a:spcBef>
                <a:spcPts val="0"/>
              </a:spcBef>
            </a:pPr>
            <a:r>
              <a:rPr lang="en-US" dirty="0" smtClean="0"/>
              <a:t>Employees understand the skills to be developed</a:t>
            </a:r>
          </a:p>
          <a:p>
            <a:pPr>
              <a:lnSpc>
                <a:spcPct val="120000"/>
              </a:lnSpc>
              <a:spcBef>
                <a:spcPts val="0"/>
              </a:spcBef>
            </a:pPr>
            <a:r>
              <a:rPr lang="en-US" dirty="0" smtClean="0"/>
              <a:t>Timed to minimize workload costs</a:t>
            </a:r>
          </a:p>
          <a:p>
            <a:pPr>
              <a:lnSpc>
                <a:spcPct val="120000"/>
              </a:lnSpc>
              <a:spcBef>
                <a:spcPts val="0"/>
              </a:spcBef>
            </a:pPr>
            <a:r>
              <a:rPr lang="en-US" dirty="0" smtClean="0"/>
              <a:t>All employees are given equal opportunity</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a:t>
            </a:r>
            <a:r>
              <a:rPr lang="en-US" dirty="0" smtClean="0">
                <a:solidFill>
                  <a:schemeClr val="tx2">
                    <a:lumMod val="50000"/>
                  </a:schemeClr>
                </a:solidFill>
              </a:rPr>
              <a:t>or distribution </a:t>
            </a:r>
            <a:r>
              <a:rPr lang="en-US" dirty="0">
                <a:solidFill>
                  <a:schemeClr val="tx2">
                    <a:lumMod val="50000"/>
                  </a:schemeClr>
                </a:solidFill>
              </a:rPr>
              <a:t>without the prior written consent of McGraw-Hill Education.</a:t>
            </a:r>
          </a:p>
        </p:txBody>
      </p:sp>
    </p:spTree>
    <p:extLst>
      <p:ext uri="{BB962C8B-B14F-4D97-AF65-F5344CB8AC3E}">
        <p14:creationId xmlns:p14="http://schemas.microsoft.com/office/powerpoint/2010/main" val="2617136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93782"/>
            <a:ext cx="7010400" cy="2001818"/>
          </a:xfrm>
        </p:spPr>
        <p:txBody>
          <a:bodyPr>
            <a:normAutofit/>
          </a:bodyPr>
          <a:lstStyle/>
          <a:p>
            <a:r>
              <a:rPr lang="en-US" dirty="0"/>
              <a:t>Temporary Assignments, </a:t>
            </a:r>
            <a:r>
              <a:rPr lang="en-US" dirty="0" smtClean="0"/>
              <a:t>Volunteering </a:t>
            </a:r>
            <a:r>
              <a:rPr lang="en-US" dirty="0"/>
              <a:t>&amp; Sabbaticals</a:t>
            </a:r>
            <a:br>
              <a:rPr lang="en-US" dirty="0"/>
            </a:br>
            <a:endParaRPr lang="en-US" dirty="0"/>
          </a:p>
        </p:txBody>
      </p:sp>
      <p:sp>
        <p:nvSpPr>
          <p:cNvPr id="3" name="Content Placeholder 2"/>
          <p:cNvSpPr>
            <a:spLocks noGrp="1"/>
          </p:cNvSpPr>
          <p:nvPr>
            <p:ph idx="1"/>
          </p:nvPr>
        </p:nvSpPr>
        <p:spPr>
          <a:xfrm>
            <a:off x="1430868" y="2362200"/>
            <a:ext cx="6417732" cy="4800600"/>
          </a:xfrm>
        </p:spPr>
        <p:txBody>
          <a:bodyPr>
            <a:normAutofit/>
          </a:bodyPr>
          <a:lstStyle/>
          <a:p>
            <a:pPr lvl="0">
              <a:spcBef>
                <a:spcPts val="0"/>
              </a:spcBef>
            </a:pPr>
            <a:r>
              <a:rPr lang="en-US" dirty="0"/>
              <a:t>Temporary </a:t>
            </a:r>
            <a:r>
              <a:rPr lang="en-US" dirty="0" smtClean="0"/>
              <a:t>assignments involve exchanging employees so companies can better </a:t>
            </a:r>
            <a:r>
              <a:rPr lang="en-US" dirty="0"/>
              <a:t>understand each </a:t>
            </a:r>
            <a:r>
              <a:rPr lang="en-US" dirty="0" smtClean="0"/>
              <a:t>other</a:t>
            </a:r>
          </a:p>
          <a:p>
            <a:pPr lvl="0">
              <a:spcBef>
                <a:spcPts val="0"/>
              </a:spcBef>
            </a:pPr>
            <a:endParaRPr lang="en-US" sz="800" dirty="0"/>
          </a:p>
          <a:p>
            <a:pPr lvl="0">
              <a:spcBef>
                <a:spcPts val="0"/>
              </a:spcBef>
            </a:pPr>
            <a:r>
              <a:rPr lang="en-US" dirty="0" smtClean="0"/>
              <a:t>Community volunteer assignments may </a:t>
            </a:r>
            <a:r>
              <a:rPr lang="en-US" dirty="0"/>
              <a:t>provide opportunities to </a:t>
            </a:r>
            <a:r>
              <a:rPr lang="en-US" dirty="0" smtClean="0"/>
              <a:t>learn </a:t>
            </a:r>
            <a:r>
              <a:rPr lang="en-US" dirty="0"/>
              <a:t>new </a:t>
            </a:r>
            <a:r>
              <a:rPr lang="en-US" dirty="0" smtClean="0"/>
              <a:t>skills</a:t>
            </a:r>
          </a:p>
          <a:p>
            <a:pPr lvl="0">
              <a:spcBef>
                <a:spcPts val="0"/>
              </a:spcBef>
            </a:pPr>
            <a:endParaRPr lang="en-US" sz="800" dirty="0"/>
          </a:p>
          <a:p>
            <a:pPr lvl="0">
              <a:spcBef>
                <a:spcPts val="0"/>
              </a:spcBef>
            </a:pPr>
            <a:r>
              <a:rPr lang="en-US" dirty="0"/>
              <a:t>A sabbatical involves a leave of absence to renew or develop </a:t>
            </a:r>
            <a:r>
              <a:rPr lang="en-US" dirty="0" smtClean="0"/>
              <a:t>skills</a:t>
            </a:r>
            <a:endParaRPr lang="en-US" dirty="0"/>
          </a:p>
          <a:p>
            <a:pPr lvl="0">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8740867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93782"/>
            <a:ext cx="7010400" cy="2001818"/>
          </a:xfrm>
        </p:spPr>
        <p:txBody>
          <a:bodyPr>
            <a:normAutofit/>
          </a:bodyPr>
          <a:lstStyle/>
          <a:p>
            <a:r>
              <a:rPr lang="en-US" dirty="0"/>
              <a:t>Transfers, Promotions &amp; Downward </a:t>
            </a:r>
            <a:r>
              <a:rPr lang="en-US" dirty="0" smtClean="0"/>
              <a:t>Moves</a:t>
            </a:r>
            <a:r>
              <a:rPr lang="en-US" dirty="0"/>
              <a:t/>
            </a:r>
            <a:br>
              <a:rPr lang="en-US" dirty="0"/>
            </a:br>
            <a:endParaRPr lang="en-US" dirty="0"/>
          </a:p>
        </p:txBody>
      </p:sp>
      <p:sp>
        <p:nvSpPr>
          <p:cNvPr id="3" name="Content Placeholder 2"/>
          <p:cNvSpPr>
            <a:spLocks noGrp="1"/>
          </p:cNvSpPr>
          <p:nvPr>
            <p:ph idx="1"/>
          </p:nvPr>
        </p:nvSpPr>
        <p:spPr>
          <a:xfrm>
            <a:off x="1430868" y="2286000"/>
            <a:ext cx="6417732" cy="4800600"/>
          </a:xfrm>
        </p:spPr>
        <p:txBody>
          <a:bodyPr>
            <a:normAutofit/>
          </a:bodyPr>
          <a:lstStyle/>
          <a:p>
            <a:r>
              <a:rPr lang="en-US" dirty="0"/>
              <a:t>A transfer </a:t>
            </a:r>
            <a:r>
              <a:rPr lang="en-US" dirty="0" smtClean="0"/>
              <a:t>involves reassigning </a:t>
            </a:r>
            <a:r>
              <a:rPr lang="en-US" dirty="0"/>
              <a:t>an employee to a </a:t>
            </a:r>
            <a:r>
              <a:rPr lang="en-US" dirty="0" smtClean="0"/>
              <a:t>different </a:t>
            </a:r>
            <a:r>
              <a:rPr lang="en-US" dirty="0"/>
              <a:t>area of the </a:t>
            </a:r>
            <a:r>
              <a:rPr lang="en-US" dirty="0" smtClean="0"/>
              <a:t>company</a:t>
            </a:r>
          </a:p>
          <a:p>
            <a:endParaRPr lang="en-US" sz="800" dirty="0" smtClean="0"/>
          </a:p>
          <a:p>
            <a:r>
              <a:rPr lang="en-US" dirty="0" smtClean="0"/>
              <a:t>A </a:t>
            </a:r>
            <a:r>
              <a:rPr lang="en-US" dirty="0"/>
              <a:t>promotion involves </a:t>
            </a:r>
            <a:r>
              <a:rPr lang="en-US" dirty="0" smtClean="0"/>
              <a:t>advancement to a position </a:t>
            </a:r>
            <a:r>
              <a:rPr lang="en-US" dirty="0"/>
              <a:t>of greater </a:t>
            </a:r>
            <a:r>
              <a:rPr lang="en-US" dirty="0" smtClean="0"/>
              <a:t>responsibility </a:t>
            </a:r>
            <a:r>
              <a:rPr lang="en-US" dirty="0"/>
              <a:t>and </a:t>
            </a:r>
            <a:r>
              <a:rPr lang="en-US" dirty="0" smtClean="0"/>
              <a:t>authority</a:t>
            </a:r>
          </a:p>
          <a:p>
            <a:endParaRPr lang="en-US" sz="800" dirty="0"/>
          </a:p>
          <a:p>
            <a:r>
              <a:rPr lang="en-US" dirty="0"/>
              <a:t>A downward move </a:t>
            </a:r>
            <a:r>
              <a:rPr lang="en-US" dirty="0" smtClean="0"/>
              <a:t>involves a </a:t>
            </a:r>
            <a:r>
              <a:rPr lang="en-US" dirty="0"/>
              <a:t>position with less </a:t>
            </a:r>
            <a:r>
              <a:rPr lang="en-US" dirty="0" smtClean="0"/>
              <a:t>responsibility</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7320540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85800"/>
            <a:ext cx="6781800" cy="1392218"/>
          </a:xfrm>
        </p:spPr>
        <p:txBody>
          <a:bodyPr>
            <a:normAutofit/>
          </a:bodyPr>
          <a:lstStyle/>
          <a:p>
            <a:r>
              <a:rPr lang="en-US" dirty="0" smtClean="0"/>
              <a:t>Buy-In for Relocation</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pPr lvl="0">
              <a:spcBef>
                <a:spcPts val="0"/>
              </a:spcBef>
            </a:pPr>
            <a:r>
              <a:rPr lang="en-US" dirty="0"/>
              <a:t>Provide information about </a:t>
            </a:r>
            <a:r>
              <a:rPr lang="en-US" dirty="0" smtClean="0"/>
              <a:t>content</a:t>
            </a:r>
            <a:r>
              <a:rPr lang="en-US" dirty="0"/>
              <a:t>, challenges, and </a:t>
            </a:r>
            <a:r>
              <a:rPr lang="en-US" dirty="0" smtClean="0"/>
              <a:t>benefits </a:t>
            </a:r>
            <a:endParaRPr lang="en-US" dirty="0"/>
          </a:p>
          <a:p>
            <a:pPr lvl="0">
              <a:spcBef>
                <a:spcPts val="0"/>
              </a:spcBef>
            </a:pPr>
            <a:r>
              <a:rPr lang="en-US" dirty="0" smtClean="0"/>
              <a:t>Send the employee to </a:t>
            </a:r>
            <a:r>
              <a:rPr lang="en-US" dirty="0"/>
              <a:t>preview the new location </a:t>
            </a:r>
            <a:endParaRPr lang="en-US" dirty="0" smtClean="0"/>
          </a:p>
          <a:p>
            <a:pPr lvl="0">
              <a:spcBef>
                <a:spcPts val="0"/>
              </a:spcBef>
            </a:pPr>
            <a:r>
              <a:rPr lang="en-US" dirty="0" smtClean="0"/>
              <a:t>Educate how </a:t>
            </a:r>
            <a:r>
              <a:rPr lang="en-US" dirty="0"/>
              <a:t>the new job will affect </a:t>
            </a:r>
            <a:r>
              <a:rPr lang="en-US" dirty="0" smtClean="0"/>
              <a:t>income, taxes, and expenses</a:t>
            </a:r>
            <a:endParaRPr lang="en-US" dirty="0"/>
          </a:p>
          <a:p>
            <a:pPr lvl="0">
              <a:spcBef>
                <a:spcPts val="0"/>
              </a:spcBef>
            </a:pPr>
            <a:r>
              <a:rPr lang="en-US" dirty="0"/>
              <a:t>Assist </a:t>
            </a:r>
            <a:r>
              <a:rPr lang="en-US" dirty="0" smtClean="0"/>
              <a:t>with selling and securing housing </a:t>
            </a:r>
            <a:endParaRPr lang="en-US" dirty="0"/>
          </a:p>
          <a:p>
            <a:pPr>
              <a:spcBef>
                <a:spcPts val="0"/>
              </a:spcBef>
            </a:pPr>
            <a:r>
              <a:rPr lang="en-US" dirty="0"/>
              <a:t>Assign a host to help with </a:t>
            </a:r>
            <a:r>
              <a:rPr lang="en-US" dirty="0" smtClean="0"/>
              <a:t>adjustment</a:t>
            </a:r>
          </a:p>
          <a:p>
            <a:pPr>
              <a:spcBef>
                <a:spcPts val="0"/>
              </a:spcBef>
            </a:pPr>
            <a:r>
              <a:rPr lang="en-US" dirty="0"/>
              <a:t>P</a:t>
            </a:r>
            <a:r>
              <a:rPr lang="en-US" dirty="0" smtClean="0"/>
              <a:t>rovide an </a:t>
            </a:r>
            <a:r>
              <a:rPr lang="en-US" dirty="0"/>
              <a:t>orientation </a:t>
            </a:r>
            <a:r>
              <a:rPr lang="en-US" dirty="0" smtClean="0"/>
              <a:t>program</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8349407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Mentoring</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smtClean="0"/>
              <a:t>Involves an experienced, senior employee helping to develop a less experienced one</a:t>
            </a:r>
          </a:p>
          <a:p>
            <a:endParaRPr lang="en-US" sz="800" dirty="0" smtClean="0"/>
          </a:p>
          <a:p>
            <a:r>
              <a:rPr lang="en-US" dirty="0" smtClean="0"/>
              <a:t>Helps socialize </a:t>
            </a:r>
            <a:r>
              <a:rPr lang="en-US" dirty="0"/>
              <a:t>new employees, develop managers, and provide opportunities </a:t>
            </a:r>
            <a:r>
              <a:rPr lang="en-US" dirty="0" smtClean="0"/>
              <a:t>without </a:t>
            </a:r>
            <a:r>
              <a:rPr lang="en-US" dirty="0"/>
              <a:t>regard to race and </a:t>
            </a:r>
            <a:r>
              <a:rPr lang="en-US" dirty="0" smtClean="0"/>
              <a:t>gender</a:t>
            </a:r>
            <a:endParaRPr lang="en-US" dirty="0"/>
          </a:p>
          <a:p>
            <a:endParaRPr lang="en-US" sz="800" dirty="0"/>
          </a:p>
          <a:p>
            <a:r>
              <a:rPr lang="en-US" dirty="0"/>
              <a:t>Most relationships develop informally, but some companies have formal programs</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187956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Protégé Benefits </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a:spcBef>
                <a:spcPts val="0"/>
              </a:spcBef>
            </a:pPr>
            <a:r>
              <a:rPr lang="en-US" dirty="0"/>
              <a:t>Benefits </a:t>
            </a:r>
            <a:r>
              <a:rPr lang="en-US" dirty="0" smtClean="0"/>
              <a:t>for protégés </a:t>
            </a:r>
            <a:r>
              <a:rPr lang="en-US" dirty="0"/>
              <a:t>include:</a:t>
            </a:r>
          </a:p>
          <a:p>
            <a:pPr lvl="1">
              <a:spcBef>
                <a:spcPts val="0"/>
              </a:spcBef>
            </a:pPr>
            <a:r>
              <a:rPr lang="en-US" dirty="0"/>
              <a:t>career </a:t>
            </a:r>
            <a:r>
              <a:rPr lang="en-US" dirty="0" smtClean="0"/>
              <a:t>support</a:t>
            </a:r>
            <a:endParaRPr lang="en-US" dirty="0"/>
          </a:p>
          <a:p>
            <a:pPr lvl="1">
              <a:spcBef>
                <a:spcPts val="0"/>
              </a:spcBef>
            </a:pPr>
            <a:r>
              <a:rPr lang="en-US" dirty="0"/>
              <a:t>psychosocial </a:t>
            </a:r>
            <a:r>
              <a:rPr lang="en-US" dirty="0" smtClean="0"/>
              <a:t>support </a:t>
            </a:r>
            <a:endParaRPr lang="en-US" dirty="0"/>
          </a:p>
          <a:p>
            <a:pPr lvl="1">
              <a:spcBef>
                <a:spcPts val="0"/>
              </a:spcBef>
            </a:pPr>
            <a:r>
              <a:rPr lang="en-US" dirty="0"/>
              <a:t>skill development</a:t>
            </a:r>
          </a:p>
          <a:p>
            <a:pPr lvl="1">
              <a:spcBef>
                <a:spcPts val="0"/>
              </a:spcBef>
            </a:pPr>
            <a:r>
              <a:rPr lang="en-US" dirty="0"/>
              <a:t>higher rates of promotion </a:t>
            </a:r>
            <a:endParaRPr lang="en-US" dirty="0" smtClean="0"/>
          </a:p>
          <a:p>
            <a:pPr lvl="1">
              <a:spcBef>
                <a:spcPts val="0"/>
              </a:spcBef>
            </a:pPr>
            <a:r>
              <a:rPr lang="en-US" dirty="0" smtClean="0"/>
              <a:t>higher </a:t>
            </a:r>
            <a:r>
              <a:rPr lang="en-US" dirty="0"/>
              <a:t>salaries</a:t>
            </a:r>
          </a:p>
          <a:p>
            <a:pPr lvl="1">
              <a:spcBef>
                <a:spcPts val="0"/>
              </a:spcBef>
            </a:pPr>
            <a:r>
              <a:rPr lang="en-US" dirty="0"/>
              <a:t>greater organizational influence</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5433292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Mentors Benefit Too</a:t>
            </a:r>
            <a:endParaRPr lang="en-US" dirty="0"/>
          </a:p>
        </p:txBody>
      </p:sp>
      <p:sp>
        <p:nvSpPr>
          <p:cNvPr id="3" name="Content Placeholder 2"/>
          <p:cNvSpPr>
            <a:spLocks noGrp="1"/>
          </p:cNvSpPr>
          <p:nvPr>
            <p:ph idx="1"/>
          </p:nvPr>
        </p:nvSpPr>
        <p:spPr>
          <a:xfrm>
            <a:off x="1430868" y="1905000"/>
            <a:ext cx="6341532" cy="4800600"/>
          </a:xfrm>
        </p:spPr>
        <p:txBody>
          <a:bodyPr>
            <a:normAutofit/>
          </a:bodyPr>
          <a:lstStyle/>
          <a:p>
            <a:pPr>
              <a:spcBef>
                <a:spcPts val="0"/>
              </a:spcBef>
            </a:pPr>
            <a:r>
              <a:rPr lang="en-US" dirty="0"/>
              <a:t>Benefits </a:t>
            </a:r>
            <a:r>
              <a:rPr lang="en-US" dirty="0" smtClean="0"/>
              <a:t>for mentors </a:t>
            </a:r>
            <a:r>
              <a:rPr lang="en-US" dirty="0"/>
              <a:t>include:</a:t>
            </a:r>
          </a:p>
          <a:p>
            <a:pPr lvl="1">
              <a:spcBef>
                <a:spcPts val="0"/>
              </a:spcBef>
            </a:pPr>
            <a:r>
              <a:rPr lang="en-US" dirty="0"/>
              <a:t>developing interpersonal skills</a:t>
            </a:r>
          </a:p>
          <a:p>
            <a:pPr lvl="1">
              <a:spcBef>
                <a:spcPts val="0"/>
              </a:spcBef>
            </a:pPr>
            <a:r>
              <a:rPr lang="en-US" dirty="0"/>
              <a:t>increased self-esteem </a:t>
            </a:r>
            <a:endParaRPr lang="en-US" dirty="0" smtClean="0"/>
          </a:p>
          <a:p>
            <a:pPr lvl="1">
              <a:spcBef>
                <a:spcPts val="0"/>
              </a:spcBef>
            </a:pPr>
            <a:r>
              <a:rPr lang="en-US" dirty="0"/>
              <a:t>i</a:t>
            </a:r>
            <a:r>
              <a:rPr lang="en-US" dirty="0" smtClean="0"/>
              <a:t>ncreased sense </a:t>
            </a:r>
            <a:r>
              <a:rPr lang="en-US" dirty="0"/>
              <a:t>of worth to the company</a:t>
            </a:r>
          </a:p>
          <a:p>
            <a:pPr lvl="1">
              <a:spcBef>
                <a:spcPts val="0"/>
              </a:spcBef>
            </a:pPr>
            <a:r>
              <a:rPr lang="en-US" dirty="0"/>
              <a:t>access to new knowledge in their field</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025857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Mentoring Programs</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lvl="0">
              <a:spcBef>
                <a:spcPts val="0"/>
              </a:spcBef>
            </a:pPr>
            <a:r>
              <a:rPr lang="en-US" dirty="0"/>
              <a:t>Carefully select mentors</a:t>
            </a:r>
          </a:p>
          <a:p>
            <a:pPr lvl="0">
              <a:spcBef>
                <a:spcPts val="0"/>
              </a:spcBef>
            </a:pPr>
            <a:r>
              <a:rPr lang="en-US" dirty="0"/>
              <a:t>Make participation voluntary </a:t>
            </a:r>
            <a:endParaRPr lang="en-US" dirty="0" smtClean="0"/>
          </a:p>
          <a:p>
            <a:pPr lvl="0">
              <a:spcBef>
                <a:spcPts val="0"/>
              </a:spcBef>
            </a:pPr>
            <a:r>
              <a:rPr lang="en-US" dirty="0" smtClean="0"/>
              <a:t>Ensure </a:t>
            </a:r>
            <a:r>
              <a:rPr lang="en-US" dirty="0"/>
              <a:t>the </a:t>
            </a:r>
            <a:r>
              <a:rPr lang="en-US" dirty="0" smtClean="0"/>
              <a:t>process </a:t>
            </a:r>
            <a:r>
              <a:rPr lang="en-US" dirty="0"/>
              <a:t>does not hinder informal relationships</a:t>
            </a:r>
          </a:p>
          <a:p>
            <a:pPr lvl="0">
              <a:spcBef>
                <a:spcPts val="0"/>
              </a:spcBef>
            </a:pPr>
            <a:r>
              <a:rPr lang="en-US" dirty="0"/>
              <a:t>Match based on how the mentor’s skills can </a:t>
            </a:r>
            <a:r>
              <a:rPr lang="en-US" dirty="0" smtClean="0"/>
              <a:t>meet </a:t>
            </a:r>
            <a:r>
              <a:rPr lang="en-US" dirty="0"/>
              <a:t>a protégé’s needs</a:t>
            </a:r>
          </a:p>
          <a:p>
            <a:pPr lvl="0">
              <a:spcBef>
                <a:spcPts val="0"/>
              </a:spcBef>
            </a:pPr>
            <a:r>
              <a:rPr lang="en-US" dirty="0"/>
              <a:t>Clarify roles and expectations</a:t>
            </a:r>
          </a:p>
          <a:p>
            <a:pPr lvl="0">
              <a:spcBef>
                <a:spcPts val="0"/>
              </a:spcBef>
            </a:pPr>
            <a:r>
              <a:rPr lang="en-US" dirty="0"/>
              <a:t>Specify a minimum amount of contact </a:t>
            </a:r>
            <a:r>
              <a:rPr lang="en-US" dirty="0" smtClean="0"/>
              <a:t>time</a:t>
            </a:r>
          </a:p>
          <a:p>
            <a:pPr lvl="0">
              <a:spcBef>
                <a:spcPts val="0"/>
              </a:spcBef>
            </a:pPr>
            <a:r>
              <a:rPr lang="en-US" dirty="0" smtClean="0"/>
              <a:t>Encourage </a:t>
            </a:r>
            <a:r>
              <a:rPr lang="en-US" dirty="0"/>
              <a:t>continued </a:t>
            </a:r>
            <a:r>
              <a:rPr lang="en-US" dirty="0" smtClean="0"/>
              <a:t>relationships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3639885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pPr>
              <a:spcBef>
                <a:spcPts val="0"/>
              </a:spcBef>
            </a:pPr>
            <a:r>
              <a:rPr lang="en-US" dirty="0" smtClean="0"/>
              <a:t>A peer </a:t>
            </a:r>
            <a:r>
              <a:rPr lang="en-US" dirty="0"/>
              <a:t>or manager who works </a:t>
            </a:r>
            <a:r>
              <a:rPr lang="en-US" dirty="0" smtClean="0"/>
              <a:t>with </a:t>
            </a:r>
            <a:r>
              <a:rPr lang="en-US" dirty="0"/>
              <a:t>an employee to </a:t>
            </a:r>
            <a:r>
              <a:rPr lang="en-US" dirty="0" smtClean="0"/>
              <a:t>develop </a:t>
            </a:r>
            <a:r>
              <a:rPr lang="en-US" dirty="0"/>
              <a:t>skills, motivate, and provide </a:t>
            </a:r>
            <a:r>
              <a:rPr lang="en-US" dirty="0" smtClean="0"/>
              <a:t>feedback</a:t>
            </a:r>
          </a:p>
          <a:p>
            <a:pPr>
              <a:spcBef>
                <a:spcPts val="0"/>
              </a:spcBef>
            </a:pPr>
            <a:endParaRPr lang="en-US" sz="1000" dirty="0"/>
          </a:p>
          <a:p>
            <a:pPr>
              <a:spcBef>
                <a:spcPts val="0"/>
              </a:spcBef>
            </a:pPr>
            <a:r>
              <a:rPr lang="en-US" dirty="0"/>
              <a:t>A coach can play three roles:</a:t>
            </a:r>
          </a:p>
          <a:p>
            <a:pPr lvl="1">
              <a:spcBef>
                <a:spcPts val="0"/>
              </a:spcBef>
            </a:pPr>
            <a:r>
              <a:rPr lang="en-US" dirty="0" smtClean="0"/>
              <a:t>developing high potential managers</a:t>
            </a:r>
          </a:p>
          <a:p>
            <a:pPr lvl="1">
              <a:spcBef>
                <a:spcPts val="0"/>
              </a:spcBef>
            </a:pPr>
            <a:r>
              <a:rPr lang="en-US" dirty="0" smtClean="0"/>
              <a:t>helping employees learn for themselves</a:t>
            </a:r>
          </a:p>
          <a:p>
            <a:pPr lvl="1">
              <a:spcBef>
                <a:spcPts val="0"/>
              </a:spcBef>
            </a:pPr>
            <a:r>
              <a:rPr lang="en-US" dirty="0" smtClean="0"/>
              <a:t>providing valuable resources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5859954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Resistance to Coaching</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a:spcBef>
                <a:spcPts val="0"/>
              </a:spcBef>
            </a:pPr>
            <a:r>
              <a:rPr lang="en-US" dirty="0" smtClean="0"/>
              <a:t>Managers </a:t>
            </a:r>
            <a:r>
              <a:rPr lang="en-US" dirty="0"/>
              <a:t>may be reluctant to discuss performance problems </a:t>
            </a:r>
            <a:endParaRPr lang="en-US" dirty="0" smtClean="0"/>
          </a:p>
          <a:p>
            <a:pPr>
              <a:spcBef>
                <a:spcPts val="0"/>
              </a:spcBef>
            </a:pPr>
            <a:endParaRPr lang="en-US" sz="800" dirty="0"/>
          </a:p>
          <a:p>
            <a:pPr>
              <a:spcBef>
                <a:spcPts val="0"/>
              </a:spcBef>
            </a:pPr>
            <a:r>
              <a:rPr lang="en-US" dirty="0" smtClean="0"/>
              <a:t>Managers </a:t>
            </a:r>
            <a:r>
              <a:rPr lang="en-US" dirty="0"/>
              <a:t>may be better able to identify performance issues than solve </a:t>
            </a:r>
            <a:r>
              <a:rPr lang="en-US" dirty="0" smtClean="0"/>
              <a:t>them</a:t>
            </a:r>
          </a:p>
          <a:p>
            <a:pPr>
              <a:spcBef>
                <a:spcPts val="0"/>
              </a:spcBef>
            </a:pPr>
            <a:endParaRPr lang="en-US" sz="800" dirty="0"/>
          </a:p>
          <a:p>
            <a:pPr>
              <a:spcBef>
                <a:spcPts val="0"/>
              </a:spcBef>
            </a:pPr>
            <a:r>
              <a:rPr lang="en-US" dirty="0"/>
              <a:t>Managers may </a:t>
            </a:r>
            <a:r>
              <a:rPr lang="en-US" dirty="0" smtClean="0"/>
              <a:t>believe employees perceive </a:t>
            </a:r>
            <a:r>
              <a:rPr lang="en-US" dirty="0"/>
              <a:t>coaching as </a:t>
            </a:r>
            <a:r>
              <a:rPr lang="en-US" dirty="0" smtClean="0"/>
              <a:t>criticism</a:t>
            </a:r>
          </a:p>
          <a:p>
            <a:pPr>
              <a:spcBef>
                <a:spcPts val="0"/>
              </a:spcBef>
            </a:pPr>
            <a:endParaRPr lang="en-US" sz="800" dirty="0"/>
          </a:p>
          <a:p>
            <a:pPr>
              <a:spcBef>
                <a:spcPts val="0"/>
              </a:spcBef>
            </a:pPr>
            <a:r>
              <a:rPr lang="en-US" dirty="0"/>
              <a:t>Managers </a:t>
            </a:r>
            <a:r>
              <a:rPr lang="en-US" dirty="0" smtClean="0"/>
              <a:t>may not have time </a:t>
            </a:r>
            <a:r>
              <a:rPr lang="en-US" dirty="0"/>
              <a:t>to coach </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983273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Succession Planning</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a:spcBef>
                <a:spcPts val="0"/>
              </a:spcBef>
            </a:pPr>
            <a:r>
              <a:rPr lang="en-US" dirty="0" smtClean="0"/>
              <a:t>Identifying, </a:t>
            </a:r>
            <a:r>
              <a:rPr lang="en-US" dirty="0"/>
              <a:t>developing, and tracking </a:t>
            </a:r>
            <a:r>
              <a:rPr lang="en-US" dirty="0" smtClean="0"/>
              <a:t>employees </a:t>
            </a:r>
            <a:r>
              <a:rPr lang="en-US" dirty="0"/>
              <a:t>who are capable of moving into different </a:t>
            </a:r>
            <a:r>
              <a:rPr lang="en-US" dirty="0" smtClean="0"/>
              <a:t>positions</a:t>
            </a:r>
          </a:p>
          <a:p>
            <a:pPr>
              <a:spcBef>
                <a:spcPts val="0"/>
              </a:spcBef>
            </a:pPr>
            <a:endParaRPr lang="en-US" sz="600" dirty="0" smtClean="0"/>
          </a:p>
          <a:p>
            <a:pPr>
              <a:spcBef>
                <a:spcPts val="0"/>
              </a:spcBef>
            </a:pPr>
            <a:r>
              <a:rPr lang="en-US" dirty="0" smtClean="0"/>
              <a:t>Key benefits</a:t>
            </a:r>
            <a:endParaRPr lang="en-US" dirty="0"/>
          </a:p>
          <a:p>
            <a:pPr lvl="1">
              <a:spcBef>
                <a:spcPts val="0"/>
              </a:spcBef>
            </a:pPr>
            <a:r>
              <a:rPr lang="en-US" dirty="0" smtClean="0"/>
              <a:t>prepares future leaders and builds “bench </a:t>
            </a:r>
            <a:r>
              <a:rPr lang="en-US" dirty="0"/>
              <a:t>strength</a:t>
            </a:r>
            <a:r>
              <a:rPr lang="en-US" dirty="0" smtClean="0"/>
              <a:t>”</a:t>
            </a:r>
          </a:p>
          <a:p>
            <a:pPr lvl="1">
              <a:spcBef>
                <a:spcPts val="0"/>
              </a:spcBef>
            </a:pPr>
            <a:r>
              <a:rPr lang="en-US" dirty="0" smtClean="0"/>
              <a:t>minimizes disruptions when key employees leave</a:t>
            </a:r>
          </a:p>
          <a:p>
            <a:pPr lvl="1">
              <a:spcBef>
                <a:spcPts val="0"/>
              </a:spcBef>
            </a:pPr>
            <a:r>
              <a:rPr lang="en-US" dirty="0" smtClean="0"/>
              <a:t>helps plan development experiences</a:t>
            </a:r>
          </a:p>
          <a:p>
            <a:pPr lvl="1">
              <a:spcBef>
                <a:spcPts val="0"/>
              </a:spcBef>
            </a:pPr>
            <a:r>
              <a:rPr lang="en-US" dirty="0" smtClean="0"/>
              <a:t>attracts and retains employees</a:t>
            </a:r>
          </a:p>
          <a:p>
            <a:pPr lvl="1"/>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863801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Nine Box Grid</a:t>
            </a:r>
            <a:endParaRPr lang="en-US" dirty="0"/>
          </a:p>
        </p:txBody>
      </p:sp>
      <p:pic>
        <p:nvPicPr>
          <p:cNvPr id="6" name="Picture 3" descr="This image depicts a nine box grid. It contains a rectangular box that has been divided into three rows and three columns. &#10;&#10;The left margin of the box is labeled performance. An upward-pointing arrow and a downward-pointing arrow are positioned on either side of this label. The content near the head of the upward-pointing arrow reads hi, and the content near the head of the downward-pointing arrow reads lo. &#10;&#10;The bottom margin of the box is labeled potential or promotability. An arrow that points to the left and an arrow that points to the right are positioned on either side of this label. The content near the head of the arrow that points to the left reads lo, and the content near the head of the arrow that points to the right reads hi. &#10;&#10;In row three, column one reads 1 poor employee, column two reads 2 inconsistent employee, and column three reads 3 potential may be misplaced. &#10;&#10;In row two, column one reads 4 strong contributor, column two reads 5 core employee, and column three reads 6 rising star. &#10;&#10;In row one, column one reads 7 technical/subject expert, column two reads 8 agile non-performer, and column three reads 9 star. &#10;"/>
          <p:cNvPicPr>
            <a:picLocks noChangeAspect="1"/>
          </p:cNvPicPr>
          <p:nvPr/>
        </p:nvPicPr>
        <p:blipFill>
          <a:blip r:embed="rId2">
            <a:extLst>
              <a:ext uri="{BEBA8EAE-BF5A-486C-A8C5-ECC9F3942E4B}">
                <a14:imgProps xmlns:a14="http://schemas.microsoft.com/office/drawing/2010/main">
                  <a14:imgLayer r:embed="rId3">
                    <a14:imgEffect>
                      <a14:artisticPhotocopy/>
                    </a14:imgEffect>
                  </a14:imgLayer>
                </a14:imgProps>
              </a:ext>
            </a:extLst>
          </a:blip>
          <a:srcRect/>
          <a:stretch>
            <a:fillRect/>
          </a:stretch>
        </p:blipFill>
        <p:spPr bwMode="auto">
          <a:xfrm>
            <a:off x="2449601" y="1799000"/>
            <a:ext cx="4179799" cy="3915999"/>
          </a:xfrm>
          <a:prstGeom prst="rect">
            <a:avLst/>
          </a:prstGeom>
          <a:ln>
            <a:noFill/>
          </a:ln>
          <a:effectLst>
            <a:outerShdw blurRad="292100" dist="139700" dir="2700000" algn="tl" rotWithShape="0">
              <a:srgbClr val="333333">
                <a:alpha val="65000"/>
              </a:srgbClr>
            </a:outerShdw>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753552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Should results be public?</a:t>
            </a:r>
          </a:p>
        </p:txBody>
      </p:sp>
      <p:sp>
        <p:nvSpPr>
          <p:cNvPr id="3" name="Content Placeholder 2"/>
          <p:cNvSpPr>
            <a:spLocks noGrp="1"/>
          </p:cNvSpPr>
          <p:nvPr>
            <p:ph idx="1"/>
          </p:nvPr>
        </p:nvSpPr>
        <p:spPr>
          <a:xfrm>
            <a:off x="1430868" y="1828800"/>
            <a:ext cx="6417732" cy="4800600"/>
          </a:xfrm>
        </p:spPr>
        <p:txBody>
          <a:bodyPr>
            <a:normAutofit/>
          </a:bodyPr>
          <a:lstStyle/>
          <a:p>
            <a:pPr>
              <a:spcBef>
                <a:spcPts val="0"/>
              </a:spcBef>
            </a:pPr>
            <a:r>
              <a:rPr lang="en-US" dirty="0"/>
              <a:t>Advantages</a:t>
            </a:r>
          </a:p>
          <a:p>
            <a:pPr lvl="1">
              <a:spcBef>
                <a:spcPts val="0"/>
              </a:spcBef>
            </a:pPr>
            <a:r>
              <a:rPr lang="en-US" dirty="0"/>
              <a:t>employees may stay because they </a:t>
            </a:r>
            <a:r>
              <a:rPr lang="en-US" dirty="0" smtClean="0"/>
              <a:t>understand promotion </a:t>
            </a:r>
            <a:r>
              <a:rPr lang="en-US" dirty="0"/>
              <a:t>prospects</a:t>
            </a:r>
          </a:p>
          <a:p>
            <a:pPr lvl="1">
              <a:spcBef>
                <a:spcPts val="0"/>
              </a:spcBef>
            </a:pPr>
            <a:r>
              <a:rPr lang="en-US" dirty="0" smtClean="0"/>
              <a:t>employees </a:t>
            </a:r>
            <a:r>
              <a:rPr lang="en-US" dirty="0"/>
              <a:t>who are not interested </a:t>
            </a:r>
            <a:r>
              <a:rPr lang="en-US" dirty="0" smtClean="0"/>
              <a:t>may communicate </a:t>
            </a:r>
            <a:r>
              <a:rPr lang="en-US" dirty="0"/>
              <a:t>their </a:t>
            </a:r>
            <a:r>
              <a:rPr lang="en-US" dirty="0" smtClean="0"/>
              <a:t>intentions</a:t>
            </a:r>
          </a:p>
          <a:p>
            <a:pPr lvl="1">
              <a:spcBef>
                <a:spcPts val="0"/>
              </a:spcBef>
            </a:pPr>
            <a:endParaRPr lang="en-US" sz="1000" dirty="0"/>
          </a:p>
          <a:p>
            <a:pPr>
              <a:spcBef>
                <a:spcPts val="0"/>
              </a:spcBef>
            </a:pPr>
            <a:r>
              <a:rPr lang="en-US" dirty="0"/>
              <a:t>Disadvantages</a:t>
            </a:r>
          </a:p>
          <a:p>
            <a:pPr lvl="1">
              <a:spcBef>
                <a:spcPts val="0"/>
              </a:spcBef>
            </a:pPr>
            <a:r>
              <a:rPr lang="en-US" dirty="0"/>
              <a:t>employees not targeted </a:t>
            </a:r>
            <a:r>
              <a:rPr lang="en-US" dirty="0" smtClean="0"/>
              <a:t>may become discouraged and/or leave</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737036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Dysfunctional Behaviors</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Development may </a:t>
            </a:r>
            <a:r>
              <a:rPr lang="en-US" dirty="0" smtClean="0"/>
              <a:t>help alleviate </a:t>
            </a:r>
            <a:r>
              <a:rPr lang="en-US" dirty="0"/>
              <a:t>dysfunctional behaviors </a:t>
            </a:r>
            <a:endParaRPr lang="en-US" dirty="0" smtClean="0"/>
          </a:p>
          <a:p>
            <a:endParaRPr lang="en-US" sz="1000" dirty="0"/>
          </a:p>
          <a:p>
            <a:r>
              <a:rPr lang="en-US" dirty="0" smtClean="0"/>
              <a:t>“</a:t>
            </a:r>
            <a:r>
              <a:rPr lang="en-US" dirty="0"/>
              <a:t>T</a:t>
            </a:r>
            <a:r>
              <a:rPr lang="en-US" dirty="0" smtClean="0"/>
              <a:t>oxic</a:t>
            </a:r>
            <a:r>
              <a:rPr lang="en-US" dirty="0"/>
              <a:t>” behaviors include </a:t>
            </a:r>
            <a:r>
              <a:rPr lang="en-US" dirty="0" smtClean="0"/>
              <a:t>insensitivity, aggression, </a:t>
            </a:r>
            <a:r>
              <a:rPr lang="en-US" dirty="0"/>
              <a:t>arrogance, </a:t>
            </a:r>
            <a:r>
              <a:rPr lang="en-US" dirty="0" smtClean="0"/>
              <a:t>and poor </a:t>
            </a:r>
            <a:r>
              <a:rPr lang="en-US" dirty="0"/>
              <a:t>conflict-management </a:t>
            </a:r>
            <a:r>
              <a:rPr lang="en-US" dirty="0" smtClean="0"/>
              <a:t>skills</a:t>
            </a:r>
          </a:p>
          <a:p>
            <a:endParaRPr lang="en-US" sz="1000" dirty="0" smtClean="0"/>
          </a:p>
          <a:p>
            <a:r>
              <a:rPr lang="en-US" dirty="0" smtClean="0"/>
              <a:t>A </a:t>
            </a:r>
            <a:r>
              <a:rPr lang="en-US" dirty="0"/>
              <a:t>combination of assessment, training, and counseling could be </a:t>
            </a:r>
            <a:r>
              <a:rPr lang="en-US" dirty="0" smtClean="0"/>
              <a:t>used</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700753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Onboarding</a:t>
            </a:r>
          </a:p>
        </p:txBody>
      </p:sp>
      <p:sp>
        <p:nvSpPr>
          <p:cNvPr id="3" name="Content Placeholder 2"/>
          <p:cNvSpPr>
            <a:spLocks noGrp="1"/>
          </p:cNvSpPr>
          <p:nvPr>
            <p:ph idx="1"/>
          </p:nvPr>
        </p:nvSpPr>
        <p:spPr>
          <a:xfrm>
            <a:off x="1430868" y="1828800"/>
            <a:ext cx="6417732" cy="4800600"/>
          </a:xfrm>
        </p:spPr>
        <p:txBody>
          <a:bodyPr>
            <a:normAutofit/>
          </a:bodyPr>
          <a:lstStyle/>
          <a:p>
            <a:pPr lvl="0"/>
            <a:r>
              <a:rPr lang="en-US" dirty="0" smtClean="0"/>
              <a:t>Compliance—legal </a:t>
            </a:r>
            <a:r>
              <a:rPr lang="en-US" dirty="0"/>
              <a:t>and policy-related rules and </a:t>
            </a:r>
            <a:r>
              <a:rPr lang="en-US" dirty="0" smtClean="0"/>
              <a:t>regulations</a:t>
            </a:r>
          </a:p>
          <a:p>
            <a:pPr lvl="0"/>
            <a:endParaRPr lang="en-US" sz="800" dirty="0"/>
          </a:p>
          <a:p>
            <a:pPr lvl="0"/>
            <a:r>
              <a:rPr lang="en-US" dirty="0" smtClean="0"/>
              <a:t>Clarification—job </a:t>
            </a:r>
            <a:r>
              <a:rPr lang="en-US" dirty="0"/>
              <a:t>and performance </a:t>
            </a:r>
            <a:r>
              <a:rPr lang="en-US" dirty="0" smtClean="0"/>
              <a:t>expectations</a:t>
            </a:r>
          </a:p>
          <a:p>
            <a:pPr lvl="0"/>
            <a:endParaRPr lang="en-US" sz="800" dirty="0"/>
          </a:p>
          <a:p>
            <a:pPr lvl="0"/>
            <a:r>
              <a:rPr lang="en-US" dirty="0" smtClean="0"/>
              <a:t>Culture—company </a:t>
            </a:r>
            <a:r>
              <a:rPr lang="en-US" dirty="0"/>
              <a:t>history, traditions, values, and </a:t>
            </a:r>
            <a:r>
              <a:rPr lang="en-US" dirty="0" smtClean="0"/>
              <a:t>norms</a:t>
            </a:r>
          </a:p>
          <a:p>
            <a:pPr lvl="0"/>
            <a:endParaRPr lang="en-US" sz="800" dirty="0"/>
          </a:p>
          <a:p>
            <a:pPr lvl="0"/>
            <a:r>
              <a:rPr lang="en-US" dirty="0" smtClean="0"/>
              <a:t>Connection—developing </a:t>
            </a:r>
            <a:r>
              <a:rPr lang="en-US" dirty="0"/>
              <a:t>formal and informal relationships</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113896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Onboarding</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pPr lvl="0">
              <a:spcBef>
                <a:spcPts val="0"/>
              </a:spcBef>
            </a:pPr>
            <a:r>
              <a:rPr lang="en-US" dirty="0" smtClean="0"/>
              <a:t>Focus on technical </a:t>
            </a:r>
            <a:r>
              <a:rPr lang="en-US" dirty="0"/>
              <a:t>and social </a:t>
            </a:r>
            <a:r>
              <a:rPr lang="en-US" dirty="0" smtClean="0"/>
              <a:t>aspects of work and organizational culture</a:t>
            </a:r>
          </a:p>
          <a:p>
            <a:pPr lvl="0">
              <a:spcBef>
                <a:spcPts val="0"/>
              </a:spcBef>
            </a:pPr>
            <a:endParaRPr lang="en-US" sz="800" dirty="0"/>
          </a:p>
          <a:p>
            <a:pPr lvl="0">
              <a:spcBef>
                <a:spcPts val="0"/>
              </a:spcBef>
            </a:pPr>
            <a:r>
              <a:rPr lang="en-US" dirty="0" smtClean="0"/>
              <a:t>There is active involvement and employees are encouraged to ask questions </a:t>
            </a:r>
          </a:p>
          <a:p>
            <a:pPr lvl="0">
              <a:spcBef>
                <a:spcPts val="0"/>
              </a:spcBef>
            </a:pPr>
            <a:endParaRPr lang="en-US" sz="800" dirty="0"/>
          </a:p>
          <a:p>
            <a:pPr lvl="0">
              <a:spcBef>
                <a:spcPts val="0"/>
              </a:spcBef>
            </a:pPr>
            <a:r>
              <a:rPr lang="en-US" dirty="0" smtClean="0"/>
              <a:t>This is interaction between new </a:t>
            </a:r>
            <a:r>
              <a:rPr lang="en-US" dirty="0"/>
              <a:t>hires and </a:t>
            </a:r>
            <a:r>
              <a:rPr lang="en-US" dirty="0" smtClean="0"/>
              <a:t>seasoned employees</a:t>
            </a:r>
          </a:p>
          <a:p>
            <a:pPr lvl="0">
              <a:spcBef>
                <a:spcPts val="0"/>
              </a:spcBef>
            </a:pPr>
            <a:endParaRPr lang="en-US" sz="800" dirty="0"/>
          </a:p>
          <a:p>
            <a:pPr lvl="0">
              <a:spcBef>
                <a:spcPts val="0"/>
              </a:spcBef>
            </a:pPr>
            <a:r>
              <a:rPr lang="en-US" dirty="0"/>
              <a:t>Managers </a:t>
            </a:r>
            <a:r>
              <a:rPr lang="en-US" dirty="0" smtClean="0"/>
              <a:t>are involved</a:t>
            </a:r>
          </a:p>
          <a:p>
            <a:pPr lvl="0">
              <a:spcBef>
                <a:spcPts val="0"/>
              </a:spcBef>
            </a:pPr>
            <a:endParaRPr lang="en-US" sz="800" dirty="0"/>
          </a:p>
          <a:p>
            <a:pPr lvl="0">
              <a:spcBef>
                <a:spcPts val="0"/>
              </a:spcBef>
            </a:pPr>
            <a:r>
              <a:rPr lang="en-US" dirty="0" smtClean="0"/>
              <a:t>There </a:t>
            </a:r>
            <a:r>
              <a:rPr lang="en-US" dirty="0"/>
              <a:t>is follow </a:t>
            </a:r>
            <a:r>
              <a:rPr lang="en-US" dirty="0" smtClean="0"/>
              <a:t>up at different points during the first year</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68227233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4120</TotalTime>
  <Words>2374</Words>
  <Application>Microsoft Office PowerPoint</Application>
  <PresentationFormat>On-screen Show (4:3)</PresentationFormat>
  <Paragraphs>302</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Pushpin</vt:lpstr>
      <vt:lpstr>Chapter Nine Employee Development &amp; Career Management</vt:lpstr>
      <vt:lpstr>Objectives (1)</vt:lpstr>
      <vt:lpstr>Objectives (2)</vt:lpstr>
      <vt:lpstr>Development is Key</vt:lpstr>
      <vt:lpstr>Development &amp; Training</vt:lpstr>
      <vt:lpstr>Careers</vt:lpstr>
      <vt:lpstr>The Protean Career</vt:lpstr>
      <vt:lpstr>Boundaryless Careers</vt:lpstr>
      <vt:lpstr>Development Planning</vt:lpstr>
      <vt:lpstr>Approaches to Development </vt:lpstr>
      <vt:lpstr>Frequency of Practices</vt:lpstr>
      <vt:lpstr>Formal Education</vt:lpstr>
      <vt:lpstr>Executive Education</vt:lpstr>
      <vt:lpstr>Assessment</vt:lpstr>
      <vt:lpstr>NEO Personality Inventory </vt:lpstr>
      <vt:lpstr>The DISC</vt:lpstr>
      <vt:lpstr>Myers-Briggs Type Indicator </vt:lpstr>
      <vt:lpstr>Assessment Centers</vt:lpstr>
      <vt:lpstr>Assessment Center Exercises</vt:lpstr>
      <vt:lpstr>360-Degree Feedback</vt:lpstr>
      <vt:lpstr>Benefits of 360</vt:lpstr>
      <vt:lpstr>Challenges with 360</vt:lpstr>
      <vt:lpstr>Job Experiences</vt:lpstr>
      <vt:lpstr>Enlarging the Current Job</vt:lpstr>
      <vt:lpstr>Job Rotation &amp; Lateral Moves</vt:lpstr>
      <vt:lpstr>Effective Job Rotation</vt:lpstr>
      <vt:lpstr>Temporary Assignments, Volunteering &amp; Sabbaticals </vt:lpstr>
      <vt:lpstr>Transfers, Promotions &amp; Downward Moves </vt:lpstr>
      <vt:lpstr>Buy-In for Relocation</vt:lpstr>
      <vt:lpstr>Mentoring</vt:lpstr>
      <vt:lpstr>Protégé Benefits </vt:lpstr>
      <vt:lpstr>Mentors Benefit Too</vt:lpstr>
      <vt:lpstr>Formal Mentoring Programs</vt:lpstr>
      <vt:lpstr>Coaching</vt:lpstr>
      <vt:lpstr>Resistance to Coaching</vt:lpstr>
      <vt:lpstr>Succession Planning</vt:lpstr>
      <vt:lpstr>Nine Box Grid</vt:lpstr>
      <vt:lpstr>Should results be public?</vt:lpstr>
      <vt:lpstr>Dysfunctional Behaviors</vt:lpstr>
      <vt:lpstr>Onboarding</vt:lpstr>
      <vt:lpstr>Effective Onboarding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Tews</dc:creator>
  <cp:lastModifiedBy>Praveen Kumar</cp:lastModifiedBy>
  <cp:revision>355</cp:revision>
  <cp:lastPrinted>2014-04-03T14:21:21Z</cp:lastPrinted>
  <dcterms:created xsi:type="dcterms:W3CDTF">2011-08-23T20:33:51Z</dcterms:created>
  <dcterms:modified xsi:type="dcterms:W3CDTF">2016-09-13T05:44:46Z</dcterms:modified>
</cp:coreProperties>
</file>