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33"/>
  </p:notesMasterIdLst>
  <p:handoutMasterIdLst>
    <p:handoutMasterId r:id="rId34"/>
  </p:handoutMasterIdLst>
  <p:sldIdLst>
    <p:sldId id="509" r:id="rId2"/>
    <p:sldId id="477" r:id="rId3"/>
    <p:sldId id="478" r:id="rId4"/>
    <p:sldId id="479" r:id="rId5"/>
    <p:sldId id="480" r:id="rId6"/>
    <p:sldId id="481" r:id="rId7"/>
    <p:sldId id="482" r:id="rId8"/>
    <p:sldId id="483" r:id="rId9"/>
    <p:sldId id="484" r:id="rId10"/>
    <p:sldId id="492" r:id="rId11"/>
    <p:sldId id="493" r:id="rId12"/>
    <p:sldId id="494" r:id="rId13"/>
    <p:sldId id="495" r:id="rId14"/>
    <p:sldId id="496" r:id="rId15"/>
    <p:sldId id="497" r:id="rId16"/>
    <p:sldId id="498" r:id="rId17"/>
    <p:sldId id="499" r:id="rId18"/>
    <p:sldId id="501" r:id="rId19"/>
    <p:sldId id="500" r:id="rId20"/>
    <p:sldId id="502" r:id="rId21"/>
    <p:sldId id="503" r:id="rId22"/>
    <p:sldId id="504" r:id="rId23"/>
    <p:sldId id="505" r:id="rId24"/>
    <p:sldId id="506" r:id="rId25"/>
    <p:sldId id="507" r:id="rId26"/>
    <p:sldId id="490" r:id="rId27"/>
    <p:sldId id="491" r:id="rId28"/>
    <p:sldId id="485" r:id="rId29"/>
    <p:sldId id="486" r:id="rId30"/>
    <p:sldId id="487" r:id="rId31"/>
    <p:sldId id="508" r:id="rId32"/>
  </p:sldIdLst>
  <p:sldSz cx="9144000" cy="6858000" type="screen4x3"/>
  <p:notesSz cx="6954838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32">
          <p15:clr>
            <a:srgbClr val="A4A3A4"/>
          </p15:clr>
        </p15:guide>
        <p15:guide id="2" pos="219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132" autoAdjust="0"/>
    <p:restoredTop sz="86323" autoAdjust="0"/>
  </p:normalViewPr>
  <p:slideViewPr>
    <p:cSldViewPr>
      <p:cViewPr>
        <p:scale>
          <a:sx n="90" d="100"/>
          <a:sy n="90" d="100"/>
        </p:scale>
        <p:origin x="-834" y="-4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892" y="-84"/>
      </p:cViewPr>
      <p:guideLst>
        <p:guide orient="horz" pos="2932"/>
        <p:guide pos="219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46809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9466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30E910AE-D6C9-4E4D-B3C8-95322937167E}" type="datetimeFigureOut">
              <a:rPr lang="en-US" smtClean="0"/>
              <a:pPr/>
              <a:t>9/13/2016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0938" y="698500"/>
            <a:ext cx="4652962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30" tIns="46465" rIns="92930" bIns="4646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484" y="4421823"/>
            <a:ext cx="5563870" cy="4189095"/>
          </a:xfrm>
          <a:prstGeom prst="rect">
            <a:avLst/>
          </a:prstGeom>
        </p:spPr>
        <p:txBody>
          <a:bodyPr vert="horz" lIns="92930" tIns="46465" rIns="92930" bIns="4646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9466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F5BE8407-E817-426C-9C46-E15F207840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474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6826956" cy="365125"/>
          </a:xfrm>
        </p:spPr>
        <p:txBody>
          <a:bodyPr/>
          <a:lstStyle>
            <a:lvl1pP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solidFill>
                  <a:srgbClr val="660033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1" y="2119257"/>
            <a:ext cx="6156960" cy="3443343"/>
          </a:xfrm>
        </p:spPr>
        <p:txBody>
          <a:bodyPr/>
          <a:lstStyle>
            <a:lvl1pPr>
              <a:buClr>
                <a:schemeClr val="accent4">
                  <a:lumMod val="50000"/>
                </a:schemeClr>
              </a:buClr>
              <a:defRPr sz="2400"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640080" indent="-274320">
              <a:buClr>
                <a:srgbClr val="002060"/>
              </a:buClr>
              <a:buFont typeface="Courier New" pitchFamily="49" charset="0"/>
              <a:buChar char="o"/>
              <a:defRPr sz="2400"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 marL="91440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 marL="128016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 marL="164592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>
            <a:lvl1pPr>
              <a:defRPr lang="en-US" sz="800" smtClean="0">
                <a:effectLst/>
              </a:defRPr>
            </a:lvl1pPr>
          </a:lstStyle>
          <a:p>
            <a:r>
              <a:rPr lang="en-US" dirty="0" smtClean="0"/>
              <a:t>Copyright © 2017 McGraw-Hill Education. All rights reserved. No reproduction or distribution without the prior written consent of McGraw-Hill Education.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/>
          <a:lstStyle/>
          <a:p>
            <a:fld id="{81DF170E-70EB-49F5-8449-D6A0E4DEBEC4}" type="datetimeFigureOut">
              <a:rPr lang="en-US" smtClean="0"/>
              <a:pPr/>
              <a:t>9/13/2016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/>
          <a:lstStyle/>
          <a:p>
            <a:fld id="{FBBC458B-B18F-4C3D-A1CD-A5C71A927D1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809152"/>
            <a:ext cx="7315199" cy="365125"/>
          </a:xfrm>
        </p:spPr>
        <p:txBody>
          <a:bodyPr/>
          <a:lstStyle>
            <a:lvl1pPr>
              <a:defRPr sz="100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>
            <a:lvl1pPr>
              <a:buClr>
                <a:schemeClr val="accent4">
                  <a:lumMod val="50000"/>
                </a:schemeClr>
              </a:buClr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640080" indent="-274320">
              <a:buClr>
                <a:schemeClr val="bg2">
                  <a:lumMod val="10000"/>
                </a:schemeClr>
              </a:buClr>
              <a:buFont typeface="Courier New" pitchFamily="49" charset="0"/>
              <a:buChar char="o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 marL="91440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 marL="128016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 marL="164592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>
            <a:lvl1pPr>
              <a:buClr>
                <a:schemeClr val="accent4">
                  <a:lumMod val="50000"/>
                </a:schemeClr>
              </a:buClr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640080" indent="-274320">
              <a:buClr>
                <a:schemeClr val="bg2">
                  <a:lumMod val="10000"/>
                </a:schemeClr>
              </a:buClr>
              <a:buFont typeface="Courier New" pitchFamily="49" charset="0"/>
              <a:buChar char="o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 marL="91440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 marL="128016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 marL="164592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914400" y="5809152"/>
            <a:ext cx="7315199" cy="365125"/>
          </a:xfrm>
        </p:spPr>
        <p:txBody>
          <a:bodyPr/>
          <a:lstStyle>
            <a:lvl1pPr>
              <a:defRPr sz="100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>
            <a:lvl1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>
            <a:lvl1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60033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809152"/>
            <a:ext cx="7391399" cy="365125"/>
          </a:xfrm>
        </p:spPr>
        <p:txBody>
          <a:bodyPr/>
          <a:lstStyle>
            <a:lvl1pPr>
              <a:defRPr sz="100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914400" y="5809152"/>
            <a:ext cx="7315199" cy="365125"/>
          </a:xfrm>
        </p:spPr>
        <p:txBody>
          <a:bodyPr/>
          <a:lstStyle>
            <a:lvl1pPr>
              <a:defRPr sz="1000" i="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buClr>
                <a:schemeClr val="accent4">
                  <a:lumMod val="50000"/>
                </a:schemeClr>
              </a:buClr>
              <a:defRPr sz="2200"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>
              <a:buClr>
                <a:schemeClr val="accent4">
                  <a:lumMod val="50000"/>
                </a:schemeClr>
              </a:buClr>
              <a:defRPr sz="2000"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>
              <a:buClr>
                <a:schemeClr val="accent4">
                  <a:lumMod val="50000"/>
                </a:schemeClr>
              </a:buClr>
              <a:defRPr sz="1800"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>
              <a:buClr>
                <a:schemeClr val="accent4">
                  <a:lumMod val="50000"/>
                </a:schemeClr>
              </a:buClr>
              <a:defRPr sz="1600"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>
              <a:buClr>
                <a:schemeClr val="accent4">
                  <a:lumMod val="50000"/>
                </a:schemeClr>
              </a:buClr>
              <a:defRPr sz="1400">
                <a:latin typeface="Gisha" panose="020B0502040204020203" pitchFamily="34" charset="-79"/>
                <a:cs typeface="Gisha" panose="020B0502040204020203" pitchFamily="34" charset="-79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>
            <a:lvl1pPr>
              <a:defRPr sz="100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>
            <a:lvl1pPr>
              <a:defRPr sz="100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1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0" y="5809152"/>
            <a:ext cx="7315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660033"/>
          </a:solidFill>
          <a:latin typeface="Gisha" panose="020B0502040204020203" pitchFamily="34" charset="-79"/>
          <a:ea typeface="+mj-ea"/>
          <a:cs typeface="Gisha" panose="020B0502040204020203" pitchFamily="34" charset="-79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4">
            <a:lumMod val="50000"/>
          </a:schemeClr>
        </a:buClr>
        <a:buSzPct val="85000"/>
        <a:buFont typeface="Brush Script MT" pitchFamily="66" charset="0"/>
        <a:buChar char="O"/>
        <a:defRPr sz="2400" kern="1200">
          <a:solidFill>
            <a:srgbClr val="002060"/>
          </a:solidFill>
          <a:latin typeface="Gisha" panose="020B0502040204020203" pitchFamily="34" charset="-79"/>
          <a:ea typeface="+mn-ea"/>
          <a:cs typeface="Gisha" panose="020B0502040204020203" pitchFamily="34" charset="-79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4">
            <a:lumMod val="50000"/>
          </a:schemeClr>
        </a:buClr>
        <a:buSzPct val="85000"/>
        <a:buFont typeface="Brush Script MT" pitchFamily="66" charset="0"/>
        <a:buChar char="O"/>
        <a:defRPr sz="2400" kern="1200">
          <a:solidFill>
            <a:schemeClr val="tx2">
              <a:lumMod val="75000"/>
            </a:schemeClr>
          </a:solidFill>
          <a:latin typeface="Gisha" panose="020B0502040204020203" pitchFamily="34" charset="-79"/>
          <a:ea typeface="+mn-ea"/>
          <a:cs typeface="Gisha" panose="020B0502040204020203" pitchFamily="34" charset="-79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4">
            <a:lumMod val="50000"/>
          </a:schemeClr>
        </a:buClr>
        <a:buSzPct val="85000"/>
        <a:buFont typeface="Brush Script MT" pitchFamily="66" charset="0"/>
        <a:buChar char="O"/>
        <a:defRPr sz="2400" kern="1200">
          <a:solidFill>
            <a:schemeClr val="tx2">
              <a:lumMod val="75000"/>
            </a:schemeClr>
          </a:solidFill>
          <a:latin typeface="Gisha" panose="020B0502040204020203" pitchFamily="34" charset="-79"/>
          <a:ea typeface="+mn-ea"/>
          <a:cs typeface="Gisha" panose="020B0502040204020203" pitchFamily="34" charset="-79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>
            <a:lumMod val="50000"/>
          </a:schemeClr>
        </a:buClr>
        <a:buSzPct val="85000"/>
        <a:buFont typeface="Brush Script MT" pitchFamily="66" charset="0"/>
        <a:buChar char="O"/>
        <a:defRPr sz="2400" kern="1200">
          <a:solidFill>
            <a:schemeClr val="tx2">
              <a:lumMod val="75000"/>
            </a:schemeClr>
          </a:solidFill>
          <a:latin typeface="Gisha" panose="020B0502040204020203" pitchFamily="34" charset="-79"/>
          <a:ea typeface="+mn-ea"/>
          <a:cs typeface="Gisha" panose="020B0502040204020203" pitchFamily="34" charset="-79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4">
            <a:lumMod val="50000"/>
          </a:schemeClr>
        </a:buClr>
        <a:buSzPct val="85000"/>
        <a:buFont typeface="Brush Script MT" pitchFamily="66" charset="0"/>
        <a:buChar char="O"/>
        <a:defRPr sz="2400" kern="1200">
          <a:solidFill>
            <a:schemeClr val="tx2">
              <a:lumMod val="75000"/>
            </a:schemeClr>
          </a:solidFill>
          <a:latin typeface="Gisha" panose="020B0502040204020203" pitchFamily="34" charset="-79"/>
          <a:ea typeface="+mn-ea"/>
          <a:cs typeface="Gisha" panose="020B0502040204020203" pitchFamily="34" charset="-79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443868" y="2099932"/>
            <a:ext cx="2441276" cy="1600508"/>
          </a:xfrm>
        </p:spPr>
        <p:txBody>
          <a:bodyPr>
            <a:normAutofit fontScale="90000"/>
          </a:bodyPr>
          <a:lstStyle/>
          <a:p>
            <a:r>
              <a:rPr lang="en-US" sz="2700" dirty="0">
                <a:solidFill>
                  <a:srgbClr val="002060"/>
                </a:solidFill>
                <a:ea typeface="+mn-ea"/>
              </a:rPr>
              <a:t>Chapter Eleven</a:t>
            </a:r>
            <a:br>
              <a:rPr lang="en-US" sz="2700" dirty="0">
                <a:solidFill>
                  <a:srgbClr val="002060"/>
                </a:solidFill>
                <a:ea typeface="+mn-ea"/>
              </a:rPr>
            </a:br>
            <a:r>
              <a:rPr lang="en-US" sz="2700" dirty="0">
                <a:ea typeface="+mn-ea"/>
              </a:rPr>
              <a:t>The Future of Training &amp; Development</a:t>
            </a:r>
          </a:p>
        </p:txBody>
      </p:sp>
      <p:pic>
        <p:nvPicPr>
          <p:cNvPr id="6" name="Picture 5" descr="Null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24" y="1219200"/>
            <a:ext cx="3503676" cy="434340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46684"/>
            <a:ext cx="7315199" cy="301756"/>
          </a:xfrm>
        </p:spPr>
        <p:txBody>
          <a:bodyPr/>
          <a:lstStyle/>
          <a:p>
            <a:r>
              <a:rPr lang="en-US" sz="800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471302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5211" y="1045500"/>
            <a:ext cx="4324869" cy="746649"/>
          </a:xfrm>
        </p:spPr>
        <p:txBody>
          <a:bodyPr/>
          <a:lstStyle/>
          <a:p>
            <a:r>
              <a:rPr lang="en-US" dirty="0" smtClean="0"/>
              <a:t>Objectives</a:t>
            </a:r>
            <a:r>
              <a:rPr lang="en-US" sz="2000" dirty="0" smtClean="0"/>
              <a:t> (1)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417732" cy="3886200"/>
          </a:xfrm>
        </p:spPr>
        <p:txBody>
          <a:bodyPr>
            <a:normAutofit/>
          </a:bodyPr>
          <a:lstStyle/>
          <a:p>
            <a:r>
              <a:rPr lang="en-US" dirty="0"/>
              <a:t>Identify the future trends that are likely to influence the training departments and </a:t>
            </a:r>
            <a:r>
              <a:rPr lang="en-US" dirty="0" smtClean="0"/>
              <a:t>trainers</a:t>
            </a:r>
          </a:p>
          <a:p>
            <a:endParaRPr lang="en-US" sz="800" dirty="0"/>
          </a:p>
          <a:p>
            <a:r>
              <a:rPr lang="en-US" dirty="0"/>
              <a:t>Discuss how these future trends may impact training delivery and administration as well as the strategic role of the training </a:t>
            </a:r>
            <a:r>
              <a:rPr lang="en-US" dirty="0" smtClean="0"/>
              <a:t>department</a:t>
            </a:r>
          </a:p>
          <a:p>
            <a:endParaRPr lang="en-US" sz="800" dirty="0"/>
          </a:p>
          <a:p>
            <a:r>
              <a:rPr lang="en-US" dirty="0"/>
              <a:t>Discuss how rapid instructional design differs from traditional training </a:t>
            </a:r>
            <a:r>
              <a:rPr lang="en-US" dirty="0" smtClean="0"/>
              <a:t>design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11473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5211" y="1008167"/>
            <a:ext cx="4324869" cy="821314"/>
          </a:xfrm>
        </p:spPr>
        <p:txBody>
          <a:bodyPr/>
          <a:lstStyle/>
          <a:p>
            <a:r>
              <a:rPr lang="en-US" dirty="0" smtClean="0"/>
              <a:t>Objectives</a:t>
            </a:r>
            <a:r>
              <a:rPr lang="en-US" sz="2000" dirty="0" smtClean="0"/>
              <a:t> (2)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417732" cy="3352800"/>
          </a:xfrm>
        </p:spPr>
        <p:txBody>
          <a:bodyPr>
            <a:normAutofit/>
          </a:bodyPr>
          <a:lstStyle/>
          <a:p>
            <a:r>
              <a:rPr lang="en-US" dirty="0"/>
              <a:t>Discuss the advantages of embedded </a:t>
            </a:r>
            <a:r>
              <a:rPr lang="en-US" dirty="0" smtClean="0"/>
              <a:t>learning</a:t>
            </a:r>
          </a:p>
          <a:p>
            <a:endParaRPr lang="en-US" sz="1200" dirty="0"/>
          </a:p>
          <a:p>
            <a:r>
              <a:rPr lang="en-US" dirty="0"/>
              <a:t>Discuss how training can contribute to a company’s sustainability </a:t>
            </a:r>
            <a:r>
              <a:rPr lang="en-US" dirty="0" smtClean="0"/>
              <a:t>initiative</a:t>
            </a:r>
          </a:p>
          <a:p>
            <a:endParaRPr lang="en-US" sz="1200" dirty="0"/>
          </a:p>
          <a:p>
            <a:r>
              <a:rPr lang="en-US" dirty="0"/>
              <a:t>Discuss the implications of cloud computing for learning, training, and </a:t>
            </a:r>
            <a:r>
              <a:rPr lang="en-US" dirty="0" smtClean="0"/>
              <a:t>development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243808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9445" y="1045500"/>
            <a:ext cx="5756401" cy="746649"/>
          </a:xfrm>
        </p:spPr>
        <p:txBody>
          <a:bodyPr>
            <a:normAutofit/>
          </a:bodyPr>
          <a:lstStyle/>
          <a:p>
            <a:r>
              <a:rPr lang="en-US" dirty="0" smtClean="0"/>
              <a:t>Future Training Trends</a:t>
            </a:r>
            <a:r>
              <a:rPr lang="en-US" sz="2000" dirty="0" smtClean="0"/>
              <a:t> (1)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417732" cy="350520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Need to contribute to sustainability</a:t>
            </a:r>
          </a:p>
          <a:p>
            <a:pPr lvl="0"/>
            <a:r>
              <a:rPr lang="en-US" dirty="0"/>
              <a:t>Use of new technologies for training delivery and instruction</a:t>
            </a:r>
          </a:p>
          <a:p>
            <a:pPr lvl="0"/>
            <a:r>
              <a:rPr lang="en-US" dirty="0"/>
              <a:t>Breakthroughs in neuroscience for learning</a:t>
            </a:r>
          </a:p>
          <a:p>
            <a:pPr lvl="0"/>
            <a:r>
              <a:rPr lang="en-US" dirty="0"/>
              <a:t>Greater emphasis on speed in design, content, and </a:t>
            </a:r>
            <a:r>
              <a:rPr lang="en-US" dirty="0" smtClean="0"/>
              <a:t>focus</a:t>
            </a:r>
          </a:p>
          <a:p>
            <a:r>
              <a:rPr lang="en-US" dirty="0"/>
              <a:t>Increased emphasis on intellectual capital and social </a:t>
            </a:r>
            <a:r>
              <a:rPr lang="en-US" dirty="0" smtClean="0"/>
              <a:t>learning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37921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9445" y="1121700"/>
            <a:ext cx="5756401" cy="821314"/>
          </a:xfrm>
        </p:spPr>
        <p:txBody>
          <a:bodyPr>
            <a:normAutofit/>
          </a:bodyPr>
          <a:lstStyle/>
          <a:p>
            <a:r>
              <a:rPr lang="en-US" dirty="0" smtClean="0"/>
              <a:t>Future Training </a:t>
            </a:r>
            <a:r>
              <a:rPr lang="en-US" dirty="0"/>
              <a:t>Trends</a:t>
            </a:r>
            <a:r>
              <a:rPr lang="en-US" sz="2000" dirty="0"/>
              <a:t> </a:t>
            </a:r>
            <a:r>
              <a:rPr lang="en-US" sz="2000" dirty="0" smtClean="0"/>
              <a:t>(2)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493932" cy="3048000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Increased </a:t>
            </a:r>
            <a:r>
              <a:rPr lang="en-US" dirty="0"/>
              <a:t>use of just-in-time learning and social support</a:t>
            </a:r>
          </a:p>
          <a:p>
            <a:pPr lvl="0"/>
            <a:r>
              <a:rPr lang="en-US" dirty="0"/>
              <a:t>Increased emphasis on performance analysis, big data, and learning for business enhancement</a:t>
            </a:r>
          </a:p>
          <a:p>
            <a:pPr lvl="0"/>
            <a:r>
              <a:rPr lang="en-US" dirty="0"/>
              <a:t>Increased use of stakeholder-focused learning partnerships and </a:t>
            </a:r>
            <a:r>
              <a:rPr lang="en-US" dirty="0" smtClean="0"/>
              <a:t>outsourcing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620076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1625" y="1008167"/>
            <a:ext cx="6332041" cy="821314"/>
          </a:xfrm>
        </p:spPr>
        <p:txBody>
          <a:bodyPr/>
          <a:lstStyle/>
          <a:p>
            <a:r>
              <a:rPr lang="en-US" dirty="0" smtClean="0"/>
              <a:t>Training for Sustainability</a:t>
            </a:r>
            <a:r>
              <a:rPr lang="en-US" sz="2000" dirty="0" smtClean="0"/>
              <a:t> (1)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493932" cy="3124200"/>
          </a:xfrm>
        </p:spPr>
        <p:txBody>
          <a:bodyPr>
            <a:normAutofit/>
          </a:bodyPr>
          <a:lstStyle/>
          <a:p>
            <a:r>
              <a:rPr lang="en-US" dirty="0"/>
              <a:t>Sustainability refers to a company’s ability to make a profit without sacrificing the resources of its employees, community, </a:t>
            </a:r>
            <a:r>
              <a:rPr lang="en-US" dirty="0" smtClean="0"/>
              <a:t>and the environment</a:t>
            </a:r>
          </a:p>
          <a:p>
            <a:endParaRPr lang="en-US" sz="1000" dirty="0"/>
          </a:p>
          <a:p>
            <a:r>
              <a:rPr lang="en-US" dirty="0"/>
              <a:t>A growing number of companies have made sustainability an important part of their business strategy</a:t>
            </a:r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842316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1625" y="1159033"/>
            <a:ext cx="6332041" cy="746649"/>
          </a:xfrm>
        </p:spPr>
        <p:txBody>
          <a:bodyPr>
            <a:normAutofit/>
          </a:bodyPr>
          <a:lstStyle/>
          <a:p>
            <a:r>
              <a:rPr lang="en-US" dirty="0" smtClean="0"/>
              <a:t>Training for </a:t>
            </a:r>
            <a:r>
              <a:rPr lang="en-US" dirty="0"/>
              <a:t>Sustainability</a:t>
            </a:r>
            <a:r>
              <a:rPr lang="en-US" sz="2000" dirty="0"/>
              <a:t> </a:t>
            </a:r>
            <a:r>
              <a:rPr lang="en-US" sz="2000" dirty="0" smtClean="0"/>
              <a:t>(2) 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493932" cy="34290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 smtClean="0"/>
              <a:t>Provide learning opportunities for employees in organizations in developing countries that lack resources</a:t>
            </a:r>
          </a:p>
          <a:p>
            <a:pPr>
              <a:spcBef>
                <a:spcPts val="0"/>
              </a:spcBef>
            </a:pPr>
            <a:endParaRPr lang="en-US" sz="1000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Provide development experiences for employees in poor and emerging countries that benefit the local community</a:t>
            </a:r>
          </a:p>
          <a:p>
            <a:pPr>
              <a:spcBef>
                <a:spcPts val="0"/>
              </a:spcBef>
            </a:pPr>
            <a:endParaRPr lang="en-US" sz="1000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Teach employers how to protect the environment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29183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1099" y="1045500"/>
            <a:ext cx="5233092" cy="746649"/>
          </a:xfrm>
        </p:spPr>
        <p:txBody>
          <a:bodyPr/>
          <a:lstStyle/>
          <a:p>
            <a:r>
              <a:rPr lang="en-US" dirty="0" smtClean="0"/>
              <a:t>Wearables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493932" cy="3352800"/>
          </a:xfrm>
        </p:spPr>
        <p:txBody>
          <a:bodyPr>
            <a:normAutofit/>
          </a:bodyPr>
          <a:lstStyle/>
          <a:p>
            <a:r>
              <a:rPr lang="en-US" dirty="0"/>
              <a:t>Include Smartwatches, Bands, and Smart </a:t>
            </a:r>
            <a:r>
              <a:rPr lang="en-US" dirty="0" smtClean="0"/>
              <a:t>Eyewear</a:t>
            </a:r>
          </a:p>
          <a:p>
            <a:endParaRPr lang="en-US" sz="800" dirty="0"/>
          </a:p>
          <a:p>
            <a:r>
              <a:rPr lang="en-US" dirty="0"/>
              <a:t>Beginning to be used in training and performance </a:t>
            </a:r>
            <a:r>
              <a:rPr lang="en-US" dirty="0" smtClean="0"/>
              <a:t>support</a:t>
            </a:r>
          </a:p>
          <a:p>
            <a:endParaRPr lang="en-US" sz="800" dirty="0"/>
          </a:p>
          <a:p>
            <a:r>
              <a:rPr lang="en-US" i="1" dirty="0"/>
              <a:t>Wearable Intelligence</a:t>
            </a:r>
            <a:r>
              <a:rPr lang="en-US" dirty="0"/>
              <a:t> provides smart eyewear and camera technology that gives employees hands-free </a:t>
            </a:r>
            <a:r>
              <a:rPr lang="en-US" dirty="0" smtClean="0"/>
              <a:t>access </a:t>
            </a:r>
            <a:r>
              <a:rPr lang="en-US" dirty="0"/>
              <a:t>to </a:t>
            </a:r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338421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9445" y="1004435"/>
            <a:ext cx="5756401" cy="903445"/>
          </a:xfrm>
        </p:spPr>
        <p:txBody>
          <a:bodyPr/>
          <a:lstStyle/>
          <a:p>
            <a:r>
              <a:rPr lang="en-US" dirty="0" smtClean="0"/>
              <a:t>Benefits of Wearables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493932" cy="2971800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Easy access to </a:t>
            </a:r>
            <a:r>
              <a:rPr lang="en-US" dirty="0"/>
              <a:t>live </a:t>
            </a:r>
            <a:r>
              <a:rPr lang="en-US" dirty="0" smtClean="0"/>
              <a:t>experts, resources, </a:t>
            </a:r>
            <a:r>
              <a:rPr lang="en-US" dirty="0"/>
              <a:t>and reference </a:t>
            </a:r>
            <a:r>
              <a:rPr lang="en-US" dirty="0" smtClean="0"/>
              <a:t>materials</a:t>
            </a:r>
          </a:p>
          <a:p>
            <a:pPr lvl="0"/>
            <a:endParaRPr lang="en-US" sz="1000" dirty="0"/>
          </a:p>
          <a:p>
            <a:pPr lvl="0"/>
            <a:r>
              <a:rPr lang="en-US" dirty="0" smtClean="0"/>
              <a:t>Help monitor </a:t>
            </a:r>
            <a:r>
              <a:rPr lang="en-US" dirty="0"/>
              <a:t>transfer of </a:t>
            </a:r>
            <a:r>
              <a:rPr lang="en-US" dirty="0" smtClean="0"/>
              <a:t>training</a:t>
            </a:r>
          </a:p>
          <a:p>
            <a:pPr lvl="0"/>
            <a:endParaRPr lang="en-US" sz="1000" dirty="0"/>
          </a:p>
          <a:p>
            <a:pPr lvl="0"/>
            <a:r>
              <a:rPr lang="en-US" dirty="0" smtClean="0"/>
              <a:t>Assess training needs</a:t>
            </a:r>
          </a:p>
          <a:p>
            <a:pPr lvl="0"/>
            <a:endParaRPr lang="en-US" sz="1000" dirty="0"/>
          </a:p>
          <a:p>
            <a:pPr lvl="0"/>
            <a:r>
              <a:rPr lang="en-US" dirty="0" smtClean="0"/>
              <a:t>Track compliance </a:t>
            </a:r>
            <a:r>
              <a:rPr lang="en-US" dirty="0"/>
              <a:t>with </a:t>
            </a:r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552586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7689" y="887792"/>
            <a:ext cx="5644444" cy="1404198"/>
          </a:xfrm>
        </p:spPr>
        <p:txBody>
          <a:bodyPr>
            <a:normAutofit/>
          </a:bodyPr>
          <a:lstStyle/>
          <a:p>
            <a:r>
              <a:rPr lang="en-US" dirty="0"/>
              <a:t>Wireless Tablet-Based Technology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2362200"/>
            <a:ext cx="6493932" cy="2743200"/>
          </a:xfrm>
        </p:spPr>
        <p:txBody>
          <a:bodyPr>
            <a:normAutofit/>
          </a:bodyPr>
          <a:lstStyle/>
          <a:p>
            <a:r>
              <a:rPr lang="en-US" i="1" dirty="0"/>
              <a:t>PlayerLync</a:t>
            </a:r>
            <a:r>
              <a:rPr lang="en-US" dirty="0"/>
              <a:t>, a training software company, has invented </a:t>
            </a:r>
            <a:r>
              <a:rPr lang="en-US" dirty="0" smtClean="0"/>
              <a:t>this technology</a:t>
            </a:r>
          </a:p>
          <a:p>
            <a:endParaRPr lang="en-US" sz="1000" dirty="0"/>
          </a:p>
          <a:p>
            <a:r>
              <a:rPr lang="en-US" dirty="0"/>
              <a:t>This technology shrinks video and documents with integrated, interactive messaging to miniscule sizes and delivers them quickly and </a:t>
            </a:r>
            <a:r>
              <a:rPr lang="en-US" dirty="0" smtClean="0"/>
              <a:t>automatically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573462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255" y="962269"/>
            <a:ext cx="5131313" cy="874244"/>
          </a:xfrm>
        </p:spPr>
        <p:txBody>
          <a:bodyPr>
            <a:normAutofit/>
          </a:bodyPr>
          <a:lstStyle/>
          <a:p>
            <a:r>
              <a:rPr lang="en-US" dirty="0"/>
              <a:t>Augmented </a:t>
            </a:r>
            <a:r>
              <a:rPr lang="en-US" dirty="0" smtClean="0"/>
              <a:t>Reality</a:t>
            </a:r>
            <a:r>
              <a:rPr lang="en-US" sz="2000" dirty="0" smtClean="0"/>
              <a:t> (1)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2057400"/>
            <a:ext cx="6493932" cy="3124200"/>
          </a:xfrm>
        </p:spPr>
        <p:txBody>
          <a:bodyPr>
            <a:normAutofit/>
          </a:bodyPr>
          <a:lstStyle/>
          <a:p>
            <a:r>
              <a:rPr lang="en-US" dirty="0"/>
              <a:t>Refers to a live direct or indirect view of a physical, real-world environment whose elements are supplemented by computer-generated sound, video, or </a:t>
            </a:r>
            <a:r>
              <a:rPr lang="en-US" dirty="0" smtClean="0"/>
              <a:t>graphics</a:t>
            </a:r>
            <a:endParaRPr lang="en-US" dirty="0"/>
          </a:p>
          <a:p>
            <a:endParaRPr lang="en-US" sz="1200" dirty="0"/>
          </a:p>
          <a:p>
            <a:r>
              <a:rPr lang="en-US" dirty="0"/>
              <a:t>Allows learners to enter books, magazines, and training rooms to experience them in 3D as in real </a:t>
            </a:r>
            <a:r>
              <a:rPr lang="en-US" dirty="0" smtClean="0"/>
              <a:t>life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594980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255" y="962269"/>
            <a:ext cx="5131313" cy="874244"/>
          </a:xfrm>
        </p:spPr>
        <p:txBody>
          <a:bodyPr>
            <a:normAutofit/>
          </a:bodyPr>
          <a:lstStyle/>
          <a:p>
            <a:r>
              <a:rPr lang="en-US" dirty="0"/>
              <a:t>Augmented Reality</a:t>
            </a:r>
            <a:r>
              <a:rPr lang="en-US" sz="2000" dirty="0"/>
              <a:t> </a:t>
            </a:r>
            <a:r>
              <a:rPr lang="en-US" sz="2000" dirty="0" smtClean="0"/>
              <a:t>(2)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2057400"/>
            <a:ext cx="6493932" cy="3124200"/>
          </a:xfrm>
        </p:spPr>
        <p:txBody>
          <a:bodyPr>
            <a:normAutofit/>
          </a:bodyPr>
          <a:lstStyle/>
          <a:p>
            <a:r>
              <a:rPr lang="en-US" dirty="0"/>
              <a:t>Refers to a live direct or indirect view of a physical, real-world environment whose elements are supplemented by computer-generated sound, video, or </a:t>
            </a:r>
            <a:r>
              <a:rPr lang="en-US" dirty="0" smtClean="0"/>
              <a:t>graphics</a:t>
            </a:r>
            <a:endParaRPr lang="en-US" dirty="0"/>
          </a:p>
          <a:p>
            <a:endParaRPr lang="en-US" sz="1200" dirty="0"/>
          </a:p>
          <a:p>
            <a:r>
              <a:rPr lang="en-US" dirty="0"/>
              <a:t>Allows learners to enter books, magazines, and training rooms to experience them in </a:t>
            </a:r>
            <a:r>
              <a:rPr lang="en-US" dirty="0" smtClean="0"/>
              <a:t>3D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7212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7689" y="918557"/>
            <a:ext cx="5644444" cy="961668"/>
          </a:xfrm>
        </p:spPr>
        <p:txBody>
          <a:bodyPr>
            <a:normAutofit/>
          </a:bodyPr>
          <a:lstStyle/>
          <a:p>
            <a:r>
              <a:rPr lang="en-US" dirty="0" smtClean="0"/>
              <a:t>Artificial 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2057400"/>
            <a:ext cx="6493932" cy="3276600"/>
          </a:xfrm>
        </p:spPr>
        <p:txBody>
          <a:bodyPr>
            <a:normAutofit/>
          </a:bodyPr>
          <a:lstStyle/>
          <a:p>
            <a:r>
              <a:rPr lang="en-US" dirty="0"/>
              <a:t>Artificial intelligence will become even more human-like and accessible at a lower </a:t>
            </a:r>
            <a:r>
              <a:rPr lang="en-US" dirty="0" smtClean="0"/>
              <a:t>cost</a:t>
            </a:r>
          </a:p>
          <a:p>
            <a:endParaRPr lang="en-US" sz="1200" dirty="0"/>
          </a:p>
          <a:p>
            <a:r>
              <a:rPr lang="en-US" dirty="0"/>
              <a:t>Robots with artificial intelligence will increasingly provide performance support or entirely replace employees in repetitive </a:t>
            </a:r>
            <a:r>
              <a:rPr lang="en-US" dirty="0" smtClean="0"/>
              <a:t>jobs</a:t>
            </a:r>
          </a:p>
          <a:p>
            <a:endParaRPr lang="en-US" sz="1200" dirty="0"/>
          </a:p>
          <a:p>
            <a:r>
              <a:rPr lang="en-US" dirty="0"/>
              <a:t>“Amelia” is computer who exemplifies this </a:t>
            </a:r>
            <a:r>
              <a:rPr lang="en-US" dirty="0" smtClean="0"/>
              <a:t>trend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037470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255" y="962269"/>
            <a:ext cx="5131313" cy="874244"/>
          </a:xfrm>
        </p:spPr>
        <p:txBody>
          <a:bodyPr>
            <a:normAutofit/>
          </a:bodyPr>
          <a:lstStyle/>
          <a:p>
            <a:r>
              <a:rPr lang="en-US" dirty="0"/>
              <a:t>Tin Can API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2057400"/>
            <a:ext cx="6493932" cy="3124200"/>
          </a:xfrm>
        </p:spPr>
        <p:txBody>
          <a:bodyPr>
            <a:normAutofit/>
          </a:bodyPr>
          <a:lstStyle/>
          <a:p>
            <a:r>
              <a:rPr lang="en-US" dirty="0"/>
              <a:t>The Tin Can API (or Experience API) makes it possible to collect data about online and face-to-face learning </a:t>
            </a:r>
            <a:r>
              <a:rPr lang="en-US" dirty="0" smtClean="0"/>
              <a:t>experiences</a:t>
            </a:r>
          </a:p>
          <a:p>
            <a:endParaRPr lang="en-US" sz="1200" dirty="0"/>
          </a:p>
          <a:p>
            <a:r>
              <a:rPr lang="en-US" dirty="0" smtClean="0"/>
              <a:t>Collects data </a:t>
            </a:r>
            <a:r>
              <a:rPr lang="en-US" dirty="0"/>
              <a:t>based </a:t>
            </a:r>
            <a:r>
              <a:rPr lang="en-US" dirty="0" smtClean="0"/>
              <a:t>on the </a:t>
            </a:r>
            <a:r>
              <a:rPr lang="en-US" dirty="0"/>
              <a:t>reality that learning occurs everywhere using different methods, through real world experiences, and through formal </a:t>
            </a:r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15197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2295" y="1002008"/>
            <a:ext cx="3855232" cy="794767"/>
          </a:xfrm>
        </p:spPr>
        <p:txBody>
          <a:bodyPr>
            <a:normAutofit/>
          </a:bodyPr>
          <a:lstStyle/>
          <a:p>
            <a:r>
              <a:rPr lang="en-US" dirty="0" smtClean="0"/>
              <a:t>Gamification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93932" cy="3657600"/>
          </a:xfrm>
        </p:spPr>
        <p:txBody>
          <a:bodyPr>
            <a:normAutofit/>
          </a:bodyPr>
          <a:lstStyle/>
          <a:p>
            <a:r>
              <a:rPr lang="en-US" dirty="0" smtClean="0"/>
              <a:t>Games make training </a:t>
            </a:r>
            <a:r>
              <a:rPr lang="en-US" dirty="0"/>
              <a:t>fun, maximize </a:t>
            </a:r>
            <a:r>
              <a:rPr lang="en-US" dirty="0" smtClean="0"/>
              <a:t>learning, </a:t>
            </a:r>
            <a:r>
              <a:rPr lang="en-US" dirty="0"/>
              <a:t>and appeal to </a:t>
            </a:r>
            <a:r>
              <a:rPr lang="en-US" dirty="0" smtClean="0"/>
              <a:t>Millennials</a:t>
            </a:r>
          </a:p>
          <a:p>
            <a:endParaRPr lang="en-US" sz="1200" dirty="0"/>
          </a:p>
          <a:p>
            <a:r>
              <a:rPr lang="en-US" dirty="0" smtClean="0"/>
              <a:t>Often </a:t>
            </a:r>
            <a:r>
              <a:rPr lang="en-US" dirty="0"/>
              <a:t>includes short interactive lessons, </a:t>
            </a:r>
            <a:r>
              <a:rPr lang="en-US" dirty="0" smtClean="0"/>
              <a:t>available </a:t>
            </a:r>
            <a:r>
              <a:rPr lang="en-US" dirty="0"/>
              <a:t>at learners’ fingertips, and allows learners to ask their peers </a:t>
            </a:r>
            <a:r>
              <a:rPr lang="en-US" dirty="0" smtClean="0"/>
              <a:t>questions and </a:t>
            </a:r>
            <a:r>
              <a:rPr lang="en-US" dirty="0"/>
              <a:t>share </a:t>
            </a:r>
            <a:r>
              <a:rPr lang="en-US" dirty="0" smtClean="0"/>
              <a:t>experiences</a:t>
            </a:r>
          </a:p>
          <a:p>
            <a:endParaRPr lang="en-US" sz="1200" dirty="0" smtClean="0"/>
          </a:p>
          <a:p>
            <a:r>
              <a:rPr lang="en-US" dirty="0" smtClean="0"/>
              <a:t>May include simulations </a:t>
            </a:r>
            <a:r>
              <a:rPr lang="en-US" dirty="0"/>
              <a:t>that learners can explore in a </a:t>
            </a:r>
            <a:r>
              <a:rPr lang="en-US" dirty="0" smtClean="0"/>
              <a:t>3D environment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41569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2932" y="962269"/>
            <a:ext cx="6433958" cy="874244"/>
          </a:xfrm>
        </p:spPr>
        <p:txBody>
          <a:bodyPr>
            <a:normAutofit/>
          </a:bodyPr>
          <a:lstStyle/>
          <a:p>
            <a:r>
              <a:rPr lang="en-US" dirty="0" smtClean="0"/>
              <a:t>Neuroscience &amp; Learning</a:t>
            </a:r>
            <a:r>
              <a:rPr lang="en-US" sz="2200" dirty="0" smtClean="0"/>
              <a:t> (1)</a:t>
            </a:r>
            <a:endParaRPr lang="en-US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93932" cy="35814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Advances in neuroscience are increasing </a:t>
            </a:r>
            <a:r>
              <a:rPr lang="en-US" dirty="0" smtClean="0"/>
              <a:t>the’ </a:t>
            </a:r>
            <a:r>
              <a:rPr lang="en-US" dirty="0"/>
              <a:t>ability to study the brain and its </a:t>
            </a:r>
            <a:r>
              <a:rPr lang="en-US" dirty="0" smtClean="0"/>
              <a:t>functioning</a:t>
            </a:r>
          </a:p>
          <a:p>
            <a:pPr>
              <a:spcBef>
                <a:spcPts val="0"/>
              </a:spcBef>
            </a:pPr>
            <a:endParaRPr lang="en-US" sz="1000" dirty="0"/>
          </a:p>
          <a:p>
            <a:pPr>
              <a:spcBef>
                <a:spcPts val="0"/>
              </a:spcBef>
            </a:pPr>
            <a:r>
              <a:rPr lang="en-US" dirty="0"/>
              <a:t>These advances are leading to a better understanding of how we </a:t>
            </a:r>
            <a:r>
              <a:rPr lang="en-US" dirty="0" smtClean="0"/>
              <a:t>learn</a:t>
            </a:r>
          </a:p>
          <a:p>
            <a:pPr>
              <a:spcBef>
                <a:spcPts val="0"/>
              </a:spcBef>
            </a:pPr>
            <a:endParaRPr lang="en-US" sz="1000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Research </a:t>
            </a:r>
            <a:r>
              <a:rPr lang="en-US" dirty="0"/>
              <a:t>on the hippocampus has identified </a:t>
            </a:r>
            <a:r>
              <a:rPr lang="en-US" dirty="0" smtClean="0"/>
              <a:t>conditions necessary </a:t>
            </a:r>
            <a:r>
              <a:rPr lang="en-US" dirty="0"/>
              <a:t>for </a:t>
            </a:r>
            <a:r>
              <a:rPr lang="en-US" dirty="0" smtClean="0"/>
              <a:t>learning, which include</a:t>
            </a:r>
            <a:r>
              <a:rPr lang="en-US" dirty="0"/>
              <a:t> </a:t>
            </a:r>
            <a:r>
              <a:rPr lang="en-US" dirty="0" smtClean="0"/>
              <a:t>attention</a:t>
            </a:r>
            <a:r>
              <a:rPr lang="en-US" dirty="0"/>
              <a:t>, generation, </a:t>
            </a:r>
            <a:r>
              <a:rPr lang="en-US" dirty="0" smtClean="0"/>
              <a:t>emotion, </a:t>
            </a:r>
            <a:r>
              <a:rPr lang="en-US" dirty="0"/>
              <a:t>and </a:t>
            </a:r>
            <a:r>
              <a:rPr lang="en-US" dirty="0" smtClean="0"/>
              <a:t>spacing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60912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5467" y="1002008"/>
            <a:ext cx="6208888" cy="794767"/>
          </a:xfrm>
        </p:spPr>
        <p:txBody>
          <a:bodyPr>
            <a:normAutofit/>
          </a:bodyPr>
          <a:lstStyle/>
          <a:p>
            <a:r>
              <a:rPr lang="en-US" dirty="0" smtClean="0"/>
              <a:t>Neuroscience &amp; </a:t>
            </a:r>
            <a:r>
              <a:rPr lang="en-US" dirty="0"/>
              <a:t>Learning</a:t>
            </a:r>
            <a:r>
              <a:rPr lang="en-US" sz="2000" dirty="0"/>
              <a:t> </a:t>
            </a:r>
            <a:r>
              <a:rPr lang="en-US" sz="2000" dirty="0" smtClean="0"/>
              <a:t>(2)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93932" cy="35052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 smtClean="0"/>
              <a:t>Learners have to eliminate distractions</a:t>
            </a:r>
          </a:p>
          <a:p>
            <a:pPr>
              <a:spcBef>
                <a:spcPts val="0"/>
              </a:spcBef>
            </a:pPr>
            <a:endParaRPr lang="en-US" sz="1000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They need to make their own connections to new ideas</a:t>
            </a:r>
          </a:p>
          <a:p>
            <a:pPr>
              <a:spcBef>
                <a:spcPts val="0"/>
              </a:spcBef>
            </a:pPr>
            <a:endParaRPr lang="en-US" sz="1000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They need some but not overwhelming emotional stimulation</a:t>
            </a:r>
          </a:p>
          <a:p>
            <a:pPr>
              <a:spcBef>
                <a:spcPts val="0"/>
              </a:spcBef>
            </a:pPr>
            <a:endParaRPr lang="en-US" sz="1000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Long-term recall is better when we learn information over several different time periods rather than all at once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02823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5467" y="1002008"/>
            <a:ext cx="6208888" cy="794767"/>
          </a:xfrm>
        </p:spPr>
        <p:txBody>
          <a:bodyPr>
            <a:normAutofit/>
          </a:bodyPr>
          <a:lstStyle/>
          <a:p>
            <a:r>
              <a:rPr lang="en-US" dirty="0"/>
              <a:t>Rapid </a:t>
            </a:r>
            <a:r>
              <a:rPr lang="en-US" dirty="0" smtClean="0"/>
              <a:t>Instructional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93932" cy="28956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 smtClean="0"/>
              <a:t>RID </a:t>
            </a:r>
            <a:r>
              <a:rPr lang="en-US" dirty="0"/>
              <a:t>is a group of techniques that allows training to be built more </a:t>
            </a:r>
            <a:r>
              <a:rPr lang="en-US" dirty="0" smtClean="0"/>
              <a:t>quickly</a:t>
            </a:r>
            <a:endParaRPr lang="en-US" dirty="0"/>
          </a:p>
          <a:p>
            <a:pPr>
              <a:spcBef>
                <a:spcPts val="0"/>
              </a:spcBef>
            </a:pPr>
            <a:endParaRPr lang="en-US" sz="1000" dirty="0"/>
          </a:p>
          <a:p>
            <a:pPr>
              <a:spcBef>
                <a:spcPts val="0"/>
              </a:spcBef>
            </a:pPr>
            <a:r>
              <a:rPr lang="en-US" dirty="0" smtClean="0"/>
              <a:t>Two important RID principles: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dirty="0" smtClean="0"/>
              <a:t>Instructional </a:t>
            </a:r>
            <a:r>
              <a:rPr lang="en-US" dirty="0"/>
              <a:t>content and process can be developed </a:t>
            </a:r>
            <a:r>
              <a:rPr lang="en-US" dirty="0" smtClean="0"/>
              <a:t>independently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dirty="0"/>
              <a:t>Resources </a:t>
            </a:r>
            <a:r>
              <a:rPr lang="en-US" dirty="0" smtClean="0"/>
              <a:t>devoted </a:t>
            </a:r>
            <a:r>
              <a:rPr lang="en-US" dirty="0"/>
              <a:t>to design and delivery of instruction can be </a:t>
            </a:r>
            <a:r>
              <a:rPr lang="en-US" dirty="0" smtClean="0"/>
              <a:t>reallocated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2017 McGraw-Hill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72350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7496" y="1038134"/>
            <a:ext cx="4664830" cy="722515"/>
          </a:xfrm>
        </p:spPr>
        <p:txBody>
          <a:bodyPr>
            <a:normAutofit/>
          </a:bodyPr>
          <a:lstStyle/>
          <a:p>
            <a:r>
              <a:rPr lang="en-US" dirty="0" smtClean="0"/>
              <a:t>RID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93932" cy="32004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 smtClean="0"/>
              <a:t>Common RID </a:t>
            </a:r>
            <a:r>
              <a:rPr lang="en-US" dirty="0"/>
              <a:t>strategies include: 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developing a learning system instead of an instruction system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using shortcuts where appropriate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combining or skipping different steps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adapting existing materials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developing instruction around job aids and performance support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4048944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255" y="887792"/>
            <a:ext cx="5131313" cy="1404198"/>
          </a:xfrm>
        </p:spPr>
        <p:txBody>
          <a:bodyPr>
            <a:normAutofit/>
          </a:bodyPr>
          <a:lstStyle/>
          <a:p>
            <a:r>
              <a:rPr lang="en-US" dirty="0" smtClean="0"/>
              <a:t>Intellectual Capital &amp;     Social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2362200"/>
            <a:ext cx="6493932" cy="3048000"/>
          </a:xfrm>
        </p:spPr>
        <p:txBody>
          <a:bodyPr>
            <a:normAutofit/>
          </a:bodyPr>
          <a:lstStyle/>
          <a:p>
            <a:r>
              <a:rPr lang="en-US" dirty="0"/>
              <a:t>Sharing knowledge and </a:t>
            </a:r>
            <a:r>
              <a:rPr lang="en-US" dirty="0" smtClean="0"/>
              <a:t>intellectual </a:t>
            </a:r>
            <a:r>
              <a:rPr lang="en-US" dirty="0"/>
              <a:t>capital is </a:t>
            </a:r>
            <a:r>
              <a:rPr lang="en-US" dirty="0" smtClean="0"/>
              <a:t>becoming more collaborative</a:t>
            </a:r>
            <a:endParaRPr lang="en-US" dirty="0"/>
          </a:p>
          <a:p>
            <a:endParaRPr lang="en-US" sz="1200" dirty="0"/>
          </a:p>
          <a:p>
            <a:r>
              <a:rPr lang="en-US" dirty="0"/>
              <a:t>By sharing ideas, information, and experiences, we can learn more with </a:t>
            </a:r>
            <a:r>
              <a:rPr lang="en-US" dirty="0" smtClean="0"/>
              <a:t>others</a:t>
            </a:r>
          </a:p>
          <a:p>
            <a:pPr marL="0" indent="0">
              <a:buNone/>
            </a:pPr>
            <a:endParaRPr lang="en-US" sz="1200" dirty="0" smtClean="0"/>
          </a:p>
          <a:p>
            <a:r>
              <a:rPr lang="en-US" dirty="0" smtClean="0"/>
              <a:t>Given </a:t>
            </a:r>
            <a:r>
              <a:rPr lang="en-US" dirty="0"/>
              <a:t>the importance of informal learning, social learning will </a:t>
            </a:r>
            <a:r>
              <a:rPr lang="en-US" dirty="0" smtClean="0"/>
              <a:t>become </a:t>
            </a:r>
            <a:r>
              <a:rPr lang="en-US" dirty="0"/>
              <a:t>more </a:t>
            </a:r>
            <a:r>
              <a:rPr lang="en-US" dirty="0" smtClean="0"/>
              <a:t>important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466743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943320"/>
            <a:ext cx="6829777" cy="759743"/>
          </a:xfrm>
        </p:spPr>
        <p:txBody>
          <a:bodyPr>
            <a:normAutofit/>
          </a:bodyPr>
          <a:lstStyle/>
          <a:p>
            <a:r>
              <a:rPr lang="en-US" dirty="0" smtClean="0"/>
              <a:t>Just-in-Time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93932" cy="35052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Just-in-time learning (or embedded learning) refers to learning that occurs on the job as </a:t>
            </a:r>
            <a:r>
              <a:rPr lang="en-US" dirty="0" smtClean="0"/>
              <a:t>needed</a:t>
            </a:r>
            <a:endParaRPr lang="en-US" dirty="0"/>
          </a:p>
          <a:p>
            <a:pPr>
              <a:spcBef>
                <a:spcPts val="0"/>
              </a:spcBef>
            </a:pPr>
            <a:endParaRPr lang="en-US" sz="1200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Involves </a:t>
            </a:r>
            <a:r>
              <a:rPr lang="en-US" dirty="0"/>
              <a:t>collaboration and non-learning technologies such as instant </a:t>
            </a:r>
            <a:r>
              <a:rPr lang="en-US" dirty="0" smtClean="0"/>
              <a:t>messaging</a:t>
            </a:r>
            <a:endParaRPr lang="en-US" dirty="0"/>
          </a:p>
          <a:p>
            <a:pPr>
              <a:spcBef>
                <a:spcPts val="0"/>
              </a:spcBef>
            </a:pPr>
            <a:endParaRPr lang="en-US" sz="1200" dirty="0"/>
          </a:p>
          <a:p>
            <a:pPr>
              <a:spcBef>
                <a:spcPts val="0"/>
              </a:spcBef>
            </a:pPr>
            <a:r>
              <a:rPr lang="en-US" dirty="0"/>
              <a:t>P</a:t>
            </a:r>
            <a:r>
              <a:rPr lang="en-US" dirty="0" smtClean="0"/>
              <a:t>opular for employees who cannot attend classroom training or spend hours with online learning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4137233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7689" y="943320"/>
            <a:ext cx="5644444" cy="759743"/>
          </a:xfrm>
        </p:spPr>
        <p:txBody>
          <a:bodyPr>
            <a:normAutofit/>
          </a:bodyPr>
          <a:lstStyle/>
          <a:p>
            <a:r>
              <a:rPr lang="en-US" dirty="0" smtClean="0"/>
              <a:t>Performance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93932" cy="35052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Training departments </a:t>
            </a:r>
            <a:r>
              <a:rPr lang="en-US" dirty="0" smtClean="0"/>
              <a:t>need </a:t>
            </a:r>
            <a:r>
              <a:rPr lang="en-US" dirty="0"/>
              <a:t>to be involved in performance analysis in three </a:t>
            </a:r>
            <a:r>
              <a:rPr lang="en-US" dirty="0" smtClean="0"/>
              <a:t>ways: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dirty="0"/>
              <a:t>Focusing on interventions related to performance improvement</a:t>
            </a:r>
          </a:p>
          <a:p>
            <a:pPr lvl="1">
              <a:spcBef>
                <a:spcPts val="0"/>
              </a:spcBef>
            </a:pPr>
            <a:r>
              <a:rPr lang="en-US" dirty="0"/>
              <a:t>Providing support for high-performance work systems</a:t>
            </a:r>
          </a:p>
          <a:p>
            <a:pPr lvl="1">
              <a:spcBef>
                <a:spcPts val="0"/>
              </a:spcBef>
            </a:pPr>
            <a:r>
              <a:rPr lang="en-US" dirty="0"/>
              <a:t>Developing </a:t>
            </a:r>
            <a:r>
              <a:rPr lang="en-US" dirty="0" smtClean="0"/>
              <a:t>training systems that </a:t>
            </a:r>
            <a:r>
              <a:rPr lang="en-US" dirty="0"/>
              <a:t>reduce costs and increase employee access to </a:t>
            </a:r>
            <a:r>
              <a:rPr lang="en-US" dirty="0" smtClean="0"/>
              <a:t>learning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49497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771" y="885856"/>
            <a:ext cx="7320457" cy="874671"/>
          </a:xfrm>
        </p:spPr>
        <p:txBody>
          <a:bodyPr>
            <a:normAutofit/>
          </a:bodyPr>
          <a:lstStyle/>
          <a:p>
            <a:r>
              <a:rPr lang="en-US" dirty="0" smtClean="0"/>
              <a:t>Learning Management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93932" cy="34290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LMSs provide training administration, development tools, and online </a:t>
            </a:r>
            <a:r>
              <a:rPr lang="en-US" dirty="0" smtClean="0"/>
              <a:t>training</a:t>
            </a:r>
            <a:endParaRPr lang="en-US" dirty="0"/>
          </a:p>
          <a:p>
            <a:pPr>
              <a:spcBef>
                <a:spcPts val="0"/>
              </a:spcBef>
            </a:pPr>
            <a:endParaRPr lang="en-US" sz="1200" dirty="0"/>
          </a:p>
          <a:p>
            <a:pPr>
              <a:spcBef>
                <a:spcPts val="0"/>
              </a:spcBef>
            </a:pPr>
            <a:r>
              <a:rPr lang="en-US" dirty="0"/>
              <a:t>LMSs are moving from providing and tracking training to a broader focus on talent </a:t>
            </a:r>
            <a:r>
              <a:rPr lang="en-US" dirty="0" smtClean="0"/>
              <a:t>management</a:t>
            </a:r>
            <a:endParaRPr lang="en-US" dirty="0"/>
          </a:p>
          <a:p>
            <a:pPr>
              <a:spcBef>
                <a:spcPts val="0"/>
              </a:spcBef>
            </a:pPr>
            <a:endParaRPr lang="en-US" sz="1200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LMSs </a:t>
            </a:r>
            <a:r>
              <a:rPr lang="en-US" dirty="0"/>
              <a:t>will include more career planning tools to </a:t>
            </a:r>
            <a:r>
              <a:rPr lang="en-US" dirty="0" smtClean="0"/>
              <a:t>connect </a:t>
            </a:r>
            <a:r>
              <a:rPr lang="en-US" dirty="0"/>
              <a:t>employees with </a:t>
            </a:r>
            <a:r>
              <a:rPr lang="en-US" dirty="0" smtClean="0"/>
              <a:t>different </a:t>
            </a:r>
            <a:r>
              <a:rPr lang="en-US" dirty="0"/>
              <a:t>development </a:t>
            </a:r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6958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255" y="943320"/>
            <a:ext cx="5131313" cy="759743"/>
          </a:xfrm>
        </p:spPr>
        <p:txBody>
          <a:bodyPr>
            <a:normAutofit/>
          </a:bodyPr>
          <a:lstStyle/>
          <a:p>
            <a:r>
              <a:rPr lang="en-US" dirty="0" smtClean="0"/>
              <a:t>Cloud Computing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93932" cy="35814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 smtClean="0"/>
              <a:t>Computer systems </a:t>
            </a:r>
            <a:r>
              <a:rPr lang="en-US" dirty="0"/>
              <a:t>that provide IT infrastructure over a network in a self-service, modifiable, and on-demand </a:t>
            </a:r>
            <a:r>
              <a:rPr lang="en-US" dirty="0" smtClean="0"/>
              <a:t>context</a:t>
            </a:r>
          </a:p>
          <a:p>
            <a:pPr>
              <a:spcBef>
                <a:spcPts val="0"/>
              </a:spcBef>
            </a:pPr>
            <a:endParaRPr lang="en-US" sz="1200" dirty="0"/>
          </a:p>
          <a:p>
            <a:pPr>
              <a:spcBef>
                <a:spcPts val="0"/>
              </a:spcBef>
            </a:pPr>
            <a:r>
              <a:rPr lang="en-US" dirty="0" smtClean="0"/>
              <a:t>Just-in-time </a:t>
            </a:r>
            <a:r>
              <a:rPr lang="en-US" dirty="0"/>
              <a:t>access to workforce analytics tools, training programs, and social </a:t>
            </a:r>
            <a:r>
              <a:rPr lang="en-US" dirty="0" smtClean="0"/>
              <a:t>media</a:t>
            </a:r>
            <a:endParaRPr lang="en-US" dirty="0"/>
          </a:p>
          <a:p>
            <a:pPr>
              <a:spcBef>
                <a:spcPts val="0"/>
              </a:spcBef>
            </a:pPr>
            <a:endParaRPr lang="en-US" sz="1200" dirty="0"/>
          </a:p>
          <a:p>
            <a:pPr>
              <a:spcBef>
                <a:spcPts val="0"/>
              </a:spcBef>
            </a:pPr>
            <a:r>
              <a:rPr lang="en-US" dirty="0" smtClean="0"/>
              <a:t>Can be </a:t>
            </a:r>
            <a:r>
              <a:rPr lang="en-US" dirty="0"/>
              <a:t>used to store learning data in a “warehouse” that can be easily accessed to analyze </a:t>
            </a:r>
            <a:r>
              <a:rPr lang="en-US" dirty="0" smtClean="0"/>
              <a:t>trends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2683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2295" y="943320"/>
            <a:ext cx="3855232" cy="759743"/>
          </a:xfrm>
        </p:spPr>
        <p:txBody>
          <a:bodyPr>
            <a:normAutofit/>
          </a:bodyPr>
          <a:lstStyle/>
          <a:p>
            <a:r>
              <a:rPr lang="en-US" dirty="0" smtClean="0"/>
              <a:t>Big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493932" cy="32766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 smtClean="0"/>
              <a:t>Involves </a:t>
            </a:r>
            <a:r>
              <a:rPr lang="en-US" dirty="0"/>
              <a:t>collecting data about users’ activities, analyzing </a:t>
            </a:r>
            <a:r>
              <a:rPr lang="en-US" dirty="0" smtClean="0"/>
              <a:t>data </a:t>
            </a:r>
            <a:r>
              <a:rPr lang="en-US" dirty="0"/>
              <a:t>to identify </a:t>
            </a:r>
            <a:r>
              <a:rPr lang="en-US" dirty="0" smtClean="0"/>
              <a:t>trends</a:t>
            </a:r>
            <a:r>
              <a:rPr lang="en-US" dirty="0"/>
              <a:t>, and understanding how </a:t>
            </a:r>
            <a:r>
              <a:rPr lang="en-US" dirty="0" smtClean="0"/>
              <a:t>trends </a:t>
            </a:r>
            <a:r>
              <a:rPr lang="en-US" dirty="0"/>
              <a:t>link to business </a:t>
            </a:r>
            <a:r>
              <a:rPr lang="en-US" dirty="0" smtClean="0"/>
              <a:t>goals</a:t>
            </a:r>
            <a:endParaRPr lang="en-US" dirty="0"/>
          </a:p>
          <a:p>
            <a:pPr>
              <a:spcBef>
                <a:spcPts val="0"/>
              </a:spcBef>
            </a:pPr>
            <a:endParaRPr lang="en-US" sz="1000" dirty="0"/>
          </a:p>
          <a:p>
            <a:pPr>
              <a:spcBef>
                <a:spcPts val="0"/>
              </a:spcBef>
            </a:pPr>
            <a:r>
              <a:rPr lang="en-US" dirty="0" smtClean="0"/>
              <a:t>Useful for identifying </a:t>
            </a:r>
            <a:r>
              <a:rPr lang="en-US" dirty="0"/>
              <a:t>how employees learn, who the experts and leaders are in social networks, and what type of instruction </a:t>
            </a:r>
            <a:r>
              <a:rPr lang="en-US" dirty="0" smtClean="0"/>
              <a:t>leads </a:t>
            </a:r>
            <a:r>
              <a:rPr lang="en-US" dirty="0"/>
              <a:t>to </a:t>
            </a:r>
            <a:r>
              <a:rPr lang="en-US" dirty="0" smtClean="0"/>
              <a:t>the best results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40029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0914" y="884329"/>
            <a:ext cx="5770395" cy="1334925"/>
          </a:xfrm>
        </p:spPr>
        <p:txBody>
          <a:bodyPr>
            <a:normAutofit/>
          </a:bodyPr>
          <a:lstStyle/>
          <a:p>
            <a:r>
              <a:rPr lang="en-US" dirty="0" smtClean="0"/>
              <a:t>Learning Partnerships &amp; Outsourcing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2286000"/>
            <a:ext cx="6493932" cy="3429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Organizations </a:t>
            </a:r>
            <a:r>
              <a:rPr lang="en-US" dirty="0" smtClean="0"/>
              <a:t>outsource to </a:t>
            </a:r>
            <a:r>
              <a:rPr lang="en-US" dirty="0"/>
              <a:t>help employees acquire specialized expertise, gain access to best practices, and achieve cost </a:t>
            </a:r>
            <a:r>
              <a:rPr lang="en-US" dirty="0" smtClean="0"/>
              <a:t>savings</a:t>
            </a:r>
            <a:endParaRPr lang="en-US" dirty="0"/>
          </a:p>
          <a:p>
            <a:endParaRPr lang="en-US" sz="800" dirty="0"/>
          </a:p>
          <a:p>
            <a:r>
              <a:rPr lang="en-US" dirty="0" smtClean="0"/>
              <a:t>Outsourcing is particularly relevant for technology-based </a:t>
            </a:r>
            <a:r>
              <a:rPr lang="en-US" dirty="0"/>
              <a:t>learning solutions </a:t>
            </a:r>
            <a:endParaRPr lang="en-US" dirty="0" smtClean="0"/>
          </a:p>
          <a:p>
            <a:endParaRPr lang="en-US" sz="800" dirty="0" smtClean="0"/>
          </a:p>
          <a:p>
            <a:r>
              <a:rPr lang="en-US" dirty="0" smtClean="0"/>
              <a:t>A </a:t>
            </a:r>
            <a:r>
              <a:rPr lang="en-US" dirty="0"/>
              <a:t>lifelong learning system can provide better opportunities for </a:t>
            </a:r>
            <a:r>
              <a:rPr lang="en-US" dirty="0" smtClean="0"/>
              <a:t>people </a:t>
            </a:r>
            <a:r>
              <a:rPr lang="en-US" dirty="0"/>
              <a:t>to develop </a:t>
            </a:r>
            <a:r>
              <a:rPr lang="en-US" dirty="0" smtClean="0"/>
              <a:t>skills </a:t>
            </a:r>
            <a:r>
              <a:rPr lang="en-US" dirty="0"/>
              <a:t>for multiple jobs and </a:t>
            </a:r>
            <a:r>
              <a:rPr lang="en-US" dirty="0" smtClean="0"/>
              <a:t>careers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Education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66244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989930"/>
            <a:ext cx="6829777" cy="742722"/>
          </a:xfrm>
        </p:spPr>
        <p:txBody>
          <a:bodyPr>
            <a:normAutofit/>
          </a:bodyPr>
          <a:lstStyle/>
          <a:p>
            <a:r>
              <a:rPr lang="en-US" dirty="0" smtClean="0"/>
              <a:t>Application Service Provider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93932" cy="3810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/>
              <a:t>One type of </a:t>
            </a:r>
            <a:r>
              <a:rPr lang="en-US" dirty="0" smtClean="0"/>
              <a:t>outsourcing </a:t>
            </a:r>
            <a:r>
              <a:rPr lang="en-US" dirty="0"/>
              <a:t>involves the use of an application service provider (ASP</a:t>
            </a:r>
            <a:r>
              <a:rPr lang="en-US" dirty="0" smtClean="0"/>
              <a:t>)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sz="800" dirty="0"/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/>
              <a:t>An ASP rents out access to software for a specific </a:t>
            </a:r>
            <a:r>
              <a:rPr lang="en-US" dirty="0" smtClean="0"/>
              <a:t>application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sz="800" dirty="0"/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/>
              <a:t>Company resources are not used to purchase or maintain an internal network or </a:t>
            </a:r>
            <a:r>
              <a:rPr lang="en-US" dirty="0" smtClean="0"/>
              <a:t>intranet</a:t>
            </a:r>
            <a:endParaRPr lang="en-US" dirty="0"/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sz="800" dirty="0" smtClean="0"/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Companies </a:t>
            </a:r>
            <a:r>
              <a:rPr lang="en-US" dirty="0"/>
              <a:t>save </a:t>
            </a:r>
            <a:r>
              <a:rPr lang="en-US" dirty="0" smtClean="0"/>
              <a:t>costs </a:t>
            </a:r>
            <a:r>
              <a:rPr lang="en-US" dirty="0"/>
              <a:t>associated with building, renting, or maintaining a training </a:t>
            </a:r>
            <a:r>
              <a:rPr lang="en-US" dirty="0" smtClean="0"/>
              <a:t>facility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Education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846864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9426" y="1008167"/>
            <a:ext cx="7436439" cy="821314"/>
          </a:xfrm>
        </p:spPr>
        <p:txBody>
          <a:bodyPr>
            <a:normAutofit/>
          </a:bodyPr>
          <a:lstStyle/>
          <a:p>
            <a:r>
              <a:rPr lang="en-US" dirty="0" smtClean="0"/>
              <a:t>Needed Trainer Competencies</a:t>
            </a:r>
            <a:r>
              <a:rPr lang="en-US" sz="2200" dirty="0" smtClean="0"/>
              <a:t> (1)</a:t>
            </a:r>
            <a:endParaRPr lang="en-US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93932" cy="358140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Matching training content and methods to the local culture of the </a:t>
            </a:r>
            <a:r>
              <a:rPr lang="en-US" dirty="0" smtClean="0"/>
              <a:t>workplace</a:t>
            </a:r>
          </a:p>
          <a:p>
            <a:pPr marL="0" lvl="0" indent="0">
              <a:buNone/>
            </a:pPr>
            <a:endParaRPr lang="en-US" sz="1000" dirty="0"/>
          </a:p>
          <a:p>
            <a:pPr lvl="0"/>
            <a:r>
              <a:rPr lang="en-US" dirty="0"/>
              <a:t>Designing learning space and content in technology-driven </a:t>
            </a:r>
            <a:r>
              <a:rPr lang="en-US" dirty="0" smtClean="0"/>
              <a:t>environments</a:t>
            </a:r>
          </a:p>
          <a:p>
            <a:pPr lvl="0"/>
            <a:endParaRPr lang="en-US" sz="1000" dirty="0"/>
          </a:p>
          <a:p>
            <a:pPr lvl="0"/>
            <a:r>
              <a:rPr lang="en-US" dirty="0"/>
              <a:t>Use of multimedia </a:t>
            </a:r>
            <a:r>
              <a:rPr lang="en-US" dirty="0" smtClean="0"/>
              <a:t>tools</a:t>
            </a:r>
          </a:p>
          <a:p>
            <a:pPr lvl="0"/>
            <a:endParaRPr lang="en-US" sz="1000" dirty="0"/>
          </a:p>
          <a:p>
            <a:pPr lvl="0"/>
            <a:r>
              <a:rPr lang="en-US" dirty="0"/>
              <a:t>Delivering and packaging training in different formats for beginners and </a:t>
            </a:r>
            <a:r>
              <a:rPr lang="en-US" dirty="0" smtClean="0"/>
              <a:t>experts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543125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374" y="1045500"/>
            <a:ext cx="7320542" cy="746649"/>
          </a:xfrm>
        </p:spPr>
        <p:txBody>
          <a:bodyPr>
            <a:normAutofit/>
          </a:bodyPr>
          <a:lstStyle/>
          <a:p>
            <a:r>
              <a:rPr lang="en-US" dirty="0" smtClean="0"/>
              <a:t>Needed Trainer </a:t>
            </a:r>
            <a:r>
              <a:rPr lang="en-US" dirty="0"/>
              <a:t>Competencies</a:t>
            </a:r>
            <a:r>
              <a:rPr lang="en-US" sz="2000" dirty="0"/>
              <a:t> </a:t>
            </a:r>
            <a:r>
              <a:rPr lang="en-US" sz="2000" dirty="0" smtClean="0"/>
              <a:t>(2)</a:t>
            </a:r>
            <a:endParaRPr lang="en-US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93932" cy="3505200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/>
              <a:t>Use of assessments to determine </a:t>
            </a:r>
            <a:r>
              <a:rPr lang="en-US" dirty="0" smtClean="0"/>
              <a:t>learning styles</a:t>
            </a:r>
          </a:p>
          <a:p>
            <a:pPr lvl="0"/>
            <a:endParaRPr lang="en-US" sz="1000" dirty="0"/>
          </a:p>
          <a:p>
            <a:pPr lvl="0"/>
            <a:r>
              <a:rPr lang="en-US" dirty="0"/>
              <a:t>Developing search-and-identify technologies so employees can find information when they need </a:t>
            </a:r>
            <a:r>
              <a:rPr lang="en-US" dirty="0" smtClean="0"/>
              <a:t>it</a:t>
            </a:r>
          </a:p>
          <a:p>
            <a:pPr lvl="0"/>
            <a:endParaRPr lang="en-US" sz="1000" dirty="0"/>
          </a:p>
          <a:p>
            <a:pPr lvl="0"/>
            <a:r>
              <a:rPr lang="en-US" dirty="0"/>
              <a:t>Facilitating learning and staying in touch with employees, managers, and business units for their learning </a:t>
            </a:r>
            <a:r>
              <a:rPr lang="en-US" dirty="0" smtClean="0"/>
              <a:t>needs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83931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772" y="1016259"/>
            <a:ext cx="7393747" cy="805131"/>
          </a:xfrm>
        </p:spPr>
        <p:txBody>
          <a:bodyPr>
            <a:normAutofit/>
          </a:bodyPr>
          <a:lstStyle/>
          <a:p>
            <a:r>
              <a:rPr lang="en-US" dirty="0" smtClean="0"/>
              <a:t>Needed Trainer </a:t>
            </a:r>
            <a:r>
              <a:rPr lang="en-US" dirty="0"/>
              <a:t>Competencies</a:t>
            </a:r>
            <a:r>
              <a:rPr lang="en-US" sz="2000" dirty="0"/>
              <a:t> </a:t>
            </a:r>
            <a:r>
              <a:rPr lang="en-US" sz="2000" dirty="0" smtClean="0"/>
              <a:t>(3)</a:t>
            </a:r>
            <a:endParaRPr lang="en-US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93932" cy="3276600"/>
          </a:xfrm>
        </p:spPr>
        <p:txBody>
          <a:bodyPr>
            <a:normAutofit/>
          </a:bodyPr>
          <a:lstStyle/>
          <a:p>
            <a:r>
              <a:rPr lang="en-US" dirty="0"/>
              <a:t>Being a change </a:t>
            </a:r>
            <a:r>
              <a:rPr lang="en-US" dirty="0" smtClean="0"/>
              <a:t>agent</a:t>
            </a:r>
          </a:p>
          <a:p>
            <a:endParaRPr lang="en-US" sz="1000" dirty="0"/>
          </a:p>
          <a:p>
            <a:r>
              <a:rPr lang="en-US" dirty="0"/>
              <a:t>Developing learning that is integrated with the </a:t>
            </a:r>
            <a:r>
              <a:rPr lang="en-US" dirty="0" smtClean="0"/>
              <a:t>job</a:t>
            </a:r>
          </a:p>
          <a:p>
            <a:endParaRPr lang="en-US" sz="1000" dirty="0"/>
          </a:p>
          <a:p>
            <a:r>
              <a:rPr lang="en-US" dirty="0"/>
              <a:t>Integrating social media into </a:t>
            </a:r>
            <a:r>
              <a:rPr lang="en-US" dirty="0" smtClean="0"/>
              <a:t>learning</a:t>
            </a:r>
          </a:p>
          <a:p>
            <a:endParaRPr lang="en-US" sz="1000" dirty="0"/>
          </a:p>
          <a:p>
            <a:r>
              <a:rPr lang="en-US" dirty="0"/>
              <a:t>Identifying root causes of job and business </a:t>
            </a:r>
            <a:r>
              <a:rPr lang="en-US" dirty="0" smtClean="0"/>
              <a:t>problems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459314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8967" y="1008167"/>
            <a:ext cx="4757356" cy="821314"/>
          </a:xfrm>
        </p:spPr>
        <p:txBody>
          <a:bodyPr/>
          <a:lstStyle/>
          <a:p>
            <a:r>
              <a:rPr lang="en-US" dirty="0" smtClean="0"/>
              <a:t>Concluding Points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93932" cy="3429000"/>
          </a:xfrm>
        </p:spPr>
        <p:txBody>
          <a:bodyPr>
            <a:normAutofit/>
          </a:bodyPr>
          <a:lstStyle/>
          <a:p>
            <a:r>
              <a:rPr lang="en-US" dirty="0" smtClean="0"/>
              <a:t>Many principles of training and development will withstand the test of time</a:t>
            </a:r>
          </a:p>
          <a:p>
            <a:endParaRPr lang="en-US" sz="1000" dirty="0"/>
          </a:p>
          <a:p>
            <a:r>
              <a:rPr lang="en-US" dirty="0" smtClean="0"/>
              <a:t>However, the training and development function will continue to evolve</a:t>
            </a:r>
          </a:p>
          <a:p>
            <a:endParaRPr lang="en-US" sz="1000" dirty="0"/>
          </a:p>
          <a:p>
            <a:r>
              <a:rPr lang="en-US" dirty="0" smtClean="0"/>
              <a:t>It is important to stay abreast of emerging trends and incorporate them into training systems creatively yet wisely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857822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2651</TotalTime>
  <Words>1998</Words>
  <Application>Microsoft Office PowerPoint</Application>
  <PresentationFormat>On-screen Show (4:3)</PresentationFormat>
  <Paragraphs>208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Pushpin</vt:lpstr>
      <vt:lpstr>Chapter Eleven The Future of Training &amp; Development</vt:lpstr>
      <vt:lpstr>Objectives (1)</vt:lpstr>
      <vt:lpstr>Objectives (2)</vt:lpstr>
      <vt:lpstr>Future Training Trends (1)</vt:lpstr>
      <vt:lpstr>Future Training Trends (2)</vt:lpstr>
      <vt:lpstr>Training for Sustainability (1)</vt:lpstr>
      <vt:lpstr>Training for Sustainability (2) </vt:lpstr>
      <vt:lpstr>Wearables</vt:lpstr>
      <vt:lpstr>Benefits of Wearables</vt:lpstr>
      <vt:lpstr>Wireless Tablet-Based Technology</vt:lpstr>
      <vt:lpstr>Augmented Reality (1)</vt:lpstr>
      <vt:lpstr>Augmented Reality (2)</vt:lpstr>
      <vt:lpstr>Artificial Intelligence</vt:lpstr>
      <vt:lpstr>Tin Can API </vt:lpstr>
      <vt:lpstr>Gamification</vt:lpstr>
      <vt:lpstr>Neuroscience &amp; Learning (1)</vt:lpstr>
      <vt:lpstr>Neuroscience &amp; Learning (2)</vt:lpstr>
      <vt:lpstr>Rapid Instructional Design</vt:lpstr>
      <vt:lpstr>RID Strategies</vt:lpstr>
      <vt:lpstr>Intellectual Capital &amp;     Social Learning</vt:lpstr>
      <vt:lpstr>Just-in-Time Learning</vt:lpstr>
      <vt:lpstr>Performance Analysis</vt:lpstr>
      <vt:lpstr>Learning Management Systems</vt:lpstr>
      <vt:lpstr>Cloud Computing</vt:lpstr>
      <vt:lpstr>Big Data</vt:lpstr>
      <vt:lpstr>Learning Partnerships &amp; Outsourcing</vt:lpstr>
      <vt:lpstr>Application Service Provider </vt:lpstr>
      <vt:lpstr>Needed Trainer Competencies (1)</vt:lpstr>
      <vt:lpstr>Needed Trainer Competencies (2)</vt:lpstr>
      <vt:lpstr>Needed Trainer Competencies (3)</vt:lpstr>
      <vt:lpstr>Concluding Points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Tews</dc:creator>
  <cp:lastModifiedBy>Praveen Kumar</cp:lastModifiedBy>
  <cp:revision>220</cp:revision>
  <cp:lastPrinted>2014-04-03T14:21:21Z</cp:lastPrinted>
  <dcterms:created xsi:type="dcterms:W3CDTF">2011-08-23T20:33:51Z</dcterms:created>
  <dcterms:modified xsi:type="dcterms:W3CDTF">2016-09-13T05:47:47Z</dcterms:modified>
</cp:coreProperties>
</file>