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1"/>
  </p:notesMasterIdLst>
  <p:handoutMasterIdLst>
    <p:handoutMasterId r:id="rId42"/>
  </p:handoutMasterIdLst>
  <p:sldIdLst>
    <p:sldId id="542" r:id="rId2"/>
    <p:sldId id="477" r:id="rId3"/>
    <p:sldId id="483" r:id="rId4"/>
    <p:sldId id="484" r:id="rId5"/>
    <p:sldId id="486" r:id="rId6"/>
    <p:sldId id="487" r:id="rId7"/>
    <p:sldId id="488" r:id="rId8"/>
    <p:sldId id="493" r:id="rId9"/>
    <p:sldId id="489" r:id="rId10"/>
    <p:sldId id="540" r:id="rId11"/>
    <p:sldId id="495" r:id="rId12"/>
    <p:sldId id="491" r:id="rId13"/>
    <p:sldId id="494" r:id="rId14"/>
    <p:sldId id="496" r:id="rId15"/>
    <p:sldId id="497" r:id="rId16"/>
    <p:sldId id="498" r:id="rId17"/>
    <p:sldId id="541" r:id="rId18"/>
    <p:sldId id="501" r:id="rId19"/>
    <p:sldId id="502" r:id="rId20"/>
    <p:sldId id="503" r:id="rId21"/>
    <p:sldId id="504" r:id="rId22"/>
    <p:sldId id="505" r:id="rId23"/>
    <p:sldId id="538" r:id="rId24"/>
    <p:sldId id="506" r:id="rId25"/>
    <p:sldId id="507" r:id="rId26"/>
    <p:sldId id="508" r:id="rId27"/>
    <p:sldId id="509" r:id="rId28"/>
    <p:sldId id="528" r:id="rId29"/>
    <p:sldId id="529" r:id="rId30"/>
    <p:sldId id="510" r:id="rId31"/>
    <p:sldId id="533" r:id="rId32"/>
    <p:sldId id="530" r:id="rId33"/>
    <p:sldId id="531" r:id="rId34"/>
    <p:sldId id="534" r:id="rId35"/>
    <p:sldId id="539" r:id="rId36"/>
    <p:sldId id="535" r:id="rId37"/>
    <p:sldId id="536" r:id="rId38"/>
    <p:sldId id="511" r:id="rId39"/>
    <p:sldId id="537" r:id="rId40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 varScale="1">
        <p:scale>
          <a:sx n="40" d="100"/>
          <a:sy n="40" d="100"/>
        </p:scale>
        <p:origin x="8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84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0916F-5E50-4736-AF54-43775EB480F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5F6DE34-CCE1-4131-A22B-97577B5CBE50}">
      <dgm:prSet/>
      <dgm:spPr/>
      <dgm:t>
        <a:bodyPr/>
        <a:lstStyle/>
        <a:p>
          <a:r>
            <a:rPr lang="en-US" b="0" dirty="0" smtClean="0">
              <a:latin typeface="Gisha" panose="020B0502040204020203" pitchFamily="34" charset="-79"/>
              <a:cs typeface="Gisha" panose="020B0502040204020203" pitchFamily="34" charset="-79"/>
            </a:rPr>
            <a:t>Roles of employees and managers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49E6C688-9AE1-4AD7-A05F-56EFD855E6F3}" type="parTrans" cxnId="{D80F6905-4A5B-48B2-9B7D-B0396B79DBC0}">
      <dgm:prSet/>
      <dgm:spPr/>
      <dgm:t>
        <a:bodyPr/>
        <a:lstStyle/>
        <a:p>
          <a:endParaRPr lang="en-US"/>
        </a:p>
      </dgm:t>
    </dgm:pt>
    <dgm:pt modelId="{F4F1D56C-04DA-408F-AC2A-9A782DD7484B}" type="sibTrans" cxnId="{D80F6905-4A5B-48B2-9B7D-B0396B79DBC0}">
      <dgm:prSet/>
      <dgm:spPr/>
      <dgm:t>
        <a:bodyPr/>
        <a:lstStyle/>
        <a:p>
          <a:endParaRPr lang="en-US"/>
        </a:p>
      </dgm:t>
    </dgm:pt>
    <dgm:pt modelId="{57AFAEA2-BC21-48FC-B9F5-2E8275A3D185}">
      <dgm:prSet/>
      <dgm:spPr/>
      <dgm:t>
        <a:bodyPr/>
        <a:lstStyle/>
        <a:p>
          <a:r>
            <a:rPr lang="en-US" b="0" smtClean="0">
              <a:latin typeface="Gisha" panose="020B0502040204020203" pitchFamily="34" charset="-79"/>
              <a:cs typeface="Gisha" panose="020B0502040204020203" pitchFamily="34" charset="-79"/>
            </a:rPr>
            <a:t>Top management support</a:t>
          </a:r>
          <a:endParaRPr lang="en-US" b="0" dirty="0" smtClean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E8ABE40A-3700-4031-B06E-7CA1C3A86668}" type="parTrans" cxnId="{F7BE96D1-3099-49AD-BBAB-99322E6A77C0}">
      <dgm:prSet/>
      <dgm:spPr/>
      <dgm:t>
        <a:bodyPr/>
        <a:lstStyle/>
        <a:p>
          <a:endParaRPr lang="en-US"/>
        </a:p>
      </dgm:t>
    </dgm:pt>
    <dgm:pt modelId="{3CE63BB3-525E-48B1-B716-AE137F202205}" type="sibTrans" cxnId="{F7BE96D1-3099-49AD-BBAB-99322E6A77C0}">
      <dgm:prSet/>
      <dgm:spPr/>
      <dgm:t>
        <a:bodyPr/>
        <a:lstStyle/>
        <a:p>
          <a:endParaRPr lang="en-US"/>
        </a:p>
      </dgm:t>
    </dgm:pt>
    <dgm:pt modelId="{48AF8BA3-F0D5-4D18-B1F0-291C83330BEC}">
      <dgm:prSet/>
      <dgm:spPr/>
      <dgm:t>
        <a:bodyPr/>
        <a:lstStyle/>
        <a:p>
          <a:r>
            <a:rPr lang="en-US" b="0" smtClean="0">
              <a:latin typeface="Gisha" panose="020B0502040204020203" pitchFamily="34" charset="-79"/>
              <a:cs typeface="Gisha" panose="020B0502040204020203" pitchFamily="34" charset="-79"/>
            </a:rPr>
            <a:t>Integration of business units</a:t>
          </a:r>
          <a:endParaRPr lang="en-US" b="0" dirty="0" smtClean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F4F04F66-6265-4068-A0D5-CE33018A5041}" type="parTrans" cxnId="{B8987CFF-5D4C-4144-9409-5A4A50AC1B4B}">
      <dgm:prSet/>
      <dgm:spPr/>
      <dgm:t>
        <a:bodyPr/>
        <a:lstStyle/>
        <a:p>
          <a:endParaRPr lang="en-US"/>
        </a:p>
      </dgm:t>
    </dgm:pt>
    <dgm:pt modelId="{FDF7B7FC-9549-4BA0-B7D8-9459287C5845}" type="sibTrans" cxnId="{B8987CFF-5D4C-4144-9409-5A4A50AC1B4B}">
      <dgm:prSet/>
      <dgm:spPr/>
      <dgm:t>
        <a:bodyPr/>
        <a:lstStyle/>
        <a:p>
          <a:endParaRPr lang="en-US"/>
        </a:p>
      </dgm:t>
    </dgm:pt>
    <dgm:pt modelId="{4C147BF5-FF17-4387-ADE1-21374698BD27}">
      <dgm:prSet/>
      <dgm:spPr/>
      <dgm:t>
        <a:bodyPr/>
        <a:lstStyle/>
        <a:p>
          <a:r>
            <a:rPr lang="en-US" b="0" smtClean="0">
              <a:latin typeface="Gisha" panose="020B0502040204020203" pitchFamily="34" charset="-79"/>
              <a:cs typeface="Gisha" panose="020B0502040204020203" pitchFamily="34" charset="-79"/>
            </a:rPr>
            <a:t>Global presence</a:t>
          </a:r>
          <a:endParaRPr lang="en-US" b="0" dirty="0" smtClean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2BD59B92-EFC0-4CAE-B7DB-9BA45A21E08A}" type="parTrans" cxnId="{1302F06C-1640-446B-B538-27C39B304E14}">
      <dgm:prSet/>
      <dgm:spPr/>
      <dgm:t>
        <a:bodyPr/>
        <a:lstStyle/>
        <a:p>
          <a:endParaRPr lang="en-US"/>
        </a:p>
      </dgm:t>
    </dgm:pt>
    <dgm:pt modelId="{79C54BDD-D275-4F4F-ACFF-29AE82203E20}" type="sibTrans" cxnId="{1302F06C-1640-446B-B538-27C39B304E14}">
      <dgm:prSet/>
      <dgm:spPr/>
      <dgm:t>
        <a:bodyPr/>
        <a:lstStyle/>
        <a:p>
          <a:endParaRPr lang="en-US"/>
        </a:p>
      </dgm:t>
    </dgm:pt>
    <dgm:pt modelId="{5EA32823-3955-4352-BB43-7ABE6B6F3E17}">
      <dgm:prSet/>
      <dgm:spPr/>
      <dgm:t>
        <a:bodyPr/>
        <a:lstStyle/>
        <a:p>
          <a:r>
            <a:rPr lang="en-US" b="0" dirty="0" smtClean="0">
              <a:latin typeface="Gisha" panose="020B0502040204020203" pitchFamily="34" charset="-79"/>
              <a:cs typeface="Gisha" panose="020B0502040204020203" pitchFamily="34" charset="-79"/>
            </a:rPr>
            <a:t>Business conditions</a:t>
          </a:r>
        </a:p>
      </dgm:t>
    </dgm:pt>
    <dgm:pt modelId="{C09432B3-6625-4D39-9173-68A5AEED5C52}" type="parTrans" cxnId="{5175410A-280F-44B3-87F9-EF42FF44C279}">
      <dgm:prSet/>
      <dgm:spPr/>
      <dgm:t>
        <a:bodyPr/>
        <a:lstStyle/>
        <a:p>
          <a:endParaRPr lang="en-US"/>
        </a:p>
      </dgm:t>
    </dgm:pt>
    <dgm:pt modelId="{72BF824D-6EF1-4287-9232-0CC56FED1286}" type="sibTrans" cxnId="{5175410A-280F-44B3-87F9-EF42FF44C279}">
      <dgm:prSet/>
      <dgm:spPr/>
      <dgm:t>
        <a:bodyPr/>
        <a:lstStyle/>
        <a:p>
          <a:endParaRPr lang="en-US"/>
        </a:p>
      </dgm:t>
    </dgm:pt>
    <dgm:pt modelId="{8C6A1273-8848-40FA-91A6-0E49BF8DED6C}">
      <dgm:prSet/>
      <dgm:spPr/>
      <dgm:t>
        <a:bodyPr/>
        <a:lstStyle/>
        <a:p>
          <a:r>
            <a:rPr lang="en-US" b="0" dirty="0" smtClean="0">
              <a:latin typeface="Gisha" panose="020B0502040204020203" pitchFamily="34" charset="-79"/>
              <a:cs typeface="Gisha" panose="020B0502040204020203" pitchFamily="34" charset="-79"/>
            </a:rPr>
            <a:t>Other HRM practices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2D261511-1D02-4931-B2E8-C1E56B575589}" type="parTrans" cxnId="{7A9E2CAB-D258-4A39-AAF5-CC2CFF11A09D}">
      <dgm:prSet/>
      <dgm:spPr/>
      <dgm:t>
        <a:bodyPr/>
        <a:lstStyle/>
        <a:p>
          <a:endParaRPr lang="en-US"/>
        </a:p>
      </dgm:t>
    </dgm:pt>
    <dgm:pt modelId="{FA224474-BB7B-4DC3-A556-9D27A7110644}" type="sibTrans" cxnId="{7A9E2CAB-D258-4A39-AAF5-CC2CFF11A09D}">
      <dgm:prSet/>
      <dgm:spPr/>
      <dgm:t>
        <a:bodyPr/>
        <a:lstStyle/>
        <a:p>
          <a:endParaRPr lang="en-US"/>
        </a:p>
      </dgm:t>
    </dgm:pt>
    <dgm:pt modelId="{B3D42DB7-0CC5-43B3-9DE0-61291DAD5D25}">
      <dgm:prSet/>
      <dgm:spPr/>
      <dgm:t>
        <a:bodyPr/>
        <a:lstStyle/>
        <a:p>
          <a:r>
            <a:rPr lang="en-US" b="0" smtClean="0">
              <a:latin typeface="Gisha" panose="020B0502040204020203" pitchFamily="34" charset="-79"/>
              <a:cs typeface="Gisha" panose="020B0502040204020203" pitchFamily="34" charset="-79"/>
            </a:rPr>
            <a:t>Strategic value of jobs and employee uniqueness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A8584A68-5395-440B-96A2-5547D918EE9E}" type="parTrans" cxnId="{CABCC5E8-DBC8-4A76-9F66-572D3B48C395}">
      <dgm:prSet/>
      <dgm:spPr/>
      <dgm:t>
        <a:bodyPr/>
        <a:lstStyle/>
        <a:p>
          <a:endParaRPr lang="en-US"/>
        </a:p>
      </dgm:t>
    </dgm:pt>
    <dgm:pt modelId="{EA31320F-7E56-48B4-9DAD-B6BA0B2A8350}" type="sibTrans" cxnId="{CABCC5E8-DBC8-4A76-9F66-572D3B48C395}">
      <dgm:prSet/>
      <dgm:spPr/>
      <dgm:t>
        <a:bodyPr/>
        <a:lstStyle/>
        <a:p>
          <a:endParaRPr lang="en-US"/>
        </a:p>
      </dgm:t>
    </dgm:pt>
    <dgm:pt modelId="{A3F6A980-9F8D-4B17-BC0B-26B676A0EFD3}">
      <dgm:prSet/>
      <dgm:spPr/>
      <dgm:t>
        <a:bodyPr/>
        <a:lstStyle/>
        <a:p>
          <a:r>
            <a:rPr lang="en-US" b="0" smtClean="0">
              <a:latin typeface="Gisha" panose="020B0502040204020203" pitchFamily="34" charset="-79"/>
              <a:cs typeface="Gisha" panose="020B0502040204020203" pitchFamily="34" charset="-79"/>
            </a:rPr>
            <a:t>Unionization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2666AE36-289D-4055-AD87-D2B80700933F}" type="parTrans" cxnId="{E506DDDA-DC6C-49D8-BD9A-F411B0B16C3B}">
      <dgm:prSet/>
      <dgm:spPr/>
      <dgm:t>
        <a:bodyPr/>
        <a:lstStyle/>
        <a:p>
          <a:endParaRPr lang="en-US"/>
        </a:p>
      </dgm:t>
    </dgm:pt>
    <dgm:pt modelId="{B971A959-392D-468D-8CD6-3689E8C8BF36}" type="sibTrans" cxnId="{E506DDDA-DC6C-49D8-BD9A-F411B0B16C3B}">
      <dgm:prSet/>
      <dgm:spPr/>
      <dgm:t>
        <a:bodyPr/>
        <a:lstStyle/>
        <a:p>
          <a:endParaRPr lang="en-US"/>
        </a:p>
      </dgm:t>
    </dgm:pt>
    <dgm:pt modelId="{512E7B23-05A0-4D77-84EB-8BF8FCD8B8A2}">
      <dgm:prSet/>
      <dgm:spPr/>
      <dgm:t>
        <a:bodyPr/>
        <a:lstStyle/>
        <a:p>
          <a:r>
            <a:rPr lang="en-US" b="0" smtClean="0">
              <a:latin typeface="Gisha" panose="020B0502040204020203" pitchFamily="34" charset="-79"/>
              <a:cs typeface="Gisha" panose="020B0502040204020203" pitchFamily="34" charset="-79"/>
            </a:rPr>
            <a:t>Staff involvement</a:t>
          </a:r>
          <a:endParaRPr lang="en-US" b="0" dirty="0">
            <a:latin typeface="Gisha" panose="020B0502040204020203" pitchFamily="34" charset="-79"/>
            <a:cs typeface="Gisha" panose="020B0502040204020203" pitchFamily="34" charset="-79"/>
          </a:endParaRPr>
        </a:p>
      </dgm:t>
    </dgm:pt>
    <dgm:pt modelId="{4F87A29A-E071-4764-AC6B-B225C81D2F92}" type="parTrans" cxnId="{AB18F016-F569-49FD-AEB3-84C71F1D1E1D}">
      <dgm:prSet/>
      <dgm:spPr/>
      <dgm:t>
        <a:bodyPr/>
        <a:lstStyle/>
        <a:p>
          <a:endParaRPr lang="en-US"/>
        </a:p>
      </dgm:t>
    </dgm:pt>
    <dgm:pt modelId="{62AFBD7A-4768-497C-9AFE-14D46656FE3D}" type="sibTrans" cxnId="{AB18F016-F569-49FD-AEB3-84C71F1D1E1D}">
      <dgm:prSet/>
      <dgm:spPr/>
      <dgm:t>
        <a:bodyPr/>
        <a:lstStyle/>
        <a:p>
          <a:endParaRPr lang="en-US"/>
        </a:p>
      </dgm:t>
    </dgm:pt>
    <dgm:pt modelId="{A1516013-0E6A-4F2B-97F0-BCED9687E25C}" type="pres">
      <dgm:prSet presAssocID="{58F0916F-5E50-4736-AF54-43775EB480F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5BB219-1EE8-45D5-AB48-80DC445D481B}" type="pres">
      <dgm:prSet presAssocID="{25F6DE34-CCE1-4131-A22B-97577B5CBE50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BCC89E-E29A-4D43-8578-5D55FC5E1220}" type="pres">
      <dgm:prSet presAssocID="{F4F1D56C-04DA-408F-AC2A-9A782DD7484B}" presName="sibTrans" presStyleCnt="0"/>
      <dgm:spPr/>
    </dgm:pt>
    <dgm:pt modelId="{91A70274-DFA6-4682-B734-7EABC380D772}" type="pres">
      <dgm:prSet presAssocID="{57AFAEA2-BC21-48FC-B9F5-2E8275A3D185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E33D7B-1883-47B6-8F0C-149E80ACFCBF}" type="pres">
      <dgm:prSet presAssocID="{3CE63BB3-525E-48B1-B716-AE137F202205}" presName="sibTrans" presStyleCnt="0"/>
      <dgm:spPr/>
    </dgm:pt>
    <dgm:pt modelId="{AC113EFE-34F5-4BF4-906A-789B092B0381}" type="pres">
      <dgm:prSet presAssocID="{48AF8BA3-F0D5-4D18-B1F0-291C83330BEC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E4E7C5-E1B2-4EAA-BB2B-2AE3BAADA1C6}" type="pres">
      <dgm:prSet presAssocID="{FDF7B7FC-9549-4BA0-B7D8-9459287C5845}" presName="sibTrans" presStyleCnt="0"/>
      <dgm:spPr/>
    </dgm:pt>
    <dgm:pt modelId="{E990360D-5789-4F51-BE55-DADBCEFF1798}" type="pres">
      <dgm:prSet presAssocID="{4C147BF5-FF17-4387-ADE1-21374698BD27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74C31C-F544-42C3-9413-4232C9A577FB}" type="pres">
      <dgm:prSet presAssocID="{79C54BDD-D275-4F4F-ACFF-29AE82203E20}" presName="sibTrans" presStyleCnt="0"/>
      <dgm:spPr/>
    </dgm:pt>
    <dgm:pt modelId="{4E965F7B-7FE6-4F76-9829-4972A7350847}" type="pres">
      <dgm:prSet presAssocID="{5EA32823-3955-4352-BB43-7ABE6B6F3E17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3FCD5-959A-482C-9A82-CFCC26213F71}" type="pres">
      <dgm:prSet presAssocID="{72BF824D-6EF1-4287-9232-0CC56FED1286}" presName="sibTrans" presStyleCnt="0"/>
      <dgm:spPr/>
    </dgm:pt>
    <dgm:pt modelId="{989C4383-D8CE-4158-AF4C-381599AD2972}" type="pres">
      <dgm:prSet presAssocID="{8C6A1273-8848-40FA-91A6-0E49BF8DED6C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0AEC9E-678F-48EA-AEC0-906AB15CEEF8}" type="pres">
      <dgm:prSet presAssocID="{FA224474-BB7B-4DC3-A556-9D27A7110644}" presName="sibTrans" presStyleCnt="0"/>
      <dgm:spPr/>
    </dgm:pt>
    <dgm:pt modelId="{2B6ED0B0-9AA1-464B-9D7C-642E51FDEAE2}" type="pres">
      <dgm:prSet presAssocID="{B3D42DB7-0CC5-43B3-9DE0-61291DAD5D25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407489-4116-4537-AEBE-99E76A918C23}" type="pres">
      <dgm:prSet presAssocID="{EA31320F-7E56-48B4-9DAD-B6BA0B2A8350}" presName="sibTrans" presStyleCnt="0"/>
      <dgm:spPr/>
    </dgm:pt>
    <dgm:pt modelId="{CD3B8A6A-DC6B-45BB-9A4B-6192BFEA321A}" type="pres">
      <dgm:prSet presAssocID="{A3F6A980-9F8D-4B17-BC0B-26B676A0EFD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D39F45-DD96-455D-9F3F-D41E12FDF72E}" type="pres">
      <dgm:prSet presAssocID="{B971A959-392D-468D-8CD6-3689E8C8BF36}" presName="sibTrans" presStyleCnt="0"/>
      <dgm:spPr/>
    </dgm:pt>
    <dgm:pt modelId="{6A11E189-8B4D-49E2-A46B-FF74D90E189D}" type="pres">
      <dgm:prSet presAssocID="{512E7B23-05A0-4D77-84EB-8BF8FCD8B8A2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02F06C-1640-446B-B538-27C39B304E14}" srcId="{58F0916F-5E50-4736-AF54-43775EB480FA}" destId="{4C147BF5-FF17-4387-ADE1-21374698BD27}" srcOrd="3" destOrd="0" parTransId="{2BD59B92-EFC0-4CAE-B7DB-9BA45A21E08A}" sibTransId="{79C54BDD-D275-4F4F-ACFF-29AE82203E20}"/>
    <dgm:cxn modelId="{5175410A-280F-44B3-87F9-EF42FF44C279}" srcId="{58F0916F-5E50-4736-AF54-43775EB480FA}" destId="{5EA32823-3955-4352-BB43-7ABE6B6F3E17}" srcOrd="4" destOrd="0" parTransId="{C09432B3-6625-4D39-9173-68A5AEED5C52}" sibTransId="{72BF824D-6EF1-4287-9232-0CC56FED1286}"/>
    <dgm:cxn modelId="{B8987CFF-5D4C-4144-9409-5A4A50AC1B4B}" srcId="{58F0916F-5E50-4736-AF54-43775EB480FA}" destId="{48AF8BA3-F0D5-4D18-B1F0-291C83330BEC}" srcOrd="2" destOrd="0" parTransId="{F4F04F66-6265-4068-A0D5-CE33018A5041}" sibTransId="{FDF7B7FC-9549-4BA0-B7D8-9459287C5845}"/>
    <dgm:cxn modelId="{4E7E4356-1886-4A54-B03C-80DA211D4D15}" type="presOf" srcId="{512E7B23-05A0-4D77-84EB-8BF8FCD8B8A2}" destId="{6A11E189-8B4D-49E2-A46B-FF74D90E189D}" srcOrd="0" destOrd="0" presId="urn:microsoft.com/office/officeart/2005/8/layout/default"/>
    <dgm:cxn modelId="{38AF0CCF-C7EC-4CF6-ABBC-E12BE4BC6DCC}" type="presOf" srcId="{57AFAEA2-BC21-48FC-B9F5-2E8275A3D185}" destId="{91A70274-DFA6-4682-B734-7EABC380D772}" srcOrd="0" destOrd="0" presId="urn:microsoft.com/office/officeart/2005/8/layout/default"/>
    <dgm:cxn modelId="{CABCC5E8-DBC8-4A76-9F66-572D3B48C395}" srcId="{58F0916F-5E50-4736-AF54-43775EB480FA}" destId="{B3D42DB7-0CC5-43B3-9DE0-61291DAD5D25}" srcOrd="6" destOrd="0" parTransId="{A8584A68-5395-440B-96A2-5547D918EE9E}" sibTransId="{EA31320F-7E56-48B4-9DAD-B6BA0B2A8350}"/>
    <dgm:cxn modelId="{262234EF-FBB9-4401-AFD5-19C0C5A9B65E}" type="presOf" srcId="{48AF8BA3-F0D5-4D18-B1F0-291C83330BEC}" destId="{AC113EFE-34F5-4BF4-906A-789B092B0381}" srcOrd="0" destOrd="0" presId="urn:microsoft.com/office/officeart/2005/8/layout/default"/>
    <dgm:cxn modelId="{8F1C8CF9-F971-49E6-A018-6E91A4697539}" type="presOf" srcId="{58F0916F-5E50-4736-AF54-43775EB480FA}" destId="{A1516013-0E6A-4F2B-97F0-BCED9687E25C}" srcOrd="0" destOrd="0" presId="urn:microsoft.com/office/officeart/2005/8/layout/default"/>
    <dgm:cxn modelId="{228B4227-3884-40A4-9B69-C6607751AECF}" type="presOf" srcId="{25F6DE34-CCE1-4131-A22B-97577B5CBE50}" destId="{075BB219-1EE8-45D5-AB48-80DC445D481B}" srcOrd="0" destOrd="0" presId="urn:microsoft.com/office/officeart/2005/8/layout/default"/>
    <dgm:cxn modelId="{D80F6905-4A5B-48B2-9B7D-B0396B79DBC0}" srcId="{58F0916F-5E50-4736-AF54-43775EB480FA}" destId="{25F6DE34-CCE1-4131-A22B-97577B5CBE50}" srcOrd="0" destOrd="0" parTransId="{49E6C688-9AE1-4AD7-A05F-56EFD855E6F3}" sibTransId="{F4F1D56C-04DA-408F-AC2A-9A782DD7484B}"/>
    <dgm:cxn modelId="{D3A70033-8173-45BF-AC80-48763F71DB8F}" type="presOf" srcId="{4C147BF5-FF17-4387-ADE1-21374698BD27}" destId="{E990360D-5789-4F51-BE55-DADBCEFF1798}" srcOrd="0" destOrd="0" presId="urn:microsoft.com/office/officeart/2005/8/layout/default"/>
    <dgm:cxn modelId="{F7BE96D1-3099-49AD-BBAB-99322E6A77C0}" srcId="{58F0916F-5E50-4736-AF54-43775EB480FA}" destId="{57AFAEA2-BC21-48FC-B9F5-2E8275A3D185}" srcOrd="1" destOrd="0" parTransId="{E8ABE40A-3700-4031-B06E-7CA1C3A86668}" sibTransId="{3CE63BB3-525E-48B1-B716-AE137F202205}"/>
    <dgm:cxn modelId="{149DDEDB-93F0-4E9F-9607-ED824BE2E8BF}" type="presOf" srcId="{B3D42DB7-0CC5-43B3-9DE0-61291DAD5D25}" destId="{2B6ED0B0-9AA1-464B-9D7C-642E51FDEAE2}" srcOrd="0" destOrd="0" presId="urn:microsoft.com/office/officeart/2005/8/layout/default"/>
    <dgm:cxn modelId="{9282984E-EEEC-46AC-8916-F59F39FE37F2}" type="presOf" srcId="{8C6A1273-8848-40FA-91A6-0E49BF8DED6C}" destId="{989C4383-D8CE-4158-AF4C-381599AD2972}" srcOrd="0" destOrd="0" presId="urn:microsoft.com/office/officeart/2005/8/layout/default"/>
    <dgm:cxn modelId="{59042B7C-A7D6-4252-BF83-9DAA479246D7}" type="presOf" srcId="{5EA32823-3955-4352-BB43-7ABE6B6F3E17}" destId="{4E965F7B-7FE6-4F76-9829-4972A7350847}" srcOrd="0" destOrd="0" presId="urn:microsoft.com/office/officeart/2005/8/layout/default"/>
    <dgm:cxn modelId="{E506DDDA-DC6C-49D8-BD9A-F411B0B16C3B}" srcId="{58F0916F-5E50-4736-AF54-43775EB480FA}" destId="{A3F6A980-9F8D-4B17-BC0B-26B676A0EFD3}" srcOrd="7" destOrd="0" parTransId="{2666AE36-289D-4055-AD87-D2B80700933F}" sibTransId="{B971A959-392D-468D-8CD6-3689E8C8BF36}"/>
    <dgm:cxn modelId="{AB18F016-F569-49FD-AEB3-84C71F1D1E1D}" srcId="{58F0916F-5E50-4736-AF54-43775EB480FA}" destId="{512E7B23-05A0-4D77-84EB-8BF8FCD8B8A2}" srcOrd="8" destOrd="0" parTransId="{4F87A29A-E071-4764-AC6B-B225C81D2F92}" sibTransId="{62AFBD7A-4768-497C-9AFE-14D46656FE3D}"/>
    <dgm:cxn modelId="{0F110084-ED58-4094-AD43-751D5D4CCE76}" type="presOf" srcId="{A3F6A980-9F8D-4B17-BC0B-26B676A0EFD3}" destId="{CD3B8A6A-DC6B-45BB-9A4B-6192BFEA321A}" srcOrd="0" destOrd="0" presId="urn:microsoft.com/office/officeart/2005/8/layout/default"/>
    <dgm:cxn modelId="{7A9E2CAB-D258-4A39-AAF5-CC2CFF11A09D}" srcId="{58F0916F-5E50-4736-AF54-43775EB480FA}" destId="{8C6A1273-8848-40FA-91A6-0E49BF8DED6C}" srcOrd="5" destOrd="0" parTransId="{2D261511-1D02-4931-B2E8-C1E56B575589}" sibTransId="{FA224474-BB7B-4DC3-A556-9D27A7110644}"/>
    <dgm:cxn modelId="{BF8E6E84-5E0D-4C2E-A3B0-A4D4B6EDA281}" type="presParOf" srcId="{A1516013-0E6A-4F2B-97F0-BCED9687E25C}" destId="{075BB219-1EE8-45D5-AB48-80DC445D481B}" srcOrd="0" destOrd="0" presId="urn:microsoft.com/office/officeart/2005/8/layout/default"/>
    <dgm:cxn modelId="{6E6A9118-CC15-47FE-BAFE-E9F7CC86F635}" type="presParOf" srcId="{A1516013-0E6A-4F2B-97F0-BCED9687E25C}" destId="{16BCC89E-E29A-4D43-8578-5D55FC5E1220}" srcOrd="1" destOrd="0" presId="urn:microsoft.com/office/officeart/2005/8/layout/default"/>
    <dgm:cxn modelId="{BA81C426-E02C-40D7-A347-98EA13AF7A52}" type="presParOf" srcId="{A1516013-0E6A-4F2B-97F0-BCED9687E25C}" destId="{91A70274-DFA6-4682-B734-7EABC380D772}" srcOrd="2" destOrd="0" presId="urn:microsoft.com/office/officeart/2005/8/layout/default"/>
    <dgm:cxn modelId="{1F0899C3-EA5A-4F3F-9671-39C2C09C7175}" type="presParOf" srcId="{A1516013-0E6A-4F2B-97F0-BCED9687E25C}" destId="{13E33D7B-1883-47B6-8F0C-149E80ACFCBF}" srcOrd="3" destOrd="0" presId="urn:microsoft.com/office/officeart/2005/8/layout/default"/>
    <dgm:cxn modelId="{890AEAD0-8A15-4669-BA99-03265440391D}" type="presParOf" srcId="{A1516013-0E6A-4F2B-97F0-BCED9687E25C}" destId="{AC113EFE-34F5-4BF4-906A-789B092B0381}" srcOrd="4" destOrd="0" presId="urn:microsoft.com/office/officeart/2005/8/layout/default"/>
    <dgm:cxn modelId="{655AB8CA-EB44-4C7A-976A-A1AC268795DA}" type="presParOf" srcId="{A1516013-0E6A-4F2B-97F0-BCED9687E25C}" destId="{7DE4E7C5-E1B2-4EAA-BB2B-2AE3BAADA1C6}" srcOrd="5" destOrd="0" presId="urn:microsoft.com/office/officeart/2005/8/layout/default"/>
    <dgm:cxn modelId="{62D187EE-C9A9-4E73-93DF-E81D9B138BD6}" type="presParOf" srcId="{A1516013-0E6A-4F2B-97F0-BCED9687E25C}" destId="{E990360D-5789-4F51-BE55-DADBCEFF1798}" srcOrd="6" destOrd="0" presId="urn:microsoft.com/office/officeart/2005/8/layout/default"/>
    <dgm:cxn modelId="{4949C8D9-3A83-45AA-8DD0-7405C018B78D}" type="presParOf" srcId="{A1516013-0E6A-4F2B-97F0-BCED9687E25C}" destId="{DC74C31C-F544-42C3-9413-4232C9A577FB}" srcOrd="7" destOrd="0" presId="urn:microsoft.com/office/officeart/2005/8/layout/default"/>
    <dgm:cxn modelId="{4C4D0FB4-A819-4FF1-A66A-0DB25C4D0EA1}" type="presParOf" srcId="{A1516013-0E6A-4F2B-97F0-BCED9687E25C}" destId="{4E965F7B-7FE6-4F76-9829-4972A7350847}" srcOrd="8" destOrd="0" presId="urn:microsoft.com/office/officeart/2005/8/layout/default"/>
    <dgm:cxn modelId="{0A7A7E3B-7F70-4DF4-ABF5-62A401E796A1}" type="presParOf" srcId="{A1516013-0E6A-4F2B-97F0-BCED9687E25C}" destId="{2693FCD5-959A-482C-9A82-CFCC26213F71}" srcOrd="9" destOrd="0" presId="urn:microsoft.com/office/officeart/2005/8/layout/default"/>
    <dgm:cxn modelId="{03A72B0A-E67E-43DE-A445-62DA651B7288}" type="presParOf" srcId="{A1516013-0E6A-4F2B-97F0-BCED9687E25C}" destId="{989C4383-D8CE-4158-AF4C-381599AD2972}" srcOrd="10" destOrd="0" presId="urn:microsoft.com/office/officeart/2005/8/layout/default"/>
    <dgm:cxn modelId="{30FD22C6-7777-4B56-A89D-75E1BB745F6A}" type="presParOf" srcId="{A1516013-0E6A-4F2B-97F0-BCED9687E25C}" destId="{E70AEC9E-678F-48EA-AEC0-906AB15CEEF8}" srcOrd="11" destOrd="0" presId="urn:microsoft.com/office/officeart/2005/8/layout/default"/>
    <dgm:cxn modelId="{E6BFE3FC-C147-4D9F-ABE9-0842EBEFA5B8}" type="presParOf" srcId="{A1516013-0E6A-4F2B-97F0-BCED9687E25C}" destId="{2B6ED0B0-9AA1-464B-9D7C-642E51FDEAE2}" srcOrd="12" destOrd="0" presId="urn:microsoft.com/office/officeart/2005/8/layout/default"/>
    <dgm:cxn modelId="{3E4CB2CD-D95B-4C89-A4E3-1C452DEE4867}" type="presParOf" srcId="{A1516013-0E6A-4F2B-97F0-BCED9687E25C}" destId="{39407489-4116-4537-AEBE-99E76A918C23}" srcOrd="13" destOrd="0" presId="urn:microsoft.com/office/officeart/2005/8/layout/default"/>
    <dgm:cxn modelId="{4969CC13-EC6D-4624-A397-D6661B589FF5}" type="presParOf" srcId="{A1516013-0E6A-4F2B-97F0-BCED9687E25C}" destId="{CD3B8A6A-DC6B-45BB-9A4B-6192BFEA321A}" srcOrd="14" destOrd="0" presId="urn:microsoft.com/office/officeart/2005/8/layout/default"/>
    <dgm:cxn modelId="{0660DFCF-F9D6-4A47-9BFE-436C555711C0}" type="presParOf" srcId="{A1516013-0E6A-4F2B-97F0-BCED9687E25C}" destId="{55D39F45-DD96-455D-9F3F-D41E12FDF72E}" srcOrd="15" destOrd="0" presId="urn:microsoft.com/office/officeart/2005/8/layout/default"/>
    <dgm:cxn modelId="{7635CF3E-EC29-4D69-BC06-33258ED805F8}" type="presParOf" srcId="{A1516013-0E6A-4F2B-97F0-BCED9687E25C}" destId="{6A11E189-8B4D-49E2-A46B-FF74D90E189D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8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30E910AE-D6C9-4E4D-B3C8-95322937167E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5BE8407-E817-426C-9C46-E15F207840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Not all of the initiatives in the text are on the slide.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846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Note: Not all of the questions in the text are on the slide.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016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Not all of the tactics from</a:t>
            </a:r>
            <a:r>
              <a:rPr lang="en-US" baseline="0" dirty="0" smtClean="0"/>
              <a:t> the text are presented on the slide.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E8407-E817-426C-9C46-E15F2078405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74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6826956" cy="365125"/>
          </a:xfrm>
        </p:spPr>
        <p:txBody>
          <a:bodyPr/>
          <a:lstStyle>
            <a:lvl1pP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119257"/>
            <a:ext cx="6156960" cy="3443343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rgbClr val="002060"/>
              </a:buClr>
              <a:buFont typeface="Courier New" pitchFamily="49" charset="0"/>
              <a:buChar char="o"/>
              <a:defRPr sz="24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>
            <a:lvl1pPr>
              <a:defRPr lang="en-US" sz="800" smtClean="0">
                <a:effectLst/>
              </a:defRPr>
            </a:lvl1pPr>
          </a:lstStyle>
          <a:p>
            <a:r>
              <a:rPr lang="en-US" dirty="0" smtClean="0"/>
              <a:t>Copyright © 2017 McGraw-Hill Education. All rights reserved. No reproduction or distribution without the prior written consent of McGraw-Hill Education.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fld id="{81DF170E-70EB-49F5-8449-D6A0E4DEBEC4}" type="datetimeFigureOut">
              <a:rPr lang="en-US" smtClean="0"/>
              <a:pPr/>
              <a:t>8/17/2015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fld id="{FBBC458B-B18F-4C3D-A1CD-A5C71A927D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640080" indent="-274320">
              <a:buClr>
                <a:schemeClr val="bg2">
                  <a:lumMod val="10000"/>
                </a:schemeClr>
              </a:buClr>
              <a:buFont typeface="Courier New" pitchFamily="49" charset="0"/>
              <a:buChar char="o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 marL="91440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 marL="128016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 marL="1645920" indent="-228600">
              <a:buClr>
                <a:schemeClr val="bg2">
                  <a:lumMod val="10000"/>
                </a:schemeClr>
              </a:buClr>
              <a:buFont typeface="Brush Script MT" pitchFamily="66" charset="0"/>
              <a:buChar char="-"/>
              <a:defRPr>
                <a:solidFill>
                  <a:schemeClr val="tx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>
                <a:latin typeface="Gisha" panose="020B0502040204020203" pitchFamily="34" charset="-79"/>
                <a:cs typeface="Gisha" panose="020B0502040204020203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0033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91399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5809152"/>
            <a:ext cx="7315199" cy="365125"/>
          </a:xfrm>
        </p:spPr>
        <p:txBody>
          <a:bodyPr/>
          <a:lstStyle>
            <a:lvl1pPr>
              <a:defRPr sz="1000" i="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buClr>
                <a:schemeClr val="accent4">
                  <a:lumMod val="50000"/>
                </a:schemeClr>
              </a:buClr>
              <a:defRPr sz="22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>
              <a:buClr>
                <a:schemeClr val="accent4">
                  <a:lumMod val="50000"/>
                </a:schemeClr>
              </a:buClr>
              <a:defRPr sz="2000">
                <a:latin typeface="Gisha" panose="020B0502040204020203" pitchFamily="34" charset="-79"/>
                <a:cs typeface="Gisha" panose="020B0502040204020203" pitchFamily="34" charset="-79"/>
              </a:defRPr>
            </a:lvl2pPr>
            <a:lvl3pPr>
              <a:buClr>
                <a:schemeClr val="accent4">
                  <a:lumMod val="50000"/>
                </a:schemeClr>
              </a:buClr>
              <a:defRPr sz="1800">
                <a:latin typeface="Gisha" panose="020B0502040204020203" pitchFamily="34" charset="-79"/>
                <a:cs typeface="Gisha" panose="020B0502040204020203" pitchFamily="34" charset="-79"/>
              </a:defRPr>
            </a:lvl3pPr>
            <a:lvl4pPr>
              <a:buClr>
                <a:schemeClr val="accent4">
                  <a:lumMod val="50000"/>
                </a:schemeClr>
              </a:buClr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4pPr>
            <a:lvl5pPr>
              <a:buClr>
                <a:schemeClr val="accent4">
                  <a:lumMod val="50000"/>
                </a:schemeClr>
              </a:buClr>
              <a:defRPr sz="1400">
                <a:latin typeface="Gisha" panose="020B0502040204020203" pitchFamily="34" charset="-79"/>
                <a:cs typeface="Gisha" panose="020B0502040204020203" pitchFamily="34" charset="-79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>
                <a:solidFill>
                  <a:srgbClr val="6600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Gisha" panose="020B0502040204020203" pitchFamily="34" charset="-79"/>
                <a:cs typeface="Gisha" panose="020B0502040204020203" pitchFamily="34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>
            <a:lvl1pPr>
              <a:defRPr sz="1000"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1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9152"/>
            <a:ext cx="7315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660033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rgbClr val="002060"/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SzPct val="85000"/>
        <a:buFont typeface="Brush Script MT" pitchFamily="66" charset="0"/>
        <a:buChar char="O"/>
        <a:defRPr sz="2400" kern="1200">
          <a:solidFill>
            <a:schemeClr val="tx2">
              <a:lumMod val="75000"/>
            </a:schemeClr>
          </a:solidFill>
          <a:latin typeface="Gisha" panose="020B0502040204020203" pitchFamily="34" charset="-79"/>
          <a:ea typeface="+mn-ea"/>
          <a:cs typeface="Gisha" panose="020B0502040204020203" pitchFamily="34" charset="-79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105400" y="2133600"/>
            <a:ext cx="2971800" cy="328612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Chapter Two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660033"/>
                </a:solidFill>
              </a:rPr>
              <a:t>Strategic Training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24" y="1219200"/>
            <a:ext cx="3503676" cy="4343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33502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868" y="1828800"/>
            <a:ext cx="6417732" cy="4800600"/>
          </a:xfrm>
        </p:spPr>
        <p:txBody>
          <a:bodyPr/>
          <a:lstStyle/>
          <a:p>
            <a:pPr lvl="0"/>
            <a:r>
              <a:rPr lang="en-US" dirty="0"/>
              <a:t>Discuss how business strategy influences the type and amount of training in a company</a:t>
            </a:r>
          </a:p>
          <a:p>
            <a:pPr lvl="0"/>
            <a:r>
              <a:rPr lang="en-US" dirty="0"/>
              <a:t>Describe the strategic training and development process</a:t>
            </a:r>
          </a:p>
          <a:p>
            <a:pPr lvl="0"/>
            <a:r>
              <a:rPr lang="en-US" dirty="0"/>
              <a:t>Discuss how a company’s staffing and human resource planning strategies influence training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14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6400800" cy="4800600"/>
          </a:xfrm>
        </p:spPr>
        <p:txBody>
          <a:bodyPr/>
          <a:lstStyle/>
          <a:p>
            <a:pPr lvl="0"/>
            <a:r>
              <a:rPr lang="en-US" dirty="0"/>
              <a:t>Explain the training needs created by concentration, internal growth, external growth, and disinvestment business strategies</a:t>
            </a:r>
          </a:p>
          <a:p>
            <a:pPr lvl="0"/>
            <a:r>
              <a:rPr lang="en-US" dirty="0"/>
              <a:t>Discuss the advantages and disadvantages of centralizing the training function</a:t>
            </a:r>
          </a:p>
          <a:p>
            <a:pPr lvl="0"/>
            <a:r>
              <a:rPr lang="en-US" dirty="0"/>
              <a:t>Explain a corporate university and its benefits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7675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499" y="1905000"/>
            <a:ext cx="6438901" cy="4800600"/>
          </a:xfrm>
        </p:spPr>
        <p:txBody>
          <a:bodyPr/>
          <a:lstStyle/>
          <a:p>
            <a:pPr lvl="0"/>
            <a:r>
              <a:rPr lang="en-US" dirty="0"/>
              <a:t>Discuss the strengths of a business-embedded learning function</a:t>
            </a:r>
          </a:p>
          <a:p>
            <a:pPr lvl="0"/>
            <a:r>
              <a:rPr lang="en-US" dirty="0"/>
              <a:t>Discuss how to create a learning or training brand and why it is important</a:t>
            </a:r>
          </a:p>
          <a:p>
            <a:pPr lvl="0"/>
            <a:r>
              <a:rPr lang="en-US" dirty="0"/>
              <a:t>Develop a marketing campaign for a training course or program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4933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Training is Strategic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0"/>
            <a:ext cx="6156960" cy="344334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Training can have both a direct an indirect impact on organizational success</a:t>
            </a:r>
            <a:endParaRPr lang="en-US" dirty="0"/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Business strategy will shape the training function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Strategic impacts what gets trained, who gets training, and how much training is valued</a:t>
            </a:r>
          </a:p>
          <a:p>
            <a:pPr lvl="1"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The role of training is evolving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20072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5654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Learning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66857"/>
            <a:ext cx="6156960" cy="344334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 </a:t>
            </a:r>
            <a:r>
              <a:rPr lang="en-US" dirty="0"/>
              <a:t>company that has: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an enhanced capacity </a:t>
            </a:r>
            <a:r>
              <a:rPr lang="en-IN" dirty="0" smtClean="0"/>
              <a:t>to learn, adapt, and change</a:t>
            </a:r>
          </a:p>
          <a:p>
            <a:pPr lvl="1">
              <a:spcBef>
                <a:spcPts val="0"/>
              </a:spcBef>
            </a:pPr>
            <a:r>
              <a:rPr lang="en-IN" dirty="0" smtClean="0"/>
              <a:t>carefully </a:t>
            </a:r>
            <a:r>
              <a:rPr lang="en-US" dirty="0" smtClean="0"/>
              <a:t>scrutinized and aligned training processes with company goals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training as a part of a system designed to create human capital</a:t>
            </a:r>
            <a:endParaRPr lang="en-IN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744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Steps of Strategic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043057"/>
            <a:ext cx="6156960" cy="3443343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Identify </a:t>
            </a:r>
            <a:r>
              <a:rPr lang="en-US" dirty="0"/>
              <a:t>the organization’s business </a:t>
            </a:r>
            <a:r>
              <a:rPr lang="en-US" dirty="0" smtClean="0"/>
              <a:t>strategy</a:t>
            </a:r>
          </a:p>
          <a:p>
            <a:pPr lvl="0"/>
            <a:endParaRPr lang="en-US" sz="1000" dirty="0"/>
          </a:p>
          <a:p>
            <a:pPr lvl="0"/>
            <a:r>
              <a:rPr lang="en-US" dirty="0"/>
              <a:t>Determine strategic training </a:t>
            </a:r>
            <a:r>
              <a:rPr lang="en-US" dirty="0" smtClean="0"/>
              <a:t>initiatives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Translate </a:t>
            </a:r>
            <a:r>
              <a:rPr lang="en-US" dirty="0" smtClean="0"/>
              <a:t>initiatives </a:t>
            </a:r>
            <a:r>
              <a:rPr lang="en-US" dirty="0"/>
              <a:t>into </a:t>
            </a:r>
            <a:r>
              <a:rPr lang="en-US" dirty="0" smtClean="0"/>
              <a:t>concrete learning activities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Identify metrics </a:t>
            </a:r>
            <a:r>
              <a:rPr lang="en-US" dirty="0" smtClean="0"/>
              <a:t>and evaluate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5814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Strategic Process</a:t>
            </a:r>
            <a:endParaRPr lang="en-US" dirty="0"/>
          </a:p>
        </p:txBody>
      </p:sp>
      <p:pic>
        <p:nvPicPr>
          <p:cNvPr id="4" name="Picture 4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93" t="1369" r="397"/>
          <a:stretch>
            <a:fillRect/>
          </a:stretch>
        </p:blipFill>
        <p:spPr bwMode="auto">
          <a:xfrm>
            <a:off x="1463675" y="2057400"/>
            <a:ext cx="6156325" cy="3210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98090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Identify Business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Determine the company’s mission</a:t>
            </a:r>
          </a:p>
          <a:p>
            <a:pPr lvl="0"/>
            <a:r>
              <a:rPr lang="en-US" dirty="0"/>
              <a:t>Establish </a:t>
            </a:r>
            <a:r>
              <a:rPr lang="en-US" dirty="0" smtClean="0"/>
              <a:t>goals</a:t>
            </a:r>
            <a:endParaRPr lang="en-US" dirty="0"/>
          </a:p>
          <a:p>
            <a:pPr lvl="0"/>
            <a:r>
              <a:rPr lang="en-US" dirty="0"/>
              <a:t>Perform a </a:t>
            </a:r>
            <a:r>
              <a:rPr lang="en-US" dirty="0" smtClean="0"/>
              <a:t>SWOT—strengths, opportunities, weakness, and threats</a:t>
            </a:r>
            <a:endParaRPr lang="en-US" dirty="0"/>
          </a:p>
          <a:p>
            <a:pPr lvl="0"/>
            <a:r>
              <a:rPr lang="en-US" dirty="0"/>
              <a:t>Determine strategic choice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738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33400"/>
            <a:ext cx="6965245" cy="1202485"/>
          </a:xfrm>
        </p:spPr>
        <p:txBody>
          <a:bodyPr/>
          <a:lstStyle/>
          <a:p>
            <a:r>
              <a:rPr lang="en-US" dirty="0" smtClean="0"/>
              <a:t>Formulating Business Strategy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600200"/>
            <a:ext cx="4953000" cy="40284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807075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136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17582"/>
            <a:ext cx="7315199" cy="1682675"/>
          </a:xfrm>
        </p:spPr>
        <p:txBody>
          <a:bodyPr>
            <a:normAutofit/>
          </a:bodyPr>
          <a:lstStyle/>
          <a:p>
            <a:r>
              <a:rPr lang="en-US" dirty="0" smtClean="0"/>
              <a:t>2. Determine Strategic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438400"/>
            <a:ext cx="6156960" cy="344334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Learning-related </a:t>
            </a:r>
            <a:r>
              <a:rPr lang="en-US" dirty="0"/>
              <a:t>actions that a company should take to </a:t>
            </a:r>
            <a:r>
              <a:rPr lang="en-US" dirty="0" smtClean="0"/>
              <a:t>achieve </a:t>
            </a:r>
            <a:r>
              <a:rPr lang="en-US" dirty="0"/>
              <a:t>its business </a:t>
            </a:r>
            <a:r>
              <a:rPr lang="en-US" dirty="0" smtClean="0"/>
              <a:t>strategy 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dirty="0" smtClean="0"/>
              <a:t>A road </a:t>
            </a:r>
            <a:r>
              <a:rPr lang="en-US" dirty="0"/>
              <a:t>map to guide specific training activities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i="1" dirty="0" smtClean="0">
                <a:solidFill>
                  <a:srgbClr val="660033"/>
                </a:solidFill>
              </a:rPr>
              <a:t>Avoid the disconnect </a:t>
            </a:r>
            <a:r>
              <a:rPr lang="en-US" i="1" dirty="0">
                <a:solidFill>
                  <a:srgbClr val="660033"/>
                </a:solidFill>
              </a:rPr>
              <a:t>between strategy and </a:t>
            </a:r>
            <a:r>
              <a:rPr lang="en-US" i="1" dirty="0" smtClean="0">
                <a:solidFill>
                  <a:srgbClr val="660033"/>
                </a:solidFill>
              </a:rPr>
              <a:t>execution</a:t>
            </a:r>
            <a:endParaRPr lang="en-US" i="1" dirty="0">
              <a:solidFill>
                <a:srgbClr val="660033"/>
              </a:solidFill>
            </a:endParaRPr>
          </a:p>
          <a:p>
            <a:endParaRPr lang="en-US" i="1" dirty="0">
              <a:solidFill>
                <a:srgbClr val="6600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6283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Strategic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057400"/>
            <a:ext cx="6385560" cy="399973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Diversify the learning portfolio</a:t>
            </a: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Expand who is trained</a:t>
            </a: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Accelerate the pace of learning</a:t>
            </a: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Improve customer service</a:t>
            </a: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dirty="0" smtClean="0"/>
              <a:t>Capture </a:t>
            </a:r>
            <a:r>
              <a:rPr lang="en-US" dirty="0"/>
              <a:t>and share knowledge</a:t>
            </a: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dirty="0" smtClean="0"/>
              <a:t>Ensure the </a:t>
            </a:r>
            <a:r>
              <a:rPr lang="en-US" dirty="0"/>
              <a:t>work environment supports learning and transfer of training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3607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66857"/>
            <a:ext cx="6309359" cy="390054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What is the vision and mission?</a:t>
            </a:r>
          </a:p>
          <a:p>
            <a:pPr lvl="0">
              <a:spcBef>
                <a:spcPts val="0"/>
              </a:spcBef>
            </a:pPr>
            <a:r>
              <a:rPr lang="en-US" dirty="0"/>
              <a:t>What capabilities </a:t>
            </a:r>
            <a:r>
              <a:rPr lang="en-US" dirty="0" smtClean="0"/>
              <a:t>are </a:t>
            </a:r>
            <a:r>
              <a:rPr lang="en-US" dirty="0"/>
              <a:t>critical for success?</a:t>
            </a:r>
          </a:p>
          <a:p>
            <a:pPr lvl="0">
              <a:spcBef>
                <a:spcPts val="0"/>
              </a:spcBef>
            </a:pPr>
            <a:r>
              <a:rPr lang="en-US" dirty="0"/>
              <a:t>What types of training will best attract, develop, and retain employees?</a:t>
            </a:r>
          </a:p>
          <a:p>
            <a:pPr lvl="0">
              <a:spcBef>
                <a:spcPts val="0"/>
              </a:spcBef>
            </a:pPr>
            <a:r>
              <a:rPr lang="en-US" dirty="0" smtClean="0"/>
              <a:t>Is there a plan to communicate the </a:t>
            </a:r>
            <a:r>
              <a:rPr lang="en-US" dirty="0"/>
              <a:t>link between training and </a:t>
            </a:r>
            <a:r>
              <a:rPr lang="en-US" dirty="0" smtClean="0"/>
              <a:t>strategy?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Does senior management support training?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53661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82177" cy="16826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3. Translate Initiatives to 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9240" y="2500257"/>
            <a:ext cx="6156960" cy="344334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The next step </a:t>
            </a:r>
            <a:r>
              <a:rPr lang="en-US" dirty="0" smtClean="0"/>
              <a:t>is </a:t>
            </a:r>
            <a:r>
              <a:rPr lang="en-US" dirty="0"/>
              <a:t>to determine specific, concrete activities that align with </a:t>
            </a:r>
            <a:r>
              <a:rPr lang="en-US" dirty="0" smtClean="0"/>
              <a:t>strategic initiatives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Such </a:t>
            </a:r>
            <a:r>
              <a:rPr lang="en-US" dirty="0"/>
              <a:t>activities will vary based on the initiatives that were </a:t>
            </a:r>
            <a:r>
              <a:rPr lang="en-US" dirty="0" smtClean="0"/>
              <a:t>developed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5086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Identify Metrics &amp; Evaluate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81200"/>
            <a:ext cx="6461759" cy="3748143"/>
          </a:xfrm>
        </p:spPr>
        <p:txBody>
          <a:bodyPr>
            <a:normAutofit/>
          </a:bodyPr>
          <a:lstStyle/>
          <a:p>
            <a:r>
              <a:rPr lang="en-US" dirty="0"/>
              <a:t>The final step is to determine if training investments were </a:t>
            </a:r>
            <a:r>
              <a:rPr lang="en-US" dirty="0" smtClean="0"/>
              <a:t>successful</a:t>
            </a:r>
          </a:p>
          <a:p>
            <a:endParaRPr lang="en-US" sz="1100" dirty="0"/>
          </a:p>
          <a:p>
            <a:r>
              <a:rPr lang="en-US" dirty="0"/>
              <a:t>Strategic training evaluation is not intended to evaluate the effectiveness of an isolated </a:t>
            </a:r>
            <a:r>
              <a:rPr lang="en-US" dirty="0" smtClean="0"/>
              <a:t>program</a:t>
            </a:r>
            <a:r>
              <a:rPr lang="en-US" dirty="0"/>
              <a:t>, but </a:t>
            </a:r>
            <a:r>
              <a:rPr lang="en-US" dirty="0" smtClean="0"/>
              <a:t>a </a:t>
            </a:r>
            <a:r>
              <a:rPr lang="en-US" dirty="0"/>
              <a:t>set of training </a:t>
            </a:r>
            <a:r>
              <a:rPr lang="en-US" dirty="0" smtClean="0"/>
              <a:t>activities</a:t>
            </a:r>
            <a:endParaRPr lang="en-US" dirty="0"/>
          </a:p>
          <a:p>
            <a:pPr marL="0" indent="0">
              <a:buNone/>
            </a:pPr>
            <a:endParaRPr lang="en-US" sz="1100" dirty="0"/>
          </a:p>
          <a:p>
            <a:r>
              <a:rPr lang="en-US" dirty="0"/>
              <a:t>The business-related outcomes examined should be directly linked to </a:t>
            </a:r>
            <a:r>
              <a:rPr lang="en-US" dirty="0" smtClean="0"/>
              <a:t>strategy </a:t>
            </a:r>
            <a:r>
              <a:rPr lang="en-US" dirty="0"/>
              <a:t>and </a:t>
            </a:r>
            <a:r>
              <a:rPr lang="en-US" dirty="0" smtClean="0"/>
              <a:t>goals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0829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Balanced Scorecard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Customer (time, quality, performance, service, cost</a:t>
            </a:r>
            <a:r>
              <a:rPr lang="en-US" dirty="0" smtClean="0"/>
              <a:t>)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Internal business processes (processes that influence customer satisfaction</a:t>
            </a:r>
            <a:r>
              <a:rPr lang="en-US" dirty="0" smtClean="0"/>
              <a:t>)</a:t>
            </a:r>
          </a:p>
          <a:p>
            <a:pPr lvl="0"/>
            <a:endParaRPr lang="en-US" sz="1200" dirty="0"/>
          </a:p>
          <a:p>
            <a:pPr lvl="0"/>
            <a:r>
              <a:rPr lang="en-US" dirty="0"/>
              <a:t>Innovation and learning (operating efficiency, employee satisfaction, continuous improvement</a:t>
            </a:r>
            <a:r>
              <a:rPr lang="en-US" dirty="0" smtClean="0"/>
              <a:t>)</a:t>
            </a:r>
          </a:p>
          <a:p>
            <a:pPr lvl="0"/>
            <a:endParaRPr lang="en-US" sz="1100" dirty="0"/>
          </a:p>
          <a:p>
            <a:pPr lvl="0"/>
            <a:r>
              <a:rPr lang="en-US" dirty="0"/>
              <a:t>Financial (profitability, growth, shareholder value)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97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Organizational Characteristics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80357139"/>
              </p:ext>
            </p:extLst>
          </p:nvPr>
        </p:nvGraphicFramePr>
        <p:xfrm>
          <a:off x="1200327" y="2133600"/>
          <a:ext cx="6859941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076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07315"/>
            <a:ext cx="6965245" cy="1202485"/>
          </a:xfrm>
        </p:spPr>
        <p:txBody>
          <a:bodyPr>
            <a:noAutofit/>
          </a:bodyPr>
          <a:lstStyle/>
          <a:p>
            <a:r>
              <a:rPr lang="en-US" dirty="0"/>
              <a:t>Roles of Employees &amp; </a:t>
            </a:r>
            <a:r>
              <a:rPr lang="en-US" dirty="0" smtClean="0"/>
              <a:t>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2347857"/>
            <a:ext cx="6080759" cy="313854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Employees </a:t>
            </a:r>
            <a:r>
              <a:rPr lang="en-US" dirty="0" smtClean="0"/>
              <a:t>now performing roles once reserved </a:t>
            </a:r>
            <a:r>
              <a:rPr lang="en-US" dirty="0"/>
              <a:t>for management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dirty="0"/>
              <a:t>Given the </a:t>
            </a:r>
            <a:r>
              <a:rPr lang="en-US" dirty="0" smtClean="0"/>
              <a:t>prevalence </a:t>
            </a:r>
            <a:r>
              <a:rPr lang="en-US" dirty="0"/>
              <a:t>of </a:t>
            </a:r>
            <a:r>
              <a:rPr lang="en-US" dirty="0" smtClean="0"/>
              <a:t>teams, </a:t>
            </a:r>
            <a:r>
              <a:rPr lang="en-US" dirty="0"/>
              <a:t>employees </a:t>
            </a:r>
            <a:r>
              <a:rPr lang="en-US" dirty="0" smtClean="0"/>
              <a:t>require </a:t>
            </a:r>
            <a:r>
              <a:rPr lang="en-US" dirty="0"/>
              <a:t>more </a:t>
            </a:r>
            <a:r>
              <a:rPr lang="en-US" dirty="0" smtClean="0"/>
              <a:t>cross-training </a:t>
            </a:r>
            <a:r>
              <a:rPr lang="en-US" dirty="0"/>
              <a:t>and </a:t>
            </a:r>
            <a:r>
              <a:rPr lang="en-US" dirty="0" smtClean="0"/>
              <a:t>interpersonal skills training</a:t>
            </a:r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Managers</a:t>
            </a:r>
            <a:r>
              <a:rPr lang="en-US" dirty="0"/>
              <a:t>’ jobs are highly complex, </a:t>
            </a:r>
            <a:r>
              <a:rPr lang="en-US" dirty="0" smtClean="0"/>
              <a:t>requiring greater skill and training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9015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Management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6080759" cy="3671943"/>
          </a:xfrm>
        </p:spPr>
        <p:txBody>
          <a:bodyPr>
            <a:normAutofit/>
          </a:bodyPr>
          <a:lstStyle/>
          <a:p>
            <a:r>
              <a:rPr lang="en-US" dirty="0" smtClean="0"/>
              <a:t>Set a clear direction for learning </a:t>
            </a:r>
          </a:p>
          <a:p>
            <a:r>
              <a:rPr lang="en-US" dirty="0" smtClean="0"/>
              <a:t>Provide encouragement and resources</a:t>
            </a:r>
          </a:p>
          <a:p>
            <a:r>
              <a:rPr lang="en-US" dirty="0" smtClean="0"/>
              <a:t>Take an active role in governing learning</a:t>
            </a:r>
          </a:p>
          <a:p>
            <a:r>
              <a:rPr lang="en-US" dirty="0" smtClean="0"/>
              <a:t>Develop and teach new programs</a:t>
            </a:r>
          </a:p>
          <a:p>
            <a:r>
              <a:rPr lang="en-US" dirty="0" smtClean="0"/>
              <a:t>Serve as a role model </a:t>
            </a:r>
          </a:p>
          <a:p>
            <a:r>
              <a:rPr lang="en-US" dirty="0" smtClean="0"/>
              <a:t>Promote learning through different channels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32410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of Business Units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0"/>
            <a:ext cx="6156960" cy="3443343"/>
          </a:xfrm>
        </p:spPr>
        <p:txBody>
          <a:bodyPr/>
          <a:lstStyle/>
          <a:p>
            <a:r>
              <a:rPr lang="en-US" dirty="0" smtClean="0"/>
              <a:t>Integration </a:t>
            </a:r>
            <a:r>
              <a:rPr lang="en-US" dirty="0"/>
              <a:t>of business units affects the approach to </a:t>
            </a:r>
            <a:r>
              <a:rPr lang="en-US" dirty="0" smtClean="0"/>
              <a:t>training</a:t>
            </a:r>
          </a:p>
          <a:p>
            <a:endParaRPr lang="en-US" sz="1400" dirty="0" smtClean="0"/>
          </a:p>
          <a:p>
            <a:r>
              <a:rPr lang="en-US" dirty="0" smtClean="0"/>
              <a:t>In </a:t>
            </a:r>
            <a:r>
              <a:rPr lang="en-US" dirty="0"/>
              <a:t>a highly integrated business, employees need to understand all parts of the company, and training must address those </a:t>
            </a:r>
            <a:r>
              <a:rPr lang="en-US" dirty="0" smtClean="0"/>
              <a:t>needs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15226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Presence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0"/>
            <a:ext cx="6156960" cy="3443343"/>
          </a:xfrm>
        </p:spPr>
        <p:txBody>
          <a:bodyPr/>
          <a:lstStyle/>
          <a:p>
            <a:r>
              <a:rPr lang="en-US" dirty="0"/>
              <a:t>For companies with global operations, training is needed to prepare employees for overseas </a:t>
            </a:r>
            <a:r>
              <a:rPr lang="en-US" dirty="0" smtClean="0"/>
              <a:t>assignments</a:t>
            </a:r>
          </a:p>
          <a:p>
            <a:endParaRPr lang="en-US" sz="1400" dirty="0" smtClean="0"/>
          </a:p>
          <a:p>
            <a:r>
              <a:rPr lang="en-US" dirty="0" smtClean="0"/>
              <a:t>Companies must </a:t>
            </a:r>
            <a:r>
              <a:rPr lang="en-US" dirty="0"/>
              <a:t>decide if training will be coordinated through a central U.S. facility or through satellite </a:t>
            </a:r>
            <a:r>
              <a:rPr lang="en-US" dirty="0" smtClean="0"/>
              <a:t>locations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873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81200"/>
            <a:ext cx="6764868" cy="4495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With low unemployment, </a:t>
            </a:r>
            <a:r>
              <a:rPr lang="en-US" dirty="0"/>
              <a:t>it’s difficult to find top </a:t>
            </a:r>
            <a:r>
              <a:rPr lang="en-US" dirty="0" smtClean="0"/>
              <a:t>talent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dirty="0"/>
              <a:t>In unstable environments, training may </a:t>
            </a:r>
            <a:r>
              <a:rPr lang="en-US" dirty="0" smtClean="0"/>
              <a:t>become short-term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When there is growth</a:t>
            </a:r>
            <a:r>
              <a:rPr lang="en-US" dirty="0"/>
              <a:t>, training </a:t>
            </a:r>
            <a:r>
              <a:rPr lang="en-US" dirty="0" smtClean="0"/>
              <a:t>will be in high demand</a:t>
            </a:r>
          </a:p>
          <a:p>
            <a:pPr>
              <a:spcBef>
                <a:spcPts val="0"/>
              </a:spcBef>
            </a:pPr>
            <a:endParaRPr lang="en-US" sz="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1049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6764868" cy="4495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When </a:t>
            </a:r>
            <a:r>
              <a:rPr lang="en-US" dirty="0" smtClean="0"/>
              <a:t>trying </a:t>
            </a:r>
            <a:r>
              <a:rPr lang="en-US" dirty="0"/>
              <a:t>to revitalize and redirect, there are fewer incentives for </a:t>
            </a:r>
            <a:r>
              <a:rPr lang="en-US" dirty="0" smtClean="0"/>
              <a:t>training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dirty="0"/>
              <a:t>When </a:t>
            </a:r>
            <a:r>
              <a:rPr lang="en-US" dirty="0" smtClean="0"/>
              <a:t>downsizing, </a:t>
            </a:r>
            <a:r>
              <a:rPr lang="en-US" dirty="0"/>
              <a:t>training </a:t>
            </a:r>
            <a:r>
              <a:rPr lang="en-US" dirty="0" smtClean="0"/>
              <a:t>may focus </a:t>
            </a:r>
            <a:r>
              <a:rPr lang="en-US" dirty="0"/>
              <a:t>on </a:t>
            </a:r>
            <a:r>
              <a:rPr lang="en-US" dirty="0" smtClean="0"/>
              <a:t>continued </a:t>
            </a:r>
            <a:r>
              <a:rPr lang="en-US" dirty="0"/>
              <a:t>employability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4792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Staffing Strategy &amp; Training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905000"/>
            <a:ext cx="6400800" cy="4495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/>
              <a:t>Fortress—limited resources </a:t>
            </a:r>
            <a:r>
              <a:rPr lang="en-US" dirty="0"/>
              <a:t>for </a:t>
            </a:r>
            <a:r>
              <a:rPr lang="en-US" dirty="0" smtClean="0"/>
              <a:t>training; recruit </a:t>
            </a:r>
            <a:r>
              <a:rPr lang="en-US" dirty="0"/>
              <a:t>from the </a:t>
            </a:r>
            <a:r>
              <a:rPr lang="en-US" dirty="0" smtClean="0"/>
              <a:t>outside</a:t>
            </a:r>
          </a:p>
          <a:p>
            <a:pPr lvl="0">
              <a:spcBef>
                <a:spcPts val="0"/>
              </a:spcBef>
            </a:pPr>
            <a:endParaRPr lang="en-US" sz="1000" dirty="0"/>
          </a:p>
          <a:p>
            <a:pPr lvl="0">
              <a:spcBef>
                <a:spcPts val="0"/>
              </a:spcBef>
            </a:pPr>
            <a:r>
              <a:rPr lang="en-US" dirty="0"/>
              <a:t>Baseball </a:t>
            </a:r>
            <a:r>
              <a:rPr lang="en-US" dirty="0" smtClean="0"/>
              <a:t>team—creativity needed; </a:t>
            </a:r>
            <a:r>
              <a:rPr lang="en-US" dirty="0"/>
              <a:t>recruit from other companies or new </a:t>
            </a:r>
            <a:r>
              <a:rPr lang="en-US" dirty="0" smtClean="0"/>
              <a:t>graduates</a:t>
            </a:r>
          </a:p>
          <a:p>
            <a:pPr lvl="0">
              <a:spcBef>
                <a:spcPts val="0"/>
              </a:spcBef>
            </a:pPr>
            <a:endParaRPr lang="en-US" sz="1000" dirty="0"/>
          </a:p>
          <a:p>
            <a:pPr lvl="0">
              <a:spcBef>
                <a:spcPts val="0"/>
              </a:spcBef>
            </a:pPr>
            <a:r>
              <a:rPr lang="en-US" dirty="0" smtClean="0"/>
              <a:t>Club—highly </a:t>
            </a:r>
            <a:r>
              <a:rPr lang="en-US" dirty="0"/>
              <a:t>regulated </a:t>
            </a:r>
            <a:r>
              <a:rPr lang="en-US" dirty="0" smtClean="0"/>
              <a:t>industries; develop own talent</a:t>
            </a:r>
          </a:p>
          <a:p>
            <a:pPr lvl="0">
              <a:spcBef>
                <a:spcPts val="0"/>
              </a:spcBef>
            </a:pPr>
            <a:endParaRPr lang="en-US" sz="1000" dirty="0"/>
          </a:p>
          <a:p>
            <a:pPr lvl="0">
              <a:spcBef>
                <a:spcPts val="0"/>
              </a:spcBef>
            </a:pPr>
            <a:r>
              <a:rPr lang="en-US" dirty="0" smtClean="0"/>
              <a:t>Academy—specialized skills; heavy focus on developing employees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0699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14400"/>
            <a:ext cx="6965245" cy="1202485"/>
          </a:xfrm>
        </p:spPr>
        <p:txBody>
          <a:bodyPr>
            <a:noAutofit/>
          </a:bodyPr>
          <a:lstStyle/>
          <a:p>
            <a:r>
              <a:rPr lang="en-US" dirty="0"/>
              <a:t>Strategic Value </a:t>
            </a:r>
            <a:r>
              <a:rPr lang="en-US" dirty="0" smtClean="0"/>
              <a:t>&amp; Uniqueness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057400"/>
            <a:ext cx="6233159" cy="382434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Knowledge-based </a:t>
            </a:r>
            <a:r>
              <a:rPr lang="en-US" dirty="0" smtClean="0"/>
              <a:t>workers—heavy training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Job-based employees—less </a:t>
            </a:r>
            <a:r>
              <a:rPr lang="en-US" dirty="0"/>
              <a:t>training than knowledge </a:t>
            </a:r>
            <a:r>
              <a:rPr lang="en-US" dirty="0" smtClean="0"/>
              <a:t>workers</a:t>
            </a:r>
          </a:p>
          <a:p>
            <a:pPr marL="0" lvl="0" indent="0">
              <a:buNone/>
            </a:pPr>
            <a:endParaRPr lang="en-US" sz="1000" dirty="0"/>
          </a:p>
          <a:p>
            <a:pPr lvl="0"/>
            <a:r>
              <a:rPr lang="en-US" dirty="0"/>
              <a:t>Contract </a:t>
            </a:r>
            <a:r>
              <a:rPr lang="en-US" dirty="0" smtClean="0"/>
              <a:t>employees—limited training</a:t>
            </a:r>
          </a:p>
          <a:p>
            <a:pPr lvl="0"/>
            <a:endParaRPr lang="en-US" sz="1000" dirty="0"/>
          </a:p>
          <a:p>
            <a:pPr lvl="0"/>
            <a:r>
              <a:rPr lang="en-US" dirty="0" smtClean="0"/>
              <a:t>Alliance/partnerships—sharing </a:t>
            </a:r>
            <a:r>
              <a:rPr lang="en-US" dirty="0"/>
              <a:t>expertise and team training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0688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Extent of Unionization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0"/>
            <a:ext cx="6156960" cy="34433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Presence </a:t>
            </a:r>
            <a:r>
              <a:rPr lang="en-US" dirty="0"/>
              <a:t>of a union leads to joint union-management programs for preparing employees for </a:t>
            </a:r>
            <a:r>
              <a:rPr lang="en-US" dirty="0" smtClean="0"/>
              <a:t>jobs</a:t>
            </a:r>
          </a:p>
          <a:p>
            <a:endParaRPr lang="en-US" sz="1300" dirty="0"/>
          </a:p>
          <a:p>
            <a:r>
              <a:rPr lang="en-US" dirty="0"/>
              <a:t>Given that unions have a significant impact on HRM practices, they must be involved in determining strategic training </a:t>
            </a:r>
            <a:r>
              <a:rPr lang="en-US" dirty="0" smtClean="0"/>
              <a:t>priorities</a:t>
            </a:r>
          </a:p>
          <a:p>
            <a:endParaRPr lang="en-US" sz="1300" dirty="0"/>
          </a:p>
          <a:p>
            <a:r>
              <a:rPr lang="en-US" dirty="0"/>
              <a:t>Collaboration is key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5367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 Involvement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05001"/>
            <a:ext cx="6461760" cy="4038600"/>
          </a:xfrm>
        </p:spPr>
        <p:txBody>
          <a:bodyPr>
            <a:normAutofit/>
          </a:bodyPr>
          <a:lstStyle/>
          <a:p>
            <a:r>
              <a:rPr lang="en-US" dirty="0"/>
              <a:t>Managers need to be involved so </a:t>
            </a:r>
            <a:r>
              <a:rPr lang="en-US" dirty="0" smtClean="0"/>
              <a:t>training links to </a:t>
            </a:r>
            <a:r>
              <a:rPr lang="en-US" dirty="0"/>
              <a:t>business needs and </a:t>
            </a:r>
            <a:r>
              <a:rPr lang="en-US" dirty="0" smtClean="0"/>
              <a:t>transfer </a:t>
            </a:r>
            <a:r>
              <a:rPr lang="en-US" dirty="0"/>
              <a:t>can be </a:t>
            </a:r>
            <a:r>
              <a:rPr lang="en-US" dirty="0" smtClean="0"/>
              <a:t>supported</a:t>
            </a:r>
          </a:p>
          <a:p>
            <a:endParaRPr lang="en-US" sz="800" dirty="0" smtClean="0"/>
          </a:p>
          <a:p>
            <a:r>
              <a:rPr lang="en-US" dirty="0" smtClean="0"/>
              <a:t>Managers will be more </a:t>
            </a:r>
            <a:r>
              <a:rPr lang="en-US" dirty="0"/>
              <a:t>involved </a:t>
            </a:r>
            <a:r>
              <a:rPr lang="en-US" dirty="0" smtClean="0"/>
              <a:t>if they are rewarded for doing so</a:t>
            </a:r>
            <a:endParaRPr lang="en-US" dirty="0"/>
          </a:p>
          <a:p>
            <a:r>
              <a:rPr lang="en-US" sz="800" dirty="0" smtClean="0"/>
              <a:t>+</a:t>
            </a:r>
          </a:p>
          <a:p>
            <a:r>
              <a:rPr lang="en-US" dirty="0" smtClean="0"/>
              <a:t>Employees now assume greater responsibility </a:t>
            </a:r>
            <a:r>
              <a:rPr lang="en-US" dirty="0"/>
              <a:t>for planning their own </a:t>
            </a:r>
            <a:r>
              <a:rPr lang="en-US" dirty="0" smtClean="0"/>
              <a:t>development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97096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82177" cy="1468418"/>
          </a:xfrm>
        </p:spPr>
        <p:txBody>
          <a:bodyPr>
            <a:normAutofit/>
          </a:bodyPr>
          <a:lstStyle/>
          <a:p>
            <a:r>
              <a:rPr lang="en-US" dirty="0" smtClean="0"/>
              <a:t>Training in Different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1619" y="2133600"/>
            <a:ext cx="6080759" cy="3886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Concentration Strategy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Skill </a:t>
            </a:r>
            <a:r>
              <a:rPr lang="en-US" dirty="0"/>
              <a:t>currency and the development of the existing </a:t>
            </a:r>
            <a:r>
              <a:rPr lang="en-US" dirty="0" smtClean="0"/>
              <a:t>workforce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Internal Growth Strategy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Creation </a:t>
            </a:r>
            <a:r>
              <a:rPr lang="en-US" dirty="0"/>
              <a:t>of new </a:t>
            </a:r>
            <a:r>
              <a:rPr lang="en-US" dirty="0" smtClean="0"/>
              <a:t>jobs and tasks, </a:t>
            </a:r>
            <a:r>
              <a:rPr lang="en-US" dirty="0"/>
              <a:t>innovation, and talent management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7210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82177" cy="1468418"/>
          </a:xfrm>
        </p:spPr>
        <p:txBody>
          <a:bodyPr>
            <a:normAutofit/>
          </a:bodyPr>
          <a:lstStyle/>
          <a:p>
            <a:r>
              <a:rPr lang="en-US" dirty="0" smtClean="0"/>
              <a:t>Training in Different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1619" y="2133600"/>
            <a:ext cx="6080759" cy="3886200"/>
          </a:xfrm>
        </p:spPr>
        <p:txBody>
          <a:bodyPr>
            <a:noAutofit/>
          </a:bodyPr>
          <a:lstStyle/>
          <a:p>
            <a:r>
              <a:rPr lang="en-US" dirty="0"/>
              <a:t>External Growth Strategy </a:t>
            </a:r>
          </a:p>
          <a:p>
            <a:pPr lvl="1"/>
            <a:r>
              <a:rPr lang="en-US" dirty="0" smtClean="0"/>
              <a:t>Integration</a:t>
            </a:r>
            <a:r>
              <a:rPr lang="en-US" dirty="0"/>
              <a:t>, redundancy, and </a:t>
            </a:r>
            <a:r>
              <a:rPr lang="en-US" dirty="0" smtClean="0"/>
              <a:t>restructuring</a:t>
            </a:r>
            <a:endParaRPr lang="en-US" dirty="0"/>
          </a:p>
          <a:p>
            <a:pPr lvl="1"/>
            <a:endParaRPr lang="en-US" sz="1400" dirty="0"/>
          </a:p>
          <a:p>
            <a:r>
              <a:rPr lang="en-US" dirty="0"/>
              <a:t>Disinvestment Strategy </a:t>
            </a:r>
            <a:endParaRPr lang="en-US" dirty="0" smtClean="0"/>
          </a:p>
          <a:p>
            <a:pPr lvl="1"/>
            <a:r>
              <a:rPr lang="en-US" dirty="0" smtClean="0"/>
              <a:t>Efficiency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69566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Centralized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81200"/>
            <a:ext cx="6233159" cy="35052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There are several advantages:</a:t>
            </a:r>
          </a:p>
          <a:p>
            <a:pPr lvl="1"/>
            <a:r>
              <a:rPr lang="en-US" sz="2600" dirty="0"/>
              <a:t>Stronger alignment with strategy</a:t>
            </a:r>
          </a:p>
          <a:p>
            <a:pPr lvl="1"/>
            <a:r>
              <a:rPr lang="en-US" sz="2600" dirty="0"/>
              <a:t>Common set of metrics or scorecards to evaluate training</a:t>
            </a:r>
          </a:p>
          <a:p>
            <a:pPr lvl="1"/>
            <a:r>
              <a:rPr lang="en-US" sz="2600" dirty="0"/>
              <a:t>Streamlined processes</a:t>
            </a:r>
          </a:p>
          <a:p>
            <a:pPr lvl="1"/>
            <a:r>
              <a:rPr lang="en-US" sz="2600" dirty="0"/>
              <a:t>Better integration of programs to develop leaders </a:t>
            </a:r>
          </a:p>
          <a:p>
            <a:pPr lvl="1"/>
            <a:r>
              <a:rPr lang="en-US" sz="2600" dirty="0"/>
              <a:t>Easier to manage talent during times of change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68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8857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University Model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828800"/>
            <a:ext cx="5694392" cy="375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929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Corporate University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05000"/>
            <a:ext cx="6309360" cy="37338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US" sz="2600" dirty="0" smtClean="0"/>
              <a:t>There are several advantages :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Dissemination of best practices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Alignment of training with business needs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Integration of training initiatives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Effective use of new technology and methods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Clear vision and mission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Evaluation of learning focused on employee and business results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Partnership with academia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0855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Business-Embedded Function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75" y="1933526"/>
            <a:ext cx="5110255" cy="362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897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Model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05000"/>
            <a:ext cx="6156959" cy="3733800"/>
          </a:xfrm>
        </p:spPr>
        <p:txBody>
          <a:bodyPr>
            <a:normAutofit/>
          </a:bodyPr>
          <a:lstStyle/>
          <a:p>
            <a:r>
              <a:rPr lang="en-US" dirty="0"/>
              <a:t>Four change-related problems need to be addressed before the implementation of any new training practice. </a:t>
            </a:r>
          </a:p>
          <a:p>
            <a:pPr lvl="1"/>
            <a:r>
              <a:rPr lang="en-US" dirty="0"/>
              <a:t>Resistance to change</a:t>
            </a:r>
          </a:p>
          <a:p>
            <a:pPr lvl="1"/>
            <a:r>
              <a:rPr lang="en-US" dirty="0"/>
              <a:t>Loss of control</a:t>
            </a:r>
          </a:p>
          <a:p>
            <a:pPr lvl="1"/>
            <a:r>
              <a:rPr lang="en-US" dirty="0" smtClean="0"/>
              <a:t>Power imbalance</a:t>
            </a:r>
            <a:endParaRPr lang="en-US" dirty="0"/>
          </a:p>
          <a:p>
            <a:pPr lvl="1"/>
            <a:r>
              <a:rPr lang="en-US" dirty="0"/>
              <a:t>Task </a:t>
            </a:r>
            <a:r>
              <a:rPr lang="en-US" dirty="0" smtClean="0"/>
              <a:t>redefinition challenges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705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Change Model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  <p:pic>
        <p:nvPicPr>
          <p:cNvPr id="6" name="Picture 2" descr="C:\Users\Vasundhara\Desktop\Untit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676400"/>
            <a:ext cx="5562429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7448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05000"/>
            <a:ext cx="6156959" cy="3733800"/>
          </a:xfrm>
        </p:spPr>
        <p:txBody>
          <a:bodyPr>
            <a:normAutofit/>
          </a:bodyPr>
          <a:lstStyle/>
          <a:p>
            <a:r>
              <a:rPr lang="en-US" dirty="0"/>
              <a:t>Despite its value, some individuals may not necessarily value </a:t>
            </a:r>
            <a:r>
              <a:rPr lang="en-US" dirty="0" smtClean="0"/>
              <a:t>training</a:t>
            </a:r>
          </a:p>
          <a:p>
            <a:endParaRPr lang="en-US" sz="1000" dirty="0"/>
          </a:p>
          <a:p>
            <a:r>
              <a:rPr lang="en-US" dirty="0"/>
              <a:t>Training often needs to be marketed so </a:t>
            </a:r>
            <a:r>
              <a:rPr lang="en-US" dirty="0" smtClean="0"/>
              <a:t>key </a:t>
            </a:r>
            <a:r>
              <a:rPr lang="en-US" dirty="0"/>
              <a:t>constituents value </a:t>
            </a:r>
            <a:r>
              <a:rPr lang="en-US" dirty="0" smtClean="0"/>
              <a:t>learning</a:t>
            </a:r>
          </a:p>
          <a:p>
            <a:endParaRPr lang="en-US" sz="1000" dirty="0"/>
          </a:p>
          <a:p>
            <a:r>
              <a:rPr lang="en-US" dirty="0"/>
              <a:t>Internal marketing involves making employees and managers excited about training and </a:t>
            </a:r>
            <a:r>
              <a:rPr lang="en-US" dirty="0" smtClean="0"/>
              <a:t>learning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052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Marketing Tactics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81200"/>
            <a:ext cx="6156959" cy="3733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Involve the target audience </a:t>
            </a:r>
          </a:p>
          <a:p>
            <a:pPr lvl="0">
              <a:spcBef>
                <a:spcPts val="0"/>
              </a:spcBef>
            </a:pPr>
            <a:r>
              <a:rPr lang="en-US" dirty="0"/>
              <a:t>Demonstrate how training can solve business </a:t>
            </a:r>
            <a:r>
              <a:rPr lang="en-US" dirty="0" smtClean="0"/>
              <a:t>problems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en-US" dirty="0"/>
              <a:t>Show examples of previous successes</a:t>
            </a:r>
          </a:p>
          <a:p>
            <a:pPr lvl="0">
              <a:spcBef>
                <a:spcPts val="0"/>
              </a:spcBef>
            </a:pPr>
            <a:r>
              <a:rPr lang="en-US" dirty="0"/>
              <a:t>Identify a “champion” who </a:t>
            </a:r>
            <a:r>
              <a:rPr lang="en-US" dirty="0" smtClean="0"/>
              <a:t>supports </a:t>
            </a:r>
            <a:r>
              <a:rPr lang="en-US" dirty="0"/>
              <a:t>training</a:t>
            </a:r>
          </a:p>
          <a:p>
            <a:pPr lvl="0">
              <a:spcBef>
                <a:spcPts val="0"/>
              </a:spcBef>
            </a:pPr>
            <a:r>
              <a:rPr lang="en-US" dirty="0"/>
              <a:t>Advertise through multiple channels</a:t>
            </a:r>
          </a:p>
          <a:p>
            <a:pPr lvl="0">
              <a:spcBef>
                <a:spcPts val="0"/>
              </a:spcBef>
            </a:pPr>
            <a:r>
              <a:rPr lang="en-US" dirty="0" smtClean="0"/>
              <a:t>Speak in </a:t>
            </a:r>
            <a:r>
              <a:rPr lang="en-US" dirty="0"/>
              <a:t>terms </a:t>
            </a:r>
            <a:r>
              <a:rPr lang="en-US" dirty="0" smtClean="0"/>
              <a:t>employees </a:t>
            </a:r>
            <a:r>
              <a:rPr lang="en-US" dirty="0"/>
              <a:t>understand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7635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Outsourcing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905000"/>
            <a:ext cx="6156959" cy="3733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Reasons for outsourcing:</a:t>
            </a:r>
            <a:endParaRPr lang="en-US" dirty="0"/>
          </a:p>
          <a:p>
            <a:pPr lvl="1"/>
            <a:r>
              <a:rPr lang="en-US" dirty="0"/>
              <a:t>Cost savings</a:t>
            </a:r>
          </a:p>
          <a:p>
            <a:pPr lvl="1"/>
            <a:r>
              <a:rPr lang="en-US" dirty="0"/>
              <a:t>Time savings that allow a company to focus on business strategy</a:t>
            </a:r>
          </a:p>
          <a:p>
            <a:pPr lvl="1"/>
            <a:r>
              <a:rPr lang="en-US" dirty="0"/>
              <a:t>Improvements in compliance </a:t>
            </a:r>
            <a:r>
              <a:rPr lang="en-US" dirty="0" smtClean="0"/>
              <a:t>with regulatory training</a:t>
            </a:r>
            <a:endParaRPr lang="en-US" dirty="0"/>
          </a:p>
          <a:p>
            <a:pPr lvl="1"/>
            <a:r>
              <a:rPr lang="en-US" dirty="0"/>
              <a:t>L</a:t>
            </a:r>
            <a:r>
              <a:rPr lang="en-US" dirty="0" smtClean="0"/>
              <a:t>ack </a:t>
            </a:r>
            <a:r>
              <a:rPr lang="en-US" dirty="0"/>
              <a:t>of </a:t>
            </a:r>
            <a:r>
              <a:rPr lang="en-US" dirty="0" smtClean="0"/>
              <a:t>internal capability to </a:t>
            </a:r>
            <a:r>
              <a:rPr lang="en-US" dirty="0"/>
              <a:t>meet learning demands</a:t>
            </a:r>
          </a:p>
          <a:p>
            <a:pPr lvl="1"/>
            <a:r>
              <a:rPr lang="en-US" dirty="0" smtClean="0"/>
              <a:t>Desire to </a:t>
            </a:r>
            <a:r>
              <a:rPr lang="en-US" dirty="0"/>
              <a:t>access best training practices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1" y="5715000"/>
            <a:ext cx="7315199" cy="3651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43521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Strategic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1" y="1828800"/>
            <a:ext cx="6156959" cy="3733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Outsourcing may not necessarily be the solution</a:t>
            </a:r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Be sure to consider: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the skill set in question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resources and expertise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desire for control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the quality of the potential vendor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the importance of training in the organization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715000"/>
            <a:ext cx="7315199" cy="3651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Copyright © 2017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7035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2305</TotalTime>
  <Words>2096</Words>
  <Application>Microsoft Office PowerPoint</Application>
  <PresentationFormat>On-screen Show (4:3)</PresentationFormat>
  <Paragraphs>258</Paragraphs>
  <Slides>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Brush Script MT</vt:lpstr>
      <vt:lpstr>Calibri</vt:lpstr>
      <vt:lpstr>Courier New</vt:lpstr>
      <vt:lpstr>Franklin Gothic Book</vt:lpstr>
      <vt:lpstr>Gisha</vt:lpstr>
      <vt:lpstr>Pushpin</vt:lpstr>
      <vt:lpstr>PowerPoint Presentation</vt:lpstr>
      <vt:lpstr>Objectives</vt:lpstr>
      <vt:lpstr>Objectives</vt:lpstr>
      <vt:lpstr>Objectives</vt:lpstr>
      <vt:lpstr>Training is Strategic</vt:lpstr>
      <vt:lpstr>The Learning Organization</vt:lpstr>
      <vt:lpstr>4 Steps of Strategic Training</vt:lpstr>
      <vt:lpstr>The Strategic Process</vt:lpstr>
      <vt:lpstr>1. Identify Business Strategy</vt:lpstr>
      <vt:lpstr>Formulating Business Strategy</vt:lpstr>
      <vt:lpstr>2. Determine Strategic Initiatives</vt:lpstr>
      <vt:lpstr>Common Strategic Initiatives</vt:lpstr>
      <vt:lpstr>Questions to Ask</vt:lpstr>
      <vt:lpstr>3. Translate Initiatives to  Activities</vt:lpstr>
      <vt:lpstr>4. Identify Metrics &amp; Evaluate</vt:lpstr>
      <vt:lpstr>Balanced Scorecard</vt:lpstr>
      <vt:lpstr>Organizational Characteristics</vt:lpstr>
      <vt:lpstr>Roles of Employees &amp; Managers</vt:lpstr>
      <vt:lpstr>Top Management Support</vt:lpstr>
      <vt:lpstr>Integration of Business Units</vt:lpstr>
      <vt:lpstr>Global Presence</vt:lpstr>
      <vt:lpstr>Business Conditions</vt:lpstr>
      <vt:lpstr>Business Conditions</vt:lpstr>
      <vt:lpstr>Staffing Strategy &amp; Training </vt:lpstr>
      <vt:lpstr>Strategic Value &amp; Uniqueness</vt:lpstr>
      <vt:lpstr>Extent of Unionization</vt:lpstr>
      <vt:lpstr>Staff Involvement</vt:lpstr>
      <vt:lpstr>Training in Different Strategies</vt:lpstr>
      <vt:lpstr>Training in Different Strategies</vt:lpstr>
      <vt:lpstr>Centralized Training</vt:lpstr>
      <vt:lpstr>Corporate University Model</vt:lpstr>
      <vt:lpstr>Corporate University Model</vt:lpstr>
      <vt:lpstr>Business-Embedded Function</vt:lpstr>
      <vt:lpstr>Change Model Perspective</vt:lpstr>
      <vt:lpstr>A Change Model</vt:lpstr>
      <vt:lpstr>Marketing Training</vt:lpstr>
      <vt:lpstr>Internal Marketing Tactics</vt:lpstr>
      <vt:lpstr>Outsourcing Training</vt:lpstr>
      <vt:lpstr>Be Strategic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Tews</dc:creator>
  <cp:lastModifiedBy>Administrator</cp:lastModifiedBy>
  <cp:revision>41</cp:revision>
  <cp:lastPrinted>2014-04-03T14:21:21Z</cp:lastPrinted>
  <dcterms:created xsi:type="dcterms:W3CDTF">2011-08-23T20:33:51Z</dcterms:created>
  <dcterms:modified xsi:type="dcterms:W3CDTF">2015-08-17T22:43:46Z</dcterms:modified>
</cp:coreProperties>
</file>