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4"/>
  </p:notesMasterIdLst>
  <p:handoutMasterIdLst>
    <p:handoutMasterId r:id="rId45"/>
  </p:handoutMasterIdLst>
  <p:sldIdLst>
    <p:sldId id="591" r:id="rId2"/>
    <p:sldId id="477" r:id="rId3"/>
    <p:sldId id="483" r:id="rId4"/>
    <p:sldId id="541" r:id="rId5"/>
    <p:sldId id="547" r:id="rId6"/>
    <p:sldId id="550" r:id="rId7"/>
    <p:sldId id="551" r:id="rId8"/>
    <p:sldId id="552" r:id="rId9"/>
    <p:sldId id="554" r:id="rId10"/>
    <p:sldId id="545" r:id="rId11"/>
    <p:sldId id="555" r:id="rId12"/>
    <p:sldId id="556" r:id="rId13"/>
    <p:sldId id="557" r:id="rId14"/>
    <p:sldId id="558" r:id="rId15"/>
    <p:sldId id="559" r:id="rId16"/>
    <p:sldId id="560" r:id="rId17"/>
    <p:sldId id="561" r:id="rId18"/>
    <p:sldId id="583" r:id="rId19"/>
    <p:sldId id="584" r:id="rId20"/>
    <p:sldId id="585" r:id="rId21"/>
    <p:sldId id="586" r:id="rId22"/>
    <p:sldId id="587" r:id="rId23"/>
    <p:sldId id="588" r:id="rId24"/>
    <p:sldId id="589" r:id="rId25"/>
    <p:sldId id="590" r:id="rId26"/>
    <p:sldId id="582" r:id="rId27"/>
    <p:sldId id="581" r:id="rId28"/>
    <p:sldId id="579" r:id="rId29"/>
    <p:sldId id="580" r:id="rId30"/>
    <p:sldId id="577" r:id="rId31"/>
    <p:sldId id="575" r:id="rId32"/>
    <p:sldId id="576" r:id="rId33"/>
    <p:sldId id="569" r:id="rId34"/>
    <p:sldId id="571" r:id="rId35"/>
    <p:sldId id="572" r:id="rId36"/>
    <p:sldId id="573" r:id="rId37"/>
    <p:sldId id="570" r:id="rId38"/>
    <p:sldId id="566" r:id="rId39"/>
    <p:sldId id="567" r:id="rId40"/>
    <p:sldId id="568" r:id="rId41"/>
    <p:sldId id="564" r:id="rId42"/>
    <p:sldId id="563" r:id="rId43"/>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23" autoAdjust="0"/>
  </p:normalViewPr>
  <p:slideViewPr>
    <p:cSldViewPr>
      <p:cViewPr varScale="1">
        <p:scale>
          <a:sx n="40" d="100"/>
          <a:sy n="40" d="100"/>
        </p:scale>
        <p:origin x="810" y="54"/>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FD5BFE-6429-4FA8-BA68-CB3C8B4E4319}"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2360E4E4-E48B-4DD6-BE73-1A93BECAEC0C}">
      <dgm:prSet/>
      <dgm:spPr/>
      <dgm:t>
        <a:bodyPr/>
        <a:lstStyle/>
        <a:p>
          <a:r>
            <a:rPr lang="en-US" dirty="0" smtClean="0"/>
            <a:t>legislation</a:t>
          </a:r>
          <a:endParaRPr lang="en-US" dirty="0"/>
        </a:p>
      </dgm:t>
    </dgm:pt>
    <dgm:pt modelId="{FCBCADC0-FC41-4835-9E97-924568D38ECE}" type="parTrans" cxnId="{54C3B9EB-0197-4FB1-B9B9-78E1315E0F20}">
      <dgm:prSet/>
      <dgm:spPr/>
      <dgm:t>
        <a:bodyPr/>
        <a:lstStyle/>
        <a:p>
          <a:endParaRPr lang="en-US"/>
        </a:p>
      </dgm:t>
    </dgm:pt>
    <dgm:pt modelId="{6906EA7F-6D4E-4FB2-BF67-F350A26F71FA}" type="sibTrans" cxnId="{54C3B9EB-0197-4FB1-B9B9-78E1315E0F20}">
      <dgm:prSet/>
      <dgm:spPr/>
      <dgm:t>
        <a:bodyPr/>
        <a:lstStyle/>
        <a:p>
          <a:endParaRPr lang="en-US"/>
        </a:p>
      </dgm:t>
    </dgm:pt>
    <dgm:pt modelId="{7FE8B11C-EF9B-485E-86D9-58B77AA870B0}">
      <dgm:prSet/>
      <dgm:spPr/>
      <dgm:t>
        <a:bodyPr/>
        <a:lstStyle/>
        <a:p>
          <a:r>
            <a:rPr lang="en-US" smtClean="0"/>
            <a:t>lack of basic skills</a:t>
          </a:r>
          <a:endParaRPr lang="en-US" dirty="0"/>
        </a:p>
      </dgm:t>
    </dgm:pt>
    <dgm:pt modelId="{19591F0F-BF61-451C-BD31-8B950082CDA4}" type="parTrans" cxnId="{E572B823-A270-41F1-BFBB-BAC54D75EBAC}">
      <dgm:prSet/>
      <dgm:spPr/>
      <dgm:t>
        <a:bodyPr/>
        <a:lstStyle/>
        <a:p>
          <a:endParaRPr lang="en-US"/>
        </a:p>
      </dgm:t>
    </dgm:pt>
    <dgm:pt modelId="{CB016A24-77C2-4697-A7E6-3734447EF6A9}" type="sibTrans" cxnId="{E572B823-A270-41F1-BFBB-BAC54D75EBAC}">
      <dgm:prSet/>
      <dgm:spPr/>
      <dgm:t>
        <a:bodyPr/>
        <a:lstStyle/>
        <a:p>
          <a:endParaRPr lang="en-US"/>
        </a:p>
      </dgm:t>
    </dgm:pt>
    <dgm:pt modelId="{E3210A3D-3B59-4F21-9197-B04E36C8F83D}">
      <dgm:prSet/>
      <dgm:spPr/>
      <dgm:t>
        <a:bodyPr/>
        <a:lstStyle/>
        <a:p>
          <a:r>
            <a:rPr lang="en-US" smtClean="0"/>
            <a:t>poor performance</a:t>
          </a:r>
          <a:endParaRPr lang="en-US" dirty="0"/>
        </a:p>
      </dgm:t>
    </dgm:pt>
    <dgm:pt modelId="{ED45C8D7-2CED-42DB-A1A3-4CD69F792FFE}" type="parTrans" cxnId="{C2A4B56D-464A-47F3-9428-F50B0F649D1D}">
      <dgm:prSet/>
      <dgm:spPr/>
      <dgm:t>
        <a:bodyPr/>
        <a:lstStyle/>
        <a:p>
          <a:endParaRPr lang="en-US"/>
        </a:p>
      </dgm:t>
    </dgm:pt>
    <dgm:pt modelId="{F3DF0EA7-AA1A-4451-A6F9-8FE55AC9F196}" type="sibTrans" cxnId="{C2A4B56D-464A-47F3-9428-F50B0F649D1D}">
      <dgm:prSet/>
      <dgm:spPr/>
      <dgm:t>
        <a:bodyPr/>
        <a:lstStyle/>
        <a:p>
          <a:endParaRPr lang="en-US"/>
        </a:p>
      </dgm:t>
    </dgm:pt>
    <dgm:pt modelId="{416702FB-9DDA-4768-96C9-E6597974A785}">
      <dgm:prSet/>
      <dgm:spPr/>
      <dgm:t>
        <a:bodyPr/>
        <a:lstStyle/>
        <a:p>
          <a:r>
            <a:rPr lang="en-US" smtClean="0"/>
            <a:t>new technology</a:t>
          </a:r>
          <a:endParaRPr lang="en-US" dirty="0"/>
        </a:p>
      </dgm:t>
    </dgm:pt>
    <dgm:pt modelId="{43733967-B49F-41FA-81B3-29B9B184CF30}" type="parTrans" cxnId="{2C79B74A-7884-43C8-AED9-D434B85F2D67}">
      <dgm:prSet/>
      <dgm:spPr/>
      <dgm:t>
        <a:bodyPr/>
        <a:lstStyle/>
        <a:p>
          <a:endParaRPr lang="en-US"/>
        </a:p>
      </dgm:t>
    </dgm:pt>
    <dgm:pt modelId="{73187EF3-F996-4E05-83FB-3958AE413CD2}" type="sibTrans" cxnId="{2C79B74A-7884-43C8-AED9-D434B85F2D67}">
      <dgm:prSet/>
      <dgm:spPr/>
      <dgm:t>
        <a:bodyPr/>
        <a:lstStyle/>
        <a:p>
          <a:endParaRPr lang="en-US"/>
        </a:p>
      </dgm:t>
    </dgm:pt>
    <dgm:pt modelId="{D438E423-A24B-4186-A625-3C0AAA4E751E}">
      <dgm:prSet/>
      <dgm:spPr/>
      <dgm:t>
        <a:bodyPr/>
        <a:lstStyle/>
        <a:p>
          <a:r>
            <a:rPr lang="en-US" smtClean="0"/>
            <a:t>customer requests</a:t>
          </a:r>
          <a:endParaRPr lang="en-US" dirty="0"/>
        </a:p>
      </dgm:t>
    </dgm:pt>
    <dgm:pt modelId="{D7E443B8-8CD3-44D3-9A07-3473A6AB4FF3}" type="parTrans" cxnId="{D931595D-E158-47C0-920A-98B6553BCD07}">
      <dgm:prSet/>
      <dgm:spPr/>
      <dgm:t>
        <a:bodyPr/>
        <a:lstStyle/>
        <a:p>
          <a:endParaRPr lang="en-US"/>
        </a:p>
      </dgm:t>
    </dgm:pt>
    <dgm:pt modelId="{D2B37D48-D855-49D8-A16D-483D027E7C26}" type="sibTrans" cxnId="{D931595D-E158-47C0-920A-98B6553BCD07}">
      <dgm:prSet/>
      <dgm:spPr/>
      <dgm:t>
        <a:bodyPr/>
        <a:lstStyle/>
        <a:p>
          <a:endParaRPr lang="en-US"/>
        </a:p>
      </dgm:t>
    </dgm:pt>
    <dgm:pt modelId="{36D9E828-747A-40D0-A0AB-08C541F2D096}">
      <dgm:prSet/>
      <dgm:spPr/>
      <dgm:t>
        <a:bodyPr/>
        <a:lstStyle/>
        <a:p>
          <a:r>
            <a:rPr lang="en-US" smtClean="0"/>
            <a:t>customer dissatisfaction</a:t>
          </a:r>
          <a:endParaRPr lang="en-US" dirty="0"/>
        </a:p>
      </dgm:t>
    </dgm:pt>
    <dgm:pt modelId="{88F1AFCF-5552-44E6-92CF-A89920D48316}" type="parTrans" cxnId="{FA1D6A21-2D88-4C7E-BB15-6B96ED9958BF}">
      <dgm:prSet/>
      <dgm:spPr/>
      <dgm:t>
        <a:bodyPr/>
        <a:lstStyle/>
        <a:p>
          <a:endParaRPr lang="en-US"/>
        </a:p>
      </dgm:t>
    </dgm:pt>
    <dgm:pt modelId="{C5095850-4798-4446-B7F4-7AE726C298CC}" type="sibTrans" cxnId="{FA1D6A21-2D88-4C7E-BB15-6B96ED9958BF}">
      <dgm:prSet/>
      <dgm:spPr/>
      <dgm:t>
        <a:bodyPr/>
        <a:lstStyle/>
        <a:p>
          <a:endParaRPr lang="en-US"/>
        </a:p>
      </dgm:t>
    </dgm:pt>
    <dgm:pt modelId="{C3137557-3A94-4C6F-A3EF-6292ECE06AF0}">
      <dgm:prSet/>
      <dgm:spPr/>
      <dgm:t>
        <a:bodyPr/>
        <a:lstStyle/>
        <a:p>
          <a:r>
            <a:rPr lang="en-US" smtClean="0"/>
            <a:t>new products and innovations</a:t>
          </a:r>
          <a:endParaRPr lang="en-US" dirty="0"/>
        </a:p>
      </dgm:t>
    </dgm:pt>
    <dgm:pt modelId="{67E54985-2185-49CA-A92A-A7460D26FA54}" type="parTrans" cxnId="{8BAB1644-1323-4356-A867-1C6DA8055D43}">
      <dgm:prSet/>
      <dgm:spPr/>
      <dgm:t>
        <a:bodyPr/>
        <a:lstStyle/>
        <a:p>
          <a:endParaRPr lang="en-US"/>
        </a:p>
      </dgm:t>
    </dgm:pt>
    <dgm:pt modelId="{BC35AD6C-48C5-44E8-A652-C6F88609EFF1}" type="sibTrans" cxnId="{8BAB1644-1323-4356-A867-1C6DA8055D43}">
      <dgm:prSet/>
      <dgm:spPr/>
      <dgm:t>
        <a:bodyPr/>
        <a:lstStyle/>
        <a:p>
          <a:endParaRPr lang="en-US"/>
        </a:p>
      </dgm:t>
    </dgm:pt>
    <dgm:pt modelId="{E07020CC-F95B-4216-A4FD-804F11CE82B9}">
      <dgm:prSet/>
      <dgm:spPr/>
      <dgm:t>
        <a:bodyPr/>
        <a:lstStyle/>
        <a:p>
          <a:r>
            <a:rPr lang="en-US" smtClean="0"/>
            <a:t>higher performance standards</a:t>
          </a:r>
          <a:endParaRPr lang="en-US" dirty="0"/>
        </a:p>
      </dgm:t>
    </dgm:pt>
    <dgm:pt modelId="{91DEBE71-CB9F-4098-8DCB-92CDB0131735}" type="parTrans" cxnId="{0B5CC2E5-F6D6-4370-AB93-A0B8348343D7}">
      <dgm:prSet/>
      <dgm:spPr/>
      <dgm:t>
        <a:bodyPr/>
        <a:lstStyle/>
        <a:p>
          <a:endParaRPr lang="en-US"/>
        </a:p>
      </dgm:t>
    </dgm:pt>
    <dgm:pt modelId="{018F4167-BFD7-442A-9791-75FE3FA5B1BA}" type="sibTrans" cxnId="{0B5CC2E5-F6D6-4370-AB93-A0B8348343D7}">
      <dgm:prSet/>
      <dgm:spPr/>
      <dgm:t>
        <a:bodyPr/>
        <a:lstStyle/>
        <a:p>
          <a:endParaRPr lang="en-US"/>
        </a:p>
      </dgm:t>
    </dgm:pt>
    <dgm:pt modelId="{28B8C700-8717-43FB-B195-A26305053EC8}" type="pres">
      <dgm:prSet presAssocID="{56FD5BFE-6429-4FA8-BA68-CB3C8B4E4319}" presName="diagram" presStyleCnt="0">
        <dgm:presLayoutVars>
          <dgm:dir/>
          <dgm:resizeHandles val="exact"/>
        </dgm:presLayoutVars>
      </dgm:prSet>
      <dgm:spPr/>
      <dgm:t>
        <a:bodyPr/>
        <a:lstStyle/>
        <a:p>
          <a:endParaRPr lang="en-US"/>
        </a:p>
      </dgm:t>
    </dgm:pt>
    <dgm:pt modelId="{164AB9DD-8EB5-459E-BAFA-1B273D72A500}" type="pres">
      <dgm:prSet presAssocID="{2360E4E4-E48B-4DD6-BE73-1A93BECAEC0C}" presName="node" presStyleLbl="node1" presStyleIdx="0" presStyleCnt="8">
        <dgm:presLayoutVars>
          <dgm:bulletEnabled val="1"/>
        </dgm:presLayoutVars>
      </dgm:prSet>
      <dgm:spPr/>
      <dgm:t>
        <a:bodyPr/>
        <a:lstStyle/>
        <a:p>
          <a:endParaRPr lang="en-US"/>
        </a:p>
      </dgm:t>
    </dgm:pt>
    <dgm:pt modelId="{639D397D-1EF0-40D1-B375-8026F882EF7A}" type="pres">
      <dgm:prSet presAssocID="{6906EA7F-6D4E-4FB2-BF67-F350A26F71FA}" presName="sibTrans" presStyleCnt="0"/>
      <dgm:spPr/>
    </dgm:pt>
    <dgm:pt modelId="{5C7F0A64-224D-4A09-98FE-8C94AA7FBFAF}" type="pres">
      <dgm:prSet presAssocID="{7FE8B11C-EF9B-485E-86D9-58B77AA870B0}" presName="node" presStyleLbl="node1" presStyleIdx="1" presStyleCnt="8">
        <dgm:presLayoutVars>
          <dgm:bulletEnabled val="1"/>
        </dgm:presLayoutVars>
      </dgm:prSet>
      <dgm:spPr/>
      <dgm:t>
        <a:bodyPr/>
        <a:lstStyle/>
        <a:p>
          <a:endParaRPr lang="en-US"/>
        </a:p>
      </dgm:t>
    </dgm:pt>
    <dgm:pt modelId="{9E81C7C4-D638-4294-9CFD-14ABFC92A2DB}" type="pres">
      <dgm:prSet presAssocID="{CB016A24-77C2-4697-A7E6-3734447EF6A9}" presName="sibTrans" presStyleCnt="0"/>
      <dgm:spPr/>
    </dgm:pt>
    <dgm:pt modelId="{E0B73E9B-3DA2-4693-ACEF-20A51D77D414}" type="pres">
      <dgm:prSet presAssocID="{E3210A3D-3B59-4F21-9197-B04E36C8F83D}" presName="node" presStyleLbl="node1" presStyleIdx="2" presStyleCnt="8">
        <dgm:presLayoutVars>
          <dgm:bulletEnabled val="1"/>
        </dgm:presLayoutVars>
      </dgm:prSet>
      <dgm:spPr/>
      <dgm:t>
        <a:bodyPr/>
        <a:lstStyle/>
        <a:p>
          <a:endParaRPr lang="en-US"/>
        </a:p>
      </dgm:t>
    </dgm:pt>
    <dgm:pt modelId="{5FF9DBEF-E950-4F4F-93E1-916C59FA1246}" type="pres">
      <dgm:prSet presAssocID="{F3DF0EA7-AA1A-4451-A6F9-8FE55AC9F196}" presName="sibTrans" presStyleCnt="0"/>
      <dgm:spPr/>
    </dgm:pt>
    <dgm:pt modelId="{364CBFCB-1A70-4710-A24F-222B6F843120}" type="pres">
      <dgm:prSet presAssocID="{416702FB-9DDA-4768-96C9-E6597974A785}" presName="node" presStyleLbl="node1" presStyleIdx="3" presStyleCnt="8">
        <dgm:presLayoutVars>
          <dgm:bulletEnabled val="1"/>
        </dgm:presLayoutVars>
      </dgm:prSet>
      <dgm:spPr/>
      <dgm:t>
        <a:bodyPr/>
        <a:lstStyle/>
        <a:p>
          <a:endParaRPr lang="en-US"/>
        </a:p>
      </dgm:t>
    </dgm:pt>
    <dgm:pt modelId="{03807D97-68AB-4E69-9945-EAB8B42689D5}" type="pres">
      <dgm:prSet presAssocID="{73187EF3-F996-4E05-83FB-3958AE413CD2}" presName="sibTrans" presStyleCnt="0"/>
      <dgm:spPr/>
    </dgm:pt>
    <dgm:pt modelId="{3179E7A9-7B59-4776-8BB4-32FC26FE8037}" type="pres">
      <dgm:prSet presAssocID="{D438E423-A24B-4186-A625-3C0AAA4E751E}" presName="node" presStyleLbl="node1" presStyleIdx="4" presStyleCnt="8">
        <dgm:presLayoutVars>
          <dgm:bulletEnabled val="1"/>
        </dgm:presLayoutVars>
      </dgm:prSet>
      <dgm:spPr/>
      <dgm:t>
        <a:bodyPr/>
        <a:lstStyle/>
        <a:p>
          <a:endParaRPr lang="en-US"/>
        </a:p>
      </dgm:t>
    </dgm:pt>
    <dgm:pt modelId="{5B2E9A38-BA02-4223-B3F2-515B6968E631}" type="pres">
      <dgm:prSet presAssocID="{D2B37D48-D855-49D8-A16D-483D027E7C26}" presName="sibTrans" presStyleCnt="0"/>
      <dgm:spPr/>
    </dgm:pt>
    <dgm:pt modelId="{66B0F21D-EF73-4353-8C33-AEB5651DEEF1}" type="pres">
      <dgm:prSet presAssocID="{36D9E828-747A-40D0-A0AB-08C541F2D096}" presName="node" presStyleLbl="node1" presStyleIdx="5" presStyleCnt="8">
        <dgm:presLayoutVars>
          <dgm:bulletEnabled val="1"/>
        </dgm:presLayoutVars>
      </dgm:prSet>
      <dgm:spPr/>
      <dgm:t>
        <a:bodyPr/>
        <a:lstStyle/>
        <a:p>
          <a:endParaRPr lang="en-US"/>
        </a:p>
      </dgm:t>
    </dgm:pt>
    <dgm:pt modelId="{2B28CDAE-19EA-4388-B0B6-4DFC21E46F53}" type="pres">
      <dgm:prSet presAssocID="{C5095850-4798-4446-B7F4-7AE726C298CC}" presName="sibTrans" presStyleCnt="0"/>
      <dgm:spPr/>
    </dgm:pt>
    <dgm:pt modelId="{FCC04048-ED43-4694-995A-89D9849FBF59}" type="pres">
      <dgm:prSet presAssocID="{C3137557-3A94-4C6F-A3EF-6292ECE06AF0}" presName="node" presStyleLbl="node1" presStyleIdx="6" presStyleCnt="8">
        <dgm:presLayoutVars>
          <dgm:bulletEnabled val="1"/>
        </dgm:presLayoutVars>
      </dgm:prSet>
      <dgm:spPr/>
      <dgm:t>
        <a:bodyPr/>
        <a:lstStyle/>
        <a:p>
          <a:endParaRPr lang="en-US"/>
        </a:p>
      </dgm:t>
    </dgm:pt>
    <dgm:pt modelId="{ADB20D2F-E7D2-4572-95EA-CDCB9882B327}" type="pres">
      <dgm:prSet presAssocID="{BC35AD6C-48C5-44E8-A652-C6F88609EFF1}" presName="sibTrans" presStyleCnt="0"/>
      <dgm:spPr/>
    </dgm:pt>
    <dgm:pt modelId="{37509F51-F57F-42DF-9C74-051452522D94}" type="pres">
      <dgm:prSet presAssocID="{E07020CC-F95B-4216-A4FD-804F11CE82B9}" presName="node" presStyleLbl="node1" presStyleIdx="7" presStyleCnt="8">
        <dgm:presLayoutVars>
          <dgm:bulletEnabled val="1"/>
        </dgm:presLayoutVars>
      </dgm:prSet>
      <dgm:spPr/>
      <dgm:t>
        <a:bodyPr/>
        <a:lstStyle/>
        <a:p>
          <a:endParaRPr lang="en-US"/>
        </a:p>
      </dgm:t>
    </dgm:pt>
  </dgm:ptLst>
  <dgm:cxnLst>
    <dgm:cxn modelId="{FA1D6A21-2D88-4C7E-BB15-6B96ED9958BF}" srcId="{56FD5BFE-6429-4FA8-BA68-CB3C8B4E4319}" destId="{36D9E828-747A-40D0-A0AB-08C541F2D096}" srcOrd="5" destOrd="0" parTransId="{88F1AFCF-5552-44E6-92CF-A89920D48316}" sibTransId="{C5095850-4798-4446-B7F4-7AE726C298CC}"/>
    <dgm:cxn modelId="{FA2FDFEE-3165-4A3F-8DFB-B2BF2809BB99}" type="presOf" srcId="{D438E423-A24B-4186-A625-3C0AAA4E751E}" destId="{3179E7A9-7B59-4776-8BB4-32FC26FE8037}" srcOrd="0" destOrd="0" presId="urn:microsoft.com/office/officeart/2005/8/layout/default"/>
    <dgm:cxn modelId="{3A959961-F056-487B-8952-6FD2D1A95DF9}" type="presOf" srcId="{E3210A3D-3B59-4F21-9197-B04E36C8F83D}" destId="{E0B73E9B-3DA2-4693-ACEF-20A51D77D414}" srcOrd="0" destOrd="0" presId="urn:microsoft.com/office/officeart/2005/8/layout/default"/>
    <dgm:cxn modelId="{D931595D-E158-47C0-920A-98B6553BCD07}" srcId="{56FD5BFE-6429-4FA8-BA68-CB3C8B4E4319}" destId="{D438E423-A24B-4186-A625-3C0AAA4E751E}" srcOrd="4" destOrd="0" parTransId="{D7E443B8-8CD3-44D3-9A07-3473A6AB4FF3}" sibTransId="{D2B37D48-D855-49D8-A16D-483D027E7C26}"/>
    <dgm:cxn modelId="{6BE64F68-950D-4490-8683-6E36F37E1211}" type="presOf" srcId="{7FE8B11C-EF9B-485E-86D9-58B77AA870B0}" destId="{5C7F0A64-224D-4A09-98FE-8C94AA7FBFAF}" srcOrd="0" destOrd="0" presId="urn:microsoft.com/office/officeart/2005/8/layout/default"/>
    <dgm:cxn modelId="{29255E22-142D-4615-BDF3-027E0B55E14F}" type="presOf" srcId="{416702FB-9DDA-4768-96C9-E6597974A785}" destId="{364CBFCB-1A70-4710-A24F-222B6F843120}" srcOrd="0" destOrd="0" presId="urn:microsoft.com/office/officeart/2005/8/layout/default"/>
    <dgm:cxn modelId="{E572B823-A270-41F1-BFBB-BAC54D75EBAC}" srcId="{56FD5BFE-6429-4FA8-BA68-CB3C8B4E4319}" destId="{7FE8B11C-EF9B-485E-86D9-58B77AA870B0}" srcOrd="1" destOrd="0" parTransId="{19591F0F-BF61-451C-BD31-8B950082CDA4}" sibTransId="{CB016A24-77C2-4697-A7E6-3734447EF6A9}"/>
    <dgm:cxn modelId="{2C79B74A-7884-43C8-AED9-D434B85F2D67}" srcId="{56FD5BFE-6429-4FA8-BA68-CB3C8B4E4319}" destId="{416702FB-9DDA-4768-96C9-E6597974A785}" srcOrd="3" destOrd="0" parTransId="{43733967-B49F-41FA-81B3-29B9B184CF30}" sibTransId="{73187EF3-F996-4E05-83FB-3958AE413CD2}"/>
    <dgm:cxn modelId="{C2A4B56D-464A-47F3-9428-F50B0F649D1D}" srcId="{56FD5BFE-6429-4FA8-BA68-CB3C8B4E4319}" destId="{E3210A3D-3B59-4F21-9197-B04E36C8F83D}" srcOrd="2" destOrd="0" parTransId="{ED45C8D7-2CED-42DB-A1A3-4CD69F792FFE}" sibTransId="{F3DF0EA7-AA1A-4451-A6F9-8FE55AC9F196}"/>
    <dgm:cxn modelId="{54C3B9EB-0197-4FB1-B9B9-78E1315E0F20}" srcId="{56FD5BFE-6429-4FA8-BA68-CB3C8B4E4319}" destId="{2360E4E4-E48B-4DD6-BE73-1A93BECAEC0C}" srcOrd="0" destOrd="0" parTransId="{FCBCADC0-FC41-4835-9E97-924568D38ECE}" sibTransId="{6906EA7F-6D4E-4FB2-BF67-F350A26F71FA}"/>
    <dgm:cxn modelId="{08666AEA-0A62-4C0F-86A8-ECD80D5E3C15}" type="presOf" srcId="{36D9E828-747A-40D0-A0AB-08C541F2D096}" destId="{66B0F21D-EF73-4353-8C33-AEB5651DEEF1}" srcOrd="0" destOrd="0" presId="urn:microsoft.com/office/officeart/2005/8/layout/default"/>
    <dgm:cxn modelId="{FEDE24FA-DF60-4CEF-A391-E2D2B9965598}" type="presOf" srcId="{E07020CC-F95B-4216-A4FD-804F11CE82B9}" destId="{37509F51-F57F-42DF-9C74-051452522D94}" srcOrd="0" destOrd="0" presId="urn:microsoft.com/office/officeart/2005/8/layout/default"/>
    <dgm:cxn modelId="{8BAB1644-1323-4356-A867-1C6DA8055D43}" srcId="{56FD5BFE-6429-4FA8-BA68-CB3C8B4E4319}" destId="{C3137557-3A94-4C6F-A3EF-6292ECE06AF0}" srcOrd="6" destOrd="0" parTransId="{67E54985-2185-49CA-A92A-A7460D26FA54}" sibTransId="{BC35AD6C-48C5-44E8-A652-C6F88609EFF1}"/>
    <dgm:cxn modelId="{915024A5-9AFD-4AE5-B07F-1F84B8F58C1E}" type="presOf" srcId="{C3137557-3A94-4C6F-A3EF-6292ECE06AF0}" destId="{FCC04048-ED43-4694-995A-89D9849FBF59}" srcOrd="0" destOrd="0" presId="urn:microsoft.com/office/officeart/2005/8/layout/default"/>
    <dgm:cxn modelId="{0B5CC2E5-F6D6-4370-AB93-A0B8348343D7}" srcId="{56FD5BFE-6429-4FA8-BA68-CB3C8B4E4319}" destId="{E07020CC-F95B-4216-A4FD-804F11CE82B9}" srcOrd="7" destOrd="0" parTransId="{91DEBE71-CB9F-4098-8DCB-92CDB0131735}" sibTransId="{018F4167-BFD7-442A-9791-75FE3FA5B1BA}"/>
    <dgm:cxn modelId="{54BB7875-D2AF-4874-9825-80528F01CE42}" type="presOf" srcId="{2360E4E4-E48B-4DD6-BE73-1A93BECAEC0C}" destId="{164AB9DD-8EB5-459E-BAFA-1B273D72A500}" srcOrd="0" destOrd="0" presId="urn:microsoft.com/office/officeart/2005/8/layout/default"/>
    <dgm:cxn modelId="{0C0A7EB0-A1B1-4921-9428-E68513C608B3}" type="presOf" srcId="{56FD5BFE-6429-4FA8-BA68-CB3C8B4E4319}" destId="{28B8C700-8717-43FB-B195-A26305053EC8}" srcOrd="0" destOrd="0" presId="urn:microsoft.com/office/officeart/2005/8/layout/default"/>
    <dgm:cxn modelId="{4D5BAA01-5296-4A00-BC0F-C26D2841B549}" type="presParOf" srcId="{28B8C700-8717-43FB-B195-A26305053EC8}" destId="{164AB9DD-8EB5-459E-BAFA-1B273D72A500}" srcOrd="0" destOrd="0" presId="urn:microsoft.com/office/officeart/2005/8/layout/default"/>
    <dgm:cxn modelId="{AD4371C4-14A1-448F-80C2-48D2B30DEE02}" type="presParOf" srcId="{28B8C700-8717-43FB-B195-A26305053EC8}" destId="{639D397D-1EF0-40D1-B375-8026F882EF7A}" srcOrd="1" destOrd="0" presId="urn:microsoft.com/office/officeart/2005/8/layout/default"/>
    <dgm:cxn modelId="{E932B806-3544-4290-8BEA-E35BD22FF3CF}" type="presParOf" srcId="{28B8C700-8717-43FB-B195-A26305053EC8}" destId="{5C7F0A64-224D-4A09-98FE-8C94AA7FBFAF}" srcOrd="2" destOrd="0" presId="urn:microsoft.com/office/officeart/2005/8/layout/default"/>
    <dgm:cxn modelId="{646725BB-B27A-4088-BCC0-E86F5F085B1D}" type="presParOf" srcId="{28B8C700-8717-43FB-B195-A26305053EC8}" destId="{9E81C7C4-D638-4294-9CFD-14ABFC92A2DB}" srcOrd="3" destOrd="0" presId="urn:microsoft.com/office/officeart/2005/8/layout/default"/>
    <dgm:cxn modelId="{566B7A01-5A08-445D-8D67-9671F71EE059}" type="presParOf" srcId="{28B8C700-8717-43FB-B195-A26305053EC8}" destId="{E0B73E9B-3DA2-4693-ACEF-20A51D77D414}" srcOrd="4" destOrd="0" presId="urn:microsoft.com/office/officeart/2005/8/layout/default"/>
    <dgm:cxn modelId="{B1DD3E52-2A69-4AC4-8D5B-C727E54340EC}" type="presParOf" srcId="{28B8C700-8717-43FB-B195-A26305053EC8}" destId="{5FF9DBEF-E950-4F4F-93E1-916C59FA1246}" srcOrd="5" destOrd="0" presId="urn:microsoft.com/office/officeart/2005/8/layout/default"/>
    <dgm:cxn modelId="{35A5F7B0-C08B-4D41-BCE8-64F9A1F7EA8E}" type="presParOf" srcId="{28B8C700-8717-43FB-B195-A26305053EC8}" destId="{364CBFCB-1A70-4710-A24F-222B6F843120}" srcOrd="6" destOrd="0" presId="urn:microsoft.com/office/officeart/2005/8/layout/default"/>
    <dgm:cxn modelId="{75DEEF93-A7D9-4747-B084-7DD16723DA55}" type="presParOf" srcId="{28B8C700-8717-43FB-B195-A26305053EC8}" destId="{03807D97-68AB-4E69-9945-EAB8B42689D5}" srcOrd="7" destOrd="0" presId="urn:microsoft.com/office/officeart/2005/8/layout/default"/>
    <dgm:cxn modelId="{01682431-C146-4716-A4F2-0BF05920CD56}" type="presParOf" srcId="{28B8C700-8717-43FB-B195-A26305053EC8}" destId="{3179E7A9-7B59-4776-8BB4-32FC26FE8037}" srcOrd="8" destOrd="0" presId="urn:microsoft.com/office/officeart/2005/8/layout/default"/>
    <dgm:cxn modelId="{BFF9B408-0378-4EB5-AFD1-5F5D9FCC053D}" type="presParOf" srcId="{28B8C700-8717-43FB-B195-A26305053EC8}" destId="{5B2E9A38-BA02-4223-B3F2-515B6968E631}" srcOrd="9" destOrd="0" presId="urn:microsoft.com/office/officeart/2005/8/layout/default"/>
    <dgm:cxn modelId="{149CEA1E-B957-4E42-95AA-44F2807318FB}" type="presParOf" srcId="{28B8C700-8717-43FB-B195-A26305053EC8}" destId="{66B0F21D-EF73-4353-8C33-AEB5651DEEF1}" srcOrd="10" destOrd="0" presId="urn:microsoft.com/office/officeart/2005/8/layout/default"/>
    <dgm:cxn modelId="{8E37035C-0B52-4FCE-84FF-1396D1BAF716}" type="presParOf" srcId="{28B8C700-8717-43FB-B195-A26305053EC8}" destId="{2B28CDAE-19EA-4388-B0B6-4DFC21E46F53}" srcOrd="11" destOrd="0" presId="urn:microsoft.com/office/officeart/2005/8/layout/default"/>
    <dgm:cxn modelId="{8AA85123-5E78-4A27-9B18-BC320BF2DFED}" type="presParOf" srcId="{28B8C700-8717-43FB-B195-A26305053EC8}" destId="{FCC04048-ED43-4694-995A-89D9849FBF59}" srcOrd="12" destOrd="0" presId="urn:microsoft.com/office/officeart/2005/8/layout/default"/>
    <dgm:cxn modelId="{C77C3617-D76F-4608-93DC-14C96FE56CB2}" type="presParOf" srcId="{28B8C700-8717-43FB-B195-A26305053EC8}" destId="{ADB20D2F-E7D2-4572-95EA-CDCB9882B327}" srcOrd="13" destOrd="0" presId="urn:microsoft.com/office/officeart/2005/8/layout/default"/>
    <dgm:cxn modelId="{7006D79A-3C46-4B0D-89AF-9B9EE23F4C62}" type="presParOf" srcId="{28B8C700-8717-43FB-B195-A26305053EC8}" destId="{37509F51-F57F-42DF-9C74-051452522D94}"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6973D5-4926-466A-A6C4-8F3B29FCF777}" type="doc">
      <dgm:prSet loTypeId="urn:microsoft.com/office/officeart/2005/8/layout/cycle8" loCatId="cycle" qsTypeId="urn:microsoft.com/office/officeart/2005/8/quickstyle/simple3" qsCatId="simple" csTypeId="urn:microsoft.com/office/officeart/2005/8/colors/accent0_3" csCatId="mainScheme" phldr="1"/>
      <dgm:spPr/>
    </dgm:pt>
    <dgm:pt modelId="{5F5A87C0-45A3-4A86-B999-3C2CFB179CDA}">
      <dgm:prSet phldrT="[Text]"/>
      <dgm:spPr/>
      <dgm:t>
        <a:bodyPr/>
        <a:lstStyle/>
        <a:p>
          <a:r>
            <a:rPr lang="en-US" dirty="0" smtClean="0">
              <a:latin typeface="Gisha" panose="020B0502040204020203" pitchFamily="34" charset="-79"/>
              <a:cs typeface="Gisha" panose="020B0502040204020203" pitchFamily="34" charset="-79"/>
            </a:rPr>
            <a:t>Person </a:t>
          </a:r>
          <a:endParaRPr lang="en-US" dirty="0">
            <a:latin typeface="Gisha" panose="020B0502040204020203" pitchFamily="34" charset="-79"/>
            <a:cs typeface="Gisha" panose="020B0502040204020203" pitchFamily="34" charset="-79"/>
          </a:endParaRPr>
        </a:p>
      </dgm:t>
    </dgm:pt>
    <dgm:pt modelId="{75FA145E-69DF-448D-8BFE-CA0EE118B658}" type="parTrans" cxnId="{76C191D1-9C1F-4BC5-A089-E30AC201E6B8}">
      <dgm:prSet/>
      <dgm:spPr/>
      <dgm:t>
        <a:bodyPr/>
        <a:lstStyle/>
        <a:p>
          <a:endParaRPr lang="en-US"/>
        </a:p>
      </dgm:t>
    </dgm:pt>
    <dgm:pt modelId="{E7E2D5EA-3242-4DF2-A517-51571C20C364}" type="sibTrans" cxnId="{76C191D1-9C1F-4BC5-A089-E30AC201E6B8}">
      <dgm:prSet/>
      <dgm:spPr/>
      <dgm:t>
        <a:bodyPr/>
        <a:lstStyle/>
        <a:p>
          <a:endParaRPr lang="en-US"/>
        </a:p>
      </dgm:t>
    </dgm:pt>
    <dgm:pt modelId="{DF0028AF-6762-4B24-8AD3-0EDE69B92F65}">
      <dgm:prSet phldrT="[Text]"/>
      <dgm:spPr/>
      <dgm:t>
        <a:bodyPr/>
        <a:lstStyle/>
        <a:p>
          <a:r>
            <a:rPr lang="en-US" dirty="0" smtClean="0">
              <a:latin typeface="Gisha" panose="020B0502040204020203" pitchFamily="34" charset="-79"/>
              <a:cs typeface="Gisha" panose="020B0502040204020203" pitchFamily="34" charset="-79"/>
            </a:rPr>
            <a:t>Task</a:t>
          </a:r>
          <a:endParaRPr lang="en-US" dirty="0">
            <a:latin typeface="Gisha" panose="020B0502040204020203" pitchFamily="34" charset="-79"/>
            <a:cs typeface="Gisha" panose="020B0502040204020203" pitchFamily="34" charset="-79"/>
          </a:endParaRPr>
        </a:p>
      </dgm:t>
    </dgm:pt>
    <dgm:pt modelId="{DD7CAD3C-546B-4245-AD54-27E7F90C9561}" type="parTrans" cxnId="{8829F70F-0C33-4169-8149-24EADE0B0EE2}">
      <dgm:prSet/>
      <dgm:spPr/>
      <dgm:t>
        <a:bodyPr/>
        <a:lstStyle/>
        <a:p>
          <a:endParaRPr lang="en-US"/>
        </a:p>
      </dgm:t>
    </dgm:pt>
    <dgm:pt modelId="{4D176A88-A13B-4CF7-B3D6-D8E316497AA7}" type="sibTrans" cxnId="{8829F70F-0C33-4169-8149-24EADE0B0EE2}">
      <dgm:prSet/>
      <dgm:spPr/>
      <dgm:t>
        <a:bodyPr/>
        <a:lstStyle/>
        <a:p>
          <a:endParaRPr lang="en-US"/>
        </a:p>
      </dgm:t>
    </dgm:pt>
    <dgm:pt modelId="{01D6EDA7-F948-4B32-A9D7-FA900B024449}">
      <dgm:prSet phldrT="[Text]"/>
      <dgm:spPr/>
      <dgm:t>
        <a:bodyPr/>
        <a:lstStyle/>
        <a:p>
          <a:r>
            <a:rPr lang="en-US" dirty="0" smtClean="0">
              <a:latin typeface="Gisha" panose="020B0502040204020203" pitchFamily="34" charset="-79"/>
              <a:cs typeface="Gisha" panose="020B0502040204020203" pitchFamily="34" charset="-79"/>
            </a:rPr>
            <a:t>Organization</a:t>
          </a:r>
          <a:endParaRPr lang="en-US" dirty="0">
            <a:latin typeface="Gisha" panose="020B0502040204020203" pitchFamily="34" charset="-79"/>
            <a:cs typeface="Gisha" panose="020B0502040204020203" pitchFamily="34" charset="-79"/>
          </a:endParaRPr>
        </a:p>
      </dgm:t>
    </dgm:pt>
    <dgm:pt modelId="{6CED3D51-8ED1-4485-9B71-B8AC7DC91697}" type="parTrans" cxnId="{B879EA68-0565-4C14-A54B-7E39AE3E7AF5}">
      <dgm:prSet/>
      <dgm:spPr/>
      <dgm:t>
        <a:bodyPr/>
        <a:lstStyle/>
        <a:p>
          <a:endParaRPr lang="en-US"/>
        </a:p>
      </dgm:t>
    </dgm:pt>
    <dgm:pt modelId="{681D6A2B-F157-43B6-950E-C979C107F8F2}" type="sibTrans" cxnId="{B879EA68-0565-4C14-A54B-7E39AE3E7AF5}">
      <dgm:prSet/>
      <dgm:spPr/>
      <dgm:t>
        <a:bodyPr/>
        <a:lstStyle/>
        <a:p>
          <a:endParaRPr lang="en-US"/>
        </a:p>
      </dgm:t>
    </dgm:pt>
    <dgm:pt modelId="{5C87667B-5B03-4B6C-B2B3-1645231549AA}" type="pres">
      <dgm:prSet presAssocID="{5B6973D5-4926-466A-A6C4-8F3B29FCF777}" presName="compositeShape" presStyleCnt="0">
        <dgm:presLayoutVars>
          <dgm:chMax val="7"/>
          <dgm:dir/>
          <dgm:resizeHandles val="exact"/>
        </dgm:presLayoutVars>
      </dgm:prSet>
      <dgm:spPr/>
    </dgm:pt>
    <dgm:pt modelId="{B40CF517-1064-4A52-832E-998B6F577313}" type="pres">
      <dgm:prSet presAssocID="{5B6973D5-4926-466A-A6C4-8F3B29FCF777}" presName="wedge1" presStyleLbl="node1" presStyleIdx="0" presStyleCnt="3"/>
      <dgm:spPr/>
      <dgm:t>
        <a:bodyPr/>
        <a:lstStyle/>
        <a:p>
          <a:endParaRPr lang="en-US"/>
        </a:p>
      </dgm:t>
    </dgm:pt>
    <dgm:pt modelId="{C27B8D79-18EE-4C15-BE7F-3960435F0423}" type="pres">
      <dgm:prSet presAssocID="{5B6973D5-4926-466A-A6C4-8F3B29FCF777}" presName="dummy1a" presStyleCnt="0"/>
      <dgm:spPr/>
    </dgm:pt>
    <dgm:pt modelId="{4F87B899-6B18-417F-BEF3-246BA815E4F7}" type="pres">
      <dgm:prSet presAssocID="{5B6973D5-4926-466A-A6C4-8F3B29FCF777}" presName="dummy1b" presStyleCnt="0"/>
      <dgm:spPr/>
    </dgm:pt>
    <dgm:pt modelId="{ACD3CE98-EEBD-4A93-A0B4-AA3F8778B76B}" type="pres">
      <dgm:prSet presAssocID="{5B6973D5-4926-466A-A6C4-8F3B29FCF777}" presName="wedge1Tx" presStyleLbl="node1" presStyleIdx="0" presStyleCnt="3">
        <dgm:presLayoutVars>
          <dgm:chMax val="0"/>
          <dgm:chPref val="0"/>
          <dgm:bulletEnabled val="1"/>
        </dgm:presLayoutVars>
      </dgm:prSet>
      <dgm:spPr/>
      <dgm:t>
        <a:bodyPr/>
        <a:lstStyle/>
        <a:p>
          <a:endParaRPr lang="en-US"/>
        </a:p>
      </dgm:t>
    </dgm:pt>
    <dgm:pt modelId="{8A107E00-708C-4A9B-94B4-DECFD1C222A5}" type="pres">
      <dgm:prSet presAssocID="{5B6973D5-4926-466A-A6C4-8F3B29FCF777}" presName="wedge2" presStyleLbl="node1" presStyleIdx="1" presStyleCnt="3"/>
      <dgm:spPr/>
      <dgm:t>
        <a:bodyPr/>
        <a:lstStyle/>
        <a:p>
          <a:endParaRPr lang="en-US"/>
        </a:p>
      </dgm:t>
    </dgm:pt>
    <dgm:pt modelId="{A6EB6E3A-9623-45E5-956C-86D32B71F1B6}" type="pres">
      <dgm:prSet presAssocID="{5B6973D5-4926-466A-A6C4-8F3B29FCF777}" presName="dummy2a" presStyleCnt="0"/>
      <dgm:spPr/>
    </dgm:pt>
    <dgm:pt modelId="{7B1E74EF-3071-44BA-A580-F3D4517C97E0}" type="pres">
      <dgm:prSet presAssocID="{5B6973D5-4926-466A-A6C4-8F3B29FCF777}" presName="dummy2b" presStyleCnt="0"/>
      <dgm:spPr/>
    </dgm:pt>
    <dgm:pt modelId="{F8BB83E3-E020-48F6-A503-2EA0315B2767}" type="pres">
      <dgm:prSet presAssocID="{5B6973D5-4926-466A-A6C4-8F3B29FCF777}" presName="wedge2Tx" presStyleLbl="node1" presStyleIdx="1" presStyleCnt="3">
        <dgm:presLayoutVars>
          <dgm:chMax val="0"/>
          <dgm:chPref val="0"/>
          <dgm:bulletEnabled val="1"/>
        </dgm:presLayoutVars>
      </dgm:prSet>
      <dgm:spPr/>
      <dgm:t>
        <a:bodyPr/>
        <a:lstStyle/>
        <a:p>
          <a:endParaRPr lang="en-US"/>
        </a:p>
      </dgm:t>
    </dgm:pt>
    <dgm:pt modelId="{368F4813-2727-43D2-A701-034C8E65291B}" type="pres">
      <dgm:prSet presAssocID="{5B6973D5-4926-466A-A6C4-8F3B29FCF777}" presName="wedge3" presStyleLbl="node1" presStyleIdx="2" presStyleCnt="3"/>
      <dgm:spPr/>
      <dgm:t>
        <a:bodyPr/>
        <a:lstStyle/>
        <a:p>
          <a:endParaRPr lang="en-US"/>
        </a:p>
      </dgm:t>
    </dgm:pt>
    <dgm:pt modelId="{168A9ED5-CF8E-4620-B35E-08D744137E95}" type="pres">
      <dgm:prSet presAssocID="{5B6973D5-4926-466A-A6C4-8F3B29FCF777}" presName="dummy3a" presStyleCnt="0"/>
      <dgm:spPr/>
    </dgm:pt>
    <dgm:pt modelId="{18D874F9-8484-42B2-B178-0AB3051F92A6}" type="pres">
      <dgm:prSet presAssocID="{5B6973D5-4926-466A-A6C4-8F3B29FCF777}" presName="dummy3b" presStyleCnt="0"/>
      <dgm:spPr/>
    </dgm:pt>
    <dgm:pt modelId="{BE378318-1D26-43BD-8330-99B5ABAA8570}" type="pres">
      <dgm:prSet presAssocID="{5B6973D5-4926-466A-A6C4-8F3B29FCF777}" presName="wedge3Tx" presStyleLbl="node1" presStyleIdx="2" presStyleCnt="3">
        <dgm:presLayoutVars>
          <dgm:chMax val="0"/>
          <dgm:chPref val="0"/>
          <dgm:bulletEnabled val="1"/>
        </dgm:presLayoutVars>
      </dgm:prSet>
      <dgm:spPr/>
      <dgm:t>
        <a:bodyPr/>
        <a:lstStyle/>
        <a:p>
          <a:endParaRPr lang="en-US"/>
        </a:p>
      </dgm:t>
    </dgm:pt>
    <dgm:pt modelId="{7AEA7737-6485-4359-86B6-7AAB70B422BA}" type="pres">
      <dgm:prSet presAssocID="{E7E2D5EA-3242-4DF2-A517-51571C20C364}" presName="arrowWedge1" presStyleLbl="fgSibTrans2D1" presStyleIdx="0" presStyleCnt="3"/>
      <dgm:spPr/>
    </dgm:pt>
    <dgm:pt modelId="{96C37E3C-20DD-4242-B652-0672BED23C05}" type="pres">
      <dgm:prSet presAssocID="{4D176A88-A13B-4CF7-B3D6-D8E316497AA7}" presName="arrowWedge2" presStyleLbl="fgSibTrans2D1" presStyleIdx="1" presStyleCnt="3"/>
      <dgm:spPr/>
    </dgm:pt>
    <dgm:pt modelId="{85409084-6410-43A9-9CD4-FB768DF31D5D}" type="pres">
      <dgm:prSet presAssocID="{681D6A2B-F157-43B6-950E-C979C107F8F2}" presName="arrowWedge3" presStyleLbl="fgSibTrans2D1" presStyleIdx="2" presStyleCnt="3"/>
      <dgm:spPr/>
    </dgm:pt>
  </dgm:ptLst>
  <dgm:cxnLst>
    <dgm:cxn modelId="{8287BB0E-F19D-4C49-9E62-FDD61166582F}" type="presOf" srcId="{DF0028AF-6762-4B24-8AD3-0EDE69B92F65}" destId="{8A107E00-708C-4A9B-94B4-DECFD1C222A5}" srcOrd="0" destOrd="0" presId="urn:microsoft.com/office/officeart/2005/8/layout/cycle8"/>
    <dgm:cxn modelId="{0AE07D26-81DA-4216-80BB-3F4DB8B1B0B9}" type="presOf" srcId="{01D6EDA7-F948-4B32-A9D7-FA900B024449}" destId="{BE378318-1D26-43BD-8330-99B5ABAA8570}" srcOrd="1" destOrd="0" presId="urn:microsoft.com/office/officeart/2005/8/layout/cycle8"/>
    <dgm:cxn modelId="{76C191D1-9C1F-4BC5-A089-E30AC201E6B8}" srcId="{5B6973D5-4926-466A-A6C4-8F3B29FCF777}" destId="{5F5A87C0-45A3-4A86-B999-3C2CFB179CDA}" srcOrd="0" destOrd="0" parTransId="{75FA145E-69DF-448D-8BFE-CA0EE118B658}" sibTransId="{E7E2D5EA-3242-4DF2-A517-51571C20C364}"/>
    <dgm:cxn modelId="{8829F70F-0C33-4169-8149-24EADE0B0EE2}" srcId="{5B6973D5-4926-466A-A6C4-8F3B29FCF777}" destId="{DF0028AF-6762-4B24-8AD3-0EDE69B92F65}" srcOrd="1" destOrd="0" parTransId="{DD7CAD3C-546B-4245-AD54-27E7F90C9561}" sibTransId="{4D176A88-A13B-4CF7-B3D6-D8E316497AA7}"/>
    <dgm:cxn modelId="{B605E13C-AC84-4A67-BCCB-AC311957F094}" type="presOf" srcId="{5B6973D5-4926-466A-A6C4-8F3B29FCF777}" destId="{5C87667B-5B03-4B6C-B2B3-1645231549AA}" srcOrd="0" destOrd="0" presId="urn:microsoft.com/office/officeart/2005/8/layout/cycle8"/>
    <dgm:cxn modelId="{B879EA68-0565-4C14-A54B-7E39AE3E7AF5}" srcId="{5B6973D5-4926-466A-A6C4-8F3B29FCF777}" destId="{01D6EDA7-F948-4B32-A9D7-FA900B024449}" srcOrd="2" destOrd="0" parTransId="{6CED3D51-8ED1-4485-9B71-B8AC7DC91697}" sibTransId="{681D6A2B-F157-43B6-950E-C979C107F8F2}"/>
    <dgm:cxn modelId="{CC46C487-5066-492C-95B9-8161BCFD3FDC}" type="presOf" srcId="{5F5A87C0-45A3-4A86-B999-3C2CFB179CDA}" destId="{B40CF517-1064-4A52-832E-998B6F577313}" srcOrd="0" destOrd="0" presId="urn:microsoft.com/office/officeart/2005/8/layout/cycle8"/>
    <dgm:cxn modelId="{5A000AD2-6F3A-4B2A-9432-6FE2BAE53E20}" type="presOf" srcId="{01D6EDA7-F948-4B32-A9D7-FA900B024449}" destId="{368F4813-2727-43D2-A701-034C8E65291B}" srcOrd="0" destOrd="0" presId="urn:microsoft.com/office/officeart/2005/8/layout/cycle8"/>
    <dgm:cxn modelId="{C8E115D7-EDC2-4B41-A308-41202B19EB50}" type="presOf" srcId="{DF0028AF-6762-4B24-8AD3-0EDE69B92F65}" destId="{F8BB83E3-E020-48F6-A503-2EA0315B2767}" srcOrd="1" destOrd="0" presId="urn:microsoft.com/office/officeart/2005/8/layout/cycle8"/>
    <dgm:cxn modelId="{808AF485-5A2A-42C3-B354-3F214A5CCBD4}" type="presOf" srcId="{5F5A87C0-45A3-4A86-B999-3C2CFB179CDA}" destId="{ACD3CE98-EEBD-4A93-A0B4-AA3F8778B76B}" srcOrd="1" destOrd="0" presId="urn:microsoft.com/office/officeart/2005/8/layout/cycle8"/>
    <dgm:cxn modelId="{64DD8D6D-5715-4B6E-8752-1734E5D5D1DC}" type="presParOf" srcId="{5C87667B-5B03-4B6C-B2B3-1645231549AA}" destId="{B40CF517-1064-4A52-832E-998B6F577313}" srcOrd="0" destOrd="0" presId="urn:microsoft.com/office/officeart/2005/8/layout/cycle8"/>
    <dgm:cxn modelId="{C78AF588-EABA-448F-89CE-BFFBA6249713}" type="presParOf" srcId="{5C87667B-5B03-4B6C-B2B3-1645231549AA}" destId="{C27B8D79-18EE-4C15-BE7F-3960435F0423}" srcOrd="1" destOrd="0" presId="urn:microsoft.com/office/officeart/2005/8/layout/cycle8"/>
    <dgm:cxn modelId="{DD045A5D-9C0B-410B-82C5-B8323960F3F3}" type="presParOf" srcId="{5C87667B-5B03-4B6C-B2B3-1645231549AA}" destId="{4F87B899-6B18-417F-BEF3-246BA815E4F7}" srcOrd="2" destOrd="0" presId="urn:microsoft.com/office/officeart/2005/8/layout/cycle8"/>
    <dgm:cxn modelId="{B52E310A-0177-484F-8E4A-877E79C55738}" type="presParOf" srcId="{5C87667B-5B03-4B6C-B2B3-1645231549AA}" destId="{ACD3CE98-EEBD-4A93-A0B4-AA3F8778B76B}" srcOrd="3" destOrd="0" presId="urn:microsoft.com/office/officeart/2005/8/layout/cycle8"/>
    <dgm:cxn modelId="{46A5771E-4383-4558-BC31-C29233E13CBF}" type="presParOf" srcId="{5C87667B-5B03-4B6C-B2B3-1645231549AA}" destId="{8A107E00-708C-4A9B-94B4-DECFD1C222A5}" srcOrd="4" destOrd="0" presId="urn:microsoft.com/office/officeart/2005/8/layout/cycle8"/>
    <dgm:cxn modelId="{D90ED9AB-6E71-4A7F-ACD9-67150A55239C}" type="presParOf" srcId="{5C87667B-5B03-4B6C-B2B3-1645231549AA}" destId="{A6EB6E3A-9623-45E5-956C-86D32B71F1B6}" srcOrd="5" destOrd="0" presId="urn:microsoft.com/office/officeart/2005/8/layout/cycle8"/>
    <dgm:cxn modelId="{50A2431A-1BDB-4276-8115-1DE72DA3E621}" type="presParOf" srcId="{5C87667B-5B03-4B6C-B2B3-1645231549AA}" destId="{7B1E74EF-3071-44BA-A580-F3D4517C97E0}" srcOrd="6" destOrd="0" presId="urn:microsoft.com/office/officeart/2005/8/layout/cycle8"/>
    <dgm:cxn modelId="{E3B20045-6A3B-4A9B-A3E9-315D3ED07845}" type="presParOf" srcId="{5C87667B-5B03-4B6C-B2B3-1645231549AA}" destId="{F8BB83E3-E020-48F6-A503-2EA0315B2767}" srcOrd="7" destOrd="0" presId="urn:microsoft.com/office/officeart/2005/8/layout/cycle8"/>
    <dgm:cxn modelId="{D353F6BC-3FF7-4DEF-8891-1C8AF87267EA}" type="presParOf" srcId="{5C87667B-5B03-4B6C-B2B3-1645231549AA}" destId="{368F4813-2727-43D2-A701-034C8E65291B}" srcOrd="8" destOrd="0" presId="urn:microsoft.com/office/officeart/2005/8/layout/cycle8"/>
    <dgm:cxn modelId="{FA991056-314B-4856-902C-D17CD8F82FC8}" type="presParOf" srcId="{5C87667B-5B03-4B6C-B2B3-1645231549AA}" destId="{168A9ED5-CF8E-4620-B35E-08D744137E95}" srcOrd="9" destOrd="0" presId="urn:microsoft.com/office/officeart/2005/8/layout/cycle8"/>
    <dgm:cxn modelId="{1BEEB906-0B13-432A-BE37-0A84717B5E87}" type="presParOf" srcId="{5C87667B-5B03-4B6C-B2B3-1645231549AA}" destId="{18D874F9-8484-42B2-B178-0AB3051F92A6}" srcOrd="10" destOrd="0" presId="urn:microsoft.com/office/officeart/2005/8/layout/cycle8"/>
    <dgm:cxn modelId="{272F7E75-02D1-4B43-BC32-1C07042E26B8}" type="presParOf" srcId="{5C87667B-5B03-4B6C-B2B3-1645231549AA}" destId="{BE378318-1D26-43BD-8330-99B5ABAA8570}" srcOrd="11" destOrd="0" presId="urn:microsoft.com/office/officeart/2005/8/layout/cycle8"/>
    <dgm:cxn modelId="{0F904595-4EEB-47DA-BC70-723B40E690C2}" type="presParOf" srcId="{5C87667B-5B03-4B6C-B2B3-1645231549AA}" destId="{7AEA7737-6485-4359-86B6-7AAB70B422BA}" srcOrd="12" destOrd="0" presId="urn:microsoft.com/office/officeart/2005/8/layout/cycle8"/>
    <dgm:cxn modelId="{987A5326-C1C6-4CA5-A93D-541B53E75E06}" type="presParOf" srcId="{5C87667B-5B03-4B6C-B2B3-1645231549AA}" destId="{96C37E3C-20DD-4242-B652-0672BED23C05}" srcOrd="13" destOrd="0" presId="urn:microsoft.com/office/officeart/2005/8/layout/cycle8"/>
    <dgm:cxn modelId="{5A0FEC38-2CF4-40AE-BB04-057E8F97CF1B}" type="presParOf" srcId="{5C87667B-5B03-4B6C-B2B3-1645231549AA}" destId="{85409084-6410-43A9-9CD4-FB768DF31D5D}"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8/17/2015</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5181600" y="2276475"/>
            <a:ext cx="2971800" cy="3286125"/>
          </a:xfrm>
        </p:spPr>
        <p:txBody>
          <a:bodyPr/>
          <a:lstStyle/>
          <a:p>
            <a:pPr marL="0" indent="0" algn="ctr">
              <a:buNone/>
            </a:pPr>
            <a:r>
              <a:rPr lang="en-US" dirty="0"/>
              <a:t>Chapter </a:t>
            </a:r>
            <a:r>
              <a:rPr lang="en-US" dirty="0" smtClean="0"/>
              <a:t>Three</a:t>
            </a:r>
            <a:endParaRPr lang="en-US" dirty="0"/>
          </a:p>
          <a:p>
            <a:pPr marL="0" indent="0" algn="ctr">
              <a:buNone/>
            </a:pPr>
            <a:r>
              <a:rPr lang="en-US" dirty="0" smtClean="0">
                <a:solidFill>
                  <a:srgbClr val="660033"/>
                </a:solidFill>
              </a:rPr>
              <a:t>Needs Assessment</a:t>
            </a:r>
            <a:endParaRPr lang="en-US" dirty="0">
              <a:solidFill>
                <a:srgbClr val="660033"/>
              </a:solidFill>
            </a:endParaRP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4132509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Discuss </a:t>
            </a:r>
            <a:r>
              <a:rPr lang="en-US" dirty="0"/>
              <a:t>the role of organization analysis, person analysis, and task analysis in needs </a:t>
            </a:r>
            <a:r>
              <a:rPr lang="en-US" dirty="0" smtClean="0"/>
              <a:t>assessment</a:t>
            </a:r>
          </a:p>
          <a:p>
            <a:endParaRPr lang="en-US" sz="800" dirty="0"/>
          </a:p>
          <a:p>
            <a:r>
              <a:rPr lang="en-US" dirty="0" smtClean="0"/>
              <a:t>Identify </a:t>
            </a:r>
            <a:r>
              <a:rPr lang="en-US" dirty="0"/>
              <a:t>different methods used in needs assessment and identify the advantages and disadvantages of each </a:t>
            </a:r>
            <a:r>
              <a:rPr lang="en-US" dirty="0" smtClean="0"/>
              <a:t>method</a:t>
            </a:r>
          </a:p>
          <a:p>
            <a:endParaRPr lang="en-US" sz="800" dirty="0"/>
          </a:p>
          <a:p>
            <a:r>
              <a:rPr lang="en-US" dirty="0" smtClean="0"/>
              <a:t>Discuss </a:t>
            </a:r>
            <a:r>
              <a:rPr lang="en-US" dirty="0"/>
              <a:t>the concerns of upper- and mid-level managers and trainers in needs </a:t>
            </a:r>
            <a:r>
              <a:rPr lang="en-US" dirty="0" smtClean="0"/>
              <a:t>assessment</a:t>
            </a:r>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smtClean="0"/>
              <a:t>Explain </a:t>
            </a:r>
            <a:r>
              <a:rPr lang="en-US" dirty="0"/>
              <a:t>how person characteristics, input, output, consequences, and feedback influence performance and </a:t>
            </a:r>
            <a:r>
              <a:rPr lang="en-US" dirty="0" smtClean="0"/>
              <a:t>learning</a:t>
            </a:r>
            <a:endParaRPr lang="en-US" dirty="0"/>
          </a:p>
          <a:p>
            <a:endParaRPr lang="en-US" sz="1200" dirty="0" smtClean="0"/>
          </a:p>
          <a:p>
            <a:r>
              <a:rPr lang="en-US" dirty="0" smtClean="0"/>
              <a:t>Create </a:t>
            </a:r>
            <a:r>
              <a:rPr lang="en-US" dirty="0"/>
              <a:t>conditions to ensure that employees are receptive to </a:t>
            </a:r>
            <a:r>
              <a:rPr lang="en-US" dirty="0" smtClean="0"/>
              <a:t>training</a:t>
            </a:r>
          </a:p>
          <a:p>
            <a:endParaRPr lang="en-US" sz="1200" dirty="0"/>
          </a:p>
          <a:p>
            <a:r>
              <a:rPr lang="en-US" dirty="0" smtClean="0"/>
              <a:t>Discuss </a:t>
            </a:r>
            <a:r>
              <a:rPr lang="en-US" dirty="0"/>
              <a:t>the steps involved in conducting a task </a:t>
            </a:r>
            <a:r>
              <a:rPr lang="en-US" dirty="0" smtClean="0"/>
              <a:t>analysis</a:t>
            </a:r>
            <a:endParaRPr lang="en-US" dirty="0"/>
          </a:p>
          <a:p>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7675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smtClean="0"/>
              <a:t>Analyze </a:t>
            </a:r>
            <a:r>
              <a:rPr lang="en-US" dirty="0"/>
              <a:t>task analysis data to determine the tasks in which people need to be </a:t>
            </a:r>
            <a:r>
              <a:rPr lang="en-US" dirty="0" smtClean="0"/>
              <a:t>trained</a:t>
            </a:r>
            <a:endParaRPr lang="en-US" dirty="0"/>
          </a:p>
          <a:p>
            <a:endParaRPr lang="en-US" sz="1200" dirty="0"/>
          </a:p>
          <a:p>
            <a:r>
              <a:rPr lang="en-US" dirty="0" smtClean="0"/>
              <a:t>Explain </a:t>
            </a:r>
            <a:r>
              <a:rPr lang="en-US" dirty="0"/>
              <a:t>competency models and the process used to develop </a:t>
            </a:r>
            <a:r>
              <a:rPr lang="en-US" dirty="0" smtClean="0"/>
              <a:t>them</a:t>
            </a:r>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36379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Needs Assessment?</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r>
              <a:rPr lang="en-US" dirty="0"/>
              <a:t>Training may be incorrectly used as a solution to a performance </a:t>
            </a:r>
            <a:r>
              <a:rPr lang="en-US" dirty="0" smtClean="0"/>
              <a:t>problem</a:t>
            </a:r>
          </a:p>
          <a:p>
            <a:pPr lvl="0"/>
            <a:endParaRPr lang="en-US" sz="1200" dirty="0"/>
          </a:p>
          <a:p>
            <a:pPr lvl="0"/>
            <a:r>
              <a:rPr lang="en-US" dirty="0"/>
              <a:t>P</a:t>
            </a:r>
            <a:r>
              <a:rPr lang="en-US" dirty="0" smtClean="0"/>
              <a:t>rograms </a:t>
            </a:r>
            <a:r>
              <a:rPr lang="en-US" dirty="0"/>
              <a:t>may have the wrong content, objectives, or </a:t>
            </a:r>
            <a:r>
              <a:rPr lang="en-US" dirty="0" smtClean="0"/>
              <a:t>methods</a:t>
            </a:r>
          </a:p>
          <a:p>
            <a:pPr lvl="0"/>
            <a:endParaRPr lang="en-US" sz="1200" dirty="0"/>
          </a:p>
          <a:p>
            <a:pPr lvl="0"/>
            <a:r>
              <a:rPr lang="en-US" dirty="0"/>
              <a:t>Trainees may be sent to </a:t>
            </a:r>
            <a:r>
              <a:rPr lang="en-US" dirty="0" smtClean="0"/>
              <a:t>programs </a:t>
            </a:r>
            <a:r>
              <a:rPr lang="en-US" dirty="0"/>
              <a:t>for which they do not have the basic skills, prerequisite skills, or confidence to </a:t>
            </a:r>
            <a:r>
              <a:rPr lang="en-US" dirty="0" smtClean="0"/>
              <a:t>learn</a:t>
            </a:r>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92743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Needs Assessment?</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Training will not deliver the expected learning, behavior change, or financial </a:t>
            </a:r>
            <a:r>
              <a:rPr lang="en-US" dirty="0" smtClean="0"/>
              <a:t>results</a:t>
            </a:r>
          </a:p>
          <a:p>
            <a:pPr lvl="0"/>
            <a:endParaRPr lang="en-US" sz="1200" dirty="0"/>
          </a:p>
          <a:p>
            <a:pPr lvl="0"/>
            <a:r>
              <a:rPr lang="en-US" dirty="0"/>
              <a:t>Money will be spent on training programs that are </a:t>
            </a:r>
            <a:r>
              <a:rPr lang="en-US" dirty="0" smtClean="0"/>
              <a:t>unnecessary</a:t>
            </a:r>
            <a:endParaRPr lang="en-US" dirty="0"/>
          </a:p>
          <a:p>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272730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Points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spcBef>
                <a:spcPts val="0"/>
              </a:spcBef>
            </a:pPr>
            <a:r>
              <a:rPr lang="en-US" dirty="0" smtClean="0"/>
              <a:t>Pressure points may signal the need for training (but not always)</a:t>
            </a:r>
          </a:p>
          <a:p>
            <a:pPr>
              <a:spcBef>
                <a:spcPts val="0"/>
              </a:spcBef>
            </a:pPr>
            <a:endParaRPr lang="en-US" dirty="0"/>
          </a:p>
          <a:p>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graphicFrame>
        <p:nvGraphicFramePr>
          <p:cNvPr id="5" name="Diagram 4"/>
          <p:cNvGraphicFramePr/>
          <p:nvPr>
            <p:extLst>
              <p:ext uri="{D42A27DB-BD31-4B8C-83A1-F6EECF244321}">
                <p14:modId xmlns:p14="http://schemas.microsoft.com/office/powerpoint/2010/main" val="1878674501"/>
              </p:ext>
            </p:extLst>
          </p:nvPr>
        </p:nvGraphicFramePr>
        <p:xfrm>
          <a:off x="1905000" y="2590800"/>
          <a:ext cx="54102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0236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Needs Assessment Outcomes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spcBef>
                <a:spcPts val="0"/>
              </a:spcBef>
            </a:pPr>
            <a:r>
              <a:rPr lang="en-US" dirty="0" smtClean="0"/>
              <a:t>It is important to consider the outcomes of needs assessment</a:t>
            </a:r>
          </a:p>
          <a:p>
            <a:pPr lvl="1">
              <a:spcBef>
                <a:spcPts val="0"/>
              </a:spcBef>
            </a:pPr>
            <a:r>
              <a:rPr lang="en-US" dirty="0"/>
              <a:t>what trainees need to learn</a:t>
            </a:r>
          </a:p>
          <a:p>
            <a:pPr lvl="1">
              <a:spcBef>
                <a:spcPts val="0"/>
              </a:spcBef>
            </a:pPr>
            <a:r>
              <a:rPr lang="en-US" dirty="0"/>
              <a:t>who receives training</a:t>
            </a:r>
          </a:p>
          <a:p>
            <a:pPr lvl="1">
              <a:spcBef>
                <a:spcPts val="0"/>
              </a:spcBef>
            </a:pPr>
            <a:r>
              <a:rPr lang="en-US" dirty="0"/>
              <a:t>type of training needed</a:t>
            </a:r>
          </a:p>
          <a:p>
            <a:pPr lvl="1">
              <a:spcBef>
                <a:spcPts val="0"/>
              </a:spcBef>
            </a:pPr>
            <a:r>
              <a:rPr lang="en-US" dirty="0"/>
              <a:t>frequency of training</a:t>
            </a:r>
          </a:p>
          <a:p>
            <a:pPr lvl="1">
              <a:spcBef>
                <a:spcPts val="0"/>
              </a:spcBef>
            </a:pPr>
            <a:r>
              <a:rPr lang="en-US" dirty="0"/>
              <a:t>buy versus build training decision</a:t>
            </a:r>
          </a:p>
          <a:p>
            <a:pPr lvl="1">
              <a:spcBef>
                <a:spcPts val="0"/>
              </a:spcBef>
            </a:pPr>
            <a:r>
              <a:rPr lang="en-US" dirty="0"/>
              <a:t>other HRM solutions</a:t>
            </a:r>
          </a:p>
          <a:p>
            <a:pPr>
              <a:spcBef>
                <a:spcPts val="0"/>
              </a:spcBef>
            </a:pPr>
            <a:endParaRPr lang="en-US" dirty="0"/>
          </a:p>
          <a:p>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4221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Should Participate?</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a:spcBef>
                <a:spcPts val="0"/>
              </a:spcBef>
            </a:pPr>
            <a:r>
              <a:rPr lang="en-US" dirty="0" smtClean="0"/>
              <a:t>It is </a:t>
            </a:r>
            <a:r>
              <a:rPr lang="en-US" dirty="0"/>
              <a:t>important that all relevant stakeholders be </a:t>
            </a:r>
            <a:r>
              <a:rPr lang="en-US" dirty="0" smtClean="0"/>
              <a:t>involved</a:t>
            </a:r>
          </a:p>
          <a:p>
            <a:pPr>
              <a:spcBef>
                <a:spcPts val="0"/>
              </a:spcBef>
            </a:pPr>
            <a:r>
              <a:rPr lang="en-US" dirty="0" smtClean="0"/>
              <a:t>Different stakeholders </a:t>
            </a:r>
            <a:r>
              <a:rPr lang="en-US" dirty="0"/>
              <a:t>bring unique and needed </a:t>
            </a:r>
            <a:r>
              <a:rPr lang="en-US" dirty="0" smtClean="0"/>
              <a:t>perspectives to </a:t>
            </a:r>
            <a:r>
              <a:rPr lang="en-US" dirty="0"/>
              <a:t>the </a:t>
            </a:r>
            <a:r>
              <a:rPr lang="en-US" dirty="0" smtClean="0"/>
              <a:t>process</a:t>
            </a:r>
            <a:endParaRPr lang="en-US" dirty="0"/>
          </a:p>
          <a:p>
            <a:pPr lvl="1">
              <a:spcBef>
                <a:spcPts val="0"/>
              </a:spcBef>
            </a:pPr>
            <a:r>
              <a:rPr lang="en-US" dirty="0"/>
              <a:t>Company leaders</a:t>
            </a:r>
          </a:p>
          <a:p>
            <a:pPr lvl="1">
              <a:spcBef>
                <a:spcPts val="0"/>
              </a:spcBef>
            </a:pPr>
            <a:r>
              <a:rPr lang="en-US" dirty="0"/>
              <a:t>Mid-level managers</a:t>
            </a:r>
          </a:p>
          <a:p>
            <a:pPr lvl="1">
              <a:spcBef>
                <a:spcPts val="0"/>
              </a:spcBef>
            </a:pPr>
            <a:r>
              <a:rPr lang="en-US" dirty="0"/>
              <a:t>Trainers</a:t>
            </a:r>
          </a:p>
          <a:p>
            <a:pPr lvl="1">
              <a:spcBef>
                <a:spcPts val="0"/>
              </a:spcBef>
            </a:pPr>
            <a:r>
              <a:rPr lang="en-US" dirty="0"/>
              <a:t>Employees</a:t>
            </a:r>
          </a:p>
          <a:p>
            <a:pPr lvl="1">
              <a:spcBef>
                <a:spcPts val="0"/>
              </a:spcBef>
            </a:pPr>
            <a:r>
              <a:rPr lang="en-US" dirty="0"/>
              <a:t>Subject matter experts (SMEs)</a:t>
            </a:r>
          </a:p>
          <a:p>
            <a:pPr>
              <a:spcBef>
                <a:spcPts val="0"/>
              </a:spcBef>
            </a:pPr>
            <a:endParaRPr lang="en-US" dirty="0"/>
          </a:p>
          <a:p>
            <a:endParaRPr lang="en-US" dirty="0"/>
          </a:p>
          <a:p>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40712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2001818"/>
          </a:xfrm>
        </p:spPr>
        <p:txBody>
          <a:bodyPr>
            <a:normAutofit/>
          </a:bodyPr>
          <a:lstStyle/>
          <a:p>
            <a:r>
              <a:rPr lang="en-US" dirty="0" smtClean="0"/>
              <a:t>How should data be collected?</a:t>
            </a: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
        <p:nvSpPr>
          <p:cNvPr id="5" name="Title 1"/>
          <p:cNvSpPr txBox="1">
            <a:spLocks/>
          </p:cNvSpPr>
          <p:nvPr/>
        </p:nvSpPr>
        <p:spPr>
          <a:xfrm>
            <a:off x="1165577" y="2438400"/>
            <a:ext cx="6965245" cy="2001818"/>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Various methods may be used to collect information. No one method is necessarily superior to another. There are strengths and limitations of each, and each may be more relevant in some contexts than others</a:t>
            </a:r>
            <a:r>
              <a:rPr lang="en-US" dirty="0"/>
              <a:t>. </a:t>
            </a:r>
          </a:p>
        </p:txBody>
      </p:sp>
    </p:spTree>
    <p:extLst>
      <p:ext uri="{BB962C8B-B14F-4D97-AF65-F5344CB8AC3E}">
        <p14:creationId xmlns:p14="http://schemas.microsoft.com/office/powerpoint/2010/main" val="2962280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Methods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a:lnSpc>
                <a:spcPct val="90000"/>
              </a:lnSpc>
              <a:spcBef>
                <a:spcPts val="0"/>
              </a:spcBef>
            </a:pPr>
            <a:r>
              <a:rPr lang="en-US" sz="2200" dirty="0"/>
              <a:t>Observation</a:t>
            </a:r>
          </a:p>
          <a:p>
            <a:pPr lvl="1">
              <a:lnSpc>
                <a:spcPct val="90000"/>
              </a:lnSpc>
              <a:spcBef>
                <a:spcPts val="0"/>
              </a:spcBef>
            </a:pPr>
            <a:r>
              <a:rPr lang="en-US" sz="2200" dirty="0"/>
              <a:t>Advantages: relevant data, minimizes interruption of work</a:t>
            </a:r>
          </a:p>
          <a:p>
            <a:pPr lvl="1">
              <a:lnSpc>
                <a:spcPct val="90000"/>
              </a:lnSpc>
              <a:spcBef>
                <a:spcPts val="0"/>
              </a:spcBef>
            </a:pPr>
            <a:r>
              <a:rPr lang="en-US" sz="2200" dirty="0"/>
              <a:t>Disadvantages: requires skill in observation, employee behavior may be affected by being </a:t>
            </a:r>
            <a:r>
              <a:rPr lang="en-US" sz="2200" dirty="0" smtClean="0"/>
              <a:t>observed</a:t>
            </a:r>
          </a:p>
          <a:p>
            <a:pPr marL="365760" lvl="1" indent="0">
              <a:lnSpc>
                <a:spcPct val="90000"/>
              </a:lnSpc>
              <a:spcBef>
                <a:spcPts val="0"/>
              </a:spcBef>
              <a:buNone/>
            </a:pPr>
            <a:endParaRPr lang="en-US" sz="1000" dirty="0"/>
          </a:p>
          <a:p>
            <a:pPr>
              <a:lnSpc>
                <a:spcPct val="90000"/>
              </a:lnSpc>
              <a:spcBef>
                <a:spcPts val="0"/>
              </a:spcBef>
            </a:pPr>
            <a:r>
              <a:rPr lang="en-US" sz="2200" dirty="0"/>
              <a:t>Survey</a:t>
            </a:r>
          </a:p>
          <a:p>
            <a:pPr lvl="1">
              <a:lnSpc>
                <a:spcPct val="90000"/>
              </a:lnSpc>
              <a:spcBef>
                <a:spcPts val="0"/>
              </a:spcBef>
            </a:pPr>
            <a:r>
              <a:rPr lang="en-US" sz="2200" dirty="0"/>
              <a:t>Advantages: inexpensive, can collect data from a large number of individuals, data easily summarized</a:t>
            </a:r>
          </a:p>
          <a:p>
            <a:pPr lvl="1">
              <a:lnSpc>
                <a:spcPct val="90000"/>
              </a:lnSpc>
              <a:spcBef>
                <a:spcPts val="0"/>
              </a:spcBef>
            </a:pPr>
            <a:r>
              <a:rPr lang="en-US" sz="2200" dirty="0"/>
              <a:t>Disadvantages: potentially low response rates, may lack detail</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20733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Methods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a:lnSpc>
                <a:spcPct val="90000"/>
              </a:lnSpc>
              <a:spcBef>
                <a:spcPts val="0"/>
              </a:spcBef>
            </a:pPr>
            <a:r>
              <a:rPr lang="en-US" sz="2200" dirty="0"/>
              <a:t>Interview</a:t>
            </a:r>
          </a:p>
          <a:p>
            <a:pPr lvl="1">
              <a:lnSpc>
                <a:spcPct val="90000"/>
              </a:lnSpc>
              <a:spcBef>
                <a:spcPts val="0"/>
              </a:spcBef>
            </a:pPr>
            <a:r>
              <a:rPr lang="en-US" sz="2200" dirty="0"/>
              <a:t>Advantages: good at uncovering detail, can explore unexpected issues</a:t>
            </a:r>
          </a:p>
          <a:p>
            <a:pPr lvl="1">
              <a:lnSpc>
                <a:spcPct val="90000"/>
              </a:lnSpc>
              <a:spcBef>
                <a:spcPts val="0"/>
              </a:spcBef>
            </a:pPr>
            <a:r>
              <a:rPr lang="en-US" sz="2200" dirty="0"/>
              <a:t>Disadvantages: time consuming, </a:t>
            </a:r>
            <a:r>
              <a:rPr lang="en-US" sz="2200" dirty="0" smtClean="0"/>
              <a:t>socially </a:t>
            </a:r>
            <a:r>
              <a:rPr lang="en-US" sz="2200" dirty="0"/>
              <a:t>desirable responses, difficult to analyze</a:t>
            </a:r>
          </a:p>
          <a:p>
            <a:pPr>
              <a:lnSpc>
                <a:spcPct val="90000"/>
              </a:lnSpc>
              <a:spcBef>
                <a:spcPts val="0"/>
              </a:spcBef>
            </a:pPr>
            <a:endParaRPr lang="en-US" sz="1200" dirty="0"/>
          </a:p>
          <a:p>
            <a:pPr>
              <a:lnSpc>
                <a:spcPct val="90000"/>
              </a:lnSpc>
              <a:spcBef>
                <a:spcPts val="0"/>
              </a:spcBef>
            </a:pPr>
            <a:r>
              <a:rPr lang="en-US" sz="2200" dirty="0"/>
              <a:t>Focus Groups </a:t>
            </a:r>
            <a:r>
              <a:rPr lang="en-US" sz="2200" dirty="0" smtClean="0"/>
              <a:t>and </a:t>
            </a:r>
            <a:r>
              <a:rPr lang="en-US" sz="2200" dirty="0"/>
              <a:t>Crowdsourcing </a:t>
            </a:r>
          </a:p>
          <a:p>
            <a:pPr lvl="1">
              <a:lnSpc>
                <a:spcPct val="90000"/>
              </a:lnSpc>
              <a:spcBef>
                <a:spcPts val="0"/>
              </a:spcBef>
            </a:pPr>
            <a:r>
              <a:rPr lang="en-US" sz="2200" dirty="0" smtClean="0"/>
              <a:t>Advantages: useful for complex or controversial issues, can explore unexpected issues</a:t>
            </a:r>
          </a:p>
          <a:p>
            <a:pPr lvl="1">
              <a:lnSpc>
                <a:spcPct val="90000"/>
              </a:lnSpc>
              <a:spcBef>
                <a:spcPts val="0"/>
              </a:spcBef>
            </a:pPr>
            <a:r>
              <a:rPr lang="en-US" sz="2200" dirty="0" smtClean="0"/>
              <a:t>Disadvantages: time consuming, potentially socially desirable responses, difficult to analyze</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07729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Methods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a:lnSpc>
                <a:spcPct val="90000"/>
              </a:lnSpc>
              <a:spcBef>
                <a:spcPts val="0"/>
              </a:spcBef>
            </a:pPr>
            <a:r>
              <a:rPr lang="en-US" sz="2200" dirty="0"/>
              <a:t>Existing Documentation</a:t>
            </a:r>
          </a:p>
          <a:p>
            <a:pPr lvl="1">
              <a:lnSpc>
                <a:spcPct val="90000"/>
              </a:lnSpc>
              <a:spcBef>
                <a:spcPts val="0"/>
              </a:spcBef>
            </a:pPr>
            <a:r>
              <a:rPr lang="en-US" sz="2200" dirty="0"/>
              <a:t>Advantages: good source of information, objective</a:t>
            </a:r>
          </a:p>
          <a:p>
            <a:pPr lvl="1">
              <a:lnSpc>
                <a:spcPct val="90000"/>
              </a:lnSpc>
              <a:spcBef>
                <a:spcPts val="0"/>
              </a:spcBef>
            </a:pPr>
            <a:r>
              <a:rPr lang="en-US" sz="2200" dirty="0"/>
              <a:t>Disadvantages: may be difficult to understand, potentially obsolete</a:t>
            </a:r>
          </a:p>
          <a:p>
            <a:pPr marL="0" indent="0">
              <a:lnSpc>
                <a:spcPct val="90000"/>
              </a:lnSpc>
              <a:spcBef>
                <a:spcPts val="0"/>
              </a:spcBef>
              <a:buNone/>
            </a:pPr>
            <a:r>
              <a:rPr lang="en-US" sz="2200" dirty="0"/>
              <a:t> </a:t>
            </a:r>
          </a:p>
          <a:p>
            <a:pPr>
              <a:lnSpc>
                <a:spcPct val="90000"/>
              </a:lnSpc>
              <a:spcBef>
                <a:spcPts val="0"/>
              </a:spcBef>
            </a:pPr>
            <a:r>
              <a:rPr lang="en-US" sz="2200" dirty="0"/>
              <a:t>Online Technology</a:t>
            </a:r>
          </a:p>
          <a:p>
            <a:pPr lvl="1">
              <a:lnSpc>
                <a:spcPct val="90000"/>
              </a:lnSpc>
              <a:spcBef>
                <a:spcPts val="0"/>
              </a:spcBef>
            </a:pPr>
            <a:r>
              <a:rPr lang="en-US" sz="2200" dirty="0"/>
              <a:t>Advantages: objective, minimizes work interruption, limited human involvement</a:t>
            </a:r>
          </a:p>
          <a:p>
            <a:pPr lvl="1">
              <a:lnSpc>
                <a:spcPct val="90000"/>
              </a:lnSpc>
              <a:spcBef>
                <a:spcPts val="0"/>
              </a:spcBef>
            </a:pPr>
            <a:r>
              <a:rPr lang="en-US" sz="2200" dirty="0"/>
              <a:t>Disadvantages: low response rates, may threaten </a:t>
            </a:r>
            <a:r>
              <a:rPr lang="en-US" sz="2200" dirty="0" smtClean="0"/>
              <a:t>employees</a:t>
            </a: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96267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Methods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a:lnSpc>
                <a:spcPct val="90000"/>
              </a:lnSpc>
              <a:spcBef>
                <a:spcPts val="0"/>
              </a:spcBef>
            </a:pPr>
            <a:r>
              <a:rPr lang="en-US" sz="2200" dirty="0"/>
              <a:t>Historical Data Review</a:t>
            </a:r>
          </a:p>
          <a:p>
            <a:pPr lvl="1">
              <a:lnSpc>
                <a:spcPct val="90000"/>
              </a:lnSpc>
              <a:spcBef>
                <a:spcPts val="0"/>
              </a:spcBef>
            </a:pPr>
            <a:r>
              <a:rPr lang="en-US" sz="2200" dirty="0"/>
              <a:t>Advantages: provides data related to performance and </a:t>
            </a:r>
            <a:r>
              <a:rPr lang="en-US" sz="2200" dirty="0" smtClean="0"/>
              <a:t>practices</a:t>
            </a:r>
          </a:p>
          <a:p>
            <a:pPr lvl="1">
              <a:lnSpc>
                <a:spcPct val="90000"/>
              </a:lnSpc>
              <a:spcBef>
                <a:spcPts val="0"/>
              </a:spcBef>
            </a:pPr>
            <a:r>
              <a:rPr lang="en-US" sz="2200" dirty="0"/>
              <a:t>Disadvantages: data may be inaccurate, incomplete, or not fully reflective of performance</a:t>
            </a:r>
          </a:p>
          <a:p>
            <a:endParaRPr lang="en-US" sz="2200"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92339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Three Levels of Analysis</a:t>
            </a: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graphicFrame>
        <p:nvGraphicFramePr>
          <p:cNvPr id="5" name="Diagram 4"/>
          <p:cNvGraphicFramePr/>
          <p:nvPr>
            <p:extLst>
              <p:ext uri="{D42A27DB-BD31-4B8C-83A1-F6EECF244321}">
                <p14:modId xmlns:p14="http://schemas.microsoft.com/office/powerpoint/2010/main" val="3874529878"/>
              </p:ext>
            </p:extLst>
          </p:nvPr>
        </p:nvGraphicFramePr>
        <p:xfrm>
          <a:off x="1415345" y="1600200"/>
          <a:ext cx="6324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5307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Organization Analysis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There are three factors to examine to determine if training is the appropriate solution</a:t>
            </a:r>
            <a:endParaRPr lang="en-US" b="1" dirty="0"/>
          </a:p>
          <a:p>
            <a:pPr lvl="1"/>
            <a:r>
              <a:rPr lang="en-US" dirty="0"/>
              <a:t>The company’s strategic direction</a:t>
            </a:r>
          </a:p>
          <a:p>
            <a:pPr lvl="1"/>
            <a:r>
              <a:rPr lang="en-US" dirty="0"/>
              <a:t>Social support to ensure that individuals are motivated to attend training, </a:t>
            </a:r>
            <a:r>
              <a:rPr lang="en-US" dirty="0" smtClean="0"/>
              <a:t>learn, </a:t>
            </a:r>
            <a:r>
              <a:rPr lang="en-US" dirty="0"/>
              <a:t>and </a:t>
            </a:r>
            <a:r>
              <a:rPr lang="en-US" dirty="0" smtClean="0"/>
              <a:t>transfer</a:t>
            </a:r>
            <a:endParaRPr lang="en-US" dirty="0"/>
          </a:p>
          <a:p>
            <a:pPr lvl="1"/>
            <a:r>
              <a:rPr lang="en-US" dirty="0"/>
              <a:t>Training </a:t>
            </a:r>
            <a:r>
              <a:rPr lang="en-US" dirty="0" smtClean="0"/>
              <a:t>resources, time, </a:t>
            </a:r>
            <a:r>
              <a:rPr lang="en-US" dirty="0"/>
              <a:t>and expertise</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79509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Person Analysis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smtClean="0"/>
              <a:t>Helps to </a:t>
            </a:r>
            <a:r>
              <a:rPr lang="en-US" dirty="0"/>
              <a:t>identify who needs </a:t>
            </a:r>
            <a:r>
              <a:rPr lang="en-US" dirty="0" smtClean="0"/>
              <a:t>training</a:t>
            </a:r>
            <a:endParaRPr lang="en-US" dirty="0"/>
          </a:p>
          <a:p>
            <a:endParaRPr lang="en-US" sz="1000" dirty="0"/>
          </a:p>
          <a:p>
            <a:r>
              <a:rPr lang="en-US" dirty="0" smtClean="0"/>
              <a:t>Also known </a:t>
            </a:r>
            <a:r>
              <a:rPr lang="en-US" dirty="0"/>
              <a:t>as gap analysis, which involves determining what is responsible for the differences </a:t>
            </a:r>
            <a:r>
              <a:rPr lang="en-US" dirty="0" smtClean="0"/>
              <a:t>between </a:t>
            </a:r>
            <a:r>
              <a:rPr lang="en-US" dirty="0"/>
              <a:t>current and expected </a:t>
            </a:r>
            <a:r>
              <a:rPr lang="en-US" dirty="0" smtClean="0"/>
              <a:t>performance</a:t>
            </a:r>
            <a:endParaRPr lang="en-US" dirty="0"/>
          </a:p>
          <a:p>
            <a:endParaRPr lang="en-US" sz="1000" dirty="0"/>
          </a:p>
          <a:p>
            <a:r>
              <a:rPr lang="en-US" dirty="0" smtClean="0"/>
              <a:t>Involves obtaining a variety of information </a:t>
            </a:r>
            <a:r>
              <a:rPr lang="en-US" dirty="0"/>
              <a:t>on person characteristics, inputs, outputs, </a:t>
            </a:r>
            <a:r>
              <a:rPr lang="en-US" dirty="0" smtClean="0"/>
              <a:t>consequences, </a:t>
            </a:r>
            <a:r>
              <a:rPr lang="en-US" dirty="0"/>
              <a:t>and </a:t>
            </a:r>
            <a:r>
              <a:rPr lang="en-US" dirty="0" smtClean="0"/>
              <a:t>feedback</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63832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Basic Skills</a:t>
            </a:r>
            <a:endParaRPr lang="en-US" dirty="0"/>
          </a:p>
        </p:txBody>
      </p:sp>
      <p:sp>
        <p:nvSpPr>
          <p:cNvPr id="3" name="Content Placeholder 2"/>
          <p:cNvSpPr>
            <a:spLocks noGrp="1"/>
          </p:cNvSpPr>
          <p:nvPr>
            <p:ph idx="1"/>
          </p:nvPr>
        </p:nvSpPr>
        <p:spPr>
          <a:xfrm>
            <a:off x="1295400" y="1524000"/>
            <a:ext cx="6400800" cy="4800600"/>
          </a:xfrm>
        </p:spPr>
        <p:txBody>
          <a:bodyPr>
            <a:normAutofit/>
          </a:bodyPr>
          <a:lstStyle/>
          <a:p>
            <a:pPr marL="0" indent="0">
              <a:lnSpc>
                <a:spcPct val="110000"/>
              </a:lnSpc>
              <a:spcBef>
                <a:spcPts val="0"/>
              </a:spcBef>
              <a:buNone/>
            </a:pPr>
            <a:endParaRPr lang="en-US" dirty="0"/>
          </a:p>
          <a:p>
            <a:pPr lvl="0">
              <a:lnSpc>
                <a:spcPct val="110000"/>
              </a:lnSpc>
            </a:pPr>
            <a:r>
              <a:rPr lang="en-US" dirty="0"/>
              <a:t>Basic skills are those necessary for employees to perform successfully on the job and learn </a:t>
            </a:r>
            <a:r>
              <a:rPr lang="en-US" dirty="0" smtClean="0"/>
              <a:t>training content</a:t>
            </a:r>
          </a:p>
          <a:p>
            <a:pPr lvl="0">
              <a:lnSpc>
                <a:spcPct val="110000"/>
              </a:lnSpc>
            </a:pPr>
            <a:endParaRPr lang="en-US" sz="1200" dirty="0"/>
          </a:p>
          <a:p>
            <a:pPr lvl="0">
              <a:lnSpc>
                <a:spcPct val="110000"/>
              </a:lnSpc>
            </a:pPr>
            <a:r>
              <a:rPr lang="en-US" dirty="0" smtClean="0"/>
              <a:t>A </a:t>
            </a:r>
            <a:r>
              <a:rPr lang="en-US" dirty="0"/>
              <a:t>literacy audit can be used to indicate employees’ basic skill </a:t>
            </a:r>
            <a:r>
              <a:rPr lang="en-US" dirty="0" smtClean="0"/>
              <a:t>levels</a:t>
            </a: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005869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Cognitive Ability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Cognitive ability relates to intellectual capacity and general </a:t>
            </a:r>
            <a:r>
              <a:rPr lang="en-US" dirty="0" smtClean="0"/>
              <a:t>intelligence</a:t>
            </a:r>
          </a:p>
          <a:p>
            <a:pPr lvl="0"/>
            <a:endParaRPr lang="en-US" sz="1200" dirty="0"/>
          </a:p>
          <a:p>
            <a:pPr lvl="0"/>
            <a:r>
              <a:rPr lang="en-US" dirty="0"/>
              <a:t>Includes verbal comprehension, quantitative ability, and reasoning </a:t>
            </a:r>
            <a:r>
              <a:rPr lang="en-US" dirty="0" smtClean="0"/>
              <a:t>ability</a:t>
            </a:r>
          </a:p>
          <a:p>
            <a:pPr lvl="0"/>
            <a:endParaRPr lang="en-US" sz="1200" dirty="0"/>
          </a:p>
          <a:p>
            <a:pPr lvl="0"/>
            <a:r>
              <a:rPr lang="en-US" dirty="0" smtClean="0"/>
              <a:t>Assessing </a:t>
            </a:r>
            <a:r>
              <a:rPr lang="en-US" dirty="0"/>
              <a:t>cognitive ability is </a:t>
            </a:r>
            <a:r>
              <a:rPr lang="en-US" dirty="0" smtClean="0"/>
              <a:t>important </a:t>
            </a:r>
            <a:r>
              <a:rPr lang="en-US" dirty="0"/>
              <a:t>because it is one of the strongest determinants of training success</a:t>
            </a:r>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194923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Readability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spcBef>
                <a:spcPts val="0"/>
              </a:spcBef>
            </a:pPr>
            <a:r>
              <a:rPr lang="en-US" dirty="0" smtClean="0"/>
              <a:t>Training material should </a:t>
            </a:r>
            <a:r>
              <a:rPr lang="en-US" dirty="0"/>
              <a:t>be evaluated to ensure that its reading level does not exceed that required by the job and trainees’ </a:t>
            </a:r>
            <a:r>
              <a:rPr lang="en-US" dirty="0" smtClean="0"/>
              <a:t>abilities</a:t>
            </a:r>
          </a:p>
          <a:p>
            <a:pPr lvl="0">
              <a:spcBef>
                <a:spcPts val="0"/>
              </a:spcBef>
            </a:pPr>
            <a:endParaRPr lang="en-US" sz="1200" dirty="0" smtClean="0"/>
          </a:p>
          <a:p>
            <a:pPr lvl="0">
              <a:spcBef>
                <a:spcPts val="0"/>
              </a:spcBef>
            </a:pPr>
            <a:r>
              <a:rPr lang="en-US" dirty="0" smtClean="0"/>
              <a:t>If </a:t>
            </a:r>
            <a:r>
              <a:rPr lang="en-US" dirty="0"/>
              <a:t>trainees’ reading ability is </a:t>
            </a:r>
            <a:r>
              <a:rPr lang="en-US" dirty="0" smtClean="0"/>
              <a:t>low:</a:t>
            </a:r>
          </a:p>
          <a:p>
            <a:pPr lvl="1">
              <a:spcBef>
                <a:spcPts val="0"/>
              </a:spcBef>
            </a:pPr>
            <a:r>
              <a:rPr lang="en-US" dirty="0" smtClean="0"/>
              <a:t>use other training methods</a:t>
            </a:r>
          </a:p>
          <a:p>
            <a:pPr lvl="1">
              <a:spcBef>
                <a:spcPts val="0"/>
              </a:spcBef>
            </a:pPr>
            <a:r>
              <a:rPr lang="en-US" dirty="0" smtClean="0"/>
              <a:t>reassign trainees to different positions</a:t>
            </a:r>
          </a:p>
          <a:p>
            <a:pPr lvl="1">
              <a:spcBef>
                <a:spcPts val="0"/>
              </a:spcBef>
            </a:pPr>
            <a:r>
              <a:rPr lang="en-US" dirty="0" smtClean="0"/>
              <a:t>provide remedial training</a:t>
            </a: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68058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Self-Efficacy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Self-efficacy relates to </a:t>
            </a:r>
            <a:r>
              <a:rPr lang="en-US" dirty="0" smtClean="0"/>
              <a:t>trainees’ </a:t>
            </a:r>
            <a:r>
              <a:rPr lang="en-US" dirty="0"/>
              <a:t>beliefs that they can master training content and perform on the </a:t>
            </a:r>
            <a:r>
              <a:rPr lang="en-US" dirty="0" smtClean="0"/>
              <a:t>job</a:t>
            </a:r>
            <a:endParaRPr lang="en-US" dirty="0"/>
          </a:p>
          <a:p>
            <a:pPr lvl="1"/>
            <a:r>
              <a:rPr lang="en-US" dirty="0" smtClean="0"/>
              <a:t>If trainees lack confidence, motivation will suffer</a:t>
            </a:r>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709983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Enhancing Self-Efficacy</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a:spcBef>
                <a:spcPts val="0"/>
              </a:spcBef>
            </a:pPr>
            <a:r>
              <a:rPr lang="en-US" dirty="0" smtClean="0"/>
              <a:t>Let trainees know the goal is to improve performance and not reveal incompetence</a:t>
            </a:r>
          </a:p>
          <a:p>
            <a:pPr>
              <a:spcBef>
                <a:spcPts val="0"/>
              </a:spcBef>
            </a:pPr>
            <a:r>
              <a:rPr lang="en-US" dirty="0" smtClean="0"/>
              <a:t>Providing information about training prior to the program</a:t>
            </a:r>
          </a:p>
          <a:p>
            <a:pPr>
              <a:spcBef>
                <a:spcPts val="0"/>
              </a:spcBef>
            </a:pPr>
            <a:r>
              <a:rPr lang="en-US" dirty="0" smtClean="0"/>
              <a:t>Describe the success of peers</a:t>
            </a:r>
          </a:p>
          <a:p>
            <a:pPr>
              <a:spcBef>
                <a:spcPts val="0"/>
              </a:spcBef>
            </a:pPr>
            <a:r>
              <a:rPr lang="en-US" dirty="0" smtClean="0"/>
              <a:t>Emphasize that learning is under trainees’ control</a:t>
            </a:r>
          </a:p>
          <a:p>
            <a:pPr>
              <a:spcBef>
                <a:spcPts val="0"/>
              </a:spcBef>
            </a:pPr>
            <a:r>
              <a:rPr lang="en-US" dirty="0" smtClean="0"/>
              <a:t>Emphasize that trainees have the ability to overcome obstacles</a:t>
            </a: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88841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05977" cy="1773218"/>
          </a:xfrm>
        </p:spPr>
        <p:txBody>
          <a:bodyPr>
            <a:normAutofit/>
          </a:bodyPr>
          <a:lstStyle/>
          <a:p>
            <a:r>
              <a:rPr lang="en-US" dirty="0" smtClean="0"/>
              <a:t>Needs</a:t>
            </a:r>
            <a:r>
              <a:rPr lang="en-US" dirty="0"/>
              <a:t>, </a:t>
            </a:r>
            <a:r>
              <a:rPr lang="en-US" dirty="0" smtClean="0"/>
              <a:t>Career Interests</a:t>
            </a:r>
            <a:r>
              <a:rPr lang="en-US" dirty="0"/>
              <a:t>, </a:t>
            </a:r>
            <a:r>
              <a:rPr lang="en-US" dirty="0" smtClean="0"/>
              <a:t>&amp; Goals </a:t>
            </a:r>
            <a:endParaRPr lang="en-US" dirty="0"/>
          </a:p>
        </p:txBody>
      </p:sp>
      <p:sp>
        <p:nvSpPr>
          <p:cNvPr id="3" name="Content Placeholder 2"/>
          <p:cNvSpPr>
            <a:spLocks noGrp="1"/>
          </p:cNvSpPr>
          <p:nvPr>
            <p:ph idx="1"/>
          </p:nvPr>
        </p:nvSpPr>
        <p:spPr>
          <a:xfrm>
            <a:off x="1295400" y="2362200"/>
            <a:ext cx="6400800" cy="4800600"/>
          </a:xfrm>
        </p:spPr>
        <p:txBody>
          <a:bodyPr>
            <a:normAutofit/>
          </a:bodyPr>
          <a:lstStyle/>
          <a:p>
            <a:pPr>
              <a:spcBef>
                <a:spcPts val="0"/>
              </a:spcBef>
            </a:pPr>
            <a:r>
              <a:rPr lang="en-US" dirty="0"/>
              <a:t>Awareness of training needs, career interests, and goals </a:t>
            </a:r>
            <a:r>
              <a:rPr lang="en-US" dirty="0" smtClean="0"/>
              <a:t>enhances motivation to learn</a:t>
            </a:r>
          </a:p>
          <a:p>
            <a:pPr>
              <a:spcBef>
                <a:spcPts val="0"/>
              </a:spcBef>
            </a:pPr>
            <a:endParaRPr lang="en-US" sz="1200" dirty="0"/>
          </a:p>
          <a:p>
            <a:pPr>
              <a:spcBef>
                <a:spcPts val="0"/>
              </a:spcBef>
            </a:pPr>
            <a:r>
              <a:rPr lang="en-US" dirty="0" smtClean="0"/>
              <a:t>The </a:t>
            </a:r>
            <a:r>
              <a:rPr lang="en-US" dirty="0"/>
              <a:t>link between training and areas where employees need to improve should be </a:t>
            </a:r>
            <a:r>
              <a:rPr lang="en-US" dirty="0" smtClean="0"/>
              <a:t>emphasized</a:t>
            </a:r>
            <a:endParaRPr lang="en-US" dirty="0"/>
          </a:p>
          <a:p>
            <a:pPr marL="0" indent="0">
              <a:spcBef>
                <a:spcPts val="0"/>
              </a:spcBef>
              <a:buNone/>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17527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29777" cy="1163618"/>
          </a:xfrm>
        </p:spPr>
        <p:txBody>
          <a:bodyPr>
            <a:normAutofit/>
          </a:bodyPr>
          <a:lstStyle/>
          <a:p>
            <a:r>
              <a:rPr lang="en-US" dirty="0" smtClean="0"/>
              <a:t>Age</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r>
              <a:rPr lang="en-US" dirty="0"/>
              <a:t>There is biological evidence that certain mental capacities decrease from age twenty to age </a:t>
            </a:r>
            <a:r>
              <a:rPr lang="en-US" dirty="0" smtClean="0"/>
              <a:t>seventy</a:t>
            </a:r>
          </a:p>
          <a:p>
            <a:pPr lvl="0"/>
            <a:endParaRPr lang="en-US" sz="1200" dirty="0"/>
          </a:p>
          <a:p>
            <a:pPr lvl="0"/>
            <a:r>
              <a:rPr lang="en-US" dirty="0"/>
              <a:t>However, with age comes </a:t>
            </a:r>
            <a:r>
              <a:rPr lang="en-US" dirty="0" smtClean="0"/>
              <a:t>experience</a:t>
            </a:r>
          </a:p>
          <a:p>
            <a:pPr lvl="0"/>
            <a:endParaRPr lang="en-US" sz="1200" dirty="0"/>
          </a:p>
          <a:p>
            <a:pPr lvl="0"/>
            <a:r>
              <a:rPr lang="en-US" dirty="0" smtClean="0"/>
              <a:t>Trainees may need to adapt training design and delivery accordingly</a:t>
            </a:r>
            <a:endParaRPr lang="en-US" dirty="0"/>
          </a:p>
          <a:p>
            <a:pPr marL="0" indent="0">
              <a:spcBef>
                <a:spcPts val="0"/>
              </a:spcBef>
              <a:buNone/>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442516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29777" cy="1163618"/>
          </a:xfrm>
        </p:spPr>
        <p:txBody>
          <a:bodyPr>
            <a:normAutofit/>
          </a:bodyPr>
          <a:lstStyle/>
          <a:p>
            <a:r>
              <a:rPr lang="en-US" dirty="0" smtClean="0"/>
              <a:t>Generational Differences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pPr lvl="0"/>
            <a:r>
              <a:rPr lang="en-US" dirty="0"/>
              <a:t>Millennials are </a:t>
            </a:r>
            <a:r>
              <a:rPr lang="en-US" dirty="0" smtClean="0"/>
              <a:t>optimistic, </a:t>
            </a:r>
            <a:r>
              <a:rPr lang="en-US" dirty="0"/>
              <a:t>embrace technology, and appreciate </a:t>
            </a:r>
            <a:r>
              <a:rPr lang="en-US" dirty="0" smtClean="0"/>
              <a:t>diversity</a:t>
            </a:r>
          </a:p>
          <a:p>
            <a:pPr lvl="0"/>
            <a:endParaRPr lang="en-US" sz="800" dirty="0"/>
          </a:p>
          <a:p>
            <a:pPr lvl="0"/>
            <a:r>
              <a:rPr lang="en-US" dirty="0"/>
              <a:t>Gen Xers need feedback and </a:t>
            </a:r>
            <a:r>
              <a:rPr lang="en-US" dirty="0" smtClean="0"/>
              <a:t>flexibility and dislike </a:t>
            </a:r>
            <a:r>
              <a:rPr lang="en-US" dirty="0"/>
              <a:t>close </a:t>
            </a:r>
            <a:r>
              <a:rPr lang="en-US" dirty="0" smtClean="0"/>
              <a:t>supervision</a:t>
            </a:r>
          </a:p>
          <a:p>
            <a:pPr lvl="0"/>
            <a:endParaRPr lang="en-US" sz="800" dirty="0"/>
          </a:p>
          <a:p>
            <a:pPr lvl="0"/>
            <a:r>
              <a:rPr lang="en-US" dirty="0"/>
              <a:t>Baby </a:t>
            </a:r>
            <a:r>
              <a:rPr lang="en-US" dirty="0" smtClean="0"/>
              <a:t>Boomers </a:t>
            </a:r>
            <a:r>
              <a:rPr lang="en-US" dirty="0"/>
              <a:t>are competitive, hardworking, and concerned </a:t>
            </a:r>
            <a:r>
              <a:rPr lang="en-US" dirty="0" smtClean="0"/>
              <a:t>with fairness</a:t>
            </a:r>
          </a:p>
          <a:p>
            <a:pPr lvl="0"/>
            <a:endParaRPr lang="en-US" sz="800" dirty="0"/>
          </a:p>
          <a:p>
            <a:pPr lvl="0"/>
            <a:r>
              <a:rPr lang="en-US" dirty="0"/>
              <a:t>Traditionalists are </a:t>
            </a:r>
            <a:r>
              <a:rPr lang="en-US" dirty="0" smtClean="0"/>
              <a:t>patriotic, loyal</a:t>
            </a:r>
            <a:r>
              <a:rPr lang="en-US" dirty="0"/>
              <a:t>, and </a:t>
            </a:r>
            <a:r>
              <a:rPr lang="en-US" dirty="0" smtClean="0"/>
              <a:t>have </a:t>
            </a:r>
            <a:r>
              <a:rPr lang="en-US" dirty="0"/>
              <a:t>a great deal of </a:t>
            </a:r>
            <a:r>
              <a:rPr lang="en-US" dirty="0" smtClean="0"/>
              <a:t>knowledge</a:t>
            </a:r>
            <a:endParaRPr lang="en-US" dirty="0"/>
          </a:p>
          <a:p>
            <a:pPr marL="0" indent="0">
              <a:spcBef>
                <a:spcPts val="0"/>
              </a:spcBef>
              <a:buNone/>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057240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Inputs</a:t>
            </a:r>
            <a:endParaRPr lang="en-US" dirty="0"/>
          </a:p>
        </p:txBody>
      </p:sp>
      <p:sp>
        <p:nvSpPr>
          <p:cNvPr id="3" name="Content Placeholder 2"/>
          <p:cNvSpPr>
            <a:spLocks noGrp="1"/>
          </p:cNvSpPr>
          <p:nvPr>
            <p:ph idx="1"/>
          </p:nvPr>
        </p:nvSpPr>
        <p:spPr>
          <a:xfrm>
            <a:off x="1295400" y="1828800"/>
            <a:ext cx="6400800" cy="4800600"/>
          </a:xfrm>
        </p:spPr>
        <p:txBody>
          <a:bodyPr>
            <a:normAutofit/>
          </a:bodyPr>
          <a:lstStyle/>
          <a:p>
            <a:r>
              <a:rPr lang="en-US" dirty="0"/>
              <a:t>Inputs relate to resources employees need to help them </a:t>
            </a:r>
            <a:r>
              <a:rPr lang="en-US" dirty="0" smtClean="0"/>
              <a:t>learn</a:t>
            </a:r>
            <a:endParaRPr lang="en-US" dirty="0"/>
          </a:p>
          <a:p>
            <a:endParaRPr lang="en-US" sz="800" dirty="0"/>
          </a:p>
          <a:p>
            <a:r>
              <a:rPr lang="en-US" dirty="0"/>
              <a:t>Situational constraints include </a:t>
            </a:r>
            <a:r>
              <a:rPr lang="en-US" dirty="0" smtClean="0"/>
              <a:t>lack of tools, equipment</a:t>
            </a:r>
            <a:r>
              <a:rPr lang="en-US" dirty="0"/>
              <a:t>, </a:t>
            </a:r>
            <a:r>
              <a:rPr lang="en-US" dirty="0" smtClean="0"/>
              <a:t>materials, supplies</a:t>
            </a:r>
            <a:r>
              <a:rPr lang="en-US" dirty="0"/>
              <a:t>, budgetary support, and time to </a:t>
            </a:r>
            <a:r>
              <a:rPr lang="en-US" dirty="0" smtClean="0"/>
              <a:t>perform</a:t>
            </a:r>
            <a:endParaRPr lang="en-US" dirty="0"/>
          </a:p>
          <a:p>
            <a:endParaRPr lang="en-US" sz="800" dirty="0"/>
          </a:p>
          <a:p>
            <a:r>
              <a:rPr lang="en-US" dirty="0"/>
              <a:t>Social support refers to </a:t>
            </a:r>
            <a:r>
              <a:rPr lang="en-US" dirty="0" smtClean="0"/>
              <a:t>manager </a:t>
            </a:r>
            <a:r>
              <a:rPr lang="en-US" dirty="0"/>
              <a:t>and </a:t>
            </a:r>
            <a:r>
              <a:rPr lang="en-US" dirty="0" smtClean="0"/>
              <a:t>peer willingness </a:t>
            </a:r>
            <a:r>
              <a:rPr lang="en-US" dirty="0"/>
              <a:t>to provide feedback and </a:t>
            </a:r>
            <a:r>
              <a:rPr lang="en-US" dirty="0" smtClean="0"/>
              <a:t>reinforcement</a:t>
            </a: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5795913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Enhancing Support </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Provide materials before </a:t>
            </a:r>
            <a:r>
              <a:rPr lang="en-US" dirty="0" smtClean="0"/>
              <a:t>training </a:t>
            </a:r>
            <a:r>
              <a:rPr lang="en-US" dirty="0"/>
              <a:t>begins</a:t>
            </a:r>
          </a:p>
          <a:p>
            <a:pPr lvl="0"/>
            <a:r>
              <a:rPr lang="en-US" dirty="0"/>
              <a:t>Speak positively about the company’s training </a:t>
            </a:r>
            <a:r>
              <a:rPr lang="en-US" dirty="0" smtClean="0"/>
              <a:t>initiatives</a:t>
            </a:r>
            <a:endParaRPr lang="en-US" dirty="0"/>
          </a:p>
          <a:p>
            <a:pPr lvl="0"/>
            <a:r>
              <a:rPr lang="en-US" dirty="0"/>
              <a:t>Reinforce employees using new skills</a:t>
            </a:r>
          </a:p>
          <a:p>
            <a:pPr lvl="0"/>
            <a:r>
              <a:rPr lang="en-US" dirty="0"/>
              <a:t>Provide feedback to encourage employee support</a:t>
            </a:r>
          </a:p>
          <a:p>
            <a:pPr lvl="0"/>
            <a:r>
              <a:rPr lang="en-US" dirty="0"/>
              <a:t>Provide opportunities to practice and transfer</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695016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Outputs</a:t>
            </a:r>
            <a:endParaRPr lang="en-US" dirty="0"/>
          </a:p>
        </p:txBody>
      </p:sp>
      <p:sp>
        <p:nvSpPr>
          <p:cNvPr id="3" name="Content Placeholder 2"/>
          <p:cNvSpPr>
            <a:spLocks noGrp="1"/>
          </p:cNvSpPr>
          <p:nvPr>
            <p:ph idx="1"/>
          </p:nvPr>
        </p:nvSpPr>
        <p:spPr>
          <a:xfrm>
            <a:off x="1295400" y="1905000"/>
            <a:ext cx="6553200" cy="4953000"/>
          </a:xfrm>
        </p:spPr>
        <p:txBody>
          <a:bodyPr>
            <a:normAutofit/>
          </a:bodyPr>
          <a:lstStyle/>
          <a:p>
            <a:r>
              <a:rPr lang="en-US" dirty="0"/>
              <a:t>Outputs refer to a job’s performance </a:t>
            </a:r>
            <a:r>
              <a:rPr lang="en-US" dirty="0" smtClean="0"/>
              <a:t>outcomes</a:t>
            </a:r>
          </a:p>
          <a:p>
            <a:endParaRPr lang="en-US" sz="1200" dirty="0" smtClean="0"/>
          </a:p>
          <a:p>
            <a:r>
              <a:rPr lang="en-US" dirty="0" smtClean="0"/>
              <a:t>Therefore</a:t>
            </a:r>
            <a:r>
              <a:rPr lang="en-US" dirty="0"/>
              <a:t>, it is important to assess </a:t>
            </a:r>
            <a:r>
              <a:rPr lang="en-US" dirty="0" smtClean="0"/>
              <a:t>employee </a:t>
            </a:r>
            <a:r>
              <a:rPr lang="en-US" dirty="0"/>
              <a:t>perceptions of </a:t>
            </a:r>
            <a:r>
              <a:rPr lang="en-US" dirty="0" smtClean="0"/>
              <a:t>performance expectations</a:t>
            </a:r>
          </a:p>
          <a:p>
            <a:endParaRPr lang="en-US" sz="1200" dirty="0"/>
          </a:p>
          <a:p>
            <a:r>
              <a:rPr lang="en-US" dirty="0" smtClean="0"/>
              <a:t>Trainees need </a:t>
            </a:r>
            <a:r>
              <a:rPr lang="en-US" dirty="0"/>
              <a:t>to understand the level of </a:t>
            </a:r>
            <a:r>
              <a:rPr lang="en-US" dirty="0" smtClean="0"/>
              <a:t>expected proficiency</a:t>
            </a: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433233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Consequences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Consequences refer to the type of rewards that employees receive for performing </a:t>
            </a:r>
            <a:r>
              <a:rPr lang="en-US" dirty="0" smtClean="0"/>
              <a:t>well</a:t>
            </a:r>
          </a:p>
          <a:p>
            <a:endParaRPr lang="en-US" sz="1200" dirty="0"/>
          </a:p>
          <a:p>
            <a:r>
              <a:rPr lang="en-US" dirty="0"/>
              <a:t>If employees </a:t>
            </a:r>
            <a:r>
              <a:rPr lang="en-US" dirty="0" smtClean="0"/>
              <a:t>do not believe </a:t>
            </a:r>
            <a:r>
              <a:rPr lang="en-US" dirty="0"/>
              <a:t>rewards adequate, motivation will </a:t>
            </a:r>
            <a:r>
              <a:rPr lang="en-US" dirty="0" smtClean="0"/>
              <a:t>suffer</a:t>
            </a:r>
            <a:endParaRPr lang="en-US" dirty="0"/>
          </a:p>
          <a:p>
            <a:endParaRPr lang="en-US" sz="1200" dirty="0"/>
          </a:p>
          <a:p>
            <a:r>
              <a:rPr lang="en-US" dirty="0"/>
              <a:t>Motivation to learn can be enhanced </a:t>
            </a:r>
            <a:r>
              <a:rPr lang="en-US" dirty="0" smtClean="0"/>
              <a:t>by communicating </a:t>
            </a:r>
            <a:r>
              <a:rPr lang="en-US" dirty="0"/>
              <a:t>the job, personal, and career benefits of </a:t>
            </a:r>
            <a:r>
              <a:rPr lang="en-US" dirty="0" smtClean="0"/>
              <a:t>learning</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569565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Feedback</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Feedback refers to the information that employees </a:t>
            </a:r>
            <a:r>
              <a:rPr lang="en-US" dirty="0" smtClean="0"/>
              <a:t>receive</a:t>
            </a:r>
            <a:endParaRPr lang="en-US" dirty="0"/>
          </a:p>
          <a:p>
            <a:endParaRPr lang="en-US" sz="1200" dirty="0"/>
          </a:p>
          <a:p>
            <a:r>
              <a:rPr lang="en-US" dirty="0"/>
              <a:t>Employees need </a:t>
            </a:r>
            <a:r>
              <a:rPr lang="en-US" dirty="0" smtClean="0"/>
              <a:t>specific and </a:t>
            </a:r>
            <a:r>
              <a:rPr lang="en-US" dirty="0"/>
              <a:t>detailed </a:t>
            </a:r>
            <a:r>
              <a:rPr lang="en-US" dirty="0" smtClean="0"/>
              <a:t>feedback</a:t>
            </a:r>
          </a:p>
          <a:p>
            <a:endParaRPr lang="en-US" sz="1200" dirty="0"/>
          </a:p>
          <a:p>
            <a:r>
              <a:rPr lang="en-US" dirty="0"/>
              <a:t>Feedback also needs to be frequent to influence </a:t>
            </a:r>
            <a:r>
              <a:rPr lang="en-US" dirty="0" smtClean="0"/>
              <a:t>performance</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462634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 training the best solution?</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Is the performance problem important and potentially </a:t>
            </a:r>
            <a:r>
              <a:rPr lang="en-US" dirty="0" smtClean="0"/>
              <a:t>costly?</a:t>
            </a:r>
          </a:p>
          <a:p>
            <a:pPr lvl="0"/>
            <a:endParaRPr lang="en-US" sz="800" dirty="0"/>
          </a:p>
          <a:p>
            <a:pPr lvl="0"/>
            <a:r>
              <a:rPr lang="en-US" dirty="0"/>
              <a:t>Do employees know how to perform effectively</a:t>
            </a:r>
            <a:r>
              <a:rPr lang="en-US" dirty="0" smtClean="0"/>
              <a:t>?</a:t>
            </a:r>
          </a:p>
          <a:p>
            <a:pPr marL="0" lvl="0" indent="0">
              <a:buNone/>
            </a:pPr>
            <a:endParaRPr lang="en-US" sz="800" dirty="0"/>
          </a:p>
          <a:p>
            <a:pPr lvl="0"/>
            <a:r>
              <a:rPr lang="en-US" dirty="0"/>
              <a:t>Can employees demonstrate the correct knowledge or behavior</a:t>
            </a:r>
            <a:r>
              <a:rPr lang="en-US" dirty="0" smtClean="0"/>
              <a:t>?</a:t>
            </a:r>
          </a:p>
          <a:p>
            <a:pPr lvl="0"/>
            <a:endParaRPr lang="en-US" sz="800" dirty="0"/>
          </a:p>
          <a:p>
            <a:pPr lvl="0"/>
            <a:r>
              <a:rPr lang="en-US" dirty="0"/>
              <a:t>Were performance expectations clear?</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04771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 training the best solution?</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Were positive consequences offered for good performance? </a:t>
            </a:r>
            <a:endParaRPr lang="en-US" dirty="0" smtClean="0"/>
          </a:p>
          <a:p>
            <a:pPr lvl="0"/>
            <a:endParaRPr lang="en-US" sz="1000" dirty="0"/>
          </a:p>
          <a:p>
            <a:pPr lvl="0"/>
            <a:r>
              <a:rPr lang="en-US" dirty="0"/>
              <a:t>Did employees receive appropriate feedback</a:t>
            </a:r>
            <a:r>
              <a:rPr lang="en-US" dirty="0" smtClean="0"/>
              <a:t>?</a:t>
            </a:r>
          </a:p>
          <a:p>
            <a:pPr lvl="0"/>
            <a:endParaRPr lang="en-US" sz="1200" dirty="0"/>
          </a:p>
          <a:p>
            <a:pPr lvl="0"/>
            <a:r>
              <a:rPr lang="en-US" dirty="0"/>
              <a:t>Were other solutions too expensive or unrealistic? </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3594194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Analysis</a:t>
            </a:r>
            <a:endParaRPr lang="en-US" dirty="0"/>
          </a:p>
        </p:txBody>
      </p:sp>
      <p:sp>
        <p:nvSpPr>
          <p:cNvPr id="3" name="Content Placeholder 2"/>
          <p:cNvSpPr>
            <a:spLocks noGrp="1"/>
          </p:cNvSpPr>
          <p:nvPr>
            <p:ph idx="1"/>
          </p:nvPr>
        </p:nvSpPr>
        <p:spPr>
          <a:xfrm>
            <a:off x="1463041" y="2057400"/>
            <a:ext cx="6156960" cy="3443343"/>
          </a:xfrm>
        </p:spPr>
        <p:txBody>
          <a:bodyPr>
            <a:normAutofit fontScale="92500" lnSpcReduction="10000"/>
          </a:bodyPr>
          <a:lstStyle/>
          <a:p>
            <a:pPr>
              <a:spcBef>
                <a:spcPts val="0"/>
              </a:spcBef>
            </a:pPr>
            <a:r>
              <a:rPr lang="en-US" sz="2600" dirty="0" smtClean="0"/>
              <a:t>Results in </a:t>
            </a:r>
            <a:r>
              <a:rPr lang="en-US" sz="2600" dirty="0"/>
              <a:t>a description of the tasks to be performed </a:t>
            </a:r>
            <a:r>
              <a:rPr lang="en-US" sz="2600" dirty="0" smtClean="0"/>
              <a:t>and </a:t>
            </a:r>
            <a:r>
              <a:rPr lang="en-US" sz="2600" dirty="0"/>
              <a:t>the knowledge, skills and abilities required to </a:t>
            </a:r>
            <a:r>
              <a:rPr lang="en-US" sz="2600" dirty="0" smtClean="0"/>
              <a:t>perform</a:t>
            </a:r>
          </a:p>
          <a:p>
            <a:pPr>
              <a:spcBef>
                <a:spcPts val="0"/>
              </a:spcBef>
            </a:pPr>
            <a:endParaRPr lang="en-US" sz="2600" dirty="0"/>
          </a:p>
          <a:p>
            <a:pPr>
              <a:spcBef>
                <a:spcPts val="0"/>
              </a:spcBef>
            </a:pPr>
            <a:r>
              <a:rPr lang="en-US" sz="2600" dirty="0"/>
              <a:t>A job is a specific work position involving the completion of a defined set of related </a:t>
            </a:r>
            <a:r>
              <a:rPr lang="en-US" sz="2600" dirty="0" smtClean="0"/>
              <a:t>tasks</a:t>
            </a:r>
          </a:p>
          <a:p>
            <a:pPr>
              <a:spcBef>
                <a:spcPts val="0"/>
              </a:spcBef>
            </a:pPr>
            <a:endParaRPr lang="en-US" sz="2600" dirty="0"/>
          </a:p>
          <a:p>
            <a:pPr>
              <a:spcBef>
                <a:spcPts val="0"/>
              </a:spcBef>
            </a:pPr>
            <a:r>
              <a:rPr lang="en-US" sz="2600" dirty="0" smtClean="0"/>
              <a:t>A </a:t>
            </a:r>
            <a:r>
              <a:rPr lang="en-US" sz="2600" dirty="0"/>
              <a:t>task is a specific work activity that is a component of a </a:t>
            </a:r>
            <a:r>
              <a:rPr lang="en-US" sz="2600" dirty="0" smtClean="0"/>
              <a:t>job</a:t>
            </a:r>
            <a:endParaRPr lang="en-US" sz="2600" dirty="0"/>
          </a:p>
          <a:p>
            <a:endParaRPr lang="en-US" dirty="0"/>
          </a:p>
        </p:txBody>
      </p:sp>
    </p:spTree>
    <p:extLst>
      <p:ext uri="{BB962C8B-B14F-4D97-AF65-F5344CB8AC3E}">
        <p14:creationId xmlns:p14="http://schemas.microsoft.com/office/powerpoint/2010/main" val="2031528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83515"/>
            <a:ext cx="6965245" cy="1202485"/>
          </a:xfrm>
        </p:spPr>
        <p:txBody>
          <a:bodyPr/>
          <a:lstStyle/>
          <a:p>
            <a:r>
              <a:rPr lang="en-US" dirty="0" smtClean="0"/>
              <a:t>Key Point</a:t>
            </a:r>
            <a:endParaRPr lang="en-US" dirty="0"/>
          </a:p>
        </p:txBody>
      </p:sp>
      <p:sp>
        <p:nvSpPr>
          <p:cNvPr id="3" name="Content Placeholder 2"/>
          <p:cNvSpPr>
            <a:spLocks noGrp="1"/>
          </p:cNvSpPr>
          <p:nvPr>
            <p:ph idx="1"/>
          </p:nvPr>
        </p:nvSpPr>
        <p:spPr/>
        <p:txBody>
          <a:bodyPr>
            <a:normAutofit/>
          </a:bodyPr>
          <a:lstStyle/>
          <a:p>
            <a:pPr marL="0" indent="0" algn="ctr">
              <a:buNone/>
            </a:pPr>
            <a:r>
              <a:rPr lang="en-US" sz="2800" dirty="0" smtClean="0"/>
              <a:t>A </a:t>
            </a:r>
            <a:r>
              <a:rPr lang="en-US" sz="2800" dirty="0"/>
              <a:t>task analysis should be undertaken only after the organization has determined that it will devote time and energy toward training. </a:t>
            </a:r>
          </a:p>
          <a:p>
            <a:endParaRPr lang="en-US" dirty="0"/>
          </a:p>
        </p:txBody>
      </p:sp>
    </p:spTree>
    <p:extLst>
      <p:ext uri="{BB962C8B-B14F-4D97-AF65-F5344CB8AC3E}">
        <p14:creationId xmlns:p14="http://schemas.microsoft.com/office/powerpoint/2010/main" val="38697326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KSAOs</a:t>
            </a:r>
            <a:endParaRPr lang="en-US" dirty="0"/>
          </a:p>
        </p:txBody>
      </p:sp>
      <p:sp>
        <p:nvSpPr>
          <p:cNvPr id="3" name="Content Placeholder 2"/>
          <p:cNvSpPr>
            <a:spLocks noGrp="1"/>
          </p:cNvSpPr>
          <p:nvPr>
            <p:ph idx="1"/>
          </p:nvPr>
        </p:nvSpPr>
        <p:spPr>
          <a:xfrm>
            <a:off x="1463041" y="1828801"/>
            <a:ext cx="6309359" cy="4191000"/>
          </a:xfrm>
        </p:spPr>
        <p:txBody>
          <a:bodyPr>
            <a:normAutofit/>
          </a:bodyPr>
          <a:lstStyle/>
          <a:p>
            <a:pPr>
              <a:spcBef>
                <a:spcPts val="0"/>
              </a:spcBef>
            </a:pPr>
            <a:r>
              <a:rPr lang="en-US" dirty="0"/>
              <a:t>To complete a task, employees must possess the necessary </a:t>
            </a:r>
            <a:r>
              <a:rPr lang="en-US" dirty="0" smtClean="0"/>
              <a:t>KSAOs</a:t>
            </a:r>
            <a:endParaRPr lang="en-US" dirty="0"/>
          </a:p>
          <a:p>
            <a:pPr lvl="1">
              <a:spcBef>
                <a:spcPts val="0"/>
              </a:spcBef>
            </a:pPr>
            <a:r>
              <a:rPr lang="en-US" u="sng" dirty="0" smtClean="0"/>
              <a:t>K</a:t>
            </a:r>
            <a:r>
              <a:rPr lang="en-US" dirty="0" smtClean="0"/>
              <a:t>nowledge includes facts, figures, and procedures</a:t>
            </a:r>
          </a:p>
          <a:p>
            <a:pPr lvl="1">
              <a:spcBef>
                <a:spcPts val="0"/>
              </a:spcBef>
            </a:pPr>
            <a:r>
              <a:rPr lang="en-US" u="sng" dirty="0" smtClean="0"/>
              <a:t>S</a:t>
            </a:r>
            <a:r>
              <a:rPr lang="en-US" dirty="0" smtClean="0"/>
              <a:t>kill is the competency to perform a task</a:t>
            </a:r>
          </a:p>
          <a:p>
            <a:pPr lvl="1">
              <a:spcBef>
                <a:spcPts val="0"/>
              </a:spcBef>
            </a:pPr>
            <a:r>
              <a:rPr lang="en-US" u="sng" dirty="0" smtClean="0"/>
              <a:t>A</a:t>
            </a:r>
            <a:r>
              <a:rPr lang="en-US" dirty="0" smtClean="0"/>
              <a:t>bility refers to physical and mental capacities</a:t>
            </a:r>
          </a:p>
          <a:p>
            <a:pPr lvl="1">
              <a:spcBef>
                <a:spcPts val="0"/>
              </a:spcBef>
            </a:pPr>
            <a:r>
              <a:rPr lang="en-US" u="sng" dirty="0" smtClean="0"/>
              <a:t>O</a:t>
            </a:r>
            <a:r>
              <a:rPr lang="en-US" dirty="0" smtClean="0"/>
              <a:t>ther requirements include conditions under which tasks are performed</a:t>
            </a:r>
            <a:endParaRPr lang="en-US" dirty="0"/>
          </a:p>
        </p:txBody>
      </p:sp>
    </p:spTree>
    <p:extLst>
      <p:ext uri="{BB962C8B-B14F-4D97-AF65-F5344CB8AC3E}">
        <p14:creationId xmlns:p14="http://schemas.microsoft.com/office/powerpoint/2010/main" val="26188793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Analysis Steps</a:t>
            </a:r>
            <a:endParaRPr lang="en-US" dirty="0"/>
          </a:p>
        </p:txBody>
      </p:sp>
      <p:sp>
        <p:nvSpPr>
          <p:cNvPr id="3" name="Content Placeholder 2"/>
          <p:cNvSpPr>
            <a:spLocks noGrp="1"/>
          </p:cNvSpPr>
          <p:nvPr>
            <p:ph idx="1"/>
          </p:nvPr>
        </p:nvSpPr>
        <p:spPr>
          <a:xfrm>
            <a:off x="1463041" y="1524000"/>
            <a:ext cx="6309359" cy="4191000"/>
          </a:xfrm>
        </p:spPr>
        <p:txBody>
          <a:bodyPr>
            <a:normAutofit/>
          </a:bodyPr>
          <a:lstStyle/>
          <a:p>
            <a:pPr marL="0" indent="0">
              <a:spcBef>
                <a:spcPts val="0"/>
              </a:spcBef>
              <a:buNone/>
            </a:pPr>
            <a:endParaRPr lang="en-US" dirty="0"/>
          </a:p>
          <a:p>
            <a:pPr>
              <a:spcBef>
                <a:spcPts val="0"/>
              </a:spcBef>
            </a:pPr>
            <a:r>
              <a:rPr lang="en-US" dirty="0"/>
              <a:t>There are four primary steps </a:t>
            </a:r>
            <a:r>
              <a:rPr lang="en-US" dirty="0" smtClean="0"/>
              <a:t>in a </a:t>
            </a:r>
            <a:r>
              <a:rPr lang="en-US" dirty="0"/>
              <a:t>task </a:t>
            </a:r>
            <a:r>
              <a:rPr lang="en-US" dirty="0" smtClean="0"/>
              <a:t>analysis</a:t>
            </a:r>
            <a:endParaRPr lang="en-US" dirty="0"/>
          </a:p>
          <a:p>
            <a:pPr lvl="1">
              <a:spcBef>
                <a:spcPts val="0"/>
              </a:spcBef>
            </a:pPr>
            <a:r>
              <a:rPr lang="en-US" dirty="0"/>
              <a:t>Select the </a:t>
            </a:r>
            <a:r>
              <a:rPr lang="en-US" dirty="0" smtClean="0"/>
              <a:t>jobs </a:t>
            </a:r>
            <a:r>
              <a:rPr lang="en-US" dirty="0"/>
              <a:t>to be analyzed</a:t>
            </a:r>
          </a:p>
          <a:p>
            <a:pPr lvl="1">
              <a:spcBef>
                <a:spcPts val="0"/>
              </a:spcBef>
            </a:pPr>
            <a:r>
              <a:rPr lang="en-US" dirty="0"/>
              <a:t>Develop a preliminary list of tasks to be analyzed </a:t>
            </a:r>
          </a:p>
          <a:p>
            <a:pPr lvl="1">
              <a:spcBef>
                <a:spcPts val="0"/>
              </a:spcBef>
            </a:pPr>
            <a:r>
              <a:rPr lang="en-US" dirty="0"/>
              <a:t>Validate the list of tasks with SMEs </a:t>
            </a:r>
          </a:p>
          <a:p>
            <a:pPr lvl="1">
              <a:spcBef>
                <a:spcPts val="0"/>
              </a:spcBef>
            </a:pPr>
            <a:r>
              <a:rPr lang="en-US" dirty="0"/>
              <a:t>After the most important tasks have been identified, identify the most important KSAOs</a:t>
            </a:r>
          </a:p>
          <a:p>
            <a:endParaRPr lang="en-US" dirty="0"/>
          </a:p>
        </p:txBody>
      </p:sp>
    </p:spTree>
    <p:extLst>
      <p:ext uri="{BB962C8B-B14F-4D97-AF65-F5344CB8AC3E}">
        <p14:creationId xmlns:p14="http://schemas.microsoft.com/office/powerpoint/2010/main" val="164542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Competency Models</a:t>
            </a:r>
            <a:endParaRPr lang="en-US" dirty="0"/>
          </a:p>
        </p:txBody>
      </p:sp>
      <p:sp>
        <p:nvSpPr>
          <p:cNvPr id="3" name="Content Placeholder 2"/>
          <p:cNvSpPr>
            <a:spLocks noGrp="1"/>
          </p:cNvSpPr>
          <p:nvPr>
            <p:ph idx="1"/>
          </p:nvPr>
        </p:nvSpPr>
        <p:spPr>
          <a:xfrm>
            <a:off x="1463041" y="2057400"/>
            <a:ext cx="6156960" cy="3443343"/>
          </a:xfrm>
        </p:spPr>
        <p:txBody>
          <a:bodyPr>
            <a:normAutofit fontScale="92500" lnSpcReduction="20000"/>
          </a:bodyPr>
          <a:lstStyle/>
          <a:p>
            <a:r>
              <a:rPr lang="en-US" sz="2600" dirty="0"/>
              <a:t>Identify the competencies necessary for a given </a:t>
            </a:r>
            <a:r>
              <a:rPr lang="en-US" sz="2600" dirty="0" smtClean="0"/>
              <a:t>job</a:t>
            </a:r>
          </a:p>
          <a:p>
            <a:endParaRPr lang="en-US" sz="1000" dirty="0"/>
          </a:p>
          <a:p>
            <a:r>
              <a:rPr lang="en-US" sz="2600" dirty="0"/>
              <a:t>Refer to sets of KSAOs that enable employees to perform their </a:t>
            </a:r>
            <a:r>
              <a:rPr lang="en-US" sz="2600" dirty="0" smtClean="0"/>
              <a:t>jobs</a:t>
            </a:r>
          </a:p>
          <a:p>
            <a:endParaRPr lang="en-US" sz="900" dirty="0"/>
          </a:p>
          <a:p>
            <a:r>
              <a:rPr lang="en-US" sz="2600" dirty="0"/>
              <a:t>Provide descriptions of competencies that are common for an entire occupation, organization, or </a:t>
            </a:r>
            <a:r>
              <a:rPr lang="en-US" sz="2600" dirty="0" smtClean="0"/>
              <a:t>job</a:t>
            </a:r>
          </a:p>
          <a:p>
            <a:endParaRPr lang="en-US" sz="900" dirty="0"/>
          </a:p>
          <a:p>
            <a:r>
              <a:rPr lang="en-US" sz="2600" dirty="0" smtClean="0"/>
              <a:t>Competencies may vary with business </a:t>
            </a:r>
            <a:r>
              <a:rPr lang="en-US" sz="2600" dirty="0"/>
              <a:t>strategy</a:t>
            </a:r>
          </a:p>
          <a:p>
            <a:endParaRPr lang="en-US" dirty="0"/>
          </a:p>
        </p:txBody>
      </p:sp>
    </p:spTree>
    <p:extLst>
      <p:ext uri="{BB962C8B-B14F-4D97-AF65-F5344CB8AC3E}">
        <p14:creationId xmlns:p14="http://schemas.microsoft.com/office/powerpoint/2010/main" val="6489427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Competency Models?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They identify behaviors needed for effective </a:t>
            </a:r>
            <a:r>
              <a:rPr lang="en-US" dirty="0" smtClean="0"/>
              <a:t>performance</a:t>
            </a:r>
          </a:p>
          <a:p>
            <a:pPr lvl="0"/>
            <a:endParaRPr lang="en-US" sz="1200" dirty="0"/>
          </a:p>
          <a:p>
            <a:pPr lvl="0"/>
            <a:r>
              <a:rPr lang="en-US" dirty="0"/>
              <a:t>They provide a tool for determining what skills are necessary to meet current and future </a:t>
            </a:r>
            <a:r>
              <a:rPr lang="en-US" dirty="0" smtClean="0"/>
              <a:t>needs</a:t>
            </a:r>
          </a:p>
          <a:p>
            <a:pPr lvl="0"/>
            <a:endParaRPr lang="en-US" sz="1200" dirty="0"/>
          </a:p>
          <a:p>
            <a:pPr lvl="0"/>
            <a:r>
              <a:rPr lang="en-US" dirty="0"/>
              <a:t>They help to determine what skills are needed at different career </a:t>
            </a:r>
            <a:r>
              <a:rPr lang="en-US" dirty="0" smtClean="0"/>
              <a:t>points</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145620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Competency Models?</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pPr lvl="0"/>
            <a:r>
              <a:rPr lang="en-US" dirty="0"/>
              <a:t>They provide a framework for ongoing coaching and feedback </a:t>
            </a:r>
            <a:endParaRPr lang="en-US" dirty="0" smtClean="0"/>
          </a:p>
          <a:p>
            <a:pPr lvl="0"/>
            <a:endParaRPr lang="en-US" sz="1200" dirty="0"/>
          </a:p>
          <a:p>
            <a:pPr lvl="0"/>
            <a:r>
              <a:rPr lang="en-US" dirty="0"/>
              <a:t>They create a “road map” for developing employees </a:t>
            </a:r>
            <a:r>
              <a:rPr lang="en-US" dirty="0" smtClean="0"/>
              <a:t>for </a:t>
            </a:r>
            <a:r>
              <a:rPr lang="en-US" dirty="0"/>
              <a:t>managerial </a:t>
            </a:r>
            <a:r>
              <a:rPr lang="en-US" dirty="0" smtClean="0"/>
              <a:t>positions</a:t>
            </a:r>
          </a:p>
          <a:p>
            <a:pPr lvl="0"/>
            <a:endParaRPr lang="en-US" sz="1200" dirty="0"/>
          </a:p>
          <a:p>
            <a:pPr lvl="0"/>
            <a:r>
              <a:rPr lang="en-US" dirty="0"/>
              <a:t>They provide a common set of criteria to identify training activities for employees</a:t>
            </a:r>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640029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1620818"/>
          </a:xfrm>
        </p:spPr>
        <p:txBody>
          <a:bodyPr>
            <a:normAutofit/>
          </a:bodyPr>
          <a:lstStyle/>
          <a:p>
            <a:r>
              <a:rPr lang="en-US" dirty="0" smtClean="0"/>
              <a:t>Developing a Competency Model</a:t>
            </a: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pic>
        <p:nvPicPr>
          <p:cNvPr id="6" name="Picture 1"/>
          <p:cNvPicPr>
            <a:picLocks noChangeAspect="1"/>
          </p:cNvPicPr>
          <p:nvPr/>
        </p:nvPicPr>
        <p:blipFill>
          <a:blip r:embed="rId2"/>
          <a:srcRect/>
          <a:stretch>
            <a:fillRect/>
          </a:stretch>
        </p:blipFill>
        <p:spPr bwMode="auto">
          <a:xfrm>
            <a:off x="1295400" y="3124200"/>
            <a:ext cx="6764868" cy="10855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904144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Scope of Needs Assessment</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Often managers and trainers may avoid conducting a needs assessment</a:t>
            </a:r>
          </a:p>
          <a:p>
            <a:endParaRPr lang="en-US" sz="1400" dirty="0"/>
          </a:p>
          <a:p>
            <a:r>
              <a:rPr lang="en-US" dirty="0"/>
              <a:t>They may provide a variety </a:t>
            </a:r>
            <a:r>
              <a:rPr lang="en-US"/>
              <a:t>of </a:t>
            </a:r>
            <a:r>
              <a:rPr lang="en-US" smtClean="0"/>
              <a:t>excuses</a:t>
            </a:r>
          </a:p>
          <a:p>
            <a:endParaRPr lang="en-US" sz="1400" dirty="0"/>
          </a:p>
          <a:p>
            <a:r>
              <a:rPr lang="en-US" dirty="0"/>
              <a:t>Without conducting a proper needs assessment, training will not be well </a:t>
            </a:r>
            <a:r>
              <a:rPr lang="en-US" dirty="0" smtClean="0"/>
              <a:t>targeted</a:t>
            </a:r>
            <a:endParaRPr lang="en-US" dirty="0"/>
          </a:p>
          <a:p>
            <a:pPr>
              <a:lnSpc>
                <a:spcPct val="110000"/>
              </a:lnSpc>
              <a:spcBef>
                <a:spcPts val="0"/>
              </a:spcBef>
            </a:pP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5279458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Scope of Needs Assessment</a:t>
            </a:r>
            <a:endParaRPr lang="en-US"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A needs assessment in practice would not collect all </a:t>
            </a:r>
            <a:r>
              <a:rPr lang="en-US" dirty="0" smtClean="0"/>
              <a:t>information </a:t>
            </a:r>
            <a:r>
              <a:rPr lang="en-US" dirty="0"/>
              <a:t>presented in the text, but should be tailored to </a:t>
            </a:r>
            <a:r>
              <a:rPr lang="en-US" dirty="0" smtClean="0"/>
              <a:t>situation at hand</a:t>
            </a:r>
            <a:endParaRPr lang="en-US" dirty="0"/>
          </a:p>
          <a:p>
            <a:endParaRPr lang="en-US" sz="1000" dirty="0"/>
          </a:p>
          <a:p>
            <a:r>
              <a:rPr lang="en-US" dirty="0"/>
              <a:t>Due to time constraints, sometimes a rapid needs assessment </a:t>
            </a:r>
            <a:r>
              <a:rPr lang="en-US" dirty="0" smtClean="0"/>
              <a:t>would be appropriate</a:t>
            </a:r>
            <a:endParaRPr lang="en-US" dirty="0"/>
          </a:p>
          <a:p>
            <a:endParaRPr lang="en-US" sz="1000" dirty="0"/>
          </a:p>
          <a:p>
            <a:r>
              <a:rPr lang="en-US" dirty="0"/>
              <a:t>A rapid needs assessment refers to a needs assessment that is done quickly and </a:t>
            </a:r>
            <a:r>
              <a:rPr lang="en-US" dirty="0" smtClean="0"/>
              <a:t>accurately without </a:t>
            </a:r>
            <a:r>
              <a:rPr lang="en-US" dirty="0"/>
              <a:t>sacrificing the </a:t>
            </a:r>
            <a:r>
              <a:rPr lang="en-US" dirty="0" smtClean="0"/>
              <a:t>quality</a:t>
            </a:r>
            <a:endParaRPr lang="en-US" dirty="0"/>
          </a:p>
          <a:p>
            <a:pPr>
              <a:lnSpc>
                <a:spcPct val="110000"/>
              </a:lnSpc>
            </a:pPr>
            <a:endParaRPr lang="en-US" dirty="0"/>
          </a:p>
          <a:p>
            <a:pPr>
              <a:lnSpc>
                <a:spcPct val="110000"/>
              </a:lnSpc>
            </a:pPr>
            <a:endParaRPr lang="en-US" dirty="0"/>
          </a:p>
        </p:txBody>
      </p:sp>
      <p:sp>
        <p:nvSpPr>
          <p:cNvPr id="4" name="Footer Placeholder 3"/>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477124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2480</TotalTime>
  <Words>2348</Words>
  <Application>Microsoft Office PowerPoint</Application>
  <PresentationFormat>On-screen Show (4:3)</PresentationFormat>
  <Paragraphs>297</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Brush Script MT</vt:lpstr>
      <vt:lpstr>Calibri</vt:lpstr>
      <vt:lpstr>Courier New</vt:lpstr>
      <vt:lpstr>Franklin Gothic Book</vt:lpstr>
      <vt:lpstr>Gisha</vt:lpstr>
      <vt:lpstr>Pushpin</vt:lpstr>
      <vt:lpstr>PowerPoint Presentation</vt:lpstr>
      <vt:lpstr>Objectives</vt:lpstr>
      <vt:lpstr>Objectives</vt:lpstr>
      <vt:lpstr>Objectives</vt:lpstr>
      <vt:lpstr>Why Needs Assessment?</vt:lpstr>
      <vt:lpstr>Why Needs Assessment?</vt:lpstr>
      <vt:lpstr>Pressure Points</vt:lpstr>
      <vt:lpstr>Needs Assessment Outcomes</vt:lpstr>
      <vt:lpstr>Who Should Participate?</vt:lpstr>
      <vt:lpstr>How should data be collected?</vt:lpstr>
      <vt:lpstr>Assessment Methods</vt:lpstr>
      <vt:lpstr>Assessment Methods</vt:lpstr>
      <vt:lpstr>Assessment Methods</vt:lpstr>
      <vt:lpstr>Assessment Methods</vt:lpstr>
      <vt:lpstr>Three Levels of Analysis</vt:lpstr>
      <vt:lpstr>Organization Analysis</vt:lpstr>
      <vt:lpstr>Person Analysis</vt:lpstr>
      <vt:lpstr>Basic Skills</vt:lpstr>
      <vt:lpstr>Cognitive Ability</vt:lpstr>
      <vt:lpstr>Readability</vt:lpstr>
      <vt:lpstr>Self-Efficacy</vt:lpstr>
      <vt:lpstr>Enhancing Self-Efficacy</vt:lpstr>
      <vt:lpstr>Needs, Career Interests, &amp; Goals </vt:lpstr>
      <vt:lpstr>Age</vt:lpstr>
      <vt:lpstr>Generational Differences</vt:lpstr>
      <vt:lpstr>Inputs</vt:lpstr>
      <vt:lpstr>Enhancing Support </vt:lpstr>
      <vt:lpstr>Outputs</vt:lpstr>
      <vt:lpstr>Consequences</vt:lpstr>
      <vt:lpstr>Feedback</vt:lpstr>
      <vt:lpstr>Is training the best solution?</vt:lpstr>
      <vt:lpstr>Is training the best solution?</vt:lpstr>
      <vt:lpstr>Task Analysis</vt:lpstr>
      <vt:lpstr>Key Point</vt:lpstr>
      <vt:lpstr>KSAOs</vt:lpstr>
      <vt:lpstr>Task Analysis Steps</vt:lpstr>
      <vt:lpstr>Competency Models</vt:lpstr>
      <vt:lpstr>Why Competency Models?</vt:lpstr>
      <vt:lpstr>Why Competency Models?</vt:lpstr>
      <vt:lpstr>Developing a Competency Model</vt:lpstr>
      <vt:lpstr>Scope of Needs Assessment</vt:lpstr>
      <vt:lpstr>Scope of Needs Assessment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Administrator</cp:lastModifiedBy>
  <cp:revision>69</cp:revision>
  <cp:lastPrinted>2014-04-03T14:21:21Z</cp:lastPrinted>
  <dcterms:created xsi:type="dcterms:W3CDTF">2011-08-23T20:33:51Z</dcterms:created>
  <dcterms:modified xsi:type="dcterms:W3CDTF">2015-08-17T22:44:03Z</dcterms:modified>
</cp:coreProperties>
</file>