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7"/>
  </p:notesMasterIdLst>
  <p:handoutMasterIdLst>
    <p:handoutMasterId r:id="rId48"/>
  </p:handoutMasterIdLst>
  <p:sldIdLst>
    <p:sldId id="682" r:id="rId2"/>
    <p:sldId id="477" r:id="rId3"/>
    <p:sldId id="483" r:id="rId4"/>
    <p:sldId id="591" r:id="rId5"/>
    <p:sldId id="592" r:id="rId6"/>
    <p:sldId id="593" r:id="rId7"/>
    <p:sldId id="594" r:id="rId8"/>
    <p:sldId id="640" r:id="rId9"/>
    <p:sldId id="642" r:id="rId10"/>
    <p:sldId id="595" r:id="rId11"/>
    <p:sldId id="641" r:id="rId12"/>
    <p:sldId id="596" r:id="rId13"/>
    <p:sldId id="643" r:id="rId14"/>
    <p:sldId id="645" r:id="rId15"/>
    <p:sldId id="646" r:id="rId16"/>
    <p:sldId id="647" r:id="rId17"/>
    <p:sldId id="648" r:id="rId18"/>
    <p:sldId id="650" r:id="rId19"/>
    <p:sldId id="651" r:id="rId20"/>
    <p:sldId id="652" r:id="rId21"/>
    <p:sldId id="653" r:id="rId22"/>
    <p:sldId id="654" r:id="rId23"/>
    <p:sldId id="656" r:id="rId24"/>
    <p:sldId id="657" r:id="rId25"/>
    <p:sldId id="658" r:id="rId26"/>
    <p:sldId id="659" r:id="rId27"/>
    <p:sldId id="660" r:id="rId28"/>
    <p:sldId id="661" r:id="rId29"/>
    <p:sldId id="663" r:id="rId30"/>
    <p:sldId id="664" r:id="rId31"/>
    <p:sldId id="665" r:id="rId32"/>
    <p:sldId id="675" r:id="rId33"/>
    <p:sldId id="666" r:id="rId34"/>
    <p:sldId id="667" r:id="rId35"/>
    <p:sldId id="668" r:id="rId36"/>
    <p:sldId id="669" r:id="rId37"/>
    <p:sldId id="670" r:id="rId38"/>
    <p:sldId id="671" r:id="rId39"/>
    <p:sldId id="672" r:id="rId40"/>
    <p:sldId id="673" r:id="rId41"/>
    <p:sldId id="674" r:id="rId42"/>
    <p:sldId id="676" r:id="rId43"/>
    <p:sldId id="678" r:id="rId44"/>
    <p:sldId id="680" r:id="rId45"/>
    <p:sldId id="681" r:id="rId46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0916F-5E50-4736-AF54-43775EB480F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1C47824-55F9-403B-8C51-8EC5E845F163}">
      <dgm:prSet phldrT="[Text]"/>
      <dgm:spPr/>
      <dgm:t>
        <a:bodyPr/>
        <a:lstStyle/>
        <a:p>
          <a:r>
            <a:rPr lang="en-US" dirty="0" smtClean="0"/>
            <a:t>glare</a:t>
          </a:r>
          <a:endParaRPr lang="en-US" dirty="0"/>
        </a:p>
      </dgm:t>
    </dgm:pt>
    <dgm:pt modelId="{9CFCDA5C-1359-4AFA-9C2D-FA6E9A2CF635}" type="parTrans" cxnId="{707F3131-DD24-4707-9835-9F0EF16903FD}">
      <dgm:prSet/>
      <dgm:spPr/>
      <dgm:t>
        <a:bodyPr/>
        <a:lstStyle/>
        <a:p>
          <a:endParaRPr lang="en-US"/>
        </a:p>
      </dgm:t>
    </dgm:pt>
    <dgm:pt modelId="{C43B57A5-6A54-4ED8-888D-64AAE4CE23BC}" type="sibTrans" cxnId="{707F3131-DD24-4707-9835-9F0EF16903FD}">
      <dgm:prSet/>
      <dgm:spPr/>
      <dgm:t>
        <a:bodyPr/>
        <a:lstStyle/>
        <a:p>
          <a:endParaRPr lang="en-US"/>
        </a:p>
      </dgm:t>
    </dgm:pt>
    <dgm:pt modelId="{16C078DB-BD6D-4888-A930-C440C541DE95}">
      <dgm:prSet phldrT="[Text]"/>
      <dgm:spPr/>
      <dgm:t>
        <a:bodyPr/>
        <a:lstStyle/>
        <a:p>
          <a:r>
            <a:rPr lang="en-US" dirty="0" smtClean="0"/>
            <a:t>ceiling</a:t>
          </a:r>
          <a:endParaRPr lang="en-US" dirty="0"/>
        </a:p>
      </dgm:t>
    </dgm:pt>
    <dgm:pt modelId="{F9F511AF-E08F-4B78-967D-93FB5FECDD83}" type="parTrans" cxnId="{6C93B4A7-C799-4253-97DC-82862D88197E}">
      <dgm:prSet/>
      <dgm:spPr/>
      <dgm:t>
        <a:bodyPr/>
        <a:lstStyle/>
        <a:p>
          <a:endParaRPr lang="en-US"/>
        </a:p>
      </dgm:t>
    </dgm:pt>
    <dgm:pt modelId="{A477BDE4-8E36-4181-8EEE-79DEB49646D5}" type="sibTrans" cxnId="{6C93B4A7-C799-4253-97DC-82862D88197E}">
      <dgm:prSet/>
      <dgm:spPr/>
      <dgm:t>
        <a:bodyPr/>
        <a:lstStyle/>
        <a:p>
          <a:endParaRPr lang="en-US"/>
        </a:p>
      </dgm:t>
    </dgm:pt>
    <dgm:pt modelId="{2C46B2E6-1316-4CBD-9792-D63B5C232492}">
      <dgm:prSet phldrT="[Text]"/>
      <dgm:spPr/>
      <dgm:t>
        <a:bodyPr/>
        <a:lstStyle/>
        <a:p>
          <a:r>
            <a:rPr lang="en-US" dirty="0" smtClean="0"/>
            <a:t>electrical outlets</a:t>
          </a:r>
          <a:endParaRPr lang="en-US" dirty="0"/>
        </a:p>
      </dgm:t>
    </dgm:pt>
    <dgm:pt modelId="{C4B1CBF9-2D07-4619-8111-275514368B8C}" type="parTrans" cxnId="{ECC7E8BF-241F-4B63-9627-B94BDD65065B}">
      <dgm:prSet/>
      <dgm:spPr/>
      <dgm:t>
        <a:bodyPr/>
        <a:lstStyle/>
        <a:p>
          <a:endParaRPr lang="en-US"/>
        </a:p>
      </dgm:t>
    </dgm:pt>
    <dgm:pt modelId="{01D2F9CE-373C-4BB1-89DF-ABA89C8A6758}" type="sibTrans" cxnId="{ECC7E8BF-241F-4B63-9627-B94BDD65065B}">
      <dgm:prSet/>
      <dgm:spPr/>
      <dgm:t>
        <a:bodyPr/>
        <a:lstStyle/>
        <a:p>
          <a:endParaRPr lang="en-US"/>
        </a:p>
      </dgm:t>
    </dgm:pt>
    <dgm:pt modelId="{D8002CD1-7D58-4F92-80C4-8DA92AC390B2}">
      <dgm:prSet phldrT="[Text]"/>
      <dgm:spPr/>
      <dgm:t>
        <a:bodyPr/>
        <a:lstStyle/>
        <a:p>
          <a:r>
            <a:rPr lang="en-US" dirty="0" smtClean="0"/>
            <a:t>acoustics</a:t>
          </a:r>
          <a:endParaRPr lang="en-US" dirty="0"/>
        </a:p>
      </dgm:t>
    </dgm:pt>
    <dgm:pt modelId="{CB278552-830E-4ABB-939A-CC02A12F967F}" type="parTrans" cxnId="{85920D41-2AA4-4710-985A-56ED6FB476EF}">
      <dgm:prSet/>
      <dgm:spPr/>
      <dgm:t>
        <a:bodyPr/>
        <a:lstStyle/>
        <a:p>
          <a:endParaRPr lang="en-US"/>
        </a:p>
      </dgm:t>
    </dgm:pt>
    <dgm:pt modelId="{491C7018-3DC4-432F-8376-F9E2E51ED925}" type="sibTrans" cxnId="{85920D41-2AA4-4710-985A-56ED6FB476EF}">
      <dgm:prSet/>
      <dgm:spPr/>
      <dgm:t>
        <a:bodyPr/>
        <a:lstStyle/>
        <a:p>
          <a:endParaRPr lang="en-US"/>
        </a:p>
      </dgm:t>
    </dgm:pt>
    <dgm:pt modelId="{4E99DBD6-042F-4E1C-80E2-251F700CC6B1}">
      <dgm:prSet phldrT="[Text]"/>
      <dgm:spPr/>
      <dgm:t>
        <a:bodyPr/>
        <a:lstStyle/>
        <a:p>
          <a:r>
            <a:rPr lang="en-US" dirty="0" smtClean="0"/>
            <a:t>colors</a:t>
          </a:r>
          <a:endParaRPr lang="en-US" dirty="0"/>
        </a:p>
      </dgm:t>
    </dgm:pt>
    <dgm:pt modelId="{832CBAF5-B620-4746-AB2D-9F872CA6B326}" type="parTrans" cxnId="{2819016D-4379-4A88-BD71-A6174FFC2EC7}">
      <dgm:prSet/>
      <dgm:spPr/>
      <dgm:t>
        <a:bodyPr/>
        <a:lstStyle/>
        <a:p>
          <a:endParaRPr lang="en-US"/>
        </a:p>
      </dgm:t>
    </dgm:pt>
    <dgm:pt modelId="{661DC0AD-730E-4650-AA07-56655A475968}" type="sibTrans" cxnId="{2819016D-4379-4A88-BD71-A6174FFC2EC7}">
      <dgm:prSet/>
      <dgm:spPr/>
      <dgm:t>
        <a:bodyPr/>
        <a:lstStyle/>
        <a:p>
          <a:endParaRPr lang="en-US"/>
        </a:p>
      </dgm:t>
    </dgm:pt>
    <dgm:pt modelId="{BD6C89F9-B321-4639-A60E-9FB82D2BF542}">
      <dgm:prSet phldrT="[Text]"/>
      <dgm:spPr/>
      <dgm:t>
        <a:bodyPr/>
        <a:lstStyle/>
        <a:p>
          <a:r>
            <a:rPr lang="en-US" dirty="0" smtClean="0"/>
            <a:t>room structure</a:t>
          </a:r>
          <a:endParaRPr lang="en-US" dirty="0"/>
        </a:p>
      </dgm:t>
    </dgm:pt>
    <dgm:pt modelId="{2DA3DD99-EFFD-4A9A-B059-81FEBBB7FA86}" type="parTrans" cxnId="{EBCCC8D3-E8C9-466C-AE00-E32F7C92AB27}">
      <dgm:prSet/>
      <dgm:spPr/>
      <dgm:t>
        <a:bodyPr/>
        <a:lstStyle/>
        <a:p>
          <a:endParaRPr lang="en-US"/>
        </a:p>
      </dgm:t>
    </dgm:pt>
    <dgm:pt modelId="{6EE67832-C250-44BD-B338-DFDC2200016B}" type="sibTrans" cxnId="{EBCCC8D3-E8C9-466C-AE00-E32F7C92AB27}">
      <dgm:prSet/>
      <dgm:spPr/>
      <dgm:t>
        <a:bodyPr/>
        <a:lstStyle/>
        <a:p>
          <a:endParaRPr lang="en-US"/>
        </a:p>
      </dgm:t>
    </dgm:pt>
    <dgm:pt modelId="{0A0671B5-305B-4BCC-AF29-2A064D4C45F9}">
      <dgm:prSet phldrT="[Text]"/>
      <dgm:spPr/>
      <dgm:t>
        <a:bodyPr/>
        <a:lstStyle/>
        <a:p>
          <a:r>
            <a:rPr lang="en-US" dirty="0" smtClean="0"/>
            <a:t>lighting</a:t>
          </a:r>
          <a:endParaRPr lang="en-US" dirty="0"/>
        </a:p>
      </dgm:t>
    </dgm:pt>
    <dgm:pt modelId="{F39955B2-3D25-4E0B-AB80-ACF63B3DAF47}" type="parTrans" cxnId="{F30ED7FD-498A-49EB-BFF9-44DD65D12583}">
      <dgm:prSet/>
      <dgm:spPr/>
      <dgm:t>
        <a:bodyPr/>
        <a:lstStyle/>
        <a:p>
          <a:endParaRPr lang="en-US"/>
        </a:p>
      </dgm:t>
    </dgm:pt>
    <dgm:pt modelId="{AAA18AAD-37CB-4695-80BB-909B361770B5}" type="sibTrans" cxnId="{F30ED7FD-498A-49EB-BFF9-44DD65D12583}">
      <dgm:prSet/>
      <dgm:spPr/>
      <dgm:t>
        <a:bodyPr/>
        <a:lstStyle/>
        <a:p>
          <a:endParaRPr lang="en-US"/>
        </a:p>
      </dgm:t>
    </dgm:pt>
    <dgm:pt modelId="{DFB3E284-AECE-4E3E-BD0E-99E1094D1603}">
      <dgm:prSet phldrT="[Text]"/>
      <dgm:spPr/>
      <dgm:t>
        <a:bodyPr/>
        <a:lstStyle/>
        <a:p>
          <a:r>
            <a:rPr lang="en-US" dirty="0" smtClean="0"/>
            <a:t>wall &amp; floor covering</a:t>
          </a:r>
          <a:endParaRPr lang="en-US" dirty="0"/>
        </a:p>
      </dgm:t>
    </dgm:pt>
    <dgm:pt modelId="{6570FC60-0488-4664-8ECC-8D934B017B35}" type="parTrans" cxnId="{233955C1-2016-4CB1-B7D5-38F9D9D29A08}">
      <dgm:prSet/>
      <dgm:spPr/>
      <dgm:t>
        <a:bodyPr/>
        <a:lstStyle/>
        <a:p>
          <a:endParaRPr lang="en-US"/>
        </a:p>
      </dgm:t>
    </dgm:pt>
    <dgm:pt modelId="{2AFCF149-7B44-4FE9-BBE8-71DC41CDBCB3}" type="sibTrans" cxnId="{233955C1-2016-4CB1-B7D5-38F9D9D29A08}">
      <dgm:prSet/>
      <dgm:spPr/>
      <dgm:t>
        <a:bodyPr/>
        <a:lstStyle/>
        <a:p>
          <a:endParaRPr lang="en-US"/>
        </a:p>
      </dgm:t>
    </dgm:pt>
    <dgm:pt modelId="{4D52E558-C31B-4B03-BC4B-71A4E3063EAB}">
      <dgm:prSet phldrT="[Text]"/>
      <dgm:spPr/>
      <dgm:t>
        <a:bodyPr/>
        <a:lstStyle/>
        <a:p>
          <a:r>
            <a:rPr lang="en-US" dirty="0" smtClean="0"/>
            <a:t>chairs</a:t>
          </a:r>
          <a:endParaRPr lang="en-US" dirty="0"/>
        </a:p>
      </dgm:t>
    </dgm:pt>
    <dgm:pt modelId="{C3377532-A953-4347-AEDC-4F47F1EBF140}" type="parTrans" cxnId="{5ADC2F97-2F85-4528-9315-CDB392E73F45}">
      <dgm:prSet/>
      <dgm:spPr/>
      <dgm:t>
        <a:bodyPr/>
        <a:lstStyle/>
        <a:p>
          <a:endParaRPr lang="en-US"/>
        </a:p>
      </dgm:t>
    </dgm:pt>
    <dgm:pt modelId="{E1A9EC26-EC79-4736-9AED-33B3AEDAD3DC}" type="sibTrans" cxnId="{5ADC2F97-2F85-4528-9315-CDB392E73F45}">
      <dgm:prSet/>
      <dgm:spPr/>
      <dgm:t>
        <a:bodyPr/>
        <a:lstStyle/>
        <a:p>
          <a:endParaRPr lang="en-US"/>
        </a:p>
      </dgm:t>
    </dgm:pt>
    <dgm:pt modelId="{25F6DE34-CCE1-4131-A22B-97577B5CBE50}">
      <dgm:prSet/>
      <dgm:spPr/>
      <dgm:t>
        <a:bodyPr/>
        <a:lstStyle/>
        <a:p>
          <a:r>
            <a:rPr lang="en-US" dirty="0" smtClean="0"/>
            <a:t>noise</a:t>
          </a:r>
          <a:endParaRPr lang="en-US" dirty="0"/>
        </a:p>
      </dgm:t>
    </dgm:pt>
    <dgm:pt modelId="{49E6C688-9AE1-4AD7-A05F-56EFD855E6F3}" type="parTrans" cxnId="{D80F6905-4A5B-48B2-9B7D-B0396B79DBC0}">
      <dgm:prSet/>
      <dgm:spPr/>
      <dgm:t>
        <a:bodyPr/>
        <a:lstStyle/>
        <a:p>
          <a:endParaRPr lang="en-US"/>
        </a:p>
      </dgm:t>
    </dgm:pt>
    <dgm:pt modelId="{F4F1D56C-04DA-408F-AC2A-9A782DD7484B}" type="sibTrans" cxnId="{D80F6905-4A5B-48B2-9B7D-B0396B79DBC0}">
      <dgm:prSet/>
      <dgm:spPr/>
      <dgm:t>
        <a:bodyPr/>
        <a:lstStyle/>
        <a:p>
          <a:endParaRPr lang="en-US"/>
        </a:p>
      </dgm:t>
    </dgm:pt>
    <dgm:pt modelId="{F0639C51-4873-4AA3-BC7A-82C7F190B501}">
      <dgm:prSet phldrT="[Text]"/>
      <dgm:spPr/>
      <dgm:t>
        <a:bodyPr/>
        <a:lstStyle/>
        <a:p>
          <a:r>
            <a:rPr lang="en-US" dirty="0" smtClean="0"/>
            <a:t>technology</a:t>
          </a:r>
          <a:endParaRPr lang="en-US" dirty="0"/>
        </a:p>
      </dgm:t>
    </dgm:pt>
    <dgm:pt modelId="{81EB2FF7-590A-4221-B0AA-1AFCEA964539}" type="parTrans" cxnId="{5778A8AC-9B88-469C-87B0-96A538FCC829}">
      <dgm:prSet/>
      <dgm:spPr/>
      <dgm:t>
        <a:bodyPr/>
        <a:lstStyle/>
        <a:p>
          <a:endParaRPr lang="en-US"/>
        </a:p>
      </dgm:t>
    </dgm:pt>
    <dgm:pt modelId="{E7074EEE-6AD2-4D81-86A9-B484672026C6}" type="sibTrans" cxnId="{5778A8AC-9B88-469C-87B0-96A538FCC829}">
      <dgm:prSet/>
      <dgm:spPr/>
      <dgm:t>
        <a:bodyPr/>
        <a:lstStyle/>
        <a:p>
          <a:endParaRPr lang="en-US"/>
        </a:p>
      </dgm:t>
    </dgm:pt>
    <dgm:pt modelId="{A1516013-0E6A-4F2B-97F0-BCED9687E25C}" type="pres">
      <dgm:prSet presAssocID="{58F0916F-5E50-4736-AF54-43775EB480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5BB219-1EE8-45D5-AB48-80DC445D481B}" type="pres">
      <dgm:prSet presAssocID="{25F6DE34-CCE1-4131-A22B-97577B5CBE50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CC89E-E29A-4D43-8578-5D55FC5E1220}" type="pres">
      <dgm:prSet presAssocID="{F4F1D56C-04DA-408F-AC2A-9A782DD7484B}" presName="sibTrans" presStyleCnt="0"/>
      <dgm:spPr/>
    </dgm:pt>
    <dgm:pt modelId="{0F11CB0D-5249-43EE-B66A-F7B352950805}" type="pres">
      <dgm:prSet presAssocID="{4E99DBD6-042F-4E1C-80E2-251F700CC6B1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6694F-00E6-4150-A777-EAF3DDF80839}" type="pres">
      <dgm:prSet presAssocID="{661DC0AD-730E-4650-AA07-56655A475968}" presName="sibTrans" presStyleCnt="0"/>
      <dgm:spPr/>
    </dgm:pt>
    <dgm:pt modelId="{598EE7A2-B561-49AD-A794-5F48A3BA928E}" type="pres">
      <dgm:prSet presAssocID="{BD6C89F9-B321-4639-A60E-9FB82D2BF542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2A5395-8034-4588-9ADA-AB4BA4ABA71A}" type="pres">
      <dgm:prSet presAssocID="{6EE67832-C250-44BD-B338-DFDC2200016B}" presName="sibTrans" presStyleCnt="0"/>
      <dgm:spPr/>
    </dgm:pt>
    <dgm:pt modelId="{D54ABE0B-BCBB-4695-8237-4A0A4367BDE1}" type="pres">
      <dgm:prSet presAssocID="{0A0671B5-305B-4BCC-AF29-2A064D4C45F9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5E068-339C-46AC-A85E-7AE61D844F76}" type="pres">
      <dgm:prSet presAssocID="{AAA18AAD-37CB-4695-80BB-909B361770B5}" presName="sibTrans" presStyleCnt="0"/>
      <dgm:spPr/>
    </dgm:pt>
    <dgm:pt modelId="{862CA66C-F040-4985-B932-BF02A18AF94F}" type="pres">
      <dgm:prSet presAssocID="{DFB3E284-AECE-4E3E-BD0E-99E1094D1603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B36BE-C15C-4F0F-A1A4-F6C03623D8CE}" type="pres">
      <dgm:prSet presAssocID="{2AFCF149-7B44-4FE9-BBE8-71DC41CDBCB3}" presName="sibTrans" presStyleCnt="0"/>
      <dgm:spPr/>
    </dgm:pt>
    <dgm:pt modelId="{3B0C32DE-AC57-48A6-BEEE-EF598CD2F7CB}" type="pres">
      <dgm:prSet presAssocID="{4D52E558-C31B-4B03-BC4B-71A4E3063EAB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99F90-0991-4D9F-B14C-61236B1B842A}" type="pres">
      <dgm:prSet presAssocID="{E1A9EC26-EC79-4736-9AED-33B3AEDAD3DC}" presName="sibTrans" presStyleCnt="0"/>
      <dgm:spPr/>
    </dgm:pt>
    <dgm:pt modelId="{E6764469-5F04-4EC3-B13B-2EE0994A22A5}" type="pres">
      <dgm:prSet presAssocID="{81C47824-55F9-403B-8C51-8EC5E845F163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70DD18-BB0F-4C34-9CD5-4D20FC2C202A}" type="pres">
      <dgm:prSet presAssocID="{C43B57A5-6A54-4ED8-888D-64AAE4CE23BC}" presName="sibTrans" presStyleCnt="0"/>
      <dgm:spPr/>
    </dgm:pt>
    <dgm:pt modelId="{5BC34D7F-4A30-4626-BD85-31D2E7EF2C68}" type="pres">
      <dgm:prSet presAssocID="{16C078DB-BD6D-4888-A930-C440C541DE95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65B13-EBFE-4972-AB73-6B6D212658C1}" type="pres">
      <dgm:prSet presAssocID="{A477BDE4-8E36-4181-8EEE-79DEB49646D5}" presName="sibTrans" presStyleCnt="0"/>
      <dgm:spPr/>
    </dgm:pt>
    <dgm:pt modelId="{C8335C4B-52FF-43C2-AE4E-82ECE17BAF93}" type="pres">
      <dgm:prSet presAssocID="{2C46B2E6-1316-4CBD-9792-D63B5C232492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756F76-AE5F-447F-B1E2-681C68483D62}" type="pres">
      <dgm:prSet presAssocID="{01D2F9CE-373C-4BB1-89DF-ABA89C8A6758}" presName="sibTrans" presStyleCnt="0"/>
      <dgm:spPr/>
    </dgm:pt>
    <dgm:pt modelId="{0DEFA8A2-433B-4192-A653-422FF0AFC88A}" type="pres">
      <dgm:prSet presAssocID="{D8002CD1-7D58-4F92-80C4-8DA92AC390B2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34DCA-C526-4AD8-991D-A068066B07CC}" type="pres">
      <dgm:prSet presAssocID="{491C7018-3DC4-432F-8376-F9E2E51ED925}" presName="sibTrans" presStyleCnt="0"/>
      <dgm:spPr/>
    </dgm:pt>
    <dgm:pt modelId="{E0AFFBFF-F036-4AB7-86C2-C41F4CD79319}" type="pres">
      <dgm:prSet presAssocID="{F0639C51-4873-4AA3-BC7A-82C7F190B501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DC2F97-2F85-4528-9315-CDB392E73F45}" srcId="{58F0916F-5E50-4736-AF54-43775EB480FA}" destId="{4D52E558-C31B-4B03-BC4B-71A4E3063EAB}" srcOrd="5" destOrd="0" parTransId="{C3377532-A953-4347-AEDC-4F47F1EBF140}" sibTransId="{E1A9EC26-EC79-4736-9AED-33B3AEDAD3DC}"/>
    <dgm:cxn modelId="{6C93B4A7-C799-4253-97DC-82862D88197E}" srcId="{58F0916F-5E50-4736-AF54-43775EB480FA}" destId="{16C078DB-BD6D-4888-A930-C440C541DE95}" srcOrd="7" destOrd="0" parTransId="{F9F511AF-E08F-4B78-967D-93FB5FECDD83}" sibTransId="{A477BDE4-8E36-4181-8EEE-79DEB49646D5}"/>
    <dgm:cxn modelId="{5778A8AC-9B88-469C-87B0-96A538FCC829}" srcId="{58F0916F-5E50-4736-AF54-43775EB480FA}" destId="{F0639C51-4873-4AA3-BC7A-82C7F190B501}" srcOrd="10" destOrd="0" parTransId="{81EB2FF7-590A-4221-B0AA-1AFCEA964539}" sibTransId="{E7074EEE-6AD2-4D81-86A9-B484672026C6}"/>
    <dgm:cxn modelId="{ECC7E8BF-241F-4B63-9627-B94BDD65065B}" srcId="{58F0916F-5E50-4736-AF54-43775EB480FA}" destId="{2C46B2E6-1316-4CBD-9792-D63B5C232492}" srcOrd="8" destOrd="0" parTransId="{C4B1CBF9-2D07-4619-8111-275514368B8C}" sibTransId="{01D2F9CE-373C-4BB1-89DF-ABA89C8A6758}"/>
    <dgm:cxn modelId="{CF2608F2-D473-4B66-91B3-5DA843BC42D1}" type="presOf" srcId="{0A0671B5-305B-4BCC-AF29-2A064D4C45F9}" destId="{D54ABE0B-BCBB-4695-8237-4A0A4367BDE1}" srcOrd="0" destOrd="0" presId="urn:microsoft.com/office/officeart/2005/8/layout/default"/>
    <dgm:cxn modelId="{233955C1-2016-4CB1-B7D5-38F9D9D29A08}" srcId="{58F0916F-5E50-4736-AF54-43775EB480FA}" destId="{DFB3E284-AECE-4E3E-BD0E-99E1094D1603}" srcOrd="4" destOrd="0" parTransId="{6570FC60-0488-4664-8ECC-8D934B017B35}" sibTransId="{2AFCF149-7B44-4FE9-BBE8-71DC41CDBCB3}"/>
    <dgm:cxn modelId="{A91B6C62-7E60-4906-9698-77542BE8D13D}" type="presOf" srcId="{4E99DBD6-042F-4E1C-80E2-251F700CC6B1}" destId="{0F11CB0D-5249-43EE-B66A-F7B352950805}" srcOrd="0" destOrd="0" presId="urn:microsoft.com/office/officeart/2005/8/layout/default"/>
    <dgm:cxn modelId="{2819016D-4379-4A88-BD71-A6174FFC2EC7}" srcId="{58F0916F-5E50-4736-AF54-43775EB480FA}" destId="{4E99DBD6-042F-4E1C-80E2-251F700CC6B1}" srcOrd="1" destOrd="0" parTransId="{832CBAF5-B620-4746-AB2D-9F872CA6B326}" sibTransId="{661DC0AD-730E-4650-AA07-56655A475968}"/>
    <dgm:cxn modelId="{D80F6905-4A5B-48B2-9B7D-B0396B79DBC0}" srcId="{58F0916F-5E50-4736-AF54-43775EB480FA}" destId="{25F6DE34-CCE1-4131-A22B-97577B5CBE50}" srcOrd="0" destOrd="0" parTransId="{49E6C688-9AE1-4AD7-A05F-56EFD855E6F3}" sibTransId="{F4F1D56C-04DA-408F-AC2A-9A782DD7484B}"/>
    <dgm:cxn modelId="{4C5FF02B-BB66-479E-95AC-B962C095DD84}" type="presOf" srcId="{D8002CD1-7D58-4F92-80C4-8DA92AC390B2}" destId="{0DEFA8A2-433B-4192-A653-422FF0AFC88A}" srcOrd="0" destOrd="0" presId="urn:microsoft.com/office/officeart/2005/8/layout/default"/>
    <dgm:cxn modelId="{D18A34DA-711C-4BE1-8CCB-E4A827B5F487}" type="presOf" srcId="{25F6DE34-CCE1-4131-A22B-97577B5CBE50}" destId="{075BB219-1EE8-45D5-AB48-80DC445D481B}" srcOrd="0" destOrd="0" presId="urn:microsoft.com/office/officeart/2005/8/layout/default"/>
    <dgm:cxn modelId="{2BED5D27-8E2C-4EBB-93C3-6B5D4A0D6B15}" type="presOf" srcId="{F0639C51-4873-4AA3-BC7A-82C7F190B501}" destId="{E0AFFBFF-F036-4AB7-86C2-C41F4CD79319}" srcOrd="0" destOrd="0" presId="urn:microsoft.com/office/officeart/2005/8/layout/default"/>
    <dgm:cxn modelId="{E4EF8B38-F705-488B-87B4-7B4869DB8168}" type="presOf" srcId="{81C47824-55F9-403B-8C51-8EC5E845F163}" destId="{E6764469-5F04-4EC3-B13B-2EE0994A22A5}" srcOrd="0" destOrd="0" presId="urn:microsoft.com/office/officeart/2005/8/layout/default"/>
    <dgm:cxn modelId="{7A669C09-595D-49C0-B9B9-295A0FD2A729}" type="presOf" srcId="{58F0916F-5E50-4736-AF54-43775EB480FA}" destId="{A1516013-0E6A-4F2B-97F0-BCED9687E25C}" srcOrd="0" destOrd="0" presId="urn:microsoft.com/office/officeart/2005/8/layout/default"/>
    <dgm:cxn modelId="{D2D94E61-497E-4678-B756-B925964A3F15}" type="presOf" srcId="{BD6C89F9-B321-4639-A60E-9FB82D2BF542}" destId="{598EE7A2-B561-49AD-A794-5F48A3BA928E}" srcOrd="0" destOrd="0" presId="urn:microsoft.com/office/officeart/2005/8/layout/default"/>
    <dgm:cxn modelId="{85920D41-2AA4-4710-985A-56ED6FB476EF}" srcId="{58F0916F-5E50-4736-AF54-43775EB480FA}" destId="{D8002CD1-7D58-4F92-80C4-8DA92AC390B2}" srcOrd="9" destOrd="0" parTransId="{CB278552-830E-4ABB-939A-CC02A12F967F}" sibTransId="{491C7018-3DC4-432F-8376-F9E2E51ED925}"/>
    <dgm:cxn modelId="{C4F6B9AC-6624-47E4-9D6F-9C482DEE8D78}" type="presOf" srcId="{4D52E558-C31B-4B03-BC4B-71A4E3063EAB}" destId="{3B0C32DE-AC57-48A6-BEEE-EF598CD2F7CB}" srcOrd="0" destOrd="0" presId="urn:microsoft.com/office/officeart/2005/8/layout/default"/>
    <dgm:cxn modelId="{16D7CD95-511D-4318-A6E9-F569D97EBD91}" type="presOf" srcId="{2C46B2E6-1316-4CBD-9792-D63B5C232492}" destId="{C8335C4B-52FF-43C2-AE4E-82ECE17BAF93}" srcOrd="0" destOrd="0" presId="urn:microsoft.com/office/officeart/2005/8/layout/default"/>
    <dgm:cxn modelId="{707F3131-DD24-4707-9835-9F0EF16903FD}" srcId="{58F0916F-5E50-4736-AF54-43775EB480FA}" destId="{81C47824-55F9-403B-8C51-8EC5E845F163}" srcOrd="6" destOrd="0" parTransId="{9CFCDA5C-1359-4AFA-9C2D-FA6E9A2CF635}" sibTransId="{C43B57A5-6A54-4ED8-888D-64AAE4CE23BC}"/>
    <dgm:cxn modelId="{EBCCC8D3-E8C9-466C-AE00-E32F7C92AB27}" srcId="{58F0916F-5E50-4736-AF54-43775EB480FA}" destId="{BD6C89F9-B321-4639-A60E-9FB82D2BF542}" srcOrd="2" destOrd="0" parTransId="{2DA3DD99-EFFD-4A9A-B059-81FEBBB7FA86}" sibTransId="{6EE67832-C250-44BD-B338-DFDC2200016B}"/>
    <dgm:cxn modelId="{A64C5E04-5D4B-4DE9-9EB3-C8129452354E}" type="presOf" srcId="{16C078DB-BD6D-4888-A930-C440C541DE95}" destId="{5BC34D7F-4A30-4626-BD85-31D2E7EF2C68}" srcOrd="0" destOrd="0" presId="urn:microsoft.com/office/officeart/2005/8/layout/default"/>
    <dgm:cxn modelId="{9E126DF7-9A93-467D-81B8-80A2B67148FC}" type="presOf" srcId="{DFB3E284-AECE-4E3E-BD0E-99E1094D1603}" destId="{862CA66C-F040-4985-B932-BF02A18AF94F}" srcOrd="0" destOrd="0" presId="urn:microsoft.com/office/officeart/2005/8/layout/default"/>
    <dgm:cxn modelId="{F30ED7FD-498A-49EB-BFF9-44DD65D12583}" srcId="{58F0916F-5E50-4736-AF54-43775EB480FA}" destId="{0A0671B5-305B-4BCC-AF29-2A064D4C45F9}" srcOrd="3" destOrd="0" parTransId="{F39955B2-3D25-4E0B-AB80-ACF63B3DAF47}" sibTransId="{AAA18AAD-37CB-4695-80BB-909B361770B5}"/>
    <dgm:cxn modelId="{AC130B8C-4DCA-46A4-8A41-36ACC266B670}" type="presParOf" srcId="{A1516013-0E6A-4F2B-97F0-BCED9687E25C}" destId="{075BB219-1EE8-45D5-AB48-80DC445D481B}" srcOrd="0" destOrd="0" presId="urn:microsoft.com/office/officeart/2005/8/layout/default"/>
    <dgm:cxn modelId="{B4475928-0F65-4ED5-B1DF-59B74A12CA6A}" type="presParOf" srcId="{A1516013-0E6A-4F2B-97F0-BCED9687E25C}" destId="{16BCC89E-E29A-4D43-8578-5D55FC5E1220}" srcOrd="1" destOrd="0" presId="urn:microsoft.com/office/officeart/2005/8/layout/default"/>
    <dgm:cxn modelId="{6682F3D2-1818-4D9D-BC76-A212589B7865}" type="presParOf" srcId="{A1516013-0E6A-4F2B-97F0-BCED9687E25C}" destId="{0F11CB0D-5249-43EE-B66A-F7B352950805}" srcOrd="2" destOrd="0" presId="urn:microsoft.com/office/officeart/2005/8/layout/default"/>
    <dgm:cxn modelId="{38C6DF05-F226-46EF-921A-73881BEDE7D7}" type="presParOf" srcId="{A1516013-0E6A-4F2B-97F0-BCED9687E25C}" destId="{DB96694F-00E6-4150-A777-EAF3DDF80839}" srcOrd="3" destOrd="0" presId="urn:microsoft.com/office/officeart/2005/8/layout/default"/>
    <dgm:cxn modelId="{FC3BA9AA-7DF9-4DAB-A3FE-093272EEC589}" type="presParOf" srcId="{A1516013-0E6A-4F2B-97F0-BCED9687E25C}" destId="{598EE7A2-B561-49AD-A794-5F48A3BA928E}" srcOrd="4" destOrd="0" presId="urn:microsoft.com/office/officeart/2005/8/layout/default"/>
    <dgm:cxn modelId="{D1950F8F-F963-44BB-84D8-A4F3B7CF25DE}" type="presParOf" srcId="{A1516013-0E6A-4F2B-97F0-BCED9687E25C}" destId="{962A5395-8034-4588-9ADA-AB4BA4ABA71A}" srcOrd="5" destOrd="0" presId="urn:microsoft.com/office/officeart/2005/8/layout/default"/>
    <dgm:cxn modelId="{F828BDA8-8E14-43A8-9584-9F916E5367C4}" type="presParOf" srcId="{A1516013-0E6A-4F2B-97F0-BCED9687E25C}" destId="{D54ABE0B-BCBB-4695-8237-4A0A4367BDE1}" srcOrd="6" destOrd="0" presId="urn:microsoft.com/office/officeart/2005/8/layout/default"/>
    <dgm:cxn modelId="{1B87865A-3FB0-4650-BFF0-FEBFBD307534}" type="presParOf" srcId="{A1516013-0E6A-4F2B-97F0-BCED9687E25C}" destId="{D2D5E068-339C-46AC-A85E-7AE61D844F76}" srcOrd="7" destOrd="0" presId="urn:microsoft.com/office/officeart/2005/8/layout/default"/>
    <dgm:cxn modelId="{D197B422-69C6-48AF-800D-4EB54854B423}" type="presParOf" srcId="{A1516013-0E6A-4F2B-97F0-BCED9687E25C}" destId="{862CA66C-F040-4985-B932-BF02A18AF94F}" srcOrd="8" destOrd="0" presId="urn:microsoft.com/office/officeart/2005/8/layout/default"/>
    <dgm:cxn modelId="{3E080514-FB9A-43AC-A5B9-E578D82C323B}" type="presParOf" srcId="{A1516013-0E6A-4F2B-97F0-BCED9687E25C}" destId="{835B36BE-C15C-4F0F-A1A4-F6C03623D8CE}" srcOrd="9" destOrd="0" presId="urn:microsoft.com/office/officeart/2005/8/layout/default"/>
    <dgm:cxn modelId="{053A6EBA-4D05-4A51-B292-11DF3932C7D8}" type="presParOf" srcId="{A1516013-0E6A-4F2B-97F0-BCED9687E25C}" destId="{3B0C32DE-AC57-48A6-BEEE-EF598CD2F7CB}" srcOrd="10" destOrd="0" presId="urn:microsoft.com/office/officeart/2005/8/layout/default"/>
    <dgm:cxn modelId="{FB4977CA-FD5B-4E22-B45A-383651CB8510}" type="presParOf" srcId="{A1516013-0E6A-4F2B-97F0-BCED9687E25C}" destId="{53C99F90-0991-4D9F-B14C-61236B1B842A}" srcOrd="11" destOrd="0" presId="urn:microsoft.com/office/officeart/2005/8/layout/default"/>
    <dgm:cxn modelId="{4B048A3B-AD3B-4FD8-B1CE-238725CD9FB6}" type="presParOf" srcId="{A1516013-0E6A-4F2B-97F0-BCED9687E25C}" destId="{E6764469-5F04-4EC3-B13B-2EE0994A22A5}" srcOrd="12" destOrd="0" presId="urn:microsoft.com/office/officeart/2005/8/layout/default"/>
    <dgm:cxn modelId="{E44F5223-827F-41E0-9C8C-B01AC7DBA3A2}" type="presParOf" srcId="{A1516013-0E6A-4F2B-97F0-BCED9687E25C}" destId="{0970DD18-BB0F-4C34-9CD5-4D20FC2C202A}" srcOrd="13" destOrd="0" presId="urn:microsoft.com/office/officeart/2005/8/layout/default"/>
    <dgm:cxn modelId="{33C4D5F1-C597-4F67-90FC-88703D566EA6}" type="presParOf" srcId="{A1516013-0E6A-4F2B-97F0-BCED9687E25C}" destId="{5BC34D7F-4A30-4626-BD85-31D2E7EF2C68}" srcOrd="14" destOrd="0" presId="urn:microsoft.com/office/officeart/2005/8/layout/default"/>
    <dgm:cxn modelId="{7D549427-D088-48EB-869F-C0196810E13A}" type="presParOf" srcId="{A1516013-0E6A-4F2B-97F0-BCED9687E25C}" destId="{08865B13-EBFE-4972-AB73-6B6D212658C1}" srcOrd="15" destOrd="0" presId="urn:microsoft.com/office/officeart/2005/8/layout/default"/>
    <dgm:cxn modelId="{B39ADAFD-4A84-403B-8780-58F96CBD74BA}" type="presParOf" srcId="{A1516013-0E6A-4F2B-97F0-BCED9687E25C}" destId="{C8335C4B-52FF-43C2-AE4E-82ECE17BAF93}" srcOrd="16" destOrd="0" presId="urn:microsoft.com/office/officeart/2005/8/layout/default"/>
    <dgm:cxn modelId="{B7AD7C84-3E93-4677-A58B-A7A68D8A4FDD}" type="presParOf" srcId="{A1516013-0E6A-4F2B-97F0-BCED9687E25C}" destId="{99756F76-AE5F-447F-B1E2-681C68483D62}" srcOrd="17" destOrd="0" presId="urn:microsoft.com/office/officeart/2005/8/layout/default"/>
    <dgm:cxn modelId="{89064248-4F1E-4B56-B6AA-B2A793329050}" type="presParOf" srcId="{A1516013-0E6A-4F2B-97F0-BCED9687E25C}" destId="{0DEFA8A2-433B-4192-A653-422FF0AFC88A}" srcOrd="18" destOrd="0" presId="urn:microsoft.com/office/officeart/2005/8/layout/default"/>
    <dgm:cxn modelId="{CF6B6796-51CF-4067-A1D6-397B82CBB377}" type="presParOf" srcId="{A1516013-0E6A-4F2B-97F0-BCED9687E25C}" destId="{F3434DCA-C526-4AD8-991D-A068066B07CC}" srcOrd="19" destOrd="0" presId="urn:microsoft.com/office/officeart/2005/8/layout/default"/>
    <dgm:cxn modelId="{9F5D035E-FFE6-402C-A936-293393583046}" type="presParOf" srcId="{A1516013-0E6A-4F2B-97F0-BCED9687E25C}" destId="{E0AFFBFF-F036-4AB7-86C2-C41F4CD79319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concept map is for a course on conducting effective performance reviews.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99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dirty="0" smtClean="0"/>
              <a:t>An example of a curriculum road map for a security management training curriculum.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189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25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05400" y="2133600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</a:t>
            </a:r>
            <a:r>
              <a:rPr lang="en-US" dirty="0" smtClean="0"/>
              <a:t>Five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solidFill>
                  <a:srgbClr val="660033"/>
                </a:solidFill>
              </a:rPr>
              <a:t>Program Design</a:t>
            </a:r>
            <a:endParaRPr lang="en-US" dirty="0">
              <a:solidFill>
                <a:srgbClr val="660033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11259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7526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Be able to choose and prepare a training site based on how trainees will be involved and interact with the content and each other in the </a:t>
            </a:r>
            <a:r>
              <a:rPr lang="en-US" dirty="0" smtClean="0"/>
              <a:t>course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Prepare for instruction using a curriculum road map, lesson plan, design document, and concept </a:t>
            </a:r>
            <a:r>
              <a:rPr lang="en-US" dirty="0" smtClean="0"/>
              <a:t>map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Explain how trainees’ age, generational differences, and personality might influence how programs are designed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6400800" cy="4800600"/>
          </a:xfrm>
        </p:spPr>
        <p:txBody>
          <a:bodyPr>
            <a:normAutofit/>
          </a:bodyPr>
          <a:lstStyle/>
          <a:p>
            <a:r>
              <a:rPr lang="en-US" dirty="0"/>
              <a:t>Prepare a request for proposal (RFP) and a list of questions to evaluate training consultants and </a:t>
            </a:r>
            <a:r>
              <a:rPr lang="en-US" dirty="0" smtClean="0"/>
              <a:t>suppliers</a:t>
            </a:r>
          </a:p>
          <a:p>
            <a:endParaRPr lang="en-US" sz="800" dirty="0"/>
          </a:p>
          <a:p>
            <a:r>
              <a:rPr lang="en-US" dirty="0"/>
              <a:t>Explain the program design elements that should be included to ensure near and far transfer of </a:t>
            </a:r>
            <a:r>
              <a:rPr lang="en-US" dirty="0" smtClean="0"/>
              <a:t>training</a:t>
            </a:r>
          </a:p>
          <a:p>
            <a:endParaRPr lang="en-US" sz="800" dirty="0"/>
          </a:p>
          <a:p>
            <a:r>
              <a:rPr lang="en-US" dirty="0"/>
              <a:t>Develop a self-management module for a training program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7675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371600"/>
            <a:ext cx="6400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Design application assignments and action plans to enhance learning and transfer of </a:t>
            </a:r>
            <a:r>
              <a:rPr lang="en-US" dirty="0" smtClean="0"/>
              <a:t>training</a:t>
            </a:r>
          </a:p>
          <a:p>
            <a:endParaRPr lang="en-US" sz="800" dirty="0"/>
          </a:p>
          <a:p>
            <a:r>
              <a:rPr lang="en-US" dirty="0"/>
              <a:t>Make recommendations about what managers can do before, during, and after training to facilitate learning and </a:t>
            </a:r>
            <a:r>
              <a:rPr lang="en-US" dirty="0" smtClean="0"/>
              <a:t>transfer</a:t>
            </a:r>
          </a:p>
          <a:p>
            <a:endParaRPr lang="en-US" sz="800" dirty="0"/>
          </a:p>
          <a:p>
            <a:r>
              <a:rPr lang="en-US" dirty="0"/>
              <a:t>Identify different ways to manage knowledge and the conditions necessary for employees to share knowledge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2171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62000"/>
            <a:ext cx="69821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Importance of Program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64770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Program design refers to the organization and coordination of </a:t>
            </a:r>
            <a:r>
              <a:rPr lang="en-US" dirty="0" smtClean="0"/>
              <a:t>training</a:t>
            </a:r>
          </a:p>
          <a:p>
            <a:endParaRPr lang="en-US" sz="800" dirty="0"/>
          </a:p>
          <a:p>
            <a:r>
              <a:rPr lang="en-US" dirty="0"/>
              <a:t>Program design is the heart of effective training because it directly influences knowledge and skill </a:t>
            </a:r>
            <a:r>
              <a:rPr lang="en-US" dirty="0" smtClean="0"/>
              <a:t>acquisition</a:t>
            </a:r>
          </a:p>
          <a:p>
            <a:endParaRPr lang="en-US" sz="800" dirty="0"/>
          </a:p>
          <a:p>
            <a:r>
              <a:rPr lang="en-US" dirty="0"/>
              <a:t> </a:t>
            </a:r>
            <a:r>
              <a:rPr lang="en-US" dirty="0" smtClean="0"/>
              <a:t>Programs must be carefully </a:t>
            </a:r>
            <a:r>
              <a:rPr lang="en-US" dirty="0"/>
              <a:t>designed to ensure </a:t>
            </a:r>
            <a:r>
              <a:rPr lang="en-US" dirty="0" smtClean="0"/>
              <a:t>maximum learning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8637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62000"/>
            <a:ext cx="69821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Three Phases of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64770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Phase </a:t>
            </a:r>
            <a:r>
              <a:rPr lang="en-US" dirty="0" smtClean="0"/>
              <a:t>1: Pre-Training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Involves </a:t>
            </a:r>
            <a:r>
              <a:rPr lang="en-US" dirty="0" smtClean="0"/>
              <a:t>preparing and motivating trainees </a:t>
            </a:r>
            <a:r>
              <a:rPr lang="en-US" dirty="0"/>
              <a:t>to attend </a:t>
            </a:r>
            <a:r>
              <a:rPr lang="en-US" dirty="0" smtClean="0"/>
              <a:t>training</a:t>
            </a:r>
          </a:p>
          <a:p>
            <a:pPr lvl="1">
              <a:spcBef>
                <a:spcPts val="0"/>
              </a:spcBef>
            </a:pPr>
            <a:endParaRPr lang="en-US" sz="900" dirty="0"/>
          </a:p>
          <a:p>
            <a:pPr>
              <a:spcBef>
                <a:spcPts val="0"/>
              </a:spcBef>
            </a:pPr>
            <a:r>
              <a:rPr lang="en-US" dirty="0"/>
              <a:t>Phase </a:t>
            </a:r>
            <a:r>
              <a:rPr lang="en-US" dirty="0" smtClean="0"/>
              <a:t>2: The </a:t>
            </a:r>
            <a:r>
              <a:rPr lang="en-US" dirty="0"/>
              <a:t>Learning Event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Involves </a:t>
            </a:r>
            <a:r>
              <a:rPr lang="en-US" dirty="0"/>
              <a:t>preparing instruction and the physical </a:t>
            </a:r>
            <a:r>
              <a:rPr lang="en-US" dirty="0" smtClean="0"/>
              <a:t>environment</a:t>
            </a:r>
          </a:p>
          <a:p>
            <a:pPr>
              <a:spcBef>
                <a:spcPts val="0"/>
              </a:spcBef>
            </a:pPr>
            <a:endParaRPr lang="en-US" sz="9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Phase 3: Post-Training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Designing strategies to facilitate transfer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8346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0"/>
            <a:ext cx="6982177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The Training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/>
          <a:lstStyle/>
          <a:p>
            <a:r>
              <a:rPr lang="en-US" dirty="0" smtClean="0"/>
              <a:t>Comfortable </a:t>
            </a:r>
            <a:r>
              <a:rPr lang="en-US" dirty="0"/>
              <a:t>and </a:t>
            </a:r>
            <a:r>
              <a:rPr lang="en-US" dirty="0" smtClean="0"/>
              <a:t>accessible</a:t>
            </a:r>
          </a:p>
          <a:p>
            <a:endParaRPr lang="en-US" sz="1200" dirty="0"/>
          </a:p>
          <a:p>
            <a:r>
              <a:rPr lang="en-US" dirty="0"/>
              <a:t>Q</a:t>
            </a:r>
            <a:r>
              <a:rPr lang="en-US" dirty="0" smtClean="0"/>
              <a:t>uiet</a:t>
            </a:r>
            <a:r>
              <a:rPr lang="en-US" dirty="0"/>
              <a:t>, private, and free from </a:t>
            </a:r>
            <a:r>
              <a:rPr lang="en-US" dirty="0" smtClean="0"/>
              <a:t>interruptions</a:t>
            </a:r>
          </a:p>
          <a:p>
            <a:endParaRPr lang="en-US" sz="1200" dirty="0"/>
          </a:p>
          <a:p>
            <a:r>
              <a:rPr lang="en-US" dirty="0"/>
              <a:t>S</a:t>
            </a:r>
            <a:r>
              <a:rPr lang="en-US" dirty="0" smtClean="0"/>
              <a:t>ufficient </a:t>
            </a:r>
            <a:r>
              <a:rPr lang="en-US" dirty="0"/>
              <a:t>space for trainees to move around easily, offers enough room for trainees to have adequate work space, and has good </a:t>
            </a:r>
            <a:r>
              <a:rPr lang="en-US" dirty="0" smtClean="0"/>
              <a:t>visibility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6803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0"/>
            <a:ext cx="6982177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The Training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reate an environment conducive to learning—there are a number of details to consider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13528247"/>
              </p:ext>
            </p:extLst>
          </p:nvPr>
        </p:nvGraphicFramePr>
        <p:xfrm>
          <a:off x="1524000" y="3276600"/>
          <a:ext cx="63246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46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Seating Arrangements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05000" y="1828800"/>
            <a:ext cx="5225345" cy="3679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73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does each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/>
              <a:t>Fan-type seating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trainees </a:t>
            </a:r>
            <a:r>
              <a:rPr lang="en-US" dirty="0"/>
              <a:t>can easily switch from listening to practicing in </a:t>
            </a:r>
            <a:r>
              <a:rPr lang="en-US" dirty="0" smtClean="0"/>
              <a:t>groups</a:t>
            </a:r>
          </a:p>
          <a:p>
            <a:pPr lvl="0">
              <a:spcBef>
                <a:spcPts val="0"/>
              </a:spcBef>
            </a:pPr>
            <a:endParaRPr lang="en-US" sz="12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Classroom-type seating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appropriate </a:t>
            </a:r>
            <a:r>
              <a:rPr lang="en-US" dirty="0"/>
              <a:t>when lecture and audiovisual presentations are the primary </a:t>
            </a:r>
            <a:r>
              <a:rPr lang="en-US" dirty="0" smtClean="0"/>
              <a:t>methods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619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does each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/>
              <a:t>Conference-type seating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appropriate </a:t>
            </a:r>
            <a:r>
              <a:rPr lang="en-US" dirty="0"/>
              <a:t>for total groups </a:t>
            </a:r>
            <a:r>
              <a:rPr lang="en-US" dirty="0" smtClean="0"/>
              <a:t>discussions (with no small group interaction)</a:t>
            </a:r>
          </a:p>
          <a:p>
            <a:pPr lvl="1">
              <a:spcBef>
                <a:spcPts val="0"/>
              </a:spcBef>
            </a:pPr>
            <a:endParaRPr lang="en-US" sz="12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Horseshoe type-seating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appropriate </a:t>
            </a:r>
            <a:r>
              <a:rPr lang="en-US" dirty="0"/>
              <a:t>for both presentation and </a:t>
            </a:r>
            <a:r>
              <a:rPr lang="en-US" dirty="0" smtClean="0"/>
              <a:t>total group </a:t>
            </a:r>
            <a:r>
              <a:rPr lang="en-US" dirty="0"/>
              <a:t>instruction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365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Trainers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endParaRPr lang="en-US" sz="800" dirty="0"/>
          </a:p>
          <a:p>
            <a:r>
              <a:rPr lang="en-US" dirty="0" smtClean="0"/>
              <a:t>Trainers </a:t>
            </a:r>
            <a:r>
              <a:rPr lang="en-US" dirty="0"/>
              <a:t>need to be both skilled in the subject matter at hand and in program </a:t>
            </a:r>
            <a:r>
              <a:rPr lang="en-US" dirty="0" smtClean="0"/>
              <a:t>facilitation</a:t>
            </a:r>
            <a:endParaRPr lang="en-US" dirty="0"/>
          </a:p>
          <a:p>
            <a:endParaRPr lang="en-US" sz="800" dirty="0" smtClean="0"/>
          </a:p>
          <a:p>
            <a:r>
              <a:rPr lang="en-US" dirty="0" smtClean="0"/>
              <a:t>Given that trainers are central to learning experience, great care should be taken when selecting outside vendors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5154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Learning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When choosing a training room, determine the extent to which trainees decide when, where, and how they will learn, and whether learning will occur by interaction with </a:t>
            </a:r>
            <a:r>
              <a:rPr lang="en-US" dirty="0" smtClean="0"/>
              <a:t>others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4346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of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Know content </a:t>
            </a:r>
            <a:r>
              <a:rPr lang="en-US" dirty="0"/>
              <a:t>very </a:t>
            </a:r>
            <a:r>
              <a:rPr lang="en-US" dirty="0" smtClean="0"/>
              <a:t>well</a:t>
            </a:r>
          </a:p>
          <a:p>
            <a:endParaRPr lang="en-US" sz="800" dirty="0"/>
          </a:p>
          <a:p>
            <a:r>
              <a:rPr lang="en-US" dirty="0" smtClean="0"/>
              <a:t>Use </a:t>
            </a:r>
            <a:r>
              <a:rPr lang="en-US" dirty="0"/>
              <a:t>mental and physical rehearsal to build your confidence and assess your strengths and areas for </a:t>
            </a:r>
            <a:r>
              <a:rPr lang="en-US" dirty="0" smtClean="0"/>
              <a:t>improvement</a:t>
            </a:r>
            <a:endParaRPr lang="en-US" dirty="0"/>
          </a:p>
          <a:p>
            <a:endParaRPr lang="en-US" sz="800" dirty="0" smtClean="0"/>
          </a:p>
          <a:p>
            <a:r>
              <a:rPr lang="en-US" dirty="0" smtClean="0"/>
              <a:t>Observe </a:t>
            </a:r>
            <a:r>
              <a:rPr lang="en-US" dirty="0"/>
              <a:t>master trainers to get new </a:t>
            </a:r>
            <a:r>
              <a:rPr lang="en-US" dirty="0" smtClean="0"/>
              <a:t>ideas</a:t>
            </a:r>
          </a:p>
          <a:p>
            <a:endParaRPr lang="en-US" sz="800" dirty="0"/>
          </a:p>
          <a:p>
            <a:r>
              <a:rPr lang="en-US" dirty="0" smtClean="0"/>
              <a:t>Design </a:t>
            </a:r>
            <a:r>
              <a:rPr lang="en-US" dirty="0"/>
              <a:t>the training from the audience’s perspective—ask “So what</a:t>
            </a:r>
            <a:r>
              <a:rPr lang="en-US" dirty="0" smtClean="0"/>
              <a:t>?”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5479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620818"/>
          </a:xfrm>
        </p:spPr>
        <p:txBody>
          <a:bodyPr>
            <a:normAutofit/>
          </a:bodyPr>
          <a:lstStyle/>
          <a:p>
            <a:r>
              <a:rPr lang="en-US" dirty="0" smtClean="0"/>
              <a:t>Adapt to Generational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438400"/>
            <a:ext cx="6417732" cy="4800600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Traditionalists </a:t>
            </a:r>
            <a:r>
              <a:rPr lang="en-US" dirty="0"/>
              <a:t>prefer a standard training </a:t>
            </a:r>
            <a:r>
              <a:rPr lang="en-US" dirty="0" smtClean="0"/>
              <a:t>room, an orderly environment, and do </a:t>
            </a:r>
            <a:r>
              <a:rPr lang="en-US" dirty="0"/>
              <a:t>not like </a:t>
            </a:r>
            <a:r>
              <a:rPr lang="en-US" dirty="0" smtClean="0"/>
              <a:t>being put on the spot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2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Baby </a:t>
            </a:r>
            <a:r>
              <a:rPr lang="en-US" dirty="0" smtClean="0">
                <a:solidFill>
                  <a:srgbClr val="660033"/>
                </a:solidFill>
              </a:rPr>
              <a:t>Boomers </a:t>
            </a:r>
            <a:r>
              <a:rPr lang="en-US" dirty="0"/>
              <a:t>prefer classroom </a:t>
            </a:r>
            <a:r>
              <a:rPr lang="en-US" dirty="0" smtClean="0"/>
              <a:t>learning, interactive activities, and materials </a:t>
            </a:r>
            <a:r>
              <a:rPr lang="en-US" dirty="0"/>
              <a:t>that provide an overview </a:t>
            </a:r>
            <a:r>
              <a:rPr lang="en-US" dirty="0" smtClean="0"/>
              <a:t>and means to </a:t>
            </a:r>
            <a:r>
              <a:rPr lang="en-US" dirty="0"/>
              <a:t>access more detailed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980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620818"/>
          </a:xfrm>
        </p:spPr>
        <p:txBody>
          <a:bodyPr>
            <a:normAutofit/>
          </a:bodyPr>
          <a:lstStyle/>
          <a:p>
            <a:r>
              <a:rPr lang="en-US" dirty="0" smtClean="0"/>
              <a:t>Adapt to Generational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4384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660033"/>
                </a:solidFill>
              </a:rPr>
              <a:t>Generation Xers</a:t>
            </a:r>
            <a:r>
              <a:rPr lang="en-US" dirty="0" smtClean="0"/>
              <a:t> </a:t>
            </a:r>
            <a:r>
              <a:rPr lang="en-US" dirty="0"/>
              <a:t>prefer a self-directed learning environment that includes </a:t>
            </a:r>
            <a:r>
              <a:rPr lang="en-US" dirty="0" smtClean="0"/>
              <a:t>technology-delivered methods</a:t>
            </a:r>
          </a:p>
          <a:p>
            <a:pPr lvl="0"/>
            <a:endParaRPr lang="en-US" sz="1000" dirty="0" smtClean="0"/>
          </a:p>
          <a:p>
            <a:pPr lvl="0"/>
            <a:r>
              <a:rPr lang="en-US" dirty="0" smtClean="0">
                <a:solidFill>
                  <a:srgbClr val="660033"/>
                </a:solidFill>
              </a:rPr>
              <a:t>Millennials</a:t>
            </a:r>
            <a:r>
              <a:rPr lang="en-US" dirty="0" smtClean="0"/>
              <a:t> </a:t>
            </a:r>
            <a:r>
              <a:rPr lang="en-US" dirty="0"/>
              <a:t>like to learn by working alone and helping others to </a:t>
            </a:r>
            <a:r>
              <a:rPr lang="en-US" dirty="0" smtClean="0"/>
              <a:t>learn; they prefer </a:t>
            </a:r>
            <a:r>
              <a:rPr lang="en-US" dirty="0"/>
              <a:t>blended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415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620818"/>
          </a:xfrm>
        </p:spPr>
        <p:txBody>
          <a:bodyPr>
            <a:normAutofit/>
          </a:bodyPr>
          <a:lstStyle/>
          <a:p>
            <a:r>
              <a:rPr lang="en-US" dirty="0" smtClean="0"/>
              <a:t>Adapt to Generational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660033"/>
                </a:solidFill>
              </a:rPr>
              <a:t>Nexters </a:t>
            </a:r>
            <a:r>
              <a:rPr lang="en-US" dirty="0" smtClean="0"/>
              <a:t>prefer </a:t>
            </a:r>
            <a:r>
              <a:rPr lang="en-US" dirty="0"/>
              <a:t>entertaining training </a:t>
            </a:r>
            <a:r>
              <a:rPr lang="en-US" dirty="0" smtClean="0"/>
              <a:t>activities; they respond well to training that is interactive </a:t>
            </a:r>
            <a:r>
              <a:rPr lang="en-US" dirty="0"/>
              <a:t>and </a:t>
            </a:r>
            <a:r>
              <a:rPr lang="en-US" dirty="0" smtClean="0"/>
              <a:t>creative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Because most </a:t>
            </a:r>
            <a:r>
              <a:rPr lang="en-US" dirty="0" smtClean="0"/>
              <a:t>groups </a:t>
            </a:r>
            <a:r>
              <a:rPr lang="en-US" dirty="0"/>
              <a:t>include a mix of generations, </a:t>
            </a:r>
            <a:r>
              <a:rPr lang="en-US" dirty="0" smtClean="0"/>
              <a:t>provide </a:t>
            </a:r>
            <a:r>
              <a:rPr lang="en-US" dirty="0"/>
              <a:t>a learning environment that can benefit all </a:t>
            </a:r>
            <a:r>
              <a:rPr lang="en-US" dirty="0" smtClean="0"/>
              <a:t>learners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3951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Pre-Training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Communicate </a:t>
            </a:r>
            <a:r>
              <a:rPr lang="en-US" dirty="0"/>
              <a:t>to trainees the purpose of the course, </a:t>
            </a:r>
            <a:r>
              <a:rPr lang="en-US" dirty="0" smtClean="0"/>
              <a:t>objectives</a:t>
            </a:r>
            <a:r>
              <a:rPr lang="en-US" dirty="0"/>
              <a:t>, </a:t>
            </a:r>
            <a:r>
              <a:rPr lang="en-US" dirty="0" smtClean="0"/>
              <a:t>prerequisites</a:t>
            </a:r>
            <a:r>
              <a:rPr lang="en-US" dirty="0"/>
              <a:t>, and who else will be </a:t>
            </a:r>
            <a:r>
              <a:rPr lang="en-US" dirty="0" smtClean="0"/>
              <a:t>attending</a:t>
            </a:r>
          </a:p>
          <a:p>
            <a:endParaRPr lang="en-US" sz="1200" dirty="0"/>
          </a:p>
          <a:p>
            <a:r>
              <a:rPr lang="en-US" dirty="0" smtClean="0"/>
              <a:t>Assign pre-work to ensure </a:t>
            </a:r>
            <a:r>
              <a:rPr lang="en-US" dirty="0"/>
              <a:t>trainees come to the program with a sense </a:t>
            </a:r>
            <a:r>
              <a:rPr lang="en-US" dirty="0" smtClean="0"/>
              <a:t>of focus and a basic understand of training content</a:t>
            </a:r>
          </a:p>
          <a:p>
            <a:endParaRPr lang="en-US" sz="1200" dirty="0"/>
          </a:p>
          <a:p>
            <a:r>
              <a:rPr lang="en-US" dirty="0"/>
              <a:t>Managers </a:t>
            </a:r>
            <a:r>
              <a:rPr lang="en-US" dirty="0" smtClean="0"/>
              <a:t>should encourage attendance and set expectations </a:t>
            </a:r>
            <a:r>
              <a:rPr lang="en-US" dirty="0"/>
              <a:t>for </a:t>
            </a:r>
            <a:r>
              <a:rPr lang="en-US" dirty="0" smtClean="0"/>
              <a:t>learning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892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 an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G</a:t>
            </a:r>
            <a:r>
              <a:rPr lang="en-US" dirty="0" smtClean="0"/>
              <a:t>ive the </a:t>
            </a:r>
            <a:r>
              <a:rPr lang="en-US" dirty="0"/>
              <a:t>big picture, including </a:t>
            </a:r>
            <a:r>
              <a:rPr lang="en-US" dirty="0" smtClean="0"/>
              <a:t>objectives</a:t>
            </a:r>
            <a:r>
              <a:rPr lang="en-US" dirty="0"/>
              <a:t>, timeline, </a:t>
            </a:r>
            <a:r>
              <a:rPr lang="en-US" dirty="0" smtClean="0"/>
              <a:t>and activities</a:t>
            </a:r>
            <a:r>
              <a:rPr lang="en-US" dirty="0"/>
              <a:t>, and </a:t>
            </a:r>
            <a:r>
              <a:rPr lang="en-US" dirty="0" smtClean="0"/>
              <a:t>assignments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A concept map can be used for organizing and presenting </a:t>
            </a:r>
            <a:r>
              <a:rPr lang="en-US" dirty="0" smtClean="0"/>
              <a:t>knowledge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ncludes </a:t>
            </a:r>
            <a:r>
              <a:rPr lang="en-US" dirty="0"/>
              <a:t>concepts shown in boxes, with </a:t>
            </a:r>
            <a:r>
              <a:rPr lang="en-US" dirty="0" smtClean="0"/>
              <a:t>relationships </a:t>
            </a:r>
            <a:r>
              <a:rPr lang="en-US" dirty="0"/>
              <a:t>between </a:t>
            </a:r>
            <a:r>
              <a:rPr lang="en-US" dirty="0" smtClean="0"/>
              <a:t>concepts </a:t>
            </a:r>
            <a:r>
              <a:rPr lang="en-US" dirty="0"/>
              <a:t>indicated by connecting </a:t>
            </a:r>
            <a:r>
              <a:rPr lang="en-US" dirty="0" smtClean="0"/>
              <a:t>lines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distribution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603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Concept Map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5" name="Picture 2" descr="C:\Users\Vasundhara\Desktop\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347913" y="1902146"/>
            <a:ext cx="4129087" cy="37033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92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620818"/>
          </a:xfrm>
        </p:spPr>
        <p:txBody>
          <a:bodyPr>
            <a:normAutofit/>
          </a:bodyPr>
          <a:lstStyle/>
          <a:p>
            <a:r>
              <a:rPr lang="en-US" dirty="0"/>
              <a:t>Help Trainees Retain </a:t>
            </a:r>
            <a:r>
              <a:rPr lang="en-US" dirty="0" smtClean="0"/>
              <a:t>&amp; Recall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Chunk learning topics into short sessions of no longer than 20 </a:t>
            </a:r>
            <a:r>
              <a:rPr lang="en-US" dirty="0" smtClean="0"/>
              <a:t>minutes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Incorporate </a:t>
            </a:r>
            <a:r>
              <a:rPr lang="en-US" dirty="0" smtClean="0"/>
              <a:t>mnemonics </a:t>
            </a:r>
            <a:r>
              <a:rPr lang="en-US" dirty="0"/>
              <a:t>and metaphors </a:t>
            </a:r>
            <a:endParaRPr lang="en-US" dirty="0" smtClean="0"/>
          </a:p>
          <a:p>
            <a:endParaRPr lang="en-US" sz="1200" dirty="0"/>
          </a:p>
          <a:p>
            <a:r>
              <a:rPr lang="en-US" dirty="0"/>
              <a:t>Have trainees </a:t>
            </a:r>
            <a:r>
              <a:rPr lang="en-US" dirty="0" smtClean="0"/>
              <a:t>consider </a:t>
            </a:r>
            <a:r>
              <a:rPr lang="en-US" dirty="0"/>
              <a:t>how they can use what they are </a:t>
            </a:r>
            <a:r>
              <a:rPr lang="en-US" dirty="0" smtClean="0"/>
              <a:t>learning</a:t>
            </a:r>
          </a:p>
          <a:p>
            <a:endParaRPr lang="en-US" sz="1200" dirty="0"/>
          </a:p>
          <a:p>
            <a:r>
              <a:rPr lang="en-US" dirty="0"/>
              <a:t>Incorporate application assignments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56685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 smtClean="0"/>
              <a:t>Classroom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Monitor the room for extra chairs, overflowing trash cans, and </a:t>
            </a:r>
            <a:r>
              <a:rPr lang="en-US" dirty="0" smtClean="0"/>
              <a:t>materials </a:t>
            </a:r>
            <a:r>
              <a:rPr lang="en-US" dirty="0"/>
              <a:t>left </a:t>
            </a:r>
            <a:r>
              <a:rPr lang="en-US" dirty="0" smtClean="0"/>
              <a:t>from </a:t>
            </a:r>
            <a:r>
              <a:rPr lang="en-US" dirty="0"/>
              <a:t>previous </a:t>
            </a:r>
            <a:r>
              <a:rPr lang="en-US" dirty="0" smtClean="0"/>
              <a:t>sessions</a:t>
            </a:r>
          </a:p>
          <a:p>
            <a:endParaRPr lang="en-US" sz="1200" dirty="0"/>
          </a:p>
          <a:p>
            <a:r>
              <a:rPr lang="en-US" dirty="0" smtClean="0"/>
              <a:t>Why is doing this important? Why might trainers fail to do this?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2113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 smtClean="0"/>
              <a:t>Interacting with Trainees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Communicate </a:t>
            </a:r>
            <a:r>
              <a:rPr lang="en-US" dirty="0" smtClean="0"/>
              <a:t>topics to be </a:t>
            </a:r>
            <a:r>
              <a:rPr lang="en-US" dirty="0"/>
              <a:t>covered, the learning </a:t>
            </a:r>
            <a:r>
              <a:rPr lang="en-US" dirty="0" smtClean="0"/>
              <a:t>approach, </a:t>
            </a:r>
            <a:r>
              <a:rPr lang="en-US" dirty="0"/>
              <a:t>and expectations</a:t>
            </a:r>
          </a:p>
          <a:p>
            <a:r>
              <a:rPr lang="en-US" dirty="0"/>
              <a:t>Be cognizant of the self-fulling prophecy</a:t>
            </a:r>
          </a:p>
          <a:p>
            <a:r>
              <a:rPr lang="en-US" dirty="0"/>
              <a:t>Be </a:t>
            </a:r>
            <a:r>
              <a:rPr lang="en-US" dirty="0" smtClean="0"/>
              <a:t>dramatic to </a:t>
            </a:r>
            <a:r>
              <a:rPr lang="en-US" dirty="0"/>
              <a:t>emphasize key points</a:t>
            </a:r>
          </a:p>
          <a:p>
            <a:r>
              <a:rPr lang="en-US" dirty="0" smtClean="0"/>
              <a:t>To </a:t>
            </a:r>
            <a:r>
              <a:rPr lang="en-US" dirty="0"/>
              <a:t>create </a:t>
            </a:r>
            <a:r>
              <a:rPr lang="en-US" dirty="0" smtClean="0"/>
              <a:t>intimacy </a:t>
            </a:r>
            <a:r>
              <a:rPr lang="en-US" dirty="0"/>
              <a:t>in large rooms, move toward trainees</a:t>
            </a:r>
          </a:p>
          <a:p>
            <a:r>
              <a:rPr lang="en-US" dirty="0" smtClean="0"/>
              <a:t>Facilitate discussions from different </a:t>
            </a:r>
            <a:r>
              <a:rPr lang="en-US" dirty="0"/>
              <a:t>parts of the room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3464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 smtClean="0"/>
              <a:t>Getting Trainees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Involvement is key to engaging trainees and facilitating learning</a:t>
            </a:r>
          </a:p>
          <a:p>
            <a:pPr lvl="1"/>
            <a:r>
              <a:rPr lang="en-US" dirty="0"/>
              <a:t>Prepare questions to be discussed in breakout groups</a:t>
            </a:r>
          </a:p>
          <a:p>
            <a:pPr lvl="1"/>
            <a:r>
              <a:rPr lang="en-US" dirty="0"/>
              <a:t>Use creative activities and games</a:t>
            </a:r>
          </a:p>
          <a:p>
            <a:pPr lvl="1"/>
            <a:r>
              <a:rPr lang="en-US" dirty="0"/>
              <a:t>Use assessments for trainees to learn about themselves and others</a:t>
            </a:r>
          </a:p>
          <a:p>
            <a:pPr lvl="1"/>
            <a:r>
              <a:rPr lang="en-US" dirty="0"/>
              <a:t>Incorporate roleplaying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9657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 smtClean="0"/>
              <a:t>Discussions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Discussions can be an effective means to engage trainees, but need to be </a:t>
            </a:r>
            <a:r>
              <a:rPr lang="en-US" dirty="0" smtClean="0"/>
              <a:t>planned</a:t>
            </a:r>
          </a:p>
          <a:p>
            <a:endParaRPr lang="en-US" sz="1200" dirty="0"/>
          </a:p>
          <a:p>
            <a:r>
              <a:rPr lang="en-US" dirty="0" smtClean="0"/>
              <a:t>Discussions </a:t>
            </a:r>
            <a:r>
              <a:rPr lang="en-US" dirty="0"/>
              <a:t>can be used to brainstorm ideas and solutions, debrief activities, apply knowledge, and evaluate </a:t>
            </a:r>
            <a:r>
              <a:rPr lang="en-US" dirty="0" smtClean="0"/>
              <a:t>experiences</a:t>
            </a:r>
          </a:p>
          <a:p>
            <a:endParaRPr lang="en-US" sz="1200" dirty="0"/>
          </a:p>
          <a:p>
            <a:r>
              <a:rPr lang="en-US" dirty="0"/>
              <a:t>Use open-ended questions, different opening questions, follow-up questions, and discussion </a:t>
            </a:r>
            <a:r>
              <a:rPr lang="en-US" dirty="0" smtClean="0"/>
              <a:t>prompts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5302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 smtClean="0"/>
              <a:t>Disruptive Trainees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Disruptions should be managed, not ignored</a:t>
            </a:r>
          </a:p>
          <a:p>
            <a:endParaRPr lang="en-US" sz="800" dirty="0" smtClean="0"/>
          </a:p>
          <a:p>
            <a:r>
              <a:rPr lang="en-US" dirty="0" smtClean="0"/>
              <a:t>Address disruptions tactfully</a:t>
            </a:r>
          </a:p>
          <a:p>
            <a:endParaRPr lang="en-US" sz="800" dirty="0" smtClean="0"/>
          </a:p>
          <a:p>
            <a:r>
              <a:rPr lang="en-US" dirty="0"/>
              <a:t>For trainees who disrupt, </a:t>
            </a:r>
            <a:r>
              <a:rPr lang="en-US" dirty="0" smtClean="0"/>
              <a:t>sleep, </a:t>
            </a:r>
            <a:r>
              <a:rPr lang="en-US" dirty="0"/>
              <a:t>or </a:t>
            </a:r>
            <a:r>
              <a:rPr lang="en-US" dirty="0" smtClean="0"/>
              <a:t>interrupt, </a:t>
            </a:r>
            <a:r>
              <a:rPr lang="en-US" dirty="0"/>
              <a:t>consider using activities </a:t>
            </a:r>
            <a:r>
              <a:rPr lang="en-US" dirty="0" smtClean="0"/>
              <a:t>to engage them</a:t>
            </a:r>
          </a:p>
          <a:p>
            <a:endParaRPr lang="en-US" sz="800" dirty="0" smtClean="0"/>
          </a:p>
          <a:p>
            <a:r>
              <a:rPr lang="en-US" dirty="0" smtClean="0"/>
              <a:t>Ask </a:t>
            </a:r>
            <a:r>
              <a:rPr lang="en-US" dirty="0"/>
              <a:t>disruptive trainees to leave </a:t>
            </a:r>
            <a:r>
              <a:rPr lang="en-US" dirty="0" smtClean="0"/>
              <a:t>as </a:t>
            </a:r>
            <a:r>
              <a:rPr lang="en-US" dirty="0"/>
              <a:t>a last </a:t>
            </a:r>
            <a:r>
              <a:rPr lang="en-US" dirty="0" smtClean="0"/>
              <a:t>resort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76128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 smtClean="0"/>
              <a:t>Managing Group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To ensure an even distribution of expertise, ask trainees to indicate whether they consider themselves novice, experienced, or expert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 smtClean="0"/>
              <a:t>Arrange </a:t>
            </a:r>
            <a:r>
              <a:rPr lang="en-US" dirty="0"/>
              <a:t>groups </a:t>
            </a:r>
            <a:r>
              <a:rPr lang="en-US" dirty="0" smtClean="0"/>
              <a:t>with individuals </a:t>
            </a:r>
            <a:r>
              <a:rPr lang="en-US" dirty="0"/>
              <a:t>of different expertise</a:t>
            </a:r>
          </a:p>
          <a:p>
            <a:endParaRPr lang="en-US" sz="800" dirty="0"/>
          </a:p>
          <a:p>
            <a:r>
              <a:rPr lang="en-US" dirty="0"/>
              <a:t>Group dynamics can be altered by changing learners’ positions in the room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4225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/>
              <a:t>Curriculum, Course, </a:t>
            </a:r>
            <a:r>
              <a:rPr lang="en-US" dirty="0" smtClean="0"/>
              <a:t>&amp; Lesson </a:t>
            </a:r>
            <a:r>
              <a:rPr lang="en-US" dirty="0"/>
              <a:t>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09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A curriculum refers to an organized program of study designed to meet a complex learning </a:t>
            </a:r>
            <a:r>
              <a:rPr lang="en-US" dirty="0" smtClean="0"/>
              <a:t>objective</a:t>
            </a:r>
          </a:p>
          <a:p>
            <a:endParaRPr lang="en-US" sz="800" dirty="0"/>
          </a:p>
          <a:p>
            <a:r>
              <a:rPr lang="en-US" dirty="0" smtClean="0"/>
              <a:t>A course </a:t>
            </a:r>
            <a:r>
              <a:rPr lang="en-US" dirty="0"/>
              <a:t>or program </a:t>
            </a:r>
            <a:r>
              <a:rPr lang="en-US" dirty="0" smtClean="0"/>
              <a:t>covers </a:t>
            </a:r>
            <a:r>
              <a:rPr lang="en-US" dirty="0"/>
              <a:t>more specific learning objectives and addresses a more limited number of </a:t>
            </a:r>
            <a:r>
              <a:rPr lang="en-US" dirty="0" smtClean="0"/>
              <a:t>competencies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1336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/>
              <a:t>Curriculum Road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IN" dirty="0"/>
              <a:t>A curriculum road map refers to a figure that shows: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IN" dirty="0"/>
              <a:t>all of the courses in a curriculum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IN" dirty="0"/>
              <a:t>paths that learners can take through it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IN" dirty="0"/>
              <a:t>sequences in which courses have to be completed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2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/>
              <a:t>Curriculum Road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IN" dirty="0"/>
              <a:t>Design document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IN" dirty="0"/>
              <a:t>outlines scope of project, delivery methods, and objectives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IN" dirty="0" smtClean="0"/>
              <a:t>used to </a:t>
            </a:r>
            <a:r>
              <a:rPr lang="en-IN" dirty="0"/>
              <a:t>guide development </a:t>
            </a:r>
            <a:r>
              <a:rPr lang="en-IN" dirty="0" smtClean="0"/>
              <a:t>and </a:t>
            </a:r>
            <a:r>
              <a:rPr lang="en-IN" dirty="0"/>
              <a:t>explain training </a:t>
            </a:r>
            <a:r>
              <a:rPr lang="en-IN" dirty="0" smtClean="0"/>
              <a:t>to relevant stakeholders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IN" dirty="0"/>
              <a:t>Lesson plan 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IN" dirty="0"/>
              <a:t>translates </a:t>
            </a:r>
            <a:r>
              <a:rPr lang="en-IN" dirty="0" smtClean="0"/>
              <a:t>content and activities </a:t>
            </a:r>
            <a:r>
              <a:rPr lang="en-IN" dirty="0"/>
              <a:t>into a guide </a:t>
            </a:r>
            <a:r>
              <a:rPr lang="en-IN" dirty="0" smtClean="0"/>
              <a:t>to </a:t>
            </a:r>
            <a:r>
              <a:rPr lang="en-IN" dirty="0"/>
              <a:t>help deliver </a:t>
            </a:r>
            <a:r>
              <a:rPr lang="en-IN" dirty="0" smtClean="0"/>
              <a:t>training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IN" dirty="0"/>
              <a:t>includes the sequence of activities that will be conducted </a:t>
            </a:r>
            <a:r>
              <a:rPr lang="en-US" dirty="0"/>
              <a:t> 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5335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Curriculum Road Map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2" descr="C:\Users\Vasundhara\Desktop\5.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8187" y="2020067"/>
            <a:ext cx="6160026" cy="3097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4998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Lesson Plan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377245" y="2133600"/>
            <a:ext cx="6400799" cy="30576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7872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US" dirty="0" smtClean="0"/>
              <a:t>Request </a:t>
            </a:r>
            <a:r>
              <a:rPr lang="en-US" dirty="0"/>
              <a:t>for </a:t>
            </a:r>
            <a:r>
              <a:rPr lang="en-US" dirty="0" smtClean="0"/>
              <a:t>Proposal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A </a:t>
            </a:r>
            <a:r>
              <a:rPr lang="en-US" dirty="0"/>
              <a:t>request for proposal (RFP) is a document that outlines for potential vendors:</a:t>
            </a:r>
          </a:p>
          <a:p>
            <a:pPr lvl="1">
              <a:spcBef>
                <a:spcPts val="0"/>
              </a:spcBef>
            </a:pPr>
            <a:r>
              <a:rPr lang="en-US" dirty="0"/>
              <a:t>type of service the company is </a:t>
            </a:r>
            <a:r>
              <a:rPr lang="en-US" dirty="0" smtClean="0"/>
              <a:t>seeking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type of </a:t>
            </a:r>
            <a:r>
              <a:rPr lang="en-US" dirty="0"/>
              <a:t>references </a:t>
            </a:r>
            <a:r>
              <a:rPr lang="en-US" dirty="0" smtClean="0"/>
              <a:t>needed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number </a:t>
            </a:r>
            <a:r>
              <a:rPr lang="en-US" dirty="0"/>
              <a:t>of employees </a:t>
            </a:r>
            <a:r>
              <a:rPr lang="en-US" dirty="0" smtClean="0"/>
              <a:t>to </a:t>
            </a:r>
            <a:r>
              <a:rPr lang="en-US" dirty="0"/>
              <a:t>be </a:t>
            </a:r>
            <a:r>
              <a:rPr lang="en-US" dirty="0" smtClean="0"/>
              <a:t>trained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funding for the project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follow-up </a:t>
            </a:r>
            <a:r>
              <a:rPr lang="en-US" dirty="0"/>
              <a:t>process </a:t>
            </a:r>
            <a:r>
              <a:rPr lang="en-US" dirty="0" smtClean="0"/>
              <a:t>to </a:t>
            </a:r>
            <a:r>
              <a:rPr lang="en-US" dirty="0"/>
              <a:t>determine level of satisfaction and service</a:t>
            </a:r>
          </a:p>
          <a:p>
            <a:pPr lvl="1">
              <a:spcBef>
                <a:spcPts val="0"/>
              </a:spcBef>
            </a:pPr>
            <a:r>
              <a:rPr lang="en-US" dirty="0"/>
              <a:t>expected date of </a:t>
            </a:r>
            <a:r>
              <a:rPr lang="en-US" dirty="0" smtClean="0"/>
              <a:t>project completion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522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Near or Far Transfer?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One key consideration is whether the focus of training is on near or far </a:t>
            </a:r>
            <a:r>
              <a:rPr lang="en-US" dirty="0" smtClean="0"/>
              <a:t>transfer</a:t>
            </a:r>
          </a:p>
          <a:p>
            <a:endParaRPr lang="en-US" sz="800" dirty="0"/>
          </a:p>
          <a:p>
            <a:r>
              <a:rPr lang="en-US" dirty="0"/>
              <a:t>Near transfer </a:t>
            </a:r>
            <a:r>
              <a:rPr lang="en-US" dirty="0" smtClean="0"/>
              <a:t>refers to applying learned </a:t>
            </a:r>
            <a:r>
              <a:rPr lang="en-US" dirty="0"/>
              <a:t>capabilities exactly </a:t>
            </a:r>
            <a:r>
              <a:rPr lang="en-US" dirty="0" smtClean="0"/>
              <a:t>as taught in training</a:t>
            </a:r>
          </a:p>
          <a:p>
            <a:endParaRPr lang="en-US" sz="800" dirty="0"/>
          </a:p>
          <a:p>
            <a:r>
              <a:rPr lang="en-US" dirty="0"/>
              <a:t>Far transfer refers to </a:t>
            </a:r>
            <a:r>
              <a:rPr lang="en-US" dirty="0" smtClean="0"/>
              <a:t>applying learned </a:t>
            </a:r>
            <a:r>
              <a:rPr lang="en-US" dirty="0"/>
              <a:t>capabilities to </a:t>
            </a:r>
            <a:r>
              <a:rPr lang="en-US" dirty="0" smtClean="0"/>
              <a:t>a work </a:t>
            </a:r>
            <a:r>
              <a:rPr lang="en-US" dirty="0"/>
              <a:t>environment </a:t>
            </a:r>
            <a:r>
              <a:rPr lang="en-US" dirty="0" smtClean="0"/>
              <a:t>that is not identical </a:t>
            </a:r>
            <a:r>
              <a:rPr lang="en-US" dirty="0"/>
              <a:t>to </a:t>
            </a: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55514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Promoting Near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Use </a:t>
            </a:r>
            <a:r>
              <a:rPr lang="en-US" dirty="0"/>
              <a:t>standardized procedures, processes, and checklists</a:t>
            </a:r>
          </a:p>
          <a:p>
            <a:pPr lvl="0"/>
            <a:r>
              <a:rPr lang="en-US" dirty="0" smtClean="0"/>
              <a:t>Provide </a:t>
            </a:r>
            <a:r>
              <a:rPr lang="en-US" dirty="0"/>
              <a:t>explanations </a:t>
            </a:r>
            <a:r>
              <a:rPr lang="en-US" dirty="0" smtClean="0"/>
              <a:t>for any </a:t>
            </a:r>
            <a:r>
              <a:rPr lang="en-US" dirty="0"/>
              <a:t>differences between training and work tasks</a:t>
            </a:r>
          </a:p>
          <a:p>
            <a:pPr lvl="0"/>
            <a:r>
              <a:rPr lang="en-US" dirty="0" smtClean="0"/>
              <a:t>Encourage </a:t>
            </a:r>
            <a:r>
              <a:rPr lang="en-US" dirty="0"/>
              <a:t>trainees to focus only on important differences between training tasks and work tasks </a:t>
            </a:r>
            <a:endParaRPr lang="en-US" dirty="0" smtClean="0"/>
          </a:p>
          <a:p>
            <a:pPr lvl="0"/>
            <a:r>
              <a:rPr lang="en-US" dirty="0" smtClean="0"/>
              <a:t>Explain why </a:t>
            </a:r>
            <a:r>
              <a:rPr lang="en-US" dirty="0"/>
              <a:t>the procedure should be performed </a:t>
            </a:r>
            <a:r>
              <a:rPr lang="en-US" dirty="0" smtClean="0"/>
              <a:t>exactly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2658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Promoting Far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</a:t>
            </a:r>
            <a:r>
              <a:rPr lang="en-US" dirty="0" smtClean="0"/>
              <a:t>each </a:t>
            </a:r>
            <a:r>
              <a:rPr lang="en-US" dirty="0"/>
              <a:t>general concepts, broad principles, </a:t>
            </a:r>
            <a:r>
              <a:rPr lang="en-US" dirty="0" smtClean="0"/>
              <a:t>and key behaviors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Focus </a:t>
            </a:r>
            <a:r>
              <a:rPr lang="en-US" dirty="0"/>
              <a:t>on general principles that </a:t>
            </a:r>
            <a:r>
              <a:rPr lang="en-US" dirty="0" smtClean="0"/>
              <a:t>apply </a:t>
            </a:r>
            <a:r>
              <a:rPr lang="en-US" dirty="0"/>
              <a:t>to a </a:t>
            </a:r>
            <a:r>
              <a:rPr lang="en-US" dirty="0" smtClean="0"/>
              <a:t>number of situations 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Provide </a:t>
            </a:r>
            <a:r>
              <a:rPr lang="en-US" dirty="0"/>
              <a:t>a list of prompts </a:t>
            </a:r>
            <a:r>
              <a:rPr lang="en-US" dirty="0" smtClean="0"/>
              <a:t>and questions </a:t>
            </a:r>
            <a:r>
              <a:rPr lang="en-US" dirty="0"/>
              <a:t>to help trigger </a:t>
            </a:r>
            <a:r>
              <a:rPr lang="en-US" dirty="0" smtClean="0"/>
              <a:t>self-reflection and questions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5137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Self-Management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To prepare </a:t>
            </a:r>
            <a:r>
              <a:rPr lang="en-US" dirty="0"/>
              <a:t>trainees </a:t>
            </a:r>
            <a:r>
              <a:rPr lang="en-US" dirty="0" smtClean="0"/>
              <a:t>for obstacles on the job, provide </a:t>
            </a:r>
            <a:r>
              <a:rPr lang="en-US" dirty="0"/>
              <a:t>instruction in </a:t>
            </a:r>
            <a:r>
              <a:rPr lang="en-US" dirty="0" smtClean="0"/>
              <a:t>self-management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Discuss relapses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Set transfer and performance goals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Identify obstacles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Generate strategies to overcome obstacles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Self administer rewards for successful transfer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93841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Manager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Increasing levels of manager support, from low to high, include:</a:t>
            </a:r>
          </a:p>
          <a:p>
            <a:pPr lvl="1">
              <a:spcBef>
                <a:spcPts val="0"/>
              </a:spcBef>
            </a:pPr>
            <a:r>
              <a:rPr lang="en-US" dirty="0"/>
              <a:t>acceptance of training</a:t>
            </a:r>
          </a:p>
          <a:p>
            <a:pPr lvl="1">
              <a:spcBef>
                <a:spcPts val="0"/>
              </a:spcBef>
            </a:pPr>
            <a:r>
              <a:rPr lang="en-US" dirty="0"/>
              <a:t>encouragement of training</a:t>
            </a:r>
          </a:p>
          <a:p>
            <a:pPr lvl="1">
              <a:spcBef>
                <a:spcPts val="0"/>
              </a:spcBef>
            </a:pPr>
            <a:r>
              <a:rPr lang="en-US" dirty="0"/>
              <a:t>participating in training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reinforcement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allowing </a:t>
            </a:r>
            <a:r>
              <a:rPr lang="en-US" dirty="0"/>
              <a:t>trainees to </a:t>
            </a:r>
            <a:r>
              <a:rPr lang="en-US" dirty="0" smtClean="0"/>
              <a:t>practice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teaching—serving as a trainer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1363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Peer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Transfer </a:t>
            </a:r>
            <a:r>
              <a:rPr lang="en-US" dirty="0" smtClean="0"/>
              <a:t>can </a:t>
            </a:r>
            <a:r>
              <a:rPr lang="en-US" dirty="0"/>
              <a:t>be enhanced by a support network among </a:t>
            </a:r>
            <a:r>
              <a:rPr lang="en-US" dirty="0" smtClean="0"/>
              <a:t>trainees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Peers can share successful experiences, discuss how they coped with </a:t>
            </a:r>
            <a:r>
              <a:rPr lang="en-US" dirty="0" smtClean="0"/>
              <a:t>challenges, </a:t>
            </a:r>
            <a:r>
              <a:rPr lang="en-US" dirty="0"/>
              <a:t>and provide encouragement and </a:t>
            </a:r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5109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Opportunities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Opportunity </a:t>
            </a:r>
            <a:r>
              <a:rPr lang="en-US" dirty="0"/>
              <a:t>to use learned capabilities is central to successful </a:t>
            </a:r>
            <a:r>
              <a:rPr lang="en-US" dirty="0" smtClean="0"/>
              <a:t>transfer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Opportunity </a:t>
            </a:r>
            <a:r>
              <a:rPr lang="en-US" dirty="0" smtClean="0"/>
              <a:t>is </a:t>
            </a:r>
            <a:r>
              <a:rPr lang="en-US" dirty="0"/>
              <a:t>influenced by the work environment and trainee motivation </a:t>
            </a:r>
            <a:endParaRPr lang="en-US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Opportunity can be measured </a:t>
            </a:r>
            <a:r>
              <a:rPr lang="en-US" dirty="0"/>
              <a:t>by asking former </a:t>
            </a:r>
            <a:r>
              <a:rPr lang="en-US" dirty="0" smtClean="0"/>
              <a:t>trainees: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whether they perform a task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how many times they perform the task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the extent to which they perform difficult and challenging tasks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1382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Technological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IN" dirty="0" smtClean="0"/>
              <a:t>An electronic </a:t>
            </a:r>
            <a:r>
              <a:rPr lang="en-IN" dirty="0"/>
              <a:t>performance support system (EPSS</a:t>
            </a:r>
            <a:r>
              <a:rPr lang="en-IN" dirty="0" smtClean="0"/>
              <a:t>) is a </a:t>
            </a:r>
            <a:r>
              <a:rPr lang="en-US" dirty="0" smtClean="0"/>
              <a:t>c</a:t>
            </a:r>
            <a:r>
              <a:rPr lang="en-IN" dirty="0" smtClean="0"/>
              <a:t>computer </a:t>
            </a:r>
            <a:r>
              <a:rPr lang="en-IN" dirty="0"/>
              <a:t>application that provides skills training, information access, and expert </a:t>
            </a:r>
            <a:r>
              <a:rPr lang="en-IN" dirty="0" smtClean="0"/>
              <a:t>advice</a:t>
            </a:r>
          </a:p>
          <a:p>
            <a:pPr lvl="0"/>
            <a:endParaRPr lang="en-US" sz="800" dirty="0"/>
          </a:p>
          <a:p>
            <a:r>
              <a:rPr lang="en-US" dirty="0" smtClean="0"/>
              <a:t>An EPSS can enhance </a:t>
            </a:r>
            <a:r>
              <a:rPr lang="en-US" dirty="0"/>
              <a:t>transfer by acting as an as-needed reference </a:t>
            </a:r>
            <a:r>
              <a:rPr lang="en-US" dirty="0" smtClean="0"/>
              <a:t>resource</a:t>
            </a:r>
          </a:p>
          <a:p>
            <a:endParaRPr lang="en-US" sz="800" dirty="0" smtClean="0"/>
          </a:p>
          <a:p>
            <a:r>
              <a:rPr lang="en-US" dirty="0" smtClean="0"/>
              <a:t>An EPSS can help </a:t>
            </a:r>
            <a:r>
              <a:rPr lang="en-US" dirty="0"/>
              <a:t>measure and evaluate transfer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577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Knowledge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process </a:t>
            </a:r>
            <a:r>
              <a:rPr lang="en-US" dirty="0"/>
              <a:t>of enhancing company performance by designing and implementing tools, processes, systems, structures, and cultures to improve the creation, sharing, and use of </a:t>
            </a:r>
            <a:r>
              <a:rPr lang="en-US" dirty="0" smtClean="0"/>
              <a:t>knowledge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1808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Knowledge Management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1336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Use technology, e-mail, and social networking sites to allow people to store and </a:t>
            </a:r>
            <a:r>
              <a:rPr lang="en-US" dirty="0" smtClean="0"/>
              <a:t>share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Publish directories of </a:t>
            </a:r>
            <a:r>
              <a:rPr lang="en-US" dirty="0" smtClean="0"/>
              <a:t>expertise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Develop informational maps that identify where specific knowledge is stored in the </a:t>
            </a:r>
            <a:r>
              <a:rPr lang="en-US" dirty="0" smtClean="0"/>
              <a:t>company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Create top management knowledge management </a:t>
            </a:r>
            <a:r>
              <a:rPr lang="en-US" dirty="0" smtClean="0"/>
              <a:t>positions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8829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69982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Knowledge Management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Require employees to give presentations </a:t>
            </a:r>
          </a:p>
          <a:p>
            <a:pPr lvl="0"/>
            <a:r>
              <a:rPr lang="en-US" dirty="0"/>
              <a:t>Allow employees to take time off </a:t>
            </a:r>
            <a:r>
              <a:rPr lang="en-US" dirty="0" smtClean="0"/>
              <a:t>to </a:t>
            </a:r>
            <a:r>
              <a:rPr lang="en-US" dirty="0"/>
              <a:t>acquire new knowledge </a:t>
            </a:r>
          </a:p>
          <a:p>
            <a:pPr lvl="0"/>
            <a:r>
              <a:rPr lang="en-US" dirty="0"/>
              <a:t>Create an online library of learning resources </a:t>
            </a:r>
          </a:p>
          <a:p>
            <a:pPr lvl="0"/>
            <a:r>
              <a:rPr lang="en-US" dirty="0"/>
              <a:t>Design office space to facilitate interaction </a:t>
            </a:r>
            <a:endParaRPr lang="en-US" dirty="0" smtClean="0"/>
          </a:p>
          <a:p>
            <a:pPr lvl="0"/>
            <a:r>
              <a:rPr lang="en-US" dirty="0" smtClean="0"/>
              <a:t>Create </a:t>
            </a:r>
            <a:r>
              <a:rPr lang="en-US" dirty="0"/>
              <a:t>communities of practice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4443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753577" cy="1316018"/>
          </a:xfrm>
        </p:spPr>
        <p:txBody>
          <a:bodyPr>
            <a:normAutofit/>
          </a:bodyPr>
          <a:lstStyle/>
          <a:p>
            <a:r>
              <a:rPr lang="en-IN" dirty="0" smtClean="0"/>
              <a:t>Keys to Knowledge Management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4384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The training </a:t>
            </a:r>
            <a:r>
              <a:rPr lang="en-US" dirty="0" smtClean="0"/>
              <a:t>and IT departments </a:t>
            </a:r>
            <a:r>
              <a:rPr lang="en-US" dirty="0"/>
              <a:t>must </a:t>
            </a:r>
            <a:r>
              <a:rPr lang="en-US" dirty="0" smtClean="0"/>
              <a:t>collaborate</a:t>
            </a:r>
          </a:p>
          <a:p>
            <a:endParaRPr lang="en-US" sz="1000" dirty="0"/>
          </a:p>
          <a:p>
            <a:r>
              <a:rPr lang="en-US" dirty="0"/>
              <a:t>Technology must be easy to use and not </a:t>
            </a:r>
            <a:r>
              <a:rPr lang="en-US" dirty="0" smtClean="0"/>
              <a:t>cumbersome</a:t>
            </a:r>
          </a:p>
          <a:p>
            <a:endParaRPr lang="en-US" sz="1000" dirty="0"/>
          </a:p>
          <a:p>
            <a:r>
              <a:rPr lang="en-US" dirty="0" smtClean="0"/>
              <a:t>There </a:t>
            </a:r>
            <a:r>
              <a:rPr lang="en-US" dirty="0"/>
              <a:t>must be employee trust and a willingness to share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6910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3126</TotalTime>
  <Words>2669</Words>
  <Application>Microsoft Office PowerPoint</Application>
  <PresentationFormat>On-screen Show (4:3)</PresentationFormat>
  <Paragraphs>300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Objectives</vt:lpstr>
      <vt:lpstr>Importance of Program Design</vt:lpstr>
      <vt:lpstr>Three Phases of Design</vt:lpstr>
      <vt:lpstr>The Training Site</vt:lpstr>
      <vt:lpstr>The Training Room</vt:lpstr>
      <vt:lpstr>Seating Arrangements</vt:lpstr>
      <vt:lpstr>When does each work?</vt:lpstr>
      <vt:lpstr>When does each work?</vt:lpstr>
      <vt:lpstr>Choosing Trainers</vt:lpstr>
      <vt:lpstr>Create a Learning Setting</vt:lpstr>
      <vt:lpstr>Preparation of Materials</vt:lpstr>
      <vt:lpstr>Adapt to Generational Differences</vt:lpstr>
      <vt:lpstr>Adapt to Generational Differences</vt:lpstr>
      <vt:lpstr>Adapt to Generational Differences</vt:lpstr>
      <vt:lpstr>Pre-Training Motivation</vt:lpstr>
      <vt:lpstr>Provide an Overview</vt:lpstr>
      <vt:lpstr>Example Concept Map</vt:lpstr>
      <vt:lpstr>Help Trainees Retain &amp; Recall Content</vt:lpstr>
      <vt:lpstr>Classroom Management</vt:lpstr>
      <vt:lpstr>Interacting with Trainees</vt:lpstr>
      <vt:lpstr>Getting Trainees Involved</vt:lpstr>
      <vt:lpstr>Discussions</vt:lpstr>
      <vt:lpstr>Disruptive Trainees</vt:lpstr>
      <vt:lpstr>Managing Group Dynamics</vt:lpstr>
      <vt:lpstr>Curriculum, Course, &amp; Lesson Design</vt:lpstr>
      <vt:lpstr>Curriculum Road Map</vt:lpstr>
      <vt:lpstr>Curriculum Road Map</vt:lpstr>
      <vt:lpstr>Example Curriculum Road Map</vt:lpstr>
      <vt:lpstr>Example Lesson Plan</vt:lpstr>
      <vt:lpstr>Request for Proposal </vt:lpstr>
      <vt:lpstr>Near or Far Transfer?</vt:lpstr>
      <vt:lpstr>Promoting Near Transfer</vt:lpstr>
      <vt:lpstr>Promoting Far Transfer</vt:lpstr>
      <vt:lpstr>Self-Management Training</vt:lpstr>
      <vt:lpstr>Manager Support</vt:lpstr>
      <vt:lpstr>Peer Support</vt:lpstr>
      <vt:lpstr>Opportunities to Use</vt:lpstr>
      <vt:lpstr>Technological Support</vt:lpstr>
      <vt:lpstr>Knowledge Management</vt:lpstr>
      <vt:lpstr>Knowledge Management Strategies</vt:lpstr>
      <vt:lpstr>Knowledge Management Strategies</vt:lpstr>
      <vt:lpstr>Keys to Knowledge Management Success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136</cp:revision>
  <cp:lastPrinted>2014-04-03T14:21:21Z</cp:lastPrinted>
  <dcterms:created xsi:type="dcterms:W3CDTF">2011-08-23T20:33:51Z</dcterms:created>
  <dcterms:modified xsi:type="dcterms:W3CDTF">2015-08-17T22:38:32Z</dcterms:modified>
</cp:coreProperties>
</file>