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2"/>
  </p:notesMasterIdLst>
  <p:handoutMasterIdLst>
    <p:handoutMasterId r:id="rId43"/>
  </p:handoutMasterIdLst>
  <p:sldIdLst>
    <p:sldId id="523" r:id="rId2"/>
    <p:sldId id="477" r:id="rId3"/>
    <p:sldId id="478" r:id="rId4"/>
    <p:sldId id="479" r:id="rId5"/>
    <p:sldId id="481" r:id="rId6"/>
    <p:sldId id="482" r:id="rId7"/>
    <p:sldId id="484" r:id="rId8"/>
    <p:sldId id="486" r:id="rId9"/>
    <p:sldId id="489" r:id="rId10"/>
    <p:sldId id="490" r:id="rId11"/>
    <p:sldId id="491" r:id="rId12"/>
    <p:sldId id="492" r:id="rId13"/>
    <p:sldId id="493" r:id="rId14"/>
    <p:sldId id="494" r:id="rId15"/>
    <p:sldId id="495" r:id="rId16"/>
    <p:sldId id="496" r:id="rId17"/>
    <p:sldId id="497" r:id="rId18"/>
    <p:sldId id="501" r:id="rId19"/>
    <p:sldId id="498" r:id="rId20"/>
    <p:sldId id="499" r:id="rId21"/>
    <p:sldId id="500" r:id="rId22"/>
    <p:sldId id="488" r:id="rId23"/>
    <p:sldId id="502" r:id="rId24"/>
    <p:sldId id="503" r:id="rId25"/>
    <p:sldId id="504" r:id="rId26"/>
    <p:sldId id="505" r:id="rId27"/>
    <p:sldId id="507" r:id="rId28"/>
    <p:sldId id="508" r:id="rId29"/>
    <p:sldId id="509" r:id="rId30"/>
    <p:sldId id="506" r:id="rId31"/>
    <p:sldId id="511" r:id="rId32"/>
    <p:sldId id="512" r:id="rId33"/>
    <p:sldId id="514" r:id="rId34"/>
    <p:sldId id="516" r:id="rId35"/>
    <p:sldId id="517" r:id="rId36"/>
    <p:sldId id="518" r:id="rId37"/>
    <p:sldId id="519" r:id="rId38"/>
    <p:sldId id="520" r:id="rId39"/>
    <p:sldId id="521" r:id="rId40"/>
    <p:sldId id="522" r:id="rId41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8-07T11:53:01.371" idx="1">
    <p:pos x="3938" y="1048"/>
    <p:text>Does this slide make sense?</p:text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0916F-5E50-4736-AF54-43775EB480FA}" type="doc">
      <dgm:prSet loTypeId="urn:microsoft.com/office/officeart/2005/8/layout/defaul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8002CD1-7D58-4F92-80C4-8DA92AC390B2}">
      <dgm:prSet phldrT="[Text]" custT="1"/>
      <dgm:spPr/>
      <dgm:t>
        <a:bodyPr/>
        <a:lstStyle/>
        <a:p>
          <a:r>
            <a:rPr lang="en-US" sz="2000" b="0" dirty="0" smtClean="0">
              <a:latin typeface="Gisha" panose="020B0502040204020203" pitchFamily="34" charset="-79"/>
              <a:cs typeface="Gisha" panose="020B0502040204020203" pitchFamily="34" charset="-79"/>
            </a:rPr>
            <a:t>Results</a:t>
          </a:r>
          <a:endParaRPr lang="en-US" sz="2000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CB278552-830E-4ABB-939A-CC02A12F967F}" type="parTrans" cxnId="{85920D41-2AA4-4710-985A-56ED6FB476EF}">
      <dgm:prSet/>
      <dgm:spPr/>
      <dgm:t>
        <a:bodyPr/>
        <a:lstStyle/>
        <a:p>
          <a:endParaRPr lang="en-US"/>
        </a:p>
      </dgm:t>
    </dgm:pt>
    <dgm:pt modelId="{491C7018-3DC4-432F-8376-F9E2E51ED925}" type="sibTrans" cxnId="{85920D41-2AA4-4710-985A-56ED6FB476EF}">
      <dgm:prSet/>
      <dgm:spPr/>
      <dgm:t>
        <a:bodyPr/>
        <a:lstStyle/>
        <a:p>
          <a:endParaRPr lang="en-US"/>
        </a:p>
      </dgm:t>
    </dgm:pt>
    <dgm:pt modelId="{4E99DBD6-042F-4E1C-80E2-251F700CC6B1}">
      <dgm:prSet phldrT="[Text]" custT="1"/>
      <dgm:spPr/>
      <dgm:t>
        <a:bodyPr/>
        <a:lstStyle/>
        <a:p>
          <a:r>
            <a:rPr lang="en-US" sz="2000" b="0" dirty="0" smtClean="0">
              <a:latin typeface="Gisha" panose="020B0502040204020203" pitchFamily="34" charset="-79"/>
              <a:cs typeface="Gisha" panose="020B0502040204020203" pitchFamily="34" charset="-79"/>
            </a:rPr>
            <a:t>Learning &amp; Cognitive Outcomes</a:t>
          </a:r>
          <a:endParaRPr lang="en-US" sz="2000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32CBAF5-B620-4746-AB2D-9F872CA6B326}" type="parTrans" cxnId="{2819016D-4379-4A88-BD71-A6174FFC2EC7}">
      <dgm:prSet/>
      <dgm:spPr/>
      <dgm:t>
        <a:bodyPr/>
        <a:lstStyle/>
        <a:p>
          <a:endParaRPr lang="en-US"/>
        </a:p>
      </dgm:t>
    </dgm:pt>
    <dgm:pt modelId="{661DC0AD-730E-4650-AA07-56655A475968}" type="sibTrans" cxnId="{2819016D-4379-4A88-BD71-A6174FFC2EC7}">
      <dgm:prSet/>
      <dgm:spPr/>
      <dgm:t>
        <a:bodyPr/>
        <a:lstStyle/>
        <a:p>
          <a:endParaRPr lang="en-US"/>
        </a:p>
      </dgm:t>
    </dgm:pt>
    <dgm:pt modelId="{BD6C89F9-B321-4639-A60E-9FB82D2BF542}">
      <dgm:prSet phldrT="[Text]" custT="1"/>
      <dgm:spPr/>
      <dgm:t>
        <a:bodyPr/>
        <a:lstStyle/>
        <a:p>
          <a:r>
            <a:rPr lang="en-US" sz="2000" b="0" dirty="0" smtClean="0">
              <a:latin typeface="Gisha" panose="020B0502040204020203" pitchFamily="34" charset="-79"/>
              <a:cs typeface="Gisha" panose="020B0502040204020203" pitchFamily="34" charset="-79"/>
            </a:rPr>
            <a:t>Behavior &amp; Skill-Based Outcomes</a:t>
          </a:r>
          <a:endParaRPr lang="en-US" sz="2000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DA3DD99-EFFD-4A9A-B059-81FEBBB7FA86}" type="parTrans" cxnId="{EBCCC8D3-E8C9-466C-AE00-E32F7C92AB27}">
      <dgm:prSet/>
      <dgm:spPr/>
      <dgm:t>
        <a:bodyPr/>
        <a:lstStyle/>
        <a:p>
          <a:endParaRPr lang="en-US"/>
        </a:p>
      </dgm:t>
    </dgm:pt>
    <dgm:pt modelId="{6EE67832-C250-44BD-B338-DFDC2200016B}" type="sibTrans" cxnId="{EBCCC8D3-E8C9-466C-AE00-E32F7C92AB27}">
      <dgm:prSet/>
      <dgm:spPr/>
      <dgm:t>
        <a:bodyPr/>
        <a:lstStyle/>
        <a:p>
          <a:endParaRPr lang="en-US"/>
        </a:p>
      </dgm:t>
    </dgm:pt>
    <dgm:pt modelId="{0A0671B5-305B-4BCC-AF29-2A064D4C45F9}">
      <dgm:prSet phldrT="[Text]" custT="1"/>
      <dgm:spPr/>
      <dgm:t>
        <a:bodyPr/>
        <a:lstStyle/>
        <a:p>
          <a:r>
            <a:rPr lang="en-US" sz="2000" b="0" dirty="0" smtClean="0">
              <a:latin typeface="Gisha" panose="020B0502040204020203" pitchFamily="34" charset="-79"/>
              <a:cs typeface="Gisha" panose="020B0502040204020203" pitchFamily="34" charset="-79"/>
            </a:rPr>
            <a:t>Affective Outcomes</a:t>
          </a:r>
          <a:endParaRPr lang="en-US" sz="2000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39955B2-3D25-4E0B-AB80-ACF63B3DAF47}" type="parTrans" cxnId="{F30ED7FD-498A-49EB-BFF9-44DD65D12583}">
      <dgm:prSet/>
      <dgm:spPr/>
      <dgm:t>
        <a:bodyPr/>
        <a:lstStyle/>
        <a:p>
          <a:endParaRPr lang="en-US"/>
        </a:p>
      </dgm:t>
    </dgm:pt>
    <dgm:pt modelId="{AAA18AAD-37CB-4695-80BB-909B361770B5}" type="sibTrans" cxnId="{F30ED7FD-498A-49EB-BFF9-44DD65D12583}">
      <dgm:prSet/>
      <dgm:spPr/>
      <dgm:t>
        <a:bodyPr/>
        <a:lstStyle/>
        <a:p>
          <a:endParaRPr lang="en-US"/>
        </a:p>
      </dgm:t>
    </dgm:pt>
    <dgm:pt modelId="{25F6DE34-CCE1-4131-A22B-97577B5CBE50}">
      <dgm:prSet custT="1"/>
      <dgm:spPr/>
      <dgm:t>
        <a:bodyPr/>
        <a:lstStyle/>
        <a:p>
          <a:r>
            <a:rPr lang="en-US" sz="2000" dirty="0" smtClean="0">
              <a:latin typeface="Gisha" panose="020B0502040204020203" pitchFamily="34" charset="-79"/>
              <a:cs typeface="Gisha" panose="020B0502040204020203" pitchFamily="34" charset="-79"/>
            </a:rPr>
            <a:t>Reactions</a:t>
          </a:r>
          <a:endParaRPr lang="en-US" sz="200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9E6C688-9AE1-4AD7-A05F-56EFD855E6F3}" type="parTrans" cxnId="{D80F6905-4A5B-48B2-9B7D-B0396B79DBC0}">
      <dgm:prSet/>
      <dgm:spPr/>
      <dgm:t>
        <a:bodyPr/>
        <a:lstStyle/>
        <a:p>
          <a:endParaRPr lang="en-US"/>
        </a:p>
      </dgm:t>
    </dgm:pt>
    <dgm:pt modelId="{F4F1D56C-04DA-408F-AC2A-9A782DD7484B}" type="sibTrans" cxnId="{D80F6905-4A5B-48B2-9B7D-B0396B79DBC0}">
      <dgm:prSet/>
      <dgm:spPr/>
      <dgm:t>
        <a:bodyPr/>
        <a:lstStyle/>
        <a:p>
          <a:endParaRPr lang="en-US"/>
        </a:p>
      </dgm:t>
    </dgm:pt>
    <dgm:pt modelId="{F0639C51-4873-4AA3-BC7A-82C7F190B501}">
      <dgm:prSet phldrT="[Text]" custT="1"/>
      <dgm:spPr/>
      <dgm:t>
        <a:bodyPr/>
        <a:lstStyle/>
        <a:p>
          <a:r>
            <a:rPr lang="en-US" sz="2000" b="0" dirty="0" smtClean="0">
              <a:latin typeface="Gisha" panose="020B0502040204020203" pitchFamily="34" charset="-79"/>
              <a:cs typeface="Gisha" panose="020B0502040204020203" pitchFamily="34" charset="-79"/>
            </a:rPr>
            <a:t>Return on Investment</a:t>
          </a:r>
          <a:endParaRPr lang="en-US" sz="2000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81EB2FF7-590A-4221-B0AA-1AFCEA964539}" type="parTrans" cxnId="{5778A8AC-9B88-469C-87B0-96A538FCC829}">
      <dgm:prSet/>
      <dgm:spPr/>
      <dgm:t>
        <a:bodyPr/>
        <a:lstStyle/>
        <a:p>
          <a:endParaRPr lang="en-US"/>
        </a:p>
      </dgm:t>
    </dgm:pt>
    <dgm:pt modelId="{E7074EEE-6AD2-4D81-86A9-B484672026C6}" type="sibTrans" cxnId="{5778A8AC-9B88-469C-87B0-96A538FCC829}">
      <dgm:prSet/>
      <dgm:spPr/>
      <dgm:t>
        <a:bodyPr/>
        <a:lstStyle/>
        <a:p>
          <a:endParaRPr lang="en-US"/>
        </a:p>
      </dgm:t>
    </dgm:pt>
    <dgm:pt modelId="{A1516013-0E6A-4F2B-97F0-BCED9687E25C}" type="pres">
      <dgm:prSet presAssocID="{58F0916F-5E50-4736-AF54-43775EB480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5BB219-1EE8-45D5-AB48-80DC445D481B}" type="pres">
      <dgm:prSet presAssocID="{25F6DE34-CCE1-4131-A22B-97577B5CBE5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CC89E-E29A-4D43-8578-5D55FC5E1220}" type="pres">
      <dgm:prSet presAssocID="{F4F1D56C-04DA-408F-AC2A-9A782DD7484B}" presName="sibTrans" presStyleCnt="0"/>
      <dgm:spPr/>
      <dgm:t>
        <a:bodyPr/>
        <a:lstStyle/>
        <a:p>
          <a:endParaRPr lang="en-US"/>
        </a:p>
      </dgm:t>
    </dgm:pt>
    <dgm:pt modelId="{0F11CB0D-5249-43EE-B66A-F7B352950805}" type="pres">
      <dgm:prSet presAssocID="{4E99DBD6-042F-4E1C-80E2-251F700CC6B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6694F-00E6-4150-A777-EAF3DDF80839}" type="pres">
      <dgm:prSet presAssocID="{661DC0AD-730E-4650-AA07-56655A475968}" presName="sibTrans" presStyleCnt="0"/>
      <dgm:spPr/>
      <dgm:t>
        <a:bodyPr/>
        <a:lstStyle/>
        <a:p>
          <a:endParaRPr lang="en-US"/>
        </a:p>
      </dgm:t>
    </dgm:pt>
    <dgm:pt modelId="{598EE7A2-B561-49AD-A794-5F48A3BA928E}" type="pres">
      <dgm:prSet presAssocID="{BD6C89F9-B321-4639-A60E-9FB82D2BF54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2A5395-8034-4588-9ADA-AB4BA4ABA71A}" type="pres">
      <dgm:prSet presAssocID="{6EE67832-C250-44BD-B338-DFDC2200016B}" presName="sibTrans" presStyleCnt="0"/>
      <dgm:spPr/>
      <dgm:t>
        <a:bodyPr/>
        <a:lstStyle/>
        <a:p>
          <a:endParaRPr lang="en-US"/>
        </a:p>
      </dgm:t>
    </dgm:pt>
    <dgm:pt modelId="{D54ABE0B-BCBB-4695-8237-4A0A4367BDE1}" type="pres">
      <dgm:prSet presAssocID="{0A0671B5-305B-4BCC-AF29-2A064D4C45F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5E068-339C-46AC-A85E-7AE61D844F76}" type="pres">
      <dgm:prSet presAssocID="{AAA18AAD-37CB-4695-80BB-909B361770B5}" presName="sibTrans" presStyleCnt="0"/>
      <dgm:spPr/>
      <dgm:t>
        <a:bodyPr/>
        <a:lstStyle/>
        <a:p>
          <a:endParaRPr lang="en-US"/>
        </a:p>
      </dgm:t>
    </dgm:pt>
    <dgm:pt modelId="{0DEFA8A2-433B-4192-A653-422FF0AFC88A}" type="pres">
      <dgm:prSet presAssocID="{D8002CD1-7D58-4F92-80C4-8DA92AC390B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34DCA-C526-4AD8-991D-A068066B07CC}" type="pres">
      <dgm:prSet presAssocID="{491C7018-3DC4-432F-8376-F9E2E51ED925}" presName="sibTrans" presStyleCnt="0"/>
      <dgm:spPr/>
      <dgm:t>
        <a:bodyPr/>
        <a:lstStyle/>
        <a:p>
          <a:endParaRPr lang="en-US"/>
        </a:p>
      </dgm:t>
    </dgm:pt>
    <dgm:pt modelId="{E0AFFBFF-F036-4AB7-86C2-C41F4CD79319}" type="pres">
      <dgm:prSet presAssocID="{F0639C51-4873-4AA3-BC7A-82C7F190B50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14C167-D7B7-4F5E-B12D-CF64E377437D}" type="presOf" srcId="{D8002CD1-7D58-4F92-80C4-8DA92AC390B2}" destId="{0DEFA8A2-433B-4192-A653-422FF0AFC88A}" srcOrd="0" destOrd="0" presId="urn:microsoft.com/office/officeart/2005/8/layout/default"/>
    <dgm:cxn modelId="{D80F6905-4A5B-48B2-9B7D-B0396B79DBC0}" srcId="{58F0916F-5E50-4736-AF54-43775EB480FA}" destId="{25F6DE34-CCE1-4131-A22B-97577B5CBE50}" srcOrd="0" destOrd="0" parTransId="{49E6C688-9AE1-4AD7-A05F-56EFD855E6F3}" sibTransId="{F4F1D56C-04DA-408F-AC2A-9A782DD7484B}"/>
    <dgm:cxn modelId="{F30ED7FD-498A-49EB-BFF9-44DD65D12583}" srcId="{58F0916F-5E50-4736-AF54-43775EB480FA}" destId="{0A0671B5-305B-4BCC-AF29-2A064D4C45F9}" srcOrd="3" destOrd="0" parTransId="{F39955B2-3D25-4E0B-AB80-ACF63B3DAF47}" sibTransId="{AAA18AAD-37CB-4695-80BB-909B361770B5}"/>
    <dgm:cxn modelId="{158DD6A3-1F56-4167-A51C-3DAD0260268A}" type="presOf" srcId="{58F0916F-5E50-4736-AF54-43775EB480FA}" destId="{A1516013-0E6A-4F2B-97F0-BCED9687E25C}" srcOrd="0" destOrd="0" presId="urn:microsoft.com/office/officeart/2005/8/layout/default"/>
    <dgm:cxn modelId="{EBCCC8D3-E8C9-466C-AE00-E32F7C92AB27}" srcId="{58F0916F-5E50-4736-AF54-43775EB480FA}" destId="{BD6C89F9-B321-4639-A60E-9FB82D2BF542}" srcOrd="2" destOrd="0" parTransId="{2DA3DD99-EFFD-4A9A-B059-81FEBBB7FA86}" sibTransId="{6EE67832-C250-44BD-B338-DFDC2200016B}"/>
    <dgm:cxn modelId="{5778A8AC-9B88-469C-87B0-96A538FCC829}" srcId="{58F0916F-5E50-4736-AF54-43775EB480FA}" destId="{F0639C51-4873-4AA3-BC7A-82C7F190B501}" srcOrd="5" destOrd="0" parTransId="{81EB2FF7-590A-4221-B0AA-1AFCEA964539}" sibTransId="{E7074EEE-6AD2-4D81-86A9-B484672026C6}"/>
    <dgm:cxn modelId="{F479B6BE-6474-4958-9519-697AEC02F1F6}" type="presOf" srcId="{25F6DE34-CCE1-4131-A22B-97577B5CBE50}" destId="{075BB219-1EE8-45D5-AB48-80DC445D481B}" srcOrd="0" destOrd="0" presId="urn:microsoft.com/office/officeart/2005/8/layout/default"/>
    <dgm:cxn modelId="{2200AA36-0E15-4315-BC06-17D37E412818}" type="presOf" srcId="{F0639C51-4873-4AA3-BC7A-82C7F190B501}" destId="{E0AFFBFF-F036-4AB7-86C2-C41F4CD79319}" srcOrd="0" destOrd="0" presId="urn:microsoft.com/office/officeart/2005/8/layout/default"/>
    <dgm:cxn modelId="{4CB7CA89-66D3-41FB-9124-889B047C4D49}" type="presOf" srcId="{0A0671B5-305B-4BCC-AF29-2A064D4C45F9}" destId="{D54ABE0B-BCBB-4695-8237-4A0A4367BDE1}" srcOrd="0" destOrd="0" presId="urn:microsoft.com/office/officeart/2005/8/layout/default"/>
    <dgm:cxn modelId="{4E6E4856-7EFC-4007-BC21-382F3D7C5023}" type="presOf" srcId="{BD6C89F9-B321-4639-A60E-9FB82D2BF542}" destId="{598EE7A2-B561-49AD-A794-5F48A3BA928E}" srcOrd="0" destOrd="0" presId="urn:microsoft.com/office/officeart/2005/8/layout/default"/>
    <dgm:cxn modelId="{8FE79883-8548-4E1E-8EF7-8A676F82BB1C}" type="presOf" srcId="{4E99DBD6-042F-4E1C-80E2-251F700CC6B1}" destId="{0F11CB0D-5249-43EE-B66A-F7B352950805}" srcOrd="0" destOrd="0" presId="urn:microsoft.com/office/officeart/2005/8/layout/default"/>
    <dgm:cxn modelId="{85920D41-2AA4-4710-985A-56ED6FB476EF}" srcId="{58F0916F-5E50-4736-AF54-43775EB480FA}" destId="{D8002CD1-7D58-4F92-80C4-8DA92AC390B2}" srcOrd="4" destOrd="0" parTransId="{CB278552-830E-4ABB-939A-CC02A12F967F}" sibTransId="{491C7018-3DC4-432F-8376-F9E2E51ED925}"/>
    <dgm:cxn modelId="{2819016D-4379-4A88-BD71-A6174FFC2EC7}" srcId="{58F0916F-5E50-4736-AF54-43775EB480FA}" destId="{4E99DBD6-042F-4E1C-80E2-251F700CC6B1}" srcOrd="1" destOrd="0" parTransId="{832CBAF5-B620-4746-AB2D-9F872CA6B326}" sibTransId="{661DC0AD-730E-4650-AA07-56655A475968}"/>
    <dgm:cxn modelId="{49A9197F-C1DE-44DE-8AC1-A90952FFEA07}" type="presParOf" srcId="{A1516013-0E6A-4F2B-97F0-BCED9687E25C}" destId="{075BB219-1EE8-45D5-AB48-80DC445D481B}" srcOrd="0" destOrd="0" presId="urn:microsoft.com/office/officeart/2005/8/layout/default"/>
    <dgm:cxn modelId="{A0EB0186-777E-436D-A317-A9FAE476816D}" type="presParOf" srcId="{A1516013-0E6A-4F2B-97F0-BCED9687E25C}" destId="{16BCC89E-E29A-4D43-8578-5D55FC5E1220}" srcOrd="1" destOrd="0" presId="urn:microsoft.com/office/officeart/2005/8/layout/default"/>
    <dgm:cxn modelId="{68EA6819-677C-4982-91CF-BBEF4E488A10}" type="presParOf" srcId="{A1516013-0E6A-4F2B-97F0-BCED9687E25C}" destId="{0F11CB0D-5249-43EE-B66A-F7B352950805}" srcOrd="2" destOrd="0" presId="urn:microsoft.com/office/officeart/2005/8/layout/default"/>
    <dgm:cxn modelId="{4BA2356B-9B07-46CC-9B90-519B19AE3724}" type="presParOf" srcId="{A1516013-0E6A-4F2B-97F0-BCED9687E25C}" destId="{DB96694F-00E6-4150-A777-EAF3DDF80839}" srcOrd="3" destOrd="0" presId="urn:microsoft.com/office/officeart/2005/8/layout/default"/>
    <dgm:cxn modelId="{E12A963E-F287-4CF8-8B56-243D01511F4A}" type="presParOf" srcId="{A1516013-0E6A-4F2B-97F0-BCED9687E25C}" destId="{598EE7A2-B561-49AD-A794-5F48A3BA928E}" srcOrd="4" destOrd="0" presId="urn:microsoft.com/office/officeart/2005/8/layout/default"/>
    <dgm:cxn modelId="{712042DE-85AE-472A-9EB7-E4F2EE85A934}" type="presParOf" srcId="{A1516013-0E6A-4F2B-97F0-BCED9687E25C}" destId="{962A5395-8034-4588-9ADA-AB4BA4ABA71A}" srcOrd="5" destOrd="0" presId="urn:microsoft.com/office/officeart/2005/8/layout/default"/>
    <dgm:cxn modelId="{3EA76250-1034-4606-8BFB-8DBB32894C4D}" type="presParOf" srcId="{A1516013-0E6A-4F2B-97F0-BCED9687E25C}" destId="{D54ABE0B-BCBB-4695-8237-4A0A4367BDE1}" srcOrd="6" destOrd="0" presId="urn:microsoft.com/office/officeart/2005/8/layout/default"/>
    <dgm:cxn modelId="{3CE3D32B-5D2A-49DC-964E-4E71709E0BE9}" type="presParOf" srcId="{A1516013-0E6A-4F2B-97F0-BCED9687E25C}" destId="{D2D5E068-339C-46AC-A85E-7AE61D844F76}" srcOrd="7" destOrd="0" presId="urn:microsoft.com/office/officeart/2005/8/layout/default"/>
    <dgm:cxn modelId="{B0E01797-8378-472C-86FB-6BF864CF3A68}" type="presParOf" srcId="{A1516013-0E6A-4F2B-97F0-BCED9687E25C}" destId="{0DEFA8A2-433B-4192-A653-422FF0AFC88A}" srcOrd="8" destOrd="0" presId="urn:microsoft.com/office/officeart/2005/8/layout/default"/>
    <dgm:cxn modelId="{AB052D68-3CB9-4CFE-8E19-3E81A2AC4896}" type="presParOf" srcId="{A1516013-0E6A-4F2B-97F0-BCED9687E25C}" destId="{F3434DCA-C526-4AD8-991D-A068066B07CC}" srcOrd="9" destOrd="0" presId="urn:microsoft.com/office/officeart/2005/8/layout/default"/>
    <dgm:cxn modelId="{E398FE5B-5E8A-4DCB-A9E3-19876CE24D95}" type="presParOf" srcId="{A1516013-0E6A-4F2B-97F0-BCED9687E25C}" destId="{E0AFFBFF-F036-4AB7-86C2-C41F4CD7931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Not all reasons from</a:t>
            </a:r>
            <a:r>
              <a:rPr lang="en-US" baseline="0" dirty="0" smtClean="0"/>
              <a:t> the text are listed.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1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81600" y="2133600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</a:t>
            </a:r>
            <a:r>
              <a:rPr lang="en-US" dirty="0" smtClean="0"/>
              <a:t>Six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solidFill>
                  <a:srgbClr val="660033"/>
                </a:solidFill>
              </a:rPr>
              <a:t>Training Evaluation</a:t>
            </a:r>
            <a:endParaRPr lang="en-US" dirty="0">
              <a:solidFill>
                <a:srgbClr val="660033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3797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Explain why evaluation is </a:t>
            </a:r>
            <a:r>
              <a:rPr lang="en-US" dirty="0" smtClean="0"/>
              <a:t>important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Identify and choose outcomes to evaluate a training </a:t>
            </a:r>
            <a:r>
              <a:rPr lang="en-US" dirty="0" smtClean="0"/>
              <a:t>program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Discuss the process used to plan and implement a good training </a:t>
            </a:r>
            <a:r>
              <a:rPr lang="en-US" dirty="0" smtClean="0"/>
              <a:t>evaluation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Discuss the strengths and weaknesses of different evaluation </a:t>
            </a:r>
            <a:r>
              <a:rPr lang="en-US" dirty="0" smtClean="0"/>
              <a:t>designs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752600"/>
            <a:ext cx="6417732" cy="4800600"/>
          </a:xfrm>
        </p:spPr>
        <p:txBody>
          <a:bodyPr>
            <a:normAutofit/>
          </a:bodyPr>
          <a:lstStyle/>
          <a:p>
            <a:r>
              <a:rPr lang="en-US" dirty="0"/>
              <a:t>Choose the appropriate evaluation design based on the characteristics of the company and the importance and purpose of the </a:t>
            </a:r>
            <a:r>
              <a:rPr lang="en-US" dirty="0" smtClean="0"/>
              <a:t>training</a:t>
            </a:r>
          </a:p>
          <a:p>
            <a:endParaRPr lang="en-US" sz="800" dirty="0"/>
          </a:p>
          <a:p>
            <a:r>
              <a:rPr lang="en-US" dirty="0"/>
              <a:t>Conduct a cost-benefit analysis for a training </a:t>
            </a:r>
            <a:r>
              <a:rPr lang="en-US" dirty="0" smtClean="0"/>
              <a:t>program</a:t>
            </a:r>
          </a:p>
          <a:p>
            <a:endParaRPr lang="en-US" sz="800" dirty="0"/>
          </a:p>
          <a:p>
            <a:r>
              <a:rPr lang="en-US" dirty="0"/>
              <a:t>Explain the role of workforce analytics and dashboards in determining the value of training </a:t>
            </a:r>
            <a:r>
              <a:rPr lang="en-US" dirty="0" smtClean="0"/>
              <a:t>practices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1672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660033"/>
                </a:solidFill>
              </a:rPr>
              <a:t>Training </a:t>
            </a:r>
            <a:r>
              <a:rPr lang="en-US" dirty="0" smtClean="0">
                <a:solidFill>
                  <a:srgbClr val="660033"/>
                </a:solidFill>
              </a:rPr>
              <a:t>effectiveness: </a:t>
            </a:r>
            <a:r>
              <a:rPr lang="en-US" dirty="0" smtClean="0"/>
              <a:t>benefits derived training</a:t>
            </a:r>
          </a:p>
          <a:p>
            <a:endParaRPr lang="en-US" sz="400" dirty="0"/>
          </a:p>
          <a:p>
            <a:r>
              <a:rPr lang="en-US" dirty="0">
                <a:solidFill>
                  <a:srgbClr val="660033"/>
                </a:solidFill>
              </a:rPr>
              <a:t>Training </a:t>
            </a:r>
            <a:r>
              <a:rPr lang="en-US" dirty="0" smtClean="0">
                <a:solidFill>
                  <a:srgbClr val="660033"/>
                </a:solidFill>
              </a:rPr>
              <a:t>evaluation:</a:t>
            </a:r>
            <a:r>
              <a:rPr lang="en-US" dirty="0" smtClean="0"/>
              <a:t> process of determining training </a:t>
            </a:r>
            <a:r>
              <a:rPr lang="en-US" dirty="0"/>
              <a:t>effectiveness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dirty="0">
                <a:solidFill>
                  <a:srgbClr val="660033"/>
                </a:solidFill>
              </a:rPr>
              <a:t>Training </a:t>
            </a:r>
            <a:r>
              <a:rPr lang="en-US" dirty="0" smtClean="0">
                <a:solidFill>
                  <a:srgbClr val="660033"/>
                </a:solidFill>
              </a:rPr>
              <a:t>outcomes: </a:t>
            </a:r>
            <a:r>
              <a:rPr lang="en-US" dirty="0" smtClean="0"/>
              <a:t>measures to </a:t>
            </a:r>
            <a:r>
              <a:rPr lang="en-US" dirty="0"/>
              <a:t>evaluate training </a:t>
            </a:r>
            <a:r>
              <a:rPr lang="en-US" dirty="0" smtClean="0"/>
              <a:t>effectiveness</a:t>
            </a:r>
          </a:p>
          <a:p>
            <a:endParaRPr lang="en-US" sz="400" dirty="0"/>
          </a:p>
          <a:p>
            <a:r>
              <a:rPr lang="en-US" dirty="0" smtClean="0">
                <a:solidFill>
                  <a:srgbClr val="660033"/>
                </a:solidFill>
              </a:rPr>
              <a:t>Evaluation design: </a:t>
            </a:r>
            <a:r>
              <a:rPr lang="en-US" dirty="0" smtClean="0"/>
              <a:t>data will be collected and which data will be collected for training evaluation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90845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Formative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Refers to </a:t>
            </a:r>
            <a:r>
              <a:rPr lang="en-US" dirty="0" smtClean="0"/>
              <a:t>evaluation </a:t>
            </a:r>
            <a:r>
              <a:rPr lang="en-US" dirty="0"/>
              <a:t>of training that takes place during program </a:t>
            </a:r>
            <a:r>
              <a:rPr lang="en-US" dirty="0" smtClean="0"/>
              <a:t>design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Helps to ensure training is well </a:t>
            </a:r>
            <a:r>
              <a:rPr lang="en-US" dirty="0" smtClean="0"/>
              <a:t>organized, runs smoothly, </a:t>
            </a:r>
            <a:r>
              <a:rPr lang="en-US" dirty="0"/>
              <a:t>and that trainees learn and are </a:t>
            </a:r>
            <a:r>
              <a:rPr lang="en-US" dirty="0" smtClean="0"/>
              <a:t>satisfied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Provides information </a:t>
            </a:r>
            <a:r>
              <a:rPr lang="en-US" dirty="0" smtClean="0"/>
              <a:t>on how </a:t>
            </a:r>
            <a:r>
              <a:rPr lang="en-US" dirty="0"/>
              <a:t>to make a program </a:t>
            </a:r>
            <a:r>
              <a:rPr lang="en-US" dirty="0" smtClean="0"/>
              <a:t>better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510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Summative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Refers to evaluation conducted to determine </a:t>
            </a:r>
            <a:r>
              <a:rPr lang="en-US" dirty="0" smtClean="0"/>
              <a:t>if training has lead to desirable outcomes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Examines whether trainees have improved or acquired knowledge, </a:t>
            </a:r>
            <a:r>
              <a:rPr lang="en-US" dirty="0" smtClean="0"/>
              <a:t>skills, </a:t>
            </a:r>
            <a:r>
              <a:rPr lang="en-US" dirty="0"/>
              <a:t>attitudes, behaviors, or other </a:t>
            </a:r>
            <a:r>
              <a:rPr lang="en-US" dirty="0" smtClean="0"/>
              <a:t>outcomes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Includes examining the business impact of </a:t>
            </a: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992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en-US" dirty="0" smtClean="0"/>
              <a:t>There are multiple reasons </a:t>
            </a:r>
            <a:r>
              <a:rPr lang="en-US" dirty="0"/>
              <a:t>to </a:t>
            </a:r>
            <a:r>
              <a:rPr lang="en-US" dirty="0" smtClean="0"/>
              <a:t>evaluate:</a:t>
            </a:r>
            <a:endParaRPr lang="en-US" dirty="0"/>
          </a:p>
          <a:p>
            <a:pPr lvl="1">
              <a:lnSpc>
                <a:spcPct val="98000"/>
              </a:lnSpc>
              <a:spcBef>
                <a:spcPts val="0"/>
              </a:spcBef>
            </a:pPr>
            <a:r>
              <a:rPr lang="en-US" dirty="0" smtClean="0"/>
              <a:t>identify a program’s strengths and weaknesses</a:t>
            </a:r>
          </a:p>
          <a:p>
            <a:pPr lvl="1">
              <a:lnSpc>
                <a:spcPct val="98000"/>
              </a:lnSpc>
              <a:spcBef>
                <a:spcPts val="0"/>
              </a:spcBef>
            </a:pPr>
            <a:r>
              <a:rPr lang="en-US" dirty="0" smtClean="0"/>
              <a:t>assess what features of training content and context matter</a:t>
            </a:r>
          </a:p>
          <a:p>
            <a:pPr lvl="1">
              <a:lnSpc>
                <a:spcPct val="98000"/>
              </a:lnSpc>
              <a:spcBef>
                <a:spcPts val="0"/>
              </a:spcBef>
            </a:pPr>
            <a:r>
              <a:rPr lang="en-US" dirty="0" smtClean="0"/>
              <a:t>identify which trainees benefited </a:t>
            </a:r>
          </a:p>
          <a:p>
            <a:pPr lvl="1">
              <a:lnSpc>
                <a:spcPct val="98000"/>
              </a:lnSpc>
              <a:spcBef>
                <a:spcPts val="0"/>
              </a:spcBef>
            </a:pPr>
            <a:r>
              <a:rPr lang="en-US" dirty="0" smtClean="0"/>
              <a:t>gather information for marketing training</a:t>
            </a:r>
          </a:p>
          <a:p>
            <a:pPr lvl="1">
              <a:lnSpc>
                <a:spcPct val="98000"/>
              </a:lnSpc>
              <a:spcBef>
                <a:spcPts val="0"/>
              </a:spcBef>
            </a:pPr>
            <a:r>
              <a:rPr lang="en-US" dirty="0" smtClean="0"/>
              <a:t>determine financial benefits and costs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595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Evaluation Process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5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0938" y="1898650"/>
            <a:ext cx="3903662" cy="362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11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Outcomes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59489039"/>
              </p:ext>
            </p:extLst>
          </p:nvPr>
        </p:nvGraphicFramePr>
        <p:xfrm>
          <a:off x="1524000" y="1905000"/>
          <a:ext cx="64008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450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Trainees</a:t>
            </a:r>
            <a:r>
              <a:rPr lang="en-US" dirty="0"/>
              <a:t>’ perceptions of the training experience relating to the content, facilities, trainer, and </a:t>
            </a:r>
            <a:r>
              <a:rPr lang="en-US" dirty="0" smtClean="0"/>
              <a:t>methods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Key questions to consider include:</a:t>
            </a:r>
          </a:p>
          <a:p>
            <a:pPr lvl="1">
              <a:spcBef>
                <a:spcPts val="0"/>
              </a:spcBef>
            </a:pPr>
            <a:r>
              <a:rPr lang="en-US" dirty="0"/>
              <a:t>Did the trainees like the program?</a:t>
            </a:r>
          </a:p>
          <a:p>
            <a:pPr lvl="1">
              <a:spcBef>
                <a:spcPts val="0"/>
              </a:spcBef>
            </a:pPr>
            <a:r>
              <a:rPr lang="en-US" dirty="0"/>
              <a:t>Did the environment help learning?</a:t>
            </a:r>
          </a:p>
          <a:p>
            <a:pPr lvl="1">
              <a:spcBef>
                <a:spcPts val="0"/>
              </a:spcBef>
            </a:pPr>
            <a:r>
              <a:rPr lang="en-US" dirty="0"/>
              <a:t>Was </a:t>
            </a:r>
            <a:r>
              <a:rPr lang="en-US" dirty="0" smtClean="0"/>
              <a:t>the material </a:t>
            </a:r>
            <a:r>
              <a:rPr lang="en-US" dirty="0"/>
              <a:t>meaningful</a:t>
            </a:r>
            <a:r>
              <a:rPr lang="en-US" dirty="0" smtClean="0"/>
              <a:t>?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 smtClean="0"/>
              <a:t>Typically measured at the end of training</a:t>
            </a:r>
            <a:endParaRPr lang="en-US" dirty="0"/>
          </a:p>
          <a:p>
            <a:pPr lvl="1"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2750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93782"/>
            <a:ext cx="7058377" cy="1468418"/>
          </a:xfrm>
        </p:spPr>
        <p:txBody>
          <a:bodyPr>
            <a:normAutofit/>
          </a:bodyPr>
          <a:lstStyle/>
          <a:p>
            <a:r>
              <a:rPr lang="en-US" dirty="0" smtClean="0"/>
              <a:t>Learning &amp; Cognitive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Relate to familiarity with information, including principles, facts, techniques, procedures, and </a:t>
            </a:r>
            <a:r>
              <a:rPr lang="en-US" dirty="0" smtClean="0"/>
              <a:t>processes</a:t>
            </a:r>
          </a:p>
          <a:p>
            <a:endParaRPr lang="en-US" sz="800" dirty="0"/>
          </a:p>
          <a:p>
            <a:r>
              <a:rPr lang="en-US" dirty="0"/>
              <a:t>Typically </a:t>
            </a:r>
            <a:r>
              <a:rPr lang="en-US" dirty="0" smtClean="0"/>
              <a:t>measured via paper-and-pencil </a:t>
            </a:r>
            <a:r>
              <a:rPr lang="en-US" dirty="0"/>
              <a:t>tests </a:t>
            </a:r>
            <a:r>
              <a:rPr lang="en-US" dirty="0" smtClean="0"/>
              <a:t>and self-assessments</a:t>
            </a:r>
          </a:p>
          <a:p>
            <a:endParaRPr lang="en-US" sz="800" dirty="0"/>
          </a:p>
          <a:p>
            <a:r>
              <a:rPr lang="en-US" dirty="0"/>
              <a:t>Tests </a:t>
            </a:r>
            <a:r>
              <a:rPr lang="en-US" dirty="0" smtClean="0"/>
              <a:t>often </a:t>
            </a:r>
            <a:r>
              <a:rPr lang="en-US" dirty="0"/>
              <a:t>preferred over </a:t>
            </a:r>
            <a:r>
              <a:rPr lang="en-US" dirty="0" smtClean="0"/>
              <a:t>self-assessments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3848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93782"/>
            <a:ext cx="6829777" cy="146841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Behavior &amp; Skill-Based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Relate to proficiency with </a:t>
            </a:r>
            <a:r>
              <a:rPr lang="en-US" dirty="0" smtClean="0"/>
              <a:t>technical skills, motor skills, </a:t>
            </a:r>
            <a:r>
              <a:rPr lang="en-US" dirty="0"/>
              <a:t>and behavior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Include </a:t>
            </a:r>
            <a:r>
              <a:rPr lang="en-US" dirty="0" smtClean="0"/>
              <a:t>learning and transfer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Learning often assessed </a:t>
            </a:r>
            <a:r>
              <a:rPr lang="en-US" dirty="0" smtClean="0"/>
              <a:t>via  </a:t>
            </a:r>
            <a:r>
              <a:rPr lang="en-US" dirty="0"/>
              <a:t>work samples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/>
              <a:t>Transfer often  assessed </a:t>
            </a:r>
            <a:r>
              <a:rPr lang="en-US" dirty="0" smtClean="0"/>
              <a:t>via observation or managerial/peer </a:t>
            </a:r>
            <a:r>
              <a:rPr lang="en-US" dirty="0"/>
              <a:t>ratings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871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Affective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3962400"/>
          </a:xfrm>
        </p:spPr>
        <p:txBody>
          <a:bodyPr>
            <a:noAutofit/>
          </a:bodyPr>
          <a:lstStyle/>
          <a:p>
            <a:r>
              <a:rPr lang="en-US" dirty="0"/>
              <a:t>Include attitudes and motivation</a:t>
            </a:r>
          </a:p>
          <a:p>
            <a:pPr lvl="1"/>
            <a:r>
              <a:rPr lang="en-US" dirty="0" smtClean="0"/>
              <a:t>e.g., </a:t>
            </a:r>
            <a:r>
              <a:rPr lang="en-US" dirty="0"/>
              <a:t>self-efficacy, employee engagement, motivation to learn, tolerance for diversity</a:t>
            </a:r>
            <a:r>
              <a:rPr lang="en-US" dirty="0" smtClean="0"/>
              <a:t>, attitudes toward safety</a:t>
            </a:r>
            <a:r>
              <a:rPr lang="en-US" dirty="0"/>
              <a:t> </a:t>
            </a:r>
            <a:endParaRPr lang="en-US" dirty="0" smtClean="0"/>
          </a:p>
          <a:p>
            <a:pPr marL="365760" lvl="1" indent="0">
              <a:buNone/>
            </a:pPr>
            <a:endParaRPr lang="en-US" sz="1200" dirty="0"/>
          </a:p>
          <a:p>
            <a:r>
              <a:rPr lang="en-US" dirty="0"/>
              <a:t>The attitude of interest depends on </a:t>
            </a:r>
            <a:r>
              <a:rPr lang="en-US" dirty="0" smtClean="0"/>
              <a:t>the training </a:t>
            </a:r>
            <a:r>
              <a:rPr lang="en-US" dirty="0"/>
              <a:t>objectives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Affective outcomes </a:t>
            </a:r>
            <a:r>
              <a:rPr lang="en-US" dirty="0" smtClean="0"/>
              <a:t>often measured via surveys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9933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Did training have an impact on meaningful business outcomes</a:t>
            </a:r>
            <a:r>
              <a:rPr lang="en-US" dirty="0" smtClean="0"/>
              <a:t>?</a:t>
            </a:r>
          </a:p>
          <a:p>
            <a:endParaRPr lang="en-US" sz="1000" dirty="0"/>
          </a:p>
          <a:p>
            <a:r>
              <a:rPr lang="en-US" dirty="0"/>
              <a:t>Outcomes used to determine the benefits of </a:t>
            </a:r>
            <a:r>
              <a:rPr lang="en-US" dirty="0" smtClean="0"/>
              <a:t>training to </a:t>
            </a:r>
            <a:r>
              <a:rPr lang="en-US" dirty="0"/>
              <a:t>the company</a:t>
            </a:r>
          </a:p>
          <a:p>
            <a:pPr lvl="1"/>
            <a:r>
              <a:rPr lang="en-US" dirty="0"/>
              <a:t>e.g., reduced costs, increased employee retention, increased sales, improved quality or customer service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97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Return on 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Involves comparing the training program's benefits </a:t>
            </a:r>
            <a:r>
              <a:rPr lang="en-US" dirty="0" smtClean="0"/>
              <a:t>to its </a:t>
            </a:r>
            <a:r>
              <a:rPr lang="en-US" dirty="0"/>
              <a:t>costs in monetary terms 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Benefits: </a:t>
            </a:r>
            <a:r>
              <a:rPr lang="en-US" dirty="0" smtClean="0"/>
              <a:t>value the </a:t>
            </a:r>
            <a:r>
              <a:rPr lang="en-US" dirty="0"/>
              <a:t>company gains </a:t>
            </a:r>
            <a:endParaRPr lang="en-US" dirty="0" smtClean="0"/>
          </a:p>
          <a:p>
            <a:pPr lvl="1">
              <a:spcBef>
                <a:spcPts val="0"/>
              </a:spcBef>
            </a:pPr>
            <a:endParaRPr lang="en-US" sz="1200" dirty="0" smtClean="0"/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660033"/>
                </a:solidFill>
              </a:rPr>
              <a:t>Direct costs</a:t>
            </a:r>
            <a:r>
              <a:rPr lang="en-US" dirty="0" smtClean="0"/>
              <a:t>: salaries for employees </a:t>
            </a:r>
            <a:r>
              <a:rPr lang="en-US" dirty="0"/>
              <a:t>involved in </a:t>
            </a:r>
            <a:r>
              <a:rPr lang="en-US" dirty="0" smtClean="0"/>
              <a:t>training, </a:t>
            </a:r>
            <a:r>
              <a:rPr lang="en-US" dirty="0"/>
              <a:t>program </a:t>
            </a:r>
            <a:r>
              <a:rPr lang="en-US" dirty="0" smtClean="0"/>
              <a:t>materials, facilities, </a:t>
            </a:r>
            <a:r>
              <a:rPr lang="en-US" dirty="0"/>
              <a:t>and </a:t>
            </a:r>
            <a:r>
              <a:rPr lang="en-US" dirty="0" smtClean="0"/>
              <a:t>travel</a:t>
            </a:r>
          </a:p>
          <a:p>
            <a:pPr lvl="1">
              <a:spcBef>
                <a:spcPts val="0"/>
              </a:spcBef>
            </a:pPr>
            <a:endParaRPr lang="en-US" sz="1200" dirty="0"/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Indirect </a:t>
            </a:r>
            <a:r>
              <a:rPr lang="en-US" dirty="0" smtClean="0">
                <a:solidFill>
                  <a:srgbClr val="660033"/>
                </a:solidFill>
              </a:rPr>
              <a:t>costs</a:t>
            </a:r>
            <a:r>
              <a:rPr lang="en-US" dirty="0" smtClean="0"/>
              <a:t>: costs not related </a:t>
            </a:r>
            <a:r>
              <a:rPr lang="en-US" dirty="0"/>
              <a:t>directly to </a:t>
            </a:r>
            <a:r>
              <a:rPr lang="en-US" dirty="0" smtClean="0"/>
              <a:t>design and delivery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8969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Outcomes?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079381" y="2133599"/>
            <a:ext cx="5235819" cy="3047091"/>
            <a:chOff x="2079381" y="1905907"/>
            <a:chExt cx="5290036" cy="3274784"/>
          </a:xfrm>
        </p:grpSpPr>
        <p:sp>
          <p:nvSpPr>
            <p:cNvPr id="6" name="Freeform 5"/>
            <p:cNvSpPr/>
            <p:nvPr/>
          </p:nvSpPr>
          <p:spPr>
            <a:xfrm>
              <a:off x="2079381" y="1905907"/>
              <a:ext cx="2519064" cy="1511438"/>
            </a:xfrm>
            <a:custGeom>
              <a:avLst/>
              <a:gdLst>
                <a:gd name="connsiteX0" fmla="*/ 0 w 2519064"/>
                <a:gd name="connsiteY0" fmla="*/ 0 h 1511438"/>
                <a:gd name="connsiteX1" fmla="*/ 2519064 w 2519064"/>
                <a:gd name="connsiteY1" fmla="*/ 0 h 1511438"/>
                <a:gd name="connsiteX2" fmla="*/ 2519064 w 2519064"/>
                <a:gd name="connsiteY2" fmla="*/ 1511438 h 1511438"/>
                <a:gd name="connsiteX3" fmla="*/ 0 w 2519064"/>
                <a:gd name="connsiteY3" fmla="*/ 1511438 h 1511438"/>
                <a:gd name="connsiteX4" fmla="*/ 0 w 2519064"/>
                <a:gd name="connsiteY4" fmla="*/ 0 h 151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064" h="1511438">
                  <a:moveTo>
                    <a:pt x="0" y="0"/>
                  </a:moveTo>
                  <a:lnTo>
                    <a:pt x="2519064" y="0"/>
                  </a:lnTo>
                  <a:lnTo>
                    <a:pt x="2519064" y="1511438"/>
                  </a:lnTo>
                  <a:lnTo>
                    <a:pt x="0" y="15114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latin typeface="Gisha" panose="020B0502040204020203" pitchFamily="34" charset="-79"/>
                  <a:cs typeface="Gisha" panose="020B0502040204020203" pitchFamily="34" charset="-79"/>
                </a:rPr>
                <a:t>Relevance</a:t>
              </a:r>
              <a:endParaRPr lang="en-US" sz="2800" kern="1200" dirty="0"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850353" y="1905907"/>
              <a:ext cx="2519064" cy="1511438"/>
            </a:xfrm>
            <a:custGeom>
              <a:avLst/>
              <a:gdLst>
                <a:gd name="connsiteX0" fmla="*/ 0 w 2519064"/>
                <a:gd name="connsiteY0" fmla="*/ 0 h 1511438"/>
                <a:gd name="connsiteX1" fmla="*/ 2519064 w 2519064"/>
                <a:gd name="connsiteY1" fmla="*/ 0 h 1511438"/>
                <a:gd name="connsiteX2" fmla="*/ 2519064 w 2519064"/>
                <a:gd name="connsiteY2" fmla="*/ 1511438 h 1511438"/>
                <a:gd name="connsiteX3" fmla="*/ 0 w 2519064"/>
                <a:gd name="connsiteY3" fmla="*/ 1511438 h 1511438"/>
                <a:gd name="connsiteX4" fmla="*/ 0 w 2519064"/>
                <a:gd name="connsiteY4" fmla="*/ 0 h 151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064" h="1511438">
                  <a:moveTo>
                    <a:pt x="0" y="0"/>
                  </a:moveTo>
                  <a:lnTo>
                    <a:pt x="2519064" y="0"/>
                  </a:lnTo>
                  <a:lnTo>
                    <a:pt x="2519064" y="1511438"/>
                  </a:lnTo>
                  <a:lnTo>
                    <a:pt x="0" y="15114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0" kern="1200" dirty="0" smtClean="0">
                  <a:latin typeface="Gisha" panose="020B0502040204020203" pitchFamily="34" charset="-79"/>
                  <a:cs typeface="Gisha" panose="020B0502040204020203" pitchFamily="34" charset="-79"/>
                </a:rPr>
                <a:t>Reliability</a:t>
              </a:r>
              <a:endParaRPr lang="en-US" sz="2800" b="0" kern="1200" dirty="0"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2079381" y="3669253"/>
              <a:ext cx="2519064" cy="1511438"/>
            </a:xfrm>
            <a:custGeom>
              <a:avLst/>
              <a:gdLst>
                <a:gd name="connsiteX0" fmla="*/ 0 w 2519064"/>
                <a:gd name="connsiteY0" fmla="*/ 0 h 1511438"/>
                <a:gd name="connsiteX1" fmla="*/ 2519064 w 2519064"/>
                <a:gd name="connsiteY1" fmla="*/ 0 h 1511438"/>
                <a:gd name="connsiteX2" fmla="*/ 2519064 w 2519064"/>
                <a:gd name="connsiteY2" fmla="*/ 1511438 h 1511438"/>
                <a:gd name="connsiteX3" fmla="*/ 0 w 2519064"/>
                <a:gd name="connsiteY3" fmla="*/ 1511438 h 1511438"/>
                <a:gd name="connsiteX4" fmla="*/ 0 w 2519064"/>
                <a:gd name="connsiteY4" fmla="*/ 0 h 151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064" h="1511438">
                  <a:moveTo>
                    <a:pt x="0" y="0"/>
                  </a:moveTo>
                  <a:lnTo>
                    <a:pt x="2519064" y="0"/>
                  </a:lnTo>
                  <a:lnTo>
                    <a:pt x="2519064" y="1511438"/>
                  </a:lnTo>
                  <a:lnTo>
                    <a:pt x="0" y="15114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0" kern="1200" dirty="0" smtClean="0">
                  <a:latin typeface="Gisha" panose="020B0502040204020203" pitchFamily="34" charset="-79"/>
                  <a:cs typeface="Gisha" panose="020B0502040204020203" pitchFamily="34" charset="-79"/>
                </a:rPr>
                <a:t>Discrimination</a:t>
              </a:r>
              <a:endParaRPr lang="en-US" sz="2800" b="0" kern="1200" dirty="0"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850353" y="3669253"/>
              <a:ext cx="2519064" cy="1511438"/>
            </a:xfrm>
            <a:custGeom>
              <a:avLst/>
              <a:gdLst>
                <a:gd name="connsiteX0" fmla="*/ 0 w 2519064"/>
                <a:gd name="connsiteY0" fmla="*/ 0 h 1511438"/>
                <a:gd name="connsiteX1" fmla="*/ 2519064 w 2519064"/>
                <a:gd name="connsiteY1" fmla="*/ 0 h 1511438"/>
                <a:gd name="connsiteX2" fmla="*/ 2519064 w 2519064"/>
                <a:gd name="connsiteY2" fmla="*/ 1511438 h 1511438"/>
                <a:gd name="connsiteX3" fmla="*/ 0 w 2519064"/>
                <a:gd name="connsiteY3" fmla="*/ 1511438 h 1511438"/>
                <a:gd name="connsiteX4" fmla="*/ 0 w 2519064"/>
                <a:gd name="connsiteY4" fmla="*/ 0 h 151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064" h="1511438">
                  <a:moveTo>
                    <a:pt x="0" y="0"/>
                  </a:moveTo>
                  <a:lnTo>
                    <a:pt x="2519064" y="0"/>
                  </a:lnTo>
                  <a:lnTo>
                    <a:pt x="2519064" y="1511438"/>
                  </a:lnTo>
                  <a:lnTo>
                    <a:pt x="0" y="15114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0" kern="1200" dirty="0" smtClean="0">
                  <a:latin typeface="Gisha" panose="020B0502040204020203" pitchFamily="34" charset="-79"/>
                  <a:cs typeface="Gisha" panose="020B0502040204020203" pitchFamily="34" charset="-79"/>
                </a:rPr>
                <a:t>Practicality</a:t>
              </a:r>
              <a:endParaRPr lang="en-US" sz="2800" b="0" kern="1200" dirty="0"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086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Relevance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The extent to which training </a:t>
            </a:r>
            <a:r>
              <a:rPr lang="en-US" dirty="0"/>
              <a:t>outcomes </a:t>
            </a:r>
            <a:r>
              <a:rPr lang="en-US" dirty="0" smtClean="0"/>
              <a:t>are related </a:t>
            </a:r>
            <a:r>
              <a:rPr lang="en-US" dirty="0"/>
              <a:t>to the learned capabilities emphasized in the </a:t>
            </a:r>
            <a:r>
              <a:rPr lang="en-US" dirty="0" smtClean="0"/>
              <a:t>program</a:t>
            </a:r>
            <a:endParaRPr lang="en-US" dirty="0"/>
          </a:p>
          <a:p>
            <a:pPr lvl="1"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C</a:t>
            </a:r>
            <a:r>
              <a:rPr lang="en-US" dirty="0" smtClean="0">
                <a:solidFill>
                  <a:srgbClr val="660033"/>
                </a:solidFill>
              </a:rPr>
              <a:t>ontamination</a:t>
            </a:r>
            <a:r>
              <a:rPr lang="en-US" dirty="0" smtClean="0"/>
              <a:t> </a:t>
            </a:r>
            <a:r>
              <a:rPr lang="en-US" dirty="0"/>
              <a:t>refers to the inclusion of inappropriate or irrelevant </a:t>
            </a:r>
            <a:r>
              <a:rPr lang="en-US" dirty="0" smtClean="0"/>
              <a:t>outcomes</a:t>
            </a:r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660033"/>
                </a:solidFill>
              </a:rPr>
              <a:t>D</a:t>
            </a:r>
            <a:r>
              <a:rPr lang="en-US" dirty="0" smtClean="0">
                <a:solidFill>
                  <a:srgbClr val="660033"/>
                </a:solidFill>
              </a:rPr>
              <a:t>eficiency</a:t>
            </a:r>
            <a:r>
              <a:rPr lang="en-US" dirty="0" smtClean="0"/>
              <a:t> </a:t>
            </a:r>
            <a:r>
              <a:rPr lang="en-US" dirty="0"/>
              <a:t>refers to the omission of important information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4714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Deficiency</a:t>
            </a:r>
            <a:r>
              <a:rPr lang="en-US" dirty="0"/>
              <a:t>, Relevance, </a:t>
            </a:r>
            <a:r>
              <a:rPr lang="en-US" dirty="0" smtClean="0"/>
              <a:t>&amp; Contamination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5" name="Picture 6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2294622"/>
            <a:ext cx="4343400" cy="3282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837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 smtClean="0"/>
              <a:t>The extent to which outcomes can be measured </a:t>
            </a:r>
            <a:r>
              <a:rPr lang="en-US" dirty="0"/>
              <a:t>consistently over </a:t>
            </a:r>
            <a:r>
              <a:rPr lang="en-US" dirty="0" smtClean="0"/>
              <a:t>time</a:t>
            </a:r>
            <a:endParaRPr lang="en-US" dirty="0"/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E</a:t>
            </a:r>
            <a:r>
              <a:rPr lang="en-US" dirty="0" smtClean="0"/>
              <a:t>valuators are concerned </a:t>
            </a:r>
            <a:r>
              <a:rPr lang="en-US" dirty="0"/>
              <a:t>with consistency over time, such that </a:t>
            </a:r>
            <a:r>
              <a:rPr lang="en-US" dirty="0" smtClean="0"/>
              <a:t>items do </a:t>
            </a:r>
            <a:r>
              <a:rPr lang="en-US" dirty="0"/>
              <a:t>not change in meaning or interpretation over </a:t>
            </a:r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2277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Discrimination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The extent to which measured performance reflects </a:t>
            </a:r>
            <a:r>
              <a:rPr lang="en-US" dirty="0"/>
              <a:t>a </a:t>
            </a:r>
            <a:r>
              <a:rPr lang="en-US" dirty="0" smtClean="0"/>
              <a:t>true difference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We want tests </a:t>
            </a:r>
            <a:r>
              <a:rPr lang="en-US" dirty="0" smtClean="0"/>
              <a:t>that discriminate </a:t>
            </a:r>
            <a:r>
              <a:rPr lang="en-US" dirty="0"/>
              <a:t>between high and low performance</a:t>
            </a:r>
          </a:p>
          <a:p>
            <a:pPr lvl="1">
              <a:spcBef>
                <a:spcPts val="0"/>
              </a:spcBef>
            </a:pPr>
            <a:r>
              <a:rPr lang="en-US" dirty="0"/>
              <a:t>A test </a:t>
            </a:r>
            <a:r>
              <a:rPr lang="en-US" dirty="0" smtClean="0"/>
              <a:t>that is too easy may not discriminate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 </a:t>
            </a:r>
            <a:r>
              <a:rPr lang="en-US" dirty="0"/>
              <a:t>this instance, both high and low performers would do well </a:t>
            </a:r>
            <a:r>
              <a:rPr lang="en-US" dirty="0" smtClean="0"/>
              <a:t>and appear </a:t>
            </a:r>
            <a:r>
              <a:rPr lang="en-US" dirty="0"/>
              <a:t>“good” even though they are </a:t>
            </a:r>
            <a:r>
              <a:rPr lang="en-US" dirty="0" smtClean="0"/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3681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Practicality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 smtClean="0"/>
              <a:t>The extent to which outcomes can be easily </a:t>
            </a:r>
            <a:r>
              <a:rPr lang="en-US" dirty="0"/>
              <a:t>measured and </a:t>
            </a:r>
            <a:r>
              <a:rPr lang="en-US" dirty="0" smtClean="0"/>
              <a:t>collected</a:t>
            </a:r>
            <a:endParaRPr lang="en-US" dirty="0"/>
          </a:p>
          <a:p>
            <a:endParaRPr lang="en-US" sz="1200" dirty="0"/>
          </a:p>
          <a:p>
            <a:r>
              <a:rPr lang="en-US" dirty="0" smtClean="0"/>
              <a:t>Companies often claim that measurement is too burdensome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0527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544618"/>
          </a:xfrm>
        </p:spPr>
        <p:txBody>
          <a:bodyPr>
            <a:normAutofit/>
          </a:bodyPr>
          <a:lstStyle/>
          <a:p>
            <a:r>
              <a:rPr lang="en-US" dirty="0" smtClean="0"/>
              <a:t>Training Evaluation Practices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66711" y="2133600"/>
            <a:ext cx="5562600" cy="33797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7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Which Outcomes?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While collecting data on all outcomes is ideal, </a:t>
            </a:r>
            <a:r>
              <a:rPr lang="en-US" dirty="0" smtClean="0"/>
              <a:t>it may </a:t>
            </a:r>
            <a:r>
              <a:rPr lang="en-US" dirty="0"/>
              <a:t>not always be necessary</a:t>
            </a:r>
          </a:p>
          <a:p>
            <a:endParaRPr lang="en-US" sz="800" dirty="0"/>
          </a:p>
          <a:p>
            <a:r>
              <a:rPr lang="en-US" dirty="0"/>
              <a:t>Consider the scope of the </a:t>
            </a:r>
            <a:r>
              <a:rPr lang="en-US" dirty="0" smtClean="0"/>
              <a:t>training and </a:t>
            </a:r>
            <a:r>
              <a:rPr lang="en-US" dirty="0"/>
              <a:t>practical </a:t>
            </a:r>
            <a:r>
              <a:rPr lang="en-US" dirty="0" smtClean="0"/>
              <a:t>considerations</a:t>
            </a:r>
            <a:endParaRPr lang="en-US" dirty="0"/>
          </a:p>
          <a:p>
            <a:endParaRPr lang="en-US" sz="800" dirty="0"/>
          </a:p>
          <a:p>
            <a:r>
              <a:rPr lang="en-US" dirty="0" smtClean="0"/>
              <a:t>Do not </a:t>
            </a:r>
            <a:r>
              <a:rPr lang="en-US" dirty="0"/>
              <a:t>assume that positive reactions lead to transfer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411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 Threats to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Threats to validity refer to factors that will lead an evaluator to question </a:t>
            </a:r>
            <a:r>
              <a:rPr lang="en-US" dirty="0" smtClean="0"/>
              <a:t>the results</a:t>
            </a:r>
            <a:endParaRPr lang="en-US" dirty="0"/>
          </a:p>
          <a:p>
            <a:endParaRPr lang="en-US" sz="1000" dirty="0"/>
          </a:p>
          <a:p>
            <a:r>
              <a:rPr lang="en-US" dirty="0">
                <a:solidFill>
                  <a:srgbClr val="660033"/>
                </a:solidFill>
              </a:rPr>
              <a:t>Internal validity </a:t>
            </a:r>
            <a:r>
              <a:rPr lang="en-US" dirty="0"/>
              <a:t>is the believability of the </a:t>
            </a:r>
            <a:r>
              <a:rPr lang="en-US" dirty="0" smtClean="0"/>
              <a:t>study</a:t>
            </a:r>
            <a:endParaRPr lang="en-US" dirty="0"/>
          </a:p>
          <a:p>
            <a:endParaRPr lang="en-US" sz="1000" dirty="0"/>
          </a:p>
          <a:p>
            <a:r>
              <a:rPr lang="en-US" dirty="0">
                <a:solidFill>
                  <a:srgbClr val="660033"/>
                </a:solidFill>
              </a:rPr>
              <a:t>External validity </a:t>
            </a:r>
            <a:r>
              <a:rPr lang="en-US" dirty="0" smtClean="0"/>
              <a:t>is the </a:t>
            </a:r>
            <a:r>
              <a:rPr lang="en-US" dirty="0"/>
              <a:t>generalizability of the evaluation results to other groups and </a:t>
            </a:r>
            <a:r>
              <a:rPr lang="en-US" dirty="0" smtClean="0"/>
              <a:t>situations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8163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965245" cy="120248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 Controlling for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There are three ways to control for </a:t>
            </a:r>
            <a:r>
              <a:rPr lang="en-US" dirty="0" smtClean="0"/>
              <a:t>threats:</a:t>
            </a:r>
            <a:endParaRPr lang="en-US" dirty="0"/>
          </a:p>
          <a:p>
            <a:pPr lvl="1"/>
            <a:r>
              <a:rPr lang="en-US" dirty="0"/>
              <a:t>Use pre-tests and post-tests </a:t>
            </a:r>
          </a:p>
          <a:p>
            <a:pPr lvl="1"/>
            <a:r>
              <a:rPr lang="en-US" dirty="0"/>
              <a:t>Use a control group</a:t>
            </a:r>
          </a:p>
          <a:p>
            <a:pPr lvl="1"/>
            <a:r>
              <a:rPr lang="en-US" dirty="0"/>
              <a:t>Random assignment of employees to control and training groups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7673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Post-test Only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Involves collecting only post-training </a:t>
            </a:r>
            <a:r>
              <a:rPr lang="en-US" dirty="0" smtClean="0"/>
              <a:t>outcomes</a:t>
            </a:r>
          </a:p>
          <a:p>
            <a:endParaRPr lang="en-US" sz="1200" dirty="0"/>
          </a:p>
          <a:p>
            <a:r>
              <a:rPr lang="en-US" dirty="0"/>
              <a:t>Appropriate when trainees can be expected to have similar levels of </a:t>
            </a:r>
            <a:r>
              <a:rPr lang="en-US" dirty="0" smtClean="0"/>
              <a:t>proficiency </a:t>
            </a:r>
            <a:r>
              <a:rPr lang="en-US" dirty="0"/>
              <a:t>prior to </a:t>
            </a:r>
            <a:r>
              <a:rPr lang="en-US" dirty="0" smtClean="0"/>
              <a:t>training</a:t>
            </a:r>
          </a:p>
          <a:p>
            <a:endParaRPr lang="en-US" sz="1200" dirty="0"/>
          </a:p>
          <a:p>
            <a:r>
              <a:rPr lang="en-US" dirty="0"/>
              <a:t>Strengthened </a:t>
            </a:r>
            <a:r>
              <a:rPr lang="en-US" dirty="0" smtClean="0"/>
              <a:t>with a </a:t>
            </a:r>
            <a:r>
              <a:rPr lang="en-US" dirty="0"/>
              <a:t>control group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5006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Pre-test / Post-test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Involves collecting both pre-training and post-training </a:t>
            </a:r>
            <a:r>
              <a:rPr lang="en-US" dirty="0" smtClean="0"/>
              <a:t>outcomes to </a:t>
            </a:r>
            <a:r>
              <a:rPr lang="en-US" dirty="0"/>
              <a:t>determine </a:t>
            </a:r>
            <a:r>
              <a:rPr lang="en-US" dirty="0" smtClean="0"/>
              <a:t>if a </a:t>
            </a:r>
            <a:r>
              <a:rPr lang="en-US" dirty="0"/>
              <a:t>change has </a:t>
            </a:r>
            <a:r>
              <a:rPr lang="en-US" dirty="0" smtClean="0"/>
              <a:t>occurred</a:t>
            </a:r>
          </a:p>
          <a:p>
            <a:endParaRPr lang="en-US" sz="1200" dirty="0"/>
          </a:p>
          <a:p>
            <a:r>
              <a:rPr lang="en-US" dirty="0" smtClean="0"/>
              <a:t>Is there a difference in outcomes before and after training?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9538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753577" cy="2382818"/>
          </a:xfrm>
        </p:spPr>
        <p:txBody>
          <a:bodyPr>
            <a:normAutofit/>
          </a:bodyPr>
          <a:lstStyle/>
          <a:p>
            <a:r>
              <a:rPr lang="en-US" dirty="0" smtClean="0"/>
              <a:t> Pre-test / Post-test with </a:t>
            </a:r>
            <a:r>
              <a:rPr lang="en-US" dirty="0"/>
              <a:t>Comparison Group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4384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Includes pre-training and post-training </a:t>
            </a:r>
            <a:r>
              <a:rPr lang="en-US" dirty="0" smtClean="0"/>
              <a:t>outcomes and use of a </a:t>
            </a:r>
            <a:r>
              <a:rPr lang="en-US" dirty="0"/>
              <a:t>control group</a:t>
            </a:r>
          </a:p>
          <a:p>
            <a:endParaRPr lang="en-US" sz="1200" dirty="0"/>
          </a:p>
          <a:p>
            <a:r>
              <a:rPr lang="en-US" dirty="0"/>
              <a:t>If the post-training improvement is greater for </a:t>
            </a:r>
            <a:r>
              <a:rPr lang="en-US" dirty="0" smtClean="0"/>
              <a:t>the training group, </a:t>
            </a:r>
            <a:r>
              <a:rPr lang="en-US" dirty="0"/>
              <a:t>there is evidence that training was </a:t>
            </a:r>
            <a:r>
              <a:rPr lang="en-US" dirty="0" smtClean="0"/>
              <a:t>responsible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8474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Time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/>
              <a:t>Involves collecting </a:t>
            </a:r>
            <a:r>
              <a:rPr lang="en-US" dirty="0" smtClean="0"/>
              <a:t>measures at </a:t>
            </a:r>
            <a:r>
              <a:rPr lang="en-US" dirty="0"/>
              <a:t>periodic intervals pre- and post-training</a:t>
            </a:r>
          </a:p>
          <a:p>
            <a:endParaRPr lang="en-US" sz="1200" dirty="0"/>
          </a:p>
          <a:p>
            <a:r>
              <a:rPr lang="en-US" dirty="0"/>
              <a:t>A comparison group may be used</a:t>
            </a:r>
          </a:p>
          <a:p>
            <a:endParaRPr lang="en-US" sz="1200" dirty="0"/>
          </a:p>
          <a:p>
            <a:r>
              <a:rPr lang="en-US" dirty="0"/>
              <a:t>The strength of this design can be improved by using reversal, which refers to a time period when participants no longer receive training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96208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Solomon Four-Group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 smtClean="0"/>
              <a:t>Combines the pre-test/post-test </a:t>
            </a:r>
            <a:r>
              <a:rPr lang="en-US" dirty="0"/>
              <a:t>comparison group design and the posttest-only control group </a:t>
            </a:r>
            <a:r>
              <a:rPr lang="en-US" dirty="0" smtClean="0"/>
              <a:t>design</a:t>
            </a:r>
            <a:endParaRPr lang="en-US" dirty="0"/>
          </a:p>
          <a:p>
            <a:pPr lvl="1"/>
            <a:r>
              <a:rPr lang="en-US" dirty="0"/>
              <a:t>Pre-test, treatment, post-test</a:t>
            </a:r>
          </a:p>
          <a:p>
            <a:pPr lvl="1"/>
            <a:r>
              <a:rPr lang="en-US" dirty="0"/>
              <a:t>Pre-test, no treatment, post-test</a:t>
            </a:r>
          </a:p>
          <a:p>
            <a:pPr lvl="1"/>
            <a:r>
              <a:rPr lang="en-US" dirty="0"/>
              <a:t>No pre-test, treatment, post-test</a:t>
            </a:r>
          </a:p>
          <a:p>
            <a:pPr lvl="1"/>
            <a:r>
              <a:rPr lang="en-US" dirty="0"/>
              <a:t>No pre-test, no treatment, post-test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548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829777" cy="1773218"/>
          </a:xfrm>
        </p:spPr>
        <p:txBody>
          <a:bodyPr>
            <a:normAutofit/>
          </a:bodyPr>
          <a:lstStyle/>
          <a:p>
            <a:r>
              <a:rPr lang="en-US" dirty="0" smtClean="0"/>
              <a:t> When Evaluation May Not Be Necessary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438400"/>
            <a:ext cx="6265332" cy="3962400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Time constraints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Managers and trainees may lack </a:t>
            </a:r>
            <a:r>
              <a:rPr lang="en-US" dirty="0" smtClean="0"/>
              <a:t>expertise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The company may view training as an investment from which it expects little or no return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9843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300143"/>
          </a:xfrm>
        </p:spPr>
        <p:txBody>
          <a:bodyPr>
            <a:normAutofit/>
          </a:bodyPr>
          <a:lstStyle/>
          <a:p>
            <a:r>
              <a:rPr lang="en-US" dirty="0" smtClean="0"/>
              <a:t> When Evaluation is a Must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The </a:t>
            </a:r>
            <a:r>
              <a:rPr lang="en-US" dirty="0"/>
              <a:t>training is ongoing and has the potential to affect many employees</a:t>
            </a:r>
          </a:p>
          <a:p>
            <a:pPr lvl="0"/>
            <a:r>
              <a:rPr lang="en-US" dirty="0"/>
              <a:t>The training program involves multiple classes and a large number of trainees</a:t>
            </a:r>
          </a:p>
          <a:p>
            <a:pPr lvl="0"/>
            <a:r>
              <a:rPr lang="en-US" dirty="0"/>
              <a:t>The expertise exists to evaluate</a:t>
            </a:r>
          </a:p>
          <a:p>
            <a:pPr lvl="0"/>
            <a:r>
              <a:rPr lang="en-US" dirty="0"/>
              <a:t>The cost of training is significant</a:t>
            </a:r>
          </a:p>
          <a:p>
            <a:pPr lvl="0"/>
            <a:r>
              <a:rPr lang="en-US" dirty="0"/>
              <a:t>There is sufficient time and interest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67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300143"/>
          </a:xfrm>
        </p:spPr>
        <p:txBody>
          <a:bodyPr>
            <a:normAutofit/>
          </a:bodyPr>
          <a:lstStyle/>
          <a:p>
            <a:r>
              <a:rPr lang="en-US" dirty="0" smtClean="0"/>
              <a:t> Cost-Benefit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r>
              <a:rPr lang="en-US" dirty="0" smtClean="0"/>
              <a:t>Companies may desire to quantify whether the benefits of training outweigh the costs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Cost-benefit analysis</a:t>
            </a:r>
          </a:p>
          <a:p>
            <a:pPr lvl="1"/>
            <a:r>
              <a:rPr lang="en-US" dirty="0"/>
              <a:t>Process of determining the economic </a:t>
            </a:r>
            <a:r>
              <a:rPr lang="en-US" dirty="0" smtClean="0"/>
              <a:t>impact of training using </a:t>
            </a:r>
            <a:r>
              <a:rPr lang="en-US" dirty="0"/>
              <a:t>accounting methods that look at training costs and </a:t>
            </a:r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787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300143"/>
          </a:xfrm>
        </p:spPr>
        <p:txBody>
          <a:bodyPr>
            <a:normAutofit/>
          </a:bodyPr>
          <a:lstStyle/>
          <a:p>
            <a:r>
              <a:rPr lang="en-US" dirty="0" smtClean="0"/>
              <a:t> Cost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program </a:t>
            </a:r>
            <a:r>
              <a:rPr lang="en-US" dirty="0"/>
              <a:t>development or </a:t>
            </a:r>
            <a:r>
              <a:rPr lang="en-US" dirty="0" smtClean="0"/>
              <a:t>purchase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instructional materials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equipment </a:t>
            </a:r>
            <a:r>
              <a:rPr lang="en-US" dirty="0"/>
              <a:t>and </a:t>
            </a:r>
            <a:r>
              <a:rPr lang="en-US" dirty="0" smtClean="0"/>
              <a:t>hardware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facilities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travel </a:t>
            </a:r>
            <a:r>
              <a:rPr lang="en-US" dirty="0"/>
              <a:t>and lodging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salary </a:t>
            </a:r>
            <a:r>
              <a:rPr lang="en-US" dirty="0"/>
              <a:t>of the trainer and support staff 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cost </a:t>
            </a:r>
            <a:r>
              <a:rPr lang="en-US" dirty="0"/>
              <a:t>of </a:t>
            </a:r>
            <a:r>
              <a:rPr lang="en-US" dirty="0" smtClean="0"/>
              <a:t>lost </a:t>
            </a:r>
            <a:r>
              <a:rPr lang="en-US" dirty="0"/>
              <a:t>productivity or replacement workers while trainees are away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092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300143"/>
          </a:xfrm>
        </p:spPr>
        <p:txBody>
          <a:bodyPr>
            <a:normAutofit/>
          </a:bodyPr>
          <a:lstStyle/>
          <a:p>
            <a:r>
              <a:rPr lang="en-US" dirty="0" smtClean="0"/>
              <a:t> Determining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 number of methods can be used to identify benefits</a:t>
            </a:r>
          </a:p>
          <a:p>
            <a:pPr lvl="1">
              <a:spcBef>
                <a:spcPts val="0"/>
              </a:spcBef>
            </a:pPr>
            <a:r>
              <a:rPr lang="en-US" dirty="0"/>
              <a:t>literature that summarizes </a:t>
            </a:r>
            <a:r>
              <a:rPr lang="en-US" dirty="0" smtClean="0"/>
              <a:t>benefits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pilot training programs 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observing </a:t>
            </a:r>
            <a:r>
              <a:rPr lang="en-US" dirty="0"/>
              <a:t>successful job performers </a:t>
            </a:r>
            <a:r>
              <a:rPr lang="en-US" dirty="0" smtClean="0"/>
              <a:t>asking </a:t>
            </a:r>
            <a:r>
              <a:rPr lang="en-US" dirty="0"/>
              <a:t>trainees and managers for estimates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6676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697018"/>
          </a:xfrm>
        </p:spPr>
        <p:txBody>
          <a:bodyPr>
            <a:normAutofit/>
          </a:bodyPr>
          <a:lstStyle/>
          <a:p>
            <a:r>
              <a:rPr lang="en-US" dirty="0" smtClean="0"/>
              <a:t> Calculating Return on Investment (ROI)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438400"/>
            <a:ext cx="6265332" cy="39624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Identify </a:t>
            </a:r>
            <a:r>
              <a:rPr lang="en-US" dirty="0" smtClean="0"/>
              <a:t>annual change in outcomes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Place a monetary value on the outcomes</a:t>
            </a:r>
          </a:p>
          <a:p>
            <a:pPr lvl="0">
              <a:spcBef>
                <a:spcPts val="0"/>
              </a:spcBef>
            </a:pPr>
            <a:r>
              <a:rPr lang="en-US" dirty="0"/>
              <a:t>Determine the annual change in </a:t>
            </a:r>
            <a:r>
              <a:rPr lang="en-US" dirty="0" smtClean="0"/>
              <a:t>value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Determine training costs</a:t>
            </a:r>
          </a:p>
          <a:p>
            <a:pPr lvl="0">
              <a:spcBef>
                <a:spcPts val="0"/>
              </a:spcBef>
            </a:pPr>
            <a:r>
              <a:rPr lang="en-US" dirty="0"/>
              <a:t>Calculate net </a:t>
            </a:r>
            <a:r>
              <a:rPr lang="en-US" dirty="0" smtClean="0"/>
              <a:t>benefit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/>
              <a:t>Divide </a:t>
            </a:r>
            <a:r>
              <a:rPr lang="en-US" smtClean="0"/>
              <a:t>net benefits </a:t>
            </a:r>
            <a:r>
              <a:rPr lang="en-US" dirty="0"/>
              <a:t>by costs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217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300143"/>
          </a:xfrm>
        </p:spPr>
        <p:txBody>
          <a:bodyPr>
            <a:normAutofit/>
          </a:bodyPr>
          <a:lstStyle/>
          <a:p>
            <a:r>
              <a:rPr lang="en-US" dirty="0" smtClean="0"/>
              <a:t> Utility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Assessing the </a:t>
            </a:r>
            <a:r>
              <a:rPr lang="en-US" dirty="0"/>
              <a:t>dollar value of training based on: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estimates of the difference in performance between trained and untrained employees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number of individuals trained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length of time training is expected to influence performance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variability in performance in the untrained group of employees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8577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0"/>
            <a:ext cx="6905977" cy="1849418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Success Cases &amp; Return on </a:t>
            </a:r>
            <a:r>
              <a:rPr lang="en-US" dirty="0" smtClean="0"/>
              <a:t>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438400"/>
            <a:ext cx="6265332" cy="3962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Success cases refer to concrete examples </a:t>
            </a:r>
            <a:r>
              <a:rPr lang="en-US" dirty="0" smtClean="0"/>
              <a:t>showing how learning </a:t>
            </a:r>
            <a:r>
              <a:rPr lang="en-US" dirty="0"/>
              <a:t>has led to results </a:t>
            </a:r>
            <a:r>
              <a:rPr lang="en-US" dirty="0" smtClean="0"/>
              <a:t>the </a:t>
            </a:r>
            <a:r>
              <a:rPr lang="en-US" dirty="0"/>
              <a:t>company finds worthwhile and </a:t>
            </a:r>
            <a:r>
              <a:rPr lang="en-US" dirty="0" smtClean="0"/>
              <a:t>credible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Return on expectations (ROE) demonstrates to key </a:t>
            </a:r>
            <a:r>
              <a:rPr lang="en-US" dirty="0" smtClean="0"/>
              <a:t>stakeholders that </a:t>
            </a:r>
            <a:r>
              <a:rPr lang="en-US" dirty="0"/>
              <a:t>their expectations about training have been </a:t>
            </a:r>
            <a:r>
              <a:rPr lang="en-US" dirty="0" smtClean="0"/>
              <a:t>satisfied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9831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829777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Big data </a:t>
            </a:r>
            <a:r>
              <a:rPr lang="en-US" dirty="0" smtClean="0"/>
              <a:t>refer </a:t>
            </a:r>
            <a:r>
              <a:rPr lang="en-US" dirty="0"/>
              <a:t>to complex </a:t>
            </a:r>
            <a:r>
              <a:rPr lang="en-US"/>
              <a:t>datasets </a:t>
            </a:r>
            <a:r>
              <a:rPr lang="en-US" smtClean="0"/>
              <a:t>compiled </a:t>
            </a:r>
            <a:r>
              <a:rPr lang="en-US" dirty="0" smtClean="0"/>
              <a:t>across </a:t>
            </a:r>
            <a:r>
              <a:rPr lang="en-US" dirty="0"/>
              <a:t>different </a:t>
            </a:r>
            <a:r>
              <a:rPr lang="en-US" dirty="0" smtClean="0"/>
              <a:t>systems</a:t>
            </a:r>
            <a:r>
              <a:rPr lang="en-US" dirty="0"/>
              <a:t>, including </a:t>
            </a:r>
            <a:r>
              <a:rPr lang="en-US" dirty="0" smtClean="0"/>
              <a:t>marketing, sales</a:t>
            </a:r>
            <a:r>
              <a:rPr lang="en-US" dirty="0"/>
              <a:t>, HR, finance, accounting, </a:t>
            </a:r>
            <a:r>
              <a:rPr lang="en-US" dirty="0" smtClean="0"/>
              <a:t>customer </a:t>
            </a:r>
            <a:r>
              <a:rPr lang="en-US" dirty="0"/>
              <a:t>service, and </a:t>
            </a:r>
            <a:r>
              <a:rPr lang="en-US" dirty="0" smtClean="0"/>
              <a:t>operations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Three dimensions characterize big </a:t>
            </a:r>
            <a:r>
              <a:rPr lang="en-US" dirty="0" smtClean="0"/>
              <a:t>data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volume</a:t>
            </a:r>
          </a:p>
          <a:p>
            <a:pPr lvl="1">
              <a:spcBef>
                <a:spcPts val="0"/>
              </a:spcBef>
            </a:pPr>
            <a:r>
              <a:rPr lang="en-US" dirty="0"/>
              <a:t>v</a:t>
            </a:r>
            <a:r>
              <a:rPr lang="en-US" dirty="0" smtClean="0"/>
              <a:t>ariety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velocity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6478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829777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Big Data &amp;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265332" cy="3962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Big data </a:t>
            </a:r>
            <a:r>
              <a:rPr lang="en-US" smtClean="0"/>
              <a:t>help make decisions </a:t>
            </a:r>
            <a:r>
              <a:rPr lang="en-US" dirty="0"/>
              <a:t>about human capital based on data, rather than </a:t>
            </a:r>
            <a:r>
              <a:rPr lang="en-US" dirty="0" smtClean="0"/>
              <a:t>intuition </a:t>
            </a:r>
            <a:r>
              <a:rPr lang="en-US" dirty="0"/>
              <a:t>and conventional </a:t>
            </a:r>
            <a:r>
              <a:rPr lang="en-US" dirty="0" smtClean="0"/>
              <a:t>wisdom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6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Big data </a:t>
            </a:r>
            <a:r>
              <a:rPr lang="en-US" dirty="0"/>
              <a:t>can be used to: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evaluate the effectiveness of programs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determine their impact on business results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develop predictive models for forecasting training needs, course enrollments, and outcomes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8082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3316</TotalTime>
  <Words>2239</Words>
  <Application>Microsoft Office PowerPoint</Application>
  <PresentationFormat>On-screen Show (4:3)</PresentationFormat>
  <Paragraphs>267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Key Terms</vt:lpstr>
      <vt:lpstr>Formative Evaluation</vt:lpstr>
      <vt:lpstr>Summative Evaluation</vt:lpstr>
      <vt:lpstr>Importance of Evaluation</vt:lpstr>
      <vt:lpstr>The Evaluation Process</vt:lpstr>
      <vt:lpstr>Training Outcomes</vt:lpstr>
      <vt:lpstr>Reactions</vt:lpstr>
      <vt:lpstr>Learning &amp; Cognitive Outcomes</vt:lpstr>
      <vt:lpstr>Behavior &amp; Skill-Based Outcomes</vt:lpstr>
      <vt:lpstr> Affective Outcomes</vt:lpstr>
      <vt:lpstr> Results</vt:lpstr>
      <vt:lpstr> Return on Investment</vt:lpstr>
      <vt:lpstr>Which Outcomes?</vt:lpstr>
      <vt:lpstr> Relevance</vt:lpstr>
      <vt:lpstr>Deficiency, Relevance, &amp; Contamination</vt:lpstr>
      <vt:lpstr> Reliability</vt:lpstr>
      <vt:lpstr> Discrimination</vt:lpstr>
      <vt:lpstr> Practicality</vt:lpstr>
      <vt:lpstr>Training Evaluation Practices</vt:lpstr>
      <vt:lpstr> Which Outcomes?</vt:lpstr>
      <vt:lpstr> Threats to Validity</vt:lpstr>
      <vt:lpstr> Controlling for Threats</vt:lpstr>
      <vt:lpstr> Post-test Only</vt:lpstr>
      <vt:lpstr> Pre-test / Post-test</vt:lpstr>
      <vt:lpstr> Pre-test / Post-test with Comparison Group  </vt:lpstr>
      <vt:lpstr> Time Series</vt:lpstr>
      <vt:lpstr> Solomon Four-Group </vt:lpstr>
      <vt:lpstr> When Evaluation May Not Be Necessary</vt:lpstr>
      <vt:lpstr> When Evaluation is a Must</vt:lpstr>
      <vt:lpstr> Cost-Benefit Analysis</vt:lpstr>
      <vt:lpstr> Cost Categories</vt:lpstr>
      <vt:lpstr> Determining Benefits</vt:lpstr>
      <vt:lpstr> Calculating Return on Investment (ROI)</vt:lpstr>
      <vt:lpstr> Utility Analysis</vt:lpstr>
      <vt:lpstr> Success Cases &amp; Return on Expectations</vt:lpstr>
      <vt:lpstr>Big Data</vt:lpstr>
      <vt:lpstr>Big Data &amp; Training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172</cp:revision>
  <cp:lastPrinted>2014-04-03T14:21:21Z</cp:lastPrinted>
  <dcterms:created xsi:type="dcterms:W3CDTF">2011-08-23T20:33:51Z</dcterms:created>
  <dcterms:modified xsi:type="dcterms:W3CDTF">2015-08-17T22:38:12Z</dcterms:modified>
</cp:coreProperties>
</file>