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5"/>
  </p:notesMasterIdLst>
  <p:handoutMasterIdLst>
    <p:handoutMasterId r:id="rId46"/>
  </p:handoutMasterIdLst>
  <p:sldIdLst>
    <p:sldId id="522" r:id="rId2"/>
    <p:sldId id="477" r:id="rId3"/>
    <p:sldId id="478" r:id="rId4"/>
    <p:sldId id="482" r:id="rId5"/>
    <p:sldId id="479" r:id="rId6"/>
    <p:sldId id="480" r:id="rId7"/>
    <p:sldId id="481" r:id="rId8"/>
    <p:sldId id="483" r:id="rId9"/>
    <p:sldId id="488" r:id="rId10"/>
    <p:sldId id="489" r:id="rId11"/>
    <p:sldId id="490" r:id="rId12"/>
    <p:sldId id="491" r:id="rId13"/>
    <p:sldId id="493" r:id="rId14"/>
    <p:sldId id="492" r:id="rId15"/>
    <p:sldId id="494" r:id="rId16"/>
    <p:sldId id="496" r:id="rId17"/>
    <p:sldId id="497" r:id="rId18"/>
    <p:sldId id="498" r:id="rId19"/>
    <p:sldId id="499" r:id="rId20"/>
    <p:sldId id="500" r:id="rId21"/>
    <p:sldId id="501" r:id="rId22"/>
    <p:sldId id="502" r:id="rId23"/>
    <p:sldId id="503" r:id="rId24"/>
    <p:sldId id="504" r:id="rId25"/>
    <p:sldId id="505" r:id="rId26"/>
    <p:sldId id="506" r:id="rId27"/>
    <p:sldId id="507" r:id="rId28"/>
    <p:sldId id="508" r:id="rId29"/>
    <p:sldId id="509" r:id="rId30"/>
    <p:sldId id="510" r:id="rId31"/>
    <p:sldId id="511" r:id="rId32"/>
    <p:sldId id="512" r:id="rId33"/>
    <p:sldId id="513" r:id="rId34"/>
    <p:sldId id="514" r:id="rId35"/>
    <p:sldId id="515" r:id="rId36"/>
    <p:sldId id="516" r:id="rId37"/>
    <p:sldId id="517" r:id="rId38"/>
    <p:sldId id="487" r:id="rId39"/>
    <p:sldId id="518" r:id="rId40"/>
    <p:sldId id="520" r:id="rId41"/>
    <p:sldId id="521" r:id="rId42"/>
    <p:sldId id="484" r:id="rId43"/>
    <p:sldId id="485" r:id="rId44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0916F-5E50-4736-AF54-43775EB480F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8002CD1-7D58-4F92-80C4-8DA92AC390B2}">
      <dgm:prSet phldrT="[Text]"/>
      <dgm:spPr/>
      <dgm:t>
        <a:bodyPr/>
        <a:lstStyle/>
        <a:p>
          <a:r>
            <a:rPr lang="en-US" dirty="0" smtClean="0"/>
            <a:t>Apprenticeship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CB278552-830E-4ABB-939A-CC02A12F967F}" type="parTrans" cxnId="{85920D41-2AA4-4710-985A-56ED6FB476EF}">
      <dgm:prSet/>
      <dgm:spPr/>
      <dgm:t>
        <a:bodyPr/>
        <a:lstStyle/>
        <a:p>
          <a:endParaRPr lang="en-US"/>
        </a:p>
      </dgm:t>
    </dgm:pt>
    <dgm:pt modelId="{491C7018-3DC4-432F-8376-F9E2E51ED925}" type="sibTrans" cxnId="{85920D41-2AA4-4710-985A-56ED6FB476EF}">
      <dgm:prSet/>
      <dgm:spPr/>
      <dgm:t>
        <a:bodyPr/>
        <a:lstStyle/>
        <a:p>
          <a:endParaRPr lang="en-US"/>
        </a:p>
      </dgm:t>
    </dgm:pt>
    <dgm:pt modelId="{4E99DBD6-042F-4E1C-80E2-251F700CC6B1}">
      <dgm:prSet phldrT="[Text]"/>
      <dgm:spPr/>
      <dgm:t>
        <a:bodyPr/>
        <a:lstStyle/>
        <a:p>
          <a:r>
            <a:rPr lang="en-US" dirty="0" smtClean="0"/>
            <a:t>Audiovisual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32CBAF5-B620-4746-AB2D-9F872CA6B326}" type="parTrans" cxnId="{2819016D-4379-4A88-BD71-A6174FFC2EC7}">
      <dgm:prSet/>
      <dgm:spPr/>
      <dgm:t>
        <a:bodyPr/>
        <a:lstStyle/>
        <a:p>
          <a:endParaRPr lang="en-US"/>
        </a:p>
      </dgm:t>
    </dgm:pt>
    <dgm:pt modelId="{661DC0AD-730E-4650-AA07-56655A475968}" type="sibTrans" cxnId="{2819016D-4379-4A88-BD71-A6174FFC2EC7}">
      <dgm:prSet/>
      <dgm:spPr/>
      <dgm:t>
        <a:bodyPr/>
        <a:lstStyle/>
        <a:p>
          <a:endParaRPr lang="en-US"/>
        </a:p>
      </dgm:t>
    </dgm:pt>
    <dgm:pt modelId="{BD6C89F9-B321-4639-A60E-9FB82D2BF542}">
      <dgm:prSet phldrT="[Text]"/>
      <dgm:spPr/>
      <dgm:t>
        <a:bodyPr/>
        <a:lstStyle/>
        <a:p>
          <a:r>
            <a:rPr lang="en-US" dirty="0" smtClean="0"/>
            <a:t>On-the-job Training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DA3DD99-EFFD-4A9A-B059-81FEBBB7FA86}" type="parTrans" cxnId="{EBCCC8D3-E8C9-466C-AE00-E32F7C92AB27}">
      <dgm:prSet/>
      <dgm:spPr/>
      <dgm:t>
        <a:bodyPr/>
        <a:lstStyle/>
        <a:p>
          <a:endParaRPr lang="en-US"/>
        </a:p>
      </dgm:t>
    </dgm:pt>
    <dgm:pt modelId="{6EE67832-C250-44BD-B338-DFDC2200016B}" type="sibTrans" cxnId="{EBCCC8D3-E8C9-466C-AE00-E32F7C92AB27}">
      <dgm:prSet/>
      <dgm:spPr/>
      <dgm:t>
        <a:bodyPr/>
        <a:lstStyle/>
        <a:p>
          <a:endParaRPr lang="en-US"/>
        </a:p>
      </dgm:t>
    </dgm:pt>
    <dgm:pt modelId="{0A0671B5-305B-4BCC-AF29-2A064D4C45F9}">
      <dgm:prSet phldrT="[Text]"/>
      <dgm:spPr/>
      <dgm:t>
        <a:bodyPr/>
        <a:lstStyle/>
        <a:p>
          <a:r>
            <a:rPr lang="en-US" dirty="0" smtClean="0"/>
            <a:t>Self-Directed Learning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39955B2-3D25-4E0B-AB80-ACF63B3DAF47}" type="parTrans" cxnId="{F30ED7FD-498A-49EB-BFF9-44DD65D12583}">
      <dgm:prSet/>
      <dgm:spPr/>
      <dgm:t>
        <a:bodyPr/>
        <a:lstStyle/>
        <a:p>
          <a:endParaRPr lang="en-US"/>
        </a:p>
      </dgm:t>
    </dgm:pt>
    <dgm:pt modelId="{AAA18AAD-37CB-4695-80BB-909B361770B5}" type="sibTrans" cxnId="{F30ED7FD-498A-49EB-BFF9-44DD65D12583}">
      <dgm:prSet/>
      <dgm:spPr/>
      <dgm:t>
        <a:bodyPr/>
        <a:lstStyle/>
        <a:p>
          <a:endParaRPr lang="en-US"/>
        </a:p>
      </dgm:t>
    </dgm:pt>
    <dgm:pt modelId="{25F6DE34-CCE1-4131-A22B-97577B5CBE50}">
      <dgm:prSet/>
      <dgm:spPr/>
      <dgm:t>
        <a:bodyPr/>
        <a:lstStyle/>
        <a:p>
          <a:r>
            <a:rPr lang="en-US" dirty="0" smtClean="0"/>
            <a:t>Lecture</a:t>
          </a:r>
          <a:endParaRPr lang="en-US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9E6C688-9AE1-4AD7-A05F-56EFD855E6F3}" type="parTrans" cxnId="{D80F6905-4A5B-48B2-9B7D-B0396B79DBC0}">
      <dgm:prSet/>
      <dgm:spPr/>
      <dgm:t>
        <a:bodyPr/>
        <a:lstStyle/>
        <a:p>
          <a:endParaRPr lang="en-US"/>
        </a:p>
      </dgm:t>
    </dgm:pt>
    <dgm:pt modelId="{F4F1D56C-04DA-408F-AC2A-9A782DD7484B}" type="sibTrans" cxnId="{D80F6905-4A5B-48B2-9B7D-B0396B79DBC0}">
      <dgm:prSet/>
      <dgm:spPr/>
      <dgm:t>
        <a:bodyPr/>
        <a:lstStyle/>
        <a:p>
          <a:endParaRPr lang="en-US"/>
        </a:p>
      </dgm:t>
    </dgm:pt>
    <dgm:pt modelId="{F0639C51-4873-4AA3-BC7A-82C7F190B501}">
      <dgm:prSet phldrT="[Text]"/>
      <dgm:spPr/>
      <dgm:t>
        <a:bodyPr/>
        <a:lstStyle/>
        <a:p>
          <a:r>
            <a:rPr lang="en-US" dirty="0" smtClean="0"/>
            <a:t>Simulations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1EB2FF7-590A-4221-B0AA-1AFCEA964539}" type="parTrans" cxnId="{5778A8AC-9B88-469C-87B0-96A538FCC829}">
      <dgm:prSet/>
      <dgm:spPr/>
      <dgm:t>
        <a:bodyPr/>
        <a:lstStyle/>
        <a:p>
          <a:endParaRPr lang="en-US"/>
        </a:p>
      </dgm:t>
    </dgm:pt>
    <dgm:pt modelId="{E7074EEE-6AD2-4D81-86A9-B484672026C6}" type="sibTrans" cxnId="{5778A8AC-9B88-469C-87B0-96A538FCC829}">
      <dgm:prSet/>
      <dgm:spPr/>
      <dgm:t>
        <a:bodyPr/>
        <a:lstStyle/>
        <a:p>
          <a:endParaRPr lang="en-US"/>
        </a:p>
      </dgm:t>
    </dgm:pt>
    <dgm:pt modelId="{E59B3CCE-CBD1-4B27-A59B-FCD1F21C1756}">
      <dgm:prSet phldrT="[Text]"/>
      <dgm:spPr/>
      <dgm:t>
        <a:bodyPr/>
        <a:lstStyle/>
        <a:p>
          <a:r>
            <a:rPr lang="en-US" dirty="0" smtClean="0"/>
            <a:t>Case Studies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7EB02217-2912-4254-BC5C-322AD2738392}" type="parTrans" cxnId="{54DD2D61-6AD2-4396-9ECE-43F3B7068BB4}">
      <dgm:prSet/>
      <dgm:spPr/>
      <dgm:t>
        <a:bodyPr/>
        <a:lstStyle/>
        <a:p>
          <a:endParaRPr lang="en-US"/>
        </a:p>
      </dgm:t>
    </dgm:pt>
    <dgm:pt modelId="{8BBAF04A-FC96-458B-9DC0-B92FB3A472D7}" type="sibTrans" cxnId="{54DD2D61-6AD2-4396-9ECE-43F3B7068BB4}">
      <dgm:prSet/>
      <dgm:spPr/>
      <dgm:t>
        <a:bodyPr/>
        <a:lstStyle/>
        <a:p>
          <a:endParaRPr lang="en-US"/>
        </a:p>
      </dgm:t>
    </dgm:pt>
    <dgm:pt modelId="{3386AC6D-5361-47AC-9E6F-6FD36104B1F2}">
      <dgm:prSet phldrT="[Text]"/>
      <dgm:spPr/>
      <dgm:t>
        <a:bodyPr/>
        <a:lstStyle/>
        <a:p>
          <a:r>
            <a:rPr lang="en-US" dirty="0" smtClean="0"/>
            <a:t>Business Games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5F8533F-8927-4D06-A1B8-7CF00E24B66D}" type="parTrans" cxnId="{F5C1ABDE-99BA-493D-B487-E9F0C5BB8255}">
      <dgm:prSet/>
      <dgm:spPr/>
      <dgm:t>
        <a:bodyPr/>
        <a:lstStyle/>
        <a:p>
          <a:endParaRPr lang="en-US"/>
        </a:p>
      </dgm:t>
    </dgm:pt>
    <dgm:pt modelId="{CD87EF73-22F3-4FBD-A9B4-AB605109A09A}" type="sibTrans" cxnId="{F5C1ABDE-99BA-493D-B487-E9F0C5BB8255}">
      <dgm:prSet/>
      <dgm:spPr/>
      <dgm:t>
        <a:bodyPr/>
        <a:lstStyle/>
        <a:p>
          <a:endParaRPr lang="en-US"/>
        </a:p>
      </dgm:t>
    </dgm:pt>
    <dgm:pt modelId="{753F8D27-5513-4887-85A9-48838B656BFC}">
      <dgm:prSet phldrT="[Text]"/>
      <dgm:spPr/>
      <dgm:t>
        <a:bodyPr/>
        <a:lstStyle/>
        <a:p>
          <a:r>
            <a:rPr lang="en-US" dirty="0" smtClean="0"/>
            <a:t>Role Plays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B10035E0-183A-4D3D-AF42-EBA394C579B6}" type="parTrans" cxnId="{5BE6449E-B05D-454B-AB98-B9430EEA53C1}">
      <dgm:prSet/>
      <dgm:spPr/>
      <dgm:t>
        <a:bodyPr/>
        <a:lstStyle/>
        <a:p>
          <a:endParaRPr lang="en-US"/>
        </a:p>
      </dgm:t>
    </dgm:pt>
    <dgm:pt modelId="{48FBD579-4857-4038-AE59-82B5236EC1FA}" type="sibTrans" cxnId="{5BE6449E-B05D-454B-AB98-B9430EEA53C1}">
      <dgm:prSet/>
      <dgm:spPr/>
      <dgm:t>
        <a:bodyPr/>
        <a:lstStyle/>
        <a:p>
          <a:endParaRPr lang="en-US"/>
        </a:p>
      </dgm:t>
    </dgm:pt>
    <dgm:pt modelId="{933E02F9-F978-4DEC-89BE-91E90E18517C}">
      <dgm:prSet phldrT="[Text]"/>
      <dgm:spPr/>
      <dgm:t>
        <a:bodyPr/>
        <a:lstStyle/>
        <a:p>
          <a:r>
            <a:rPr lang="en-US" dirty="0" smtClean="0"/>
            <a:t>Behavior Modeling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D33DE80F-A172-49A5-BFC1-6552BF88BC4A}" type="parTrans" cxnId="{76417BF8-4AC4-4B41-B866-43AFE7A9AFF1}">
      <dgm:prSet/>
      <dgm:spPr/>
      <dgm:t>
        <a:bodyPr/>
        <a:lstStyle/>
        <a:p>
          <a:endParaRPr lang="en-US"/>
        </a:p>
      </dgm:t>
    </dgm:pt>
    <dgm:pt modelId="{6959329D-30FA-4360-BE14-21C43F4C631B}" type="sibTrans" cxnId="{76417BF8-4AC4-4B41-B866-43AFE7A9AFF1}">
      <dgm:prSet/>
      <dgm:spPr/>
      <dgm:t>
        <a:bodyPr/>
        <a:lstStyle/>
        <a:p>
          <a:endParaRPr lang="en-US"/>
        </a:p>
      </dgm:t>
    </dgm:pt>
    <dgm:pt modelId="{7B0D35B2-F243-4D91-AB65-B1464489CCB6}">
      <dgm:prSet phldrT="[Text]"/>
      <dgm:spPr/>
      <dgm:t>
        <a:bodyPr/>
        <a:lstStyle/>
        <a:p>
          <a:r>
            <a:rPr lang="en-US" dirty="0" smtClean="0"/>
            <a:t>Adventure Learning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B57AAF31-7E65-43B9-9403-5284460CA664}" type="parTrans" cxnId="{6CDC87C9-C189-48FE-AB01-276F36D96C43}">
      <dgm:prSet/>
      <dgm:spPr/>
      <dgm:t>
        <a:bodyPr/>
        <a:lstStyle/>
        <a:p>
          <a:endParaRPr lang="en-US"/>
        </a:p>
      </dgm:t>
    </dgm:pt>
    <dgm:pt modelId="{71B4235C-AFFB-4DB1-B16C-FC27A0189CC8}" type="sibTrans" cxnId="{6CDC87C9-C189-48FE-AB01-276F36D96C43}">
      <dgm:prSet/>
      <dgm:spPr/>
      <dgm:t>
        <a:bodyPr/>
        <a:lstStyle/>
        <a:p>
          <a:endParaRPr lang="en-US"/>
        </a:p>
      </dgm:t>
    </dgm:pt>
    <dgm:pt modelId="{CB6FF019-0091-4E40-856B-806A01167C1B}">
      <dgm:prSet phldrT="[Text]"/>
      <dgm:spPr/>
      <dgm:t>
        <a:bodyPr/>
        <a:lstStyle/>
        <a:p>
          <a:r>
            <a:rPr lang="en-US" dirty="0" smtClean="0"/>
            <a:t>Team Training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606A1425-D503-4E73-8C79-123CAAAD7116}" type="parTrans" cxnId="{BF33085D-A813-4FA0-B1B3-601288916B40}">
      <dgm:prSet/>
      <dgm:spPr/>
      <dgm:t>
        <a:bodyPr/>
        <a:lstStyle/>
        <a:p>
          <a:endParaRPr lang="en-US"/>
        </a:p>
      </dgm:t>
    </dgm:pt>
    <dgm:pt modelId="{AE2AED3C-8033-4BC2-955E-094A6BF17F12}" type="sibTrans" cxnId="{BF33085D-A813-4FA0-B1B3-601288916B40}">
      <dgm:prSet/>
      <dgm:spPr/>
      <dgm:t>
        <a:bodyPr/>
        <a:lstStyle/>
        <a:p>
          <a:endParaRPr lang="en-US"/>
        </a:p>
      </dgm:t>
    </dgm:pt>
    <dgm:pt modelId="{0CA0EE17-C689-4C72-B99E-404610D32594}">
      <dgm:prSet phldrT="[Text]"/>
      <dgm:spPr/>
      <dgm:t>
        <a:bodyPr/>
        <a:lstStyle/>
        <a:p>
          <a:r>
            <a:rPr lang="en-US" dirty="0" smtClean="0"/>
            <a:t>Action Learning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D057AFFC-850B-47E1-9178-E059F58D24D0}" type="parTrans" cxnId="{0C46A268-FF8F-4044-8279-B91ECB380B40}">
      <dgm:prSet/>
      <dgm:spPr/>
      <dgm:t>
        <a:bodyPr/>
        <a:lstStyle/>
        <a:p>
          <a:endParaRPr lang="en-US"/>
        </a:p>
      </dgm:t>
    </dgm:pt>
    <dgm:pt modelId="{6655620B-23CA-4CCA-B567-E3482B408BDD}" type="sibTrans" cxnId="{0C46A268-FF8F-4044-8279-B91ECB380B40}">
      <dgm:prSet/>
      <dgm:spPr/>
      <dgm:t>
        <a:bodyPr/>
        <a:lstStyle/>
        <a:p>
          <a:endParaRPr lang="en-US"/>
        </a:p>
      </dgm:t>
    </dgm:pt>
    <dgm:pt modelId="{A1516013-0E6A-4F2B-97F0-BCED9687E25C}" type="pres">
      <dgm:prSet presAssocID="{58F0916F-5E50-4736-AF54-43775EB480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5BB219-1EE8-45D5-AB48-80DC445D481B}" type="pres">
      <dgm:prSet presAssocID="{25F6DE34-CCE1-4131-A22B-97577B5CBE50}" presName="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CC89E-E29A-4D43-8578-5D55FC5E1220}" type="pres">
      <dgm:prSet presAssocID="{F4F1D56C-04DA-408F-AC2A-9A782DD7484B}" presName="sibTrans" presStyleCnt="0"/>
      <dgm:spPr/>
    </dgm:pt>
    <dgm:pt modelId="{0F11CB0D-5249-43EE-B66A-F7B352950805}" type="pres">
      <dgm:prSet presAssocID="{4E99DBD6-042F-4E1C-80E2-251F700CC6B1}" presName="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6694F-00E6-4150-A777-EAF3DDF80839}" type="pres">
      <dgm:prSet presAssocID="{661DC0AD-730E-4650-AA07-56655A475968}" presName="sibTrans" presStyleCnt="0"/>
      <dgm:spPr/>
    </dgm:pt>
    <dgm:pt modelId="{598EE7A2-B561-49AD-A794-5F48A3BA928E}" type="pres">
      <dgm:prSet presAssocID="{BD6C89F9-B321-4639-A60E-9FB82D2BF542}" presName="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2A5395-8034-4588-9ADA-AB4BA4ABA71A}" type="pres">
      <dgm:prSet presAssocID="{6EE67832-C250-44BD-B338-DFDC2200016B}" presName="sibTrans" presStyleCnt="0"/>
      <dgm:spPr/>
    </dgm:pt>
    <dgm:pt modelId="{D54ABE0B-BCBB-4695-8237-4A0A4367BDE1}" type="pres">
      <dgm:prSet presAssocID="{0A0671B5-305B-4BCC-AF29-2A064D4C45F9}" presName="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5E068-339C-46AC-A85E-7AE61D844F76}" type="pres">
      <dgm:prSet presAssocID="{AAA18AAD-37CB-4695-80BB-909B361770B5}" presName="sibTrans" presStyleCnt="0"/>
      <dgm:spPr/>
    </dgm:pt>
    <dgm:pt modelId="{0DEFA8A2-433B-4192-A653-422FF0AFC88A}" type="pres">
      <dgm:prSet presAssocID="{D8002CD1-7D58-4F92-80C4-8DA92AC390B2}" presName="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34DCA-C526-4AD8-991D-A068066B07CC}" type="pres">
      <dgm:prSet presAssocID="{491C7018-3DC4-432F-8376-F9E2E51ED925}" presName="sibTrans" presStyleCnt="0"/>
      <dgm:spPr/>
    </dgm:pt>
    <dgm:pt modelId="{E0AFFBFF-F036-4AB7-86C2-C41F4CD79319}" type="pres">
      <dgm:prSet presAssocID="{F0639C51-4873-4AA3-BC7A-82C7F190B501}" presName="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50991-838C-4EB4-8035-BF51ABE29F45}" type="pres">
      <dgm:prSet presAssocID="{E7074EEE-6AD2-4D81-86A9-B484672026C6}" presName="sibTrans" presStyleCnt="0"/>
      <dgm:spPr/>
    </dgm:pt>
    <dgm:pt modelId="{ED5A0163-37E5-4BB5-AC09-716C908E4FA9}" type="pres">
      <dgm:prSet presAssocID="{E59B3CCE-CBD1-4B27-A59B-FCD1F21C1756}" presName="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38C941-934D-46C8-A5F2-249752677F41}" type="pres">
      <dgm:prSet presAssocID="{8BBAF04A-FC96-458B-9DC0-B92FB3A472D7}" presName="sibTrans" presStyleCnt="0"/>
      <dgm:spPr/>
    </dgm:pt>
    <dgm:pt modelId="{FC298DA3-C1A6-4AEA-ACD0-307929B945A9}" type="pres">
      <dgm:prSet presAssocID="{3386AC6D-5361-47AC-9E6F-6FD36104B1F2}" presName="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58AF45-8984-496E-83E2-EA6201A1A614}" type="pres">
      <dgm:prSet presAssocID="{CD87EF73-22F3-4FBD-A9B4-AB605109A09A}" presName="sibTrans" presStyleCnt="0"/>
      <dgm:spPr/>
    </dgm:pt>
    <dgm:pt modelId="{DB10402E-FC0A-4C79-A0C1-8466A86FD363}" type="pres">
      <dgm:prSet presAssocID="{753F8D27-5513-4887-85A9-48838B656BFC}" presName="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145D3-0B8C-4B37-9A7D-E96E52BF7B24}" type="pres">
      <dgm:prSet presAssocID="{48FBD579-4857-4038-AE59-82B5236EC1FA}" presName="sibTrans" presStyleCnt="0"/>
      <dgm:spPr/>
    </dgm:pt>
    <dgm:pt modelId="{AA3F8BCE-F977-482F-B9A7-B9E4EA717D09}" type="pres">
      <dgm:prSet presAssocID="{933E02F9-F978-4DEC-89BE-91E90E18517C}" presName="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2AB982-B00C-4577-90BF-0F94A47A5FB5}" type="pres">
      <dgm:prSet presAssocID="{6959329D-30FA-4360-BE14-21C43F4C631B}" presName="sibTrans" presStyleCnt="0"/>
      <dgm:spPr/>
    </dgm:pt>
    <dgm:pt modelId="{93976670-3634-45C9-85F6-BA845A8D82F8}" type="pres">
      <dgm:prSet presAssocID="{7B0D35B2-F243-4D91-AB65-B1464489CCB6}" presName="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8F76D-88ED-4199-8194-1D4BF3F7616A}" type="pres">
      <dgm:prSet presAssocID="{71B4235C-AFFB-4DB1-B16C-FC27A0189CC8}" presName="sibTrans" presStyleCnt="0"/>
      <dgm:spPr/>
    </dgm:pt>
    <dgm:pt modelId="{5C511956-9FCE-4968-BCD2-6558B514C5F3}" type="pres">
      <dgm:prSet presAssocID="{CB6FF019-0091-4E40-856B-806A01167C1B}" presName="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5A1540-0B27-4F50-AFE3-683344385229}" type="pres">
      <dgm:prSet presAssocID="{AE2AED3C-8033-4BC2-955E-094A6BF17F12}" presName="sibTrans" presStyleCnt="0"/>
      <dgm:spPr/>
    </dgm:pt>
    <dgm:pt modelId="{64D56ACD-FDB9-44DE-A2C5-558829EA4511}" type="pres">
      <dgm:prSet presAssocID="{0CA0EE17-C689-4C72-B99E-404610D32594}" presName="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3D06CA-BFC6-4CC3-B302-14D992A53767}" type="presOf" srcId="{D8002CD1-7D58-4F92-80C4-8DA92AC390B2}" destId="{0DEFA8A2-433B-4192-A653-422FF0AFC88A}" srcOrd="0" destOrd="0" presId="urn:microsoft.com/office/officeart/2005/8/layout/default"/>
    <dgm:cxn modelId="{6EF00D56-B7DD-4DD0-83F9-9FAEFDEA456D}" type="presOf" srcId="{E59B3CCE-CBD1-4B27-A59B-FCD1F21C1756}" destId="{ED5A0163-37E5-4BB5-AC09-716C908E4FA9}" srcOrd="0" destOrd="0" presId="urn:microsoft.com/office/officeart/2005/8/layout/default"/>
    <dgm:cxn modelId="{6CDC87C9-C189-48FE-AB01-276F36D96C43}" srcId="{58F0916F-5E50-4736-AF54-43775EB480FA}" destId="{7B0D35B2-F243-4D91-AB65-B1464489CCB6}" srcOrd="10" destOrd="0" parTransId="{B57AAF31-7E65-43B9-9403-5284460CA664}" sibTransId="{71B4235C-AFFB-4DB1-B16C-FC27A0189CC8}"/>
    <dgm:cxn modelId="{76417BF8-4AC4-4B41-B866-43AFE7A9AFF1}" srcId="{58F0916F-5E50-4736-AF54-43775EB480FA}" destId="{933E02F9-F978-4DEC-89BE-91E90E18517C}" srcOrd="9" destOrd="0" parTransId="{D33DE80F-A172-49A5-BFC1-6552BF88BC4A}" sibTransId="{6959329D-30FA-4360-BE14-21C43F4C631B}"/>
    <dgm:cxn modelId="{1B61B2E3-2A46-45AA-AB9A-EFA8F0F6CAD8}" type="presOf" srcId="{CB6FF019-0091-4E40-856B-806A01167C1B}" destId="{5C511956-9FCE-4968-BCD2-6558B514C5F3}" srcOrd="0" destOrd="0" presId="urn:microsoft.com/office/officeart/2005/8/layout/default"/>
    <dgm:cxn modelId="{78EE8952-EA03-4C68-9A08-9AC289E132F3}" type="presOf" srcId="{BD6C89F9-B321-4639-A60E-9FB82D2BF542}" destId="{598EE7A2-B561-49AD-A794-5F48A3BA928E}" srcOrd="0" destOrd="0" presId="urn:microsoft.com/office/officeart/2005/8/layout/default"/>
    <dgm:cxn modelId="{CA9778E4-ECF6-4213-BB1B-E9E390B9316F}" type="presOf" srcId="{933E02F9-F978-4DEC-89BE-91E90E18517C}" destId="{AA3F8BCE-F977-482F-B9A7-B9E4EA717D09}" srcOrd="0" destOrd="0" presId="urn:microsoft.com/office/officeart/2005/8/layout/default"/>
    <dgm:cxn modelId="{DF1E7F8A-E0BA-42F0-A9C2-ED2C4F9069A9}" type="presOf" srcId="{25F6DE34-CCE1-4131-A22B-97577B5CBE50}" destId="{075BB219-1EE8-45D5-AB48-80DC445D481B}" srcOrd="0" destOrd="0" presId="urn:microsoft.com/office/officeart/2005/8/layout/default"/>
    <dgm:cxn modelId="{5778A8AC-9B88-469C-87B0-96A538FCC829}" srcId="{58F0916F-5E50-4736-AF54-43775EB480FA}" destId="{F0639C51-4873-4AA3-BC7A-82C7F190B501}" srcOrd="5" destOrd="0" parTransId="{81EB2FF7-590A-4221-B0AA-1AFCEA964539}" sibTransId="{E7074EEE-6AD2-4D81-86A9-B484672026C6}"/>
    <dgm:cxn modelId="{BF33085D-A813-4FA0-B1B3-601288916B40}" srcId="{58F0916F-5E50-4736-AF54-43775EB480FA}" destId="{CB6FF019-0091-4E40-856B-806A01167C1B}" srcOrd="11" destOrd="0" parTransId="{606A1425-D503-4E73-8C79-123CAAAD7116}" sibTransId="{AE2AED3C-8033-4BC2-955E-094A6BF17F12}"/>
    <dgm:cxn modelId="{0C46A268-FF8F-4044-8279-B91ECB380B40}" srcId="{58F0916F-5E50-4736-AF54-43775EB480FA}" destId="{0CA0EE17-C689-4C72-B99E-404610D32594}" srcOrd="12" destOrd="0" parTransId="{D057AFFC-850B-47E1-9178-E059F58D24D0}" sibTransId="{6655620B-23CA-4CCA-B567-E3482B408BDD}"/>
    <dgm:cxn modelId="{5BE6449E-B05D-454B-AB98-B9430EEA53C1}" srcId="{58F0916F-5E50-4736-AF54-43775EB480FA}" destId="{753F8D27-5513-4887-85A9-48838B656BFC}" srcOrd="8" destOrd="0" parTransId="{B10035E0-183A-4D3D-AF42-EBA394C579B6}" sibTransId="{48FBD579-4857-4038-AE59-82B5236EC1FA}"/>
    <dgm:cxn modelId="{CF673D50-7195-4679-BB7F-1D2620230B1F}" type="presOf" srcId="{7B0D35B2-F243-4D91-AB65-B1464489CCB6}" destId="{93976670-3634-45C9-85F6-BA845A8D82F8}" srcOrd="0" destOrd="0" presId="urn:microsoft.com/office/officeart/2005/8/layout/default"/>
    <dgm:cxn modelId="{E481B0E7-042F-4444-8727-2DBC63DEB0E6}" type="presOf" srcId="{58F0916F-5E50-4736-AF54-43775EB480FA}" destId="{A1516013-0E6A-4F2B-97F0-BCED9687E25C}" srcOrd="0" destOrd="0" presId="urn:microsoft.com/office/officeart/2005/8/layout/default"/>
    <dgm:cxn modelId="{D36C6DBA-9A7C-4D18-9448-6CEDD255ADDC}" type="presOf" srcId="{F0639C51-4873-4AA3-BC7A-82C7F190B501}" destId="{E0AFFBFF-F036-4AB7-86C2-C41F4CD79319}" srcOrd="0" destOrd="0" presId="urn:microsoft.com/office/officeart/2005/8/layout/default"/>
    <dgm:cxn modelId="{54DD2D61-6AD2-4396-9ECE-43F3B7068BB4}" srcId="{58F0916F-5E50-4736-AF54-43775EB480FA}" destId="{E59B3CCE-CBD1-4B27-A59B-FCD1F21C1756}" srcOrd="6" destOrd="0" parTransId="{7EB02217-2912-4254-BC5C-322AD2738392}" sibTransId="{8BBAF04A-FC96-458B-9DC0-B92FB3A472D7}"/>
    <dgm:cxn modelId="{85920D41-2AA4-4710-985A-56ED6FB476EF}" srcId="{58F0916F-5E50-4736-AF54-43775EB480FA}" destId="{D8002CD1-7D58-4F92-80C4-8DA92AC390B2}" srcOrd="4" destOrd="0" parTransId="{CB278552-830E-4ABB-939A-CC02A12F967F}" sibTransId="{491C7018-3DC4-432F-8376-F9E2E51ED925}"/>
    <dgm:cxn modelId="{EBCCC8D3-E8C9-466C-AE00-E32F7C92AB27}" srcId="{58F0916F-5E50-4736-AF54-43775EB480FA}" destId="{BD6C89F9-B321-4639-A60E-9FB82D2BF542}" srcOrd="2" destOrd="0" parTransId="{2DA3DD99-EFFD-4A9A-B059-81FEBBB7FA86}" sibTransId="{6EE67832-C250-44BD-B338-DFDC2200016B}"/>
    <dgm:cxn modelId="{69E198A8-7FC7-4700-B5B4-E2A83167A134}" type="presOf" srcId="{0CA0EE17-C689-4C72-B99E-404610D32594}" destId="{64D56ACD-FDB9-44DE-A2C5-558829EA4511}" srcOrd="0" destOrd="0" presId="urn:microsoft.com/office/officeart/2005/8/layout/default"/>
    <dgm:cxn modelId="{D80F6905-4A5B-48B2-9B7D-B0396B79DBC0}" srcId="{58F0916F-5E50-4736-AF54-43775EB480FA}" destId="{25F6DE34-CCE1-4131-A22B-97577B5CBE50}" srcOrd="0" destOrd="0" parTransId="{49E6C688-9AE1-4AD7-A05F-56EFD855E6F3}" sibTransId="{F4F1D56C-04DA-408F-AC2A-9A782DD7484B}"/>
    <dgm:cxn modelId="{F5ACFB1C-A44D-417E-A15F-60071696956D}" type="presOf" srcId="{3386AC6D-5361-47AC-9E6F-6FD36104B1F2}" destId="{FC298DA3-C1A6-4AEA-ACD0-307929B945A9}" srcOrd="0" destOrd="0" presId="urn:microsoft.com/office/officeart/2005/8/layout/default"/>
    <dgm:cxn modelId="{0D7EF5FB-E895-4926-9552-BA9073997C2C}" type="presOf" srcId="{0A0671B5-305B-4BCC-AF29-2A064D4C45F9}" destId="{D54ABE0B-BCBB-4695-8237-4A0A4367BDE1}" srcOrd="0" destOrd="0" presId="urn:microsoft.com/office/officeart/2005/8/layout/default"/>
    <dgm:cxn modelId="{2819016D-4379-4A88-BD71-A6174FFC2EC7}" srcId="{58F0916F-5E50-4736-AF54-43775EB480FA}" destId="{4E99DBD6-042F-4E1C-80E2-251F700CC6B1}" srcOrd="1" destOrd="0" parTransId="{832CBAF5-B620-4746-AB2D-9F872CA6B326}" sibTransId="{661DC0AD-730E-4650-AA07-56655A475968}"/>
    <dgm:cxn modelId="{F30ED7FD-498A-49EB-BFF9-44DD65D12583}" srcId="{58F0916F-5E50-4736-AF54-43775EB480FA}" destId="{0A0671B5-305B-4BCC-AF29-2A064D4C45F9}" srcOrd="3" destOrd="0" parTransId="{F39955B2-3D25-4E0B-AB80-ACF63B3DAF47}" sibTransId="{AAA18AAD-37CB-4695-80BB-909B361770B5}"/>
    <dgm:cxn modelId="{35F108FF-FB32-4252-BD3E-C5C22B479E84}" type="presOf" srcId="{4E99DBD6-042F-4E1C-80E2-251F700CC6B1}" destId="{0F11CB0D-5249-43EE-B66A-F7B352950805}" srcOrd="0" destOrd="0" presId="urn:microsoft.com/office/officeart/2005/8/layout/default"/>
    <dgm:cxn modelId="{3C6053FE-A7EF-48F0-9FB6-2AD2AE4B1842}" type="presOf" srcId="{753F8D27-5513-4887-85A9-48838B656BFC}" destId="{DB10402E-FC0A-4C79-A0C1-8466A86FD363}" srcOrd="0" destOrd="0" presId="urn:microsoft.com/office/officeart/2005/8/layout/default"/>
    <dgm:cxn modelId="{F5C1ABDE-99BA-493D-B487-E9F0C5BB8255}" srcId="{58F0916F-5E50-4736-AF54-43775EB480FA}" destId="{3386AC6D-5361-47AC-9E6F-6FD36104B1F2}" srcOrd="7" destOrd="0" parTransId="{F5F8533F-8927-4D06-A1B8-7CF00E24B66D}" sibTransId="{CD87EF73-22F3-4FBD-A9B4-AB605109A09A}"/>
    <dgm:cxn modelId="{D326FBBD-6134-4DA9-95FB-173253C5EF82}" type="presParOf" srcId="{A1516013-0E6A-4F2B-97F0-BCED9687E25C}" destId="{075BB219-1EE8-45D5-AB48-80DC445D481B}" srcOrd="0" destOrd="0" presId="urn:microsoft.com/office/officeart/2005/8/layout/default"/>
    <dgm:cxn modelId="{64950986-31A8-4E4D-A5D2-DB4BE7ECF9CB}" type="presParOf" srcId="{A1516013-0E6A-4F2B-97F0-BCED9687E25C}" destId="{16BCC89E-E29A-4D43-8578-5D55FC5E1220}" srcOrd="1" destOrd="0" presId="urn:microsoft.com/office/officeart/2005/8/layout/default"/>
    <dgm:cxn modelId="{D0E8237E-38B9-42AF-9260-75C056A593DB}" type="presParOf" srcId="{A1516013-0E6A-4F2B-97F0-BCED9687E25C}" destId="{0F11CB0D-5249-43EE-B66A-F7B352950805}" srcOrd="2" destOrd="0" presId="urn:microsoft.com/office/officeart/2005/8/layout/default"/>
    <dgm:cxn modelId="{0B4F9446-41A5-4EC6-8C18-C02B003A608D}" type="presParOf" srcId="{A1516013-0E6A-4F2B-97F0-BCED9687E25C}" destId="{DB96694F-00E6-4150-A777-EAF3DDF80839}" srcOrd="3" destOrd="0" presId="urn:microsoft.com/office/officeart/2005/8/layout/default"/>
    <dgm:cxn modelId="{5047F663-B0B0-4532-B06E-50A07DA6C8CE}" type="presParOf" srcId="{A1516013-0E6A-4F2B-97F0-BCED9687E25C}" destId="{598EE7A2-B561-49AD-A794-5F48A3BA928E}" srcOrd="4" destOrd="0" presId="urn:microsoft.com/office/officeart/2005/8/layout/default"/>
    <dgm:cxn modelId="{9F18054D-9B68-49DB-86E3-536CBA211D73}" type="presParOf" srcId="{A1516013-0E6A-4F2B-97F0-BCED9687E25C}" destId="{962A5395-8034-4588-9ADA-AB4BA4ABA71A}" srcOrd="5" destOrd="0" presId="urn:microsoft.com/office/officeart/2005/8/layout/default"/>
    <dgm:cxn modelId="{45FC938A-9B53-4054-83CF-3E961A4FDE47}" type="presParOf" srcId="{A1516013-0E6A-4F2B-97F0-BCED9687E25C}" destId="{D54ABE0B-BCBB-4695-8237-4A0A4367BDE1}" srcOrd="6" destOrd="0" presId="urn:microsoft.com/office/officeart/2005/8/layout/default"/>
    <dgm:cxn modelId="{CD4CDD15-0D06-4C27-8D72-77952E17ACD2}" type="presParOf" srcId="{A1516013-0E6A-4F2B-97F0-BCED9687E25C}" destId="{D2D5E068-339C-46AC-A85E-7AE61D844F76}" srcOrd="7" destOrd="0" presId="urn:microsoft.com/office/officeart/2005/8/layout/default"/>
    <dgm:cxn modelId="{21B0E3B2-E0BC-403C-B20D-5DEF7AA55CFC}" type="presParOf" srcId="{A1516013-0E6A-4F2B-97F0-BCED9687E25C}" destId="{0DEFA8A2-433B-4192-A653-422FF0AFC88A}" srcOrd="8" destOrd="0" presId="urn:microsoft.com/office/officeart/2005/8/layout/default"/>
    <dgm:cxn modelId="{16F683DD-48C3-45FC-BD60-8BDFE7B12E11}" type="presParOf" srcId="{A1516013-0E6A-4F2B-97F0-BCED9687E25C}" destId="{F3434DCA-C526-4AD8-991D-A068066B07CC}" srcOrd="9" destOrd="0" presId="urn:microsoft.com/office/officeart/2005/8/layout/default"/>
    <dgm:cxn modelId="{B625B6C7-56ED-464A-BE43-65F368BFCD44}" type="presParOf" srcId="{A1516013-0E6A-4F2B-97F0-BCED9687E25C}" destId="{E0AFFBFF-F036-4AB7-86C2-C41F4CD79319}" srcOrd="10" destOrd="0" presId="urn:microsoft.com/office/officeart/2005/8/layout/default"/>
    <dgm:cxn modelId="{F17A2DE5-A306-4271-A075-D9F397B07714}" type="presParOf" srcId="{A1516013-0E6A-4F2B-97F0-BCED9687E25C}" destId="{BBD50991-838C-4EB4-8035-BF51ABE29F45}" srcOrd="11" destOrd="0" presId="urn:microsoft.com/office/officeart/2005/8/layout/default"/>
    <dgm:cxn modelId="{2282387A-B9C7-4F81-AFF4-63D19F4330EA}" type="presParOf" srcId="{A1516013-0E6A-4F2B-97F0-BCED9687E25C}" destId="{ED5A0163-37E5-4BB5-AC09-716C908E4FA9}" srcOrd="12" destOrd="0" presId="urn:microsoft.com/office/officeart/2005/8/layout/default"/>
    <dgm:cxn modelId="{CD1A9756-CA36-409A-B444-97DF4D9DFE70}" type="presParOf" srcId="{A1516013-0E6A-4F2B-97F0-BCED9687E25C}" destId="{7438C941-934D-46C8-A5F2-249752677F41}" srcOrd="13" destOrd="0" presId="urn:microsoft.com/office/officeart/2005/8/layout/default"/>
    <dgm:cxn modelId="{D6EDAA78-1229-43ED-BFFB-2AE59612C1EE}" type="presParOf" srcId="{A1516013-0E6A-4F2B-97F0-BCED9687E25C}" destId="{FC298DA3-C1A6-4AEA-ACD0-307929B945A9}" srcOrd="14" destOrd="0" presId="urn:microsoft.com/office/officeart/2005/8/layout/default"/>
    <dgm:cxn modelId="{222B3FD8-7873-4334-A86B-3C9D5F64A854}" type="presParOf" srcId="{A1516013-0E6A-4F2B-97F0-BCED9687E25C}" destId="{4758AF45-8984-496E-83E2-EA6201A1A614}" srcOrd="15" destOrd="0" presId="urn:microsoft.com/office/officeart/2005/8/layout/default"/>
    <dgm:cxn modelId="{B6CDCF4B-BBB0-4047-8787-76D49DF46FFD}" type="presParOf" srcId="{A1516013-0E6A-4F2B-97F0-BCED9687E25C}" destId="{DB10402E-FC0A-4C79-A0C1-8466A86FD363}" srcOrd="16" destOrd="0" presId="urn:microsoft.com/office/officeart/2005/8/layout/default"/>
    <dgm:cxn modelId="{6DC32DAA-57B5-4BF1-B2D4-9C3C56510445}" type="presParOf" srcId="{A1516013-0E6A-4F2B-97F0-BCED9687E25C}" destId="{4A3145D3-0B8C-4B37-9A7D-E96E52BF7B24}" srcOrd="17" destOrd="0" presId="urn:microsoft.com/office/officeart/2005/8/layout/default"/>
    <dgm:cxn modelId="{C58A1A05-6C92-48BF-AB0F-00D7D5FE39DC}" type="presParOf" srcId="{A1516013-0E6A-4F2B-97F0-BCED9687E25C}" destId="{AA3F8BCE-F977-482F-B9A7-B9E4EA717D09}" srcOrd="18" destOrd="0" presId="urn:microsoft.com/office/officeart/2005/8/layout/default"/>
    <dgm:cxn modelId="{6B1331DD-3DC6-4291-9F88-E834A38B329B}" type="presParOf" srcId="{A1516013-0E6A-4F2B-97F0-BCED9687E25C}" destId="{322AB982-B00C-4577-90BF-0F94A47A5FB5}" srcOrd="19" destOrd="0" presId="urn:microsoft.com/office/officeart/2005/8/layout/default"/>
    <dgm:cxn modelId="{980F9142-6928-4AB5-A375-DA4FC5D6470C}" type="presParOf" srcId="{A1516013-0E6A-4F2B-97F0-BCED9687E25C}" destId="{93976670-3634-45C9-85F6-BA845A8D82F8}" srcOrd="20" destOrd="0" presId="urn:microsoft.com/office/officeart/2005/8/layout/default"/>
    <dgm:cxn modelId="{37744423-616D-45EA-BBA6-C80B10DFF7C5}" type="presParOf" srcId="{A1516013-0E6A-4F2B-97F0-BCED9687E25C}" destId="{77B8F76D-88ED-4199-8194-1D4BF3F7616A}" srcOrd="21" destOrd="0" presId="urn:microsoft.com/office/officeart/2005/8/layout/default"/>
    <dgm:cxn modelId="{0803958B-A720-469A-9D82-9189EE93FBA5}" type="presParOf" srcId="{A1516013-0E6A-4F2B-97F0-BCED9687E25C}" destId="{5C511956-9FCE-4968-BCD2-6558B514C5F3}" srcOrd="22" destOrd="0" presId="urn:microsoft.com/office/officeart/2005/8/layout/default"/>
    <dgm:cxn modelId="{4D83B337-BD57-45AF-8FDA-0AB9E6398082}" type="presParOf" srcId="{A1516013-0E6A-4F2B-97F0-BCED9687E25C}" destId="{C25A1540-0B27-4F50-AFE3-683344385229}" srcOrd="23" destOrd="0" presId="urn:microsoft.com/office/officeart/2005/8/layout/default"/>
    <dgm:cxn modelId="{E7A526E9-2AFD-4ED9-859F-2DE2D18E92A6}" type="presParOf" srcId="{A1516013-0E6A-4F2B-97F0-BCED9687E25C}" destId="{64D56ACD-FDB9-44DE-A2C5-558829EA4511}" srcOrd="2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Not all strategies are listed.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7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Not all strategies are listed.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1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81600" y="2133600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</a:t>
            </a:r>
            <a:r>
              <a:rPr lang="en-US" dirty="0" smtClean="0"/>
              <a:t>Seven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solidFill>
                  <a:srgbClr val="660033"/>
                </a:solidFill>
              </a:rPr>
              <a:t>Traditional </a:t>
            </a:r>
            <a:r>
              <a:rPr lang="en-US" dirty="0">
                <a:solidFill>
                  <a:srgbClr val="660033"/>
                </a:solidFill>
              </a:rPr>
              <a:t>Training Methods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7259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Discuss the strengths and weaknesses of presentational, hands-on, and group building training methods</a:t>
            </a:r>
          </a:p>
          <a:p>
            <a:endParaRPr lang="en-US" sz="1200" dirty="0"/>
          </a:p>
          <a:p>
            <a:r>
              <a:rPr lang="en-US" dirty="0"/>
              <a:t>Provide recommendations for effective on-the-job training (</a:t>
            </a:r>
            <a:r>
              <a:rPr lang="en-US" dirty="0" smtClean="0"/>
              <a:t>OJT)</a:t>
            </a:r>
          </a:p>
          <a:p>
            <a:endParaRPr lang="en-US" sz="1200" dirty="0"/>
          </a:p>
          <a:p>
            <a:r>
              <a:rPr lang="en-US" dirty="0" smtClean="0"/>
              <a:t>Develop </a:t>
            </a:r>
            <a:r>
              <a:rPr lang="en-US" dirty="0"/>
              <a:t>a case study</a:t>
            </a:r>
          </a:p>
          <a:p>
            <a:endParaRPr lang="en-US" sz="1200" dirty="0"/>
          </a:p>
          <a:p>
            <a:r>
              <a:rPr lang="en-US" dirty="0"/>
              <a:t>Develop a self-directed learning module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Discuss the key components of behavior modeling </a:t>
            </a:r>
            <a:r>
              <a:rPr lang="en-US" dirty="0" smtClean="0"/>
              <a:t>training</a:t>
            </a:r>
          </a:p>
          <a:p>
            <a:endParaRPr lang="en-US" sz="1200" dirty="0" smtClean="0"/>
          </a:p>
          <a:p>
            <a:r>
              <a:rPr lang="en-US" dirty="0" smtClean="0"/>
              <a:t>Explain </a:t>
            </a:r>
            <a:r>
              <a:rPr lang="en-US" dirty="0"/>
              <a:t>the conditions necessary for adventure learning to be </a:t>
            </a:r>
            <a:r>
              <a:rPr lang="en-US" dirty="0" smtClean="0"/>
              <a:t>effective</a:t>
            </a:r>
          </a:p>
          <a:p>
            <a:endParaRPr lang="en-US" sz="1200" dirty="0"/>
          </a:p>
          <a:p>
            <a:r>
              <a:rPr lang="en-US" dirty="0" smtClean="0"/>
              <a:t>Discuss </a:t>
            </a:r>
            <a:r>
              <a:rPr lang="en-US" dirty="0"/>
              <a:t>what team training should focus on to improve team performance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531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70-20-10 </a:t>
            </a:r>
            <a:r>
              <a:rPr lang="en-US" dirty="0" smtClean="0"/>
              <a:t>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70 percent of learning derives from job-related experiences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20 percent of learning derives from interactions with others</a:t>
            </a:r>
          </a:p>
          <a:p>
            <a:endParaRPr lang="en-US" sz="1200" dirty="0"/>
          </a:p>
          <a:p>
            <a:r>
              <a:rPr lang="en-US" dirty="0"/>
              <a:t>10 percent of learning derives from formal educational events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4067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Learning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86000"/>
            <a:ext cx="5655732" cy="106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Insert Figure 7.1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1883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Learning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/>
              <a:t>Guided Competency Learning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well </a:t>
            </a:r>
            <a:r>
              <a:rPr lang="en-US" dirty="0"/>
              <a:t>defined competencies trained via lecture and online </a:t>
            </a:r>
            <a:r>
              <a:rPr lang="en-US" dirty="0" smtClean="0"/>
              <a:t>methods</a:t>
            </a:r>
          </a:p>
          <a:p>
            <a:pPr lvl="0">
              <a:spcBef>
                <a:spcPts val="0"/>
              </a:spcBef>
            </a:pPr>
            <a:endParaRPr lang="en-US" sz="12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Social Competency Learning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well </a:t>
            </a:r>
            <a:r>
              <a:rPr lang="en-US" dirty="0"/>
              <a:t>defined competencies learned via mentoring, job experiences, and </a:t>
            </a:r>
            <a:r>
              <a:rPr lang="en-US" dirty="0" smtClean="0"/>
              <a:t>coaching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819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Learning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/>
              <a:t>Guided Contextual Learning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context </a:t>
            </a:r>
            <a:r>
              <a:rPr lang="en-US" dirty="0"/>
              <a:t>dependent </a:t>
            </a:r>
            <a:r>
              <a:rPr lang="en-US" dirty="0" smtClean="0"/>
              <a:t>competencies trained </a:t>
            </a:r>
            <a:r>
              <a:rPr lang="en-US" dirty="0"/>
              <a:t>via simulation, on-the-job training, behavior modeling, and experiential </a:t>
            </a:r>
            <a:r>
              <a:rPr lang="en-US" dirty="0" smtClean="0"/>
              <a:t>learning</a:t>
            </a:r>
          </a:p>
          <a:p>
            <a:pPr lvl="1">
              <a:spcBef>
                <a:spcPts val="0"/>
              </a:spcBef>
            </a:pPr>
            <a:endParaRPr lang="en-US" sz="1200" dirty="0" smtClean="0"/>
          </a:p>
          <a:p>
            <a:pPr lvl="0">
              <a:spcBef>
                <a:spcPts val="0"/>
              </a:spcBef>
            </a:pPr>
            <a:r>
              <a:rPr lang="en-US" dirty="0" smtClean="0"/>
              <a:t>Social Contextual Learning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context </a:t>
            </a:r>
            <a:r>
              <a:rPr lang="en-US" dirty="0"/>
              <a:t>dependent </a:t>
            </a:r>
            <a:r>
              <a:rPr lang="en-US" dirty="0" smtClean="0"/>
              <a:t>competencies learned </a:t>
            </a:r>
            <a:r>
              <a:rPr lang="en-US" dirty="0"/>
              <a:t>via social media and informal interactions through others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9270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Training Methods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36377426"/>
              </p:ext>
            </p:extLst>
          </p:nvPr>
        </p:nvGraphicFramePr>
        <p:xfrm>
          <a:off x="1049869" y="2020067"/>
          <a:ext cx="7010399" cy="3694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69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8200"/>
            <a:ext cx="6965245" cy="1202485"/>
          </a:xfrm>
        </p:spPr>
        <p:txBody>
          <a:bodyPr/>
          <a:lstStyle/>
          <a:p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Standard </a:t>
            </a:r>
            <a:r>
              <a:rPr lang="en-US" dirty="0"/>
              <a:t>lecture: trainer </a:t>
            </a:r>
            <a:r>
              <a:rPr lang="en-US" dirty="0" smtClean="0"/>
              <a:t>speaks and  trainees listen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Team teaching: two or more trainers present 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Guest </a:t>
            </a:r>
            <a:r>
              <a:rPr lang="en-US" dirty="0"/>
              <a:t>speakers: speakers </a:t>
            </a:r>
            <a:r>
              <a:rPr lang="en-US" dirty="0" smtClean="0"/>
              <a:t>visit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 smtClean="0"/>
              <a:t>Panel</a:t>
            </a:r>
            <a:r>
              <a:rPr lang="en-US" dirty="0"/>
              <a:t>: </a:t>
            </a:r>
            <a:r>
              <a:rPr lang="en-US" dirty="0" smtClean="0"/>
              <a:t>multiple speakers </a:t>
            </a:r>
            <a:r>
              <a:rPr lang="en-US" dirty="0"/>
              <a:t>present </a:t>
            </a:r>
            <a:r>
              <a:rPr lang="en-US" dirty="0" smtClean="0"/>
              <a:t>and </a:t>
            </a:r>
            <a:r>
              <a:rPr lang="en-US" dirty="0"/>
              <a:t>ask </a:t>
            </a:r>
            <a:r>
              <a:rPr lang="en-US" dirty="0" smtClean="0"/>
              <a:t>questions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Student presentations: groups of trainees </a:t>
            </a:r>
            <a:r>
              <a:rPr lang="en-US" dirty="0" smtClean="0"/>
              <a:t>present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990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relatively inexpensive and efficient for large groups</a:t>
            </a:r>
          </a:p>
          <a:p>
            <a:pPr lvl="1"/>
            <a:r>
              <a:rPr lang="en-US" dirty="0"/>
              <a:t>useful when the instructor is the main knowledge holder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 smtClean="0"/>
              <a:t>passive</a:t>
            </a:r>
            <a:endParaRPr lang="en-US" dirty="0"/>
          </a:p>
          <a:p>
            <a:pPr lvl="1"/>
            <a:r>
              <a:rPr lang="en-US" dirty="0"/>
              <a:t>potentially weak connection to the work environment</a:t>
            </a:r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8320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Audiovisual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dirty="0" smtClean="0"/>
              <a:t>ncludes </a:t>
            </a:r>
            <a:r>
              <a:rPr lang="en-US" dirty="0"/>
              <a:t>overheads, slides, and video </a:t>
            </a:r>
            <a:endParaRPr lang="en-US" dirty="0" smtClean="0"/>
          </a:p>
          <a:p>
            <a:endParaRPr lang="en-US" sz="1200" dirty="0"/>
          </a:p>
          <a:p>
            <a:r>
              <a:rPr lang="en-US" dirty="0"/>
              <a:t>Video is </a:t>
            </a:r>
            <a:r>
              <a:rPr lang="en-US" dirty="0" smtClean="0"/>
              <a:t>highly  </a:t>
            </a:r>
            <a:r>
              <a:rPr lang="en-US" dirty="0"/>
              <a:t>popular, but rarely used </a:t>
            </a:r>
            <a:r>
              <a:rPr lang="en-US" dirty="0" smtClean="0"/>
              <a:t>alone</a:t>
            </a:r>
          </a:p>
          <a:p>
            <a:endParaRPr lang="en-US" sz="1200" dirty="0"/>
          </a:p>
          <a:p>
            <a:r>
              <a:rPr lang="en-US" dirty="0"/>
              <a:t>Video can be </a:t>
            </a:r>
            <a:r>
              <a:rPr lang="en-US" dirty="0" smtClean="0"/>
              <a:t>effective </a:t>
            </a:r>
            <a:r>
              <a:rPr lang="en-US" dirty="0"/>
              <a:t>for illustrating communication skills, interviewing skills, customer-service skills, and step-by-step procedures</a:t>
            </a:r>
          </a:p>
          <a:p>
            <a:pPr marL="0" indent="0">
              <a:buNone/>
            </a:pPr>
            <a:endParaRPr lang="en-US" dirty="0"/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122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demonstrate content that cannot be easily demonstrated live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provides consistency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useful </a:t>
            </a:r>
            <a:r>
              <a:rPr lang="en-US" dirty="0"/>
              <a:t>complement to other </a:t>
            </a:r>
            <a:r>
              <a:rPr lang="en-US" dirty="0" smtClean="0"/>
              <a:t>methods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creative approach may be weak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may become obsolete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passive</a:t>
            </a:r>
            <a:endParaRPr lang="en-US" dirty="0"/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0805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On-the-Job Training (OJT)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Involves learning by observing </a:t>
            </a:r>
            <a:r>
              <a:rPr lang="en-US" dirty="0" smtClean="0"/>
              <a:t>others and emulating their behavior</a:t>
            </a:r>
            <a:endParaRPr lang="en-US" dirty="0"/>
          </a:p>
          <a:p>
            <a:endParaRPr lang="en-US" sz="800" dirty="0"/>
          </a:p>
          <a:p>
            <a:r>
              <a:rPr lang="en-US" dirty="0"/>
              <a:t>Considered informal because it does not occur in a </a:t>
            </a:r>
            <a:r>
              <a:rPr lang="en-US" dirty="0" smtClean="0"/>
              <a:t>classroom and </a:t>
            </a:r>
            <a:r>
              <a:rPr lang="en-US" dirty="0"/>
              <a:t>because </a:t>
            </a:r>
            <a:r>
              <a:rPr lang="en-US" dirty="0" smtClean="0"/>
              <a:t>managers or coworkers are trainers</a:t>
            </a:r>
            <a:endParaRPr lang="en-US" dirty="0"/>
          </a:p>
          <a:p>
            <a:endParaRPr lang="en-US" sz="800" dirty="0"/>
          </a:p>
          <a:p>
            <a:r>
              <a:rPr lang="en-US" dirty="0"/>
              <a:t>Useful for training </a:t>
            </a:r>
            <a:r>
              <a:rPr lang="en-US" dirty="0" smtClean="0"/>
              <a:t>new employees</a:t>
            </a:r>
            <a:r>
              <a:rPr lang="en-US" dirty="0"/>
              <a:t>, upgrading experienced employees’ </a:t>
            </a:r>
            <a:r>
              <a:rPr lang="en-US" dirty="0" smtClean="0"/>
              <a:t>skills, </a:t>
            </a:r>
            <a:r>
              <a:rPr lang="en-US" dirty="0"/>
              <a:t>and cross-training</a:t>
            </a:r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8378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On-the-Job Training (OJT)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requires less time and </a:t>
            </a:r>
            <a:r>
              <a:rPr lang="en-US" dirty="0" smtClean="0"/>
              <a:t>cost than formal training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customized </a:t>
            </a:r>
            <a:r>
              <a:rPr lang="en-US" dirty="0"/>
              <a:t>and offered at any time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focuses on actual job </a:t>
            </a:r>
            <a:r>
              <a:rPr lang="en-US" dirty="0" smtClean="0"/>
              <a:t>content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may be </a:t>
            </a:r>
            <a:r>
              <a:rPr lang="en-US" dirty="0" smtClean="0"/>
              <a:t>inconsistent</a:t>
            </a:r>
            <a:endParaRPr lang="en-US" sz="3600" dirty="0"/>
          </a:p>
          <a:p>
            <a:pPr lvl="1">
              <a:lnSpc>
                <a:spcPct val="90000"/>
              </a:lnSpc>
            </a:pPr>
            <a:r>
              <a:rPr lang="en-US" dirty="0"/>
              <a:t>bad habits may be passed on</a:t>
            </a:r>
            <a:endParaRPr lang="en-US" sz="3600" dirty="0"/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9991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Enhancing OJT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Break tasks </a:t>
            </a:r>
            <a:r>
              <a:rPr lang="en-US" dirty="0"/>
              <a:t>down into important steps </a:t>
            </a:r>
          </a:p>
          <a:p>
            <a:pPr lvl="0"/>
            <a:r>
              <a:rPr lang="en-US" dirty="0"/>
              <a:t>Prepare </a:t>
            </a:r>
            <a:r>
              <a:rPr lang="en-US" dirty="0" smtClean="0"/>
              <a:t>resources </a:t>
            </a:r>
            <a:r>
              <a:rPr lang="en-US" dirty="0"/>
              <a:t>and support </a:t>
            </a:r>
            <a:endParaRPr lang="en-US" dirty="0" smtClean="0"/>
          </a:p>
          <a:p>
            <a:pPr lvl="0"/>
            <a:r>
              <a:rPr lang="en-US" dirty="0" smtClean="0"/>
              <a:t>Show </a:t>
            </a:r>
            <a:r>
              <a:rPr lang="en-US" dirty="0"/>
              <a:t>trainees how to perform the task and explain key points</a:t>
            </a:r>
          </a:p>
          <a:p>
            <a:pPr lvl="0"/>
            <a:r>
              <a:rPr lang="en-US" dirty="0"/>
              <a:t>Have the trainee practice small parts and then </a:t>
            </a:r>
            <a:r>
              <a:rPr lang="en-US" dirty="0" smtClean="0"/>
              <a:t>entire tasks</a:t>
            </a:r>
            <a:endParaRPr lang="en-US" dirty="0"/>
          </a:p>
          <a:p>
            <a:pPr lvl="0"/>
            <a:r>
              <a:rPr lang="en-US" dirty="0"/>
              <a:t>Provide </a:t>
            </a:r>
            <a:r>
              <a:rPr lang="en-US" dirty="0" smtClean="0"/>
              <a:t>feedback</a:t>
            </a:r>
            <a:endParaRPr lang="en-US" dirty="0"/>
          </a:p>
          <a:p>
            <a:pPr lvl="0"/>
            <a:r>
              <a:rPr lang="en-US" dirty="0"/>
              <a:t>Have the trainee practice until accurate reproduction is achieved</a:t>
            </a:r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2737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Self-Directed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Places complete responsibility for learning on the learner, including </a:t>
            </a:r>
            <a:r>
              <a:rPr lang="en-US"/>
              <a:t>when </a:t>
            </a:r>
            <a:r>
              <a:rPr lang="en-US" smtClean="0"/>
              <a:t>learning </a:t>
            </a:r>
            <a:r>
              <a:rPr lang="en-US" dirty="0"/>
              <a:t>will take place and with whom</a:t>
            </a:r>
          </a:p>
          <a:p>
            <a:endParaRPr lang="en-US" sz="1200" dirty="0"/>
          </a:p>
          <a:p>
            <a:r>
              <a:rPr lang="en-US" dirty="0"/>
              <a:t>Content is pre-determined, but trainees can learn the content at their own pace and in their own way</a:t>
            </a:r>
          </a:p>
          <a:p>
            <a:endParaRPr lang="en-US" sz="1200" dirty="0"/>
          </a:p>
          <a:p>
            <a:r>
              <a:rPr lang="en-US" dirty="0"/>
              <a:t>Trainers should be available to answer questions and facilitate </a:t>
            </a:r>
            <a:r>
              <a:rPr lang="en-US" dirty="0" smtClean="0"/>
              <a:t>learning</a:t>
            </a:r>
            <a:endParaRPr lang="en-US" dirty="0"/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72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Self-Directed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flexibility for trainees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fewer </a:t>
            </a:r>
            <a:r>
              <a:rPr lang="en-US" dirty="0"/>
              <a:t>trainers, facilities, and </a:t>
            </a:r>
            <a:r>
              <a:rPr lang="en-US" dirty="0" smtClean="0"/>
              <a:t>resources required</a:t>
            </a:r>
            <a:endParaRPr lang="en-US" sz="3600" dirty="0"/>
          </a:p>
          <a:p>
            <a:pPr lvl="1">
              <a:lnSpc>
                <a:spcPct val="90000"/>
              </a:lnSpc>
            </a:pPr>
            <a:r>
              <a:rPr lang="en-US" dirty="0"/>
              <a:t>consistent training content </a:t>
            </a:r>
            <a:endParaRPr lang="en-US" sz="3600" dirty="0"/>
          </a:p>
          <a:p>
            <a:pPr marL="365760" lvl="1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may place too much responsibility on learners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may be </a:t>
            </a:r>
            <a:r>
              <a:rPr lang="en-US" dirty="0"/>
              <a:t>costly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55697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05977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Developing Self-Directed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5908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Conduct a job analysis to identify the tasks</a:t>
            </a:r>
          </a:p>
          <a:p>
            <a:pPr lvl="0"/>
            <a:r>
              <a:rPr lang="en-US" dirty="0"/>
              <a:t>Write trainee-centered learning objectives</a:t>
            </a:r>
          </a:p>
          <a:p>
            <a:pPr lvl="0"/>
            <a:r>
              <a:rPr lang="en-US" dirty="0"/>
              <a:t>Develop the content for a learning packet</a:t>
            </a:r>
          </a:p>
          <a:p>
            <a:pPr lvl="0"/>
            <a:r>
              <a:rPr lang="en-US" dirty="0"/>
              <a:t>Break content into </a:t>
            </a:r>
            <a:r>
              <a:rPr lang="en-US" dirty="0" smtClean="0"/>
              <a:t>small chunks</a:t>
            </a:r>
            <a:endParaRPr lang="en-US" dirty="0"/>
          </a:p>
          <a:p>
            <a:pPr lvl="0"/>
            <a:r>
              <a:rPr lang="en-US" dirty="0"/>
              <a:t>Develop an evaluation package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4289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Apprenticeships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Work-study type training involving </a:t>
            </a:r>
            <a:r>
              <a:rPr lang="en-US" dirty="0" smtClean="0"/>
              <a:t>on-the-job </a:t>
            </a:r>
            <a:r>
              <a:rPr lang="en-US" dirty="0"/>
              <a:t>and classroom </a:t>
            </a:r>
            <a:r>
              <a:rPr lang="en-US" dirty="0" smtClean="0"/>
              <a:t>training</a:t>
            </a:r>
          </a:p>
          <a:p>
            <a:endParaRPr lang="en-US" sz="1200" dirty="0"/>
          </a:p>
          <a:p>
            <a:r>
              <a:rPr lang="en-US" dirty="0"/>
              <a:t>Typically sponsored </a:t>
            </a:r>
            <a:r>
              <a:rPr lang="en-US" dirty="0" smtClean="0"/>
              <a:t>by </a:t>
            </a:r>
            <a:r>
              <a:rPr lang="en-US" dirty="0"/>
              <a:t>a company </a:t>
            </a:r>
            <a:r>
              <a:rPr lang="en-US" dirty="0" smtClean="0"/>
              <a:t>or trade union</a:t>
            </a:r>
          </a:p>
          <a:p>
            <a:endParaRPr lang="en-US" sz="1200" dirty="0"/>
          </a:p>
          <a:p>
            <a:r>
              <a:rPr lang="en-US" dirty="0" smtClean="0"/>
              <a:t>Common in skilled </a:t>
            </a:r>
            <a:r>
              <a:rPr lang="en-US" dirty="0"/>
              <a:t>trades, such as for </a:t>
            </a:r>
            <a:r>
              <a:rPr lang="en-US" dirty="0" smtClean="0"/>
              <a:t>an electrician, </a:t>
            </a:r>
            <a:r>
              <a:rPr lang="en-US" dirty="0"/>
              <a:t>carpenter, and plumber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8440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Apprenticeships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Trainee</a:t>
            </a:r>
            <a:r>
              <a:rPr lang="en-US" dirty="0" smtClean="0"/>
              <a:t> advantages</a:t>
            </a:r>
          </a:p>
          <a:p>
            <a:pPr lvl="1"/>
            <a:r>
              <a:rPr lang="en-US" dirty="0" smtClean="0"/>
              <a:t>earn pay while they learn</a:t>
            </a:r>
          </a:p>
          <a:p>
            <a:pPr lvl="1"/>
            <a:r>
              <a:rPr lang="en-US" dirty="0" smtClean="0"/>
              <a:t>wages increase as skills improve</a:t>
            </a:r>
          </a:p>
          <a:p>
            <a:pPr lvl="1"/>
            <a:r>
              <a:rPr lang="en-US" dirty="0" smtClean="0"/>
              <a:t>competitive job offers</a:t>
            </a:r>
          </a:p>
          <a:p>
            <a:pPr lvl="1"/>
            <a:endParaRPr lang="en-US" sz="800" dirty="0" smtClean="0"/>
          </a:p>
          <a:p>
            <a:pPr marL="365760" lvl="1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0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Trainee</a:t>
            </a:r>
            <a:r>
              <a:rPr lang="en-US" dirty="0" smtClean="0"/>
              <a:t> disadvantages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historically restricted access to women and minorities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2392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Apprenticeships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Employer</a:t>
            </a:r>
            <a:r>
              <a:rPr lang="en-US" dirty="0" smtClean="0"/>
              <a:t> advantages</a:t>
            </a:r>
          </a:p>
          <a:p>
            <a:pPr lvl="1"/>
            <a:r>
              <a:rPr lang="en-US" dirty="0" smtClean="0"/>
              <a:t>meet specific business needs </a:t>
            </a:r>
          </a:p>
          <a:p>
            <a:pPr lvl="1"/>
            <a:r>
              <a:rPr lang="en-US" dirty="0" smtClean="0"/>
              <a:t>attract talented employees</a:t>
            </a:r>
          </a:p>
          <a:p>
            <a:pPr lvl="1"/>
            <a:r>
              <a:rPr lang="en-US" dirty="0" smtClean="0"/>
              <a:t>trainees are skilled and motivated</a:t>
            </a:r>
          </a:p>
          <a:p>
            <a:pPr lvl="1"/>
            <a:endParaRPr lang="en-US" sz="400" dirty="0" smtClean="0"/>
          </a:p>
          <a:p>
            <a:pPr marL="640080" lvl="2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Employer</a:t>
            </a:r>
            <a:r>
              <a:rPr lang="en-US" dirty="0" smtClean="0"/>
              <a:t> disadvantages</a:t>
            </a:r>
          </a:p>
          <a:p>
            <a:pPr lvl="1"/>
            <a:r>
              <a:rPr lang="en-US" dirty="0" smtClean="0"/>
              <a:t>costly</a:t>
            </a:r>
            <a:endParaRPr lang="en-US" sz="3600" dirty="0" smtClean="0"/>
          </a:p>
          <a:p>
            <a:pPr lvl="1"/>
            <a:r>
              <a:rPr lang="en-US" dirty="0" smtClean="0"/>
              <a:t>potentially narrow skill set</a:t>
            </a:r>
            <a:endParaRPr lang="en-US" sz="3600" dirty="0" smtClean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9160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Training method that represents a real-life situation </a:t>
            </a:r>
            <a:r>
              <a:rPr lang="en-US" dirty="0" smtClean="0"/>
              <a:t>where trainees</a:t>
            </a:r>
            <a:r>
              <a:rPr lang="en-US" dirty="0"/>
              <a:t>’ decisions </a:t>
            </a:r>
            <a:r>
              <a:rPr lang="en-US" dirty="0" smtClean="0"/>
              <a:t>result in </a:t>
            </a:r>
            <a:r>
              <a:rPr lang="en-US" dirty="0"/>
              <a:t>outcomes that mirror what would happen </a:t>
            </a:r>
            <a:r>
              <a:rPr lang="en-US" dirty="0" smtClean="0"/>
              <a:t>on </a:t>
            </a:r>
            <a:r>
              <a:rPr lang="en-US" dirty="0"/>
              <a:t>the job</a:t>
            </a:r>
          </a:p>
          <a:p>
            <a:endParaRPr lang="en-US" sz="1200" dirty="0"/>
          </a:p>
          <a:p>
            <a:r>
              <a:rPr lang="en-US" dirty="0" smtClean="0"/>
              <a:t>The best simulations have a </a:t>
            </a:r>
            <a:r>
              <a:rPr lang="en-US" dirty="0"/>
              <a:t>high degree of identical </a:t>
            </a:r>
            <a:r>
              <a:rPr lang="en-US" dirty="0" smtClean="0"/>
              <a:t>elements</a:t>
            </a:r>
            <a:endParaRPr lang="en-US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8551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highly realistic hands-on practice</a:t>
            </a:r>
          </a:p>
          <a:p>
            <a:pPr lvl="1"/>
            <a:r>
              <a:rPr lang="en-US" dirty="0"/>
              <a:t>allow trainees to make </a:t>
            </a:r>
            <a:r>
              <a:rPr lang="en-US" dirty="0" smtClean="0"/>
              <a:t>mistakes</a:t>
            </a:r>
          </a:p>
          <a:p>
            <a:pPr lvl="1"/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/>
              <a:t>potentially expensive to develop</a:t>
            </a:r>
          </a:p>
          <a:p>
            <a:pPr lvl="1"/>
            <a:r>
              <a:rPr lang="en-US" dirty="0"/>
              <a:t>may be difficult to incorporate identical elements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688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In-depth </a:t>
            </a:r>
            <a:r>
              <a:rPr lang="en-US" dirty="0" smtClean="0"/>
              <a:t>scenario how </a:t>
            </a:r>
            <a:r>
              <a:rPr lang="en-US" dirty="0"/>
              <a:t>employees or an organization dealt with a difficult </a:t>
            </a:r>
            <a:r>
              <a:rPr lang="en-US" dirty="0" smtClean="0"/>
              <a:t>situation</a:t>
            </a:r>
          </a:p>
          <a:p>
            <a:endParaRPr lang="en-US" sz="1200" dirty="0"/>
          </a:p>
          <a:p>
            <a:r>
              <a:rPr lang="en-US" dirty="0" smtClean="0"/>
              <a:t>Trainees </a:t>
            </a:r>
            <a:r>
              <a:rPr lang="en-US" dirty="0"/>
              <a:t>are required to analyze and critique the actions taken, indicate </a:t>
            </a:r>
            <a:r>
              <a:rPr lang="en-US" dirty="0" smtClean="0"/>
              <a:t>appropriate </a:t>
            </a:r>
            <a:r>
              <a:rPr lang="en-US" dirty="0"/>
              <a:t>actions, and suggest what </a:t>
            </a:r>
            <a:r>
              <a:rPr lang="en-US" dirty="0" smtClean="0"/>
              <a:t>should have </a:t>
            </a:r>
            <a:r>
              <a:rPr lang="en-US" dirty="0"/>
              <a:t>been done </a:t>
            </a:r>
            <a:r>
              <a:rPr lang="en-US" dirty="0" smtClean="0"/>
              <a:t>differently</a:t>
            </a:r>
          </a:p>
          <a:p>
            <a:endParaRPr lang="en-US" sz="1200" dirty="0"/>
          </a:p>
          <a:p>
            <a:r>
              <a:rPr lang="en-US" dirty="0"/>
              <a:t>I</a:t>
            </a:r>
            <a:r>
              <a:rPr lang="en-US" dirty="0" smtClean="0"/>
              <a:t>ndividuals </a:t>
            </a:r>
            <a:r>
              <a:rPr lang="en-US" dirty="0"/>
              <a:t>learn through a process of </a:t>
            </a:r>
            <a:r>
              <a:rPr lang="en-US" dirty="0" smtClean="0"/>
              <a:t>discovery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5189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useful </a:t>
            </a:r>
            <a:r>
              <a:rPr lang="en-US" dirty="0" smtClean="0"/>
              <a:t>for developing </a:t>
            </a:r>
            <a:r>
              <a:rPr lang="en-US" dirty="0"/>
              <a:t>intellectual skills</a:t>
            </a:r>
          </a:p>
          <a:p>
            <a:pPr lvl="1"/>
            <a:r>
              <a:rPr lang="en-US" dirty="0"/>
              <a:t>engage learners</a:t>
            </a:r>
          </a:p>
          <a:p>
            <a:pPr marL="1005840" lvl="3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/>
              <a:t>trainees must be highly motivated and have a degree of expertise</a:t>
            </a:r>
            <a:endParaRPr lang="en-US" sz="3600" dirty="0"/>
          </a:p>
          <a:p>
            <a:pPr lvl="1"/>
            <a:r>
              <a:rPr lang="en-US" dirty="0"/>
              <a:t>recommendations are merely hypothetical </a:t>
            </a:r>
            <a:endParaRPr lang="en-US" sz="3600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5015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Business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Primarily used for management skill development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dirty="0"/>
              <a:t>Require trainees to actively gather information, analyze, and make decisions</a:t>
            </a:r>
          </a:p>
          <a:p>
            <a:endParaRPr lang="en-US" sz="1000" dirty="0"/>
          </a:p>
          <a:p>
            <a:r>
              <a:rPr lang="en-US" dirty="0"/>
              <a:t>Stimulate learning because participants are actively involved and because games mimic the competitive nature of business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109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Business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</a:t>
            </a:r>
            <a:r>
              <a:rPr lang="en-US" dirty="0" smtClean="0"/>
              <a:t>ommon </a:t>
            </a:r>
            <a:r>
              <a:rPr lang="en-US" dirty="0"/>
              <a:t>characteristics of games:</a:t>
            </a:r>
          </a:p>
          <a:p>
            <a:pPr lvl="1"/>
            <a:r>
              <a:rPr lang="en-US" dirty="0" smtClean="0"/>
              <a:t>involve a contest or competition</a:t>
            </a:r>
          </a:p>
          <a:p>
            <a:pPr lvl="1"/>
            <a:r>
              <a:rPr lang="en-US" dirty="0" smtClean="0"/>
              <a:t>designed to demonstrate an application of a knowledge or skill</a:t>
            </a:r>
          </a:p>
          <a:p>
            <a:pPr lvl="1"/>
            <a:r>
              <a:rPr lang="en-US" dirty="0" smtClean="0"/>
              <a:t>alternative courses of action are available</a:t>
            </a:r>
          </a:p>
          <a:p>
            <a:pPr lvl="1"/>
            <a:r>
              <a:rPr lang="en-US" dirty="0" smtClean="0"/>
              <a:t>trainees do not know for certain the consequences of their actions</a:t>
            </a:r>
          </a:p>
          <a:p>
            <a:pPr lvl="1"/>
            <a:r>
              <a:rPr lang="en-US" dirty="0" smtClean="0"/>
              <a:t>rules limit participant behavior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3916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Business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can be used for training that would otherwise involve risk of accident or </a:t>
            </a:r>
            <a:r>
              <a:rPr lang="en-US" dirty="0" smtClean="0"/>
              <a:t>high cost</a:t>
            </a:r>
            <a:endParaRPr lang="en-US" dirty="0"/>
          </a:p>
          <a:p>
            <a:pPr lvl="1"/>
            <a:r>
              <a:rPr lang="en-US" dirty="0" smtClean="0"/>
              <a:t>active involvement </a:t>
            </a:r>
            <a:endParaRPr lang="en-US" dirty="0"/>
          </a:p>
          <a:p>
            <a:pPr marL="1005840" lvl="3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 smtClean="0"/>
              <a:t>difficult </a:t>
            </a:r>
            <a:r>
              <a:rPr lang="en-US" dirty="0"/>
              <a:t>to develop</a:t>
            </a:r>
          </a:p>
          <a:p>
            <a:pPr lvl="1"/>
            <a:r>
              <a:rPr lang="en-US" dirty="0" smtClean="0"/>
              <a:t>not </a:t>
            </a:r>
            <a:r>
              <a:rPr lang="en-US" dirty="0"/>
              <a:t>always </a:t>
            </a:r>
            <a:r>
              <a:rPr lang="en-US" dirty="0" smtClean="0"/>
              <a:t>realistic</a:t>
            </a:r>
            <a:endParaRPr lang="en-US" dirty="0"/>
          </a:p>
          <a:p>
            <a:pPr lvl="1"/>
            <a:r>
              <a:rPr lang="en-US" dirty="0"/>
              <a:t>trainees must be </a:t>
            </a:r>
            <a:r>
              <a:rPr lang="en-US" dirty="0" smtClean="0"/>
              <a:t>motivated</a:t>
            </a:r>
            <a:endParaRPr lang="en-US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581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Role 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Require trainees take on a </a:t>
            </a:r>
            <a:r>
              <a:rPr lang="en-US" dirty="0" smtClean="0"/>
              <a:t>role, </a:t>
            </a:r>
            <a:r>
              <a:rPr lang="en-US" dirty="0"/>
              <a:t>such as a </a:t>
            </a:r>
            <a:r>
              <a:rPr lang="en-US" dirty="0" smtClean="0"/>
              <a:t>manager or </a:t>
            </a:r>
            <a:r>
              <a:rPr lang="en-US" dirty="0"/>
              <a:t>disgruntled employee, and explore what is involved in the role</a:t>
            </a:r>
          </a:p>
          <a:p>
            <a:endParaRPr lang="en-US" sz="1400" dirty="0"/>
          </a:p>
          <a:p>
            <a:r>
              <a:rPr lang="en-US" dirty="0"/>
              <a:t>Often included in </a:t>
            </a:r>
            <a:r>
              <a:rPr lang="en-US" dirty="0" smtClean="0"/>
              <a:t>programs </a:t>
            </a:r>
            <a:r>
              <a:rPr lang="en-US" dirty="0"/>
              <a:t>focused on the development of interpersonal skills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223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Role 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allow trainees to practice skills </a:t>
            </a:r>
            <a:endParaRPr lang="en-US" dirty="0" smtClean="0"/>
          </a:p>
          <a:p>
            <a:pPr lvl="1"/>
            <a:r>
              <a:rPr lang="en-US" dirty="0" smtClean="0"/>
              <a:t>trainees are engaged</a:t>
            </a:r>
            <a:endParaRPr lang="en-US" dirty="0"/>
          </a:p>
          <a:p>
            <a:pPr marL="1005840" lvl="3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/>
              <a:t>trainees may not always take role playing seriously</a:t>
            </a:r>
          </a:p>
          <a:p>
            <a:pPr lvl="1"/>
            <a:r>
              <a:rPr lang="en-US" dirty="0"/>
              <a:t>scenarios may not </a:t>
            </a:r>
            <a:r>
              <a:rPr lang="en-US" dirty="0" smtClean="0"/>
              <a:t>be </a:t>
            </a:r>
            <a:r>
              <a:rPr lang="en-US" dirty="0"/>
              <a:t>realistic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3459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Enhancing Role 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Explain the background and context</a:t>
            </a:r>
            <a:endParaRPr lang="en-US" dirty="0"/>
          </a:p>
          <a:p>
            <a:pPr lvl="0"/>
            <a:r>
              <a:rPr lang="en-US" dirty="0"/>
              <a:t>Provide a script with sufficient </a:t>
            </a:r>
            <a:r>
              <a:rPr lang="en-US" dirty="0" smtClean="0"/>
              <a:t>detail</a:t>
            </a:r>
            <a:endParaRPr lang="en-US" dirty="0"/>
          </a:p>
          <a:p>
            <a:pPr lvl="0"/>
            <a:r>
              <a:rPr lang="en-US" dirty="0"/>
              <a:t>Arrange the room so other trainees can </a:t>
            </a:r>
            <a:r>
              <a:rPr lang="en-US" dirty="0" smtClean="0"/>
              <a:t>see</a:t>
            </a:r>
            <a:endParaRPr lang="en-US" dirty="0"/>
          </a:p>
          <a:p>
            <a:pPr lvl="0"/>
            <a:r>
              <a:rPr lang="en-US" dirty="0"/>
              <a:t>Provide observation sheets and checklists that highlight </a:t>
            </a:r>
            <a:r>
              <a:rPr lang="en-US" dirty="0" smtClean="0"/>
              <a:t>key issues</a:t>
            </a:r>
            <a:endParaRPr lang="en-US" dirty="0"/>
          </a:p>
          <a:p>
            <a:pPr lvl="0"/>
            <a:r>
              <a:rPr lang="en-US" dirty="0"/>
              <a:t>Provide sufficient time to debrief and provide </a:t>
            </a:r>
            <a:r>
              <a:rPr lang="en-US" dirty="0" smtClean="0"/>
              <a:t>feedback</a:t>
            </a:r>
            <a:endParaRPr lang="en-US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57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Behavior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Hands-on method that involves presenting to trainees a model, highlighting the key </a:t>
            </a:r>
            <a:r>
              <a:rPr lang="en-US" dirty="0" smtClean="0"/>
              <a:t>aspects </a:t>
            </a:r>
            <a:r>
              <a:rPr lang="en-US" dirty="0"/>
              <a:t>of the model, </a:t>
            </a:r>
            <a:r>
              <a:rPr lang="en-US" dirty="0" smtClean="0"/>
              <a:t>practice</a:t>
            </a:r>
            <a:r>
              <a:rPr lang="en-US" dirty="0"/>
              <a:t>, and </a:t>
            </a:r>
            <a:r>
              <a:rPr lang="en-US" dirty="0" smtClean="0"/>
              <a:t>feedback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Based on social learning theory</a:t>
            </a:r>
          </a:p>
          <a:p>
            <a:endParaRPr lang="en-US" sz="1200" dirty="0"/>
          </a:p>
          <a:p>
            <a:r>
              <a:rPr lang="en-US" dirty="0" smtClean="0"/>
              <a:t>Highly effective </a:t>
            </a:r>
            <a:r>
              <a:rPr lang="en-US" dirty="0"/>
              <a:t>for </a:t>
            </a:r>
            <a:r>
              <a:rPr lang="en-US"/>
              <a:t>interpersonal </a:t>
            </a:r>
            <a:r>
              <a:rPr lang="en-US" smtClean="0"/>
              <a:t>skills</a:t>
            </a:r>
            <a:endParaRPr lang="en-US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6522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Effective Modeling Displays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Clear presentation of the key behaviors</a:t>
            </a:r>
          </a:p>
          <a:p>
            <a:r>
              <a:rPr lang="en-US" dirty="0" smtClean="0"/>
              <a:t>A model that is credible to trainees</a:t>
            </a:r>
          </a:p>
          <a:p>
            <a:r>
              <a:rPr lang="en-US" dirty="0" smtClean="0"/>
              <a:t>An overview of the behaviors</a:t>
            </a:r>
          </a:p>
          <a:p>
            <a:r>
              <a:rPr lang="en-US" dirty="0" smtClean="0"/>
              <a:t>Repetition of each behavior</a:t>
            </a:r>
          </a:p>
          <a:p>
            <a:r>
              <a:rPr lang="en-US" dirty="0" smtClean="0"/>
              <a:t>A review of the behaviors</a:t>
            </a:r>
          </a:p>
          <a:p>
            <a:r>
              <a:rPr lang="en-US" dirty="0" smtClean="0"/>
              <a:t>Models using the behaviors correctly and incorrectly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7979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Behavior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hands-on practice </a:t>
            </a:r>
          </a:p>
          <a:p>
            <a:pPr lvl="1"/>
            <a:r>
              <a:rPr lang="en-US" dirty="0"/>
              <a:t>highly effective in promoting </a:t>
            </a:r>
            <a:r>
              <a:rPr lang="en-US" dirty="0" smtClean="0"/>
              <a:t>transfer</a:t>
            </a:r>
            <a:endParaRPr lang="en-US" dirty="0"/>
          </a:p>
          <a:p>
            <a:pPr marL="1371600" lvl="4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6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/>
              <a:t>potentially time-consuming to implement 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6229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Adventure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Method </a:t>
            </a:r>
            <a:r>
              <a:rPr lang="en-US" dirty="0"/>
              <a:t>aimed at developing teamwork, </a:t>
            </a:r>
            <a:r>
              <a:rPr lang="en-US" dirty="0" smtClean="0"/>
              <a:t>leadership skills, and self-awareness</a:t>
            </a:r>
          </a:p>
          <a:p>
            <a:endParaRPr lang="en-US" sz="800" dirty="0"/>
          </a:p>
          <a:p>
            <a:r>
              <a:rPr lang="en-US" dirty="0"/>
              <a:t>Activities range from highly strenuous and challenging ones, such as </a:t>
            </a:r>
            <a:r>
              <a:rPr lang="en-US" dirty="0" smtClean="0"/>
              <a:t>mountain </a:t>
            </a:r>
            <a:r>
              <a:rPr lang="en-US" dirty="0"/>
              <a:t>climbing, to less </a:t>
            </a:r>
            <a:r>
              <a:rPr lang="en-US" dirty="0" smtClean="0"/>
              <a:t>challenging </a:t>
            </a:r>
            <a:r>
              <a:rPr lang="en-US" dirty="0"/>
              <a:t>ones, such as rope </a:t>
            </a:r>
            <a:r>
              <a:rPr lang="en-US" dirty="0" smtClean="0"/>
              <a:t>courses</a:t>
            </a:r>
            <a:endParaRPr lang="en-US" dirty="0"/>
          </a:p>
          <a:p>
            <a:endParaRPr lang="en-US" sz="800" dirty="0"/>
          </a:p>
          <a:p>
            <a:r>
              <a:rPr lang="en-US" dirty="0"/>
              <a:t>Exercises must be related to a specific learning objective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5584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Adventure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trainees interact and build relationships</a:t>
            </a:r>
          </a:p>
          <a:p>
            <a:pPr lvl="1"/>
            <a:r>
              <a:rPr lang="en-US" dirty="0"/>
              <a:t>can be </a:t>
            </a:r>
            <a:r>
              <a:rPr lang="en-US" dirty="0" smtClean="0"/>
              <a:t>self-enlightening and  invigorating</a:t>
            </a:r>
            <a:endParaRPr lang="en-US" dirty="0"/>
          </a:p>
          <a:p>
            <a:pPr marL="1371600" lvl="4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6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/>
              <a:t>potential physical harm</a:t>
            </a:r>
          </a:p>
          <a:p>
            <a:pPr lvl="1"/>
            <a:r>
              <a:rPr lang="en-US" dirty="0"/>
              <a:t>costly</a:t>
            </a:r>
          </a:p>
          <a:p>
            <a:pPr lvl="1"/>
            <a:r>
              <a:rPr lang="en-US" dirty="0"/>
              <a:t>not all trainees may be motivated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3814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Team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Three key </a:t>
            </a:r>
            <a:r>
              <a:rPr lang="en-US" dirty="0"/>
              <a:t>aspects of team performance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Behavior</a:t>
            </a:r>
            <a:r>
              <a:rPr lang="en-US" dirty="0" smtClean="0"/>
              <a:t>—teams </a:t>
            </a:r>
            <a:r>
              <a:rPr lang="en-US" dirty="0"/>
              <a:t>must </a:t>
            </a:r>
            <a:r>
              <a:rPr lang="en-US" dirty="0" smtClean="0"/>
              <a:t>communicate</a:t>
            </a:r>
            <a:r>
              <a:rPr lang="en-US" dirty="0"/>
              <a:t>, coordinate, adapt, and complete complex tasks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Knowledge</a:t>
            </a:r>
            <a:r>
              <a:rPr lang="en-US" dirty="0" smtClean="0"/>
              <a:t>—teams </a:t>
            </a:r>
            <a:r>
              <a:rPr lang="en-US" dirty="0"/>
              <a:t>must have “mental models” </a:t>
            </a:r>
            <a:r>
              <a:rPr lang="en-US" dirty="0" smtClean="0"/>
              <a:t>that </a:t>
            </a:r>
            <a:r>
              <a:rPr lang="en-US" dirty="0"/>
              <a:t>allow them to function effectively</a:t>
            </a:r>
          </a:p>
          <a:p>
            <a:pPr lvl="1"/>
            <a:r>
              <a:rPr lang="en-US" dirty="0" smtClean="0">
                <a:solidFill>
                  <a:srgbClr val="660033"/>
                </a:solidFill>
              </a:rPr>
              <a:t>Attitudes</a:t>
            </a:r>
            <a:r>
              <a:rPr lang="en-US" dirty="0" smtClean="0"/>
              <a:t>—members must have favorable </a:t>
            </a:r>
            <a:r>
              <a:rPr lang="en-US" dirty="0"/>
              <a:t>attitudes toward each other</a:t>
            </a:r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478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Elements of Team Training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5" name="Picture 5" descr="7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981200"/>
            <a:ext cx="5410200" cy="356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70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Team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when properly designed, team training generally results in more effective teams</a:t>
            </a:r>
            <a:endParaRPr lang="en-US" sz="3600" dirty="0"/>
          </a:p>
          <a:p>
            <a:pPr marL="1371600" lvl="4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6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/>
              <a:t>potentially costly </a:t>
            </a:r>
            <a:endParaRPr lang="en-US" sz="3600" dirty="0"/>
          </a:p>
          <a:p>
            <a:pPr lvl="1"/>
            <a:r>
              <a:rPr lang="en-US" dirty="0" smtClean="0"/>
              <a:t>time consuming</a:t>
            </a:r>
            <a:endParaRPr lang="en-US" sz="3600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136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Action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Involves assigning teams an actual </a:t>
            </a:r>
            <a:r>
              <a:rPr lang="en-US" dirty="0" smtClean="0"/>
              <a:t>problem, committing to </a:t>
            </a:r>
            <a:r>
              <a:rPr lang="en-US" dirty="0"/>
              <a:t>an action plan, and </a:t>
            </a:r>
            <a:r>
              <a:rPr lang="en-US" dirty="0" smtClean="0"/>
              <a:t>holding them </a:t>
            </a:r>
            <a:r>
              <a:rPr lang="en-US" dirty="0"/>
              <a:t>accountable</a:t>
            </a:r>
          </a:p>
          <a:p>
            <a:endParaRPr lang="en-US" sz="800" dirty="0"/>
          </a:p>
          <a:p>
            <a:r>
              <a:rPr lang="en-US" dirty="0" smtClean="0"/>
              <a:t>Used to </a:t>
            </a:r>
            <a:r>
              <a:rPr lang="en-US" dirty="0"/>
              <a:t>solve important problems, develop leaders, build </a:t>
            </a:r>
            <a:r>
              <a:rPr lang="en-US" dirty="0" smtClean="0"/>
              <a:t>teams</a:t>
            </a:r>
            <a:r>
              <a:rPr lang="en-US" dirty="0"/>
              <a:t>, and transform organizational </a:t>
            </a:r>
            <a:r>
              <a:rPr lang="en-US" dirty="0" smtClean="0"/>
              <a:t>cultures</a:t>
            </a:r>
            <a:endParaRPr lang="en-US" dirty="0"/>
          </a:p>
          <a:p>
            <a:endParaRPr lang="en-US" sz="800" dirty="0"/>
          </a:p>
          <a:p>
            <a:r>
              <a:rPr lang="en-US" dirty="0" smtClean="0"/>
              <a:t>Typically involves </a:t>
            </a:r>
            <a:r>
              <a:rPr lang="en-US" dirty="0"/>
              <a:t>teams of </a:t>
            </a:r>
            <a:r>
              <a:rPr lang="en-US" dirty="0" smtClean="0"/>
              <a:t>6 to 30</a:t>
            </a:r>
            <a:endParaRPr lang="en-US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70240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/>
          <a:lstStyle/>
          <a:p>
            <a:r>
              <a:rPr lang="en-US" dirty="0" smtClean="0"/>
              <a:t>Action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417732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Advantages</a:t>
            </a:r>
          </a:p>
          <a:p>
            <a:pPr lvl="1"/>
            <a:r>
              <a:rPr lang="en-US" dirty="0"/>
              <a:t>highly interactive and </a:t>
            </a:r>
            <a:r>
              <a:rPr lang="en-US" dirty="0" smtClean="0"/>
              <a:t>engaging</a:t>
            </a:r>
            <a:endParaRPr lang="en-US" dirty="0"/>
          </a:p>
          <a:p>
            <a:pPr lvl="1"/>
            <a:r>
              <a:rPr lang="en-US" dirty="0"/>
              <a:t>highly effective in developing the target skills and promoting transfer</a:t>
            </a:r>
          </a:p>
          <a:p>
            <a:pPr marL="1737360" lvl="5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lvl="1"/>
            <a:r>
              <a:rPr lang="en-US" dirty="0"/>
              <a:t>requires trainees with a high level of </a:t>
            </a:r>
            <a:r>
              <a:rPr lang="en-US" dirty="0" smtClean="0"/>
              <a:t>ability </a:t>
            </a:r>
            <a:endParaRPr lang="en-US" dirty="0"/>
          </a:p>
          <a:p>
            <a:pPr lvl="2"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6015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A variety of considerations should be taken into account</a:t>
            </a:r>
          </a:p>
          <a:p>
            <a:pPr lvl="1"/>
            <a:r>
              <a:rPr lang="en-US" dirty="0"/>
              <a:t>The learning outcome, which the most </a:t>
            </a:r>
            <a:r>
              <a:rPr lang="en-US" dirty="0" smtClean="0"/>
              <a:t>important</a:t>
            </a:r>
            <a:endParaRPr lang="en-US" dirty="0"/>
          </a:p>
          <a:p>
            <a:pPr lvl="1"/>
            <a:r>
              <a:rPr lang="en-US" dirty="0"/>
              <a:t>The learning environment</a:t>
            </a:r>
          </a:p>
          <a:p>
            <a:pPr lvl="1"/>
            <a:r>
              <a:rPr lang="en-US" dirty="0"/>
              <a:t>Transfer of training considerations</a:t>
            </a:r>
          </a:p>
          <a:p>
            <a:pPr lvl="1"/>
            <a:r>
              <a:rPr lang="en-US" dirty="0"/>
              <a:t>Cost</a:t>
            </a:r>
          </a:p>
          <a:p>
            <a:pPr lvl="1"/>
            <a:r>
              <a:rPr lang="en-US" dirty="0"/>
              <a:t>Overall </a:t>
            </a:r>
            <a:r>
              <a:rPr lang="en-US" dirty="0" smtClean="0"/>
              <a:t>effectiveness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496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There is considerable overlap </a:t>
            </a:r>
            <a:r>
              <a:rPr lang="en-US" dirty="0" smtClean="0"/>
              <a:t>in learning </a:t>
            </a:r>
            <a:r>
              <a:rPr lang="en-US" dirty="0"/>
              <a:t>outcomes across </a:t>
            </a:r>
            <a:r>
              <a:rPr lang="en-US" dirty="0" smtClean="0"/>
              <a:t>methods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Hands-on methods are more effective than presentation </a:t>
            </a:r>
            <a:r>
              <a:rPr lang="en-US" dirty="0" smtClean="0"/>
              <a:t>methods</a:t>
            </a:r>
          </a:p>
          <a:p>
            <a:pPr lvl="0"/>
            <a:endParaRPr lang="en-US" sz="1000" dirty="0" smtClean="0"/>
          </a:p>
          <a:p>
            <a:pPr lvl="0"/>
            <a:r>
              <a:rPr lang="en-US" dirty="0" smtClean="0"/>
              <a:t>Presentation methods </a:t>
            </a:r>
            <a:r>
              <a:rPr lang="en-US" dirty="0"/>
              <a:t>are less expensive </a:t>
            </a:r>
            <a:endParaRPr lang="en-US" dirty="0" smtClean="0"/>
          </a:p>
          <a:p>
            <a:pPr lvl="0"/>
            <a:endParaRPr lang="en-US" sz="1000" dirty="0" smtClean="0"/>
          </a:p>
          <a:p>
            <a:pPr lvl="0"/>
            <a:r>
              <a:rPr lang="en-US" dirty="0" smtClean="0"/>
              <a:t>Where possible</a:t>
            </a:r>
            <a:r>
              <a:rPr lang="en-US" dirty="0"/>
              <a:t>, </a:t>
            </a:r>
            <a:r>
              <a:rPr lang="en-US" dirty="0" smtClean="0"/>
              <a:t>use multiple methods </a:t>
            </a:r>
            <a:r>
              <a:rPr lang="en-US" dirty="0"/>
              <a:t>to capitalize on the </a:t>
            </a:r>
            <a:r>
              <a:rPr lang="en-US" dirty="0" smtClean="0"/>
              <a:t>strengths </a:t>
            </a:r>
            <a:r>
              <a:rPr lang="en-US" dirty="0"/>
              <a:t>of </a:t>
            </a:r>
            <a:r>
              <a:rPr lang="en-US" dirty="0" smtClean="0"/>
              <a:t>each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326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3515</TotalTime>
  <Words>2308</Words>
  <Application>Microsoft Office PowerPoint</Application>
  <PresentationFormat>On-screen Show (4:3)</PresentationFormat>
  <Paragraphs>340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70-20-10 Model </vt:lpstr>
      <vt:lpstr>A Learning System</vt:lpstr>
      <vt:lpstr>A Learning System</vt:lpstr>
      <vt:lpstr>A Learning System</vt:lpstr>
      <vt:lpstr>Traditional Training Methods</vt:lpstr>
      <vt:lpstr>Lecture</vt:lpstr>
      <vt:lpstr>Lecture</vt:lpstr>
      <vt:lpstr>Audiovisual</vt:lpstr>
      <vt:lpstr>Video</vt:lpstr>
      <vt:lpstr>On-the-Job Training (OJT)</vt:lpstr>
      <vt:lpstr>On-the-Job Training (OJT)</vt:lpstr>
      <vt:lpstr>Enhancing OJT</vt:lpstr>
      <vt:lpstr>Self-Directed Learning</vt:lpstr>
      <vt:lpstr>Self-Directed Learning</vt:lpstr>
      <vt:lpstr>Developing Self-Directed Learning</vt:lpstr>
      <vt:lpstr>Apprenticeships</vt:lpstr>
      <vt:lpstr>Apprenticeships</vt:lpstr>
      <vt:lpstr>Apprenticeships</vt:lpstr>
      <vt:lpstr>Simulations</vt:lpstr>
      <vt:lpstr>Simulations</vt:lpstr>
      <vt:lpstr>Case Study</vt:lpstr>
      <vt:lpstr>Case Study</vt:lpstr>
      <vt:lpstr>Business Games</vt:lpstr>
      <vt:lpstr>Business Games</vt:lpstr>
      <vt:lpstr>Business Games</vt:lpstr>
      <vt:lpstr>Role Plays</vt:lpstr>
      <vt:lpstr>Role Plays</vt:lpstr>
      <vt:lpstr>Enhancing Role Plays</vt:lpstr>
      <vt:lpstr>Behavior Modeling</vt:lpstr>
      <vt:lpstr>Effective Modeling Displays</vt:lpstr>
      <vt:lpstr>Behavior Modeling</vt:lpstr>
      <vt:lpstr>Adventure Learning</vt:lpstr>
      <vt:lpstr>Adventure Learning</vt:lpstr>
      <vt:lpstr>Team Training</vt:lpstr>
      <vt:lpstr>Elements of Team Training</vt:lpstr>
      <vt:lpstr>Team Training</vt:lpstr>
      <vt:lpstr>Action Learning</vt:lpstr>
      <vt:lpstr>Action Learning</vt:lpstr>
      <vt:lpstr>Choosing a Method</vt:lpstr>
      <vt:lpstr>General Trends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209</cp:revision>
  <cp:lastPrinted>2014-04-03T14:21:21Z</cp:lastPrinted>
  <dcterms:created xsi:type="dcterms:W3CDTF">2011-08-23T20:33:51Z</dcterms:created>
  <dcterms:modified xsi:type="dcterms:W3CDTF">2015-08-17T22:45:06Z</dcterms:modified>
</cp:coreProperties>
</file>