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9"/>
  </p:notesMasterIdLst>
  <p:handoutMasterIdLst>
    <p:handoutMasterId r:id="rId50"/>
  </p:handoutMasterIdLst>
  <p:sldIdLst>
    <p:sldId id="576" r:id="rId2"/>
    <p:sldId id="524" r:id="rId3"/>
    <p:sldId id="478" r:id="rId4"/>
    <p:sldId id="523" r:id="rId5"/>
    <p:sldId id="528" r:id="rId6"/>
    <p:sldId id="529" r:id="rId7"/>
    <p:sldId id="530" r:id="rId8"/>
    <p:sldId id="483" r:id="rId9"/>
    <p:sldId id="531" r:id="rId10"/>
    <p:sldId id="532" r:id="rId11"/>
    <p:sldId id="535" r:id="rId12"/>
    <p:sldId id="536" r:id="rId13"/>
    <p:sldId id="537" r:id="rId14"/>
    <p:sldId id="538" r:id="rId15"/>
    <p:sldId id="539" r:id="rId16"/>
    <p:sldId id="540" r:id="rId17"/>
    <p:sldId id="541" r:id="rId18"/>
    <p:sldId id="543" r:id="rId19"/>
    <p:sldId id="544" r:id="rId20"/>
    <p:sldId id="545" r:id="rId21"/>
    <p:sldId id="546" r:id="rId22"/>
    <p:sldId id="547" r:id="rId23"/>
    <p:sldId id="548" r:id="rId24"/>
    <p:sldId id="549" r:id="rId25"/>
    <p:sldId id="550" r:id="rId26"/>
    <p:sldId id="551" r:id="rId27"/>
    <p:sldId id="575" r:id="rId28"/>
    <p:sldId id="552" r:id="rId29"/>
    <p:sldId id="553" r:id="rId30"/>
    <p:sldId id="574" r:id="rId31"/>
    <p:sldId id="555" r:id="rId32"/>
    <p:sldId id="556" r:id="rId33"/>
    <p:sldId id="557" r:id="rId34"/>
    <p:sldId id="558" r:id="rId35"/>
    <p:sldId id="559" r:id="rId36"/>
    <p:sldId id="560" r:id="rId37"/>
    <p:sldId id="563" r:id="rId38"/>
    <p:sldId id="564" r:id="rId39"/>
    <p:sldId id="565" r:id="rId40"/>
    <p:sldId id="566" r:id="rId41"/>
    <p:sldId id="567" r:id="rId42"/>
    <p:sldId id="568" r:id="rId43"/>
    <p:sldId id="569" r:id="rId44"/>
    <p:sldId id="570" r:id="rId45"/>
    <p:sldId id="571" r:id="rId46"/>
    <p:sldId id="572" r:id="rId47"/>
    <p:sldId id="573" r:id="rId48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0916F-5E50-4736-AF54-43775EB480F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8002CD1-7D58-4F92-80C4-8DA92AC390B2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Blended Learning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CB278552-830E-4ABB-939A-CC02A12F967F}" type="parTrans" cxnId="{85920D41-2AA4-4710-985A-56ED6FB476EF}">
      <dgm:prSet/>
      <dgm:spPr/>
      <dgm:t>
        <a:bodyPr/>
        <a:lstStyle/>
        <a:p>
          <a:endParaRPr lang="en-US"/>
        </a:p>
      </dgm:t>
    </dgm:pt>
    <dgm:pt modelId="{491C7018-3DC4-432F-8376-F9E2E51ED925}" type="sibTrans" cxnId="{85920D41-2AA4-4710-985A-56ED6FB476EF}">
      <dgm:prSet/>
      <dgm:spPr/>
      <dgm:t>
        <a:bodyPr/>
        <a:lstStyle/>
        <a:p>
          <a:endParaRPr lang="en-US"/>
        </a:p>
      </dgm:t>
    </dgm:pt>
    <dgm:pt modelId="{4E99DBD6-042F-4E1C-80E2-251F700CC6B1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Webcasts 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832CBAF5-B620-4746-AB2D-9F872CA6B326}" type="parTrans" cxnId="{2819016D-4379-4A88-BD71-A6174FFC2EC7}">
      <dgm:prSet/>
      <dgm:spPr/>
      <dgm:t>
        <a:bodyPr/>
        <a:lstStyle/>
        <a:p>
          <a:endParaRPr lang="en-US"/>
        </a:p>
      </dgm:t>
    </dgm:pt>
    <dgm:pt modelId="{661DC0AD-730E-4650-AA07-56655A475968}" type="sibTrans" cxnId="{2819016D-4379-4A88-BD71-A6174FFC2EC7}">
      <dgm:prSet/>
      <dgm:spPr/>
      <dgm:t>
        <a:bodyPr/>
        <a:lstStyle/>
        <a:p>
          <a:endParaRPr lang="en-US"/>
        </a:p>
      </dgm:t>
    </dgm:pt>
    <dgm:pt modelId="{BD6C89F9-B321-4639-A60E-9FB82D2BF542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Podcasts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2DA3DD99-EFFD-4A9A-B059-81FEBBB7FA86}" type="parTrans" cxnId="{EBCCC8D3-E8C9-466C-AE00-E32F7C92AB27}">
      <dgm:prSet/>
      <dgm:spPr/>
      <dgm:t>
        <a:bodyPr/>
        <a:lstStyle/>
        <a:p>
          <a:endParaRPr lang="en-US"/>
        </a:p>
      </dgm:t>
    </dgm:pt>
    <dgm:pt modelId="{6EE67832-C250-44BD-B338-DFDC2200016B}" type="sibTrans" cxnId="{EBCCC8D3-E8C9-466C-AE00-E32F7C92AB27}">
      <dgm:prSet/>
      <dgm:spPr/>
      <dgm:t>
        <a:bodyPr/>
        <a:lstStyle/>
        <a:p>
          <a:endParaRPr lang="en-US"/>
        </a:p>
      </dgm:t>
    </dgm:pt>
    <dgm:pt modelId="{0A0671B5-305B-4BCC-AF29-2A064D4C45F9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Mobile Learning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F39955B2-3D25-4E0B-AB80-ACF63B3DAF47}" type="parTrans" cxnId="{F30ED7FD-498A-49EB-BFF9-44DD65D12583}">
      <dgm:prSet/>
      <dgm:spPr/>
      <dgm:t>
        <a:bodyPr/>
        <a:lstStyle/>
        <a:p>
          <a:endParaRPr lang="en-US"/>
        </a:p>
      </dgm:t>
    </dgm:pt>
    <dgm:pt modelId="{AAA18AAD-37CB-4695-80BB-909B361770B5}" type="sibTrans" cxnId="{F30ED7FD-498A-49EB-BFF9-44DD65D12583}">
      <dgm:prSet/>
      <dgm:spPr/>
      <dgm:t>
        <a:bodyPr/>
        <a:lstStyle/>
        <a:p>
          <a:endParaRPr lang="en-US"/>
        </a:p>
      </dgm:t>
    </dgm:pt>
    <dgm:pt modelId="{25F6DE34-CCE1-4131-A22B-97577B5CBE50}">
      <dgm:prSet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E-Learning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49E6C688-9AE1-4AD7-A05F-56EFD855E6F3}" type="parTrans" cxnId="{D80F6905-4A5B-48B2-9B7D-B0396B79DBC0}">
      <dgm:prSet/>
      <dgm:spPr/>
      <dgm:t>
        <a:bodyPr/>
        <a:lstStyle/>
        <a:p>
          <a:endParaRPr lang="en-US"/>
        </a:p>
      </dgm:t>
    </dgm:pt>
    <dgm:pt modelId="{F4F1D56C-04DA-408F-AC2A-9A782DD7484B}" type="sibTrans" cxnId="{D80F6905-4A5B-48B2-9B7D-B0396B79DBC0}">
      <dgm:prSet/>
      <dgm:spPr/>
      <dgm:t>
        <a:bodyPr/>
        <a:lstStyle/>
        <a:p>
          <a:endParaRPr lang="en-US"/>
        </a:p>
      </dgm:t>
    </dgm:pt>
    <dgm:pt modelId="{F0639C51-4873-4AA3-BC7A-82C7F190B501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Wikis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81EB2FF7-590A-4221-B0AA-1AFCEA964539}" type="parTrans" cxnId="{5778A8AC-9B88-469C-87B0-96A538FCC829}">
      <dgm:prSet/>
      <dgm:spPr/>
      <dgm:t>
        <a:bodyPr/>
        <a:lstStyle/>
        <a:p>
          <a:endParaRPr lang="en-US"/>
        </a:p>
      </dgm:t>
    </dgm:pt>
    <dgm:pt modelId="{E7074EEE-6AD2-4D81-86A9-B484672026C6}" type="sibTrans" cxnId="{5778A8AC-9B88-469C-87B0-96A538FCC829}">
      <dgm:prSet/>
      <dgm:spPr/>
      <dgm:t>
        <a:bodyPr/>
        <a:lstStyle/>
        <a:p>
          <a:endParaRPr lang="en-US"/>
        </a:p>
      </dgm:t>
    </dgm:pt>
    <dgm:pt modelId="{E59B3CCE-CBD1-4B27-A59B-FCD1F21C1756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Distance Learning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7EB02217-2912-4254-BC5C-322AD2738392}" type="parTrans" cxnId="{54DD2D61-6AD2-4396-9ECE-43F3B7068BB4}">
      <dgm:prSet/>
      <dgm:spPr/>
      <dgm:t>
        <a:bodyPr/>
        <a:lstStyle/>
        <a:p>
          <a:endParaRPr lang="en-US"/>
        </a:p>
      </dgm:t>
    </dgm:pt>
    <dgm:pt modelId="{8BBAF04A-FC96-458B-9DC0-B92FB3A472D7}" type="sibTrans" cxnId="{54DD2D61-6AD2-4396-9ECE-43F3B7068BB4}">
      <dgm:prSet/>
      <dgm:spPr/>
      <dgm:t>
        <a:bodyPr/>
        <a:lstStyle/>
        <a:p>
          <a:endParaRPr lang="en-US"/>
        </a:p>
      </dgm:t>
    </dgm:pt>
    <dgm:pt modelId="{3386AC6D-5361-47AC-9E6F-6FD36104B1F2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Social Media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F5F8533F-8927-4D06-A1B8-7CF00E24B66D}" type="parTrans" cxnId="{F5C1ABDE-99BA-493D-B487-E9F0C5BB8255}">
      <dgm:prSet/>
      <dgm:spPr/>
      <dgm:t>
        <a:bodyPr/>
        <a:lstStyle/>
        <a:p>
          <a:endParaRPr lang="en-US"/>
        </a:p>
      </dgm:t>
    </dgm:pt>
    <dgm:pt modelId="{CD87EF73-22F3-4FBD-A9B4-AB605109A09A}" type="sibTrans" cxnId="{F5C1ABDE-99BA-493D-B487-E9F0C5BB8255}">
      <dgm:prSet/>
      <dgm:spPr/>
      <dgm:t>
        <a:bodyPr/>
        <a:lstStyle/>
        <a:p>
          <a:endParaRPr lang="en-US"/>
        </a:p>
      </dgm:t>
    </dgm:pt>
    <dgm:pt modelId="{753F8D27-5513-4887-85A9-48838B656BFC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Shared Workspaces 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B10035E0-183A-4D3D-AF42-EBA394C579B6}" type="parTrans" cxnId="{5BE6449E-B05D-454B-AB98-B9430EEA53C1}">
      <dgm:prSet/>
      <dgm:spPr/>
      <dgm:t>
        <a:bodyPr/>
        <a:lstStyle/>
        <a:p>
          <a:endParaRPr lang="en-US"/>
        </a:p>
      </dgm:t>
    </dgm:pt>
    <dgm:pt modelId="{48FBD579-4857-4038-AE59-82B5236EC1FA}" type="sibTrans" cxnId="{5BE6449E-B05D-454B-AB98-B9430EEA53C1}">
      <dgm:prSet/>
      <dgm:spPr/>
      <dgm:t>
        <a:bodyPr/>
        <a:lstStyle/>
        <a:p>
          <a:endParaRPr lang="en-US"/>
        </a:p>
      </dgm:t>
    </dgm:pt>
    <dgm:pt modelId="{933E02F9-F978-4DEC-89BE-91E90E18517C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RSS Feeds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D33DE80F-A172-49A5-BFC1-6552BF88BC4A}" type="parTrans" cxnId="{76417BF8-4AC4-4B41-B866-43AFE7A9AFF1}">
      <dgm:prSet/>
      <dgm:spPr/>
      <dgm:t>
        <a:bodyPr/>
        <a:lstStyle/>
        <a:p>
          <a:endParaRPr lang="en-US"/>
        </a:p>
      </dgm:t>
    </dgm:pt>
    <dgm:pt modelId="{6959329D-30FA-4360-BE14-21C43F4C631B}" type="sibTrans" cxnId="{76417BF8-4AC4-4B41-B866-43AFE7A9AFF1}">
      <dgm:prSet/>
      <dgm:spPr/>
      <dgm:t>
        <a:bodyPr/>
        <a:lstStyle/>
        <a:p>
          <a:endParaRPr lang="en-US"/>
        </a:p>
      </dgm:t>
    </dgm:pt>
    <dgm:pt modelId="{7B0D35B2-F243-4D91-AB65-B1464489CCB6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Blogs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B57AAF31-7E65-43B9-9403-5284460CA664}" type="parTrans" cxnId="{6CDC87C9-C189-48FE-AB01-276F36D96C43}">
      <dgm:prSet/>
      <dgm:spPr/>
      <dgm:t>
        <a:bodyPr/>
        <a:lstStyle/>
        <a:p>
          <a:endParaRPr lang="en-US"/>
        </a:p>
      </dgm:t>
    </dgm:pt>
    <dgm:pt modelId="{71B4235C-AFFB-4DB1-B16C-FC27A0189CC8}" type="sibTrans" cxnId="{6CDC87C9-C189-48FE-AB01-276F36D96C43}">
      <dgm:prSet/>
      <dgm:spPr/>
      <dgm:t>
        <a:bodyPr/>
        <a:lstStyle/>
        <a:p>
          <a:endParaRPr lang="en-US"/>
        </a:p>
      </dgm:t>
    </dgm:pt>
    <dgm:pt modelId="{CB6FF019-0091-4E40-856B-806A01167C1B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Microblogs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606A1425-D503-4E73-8C79-123CAAAD7116}" type="parTrans" cxnId="{BF33085D-A813-4FA0-B1B3-601288916B40}">
      <dgm:prSet/>
      <dgm:spPr/>
      <dgm:t>
        <a:bodyPr/>
        <a:lstStyle/>
        <a:p>
          <a:endParaRPr lang="en-US"/>
        </a:p>
      </dgm:t>
    </dgm:pt>
    <dgm:pt modelId="{AE2AED3C-8033-4BC2-955E-094A6BF17F12}" type="sibTrans" cxnId="{BF33085D-A813-4FA0-B1B3-601288916B40}">
      <dgm:prSet/>
      <dgm:spPr/>
      <dgm:t>
        <a:bodyPr/>
        <a:lstStyle/>
        <a:p>
          <a:endParaRPr lang="en-US"/>
        </a:p>
      </dgm:t>
    </dgm:pt>
    <dgm:pt modelId="{8252D30C-00BD-4194-80F0-9E036AC0D89F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Discussion Boards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B4DAC3CD-5C7E-4DF7-BCD1-5054FAF23B8D}" type="parTrans" cxnId="{32A4FAF5-15B6-4836-98FD-563FED09066B}">
      <dgm:prSet/>
      <dgm:spPr/>
      <dgm:t>
        <a:bodyPr/>
        <a:lstStyle/>
        <a:p>
          <a:endParaRPr lang="en-US"/>
        </a:p>
      </dgm:t>
    </dgm:pt>
    <dgm:pt modelId="{F859E93B-4E2B-465A-9AEA-754151E3DE9D}" type="sibTrans" cxnId="{32A4FAF5-15B6-4836-98FD-563FED09066B}">
      <dgm:prSet/>
      <dgm:spPr/>
      <dgm:t>
        <a:bodyPr/>
        <a:lstStyle/>
        <a:p>
          <a:endParaRPr lang="en-US"/>
        </a:p>
      </dgm:t>
    </dgm:pt>
    <dgm:pt modelId="{6EC7489F-4A33-4333-98BC-5311F442D435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MOOCs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EAA9EEB3-7EB6-4B3C-95C5-887C3B48072C}" type="parTrans" cxnId="{6DFCC1BD-B863-4EFA-A85E-9F7BE59E754C}">
      <dgm:prSet/>
      <dgm:spPr/>
      <dgm:t>
        <a:bodyPr/>
        <a:lstStyle/>
        <a:p>
          <a:endParaRPr lang="en-US"/>
        </a:p>
      </dgm:t>
    </dgm:pt>
    <dgm:pt modelId="{F0328EF2-93FC-441A-B368-2301C9329F66}" type="sibTrans" cxnId="{6DFCC1BD-B863-4EFA-A85E-9F7BE59E754C}">
      <dgm:prSet/>
      <dgm:spPr/>
      <dgm:t>
        <a:bodyPr/>
        <a:lstStyle/>
        <a:p>
          <a:endParaRPr lang="en-US"/>
        </a:p>
      </dgm:t>
    </dgm:pt>
    <dgm:pt modelId="{32FE0D85-9B68-4B95-8DC9-81D6B5C25B61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Adaptive Training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36CD6EFE-D6B5-4EC5-A7AA-2DCDFB78F57E}" type="parTrans" cxnId="{8872A737-FFC8-459C-A7CE-4B7A8C192469}">
      <dgm:prSet/>
      <dgm:spPr/>
      <dgm:t>
        <a:bodyPr/>
        <a:lstStyle/>
        <a:p>
          <a:endParaRPr lang="en-US"/>
        </a:p>
      </dgm:t>
    </dgm:pt>
    <dgm:pt modelId="{EA9B9417-C037-4CB4-AD8B-096890396165}" type="sibTrans" cxnId="{8872A737-FFC8-459C-A7CE-4B7A8C192469}">
      <dgm:prSet/>
      <dgm:spPr/>
      <dgm:t>
        <a:bodyPr/>
        <a:lstStyle/>
        <a:p>
          <a:endParaRPr lang="en-US"/>
        </a:p>
      </dgm:t>
    </dgm:pt>
    <dgm:pt modelId="{A1516013-0E6A-4F2B-97F0-BCED9687E25C}" type="pres">
      <dgm:prSet presAssocID="{58F0916F-5E50-4736-AF54-43775EB480F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5BB219-1EE8-45D5-AB48-80DC445D481B}" type="pres">
      <dgm:prSet presAssocID="{25F6DE34-CCE1-4131-A22B-97577B5CBE50}" presName="node" presStyleLbl="node1" presStyleIdx="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CC89E-E29A-4D43-8578-5D55FC5E1220}" type="pres">
      <dgm:prSet presAssocID="{F4F1D56C-04DA-408F-AC2A-9A782DD7484B}" presName="sibTrans" presStyleCnt="0"/>
      <dgm:spPr/>
    </dgm:pt>
    <dgm:pt modelId="{0F11CB0D-5249-43EE-B66A-F7B352950805}" type="pres">
      <dgm:prSet presAssocID="{4E99DBD6-042F-4E1C-80E2-251F700CC6B1}" presName="node" presStyleLbl="node1" presStyleIdx="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96694F-00E6-4150-A777-EAF3DDF80839}" type="pres">
      <dgm:prSet presAssocID="{661DC0AD-730E-4650-AA07-56655A475968}" presName="sibTrans" presStyleCnt="0"/>
      <dgm:spPr/>
    </dgm:pt>
    <dgm:pt modelId="{598EE7A2-B561-49AD-A794-5F48A3BA928E}" type="pres">
      <dgm:prSet presAssocID="{BD6C89F9-B321-4639-A60E-9FB82D2BF542}" presName="node" presStyleLbl="node1" presStyleIdx="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2A5395-8034-4588-9ADA-AB4BA4ABA71A}" type="pres">
      <dgm:prSet presAssocID="{6EE67832-C250-44BD-B338-DFDC2200016B}" presName="sibTrans" presStyleCnt="0"/>
      <dgm:spPr/>
    </dgm:pt>
    <dgm:pt modelId="{D54ABE0B-BCBB-4695-8237-4A0A4367BDE1}" type="pres">
      <dgm:prSet presAssocID="{0A0671B5-305B-4BCC-AF29-2A064D4C45F9}" presName="node" presStyleLbl="node1" presStyleIdx="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D5E068-339C-46AC-A85E-7AE61D844F76}" type="pres">
      <dgm:prSet presAssocID="{AAA18AAD-37CB-4695-80BB-909B361770B5}" presName="sibTrans" presStyleCnt="0"/>
      <dgm:spPr/>
    </dgm:pt>
    <dgm:pt modelId="{0DEFA8A2-433B-4192-A653-422FF0AFC88A}" type="pres">
      <dgm:prSet presAssocID="{D8002CD1-7D58-4F92-80C4-8DA92AC390B2}" presName="node" presStyleLbl="node1" presStyleIdx="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34DCA-C526-4AD8-991D-A068066B07CC}" type="pres">
      <dgm:prSet presAssocID="{491C7018-3DC4-432F-8376-F9E2E51ED925}" presName="sibTrans" presStyleCnt="0"/>
      <dgm:spPr/>
    </dgm:pt>
    <dgm:pt modelId="{E0AFFBFF-F036-4AB7-86C2-C41F4CD79319}" type="pres">
      <dgm:prSet presAssocID="{F0639C51-4873-4AA3-BC7A-82C7F190B501}" presName="node" presStyleLbl="node1" presStyleIdx="5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50991-838C-4EB4-8035-BF51ABE29F45}" type="pres">
      <dgm:prSet presAssocID="{E7074EEE-6AD2-4D81-86A9-B484672026C6}" presName="sibTrans" presStyleCnt="0"/>
      <dgm:spPr/>
    </dgm:pt>
    <dgm:pt modelId="{ED5A0163-37E5-4BB5-AC09-716C908E4FA9}" type="pres">
      <dgm:prSet presAssocID="{E59B3CCE-CBD1-4B27-A59B-FCD1F21C1756}" presName="node" presStyleLbl="node1" presStyleIdx="6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38C941-934D-46C8-A5F2-249752677F41}" type="pres">
      <dgm:prSet presAssocID="{8BBAF04A-FC96-458B-9DC0-B92FB3A472D7}" presName="sibTrans" presStyleCnt="0"/>
      <dgm:spPr/>
    </dgm:pt>
    <dgm:pt modelId="{FC298DA3-C1A6-4AEA-ACD0-307929B945A9}" type="pres">
      <dgm:prSet presAssocID="{3386AC6D-5361-47AC-9E6F-6FD36104B1F2}" presName="node" presStyleLbl="node1" presStyleIdx="7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58AF45-8984-496E-83E2-EA6201A1A614}" type="pres">
      <dgm:prSet presAssocID="{CD87EF73-22F3-4FBD-A9B4-AB605109A09A}" presName="sibTrans" presStyleCnt="0"/>
      <dgm:spPr/>
    </dgm:pt>
    <dgm:pt modelId="{DB10402E-FC0A-4C79-A0C1-8466A86FD363}" type="pres">
      <dgm:prSet presAssocID="{753F8D27-5513-4887-85A9-48838B656BFC}" presName="node" presStyleLbl="node1" presStyleIdx="8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3145D3-0B8C-4B37-9A7D-E96E52BF7B24}" type="pres">
      <dgm:prSet presAssocID="{48FBD579-4857-4038-AE59-82B5236EC1FA}" presName="sibTrans" presStyleCnt="0"/>
      <dgm:spPr/>
    </dgm:pt>
    <dgm:pt modelId="{AA3F8BCE-F977-482F-B9A7-B9E4EA717D09}" type="pres">
      <dgm:prSet presAssocID="{933E02F9-F978-4DEC-89BE-91E90E18517C}" presName="node" presStyleLbl="node1" presStyleIdx="9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2AB982-B00C-4577-90BF-0F94A47A5FB5}" type="pres">
      <dgm:prSet presAssocID="{6959329D-30FA-4360-BE14-21C43F4C631B}" presName="sibTrans" presStyleCnt="0"/>
      <dgm:spPr/>
    </dgm:pt>
    <dgm:pt modelId="{93976670-3634-45C9-85F6-BA845A8D82F8}" type="pres">
      <dgm:prSet presAssocID="{7B0D35B2-F243-4D91-AB65-B1464489CCB6}" presName="node" presStyleLbl="node1" presStyleIdx="1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8F76D-88ED-4199-8194-1D4BF3F7616A}" type="pres">
      <dgm:prSet presAssocID="{71B4235C-AFFB-4DB1-B16C-FC27A0189CC8}" presName="sibTrans" presStyleCnt="0"/>
      <dgm:spPr/>
    </dgm:pt>
    <dgm:pt modelId="{5C511956-9FCE-4968-BCD2-6558B514C5F3}" type="pres">
      <dgm:prSet presAssocID="{CB6FF019-0091-4E40-856B-806A01167C1B}" presName="node" presStyleLbl="node1" presStyleIdx="1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5A1540-0B27-4F50-AFE3-683344385229}" type="pres">
      <dgm:prSet presAssocID="{AE2AED3C-8033-4BC2-955E-094A6BF17F12}" presName="sibTrans" presStyleCnt="0"/>
      <dgm:spPr/>
    </dgm:pt>
    <dgm:pt modelId="{70D55BC3-DA2E-40A2-B25C-6E564112D171}" type="pres">
      <dgm:prSet presAssocID="{8252D30C-00BD-4194-80F0-9E036AC0D89F}" presName="node" presStyleLbl="node1" presStyleIdx="1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AF0AF8-6EA1-423A-A50F-A304C6D25EE4}" type="pres">
      <dgm:prSet presAssocID="{F859E93B-4E2B-465A-9AEA-754151E3DE9D}" presName="sibTrans" presStyleCnt="0"/>
      <dgm:spPr/>
    </dgm:pt>
    <dgm:pt modelId="{E9A9E5DB-F438-4B1D-A99C-1409380DBD77}" type="pres">
      <dgm:prSet presAssocID="{6EC7489F-4A33-4333-98BC-5311F442D435}" presName="node" presStyleLbl="node1" presStyleIdx="1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0D5D4-C3F3-43FF-BA99-62B25E5E54B1}" type="pres">
      <dgm:prSet presAssocID="{F0328EF2-93FC-441A-B368-2301C9329F66}" presName="sibTrans" presStyleCnt="0"/>
      <dgm:spPr/>
    </dgm:pt>
    <dgm:pt modelId="{BFD666B4-831B-4AAF-99FF-5F7E42E79D7A}" type="pres">
      <dgm:prSet presAssocID="{32FE0D85-9B68-4B95-8DC9-81D6B5C25B61}" presName="node" presStyleLbl="node1" presStyleIdx="1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3D06CA-BFC6-4CC3-B302-14D992A53767}" type="presOf" srcId="{D8002CD1-7D58-4F92-80C4-8DA92AC390B2}" destId="{0DEFA8A2-433B-4192-A653-422FF0AFC88A}" srcOrd="0" destOrd="0" presId="urn:microsoft.com/office/officeart/2005/8/layout/default"/>
    <dgm:cxn modelId="{E08477F4-3825-46B4-B1AF-540237B8E4F1}" type="presOf" srcId="{6EC7489F-4A33-4333-98BC-5311F442D435}" destId="{E9A9E5DB-F438-4B1D-A99C-1409380DBD77}" srcOrd="0" destOrd="0" presId="urn:microsoft.com/office/officeart/2005/8/layout/default"/>
    <dgm:cxn modelId="{6EF00D56-B7DD-4DD0-83F9-9FAEFDEA456D}" type="presOf" srcId="{E59B3CCE-CBD1-4B27-A59B-FCD1F21C1756}" destId="{ED5A0163-37E5-4BB5-AC09-716C908E4FA9}" srcOrd="0" destOrd="0" presId="urn:microsoft.com/office/officeart/2005/8/layout/default"/>
    <dgm:cxn modelId="{6CDC87C9-C189-48FE-AB01-276F36D96C43}" srcId="{58F0916F-5E50-4736-AF54-43775EB480FA}" destId="{7B0D35B2-F243-4D91-AB65-B1464489CCB6}" srcOrd="10" destOrd="0" parTransId="{B57AAF31-7E65-43B9-9403-5284460CA664}" sibTransId="{71B4235C-AFFB-4DB1-B16C-FC27A0189CC8}"/>
    <dgm:cxn modelId="{76417BF8-4AC4-4B41-B866-43AFE7A9AFF1}" srcId="{58F0916F-5E50-4736-AF54-43775EB480FA}" destId="{933E02F9-F978-4DEC-89BE-91E90E18517C}" srcOrd="9" destOrd="0" parTransId="{D33DE80F-A172-49A5-BFC1-6552BF88BC4A}" sibTransId="{6959329D-30FA-4360-BE14-21C43F4C631B}"/>
    <dgm:cxn modelId="{1B61B2E3-2A46-45AA-AB9A-EFA8F0F6CAD8}" type="presOf" srcId="{CB6FF019-0091-4E40-856B-806A01167C1B}" destId="{5C511956-9FCE-4968-BCD2-6558B514C5F3}" srcOrd="0" destOrd="0" presId="urn:microsoft.com/office/officeart/2005/8/layout/default"/>
    <dgm:cxn modelId="{78EE8952-EA03-4C68-9A08-9AC289E132F3}" type="presOf" srcId="{BD6C89F9-B321-4639-A60E-9FB82D2BF542}" destId="{598EE7A2-B561-49AD-A794-5F48A3BA928E}" srcOrd="0" destOrd="0" presId="urn:microsoft.com/office/officeart/2005/8/layout/default"/>
    <dgm:cxn modelId="{6DFCC1BD-B863-4EFA-A85E-9F7BE59E754C}" srcId="{58F0916F-5E50-4736-AF54-43775EB480FA}" destId="{6EC7489F-4A33-4333-98BC-5311F442D435}" srcOrd="13" destOrd="0" parTransId="{EAA9EEB3-7EB6-4B3C-95C5-887C3B48072C}" sibTransId="{F0328EF2-93FC-441A-B368-2301C9329F66}"/>
    <dgm:cxn modelId="{CA9778E4-ECF6-4213-BB1B-E9E390B9316F}" type="presOf" srcId="{933E02F9-F978-4DEC-89BE-91E90E18517C}" destId="{AA3F8BCE-F977-482F-B9A7-B9E4EA717D09}" srcOrd="0" destOrd="0" presId="urn:microsoft.com/office/officeart/2005/8/layout/default"/>
    <dgm:cxn modelId="{DF1E7F8A-E0BA-42F0-A9C2-ED2C4F9069A9}" type="presOf" srcId="{25F6DE34-CCE1-4131-A22B-97577B5CBE50}" destId="{075BB219-1EE8-45D5-AB48-80DC445D481B}" srcOrd="0" destOrd="0" presId="urn:microsoft.com/office/officeart/2005/8/layout/default"/>
    <dgm:cxn modelId="{5778A8AC-9B88-469C-87B0-96A538FCC829}" srcId="{58F0916F-5E50-4736-AF54-43775EB480FA}" destId="{F0639C51-4873-4AA3-BC7A-82C7F190B501}" srcOrd="5" destOrd="0" parTransId="{81EB2FF7-590A-4221-B0AA-1AFCEA964539}" sibTransId="{E7074EEE-6AD2-4D81-86A9-B484672026C6}"/>
    <dgm:cxn modelId="{BF33085D-A813-4FA0-B1B3-601288916B40}" srcId="{58F0916F-5E50-4736-AF54-43775EB480FA}" destId="{CB6FF019-0091-4E40-856B-806A01167C1B}" srcOrd="11" destOrd="0" parTransId="{606A1425-D503-4E73-8C79-123CAAAD7116}" sibTransId="{AE2AED3C-8033-4BC2-955E-094A6BF17F12}"/>
    <dgm:cxn modelId="{5BE6449E-B05D-454B-AB98-B9430EEA53C1}" srcId="{58F0916F-5E50-4736-AF54-43775EB480FA}" destId="{753F8D27-5513-4887-85A9-48838B656BFC}" srcOrd="8" destOrd="0" parTransId="{B10035E0-183A-4D3D-AF42-EBA394C579B6}" sibTransId="{48FBD579-4857-4038-AE59-82B5236EC1FA}"/>
    <dgm:cxn modelId="{96DBB9BE-2F32-46B7-A900-CF3399F6A76C}" type="presOf" srcId="{32FE0D85-9B68-4B95-8DC9-81D6B5C25B61}" destId="{BFD666B4-831B-4AAF-99FF-5F7E42E79D7A}" srcOrd="0" destOrd="0" presId="urn:microsoft.com/office/officeart/2005/8/layout/default"/>
    <dgm:cxn modelId="{CF673D50-7195-4679-BB7F-1D2620230B1F}" type="presOf" srcId="{7B0D35B2-F243-4D91-AB65-B1464489CCB6}" destId="{93976670-3634-45C9-85F6-BA845A8D82F8}" srcOrd="0" destOrd="0" presId="urn:microsoft.com/office/officeart/2005/8/layout/default"/>
    <dgm:cxn modelId="{E481B0E7-042F-4444-8727-2DBC63DEB0E6}" type="presOf" srcId="{58F0916F-5E50-4736-AF54-43775EB480FA}" destId="{A1516013-0E6A-4F2B-97F0-BCED9687E25C}" srcOrd="0" destOrd="0" presId="urn:microsoft.com/office/officeart/2005/8/layout/default"/>
    <dgm:cxn modelId="{2FC4E554-1A23-41C5-B072-831B3D8DB8AE}" type="presOf" srcId="{8252D30C-00BD-4194-80F0-9E036AC0D89F}" destId="{70D55BC3-DA2E-40A2-B25C-6E564112D171}" srcOrd="0" destOrd="0" presId="urn:microsoft.com/office/officeart/2005/8/layout/default"/>
    <dgm:cxn modelId="{D36C6DBA-9A7C-4D18-9448-6CEDD255ADDC}" type="presOf" srcId="{F0639C51-4873-4AA3-BC7A-82C7F190B501}" destId="{E0AFFBFF-F036-4AB7-86C2-C41F4CD79319}" srcOrd="0" destOrd="0" presId="urn:microsoft.com/office/officeart/2005/8/layout/default"/>
    <dgm:cxn modelId="{54DD2D61-6AD2-4396-9ECE-43F3B7068BB4}" srcId="{58F0916F-5E50-4736-AF54-43775EB480FA}" destId="{E59B3CCE-CBD1-4B27-A59B-FCD1F21C1756}" srcOrd="6" destOrd="0" parTransId="{7EB02217-2912-4254-BC5C-322AD2738392}" sibTransId="{8BBAF04A-FC96-458B-9DC0-B92FB3A472D7}"/>
    <dgm:cxn modelId="{85920D41-2AA4-4710-985A-56ED6FB476EF}" srcId="{58F0916F-5E50-4736-AF54-43775EB480FA}" destId="{D8002CD1-7D58-4F92-80C4-8DA92AC390B2}" srcOrd="4" destOrd="0" parTransId="{CB278552-830E-4ABB-939A-CC02A12F967F}" sibTransId="{491C7018-3DC4-432F-8376-F9E2E51ED925}"/>
    <dgm:cxn modelId="{32A4FAF5-15B6-4836-98FD-563FED09066B}" srcId="{58F0916F-5E50-4736-AF54-43775EB480FA}" destId="{8252D30C-00BD-4194-80F0-9E036AC0D89F}" srcOrd="12" destOrd="0" parTransId="{B4DAC3CD-5C7E-4DF7-BCD1-5054FAF23B8D}" sibTransId="{F859E93B-4E2B-465A-9AEA-754151E3DE9D}"/>
    <dgm:cxn modelId="{EBCCC8D3-E8C9-466C-AE00-E32F7C92AB27}" srcId="{58F0916F-5E50-4736-AF54-43775EB480FA}" destId="{BD6C89F9-B321-4639-A60E-9FB82D2BF542}" srcOrd="2" destOrd="0" parTransId="{2DA3DD99-EFFD-4A9A-B059-81FEBBB7FA86}" sibTransId="{6EE67832-C250-44BD-B338-DFDC2200016B}"/>
    <dgm:cxn modelId="{D80F6905-4A5B-48B2-9B7D-B0396B79DBC0}" srcId="{58F0916F-5E50-4736-AF54-43775EB480FA}" destId="{25F6DE34-CCE1-4131-A22B-97577B5CBE50}" srcOrd="0" destOrd="0" parTransId="{49E6C688-9AE1-4AD7-A05F-56EFD855E6F3}" sibTransId="{F4F1D56C-04DA-408F-AC2A-9A782DD7484B}"/>
    <dgm:cxn modelId="{F5ACFB1C-A44D-417E-A15F-60071696956D}" type="presOf" srcId="{3386AC6D-5361-47AC-9E6F-6FD36104B1F2}" destId="{FC298DA3-C1A6-4AEA-ACD0-307929B945A9}" srcOrd="0" destOrd="0" presId="urn:microsoft.com/office/officeart/2005/8/layout/default"/>
    <dgm:cxn modelId="{8872A737-FFC8-459C-A7CE-4B7A8C192469}" srcId="{58F0916F-5E50-4736-AF54-43775EB480FA}" destId="{32FE0D85-9B68-4B95-8DC9-81D6B5C25B61}" srcOrd="14" destOrd="0" parTransId="{36CD6EFE-D6B5-4EC5-A7AA-2DCDFB78F57E}" sibTransId="{EA9B9417-C037-4CB4-AD8B-096890396165}"/>
    <dgm:cxn modelId="{0D7EF5FB-E895-4926-9552-BA9073997C2C}" type="presOf" srcId="{0A0671B5-305B-4BCC-AF29-2A064D4C45F9}" destId="{D54ABE0B-BCBB-4695-8237-4A0A4367BDE1}" srcOrd="0" destOrd="0" presId="urn:microsoft.com/office/officeart/2005/8/layout/default"/>
    <dgm:cxn modelId="{2819016D-4379-4A88-BD71-A6174FFC2EC7}" srcId="{58F0916F-5E50-4736-AF54-43775EB480FA}" destId="{4E99DBD6-042F-4E1C-80E2-251F700CC6B1}" srcOrd="1" destOrd="0" parTransId="{832CBAF5-B620-4746-AB2D-9F872CA6B326}" sibTransId="{661DC0AD-730E-4650-AA07-56655A475968}"/>
    <dgm:cxn modelId="{F30ED7FD-498A-49EB-BFF9-44DD65D12583}" srcId="{58F0916F-5E50-4736-AF54-43775EB480FA}" destId="{0A0671B5-305B-4BCC-AF29-2A064D4C45F9}" srcOrd="3" destOrd="0" parTransId="{F39955B2-3D25-4E0B-AB80-ACF63B3DAF47}" sibTransId="{AAA18AAD-37CB-4695-80BB-909B361770B5}"/>
    <dgm:cxn modelId="{35F108FF-FB32-4252-BD3E-C5C22B479E84}" type="presOf" srcId="{4E99DBD6-042F-4E1C-80E2-251F700CC6B1}" destId="{0F11CB0D-5249-43EE-B66A-F7B352950805}" srcOrd="0" destOrd="0" presId="urn:microsoft.com/office/officeart/2005/8/layout/default"/>
    <dgm:cxn modelId="{3C6053FE-A7EF-48F0-9FB6-2AD2AE4B1842}" type="presOf" srcId="{753F8D27-5513-4887-85A9-48838B656BFC}" destId="{DB10402E-FC0A-4C79-A0C1-8466A86FD363}" srcOrd="0" destOrd="0" presId="urn:microsoft.com/office/officeart/2005/8/layout/default"/>
    <dgm:cxn modelId="{F5C1ABDE-99BA-493D-B487-E9F0C5BB8255}" srcId="{58F0916F-5E50-4736-AF54-43775EB480FA}" destId="{3386AC6D-5361-47AC-9E6F-6FD36104B1F2}" srcOrd="7" destOrd="0" parTransId="{F5F8533F-8927-4D06-A1B8-7CF00E24B66D}" sibTransId="{CD87EF73-22F3-4FBD-A9B4-AB605109A09A}"/>
    <dgm:cxn modelId="{D326FBBD-6134-4DA9-95FB-173253C5EF82}" type="presParOf" srcId="{A1516013-0E6A-4F2B-97F0-BCED9687E25C}" destId="{075BB219-1EE8-45D5-AB48-80DC445D481B}" srcOrd="0" destOrd="0" presId="urn:microsoft.com/office/officeart/2005/8/layout/default"/>
    <dgm:cxn modelId="{64950986-31A8-4E4D-A5D2-DB4BE7ECF9CB}" type="presParOf" srcId="{A1516013-0E6A-4F2B-97F0-BCED9687E25C}" destId="{16BCC89E-E29A-4D43-8578-5D55FC5E1220}" srcOrd="1" destOrd="0" presId="urn:microsoft.com/office/officeart/2005/8/layout/default"/>
    <dgm:cxn modelId="{D0E8237E-38B9-42AF-9260-75C056A593DB}" type="presParOf" srcId="{A1516013-0E6A-4F2B-97F0-BCED9687E25C}" destId="{0F11CB0D-5249-43EE-B66A-F7B352950805}" srcOrd="2" destOrd="0" presId="urn:microsoft.com/office/officeart/2005/8/layout/default"/>
    <dgm:cxn modelId="{0B4F9446-41A5-4EC6-8C18-C02B003A608D}" type="presParOf" srcId="{A1516013-0E6A-4F2B-97F0-BCED9687E25C}" destId="{DB96694F-00E6-4150-A777-EAF3DDF80839}" srcOrd="3" destOrd="0" presId="urn:microsoft.com/office/officeart/2005/8/layout/default"/>
    <dgm:cxn modelId="{5047F663-B0B0-4532-B06E-50A07DA6C8CE}" type="presParOf" srcId="{A1516013-0E6A-4F2B-97F0-BCED9687E25C}" destId="{598EE7A2-B561-49AD-A794-5F48A3BA928E}" srcOrd="4" destOrd="0" presId="urn:microsoft.com/office/officeart/2005/8/layout/default"/>
    <dgm:cxn modelId="{9F18054D-9B68-49DB-86E3-536CBA211D73}" type="presParOf" srcId="{A1516013-0E6A-4F2B-97F0-BCED9687E25C}" destId="{962A5395-8034-4588-9ADA-AB4BA4ABA71A}" srcOrd="5" destOrd="0" presId="urn:microsoft.com/office/officeart/2005/8/layout/default"/>
    <dgm:cxn modelId="{45FC938A-9B53-4054-83CF-3E961A4FDE47}" type="presParOf" srcId="{A1516013-0E6A-4F2B-97F0-BCED9687E25C}" destId="{D54ABE0B-BCBB-4695-8237-4A0A4367BDE1}" srcOrd="6" destOrd="0" presId="urn:microsoft.com/office/officeart/2005/8/layout/default"/>
    <dgm:cxn modelId="{CD4CDD15-0D06-4C27-8D72-77952E17ACD2}" type="presParOf" srcId="{A1516013-0E6A-4F2B-97F0-BCED9687E25C}" destId="{D2D5E068-339C-46AC-A85E-7AE61D844F76}" srcOrd="7" destOrd="0" presId="urn:microsoft.com/office/officeart/2005/8/layout/default"/>
    <dgm:cxn modelId="{21B0E3B2-E0BC-403C-B20D-5DEF7AA55CFC}" type="presParOf" srcId="{A1516013-0E6A-4F2B-97F0-BCED9687E25C}" destId="{0DEFA8A2-433B-4192-A653-422FF0AFC88A}" srcOrd="8" destOrd="0" presId="urn:microsoft.com/office/officeart/2005/8/layout/default"/>
    <dgm:cxn modelId="{16F683DD-48C3-45FC-BD60-8BDFE7B12E11}" type="presParOf" srcId="{A1516013-0E6A-4F2B-97F0-BCED9687E25C}" destId="{F3434DCA-C526-4AD8-991D-A068066B07CC}" srcOrd="9" destOrd="0" presId="urn:microsoft.com/office/officeart/2005/8/layout/default"/>
    <dgm:cxn modelId="{B625B6C7-56ED-464A-BE43-65F368BFCD44}" type="presParOf" srcId="{A1516013-0E6A-4F2B-97F0-BCED9687E25C}" destId="{E0AFFBFF-F036-4AB7-86C2-C41F4CD79319}" srcOrd="10" destOrd="0" presId="urn:microsoft.com/office/officeart/2005/8/layout/default"/>
    <dgm:cxn modelId="{F17A2DE5-A306-4271-A075-D9F397B07714}" type="presParOf" srcId="{A1516013-0E6A-4F2B-97F0-BCED9687E25C}" destId="{BBD50991-838C-4EB4-8035-BF51ABE29F45}" srcOrd="11" destOrd="0" presId="urn:microsoft.com/office/officeart/2005/8/layout/default"/>
    <dgm:cxn modelId="{2282387A-B9C7-4F81-AFF4-63D19F4330EA}" type="presParOf" srcId="{A1516013-0E6A-4F2B-97F0-BCED9687E25C}" destId="{ED5A0163-37E5-4BB5-AC09-716C908E4FA9}" srcOrd="12" destOrd="0" presId="urn:microsoft.com/office/officeart/2005/8/layout/default"/>
    <dgm:cxn modelId="{CD1A9756-CA36-409A-B444-97DF4D9DFE70}" type="presParOf" srcId="{A1516013-0E6A-4F2B-97F0-BCED9687E25C}" destId="{7438C941-934D-46C8-A5F2-249752677F41}" srcOrd="13" destOrd="0" presId="urn:microsoft.com/office/officeart/2005/8/layout/default"/>
    <dgm:cxn modelId="{D6EDAA78-1229-43ED-BFFB-2AE59612C1EE}" type="presParOf" srcId="{A1516013-0E6A-4F2B-97F0-BCED9687E25C}" destId="{FC298DA3-C1A6-4AEA-ACD0-307929B945A9}" srcOrd="14" destOrd="0" presId="urn:microsoft.com/office/officeart/2005/8/layout/default"/>
    <dgm:cxn modelId="{222B3FD8-7873-4334-A86B-3C9D5F64A854}" type="presParOf" srcId="{A1516013-0E6A-4F2B-97F0-BCED9687E25C}" destId="{4758AF45-8984-496E-83E2-EA6201A1A614}" srcOrd="15" destOrd="0" presId="urn:microsoft.com/office/officeart/2005/8/layout/default"/>
    <dgm:cxn modelId="{B6CDCF4B-BBB0-4047-8787-76D49DF46FFD}" type="presParOf" srcId="{A1516013-0E6A-4F2B-97F0-BCED9687E25C}" destId="{DB10402E-FC0A-4C79-A0C1-8466A86FD363}" srcOrd="16" destOrd="0" presId="urn:microsoft.com/office/officeart/2005/8/layout/default"/>
    <dgm:cxn modelId="{6DC32DAA-57B5-4BF1-B2D4-9C3C56510445}" type="presParOf" srcId="{A1516013-0E6A-4F2B-97F0-BCED9687E25C}" destId="{4A3145D3-0B8C-4B37-9A7D-E96E52BF7B24}" srcOrd="17" destOrd="0" presId="urn:microsoft.com/office/officeart/2005/8/layout/default"/>
    <dgm:cxn modelId="{C58A1A05-6C92-48BF-AB0F-00D7D5FE39DC}" type="presParOf" srcId="{A1516013-0E6A-4F2B-97F0-BCED9687E25C}" destId="{AA3F8BCE-F977-482F-B9A7-B9E4EA717D09}" srcOrd="18" destOrd="0" presId="urn:microsoft.com/office/officeart/2005/8/layout/default"/>
    <dgm:cxn modelId="{6B1331DD-3DC6-4291-9F88-E834A38B329B}" type="presParOf" srcId="{A1516013-0E6A-4F2B-97F0-BCED9687E25C}" destId="{322AB982-B00C-4577-90BF-0F94A47A5FB5}" srcOrd="19" destOrd="0" presId="urn:microsoft.com/office/officeart/2005/8/layout/default"/>
    <dgm:cxn modelId="{980F9142-6928-4AB5-A375-DA4FC5D6470C}" type="presParOf" srcId="{A1516013-0E6A-4F2B-97F0-BCED9687E25C}" destId="{93976670-3634-45C9-85F6-BA845A8D82F8}" srcOrd="20" destOrd="0" presId="urn:microsoft.com/office/officeart/2005/8/layout/default"/>
    <dgm:cxn modelId="{37744423-616D-45EA-BBA6-C80B10DFF7C5}" type="presParOf" srcId="{A1516013-0E6A-4F2B-97F0-BCED9687E25C}" destId="{77B8F76D-88ED-4199-8194-1D4BF3F7616A}" srcOrd="21" destOrd="0" presId="urn:microsoft.com/office/officeart/2005/8/layout/default"/>
    <dgm:cxn modelId="{0803958B-A720-469A-9D82-9189EE93FBA5}" type="presParOf" srcId="{A1516013-0E6A-4F2B-97F0-BCED9687E25C}" destId="{5C511956-9FCE-4968-BCD2-6558B514C5F3}" srcOrd="22" destOrd="0" presId="urn:microsoft.com/office/officeart/2005/8/layout/default"/>
    <dgm:cxn modelId="{4D83B337-BD57-45AF-8FDA-0AB9E6398082}" type="presParOf" srcId="{A1516013-0E6A-4F2B-97F0-BCED9687E25C}" destId="{C25A1540-0B27-4F50-AFE3-683344385229}" srcOrd="23" destOrd="0" presId="urn:microsoft.com/office/officeart/2005/8/layout/default"/>
    <dgm:cxn modelId="{CB3AD598-E247-482D-9709-F907232876AD}" type="presParOf" srcId="{A1516013-0E6A-4F2B-97F0-BCED9687E25C}" destId="{70D55BC3-DA2E-40A2-B25C-6E564112D171}" srcOrd="24" destOrd="0" presId="urn:microsoft.com/office/officeart/2005/8/layout/default"/>
    <dgm:cxn modelId="{B3C2950D-6F1A-426E-961D-B6E894E8D7E1}" type="presParOf" srcId="{A1516013-0E6A-4F2B-97F0-BCED9687E25C}" destId="{BBAF0AF8-6EA1-423A-A50F-A304C6D25EE4}" srcOrd="25" destOrd="0" presId="urn:microsoft.com/office/officeart/2005/8/layout/default"/>
    <dgm:cxn modelId="{96CEB862-D980-4213-A148-619EE7CF4DC7}" type="presParOf" srcId="{A1516013-0E6A-4F2B-97F0-BCED9687E25C}" destId="{E9A9E5DB-F438-4B1D-A99C-1409380DBD77}" srcOrd="26" destOrd="0" presId="urn:microsoft.com/office/officeart/2005/8/layout/default"/>
    <dgm:cxn modelId="{AC6AB2AB-60B1-4403-AA84-03B26110D919}" type="presParOf" srcId="{A1516013-0E6A-4F2B-97F0-BCED9687E25C}" destId="{2810D5D4-C3F3-43FF-BA99-62B25E5E54B1}" srcOrd="27" destOrd="0" presId="urn:microsoft.com/office/officeart/2005/8/layout/default"/>
    <dgm:cxn modelId="{BA211557-FBA1-4EBC-8366-F860FCA01023}" type="presParOf" srcId="{A1516013-0E6A-4F2B-97F0-BCED9687E25C}" destId="{BFD666B4-831B-4AAF-99FF-5F7E42E79D7A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79C4AE-D38D-4579-AE75-44A3FFA2FEEA}" type="doc">
      <dgm:prSet loTypeId="urn:microsoft.com/office/officeart/2005/8/layout/venn3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8F1179CD-05A3-4B33-A7C5-D84B794AE02B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Networking Sites (Facebook, LinkedIn)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2847F8AE-7CC8-4BC9-BA0D-6AB018BAC1CD}" type="parTrans" cxnId="{1A105E53-A530-47F5-8F5D-EA3145BFC676}">
      <dgm:prSet/>
      <dgm:spPr/>
      <dgm:t>
        <a:bodyPr/>
        <a:lstStyle/>
        <a:p>
          <a:endParaRPr lang="en-US"/>
        </a:p>
      </dgm:t>
    </dgm:pt>
    <dgm:pt modelId="{F0A50610-A9BA-40C7-8483-1C081BC6D3F9}" type="sibTrans" cxnId="{1A105E53-A530-47F5-8F5D-EA3145BFC676}">
      <dgm:prSet/>
      <dgm:spPr/>
      <dgm:t>
        <a:bodyPr/>
        <a:lstStyle/>
        <a:p>
          <a:endParaRPr lang="en-US"/>
        </a:p>
      </dgm:t>
    </dgm:pt>
    <dgm:pt modelId="{84B8CA91-CCD4-4612-8B3A-BA92073F1A8D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Microblogs (Twitter)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E9DC19C0-4289-48FC-850A-1298514C0DF2}" type="parTrans" cxnId="{BB44C243-ABF2-4065-8833-9FAD5881A0E7}">
      <dgm:prSet/>
      <dgm:spPr/>
      <dgm:t>
        <a:bodyPr/>
        <a:lstStyle/>
        <a:p>
          <a:endParaRPr lang="en-US"/>
        </a:p>
      </dgm:t>
    </dgm:pt>
    <dgm:pt modelId="{0F252046-0216-4349-8EAA-71F12C1691F7}" type="sibTrans" cxnId="{BB44C243-ABF2-4065-8833-9FAD5881A0E7}">
      <dgm:prSet/>
      <dgm:spPr/>
      <dgm:t>
        <a:bodyPr/>
        <a:lstStyle/>
        <a:p>
          <a:endParaRPr lang="en-US"/>
        </a:p>
      </dgm:t>
    </dgm:pt>
    <dgm:pt modelId="{E2E3F57C-4623-4997-8163-C7F67E2E7244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Wikis (</a:t>
          </a:r>
          <a:r>
            <a:rPr lang="en-US" b="0" i="0" dirty="0" smtClean="0">
              <a:latin typeface="Gisha" panose="020B0502040204020203" pitchFamily="34" charset="-79"/>
              <a:cs typeface="Gisha" panose="020B0502040204020203" pitchFamily="34" charset="-79"/>
            </a:rPr>
            <a:t>Wikipedia)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BE6B7FC8-C3FE-4CF7-A61B-CB349EF14938}" type="parTrans" cxnId="{719274E7-3471-4FEE-8A6A-BC9F4F41AE6D}">
      <dgm:prSet/>
      <dgm:spPr/>
      <dgm:t>
        <a:bodyPr/>
        <a:lstStyle/>
        <a:p>
          <a:endParaRPr lang="en-US"/>
        </a:p>
      </dgm:t>
    </dgm:pt>
    <dgm:pt modelId="{A7C0C111-C2FC-40E5-B04E-3E47CFE0479C}" type="sibTrans" cxnId="{719274E7-3471-4FEE-8A6A-BC9F4F41AE6D}">
      <dgm:prSet/>
      <dgm:spPr/>
      <dgm:t>
        <a:bodyPr/>
        <a:lstStyle/>
        <a:p>
          <a:endParaRPr lang="en-US"/>
        </a:p>
      </dgm:t>
    </dgm:pt>
    <dgm:pt modelId="{4C4EC33A-2B98-4433-884F-991C12E2FD40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Shared Media (YouTube)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15813F1F-198C-4D55-82C7-7AD16109B2AD}" type="parTrans" cxnId="{37512169-32CD-4DC8-8CB6-EE2FF3ADEF0E}">
      <dgm:prSet/>
      <dgm:spPr/>
      <dgm:t>
        <a:bodyPr/>
        <a:lstStyle/>
        <a:p>
          <a:endParaRPr lang="en-US"/>
        </a:p>
      </dgm:t>
    </dgm:pt>
    <dgm:pt modelId="{1274A316-9A3C-423A-AF64-3AAACC4F806B}" type="sibTrans" cxnId="{37512169-32CD-4DC8-8CB6-EE2FF3ADEF0E}">
      <dgm:prSet/>
      <dgm:spPr/>
      <dgm:t>
        <a:bodyPr/>
        <a:lstStyle/>
        <a:p>
          <a:endParaRPr lang="en-US"/>
        </a:p>
      </dgm:t>
    </dgm:pt>
    <dgm:pt modelId="{314F4B63-F336-4A1A-B81C-7473A70C13B9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Blogs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CF95C69E-3102-41EE-A299-7012E847F1B5}" type="parTrans" cxnId="{D4E68455-6009-44D1-AD67-308E51054C86}">
      <dgm:prSet/>
      <dgm:spPr/>
      <dgm:t>
        <a:bodyPr/>
        <a:lstStyle/>
        <a:p>
          <a:endParaRPr lang="en-US"/>
        </a:p>
      </dgm:t>
    </dgm:pt>
    <dgm:pt modelId="{C1DCA440-71F7-4294-844B-161ADF05FE72}" type="sibTrans" cxnId="{D4E68455-6009-44D1-AD67-308E51054C86}">
      <dgm:prSet/>
      <dgm:spPr/>
      <dgm:t>
        <a:bodyPr/>
        <a:lstStyle/>
        <a:p>
          <a:endParaRPr lang="en-US"/>
        </a:p>
      </dgm:t>
    </dgm:pt>
    <dgm:pt modelId="{DAAA08FF-9FB9-4EE2-9499-B836B1724837}" type="pres">
      <dgm:prSet presAssocID="{DA79C4AE-D38D-4579-AE75-44A3FFA2FEE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187C02-2B25-40D6-A0B7-B16F09095268}" type="pres">
      <dgm:prSet presAssocID="{8F1179CD-05A3-4B33-A7C5-D84B794AE02B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A5E69D-3FC6-4CCE-8A65-12F748772989}" type="pres">
      <dgm:prSet presAssocID="{F0A50610-A9BA-40C7-8483-1C081BC6D3F9}" presName="space" presStyleCnt="0"/>
      <dgm:spPr/>
    </dgm:pt>
    <dgm:pt modelId="{98BFE71C-A77B-44CD-B056-BF83AEAB6647}" type="pres">
      <dgm:prSet presAssocID="{84B8CA91-CCD4-4612-8B3A-BA92073F1A8D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5098AC-138A-433B-ADC4-DFCCB1C32C80}" type="pres">
      <dgm:prSet presAssocID="{0F252046-0216-4349-8EAA-71F12C1691F7}" presName="space" presStyleCnt="0"/>
      <dgm:spPr/>
    </dgm:pt>
    <dgm:pt modelId="{4A88D36F-2204-4111-AD59-B565A51C2BA0}" type="pres">
      <dgm:prSet presAssocID="{314F4B63-F336-4A1A-B81C-7473A70C13B9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54E9DC-82F1-48A3-8497-C9ADC04FEC35}" type="pres">
      <dgm:prSet presAssocID="{C1DCA440-71F7-4294-844B-161ADF05FE72}" presName="space" presStyleCnt="0"/>
      <dgm:spPr/>
    </dgm:pt>
    <dgm:pt modelId="{1883E6B2-94B6-4152-9163-52E053B416C1}" type="pres">
      <dgm:prSet presAssocID="{E2E3F57C-4623-4997-8163-C7F67E2E7244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183D42-315B-4214-884B-3ED1699A5E65}" type="pres">
      <dgm:prSet presAssocID="{A7C0C111-C2FC-40E5-B04E-3E47CFE0479C}" presName="space" presStyleCnt="0"/>
      <dgm:spPr/>
    </dgm:pt>
    <dgm:pt modelId="{94A6EF38-9FCE-403C-8CC7-2C4903EE1AD3}" type="pres">
      <dgm:prSet presAssocID="{4C4EC33A-2B98-4433-884F-991C12E2FD40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97FF72-22FD-49B2-BA84-4240F49C215A}" type="presOf" srcId="{4C4EC33A-2B98-4433-884F-991C12E2FD40}" destId="{94A6EF38-9FCE-403C-8CC7-2C4903EE1AD3}" srcOrd="0" destOrd="0" presId="urn:microsoft.com/office/officeart/2005/8/layout/venn3"/>
    <dgm:cxn modelId="{BB44C243-ABF2-4065-8833-9FAD5881A0E7}" srcId="{DA79C4AE-D38D-4579-AE75-44A3FFA2FEEA}" destId="{84B8CA91-CCD4-4612-8B3A-BA92073F1A8D}" srcOrd="1" destOrd="0" parTransId="{E9DC19C0-4289-48FC-850A-1298514C0DF2}" sibTransId="{0F252046-0216-4349-8EAA-71F12C1691F7}"/>
    <dgm:cxn modelId="{B8F8CE28-FA8B-44D2-87E8-29F72B239166}" type="presOf" srcId="{314F4B63-F336-4A1A-B81C-7473A70C13B9}" destId="{4A88D36F-2204-4111-AD59-B565A51C2BA0}" srcOrd="0" destOrd="0" presId="urn:microsoft.com/office/officeart/2005/8/layout/venn3"/>
    <dgm:cxn modelId="{1BC35684-9307-4E86-9901-EDF73E13EA41}" type="presOf" srcId="{E2E3F57C-4623-4997-8163-C7F67E2E7244}" destId="{1883E6B2-94B6-4152-9163-52E053B416C1}" srcOrd="0" destOrd="0" presId="urn:microsoft.com/office/officeart/2005/8/layout/venn3"/>
    <dgm:cxn modelId="{1A105E53-A530-47F5-8F5D-EA3145BFC676}" srcId="{DA79C4AE-D38D-4579-AE75-44A3FFA2FEEA}" destId="{8F1179CD-05A3-4B33-A7C5-D84B794AE02B}" srcOrd="0" destOrd="0" parTransId="{2847F8AE-7CC8-4BC9-BA0D-6AB018BAC1CD}" sibTransId="{F0A50610-A9BA-40C7-8483-1C081BC6D3F9}"/>
    <dgm:cxn modelId="{37512169-32CD-4DC8-8CB6-EE2FF3ADEF0E}" srcId="{DA79C4AE-D38D-4579-AE75-44A3FFA2FEEA}" destId="{4C4EC33A-2B98-4433-884F-991C12E2FD40}" srcOrd="4" destOrd="0" parTransId="{15813F1F-198C-4D55-82C7-7AD16109B2AD}" sibTransId="{1274A316-9A3C-423A-AF64-3AAACC4F806B}"/>
    <dgm:cxn modelId="{DEFDE4C7-BFB1-4E92-A43C-2AD1C93FAF07}" type="presOf" srcId="{84B8CA91-CCD4-4612-8B3A-BA92073F1A8D}" destId="{98BFE71C-A77B-44CD-B056-BF83AEAB6647}" srcOrd="0" destOrd="0" presId="urn:microsoft.com/office/officeart/2005/8/layout/venn3"/>
    <dgm:cxn modelId="{CEB01E26-8ED5-4407-A057-E8C914D864F2}" type="presOf" srcId="{DA79C4AE-D38D-4579-AE75-44A3FFA2FEEA}" destId="{DAAA08FF-9FB9-4EE2-9499-B836B1724837}" srcOrd="0" destOrd="0" presId="urn:microsoft.com/office/officeart/2005/8/layout/venn3"/>
    <dgm:cxn modelId="{719274E7-3471-4FEE-8A6A-BC9F4F41AE6D}" srcId="{DA79C4AE-D38D-4579-AE75-44A3FFA2FEEA}" destId="{E2E3F57C-4623-4997-8163-C7F67E2E7244}" srcOrd="3" destOrd="0" parTransId="{BE6B7FC8-C3FE-4CF7-A61B-CB349EF14938}" sibTransId="{A7C0C111-C2FC-40E5-B04E-3E47CFE0479C}"/>
    <dgm:cxn modelId="{950C830D-4B7C-40DA-8C6F-C584CB475779}" type="presOf" srcId="{8F1179CD-05A3-4B33-A7C5-D84B794AE02B}" destId="{24187C02-2B25-40D6-A0B7-B16F09095268}" srcOrd="0" destOrd="0" presId="urn:microsoft.com/office/officeart/2005/8/layout/venn3"/>
    <dgm:cxn modelId="{D4E68455-6009-44D1-AD67-308E51054C86}" srcId="{DA79C4AE-D38D-4579-AE75-44A3FFA2FEEA}" destId="{314F4B63-F336-4A1A-B81C-7473A70C13B9}" srcOrd="2" destOrd="0" parTransId="{CF95C69E-3102-41EE-A299-7012E847F1B5}" sibTransId="{C1DCA440-71F7-4294-844B-161ADF05FE72}"/>
    <dgm:cxn modelId="{B1379323-F51D-4A0D-AA24-6B4462615D1F}" type="presParOf" srcId="{DAAA08FF-9FB9-4EE2-9499-B836B1724837}" destId="{24187C02-2B25-40D6-A0B7-B16F09095268}" srcOrd="0" destOrd="0" presId="urn:microsoft.com/office/officeart/2005/8/layout/venn3"/>
    <dgm:cxn modelId="{0BC702FC-7188-4533-A87F-9A040C2CB4EC}" type="presParOf" srcId="{DAAA08FF-9FB9-4EE2-9499-B836B1724837}" destId="{E7A5E69D-3FC6-4CCE-8A65-12F748772989}" srcOrd="1" destOrd="0" presId="urn:microsoft.com/office/officeart/2005/8/layout/venn3"/>
    <dgm:cxn modelId="{76D5968E-E857-4218-849B-07ECEC0BB01C}" type="presParOf" srcId="{DAAA08FF-9FB9-4EE2-9499-B836B1724837}" destId="{98BFE71C-A77B-44CD-B056-BF83AEAB6647}" srcOrd="2" destOrd="0" presId="urn:microsoft.com/office/officeart/2005/8/layout/venn3"/>
    <dgm:cxn modelId="{286DA879-97F8-47F8-AAA4-58B155B79EDD}" type="presParOf" srcId="{DAAA08FF-9FB9-4EE2-9499-B836B1724837}" destId="{2F5098AC-138A-433B-ADC4-DFCCB1C32C80}" srcOrd="3" destOrd="0" presId="urn:microsoft.com/office/officeart/2005/8/layout/venn3"/>
    <dgm:cxn modelId="{A7C487F3-B972-46C8-AE61-492D35020ED7}" type="presParOf" srcId="{DAAA08FF-9FB9-4EE2-9499-B836B1724837}" destId="{4A88D36F-2204-4111-AD59-B565A51C2BA0}" srcOrd="4" destOrd="0" presId="urn:microsoft.com/office/officeart/2005/8/layout/venn3"/>
    <dgm:cxn modelId="{3A20B8F0-25B5-4CA5-905D-1BD3086EEC82}" type="presParOf" srcId="{DAAA08FF-9FB9-4EE2-9499-B836B1724837}" destId="{6A54E9DC-82F1-48A3-8497-C9ADC04FEC35}" srcOrd="5" destOrd="0" presId="urn:microsoft.com/office/officeart/2005/8/layout/venn3"/>
    <dgm:cxn modelId="{5F770A22-9147-4762-8084-2DA42E300E76}" type="presParOf" srcId="{DAAA08FF-9FB9-4EE2-9499-B836B1724837}" destId="{1883E6B2-94B6-4152-9163-52E053B416C1}" srcOrd="6" destOrd="0" presId="urn:microsoft.com/office/officeart/2005/8/layout/venn3"/>
    <dgm:cxn modelId="{801AD6A2-BE1D-4E73-ABD2-D80C6435DACC}" type="presParOf" srcId="{DAAA08FF-9FB9-4EE2-9499-B836B1724837}" destId="{53183D42-315B-4214-884B-3ED1699A5E65}" srcOrd="7" destOrd="0" presId="urn:microsoft.com/office/officeart/2005/8/layout/venn3"/>
    <dgm:cxn modelId="{D1670B86-37DA-49B6-A357-CCC567467EF8}" type="presParOf" srcId="{DAAA08FF-9FB9-4EE2-9499-B836B1724837}" destId="{94A6EF38-9FCE-403C-8CC7-2C4903EE1AD3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C8D56D-514B-47E3-A931-A72B2E8E0238}" type="doc">
      <dgm:prSet loTypeId="urn:microsoft.com/office/officeart/2005/8/layout/arrow5" loCatId="relationship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AD84C5D-BA45-45FF-B96E-19D960932D65}">
      <dgm:prSet phldrT="[Text]"/>
      <dgm:spPr/>
      <dgm:t>
        <a:bodyPr/>
        <a:lstStyle/>
        <a:p>
          <a:r>
            <a:rPr lang="en-US" dirty="0" smtClean="0"/>
            <a:t>Traditional Methods</a:t>
          </a:r>
          <a:endParaRPr lang="en-US" dirty="0"/>
        </a:p>
      </dgm:t>
    </dgm:pt>
    <dgm:pt modelId="{13433972-7A96-49D9-B54B-5424321FC0D9}" type="parTrans" cxnId="{2D3CC3A4-8C26-4BE2-A5A0-ED4C9486181A}">
      <dgm:prSet/>
      <dgm:spPr/>
      <dgm:t>
        <a:bodyPr/>
        <a:lstStyle/>
        <a:p>
          <a:endParaRPr lang="en-US"/>
        </a:p>
      </dgm:t>
    </dgm:pt>
    <dgm:pt modelId="{FCB48D32-0F59-4738-B2FE-C60051C09BB2}" type="sibTrans" cxnId="{2D3CC3A4-8C26-4BE2-A5A0-ED4C9486181A}">
      <dgm:prSet/>
      <dgm:spPr/>
      <dgm:t>
        <a:bodyPr/>
        <a:lstStyle/>
        <a:p>
          <a:endParaRPr lang="en-US"/>
        </a:p>
      </dgm:t>
    </dgm:pt>
    <dgm:pt modelId="{D033FA04-1669-4D02-ACC7-E0C18ACC211E}">
      <dgm:prSet phldrT="[Text]"/>
      <dgm:spPr/>
      <dgm:t>
        <a:bodyPr/>
        <a:lstStyle/>
        <a:p>
          <a:r>
            <a:rPr lang="en-US" dirty="0" smtClean="0"/>
            <a:t>Technology-Based Methods</a:t>
          </a:r>
          <a:endParaRPr lang="en-US" dirty="0"/>
        </a:p>
      </dgm:t>
    </dgm:pt>
    <dgm:pt modelId="{4AC09E27-D44D-4A09-A097-A5DE9E259EDA}" type="parTrans" cxnId="{BDA12CCE-7406-4112-B658-8C3CCB6756B9}">
      <dgm:prSet/>
      <dgm:spPr/>
      <dgm:t>
        <a:bodyPr/>
        <a:lstStyle/>
        <a:p>
          <a:endParaRPr lang="en-US"/>
        </a:p>
      </dgm:t>
    </dgm:pt>
    <dgm:pt modelId="{2F189F68-4325-4C83-B0A9-FDE5E868C926}" type="sibTrans" cxnId="{BDA12CCE-7406-4112-B658-8C3CCB6756B9}">
      <dgm:prSet/>
      <dgm:spPr/>
      <dgm:t>
        <a:bodyPr/>
        <a:lstStyle/>
        <a:p>
          <a:endParaRPr lang="en-US"/>
        </a:p>
      </dgm:t>
    </dgm:pt>
    <dgm:pt modelId="{E273580D-1E91-4946-AE23-E632B796B269}" type="pres">
      <dgm:prSet presAssocID="{5DC8D56D-514B-47E3-A931-A72B2E8E023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5980D0-FC3F-4D44-A1C4-DC2958D08413}" type="pres">
      <dgm:prSet presAssocID="{FAD84C5D-BA45-45FF-B96E-19D960932D65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E91AB7-52D0-47AC-B2EC-52BE1CD6C96A}" type="pres">
      <dgm:prSet presAssocID="{D033FA04-1669-4D02-ACC7-E0C18ACC211E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1836C5-C7F7-4317-BD74-20B969D14F92}" type="presOf" srcId="{D033FA04-1669-4D02-ACC7-E0C18ACC211E}" destId="{42E91AB7-52D0-47AC-B2EC-52BE1CD6C96A}" srcOrd="0" destOrd="0" presId="urn:microsoft.com/office/officeart/2005/8/layout/arrow5"/>
    <dgm:cxn modelId="{CA77FE0E-28AA-4316-918C-67019DBEACC5}" type="presOf" srcId="{5DC8D56D-514B-47E3-A931-A72B2E8E0238}" destId="{E273580D-1E91-4946-AE23-E632B796B269}" srcOrd="0" destOrd="0" presId="urn:microsoft.com/office/officeart/2005/8/layout/arrow5"/>
    <dgm:cxn modelId="{2D3CC3A4-8C26-4BE2-A5A0-ED4C9486181A}" srcId="{5DC8D56D-514B-47E3-A931-A72B2E8E0238}" destId="{FAD84C5D-BA45-45FF-B96E-19D960932D65}" srcOrd="0" destOrd="0" parTransId="{13433972-7A96-49D9-B54B-5424321FC0D9}" sibTransId="{FCB48D32-0F59-4738-B2FE-C60051C09BB2}"/>
    <dgm:cxn modelId="{BDA12CCE-7406-4112-B658-8C3CCB6756B9}" srcId="{5DC8D56D-514B-47E3-A931-A72B2E8E0238}" destId="{D033FA04-1669-4D02-ACC7-E0C18ACC211E}" srcOrd="1" destOrd="0" parTransId="{4AC09E27-D44D-4A09-A097-A5DE9E259EDA}" sibTransId="{2F189F68-4325-4C83-B0A9-FDE5E868C926}"/>
    <dgm:cxn modelId="{9897BD30-12F4-43F7-A790-4F10CCB5C93F}" type="presOf" srcId="{FAD84C5D-BA45-45FF-B96E-19D960932D65}" destId="{245980D0-FC3F-4D44-A1C4-DC2958D08413}" srcOrd="0" destOrd="0" presId="urn:microsoft.com/office/officeart/2005/8/layout/arrow5"/>
    <dgm:cxn modelId="{C56CCA8C-86AE-41C1-9C1D-8D48BCE603E1}" type="presParOf" srcId="{E273580D-1E91-4946-AE23-E632B796B269}" destId="{245980D0-FC3F-4D44-A1C4-DC2958D08413}" srcOrd="0" destOrd="0" presId="urn:microsoft.com/office/officeart/2005/8/layout/arrow5"/>
    <dgm:cxn modelId="{E3A5C156-E331-44CD-8755-B4A2456C061F}" type="presParOf" srcId="{E273580D-1E91-4946-AE23-E632B796B269}" destId="{42E91AB7-52D0-47AC-B2EC-52BE1CD6C96A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105400" y="2133600"/>
            <a:ext cx="2971800" cy="32861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Chapter </a:t>
            </a:r>
            <a:r>
              <a:rPr lang="en-US" dirty="0" smtClean="0"/>
              <a:t>Eight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solidFill>
                  <a:srgbClr val="660033"/>
                </a:solidFill>
              </a:rPr>
              <a:t>Technology-Based </a:t>
            </a:r>
            <a:r>
              <a:rPr lang="en-US" dirty="0">
                <a:solidFill>
                  <a:srgbClr val="660033"/>
                </a:solidFill>
              </a:rPr>
              <a:t>Training Methods</a:t>
            </a:r>
          </a:p>
          <a:p>
            <a:pPr marL="0" indent="0" algn="ctr">
              <a:buNone/>
            </a:pPr>
            <a:endParaRPr lang="en-US" dirty="0">
              <a:solidFill>
                <a:srgbClr val="660033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46745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Explain how new technologies are influencing </a:t>
            </a:r>
            <a:r>
              <a:rPr lang="en-US" dirty="0" smtClean="0"/>
              <a:t>training</a:t>
            </a:r>
          </a:p>
          <a:p>
            <a:endParaRPr lang="en-US" sz="1200" dirty="0"/>
          </a:p>
          <a:p>
            <a:r>
              <a:rPr lang="en-US" dirty="0"/>
              <a:t>Evaluate a Web-based training </a:t>
            </a:r>
            <a:r>
              <a:rPr lang="en-US" dirty="0" smtClean="0"/>
              <a:t>site</a:t>
            </a:r>
          </a:p>
          <a:p>
            <a:endParaRPr lang="en-US" sz="1200" dirty="0"/>
          </a:p>
          <a:p>
            <a:r>
              <a:rPr lang="en-US" dirty="0"/>
              <a:t>Explain how learning and transfer of training are enhanced by using new training technologies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3855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Explain the strengths and limitations of e-learning, mobile technology training methods (such as iPads), and </a:t>
            </a:r>
            <a:r>
              <a:rPr lang="en-US" dirty="0" smtClean="0"/>
              <a:t>simulations</a:t>
            </a:r>
          </a:p>
          <a:p>
            <a:endParaRPr lang="en-US" sz="1200" dirty="0"/>
          </a:p>
          <a:p>
            <a:r>
              <a:rPr lang="en-US" dirty="0"/>
              <a:t>Explain the different types of social media and the conditions conducive to their use for </a:t>
            </a:r>
            <a:r>
              <a:rPr lang="en-US" dirty="0" smtClean="0"/>
              <a:t>training</a:t>
            </a:r>
          </a:p>
          <a:p>
            <a:endParaRPr lang="en-US" sz="1200" dirty="0"/>
          </a:p>
          <a:p>
            <a:r>
              <a:rPr lang="en-US" dirty="0"/>
              <a:t>Describe to a manager the various types of distance learning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531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Recommend what should be included in an electronic performance support </a:t>
            </a:r>
            <a:r>
              <a:rPr lang="en-US" dirty="0" smtClean="0"/>
              <a:t>system</a:t>
            </a:r>
          </a:p>
          <a:p>
            <a:endParaRPr lang="en-US" sz="1200" dirty="0"/>
          </a:p>
          <a:p>
            <a:r>
              <a:rPr lang="en-US" dirty="0"/>
              <a:t>Compare and contrast the strengths and weaknesses of traditional training methods versus those of technology-based training </a:t>
            </a:r>
            <a:r>
              <a:rPr lang="en-US" dirty="0" smtClean="0"/>
              <a:t>methods</a:t>
            </a:r>
          </a:p>
          <a:p>
            <a:endParaRPr lang="en-US" sz="1200" dirty="0"/>
          </a:p>
          <a:p>
            <a:r>
              <a:rPr lang="en-US" dirty="0"/>
              <a:t>Identify and explain the benefits of learning management systems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3658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15% of training hours are delivered in a virtual classroom; 29% are delivered online</a:t>
            </a:r>
          </a:p>
          <a:p>
            <a:pPr lvl="0"/>
            <a:r>
              <a:rPr lang="en-US" dirty="0"/>
              <a:t>39% of learning hours involve technology-based training methods</a:t>
            </a:r>
          </a:p>
          <a:p>
            <a:pPr lvl="0"/>
            <a:r>
              <a:rPr lang="en-US" dirty="0"/>
              <a:t>79% of companies are using learning management systems</a:t>
            </a:r>
          </a:p>
          <a:p>
            <a:pPr lvl="0"/>
            <a:r>
              <a:rPr lang="en-US" dirty="0"/>
              <a:t>36% of large companies deliver training online, compared to 28% of small companies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847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Technology’s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189132" cy="3810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Employees have greater control over when and where they receive </a:t>
            </a:r>
            <a:r>
              <a:rPr lang="en-US" dirty="0" smtClean="0"/>
              <a:t>training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Employees have greater access to knowledge and expert </a:t>
            </a:r>
            <a:r>
              <a:rPr lang="en-US" dirty="0" smtClean="0"/>
              <a:t>systems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The use of avatars, virtual reality, and simulations make training “real</a:t>
            </a:r>
            <a:r>
              <a:rPr lang="en-US" dirty="0" smtClean="0"/>
              <a:t>”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Employees can choose the media they like </a:t>
            </a:r>
            <a:r>
              <a:rPr lang="en-US" dirty="0" smtClean="0"/>
              <a:t>best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4458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Technology’s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 administration of training can be conducted </a:t>
            </a:r>
            <a:r>
              <a:rPr lang="en-US" dirty="0" smtClean="0"/>
              <a:t>electronically</a:t>
            </a:r>
          </a:p>
          <a:p>
            <a:pPr lvl="0"/>
            <a:endParaRPr lang="en-US" sz="1200" dirty="0"/>
          </a:p>
          <a:p>
            <a:pPr lvl="0"/>
            <a:r>
              <a:rPr lang="en-US" dirty="0" smtClean="0"/>
              <a:t>Training </a:t>
            </a:r>
            <a:r>
              <a:rPr lang="en-US" dirty="0"/>
              <a:t>accomplishments can be </a:t>
            </a:r>
            <a:r>
              <a:rPr lang="en-US" dirty="0" smtClean="0"/>
              <a:t>easily monitored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Training can be </a:t>
            </a:r>
            <a:r>
              <a:rPr lang="en-US" dirty="0" smtClean="0"/>
              <a:t>easily delivered </a:t>
            </a:r>
            <a:r>
              <a:rPr lang="en-US" dirty="0"/>
              <a:t>to </a:t>
            </a:r>
            <a:r>
              <a:rPr lang="en-US" dirty="0" smtClean="0"/>
              <a:t>trainees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8574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Technology-Based Methods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27637777"/>
              </p:ext>
            </p:extLst>
          </p:nvPr>
        </p:nvGraphicFramePr>
        <p:xfrm>
          <a:off x="1200327" y="2286000"/>
          <a:ext cx="6874931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69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62000"/>
            <a:ext cx="6982177" cy="1544618"/>
          </a:xfrm>
        </p:spPr>
        <p:txBody>
          <a:bodyPr>
            <a:normAutofit/>
          </a:bodyPr>
          <a:lstStyle/>
          <a:p>
            <a:r>
              <a:rPr lang="en-US" dirty="0" smtClean="0"/>
              <a:t>Technology Facilitates </a:t>
            </a:r>
            <a:r>
              <a:rPr lang="en-US" dirty="0"/>
              <a:t>Collaboration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09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Digital collaboration can be </a:t>
            </a:r>
            <a:r>
              <a:rPr lang="en-US" dirty="0" smtClean="0"/>
              <a:t>synchronous </a:t>
            </a:r>
            <a:r>
              <a:rPr lang="en-US" dirty="0"/>
              <a:t>or </a:t>
            </a:r>
            <a:r>
              <a:rPr lang="en-US" dirty="0" smtClean="0"/>
              <a:t>asynchronous</a:t>
            </a:r>
            <a:endParaRPr lang="en-US" dirty="0"/>
          </a:p>
          <a:p>
            <a:pPr lvl="1"/>
            <a:r>
              <a:rPr lang="en-US" dirty="0"/>
              <a:t>Synchronous communication refers to trainers, experts, and learners interacting </a:t>
            </a:r>
            <a:r>
              <a:rPr lang="en-US" dirty="0" smtClean="0"/>
              <a:t>live </a:t>
            </a:r>
            <a:r>
              <a:rPr lang="en-US" dirty="0"/>
              <a:t>and in real </a:t>
            </a:r>
            <a:r>
              <a:rPr lang="en-US" dirty="0" smtClean="0"/>
              <a:t>time</a:t>
            </a:r>
          </a:p>
          <a:p>
            <a:pPr lvl="1"/>
            <a:r>
              <a:rPr lang="en-US" dirty="0" smtClean="0"/>
              <a:t>Asynchronous </a:t>
            </a:r>
            <a:r>
              <a:rPr lang="en-US" dirty="0"/>
              <a:t>communication refers to non-real time </a:t>
            </a:r>
            <a:r>
              <a:rPr lang="en-US" dirty="0" smtClean="0"/>
              <a:t>interactions—learners access information and </a:t>
            </a:r>
            <a:r>
              <a:rPr lang="en-US" dirty="0"/>
              <a:t>resources when they desire </a:t>
            </a:r>
            <a:r>
              <a:rPr lang="en-US" dirty="0" smtClean="0"/>
              <a:t>them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8371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Greater interaction between learners and </a:t>
            </a:r>
            <a:r>
              <a:rPr lang="en-US" dirty="0" smtClean="0"/>
              <a:t>content, trainers, and other learners</a:t>
            </a:r>
            <a:endParaRPr lang="en-US" dirty="0"/>
          </a:p>
          <a:p>
            <a:pPr lvl="0"/>
            <a:r>
              <a:rPr lang="en-US" dirty="0" smtClean="0"/>
              <a:t>Trainers </a:t>
            </a:r>
            <a:r>
              <a:rPr lang="en-US" dirty="0"/>
              <a:t>serving more as resources and coaches</a:t>
            </a:r>
          </a:p>
          <a:p>
            <a:pPr lvl="0"/>
            <a:r>
              <a:rPr lang="en-US" dirty="0" smtClean="0"/>
              <a:t>Experts </a:t>
            </a:r>
            <a:r>
              <a:rPr lang="en-US" dirty="0"/>
              <a:t>and resources becoming a part of the learning environment</a:t>
            </a:r>
          </a:p>
          <a:p>
            <a:pPr lvl="0"/>
            <a:r>
              <a:rPr lang="en-US" dirty="0"/>
              <a:t>More training via social media</a:t>
            </a:r>
          </a:p>
          <a:p>
            <a:pPr lvl="0"/>
            <a:r>
              <a:rPr lang="en-US" dirty="0"/>
              <a:t>More training via games and exercises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1649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Features of Online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Content—content may include text, video, graphics, and </a:t>
            </a:r>
            <a:r>
              <a:rPr lang="en-US" dirty="0" smtClean="0"/>
              <a:t>sound</a:t>
            </a:r>
          </a:p>
          <a:p>
            <a:pPr marL="0" lvl="0" indent="0">
              <a:buNone/>
            </a:pPr>
            <a:endParaRPr lang="en-US" sz="1200" dirty="0"/>
          </a:p>
          <a:p>
            <a:pPr lvl="0"/>
            <a:r>
              <a:rPr lang="en-US" dirty="0"/>
              <a:t>Collaboration and sharing—collaboration and sharing can </a:t>
            </a:r>
            <a:r>
              <a:rPr lang="en-US" dirty="0" smtClean="0"/>
              <a:t>help </a:t>
            </a:r>
            <a:r>
              <a:rPr lang="en-US" dirty="0"/>
              <a:t>reinforce </a:t>
            </a:r>
            <a:r>
              <a:rPr lang="en-US" dirty="0" smtClean="0"/>
              <a:t>content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Links to resources—access to other training </a:t>
            </a:r>
            <a:r>
              <a:rPr lang="en-US" dirty="0" smtClean="0"/>
              <a:t>methods and </a:t>
            </a:r>
            <a:r>
              <a:rPr lang="en-US" dirty="0"/>
              <a:t>electronic performance support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6509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Features of Online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Learner control—leaners can control </a:t>
            </a:r>
            <a:r>
              <a:rPr lang="en-US" dirty="0" smtClean="0"/>
              <a:t>what, when, how, and with whom </a:t>
            </a:r>
            <a:r>
              <a:rPr lang="en-US" dirty="0"/>
              <a:t>they </a:t>
            </a:r>
            <a:r>
              <a:rPr lang="en-US" dirty="0" smtClean="0"/>
              <a:t>learn</a:t>
            </a:r>
          </a:p>
          <a:p>
            <a:pPr lvl="0"/>
            <a:r>
              <a:rPr lang="en-US" sz="800" dirty="0"/>
              <a:t> </a:t>
            </a:r>
          </a:p>
          <a:p>
            <a:pPr lvl="0"/>
            <a:r>
              <a:rPr lang="en-US" dirty="0" smtClean="0"/>
              <a:t>Delivery—delivery </a:t>
            </a:r>
            <a:r>
              <a:rPr lang="en-US" dirty="0"/>
              <a:t>may include internet, intranet, distance learning, and </a:t>
            </a:r>
            <a:r>
              <a:rPr lang="en-US" dirty="0" smtClean="0"/>
              <a:t>CD-ROM</a:t>
            </a:r>
          </a:p>
          <a:p>
            <a:pPr lvl="0"/>
            <a:endParaRPr lang="en-US" sz="800" dirty="0"/>
          </a:p>
          <a:p>
            <a:pPr lvl="0"/>
            <a:r>
              <a:rPr lang="en-US" dirty="0"/>
              <a:t>Administration—online administration of enrollment, monitoring, and trainee progress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1626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62000"/>
            <a:ext cx="6982177" cy="1544618"/>
          </a:xfrm>
        </p:spPr>
        <p:txBody>
          <a:bodyPr>
            <a:normAutofit/>
          </a:bodyPr>
          <a:lstStyle/>
          <a:p>
            <a:r>
              <a:rPr lang="en-US" dirty="0" smtClean="0"/>
              <a:t>Online 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Online is more effective </a:t>
            </a:r>
            <a:r>
              <a:rPr lang="en-US" dirty="0"/>
              <a:t>than face-to-face </a:t>
            </a:r>
            <a:r>
              <a:rPr lang="en-US" dirty="0" smtClean="0"/>
              <a:t>for </a:t>
            </a:r>
            <a:r>
              <a:rPr lang="en-US" dirty="0"/>
              <a:t>declarative </a:t>
            </a:r>
            <a:r>
              <a:rPr lang="en-US" dirty="0" smtClean="0"/>
              <a:t>knowledge</a:t>
            </a:r>
            <a:endParaRPr lang="en-US" dirty="0"/>
          </a:p>
          <a:p>
            <a:pPr lvl="0"/>
            <a:r>
              <a:rPr lang="en-US" dirty="0"/>
              <a:t>Online and classroom </a:t>
            </a:r>
            <a:r>
              <a:rPr lang="en-US" dirty="0" smtClean="0"/>
              <a:t>are </a:t>
            </a:r>
            <a:r>
              <a:rPr lang="en-US" dirty="0"/>
              <a:t>equally effective for procedural </a:t>
            </a:r>
            <a:r>
              <a:rPr lang="en-US" dirty="0" smtClean="0"/>
              <a:t>knowledge</a:t>
            </a:r>
            <a:endParaRPr lang="en-US" dirty="0"/>
          </a:p>
          <a:p>
            <a:pPr lvl="0"/>
            <a:r>
              <a:rPr lang="en-US" dirty="0"/>
              <a:t>Learners are equally satisfied with online and classroom </a:t>
            </a:r>
            <a:r>
              <a:rPr lang="en-US" dirty="0" smtClean="0"/>
              <a:t>instruction</a:t>
            </a:r>
            <a:endParaRPr lang="en-US" dirty="0"/>
          </a:p>
          <a:p>
            <a:pPr lvl="0"/>
            <a:r>
              <a:rPr lang="en-US" dirty="0"/>
              <a:t>Online </a:t>
            </a:r>
            <a:r>
              <a:rPr lang="en-US" dirty="0" smtClean="0"/>
              <a:t>is </a:t>
            </a:r>
            <a:r>
              <a:rPr lang="en-US" dirty="0"/>
              <a:t>better than classroom </a:t>
            </a:r>
            <a:r>
              <a:rPr lang="en-US" dirty="0" smtClean="0"/>
              <a:t>when there’s learner control, practice, and feedback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1464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62000"/>
            <a:ext cx="6982177" cy="1544618"/>
          </a:xfrm>
        </p:spPr>
        <p:txBody>
          <a:bodyPr>
            <a:normAutofit/>
          </a:bodyPr>
          <a:lstStyle/>
          <a:p>
            <a:r>
              <a:rPr lang="en-US" dirty="0" smtClean="0"/>
              <a:t>Online 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Online </a:t>
            </a:r>
            <a:r>
              <a:rPr lang="en-US" dirty="0" smtClean="0"/>
              <a:t>is </a:t>
            </a:r>
            <a:r>
              <a:rPr lang="en-US" dirty="0"/>
              <a:t>better than classroom </a:t>
            </a:r>
            <a:r>
              <a:rPr lang="en-US" dirty="0" smtClean="0"/>
              <a:t>for </a:t>
            </a:r>
            <a:r>
              <a:rPr lang="en-US" dirty="0"/>
              <a:t>long courses</a:t>
            </a:r>
          </a:p>
          <a:p>
            <a:pPr lvl="0"/>
            <a:r>
              <a:rPr lang="en-US" dirty="0"/>
              <a:t>Online and classroom </a:t>
            </a:r>
            <a:r>
              <a:rPr lang="en-US" dirty="0" smtClean="0"/>
              <a:t>are </a:t>
            </a:r>
            <a:r>
              <a:rPr lang="en-US" dirty="0"/>
              <a:t>equally effective when similar methods are used</a:t>
            </a:r>
          </a:p>
          <a:p>
            <a:pPr lvl="0"/>
            <a:r>
              <a:rPr lang="en-US" dirty="0"/>
              <a:t>Trainees who benefit most are those who </a:t>
            </a:r>
            <a:r>
              <a:rPr lang="en-US" dirty="0" smtClean="0"/>
              <a:t>devote more time</a:t>
            </a:r>
            <a:endParaRPr lang="en-US" dirty="0"/>
          </a:p>
          <a:p>
            <a:pPr lvl="0"/>
            <a:r>
              <a:rPr lang="en-US" dirty="0"/>
              <a:t>Online learning is not effective for </a:t>
            </a:r>
            <a:r>
              <a:rPr lang="en-US" dirty="0" smtClean="0"/>
              <a:t>learners with </a:t>
            </a:r>
            <a:r>
              <a:rPr lang="en-US" dirty="0"/>
              <a:t>low </a:t>
            </a:r>
            <a:r>
              <a:rPr lang="en-US" dirty="0" smtClean="0"/>
              <a:t>technology self-efficacy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113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Needs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Evaluate </a:t>
            </a:r>
            <a:r>
              <a:rPr lang="en-US" dirty="0"/>
              <a:t>if the organization has the technological infrastructure to deliver training, provide learning resources, and offer technical support</a:t>
            </a:r>
          </a:p>
          <a:p>
            <a:endParaRPr lang="en-US" sz="1200" dirty="0"/>
          </a:p>
          <a:p>
            <a:r>
              <a:rPr lang="en-US" dirty="0"/>
              <a:t>Assess if trainees possess the skills for online learning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344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/>
              <a:t>Rapid </a:t>
            </a:r>
            <a:r>
              <a:rPr lang="en-US" dirty="0" smtClean="0"/>
              <a:t>Prototyping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Rapid prototyping could be used </a:t>
            </a:r>
            <a:r>
              <a:rPr lang="en-US" dirty="0" smtClean="0"/>
              <a:t>to design a program</a:t>
            </a:r>
          </a:p>
          <a:p>
            <a:endParaRPr lang="en-US" sz="1200" dirty="0"/>
          </a:p>
          <a:p>
            <a:r>
              <a:rPr lang="en-US" dirty="0" smtClean="0"/>
              <a:t>Refers to </a:t>
            </a:r>
            <a:r>
              <a:rPr lang="en-US" dirty="0"/>
              <a:t>an iterative process </a:t>
            </a:r>
            <a:r>
              <a:rPr lang="en-US" dirty="0" smtClean="0"/>
              <a:t>where initial </a:t>
            </a:r>
            <a:r>
              <a:rPr lang="en-US" dirty="0"/>
              <a:t>design ideas are proposed and provided in rough form in an online working </a:t>
            </a:r>
            <a:r>
              <a:rPr lang="en-US" dirty="0" smtClean="0"/>
              <a:t>prototype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prototype is </a:t>
            </a:r>
            <a:r>
              <a:rPr lang="en-US" dirty="0" smtClean="0"/>
              <a:t>then reviewed </a:t>
            </a:r>
            <a:r>
              <a:rPr lang="en-US" dirty="0"/>
              <a:t>and </a:t>
            </a:r>
            <a:r>
              <a:rPr lang="en-US" dirty="0" smtClean="0"/>
              <a:t>refined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1281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Refrain from Repurposing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Trainers should avoid repurposing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Repurposing refers to </a:t>
            </a:r>
            <a:r>
              <a:rPr lang="en-US" i="1" dirty="0"/>
              <a:t>directly</a:t>
            </a:r>
            <a:r>
              <a:rPr lang="en-US" dirty="0"/>
              <a:t> translating </a:t>
            </a:r>
            <a:r>
              <a:rPr lang="en-US" dirty="0" smtClean="0"/>
              <a:t>a face-to-face </a:t>
            </a:r>
            <a:r>
              <a:rPr lang="en-US" dirty="0"/>
              <a:t>program to an online format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Repurposing will likely result in ineffective training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5477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838200"/>
            <a:ext cx="76200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Create a Learning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Include visuals and </a:t>
            </a:r>
            <a:r>
              <a:rPr lang="en-US" dirty="0" smtClean="0"/>
              <a:t>text</a:t>
            </a:r>
            <a:endParaRPr lang="en-US" dirty="0"/>
          </a:p>
          <a:p>
            <a:r>
              <a:rPr lang="en-US" dirty="0"/>
              <a:t>Explain complex visuals with audio or text, rather than by both</a:t>
            </a:r>
          </a:p>
          <a:p>
            <a:r>
              <a:rPr lang="en-US" dirty="0"/>
              <a:t>Omit extraneous visuals, words, and sounds</a:t>
            </a:r>
          </a:p>
          <a:p>
            <a:r>
              <a:rPr lang="en-US" dirty="0"/>
              <a:t>Engage learners through conversational language agents</a:t>
            </a:r>
          </a:p>
          <a:p>
            <a:r>
              <a:rPr lang="en-US" dirty="0"/>
              <a:t>Explain key concepts prior to full instruction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3579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838200"/>
            <a:ext cx="76200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Create a Learning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Provide prompts </a:t>
            </a:r>
            <a:r>
              <a:rPr lang="en-US" dirty="0" smtClean="0"/>
              <a:t>for self-regulation</a:t>
            </a:r>
            <a:endParaRPr lang="en-US" dirty="0"/>
          </a:p>
          <a:p>
            <a:r>
              <a:rPr lang="en-US" dirty="0"/>
              <a:t>Provide content in short sequences </a:t>
            </a:r>
            <a:endParaRPr lang="en-US" dirty="0" smtClean="0"/>
          </a:p>
          <a:p>
            <a:r>
              <a:rPr lang="en-US" dirty="0" smtClean="0"/>
              <a:t>Connect </a:t>
            </a:r>
            <a:r>
              <a:rPr lang="en-US" dirty="0"/>
              <a:t>modules </a:t>
            </a:r>
            <a:r>
              <a:rPr lang="en-US" dirty="0" smtClean="0"/>
              <a:t>to engage learners</a:t>
            </a:r>
            <a:endParaRPr lang="en-US" dirty="0"/>
          </a:p>
          <a:p>
            <a:r>
              <a:rPr lang="en-US" dirty="0"/>
              <a:t>Provide </a:t>
            </a:r>
            <a:r>
              <a:rPr lang="en-US" dirty="0" smtClean="0"/>
              <a:t>exercises </a:t>
            </a:r>
            <a:r>
              <a:rPr lang="en-US" dirty="0"/>
              <a:t>that parallel the work environment</a:t>
            </a:r>
          </a:p>
          <a:p>
            <a:r>
              <a:rPr lang="en-US" dirty="0"/>
              <a:t>Distribute exercises within and among modules </a:t>
            </a:r>
          </a:p>
          <a:p>
            <a:r>
              <a:rPr lang="en-US" dirty="0"/>
              <a:t>Provide explanations to responses on quizzes and exercises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1087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Learner Control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Do not allow </a:t>
            </a:r>
            <a:r>
              <a:rPr lang="en-US" dirty="0"/>
              <a:t>trainees to control the amount of feedback they </a:t>
            </a:r>
            <a:r>
              <a:rPr lang="en-US" dirty="0" smtClean="0"/>
              <a:t>receive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Provide practice repeatedly </a:t>
            </a:r>
            <a:r>
              <a:rPr lang="en-US" dirty="0"/>
              <a:t>using different high fidelity examples </a:t>
            </a:r>
            <a:endParaRPr lang="en-US" dirty="0" smtClean="0"/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Allow trainees to control </a:t>
            </a:r>
            <a:r>
              <a:rPr lang="en-US" dirty="0"/>
              <a:t>the sequence </a:t>
            </a:r>
            <a:r>
              <a:rPr lang="en-US" dirty="0" smtClean="0"/>
              <a:t>to receive </a:t>
            </a:r>
            <a:r>
              <a:rPr lang="en-US" dirty="0"/>
              <a:t>instruction but </a:t>
            </a:r>
            <a:r>
              <a:rPr lang="en-US" dirty="0" smtClean="0"/>
              <a:t>not to skip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Prompt self-regulation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0778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Time &amp;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Ensure </a:t>
            </a:r>
            <a:r>
              <a:rPr lang="en-US" dirty="0" smtClean="0"/>
              <a:t>employees </a:t>
            </a:r>
            <a:r>
              <a:rPr lang="en-US" dirty="0"/>
              <a:t>are given time and space for online </a:t>
            </a:r>
            <a:r>
              <a:rPr lang="en-US" dirty="0" smtClean="0"/>
              <a:t>learning</a:t>
            </a:r>
          </a:p>
          <a:p>
            <a:endParaRPr lang="en-US" sz="1200" dirty="0"/>
          </a:p>
          <a:p>
            <a:r>
              <a:rPr lang="en-US" dirty="0"/>
              <a:t>Managers need to give employees time in their schedules for training, and employees need to schedule </a:t>
            </a:r>
            <a:r>
              <a:rPr lang="en-US" dirty="0" smtClean="0"/>
              <a:t>training time </a:t>
            </a:r>
            <a:r>
              <a:rPr lang="en-US" dirty="0"/>
              <a:t>away from </a:t>
            </a:r>
            <a:r>
              <a:rPr lang="en-US" dirty="0" smtClean="0"/>
              <a:t>distractions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Employees should not be required </a:t>
            </a:r>
            <a:r>
              <a:rPr lang="en-US" dirty="0" smtClean="0"/>
              <a:t>to fit </a:t>
            </a:r>
            <a:r>
              <a:rPr lang="en-US" dirty="0"/>
              <a:t>online learning into already busy schedules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0199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MOOCs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Massive open online courses (MOOCs) are courses designed to enroll large number of learners, which are free and accessible to anyone with internet </a:t>
            </a:r>
            <a:r>
              <a:rPr lang="en-US" dirty="0" smtClean="0"/>
              <a:t>access</a:t>
            </a:r>
          </a:p>
          <a:p>
            <a:endParaRPr lang="en-US" sz="1200" dirty="0"/>
          </a:p>
          <a:p>
            <a:r>
              <a:rPr lang="en-US" dirty="0" smtClean="0"/>
              <a:t>More companies are working with MOOC providers </a:t>
            </a:r>
            <a:r>
              <a:rPr lang="en-US" dirty="0"/>
              <a:t>to design custom </a:t>
            </a:r>
            <a:r>
              <a:rPr lang="en-US" dirty="0" smtClean="0"/>
              <a:t>courses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2057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Advantages of MOOCs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Low cost, accessible, </a:t>
            </a:r>
            <a:r>
              <a:rPr lang="en-US" dirty="0" smtClean="0"/>
              <a:t>and diverse </a:t>
            </a:r>
            <a:r>
              <a:rPr lang="en-US" dirty="0"/>
              <a:t>topics</a:t>
            </a:r>
          </a:p>
          <a:p>
            <a:pPr lvl="0">
              <a:spcBef>
                <a:spcPts val="0"/>
              </a:spcBef>
            </a:pPr>
            <a:r>
              <a:rPr lang="en-US" dirty="0"/>
              <a:t>Engaging short lectures combined with </a:t>
            </a:r>
            <a:r>
              <a:rPr lang="en-US" dirty="0" smtClean="0"/>
              <a:t>interaction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Emphasize application using role plays, cases, and projects </a:t>
            </a:r>
          </a:p>
          <a:p>
            <a:pPr lvl="0">
              <a:spcBef>
                <a:spcPts val="0"/>
              </a:spcBef>
            </a:pPr>
            <a:r>
              <a:rPr lang="en-US" dirty="0"/>
              <a:t>Learning is </a:t>
            </a:r>
            <a:r>
              <a:rPr lang="en-US" dirty="0" smtClean="0"/>
              <a:t>semi-synchronous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Many offer college credit </a:t>
            </a:r>
            <a:r>
              <a:rPr lang="en-US" dirty="0" smtClean="0"/>
              <a:t>and certificates </a:t>
            </a:r>
            <a:r>
              <a:rPr lang="en-US" dirty="0"/>
              <a:t>of completion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9001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Limitations of MOOCs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Participation tends </a:t>
            </a:r>
            <a:r>
              <a:rPr lang="en-US" dirty="0"/>
              <a:t>to drop off after </a:t>
            </a:r>
            <a:r>
              <a:rPr lang="en-US" dirty="0" smtClean="0"/>
              <a:t>two weeks</a:t>
            </a:r>
          </a:p>
          <a:p>
            <a:pPr lvl="0"/>
            <a:endParaRPr lang="en-US" sz="800" dirty="0"/>
          </a:p>
          <a:p>
            <a:pPr lvl="0"/>
            <a:r>
              <a:rPr lang="en-US" dirty="0"/>
              <a:t>Completion rates are low, and most students who do complete courses do not take the credential </a:t>
            </a:r>
            <a:r>
              <a:rPr lang="en-US" dirty="0" smtClean="0"/>
              <a:t>exam</a:t>
            </a:r>
          </a:p>
          <a:p>
            <a:pPr lvl="0"/>
            <a:endParaRPr lang="en-US" sz="800" dirty="0"/>
          </a:p>
          <a:p>
            <a:pPr lvl="0"/>
            <a:r>
              <a:rPr lang="en-US" dirty="0" smtClean="0"/>
              <a:t>May not be appropriate for </a:t>
            </a:r>
            <a:r>
              <a:rPr lang="en-US" dirty="0"/>
              <a:t>courses where synchronous </a:t>
            </a:r>
            <a:r>
              <a:rPr lang="en-US" dirty="0" smtClean="0"/>
              <a:t>collaboration </a:t>
            </a:r>
            <a:r>
              <a:rPr lang="en-US" dirty="0"/>
              <a:t>is needed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5062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Social media </a:t>
            </a:r>
            <a:r>
              <a:rPr lang="en-US" dirty="0" smtClean="0"/>
              <a:t>take many forms: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50555466"/>
              </p:ext>
            </p:extLst>
          </p:nvPr>
        </p:nvGraphicFramePr>
        <p:xfrm>
          <a:off x="1524000" y="1168400"/>
          <a:ext cx="63246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6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82177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Social media can be useful for:</a:t>
            </a:r>
          </a:p>
          <a:p>
            <a:pPr lvl="1">
              <a:spcBef>
                <a:spcPts val="0"/>
              </a:spcBef>
            </a:pPr>
            <a:r>
              <a:rPr lang="en-US" dirty="0"/>
              <a:t>providing links to resources 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determining </a:t>
            </a:r>
            <a:r>
              <a:rPr lang="en-US" dirty="0"/>
              <a:t>training needs </a:t>
            </a:r>
            <a:r>
              <a:rPr lang="en-US" dirty="0" smtClean="0"/>
              <a:t>with tagging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reinforcing and sustaining learning</a:t>
            </a:r>
          </a:p>
          <a:p>
            <a:pPr lvl="1">
              <a:spcBef>
                <a:spcPts val="0"/>
              </a:spcBef>
            </a:pPr>
            <a:r>
              <a:rPr lang="en-US" dirty="0"/>
              <a:t>coaching and mentoring </a:t>
            </a:r>
          </a:p>
          <a:p>
            <a:pPr lvl="1">
              <a:spcBef>
                <a:spcPts val="0"/>
              </a:spcBef>
            </a:pPr>
            <a:r>
              <a:rPr lang="en-US" dirty="0"/>
              <a:t>linking learners 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engaging </a:t>
            </a:r>
            <a:r>
              <a:rPr lang="en-US" dirty="0"/>
              <a:t>younger </a:t>
            </a:r>
            <a:r>
              <a:rPr lang="en-US" dirty="0" smtClean="0"/>
              <a:t>employees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providing </a:t>
            </a:r>
            <a:r>
              <a:rPr lang="en-US" dirty="0"/>
              <a:t>content before a face-to-face learning event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1784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577" y="1066800"/>
            <a:ext cx="6965245" cy="1202485"/>
          </a:xfrm>
        </p:spPr>
        <p:txBody>
          <a:bodyPr/>
          <a:lstStyle/>
          <a:p>
            <a:r>
              <a:rPr lang="en-US" dirty="0" smtClean="0"/>
              <a:t>Blended Learning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1524000" y="1828800"/>
          <a:ext cx="6019800" cy="363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011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Blended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Blended learning combines online learning, face-to-face instruction, and other </a:t>
            </a:r>
            <a:r>
              <a:rPr lang="en-US" dirty="0" smtClean="0"/>
              <a:t>methods</a:t>
            </a:r>
          </a:p>
          <a:p>
            <a:endParaRPr lang="en-US" sz="1200" dirty="0"/>
          </a:p>
          <a:p>
            <a:r>
              <a:rPr lang="en-US" dirty="0" smtClean="0"/>
              <a:t>Offers the </a:t>
            </a:r>
            <a:r>
              <a:rPr lang="en-US" dirty="0"/>
              <a:t>positive features of </a:t>
            </a:r>
            <a:r>
              <a:rPr lang="en-US" dirty="0" smtClean="0"/>
              <a:t>face-to-face </a:t>
            </a:r>
            <a:r>
              <a:rPr lang="en-US" dirty="0"/>
              <a:t>instruction and technology-based delivery, while minimizing the negative features of </a:t>
            </a:r>
            <a:r>
              <a:rPr lang="en-US" dirty="0" smtClean="0"/>
              <a:t>each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7549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Blended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In comparison to pure classroom learning, blended learning:</a:t>
            </a:r>
          </a:p>
          <a:p>
            <a:pPr lvl="1"/>
            <a:r>
              <a:rPr lang="en-US" dirty="0"/>
              <a:t>provides increased learner control</a:t>
            </a:r>
          </a:p>
          <a:p>
            <a:pPr lvl="1"/>
            <a:r>
              <a:rPr lang="en-US" dirty="0"/>
              <a:t>allows for self-directedness</a:t>
            </a:r>
          </a:p>
          <a:p>
            <a:pPr lvl="1"/>
            <a:r>
              <a:rPr lang="en-US" dirty="0"/>
              <a:t>requires learners to take more </a:t>
            </a:r>
            <a:r>
              <a:rPr lang="en-US" dirty="0" smtClean="0"/>
              <a:t>responsibility</a:t>
            </a:r>
            <a:endParaRPr lang="en-US" dirty="0"/>
          </a:p>
          <a:p>
            <a:pPr lvl="1"/>
            <a:r>
              <a:rPr lang="en-US" dirty="0"/>
              <a:t>is better for teaching declarative knowledge or information 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8627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Blended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In comparison to pure technology-based learning, blended learning:</a:t>
            </a:r>
          </a:p>
          <a:p>
            <a:pPr lvl="1"/>
            <a:r>
              <a:rPr lang="en-US" dirty="0"/>
              <a:t>provides more face-to-face social interaction</a:t>
            </a:r>
          </a:p>
          <a:p>
            <a:pPr lvl="1"/>
            <a:r>
              <a:rPr lang="en-US" dirty="0"/>
              <a:t>ensures that instruction is presented in a dedicated learning environment</a:t>
            </a:r>
          </a:p>
          <a:p>
            <a:pPr lvl="1"/>
            <a:r>
              <a:rPr lang="en-US" dirty="0"/>
              <a:t>provides live feedback, which is preferable to feedback received online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557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965245" cy="1202485"/>
          </a:xfrm>
        </p:spPr>
        <p:txBody>
          <a:bodyPr/>
          <a:lstStyle/>
          <a:p>
            <a:r>
              <a:rPr lang="en-US" dirty="0" smtClean="0"/>
              <a:t>Food for Thought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524000"/>
            <a:ext cx="6417732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Interestingly</a:t>
            </a:r>
            <a:r>
              <a:rPr lang="en-US" sz="2800" dirty="0"/>
              <a:t>, trainees prefer classroom instruction to blended learning, perhaps because blended courses may be more </a:t>
            </a:r>
            <a:r>
              <a:rPr lang="en-US" sz="2800" dirty="0" smtClean="0"/>
              <a:t>demanding. </a:t>
            </a:r>
            <a:endParaRPr lang="en-US" sz="2800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03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Flipped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The flipped classroom is a popular application of blended learning </a:t>
            </a:r>
            <a:endParaRPr lang="en-US" dirty="0" smtClean="0"/>
          </a:p>
          <a:p>
            <a:endParaRPr lang="en-US" sz="1200" dirty="0"/>
          </a:p>
          <a:p>
            <a:r>
              <a:rPr lang="en-US" dirty="0"/>
              <a:t>The classroom is designed for interaction and application; lecturing occurs </a:t>
            </a:r>
            <a:r>
              <a:rPr lang="en-US" dirty="0" smtClean="0"/>
              <a:t>online</a:t>
            </a:r>
          </a:p>
          <a:p>
            <a:endParaRPr lang="en-US" sz="1200" dirty="0"/>
          </a:p>
          <a:p>
            <a:r>
              <a:rPr lang="en-US" dirty="0" smtClean="0"/>
              <a:t>Instructional </a:t>
            </a:r>
            <a:r>
              <a:rPr lang="en-US" dirty="0"/>
              <a:t>content </a:t>
            </a:r>
            <a:r>
              <a:rPr lang="en-US" dirty="0" smtClean="0"/>
              <a:t>is delivered online and activities</a:t>
            </a:r>
            <a:r>
              <a:rPr lang="en-US" dirty="0"/>
              <a:t>, including those that may have traditionally been considered homework, </a:t>
            </a:r>
            <a:r>
              <a:rPr lang="en-US" dirty="0" smtClean="0"/>
              <a:t>are moved to the classroom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0561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Games &amp;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</a:rPr>
              <a:t>Branching story</a:t>
            </a:r>
            <a:r>
              <a:rPr lang="en-US" dirty="0"/>
              <a:t>—trainees are presented with a </a:t>
            </a:r>
            <a:r>
              <a:rPr lang="en-US" dirty="0" smtClean="0"/>
              <a:t>story, make decisions, and progress based </a:t>
            </a:r>
            <a:r>
              <a:rPr lang="en-US" dirty="0"/>
              <a:t>on </a:t>
            </a:r>
            <a:r>
              <a:rPr lang="en-US" dirty="0" smtClean="0"/>
              <a:t>decisions</a:t>
            </a:r>
          </a:p>
          <a:p>
            <a:pPr lvl="0">
              <a:spcBef>
                <a:spcPts val="0"/>
              </a:spcBef>
            </a:pPr>
            <a:endParaRPr lang="en-US" sz="1000" dirty="0"/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</a:rPr>
              <a:t>Interactive spreadsheet</a:t>
            </a:r>
            <a:r>
              <a:rPr lang="en-US" dirty="0"/>
              <a:t>—trainees are given a set of business tools and </a:t>
            </a:r>
            <a:r>
              <a:rPr lang="en-US" dirty="0" smtClean="0"/>
              <a:t>make decisions</a:t>
            </a:r>
          </a:p>
          <a:p>
            <a:pPr lvl="0">
              <a:spcBef>
                <a:spcPts val="0"/>
              </a:spcBef>
            </a:pPr>
            <a:endParaRPr lang="en-US" sz="1000" dirty="0"/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</a:rPr>
              <a:t>Game-based</a:t>
            </a:r>
            <a:r>
              <a:rPr lang="en-US" dirty="0"/>
              <a:t>—trainees play a video game </a:t>
            </a:r>
            <a:endParaRPr lang="en-US" dirty="0" smtClean="0"/>
          </a:p>
          <a:p>
            <a:pPr lvl="0">
              <a:spcBef>
                <a:spcPts val="0"/>
              </a:spcBef>
            </a:pPr>
            <a:endParaRPr lang="en-US" sz="1000" dirty="0">
              <a:solidFill>
                <a:srgbClr val="660033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Virtual</a:t>
            </a:r>
            <a:r>
              <a:rPr lang="en-US" dirty="0" smtClean="0"/>
              <a:t>—trainees </a:t>
            </a:r>
            <a:r>
              <a:rPr lang="en-US" dirty="0"/>
              <a:t>interact with a computer representative of the job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3423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78715"/>
            <a:ext cx="6965245" cy="1202485"/>
          </a:xfrm>
        </p:spPr>
        <p:txBody>
          <a:bodyPr/>
          <a:lstStyle/>
          <a:p>
            <a:r>
              <a:rPr lang="en-US" dirty="0" smtClean="0"/>
              <a:t>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68749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Consider the following when designing games: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What is the business objective?</a:t>
            </a:r>
          </a:p>
          <a:p>
            <a:pPr lvl="1">
              <a:spcBef>
                <a:spcPts val="0"/>
              </a:spcBef>
            </a:pPr>
            <a:r>
              <a:rPr lang="en-US" dirty="0"/>
              <a:t>What behavior or tasks will be learned?</a:t>
            </a:r>
          </a:p>
          <a:p>
            <a:pPr lvl="1">
              <a:spcBef>
                <a:spcPts val="0"/>
              </a:spcBef>
            </a:pPr>
            <a:r>
              <a:rPr lang="en-US" dirty="0"/>
              <a:t>How many levels and </a:t>
            </a:r>
            <a:r>
              <a:rPr lang="en-US" dirty="0" smtClean="0"/>
              <a:t>players?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Will everyone </a:t>
            </a:r>
            <a:r>
              <a:rPr lang="en-US" dirty="0" smtClean="0"/>
              <a:t>have </a:t>
            </a:r>
            <a:r>
              <a:rPr lang="en-US" dirty="0"/>
              <a:t>access to the same technology?</a:t>
            </a:r>
          </a:p>
          <a:p>
            <a:pPr lvl="1">
              <a:spcBef>
                <a:spcPts val="0"/>
              </a:spcBef>
            </a:pPr>
            <a:r>
              <a:rPr lang="en-US" dirty="0"/>
              <a:t>Is the game fun </a:t>
            </a:r>
            <a:r>
              <a:rPr lang="en-US" dirty="0" smtClean="0"/>
              <a:t>and engaging?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Does the game provide feedback and leaderboards, meters, or </a:t>
            </a:r>
            <a:r>
              <a:rPr lang="en-US" dirty="0" smtClean="0"/>
              <a:t>badges?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0623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78715"/>
            <a:ext cx="6965245" cy="1202485"/>
          </a:xfrm>
        </p:spPr>
        <p:txBody>
          <a:bodyPr/>
          <a:lstStyle/>
          <a:p>
            <a:r>
              <a:rPr lang="en-US" dirty="0" smtClean="0"/>
              <a:t>Advantages of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6722532" cy="4800600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There is no need for a centralized training </a:t>
            </a:r>
            <a:r>
              <a:rPr lang="en-US" dirty="0" smtClean="0"/>
              <a:t>location</a:t>
            </a:r>
            <a:endParaRPr lang="en-US" dirty="0"/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There is meaningful and engaging </a:t>
            </a:r>
            <a:r>
              <a:rPr lang="en-US" dirty="0" smtClean="0"/>
              <a:t>content</a:t>
            </a:r>
            <a:endParaRPr lang="en-US" dirty="0"/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They provide a consistent message </a:t>
            </a:r>
            <a:endParaRPr lang="en-US" dirty="0" smtClean="0"/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They </a:t>
            </a:r>
            <a:r>
              <a:rPr lang="en-US" dirty="0"/>
              <a:t>can safely put employees in situations that would otherwise be dangerous 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They can yield positive </a:t>
            </a:r>
            <a:r>
              <a:rPr lang="en-US" dirty="0" smtClean="0"/>
              <a:t>outcomes </a:t>
            </a:r>
            <a:r>
              <a:rPr lang="en-US" dirty="0"/>
              <a:t>in </a:t>
            </a:r>
            <a:r>
              <a:rPr lang="en-US" dirty="0" smtClean="0"/>
              <a:t>a shorter amount of time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94789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202485"/>
          </a:xfrm>
        </p:spPr>
        <p:txBody>
          <a:bodyPr/>
          <a:lstStyle/>
          <a:p>
            <a:r>
              <a:rPr lang="en-US" dirty="0" smtClean="0"/>
              <a:t>Limitations of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67225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High development costs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A</a:t>
            </a:r>
            <a:r>
              <a:rPr lang="en-US" dirty="0" smtClean="0"/>
              <a:t>bsence </a:t>
            </a:r>
            <a:r>
              <a:rPr lang="en-US" dirty="0"/>
              <a:t>of human </a:t>
            </a:r>
            <a:r>
              <a:rPr lang="en-US" dirty="0" smtClean="0"/>
              <a:t>contact</a:t>
            </a:r>
          </a:p>
          <a:p>
            <a:pPr lvl="0"/>
            <a:endParaRPr lang="en-US" sz="1200" dirty="0"/>
          </a:p>
          <a:p>
            <a:pPr lvl="0"/>
            <a:r>
              <a:rPr lang="en-US" dirty="0" smtClean="0"/>
              <a:t>Difficulty </a:t>
            </a:r>
            <a:r>
              <a:rPr lang="en-US" dirty="0"/>
              <a:t>for first-time </a:t>
            </a:r>
            <a:r>
              <a:rPr lang="en-US" dirty="0" smtClean="0"/>
              <a:t>users</a:t>
            </a:r>
          </a:p>
          <a:p>
            <a:pPr lvl="0"/>
            <a:endParaRPr lang="en-US" sz="1200" dirty="0"/>
          </a:p>
          <a:p>
            <a:pPr lvl="0"/>
            <a:r>
              <a:rPr lang="en-US" dirty="0" smtClean="0"/>
              <a:t>May not be taken seriously by all learners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4212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85800"/>
            <a:ext cx="5991577" cy="1812085"/>
          </a:xfrm>
        </p:spPr>
        <p:txBody>
          <a:bodyPr>
            <a:normAutofit/>
          </a:bodyPr>
          <a:lstStyle/>
          <a:p>
            <a:r>
              <a:rPr lang="en-US" dirty="0" smtClean="0"/>
              <a:t>Mobile Technology &amp;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6722532" cy="4800600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It is an easy way to communicate up-to-date information to </a:t>
            </a:r>
            <a:r>
              <a:rPr lang="en-US" dirty="0" smtClean="0"/>
              <a:t>employees</a:t>
            </a:r>
          </a:p>
          <a:p>
            <a:pPr lvl="0">
              <a:lnSpc>
                <a:spcPct val="90000"/>
              </a:lnSpc>
            </a:pPr>
            <a:endParaRPr lang="en-US" sz="800" dirty="0"/>
          </a:p>
          <a:p>
            <a:pPr lvl="0">
              <a:lnSpc>
                <a:spcPct val="90000"/>
              </a:lnSpc>
            </a:pPr>
            <a:r>
              <a:rPr lang="en-US" dirty="0"/>
              <a:t>It can be useful for enhancing transfer by providing </a:t>
            </a:r>
            <a:r>
              <a:rPr lang="en-US" dirty="0" smtClean="0"/>
              <a:t>follow-up</a:t>
            </a:r>
          </a:p>
          <a:p>
            <a:pPr lvl="0">
              <a:lnSpc>
                <a:spcPct val="90000"/>
              </a:lnSpc>
            </a:pPr>
            <a:endParaRPr lang="en-US" sz="800" dirty="0"/>
          </a:p>
          <a:p>
            <a:pPr lvl="0">
              <a:lnSpc>
                <a:spcPct val="90000"/>
              </a:lnSpc>
            </a:pPr>
            <a:r>
              <a:rPr lang="en-US" dirty="0"/>
              <a:t>It brings training to employees who are </a:t>
            </a:r>
            <a:r>
              <a:rPr lang="en-US" dirty="0" smtClean="0"/>
              <a:t>mobile</a:t>
            </a:r>
          </a:p>
          <a:p>
            <a:pPr lvl="0">
              <a:lnSpc>
                <a:spcPct val="90000"/>
              </a:lnSpc>
            </a:pPr>
            <a:endParaRPr lang="en-US" sz="800" dirty="0"/>
          </a:p>
          <a:p>
            <a:pPr lvl="0">
              <a:lnSpc>
                <a:spcPct val="90000"/>
              </a:lnSpc>
            </a:pPr>
            <a:r>
              <a:rPr lang="en-US" dirty="0"/>
              <a:t>Learners can complete training on their own time and pace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1318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202485"/>
          </a:xfrm>
        </p:spPr>
        <p:txBody>
          <a:bodyPr/>
          <a:lstStyle/>
          <a:p>
            <a:r>
              <a:rPr lang="en-US" dirty="0" smtClean="0"/>
              <a:t>Adaptive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05000"/>
            <a:ext cx="67225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Training that </a:t>
            </a:r>
            <a:r>
              <a:rPr lang="en-US" dirty="0"/>
              <a:t>customizes </a:t>
            </a:r>
            <a:r>
              <a:rPr lang="en-US" dirty="0" smtClean="0"/>
              <a:t>content based on a trainee’s learning </a:t>
            </a:r>
            <a:r>
              <a:rPr lang="en-US" dirty="0"/>
              <a:t>style, ability, personality, </a:t>
            </a:r>
            <a:r>
              <a:rPr lang="en-US" dirty="0" smtClean="0"/>
              <a:t>or performance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 smtClean="0"/>
              <a:t>Adaptations </a:t>
            </a:r>
            <a:r>
              <a:rPr lang="en-US" dirty="0"/>
              <a:t>include </a:t>
            </a:r>
            <a:r>
              <a:rPr lang="en-US" dirty="0" smtClean="0"/>
              <a:t>variety</a:t>
            </a:r>
            <a:r>
              <a:rPr lang="en-US" dirty="0"/>
              <a:t>, difficulty, and sequencing of content and </a:t>
            </a:r>
            <a:r>
              <a:rPr lang="en-US" dirty="0" smtClean="0"/>
              <a:t>practice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Instruction changes based on trainees’ scores on </a:t>
            </a:r>
            <a:r>
              <a:rPr lang="en-US" dirty="0" smtClean="0"/>
              <a:t>assessments completed before </a:t>
            </a:r>
            <a:r>
              <a:rPr lang="en-US" dirty="0"/>
              <a:t>training or </a:t>
            </a:r>
            <a:r>
              <a:rPr lang="en-US" dirty="0" smtClean="0"/>
              <a:t>throughout training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307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202485"/>
          </a:xfrm>
        </p:spPr>
        <p:txBody>
          <a:bodyPr/>
          <a:lstStyle/>
          <a:p>
            <a:r>
              <a:rPr lang="en-US" dirty="0" smtClean="0"/>
              <a:t>Distance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67225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Distance learning is used </a:t>
            </a:r>
            <a:r>
              <a:rPr lang="en-US" dirty="0"/>
              <a:t>by geographically dispersed companies and </a:t>
            </a:r>
            <a:r>
              <a:rPr lang="en-US" dirty="0" smtClean="0"/>
              <a:t>features </a:t>
            </a:r>
            <a:r>
              <a:rPr lang="en-US" dirty="0"/>
              <a:t>two-way communications between </a:t>
            </a:r>
            <a:r>
              <a:rPr lang="en-US" dirty="0" smtClean="0"/>
              <a:t>people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 smtClean="0"/>
              <a:t>Involves </a:t>
            </a:r>
            <a:r>
              <a:rPr lang="en-US" dirty="0"/>
              <a:t>teleconferencing and </a:t>
            </a:r>
            <a:r>
              <a:rPr lang="en-US" dirty="0" smtClean="0"/>
              <a:t>individualized, computer-based </a:t>
            </a:r>
            <a:r>
              <a:rPr lang="en-US" dirty="0"/>
              <a:t>training 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Interactive </a:t>
            </a:r>
            <a:r>
              <a:rPr lang="en-US" dirty="0"/>
              <a:t>Distance Learning (IDL) uses satellite technology to broadcast </a:t>
            </a:r>
            <a:r>
              <a:rPr lang="en-US" dirty="0" smtClean="0"/>
              <a:t>and allows </a:t>
            </a:r>
            <a:r>
              <a:rPr lang="en-US" dirty="0"/>
              <a:t>trainees to respond to questions </a:t>
            </a:r>
            <a:r>
              <a:rPr lang="en-US" dirty="0" smtClean="0"/>
              <a:t>using </a:t>
            </a:r>
            <a:r>
              <a:rPr lang="en-US" dirty="0"/>
              <a:t>a keypad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42687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202485"/>
          </a:xfrm>
        </p:spPr>
        <p:txBody>
          <a:bodyPr/>
          <a:lstStyle/>
          <a:p>
            <a:r>
              <a:rPr lang="en-US" dirty="0" smtClean="0"/>
              <a:t>Distance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6688668" cy="4876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Guidelines for developing a virtual </a:t>
            </a:r>
            <a:r>
              <a:rPr lang="en-US" dirty="0" smtClean="0"/>
              <a:t>classroom: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test </a:t>
            </a:r>
            <a:r>
              <a:rPr lang="en-US" dirty="0"/>
              <a:t>technology before the first </a:t>
            </a:r>
            <a:r>
              <a:rPr lang="en-US" dirty="0" smtClean="0"/>
              <a:t>class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design </a:t>
            </a:r>
            <a:r>
              <a:rPr lang="en-US" dirty="0"/>
              <a:t>short modules and </a:t>
            </a:r>
            <a:r>
              <a:rPr lang="en-US" dirty="0" smtClean="0"/>
              <a:t>assignments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make </a:t>
            </a:r>
            <a:r>
              <a:rPr lang="en-US" dirty="0"/>
              <a:t>learning interactive and interesting</a:t>
            </a:r>
          </a:p>
          <a:p>
            <a:pPr lvl="1">
              <a:spcBef>
                <a:spcPts val="0"/>
              </a:spcBef>
            </a:pPr>
            <a:r>
              <a:rPr lang="en-US" dirty="0"/>
              <a:t>include media such as video and audio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limit </a:t>
            </a:r>
            <a:r>
              <a:rPr lang="en-US" dirty="0"/>
              <a:t>classroom size </a:t>
            </a:r>
            <a:r>
              <a:rPr lang="en-US" dirty="0" smtClean="0"/>
              <a:t>to 25 or less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offer </a:t>
            </a:r>
            <a:r>
              <a:rPr lang="en-US" dirty="0"/>
              <a:t>learners multiple ways of interacting </a:t>
            </a:r>
            <a:r>
              <a:rPr lang="en-US" dirty="0" smtClean="0"/>
              <a:t>with others</a:t>
            </a: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7154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Technology for Training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6688668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Technological support is needed when: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performance </a:t>
            </a:r>
            <a:r>
              <a:rPr lang="en-US" dirty="0" smtClean="0"/>
              <a:t>is </a:t>
            </a:r>
            <a:r>
              <a:rPr lang="en-US" dirty="0"/>
              <a:t>infrequent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the task is </a:t>
            </a:r>
            <a:r>
              <a:rPr lang="en-US" dirty="0" smtClean="0"/>
              <a:t>time-consuming and difficult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the consequences of error are severe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information </a:t>
            </a:r>
            <a:r>
              <a:rPr lang="en-US" dirty="0"/>
              <a:t>and procedures </a:t>
            </a:r>
            <a:r>
              <a:rPr lang="en-US" dirty="0" smtClean="0"/>
              <a:t>frequently </a:t>
            </a:r>
            <a:r>
              <a:rPr lang="en-US" dirty="0"/>
              <a:t>change</a:t>
            </a:r>
          </a:p>
          <a:p>
            <a:pPr lvl="1">
              <a:spcBef>
                <a:spcPts val="0"/>
              </a:spcBef>
            </a:pPr>
            <a:r>
              <a:rPr lang="en-US" dirty="0"/>
              <a:t>employee turnover is high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little </a:t>
            </a:r>
            <a:r>
              <a:rPr lang="en-US" dirty="0"/>
              <a:t>time and few </a:t>
            </a:r>
            <a:r>
              <a:rPr lang="en-US" dirty="0" smtClean="0"/>
              <a:t>resources for training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employees </a:t>
            </a:r>
            <a:r>
              <a:rPr lang="en-US" dirty="0"/>
              <a:t>are responsible </a:t>
            </a:r>
            <a:r>
              <a:rPr lang="en-US" dirty="0" smtClean="0"/>
              <a:t>for their learning </a:t>
            </a:r>
            <a:r>
              <a:rPr lang="en-US" dirty="0"/>
              <a:t>and </a:t>
            </a:r>
            <a:r>
              <a:rPr lang="en-US" dirty="0" smtClean="0"/>
              <a:t>performance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7932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202485"/>
          </a:xfrm>
        </p:spPr>
        <p:txBody>
          <a:bodyPr>
            <a:normAutofit/>
          </a:bodyPr>
          <a:lstStyle/>
          <a:p>
            <a:r>
              <a:rPr lang="en-US" dirty="0" smtClean="0"/>
              <a:t>Expert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6688668" cy="4800600"/>
          </a:xfrm>
        </p:spPr>
        <p:txBody>
          <a:bodyPr>
            <a:normAutofit/>
          </a:bodyPr>
          <a:lstStyle/>
          <a:p>
            <a:r>
              <a:rPr lang="en-US" dirty="0"/>
              <a:t>Expert systems organize and apply the knowledge of experts to specific </a:t>
            </a:r>
            <a:r>
              <a:rPr lang="en-US" dirty="0" smtClean="0"/>
              <a:t>problems</a:t>
            </a:r>
          </a:p>
          <a:p>
            <a:endParaRPr lang="en-US" sz="1000" dirty="0"/>
          </a:p>
          <a:p>
            <a:r>
              <a:rPr lang="en-US" dirty="0" smtClean="0"/>
              <a:t>Used when </a:t>
            </a:r>
            <a:r>
              <a:rPr lang="en-US" dirty="0"/>
              <a:t>problems </a:t>
            </a:r>
            <a:r>
              <a:rPr lang="en-US" dirty="0" smtClean="0"/>
              <a:t>and decisions </a:t>
            </a:r>
            <a:r>
              <a:rPr lang="en-US" dirty="0"/>
              <a:t>exceed an employee’s current skill </a:t>
            </a:r>
            <a:r>
              <a:rPr lang="en-US" dirty="0" smtClean="0"/>
              <a:t>set</a:t>
            </a:r>
          </a:p>
          <a:p>
            <a:endParaRPr lang="en-US" sz="1000" dirty="0"/>
          </a:p>
          <a:p>
            <a:r>
              <a:rPr lang="en-US" dirty="0" smtClean="0"/>
              <a:t>Help employees </a:t>
            </a:r>
            <a:r>
              <a:rPr lang="en-US" dirty="0"/>
              <a:t>make sense of different </a:t>
            </a:r>
            <a:r>
              <a:rPr lang="en-US" dirty="0" smtClean="0"/>
              <a:t>conditions and </a:t>
            </a:r>
            <a:r>
              <a:rPr lang="en-US" dirty="0"/>
              <a:t>keep track of tasks </a:t>
            </a:r>
            <a:r>
              <a:rPr lang="en-US" dirty="0" smtClean="0"/>
              <a:t>to </a:t>
            </a:r>
            <a:r>
              <a:rPr lang="en-US" dirty="0"/>
              <a:t>be </a:t>
            </a:r>
            <a:r>
              <a:rPr lang="en-US" dirty="0" smtClean="0"/>
              <a:t>completed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170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202485"/>
          </a:xfrm>
        </p:spPr>
        <p:txBody>
          <a:bodyPr>
            <a:normAutofit/>
          </a:bodyPr>
          <a:lstStyle/>
          <a:p>
            <a:r>
              <a:rPr lang="en-US" dirty="0" smtClean="0"/>
              <a:t>Expert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6688668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Expert systems have three elements:</a:t>
            </a:r>
          </a:p>
          <a:p>
            <a:pPr lvl="1">
              <a:spcBef>
                <a:spcPts val="0"/>
              </a:spcBef>
            </a:pPr>
            <a:r>
              <a:rPr lang="en-US" dirty="0"/>
              <a:t>a knowledge base that includes facts, figures, and </a:t>
            </a:r>
            <a:r>
              <a:rPr lang="en-US" dirty="0" smtClean="0"/>
              <a:t>rules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a decision-making capability </a:t>
            </a:r>
            <a:r>
              <a:rPr lang="en-US" dirty="0" smtClean="0"/>
              <a:t>that draws </a:t>
            </a:r>
            <a:r>
              <a:rPr lang="en-US" dirty="0"/>
              <a:t>conclusions from </a:t>
            </a:r>
            <a:r>
              <a:rPr lang="en-US" dirty="0" smtClean="0"/>
              <a:t>this information to </a:t>
            </a:r>
            <a:r>
              <a:rPr lang="en-US" dirty="0"/>
              <a:t>solve problems</a:t>
            </a:r>
          </a:p>
          <a:p>
            <a:pPr lvl="1">
              <a:spcBef>
                <a:spcPts val="0"/>
              </a:spcBef>
            </a:pPr>
            <a:r>
              <a:rPr lang="en-US" dirty="0"/>
              <a:t>a user interface that gathers and gives information to </a:t>
            </a:r>
            <a:r>
              <a:rPr lang="en-US" dirty="0" smtClean="0"/>
              <a:t>the user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6770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431085"/>
          </a:xfrm>
        </p:spPr>
        <p:txBody>
          <a:bodyPr>
            <a:normAutofit/>
          </a:bodyPr>
          <a:lstStyle/>
          <a:p>
            <a:r>
              <a:rPr lang="en-US" dirty="0"/>
              <a:t>Electronic Performance Support </a:t>
            </a:r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6688668" cy="4800600"/>
          </a:xfrm>
        </p:spPr>
        <p:txBody>
          <a:bodyPr>
            <a:normAutofit/>
          </a:bodyPr>
          <a:lstStyle/>
          <a:p>
            <a:r>
              <a:rPr lang="en-US" dirty="0"/>
              <a:t>An EPSS is an electronic infrastructure that captures, stores, and distributes </a:t>
            </a:r>
            <a:r>
              <a:rPr lang="en-US" dirty="0" smtClean="0"/>
              <a:t>knowledge </a:t>
            </a:r>
            <a:r>
              <a:rPr lang="en-US" dirty="0"/>
              <a:t>throughout an </a:t>
            </a:r>
            <a:r>
              <a:rPr lang="en-US" dirty="0" smtClean="0"/>
              <a:t>organization</a:t>
            </a:r>
          </a:p>
          <a:p>
            <a:pPr lvl="1"/>
            <a:r>
              <a:rPr lang="en-US" dirty="0" smtClean="0"/>
              <a:t>Enhances performance </a:t>
            </a:r>
            <a:r>
              <a:rPr lang="en-US" dirty="0"/>
              <a:t>in the fastest </a:t>
            </a:r>
            <a:r>
              <a:rPr lang="en-US" dirty="0" smtClean="0"/>
              <a:t>time possible with </a:t>
            </a:r>
            <a:r>
              <a:rPr lang="en-US" dirty="0"/>
              <a:t>minimal support from </a:t>
            </a:r>
            <a:r>
              <a:rPr lang="en-US" dirty="0" smtClean="0"/>
              <a:t>others</a:t>
            </a:r>
            <a:endParaRPr lang="en-US" dirty="0"/>
          </a:p>
          <a:p>
            <a:endParaRPr lang="en-US" sz="800" dirty="0"/>
          </a:p>
          <a:p>
            <a:r>
              <a:rPr lang="en-US" dirty="0" smtClean="0"/>
              <a:t>Includes all software </a:t>
            </a:r>
            <a:r>
              <a:rPr lang="en-US" dirty="0"/>
              <a:t>needed to support </a:t>
            </a:r>
            <a:r>
              <a:rPr lang="en-US" dirty="0" smtClean="0"/>
              <a:t>work, beyond one </a:t>
            </a:r>
            <a:r>
              <a:rPr lang="en-US" dirty="0"/>
              <a:t>or two </a:t>
            </a:r>
            <a:r>
              <a:rPr lang="en-US" dirty="0" smtClean="0"/>
              <a:t>applications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5617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507285"/>
          </a:xfrm>
        </p:spPr>
        <p:txBody>
          <a:bodyPr>
            <a:normAutofit/>
          </a:bodyPr>
          <a:lstStyle/>
          <a:p>
            <a:r>
              <a:rPr lang="en-US" dirty="0" smtClean="0"/>
              <a:t>Learning Management Systems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62200"/>
            <a:ext cx="6688668" cy="4800600"/>
          </a:xfrm>
        </p:spPr>
        <p:txBody>
          <a:bodyPr>
            <a:normAutofit/>
          </a:bodyPr>
          <a:lstStyle/>
          <a:p>
            <a:r>
              <a:rPr lang="en-US" dirty="0"/>
              <a:t>LMSs are technology platforms that automate the administration, development, and delivery of all </a:t>
            </a:r>
            <a:r>
              <a:rPr lang="en-US" dirty="0" smtClean="0"/>
              <a:t>a </a:t>
            </a:r>
            <a:r>
              <a:rPr lang="en-US" dirty="0"/>
              <a:t>company’s training </a:t>
            </a:r>
            <a:r>
              <a:rPr lang="en-US" dirty="0" smtClean="0"/>
              <a:t>programs</a:t>
            </a:r>
          </a:p>
          <a:p>
            <a:endParaRPr lang="en-US" sz="1000" dirty="0" smtClean="0"/>
          </a:p>
          <a:p>
            <a:r>
              <a:rPr lang="en-US" dirty="0" smtClean="0"/>
              <a:t>LMSs centralize the management </a:t>
            </a:r>
            <a:r>
              <a:rPr lang="en-US" dirty="0"/>
              <a:t>of learning activities, track regulatory compliance, measure training usage, assess employee performance, and determine training </a:t>
            </a:r>
            <a:r>
              <a:rPr lang="en-US" dirty="0" smtClean="0"/>
              <a:t>needs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1727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050085"/>
          </a:xfrm>
        </p:spPr>
        <p:txBody>
          <a:bodyPr>
            <a:normAutofit/>
          </a:bodyPr>
          <a:lstStyle/>
          <a:p>
            <a:r>
              <a:rPr lang="en-US" dirty="0" smtClean="0"/>
              <a:t>What’s Best?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52600"/>
            <a:ext cx="6688668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Simulations, games, and adaptive training are suited for </a:t>
            </a:r>
            <a:r>
              <a:rPr lang="en-US" dirty="0" smtClean="0"/>
              <a:t>complex </a:t>
            </a:r>
            <a:r>
              <a:rPr lang="en-US" dirty="0"/>
              <a:t>processes </a:t>
            </a:r>
          </a:p>
          <a:p>
            <a:pPr lvl="0">
              <a:spcBef>
                <a:spcPts val="0"/>
              </a:spcBef>
            </a:pPr>
            <a:r>
              <a:rPr lang="en-US" dirty="0"/>
              <a:t>Online training and </a:t>
            </a:r>
            <a:r>
              <a:rPr lang="en-US" dirty="0" smtClean="0"/>
              <a:t>MOOCs </a:t>
            </a:r>
            <a:r>
              <a:rPr lang="en-US" dirty="0"/>
              <a:t>are </a:t>
            </a:r>
            <a:r>
              <a:rPr lang="en-US" dirty="0" smtClean="0"/>
              <a:t>suited </a:t>
            </a:r>
            <a:r>
              <a:rPr lang="en-US" dirty="0"/>
              <a:t>for </a:t>
            </a:r>
            <a:r>
              <a:rPr lang="en-US" dirty="0" smtClean="0"/>
              <a:t>facts</a:t>
            </a:r>
            <a:r>
              <a:rPr lang="en-US" dirty="0"/>
              <a:t>, figures, cognitive strategies, and interpersonal skills</a:t>
            </a:r>
          </a:p>
          <a:p>
            <a:pPr lvl="0">
              <a:spcBef>
                <a:spcPts val="0"/>
              </a:spcBef>
            </a:pPr>
            <a:r>
              <a:rPr lang="en-US" dirty="0" smtClean="0"/>
              <a:t>If realistic, online </a:t>
            </a:r>
            <a:r>
              <a:rPr lang="en-US" dirty="0"/>
              <a:t>training and simulations can be useful for </a:t>
            </a:r>
            <a:r>
              <a:rPr lang="en-US" dirty="0" smtClean="0"/>
              <a:t>interpersonal </a:t>
            </a:r>
            <a:r>
              <a:rPr lang="en-US" dirty="0"/>
              <a:t>skills </a:t>
            </a:r>
            <a:endParaRPr lang="en-US" dirty="0" smtClean="0"/>
          </a:p>
          <a:p>
            <a:pPr lvl="0">
              <a:spcBef>
                <a:spcPts val="0"/>
              </a:spcBef>
            </a:pPr>
            <a:r>
              <a:rPr lang="en-US" dirty="0" smtClean="0"/>
              <a:t>Mobile </a:t>
            </a:r>
            <a:r>
              <a:rPr lang="en-US" dirty="0"/>
              <a:t>learning is best suited for </a:t>
            </a:r>
            <a:r>
              <a:rPr lang="en-US" dirty="0" smtClean="0"/>
              <a:t>facts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Mobile learning and social media are best used as supplements to live training 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228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583485"/>
          </a:xfrm>
        </p:spPr>
        <p:txBody>
          <a:bodyPr>
            <a:normAutofit/>
          </a:bodyPr>
          <a:lstStyle/>
          <a:p>
            <a:r>
              <a:rPr lang="en-US" dirty="0" smtClean="0"/>
              <a:t>When Should Technology   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62200"/>
            <a:ext cx="6688668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There is an adequate budget and </a:t>
            </a:r>
            <a:r>
              <a:rPr lang="en-US" dirty="0" smtClean="0"/>
              <a:t>resources</a:t>
            </a:r>
          </a:p>
          <a:p>
            <a:pPr lvl="0"/>
            <a:r>
              <a:rPr lang="en-US" dirty="0" smtClean="0"/>
              <a:t>Trainees </a:t>
            </a:r>
            <a:r>
              <a:rPr lang="en-US" dirty="0"/>
              <a:t>are geographically dispersed and travel costs would be </a:t>
            </a:r>
            <a:r>
              <a:rPr lang="en-US" dirty="0" smtClean="0"/>
              <a:t>high</a:t>
            </a:r>
            <a:endParaRPr lang="en-US" dirty="0"/>
          </a:p>
          <a:p>
            <a:pPr lvl="0"/>
            <a:r>
              <a:rPr lang="en-US" dirty="0"/>
              <a:t>Trainees are comfortable </a:t>
            </a:r>
            <a:r>
              <a:rPr lang="en-US" dirty="0" smtClean="0"/>
              <a:t>with technology</a:t>
            </a:r>
            <a:endParaRPr lang="en-US" dirty="0"/>
          </a:p>
          <a:p>
            <a:pPr lvl="0"/>
            <a:r>
              <a:rPr lang="en-US" dirty="0"/>
              <a:t>Use of new technology fits into the organizational culture or business </a:t>
            </a:r>
            <a:r>
              <a:rPr lang="en-US" dirty="0" smtClean="0"/>
              <a:t>strategy</a:t>
            </a:r>
            <a:endParaRPr lang="en-US" dirty="0"/>
          </a:p>
          <a:p>
            <a:pPr lvl="0"/>
            <a:r>
              <a:rPr lang="en-US" dirty="0"/>
              <a:t>Employees would have a difficult time attending traditional </a:t>
            </a:r>
            <a:r>
              <a:rPr lang="en-US" dirty="0" smtClean="0"/>
              <a:t>training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7777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3753</TotalTime>
  <Words>2876</Words>
  <Application>Microsoft Office PowerPoint</Application>
  <PresentationFormat>On-screen Show (4:3)</PresentationFormat>
  <Paragraphs>348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Objectives</vt:lpstr>
      <vt:lpstr>A Few Statistics</vt:lpstr>
      <vt:lpstr>Technology’s Influence</vt:lpstr>
      <vt:lpstr>Technology’s Influence</vt:lpstr>
      <vt:lpstr>Technology-Based Methods</vt:lpstr>
      <vt:lpstr>Technology Facilitates Collaboration</vt:lpstr>
      <vt:lpstr>Dynamic Learning</vt:lpstr>
      <vt:lpstr>Features of Online Learning</vt:lpstr>
      <vt:lpstr>Features of Online Learning</vt:lpstr>
      <vt:lpstr>Online Effectiveness</vt:lpstr>
      <vt:lpstr>Online Effectiveness</vt:lpstr>
      <vt:lpstr>Needs Assessment</vt:lpstr>
      <vt:lpstr>Rapid Prototyping </vt:lpstr>
      <vt:lpstr>Refrain from Repurposing</vt:lpstr>
      <vt:lpstr>Create a Learning Environment</vt:lpstr>
      <vt:lpstr>Create a Learning Environment</vt:lpstr>
      <vt:lpstr>Learner Control </vt:lpstr>
      <vt:lpstr>Time &amp; Space</vt:lpstr>
      <vt:lpstr>MOOCs</vt:lpstr>
      <vt:lpstr>Advantages of MOOCs</vt:lpstr>
      <vt:lpstr>Limitations of MOOCs</vt:lpstr>
      <vt:lpstr>Social Media</vt:lpstr>
      <vt:lpstr>Social Media</vt:lpstr>
      <vt:lpstr>Blended Learning</vt:lpstr>
      <vt:lpstr>Blended Learning</vt:lpstr>
      <vt:lpstr>Blended Learning</vt:lpstr>
      <vt:lpstr>Blended Learning</vt:lpstr>
      <vt:lpstr>Food for Thought</vt:lpstr>
      <vt:lpstr>The Flipped Classroom</vt:lpstr>
      <vt:lpstr>Games &amp; Simulations</vt:lpstr>
      <vt:lpstr>Games</vt:lpstr>
      <vt:lpstr>Advantages of Simulations</vt:lpstr>
      <vt:lpstr>Limitations of Simulations</vt:lpstr>
      <vt:lpstr>Mobile Technology &amp; Learning</vt:lpstr>
      <vt:lpstr>Adaptive Training</vt:lpstr>
      <vt:lpstr>Distance Learning</vt:lpstr>
      <vt:lpstr>Distance Learning</vt:lpstr>
      <vt:lpstr>Technology for Training Support</vt:lpstr>
      <vt:lpstr>Expert Systems</vt:lpstr>
      <vt:lpstr>Expert Systems</vt:lpstr>
      <vt:lpstr>Electronic Performance Support Systems</vt:lpstr>
      <vt:lpstr>Learning Management Systems </vt:lpstr>
      <vt:lpstr>What’s Best?</vt:lpstr>
      <vt:lpstr>When Should Technology    be Used?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Administrator</cp:lastModifiedBy>
  <cp:revision>245</cp:revision>
  <cp:lastPrinted>2014-04-03T14:21:21Z</cp:lastPrinted>
  <dcterms:created xsi:type="dcterms:W3CDTF">2011-08-23T20:33:51Z</dcterms:created>
  <dcterms:modified xsi:type="dcterms:W3CDTF">2015-08-17T22:45:23Z</dcterms:modified>
</cp:coreProperties>
</file>