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5" r:id="rId1"/>
  </p:sldMasterIdLst>
  <p:notesMasterIdLst>
    <p:notesMasterId r:id="rId37"/>
  </p:notesMasterIdLst>
  <p:handoutMasterIdLst>
    <p:handoutMasterId r:id="rId38"/>
  </p:handoutMasterIdLst>
  <p:sldIdLst>
    <p:sldId id="347" r:id="rId2"/>
    <p:sldId id="290" r:id="rId3"/>
    <p:sldId id="336" r:id="rId4"/>
    <p:sldId id="314" r:id="rId5"/>
    <p:sldId id="337" r:id="rId6"/>
    <p:sldId id="316" r:id="rId7"/>
    <p:sldId id="322" r:id="rId8"/>
    <p:sldId id="338" r:id="rId9"/>
    <p:sldId id="339" r:id="rId10"/>
    <p:sldId id="323" r:id="rId11"/>
    <p:sldId id="342" r:id="rId12"/>
    <p:sldId id="320" r:id="rId13"/>
    <p:sldId id="325" r:id="rId14"/>
    <p:sldId id="341" r:id="rId15"/>
    <p:sldId id="324" r:id="rId16"/>
    <p:sldId id="352" r:id="rId17"/>
    <p:sldId id="353" r:id="rId18"/>
    <p:sldId id="326" r:id="rId19"/>
    <p:sldId id="327" r:id="rId20"/>
    <p:sldId id="343" r:id="rId21"/>
    <p:sldId id="328" r:id="rId22"/>
    <p:sldId id="329" r:id="rId23"/>
    <p:sldId id="330" r:id="rId24"/>
    <p:sldId id="331" r:id="rId25"/>
    <p:sldId id="332" r:id="rId26"/>
    <p:sldId id="345" r:id="rId27"/>
    <p:sldId id="346" r:id="rId28"/>
    <p:sldId id="344" r:id="rId29"/>
    <p:sldId id="333" r:id="rId30"/>
    <p:sldId id="334" r:id="rId31"/>
    <p:sldId id="350" r:id="rId32"/>
    <p:sldId id="335" r:id="rId33"/>
    <p:sldId id="351" r:id="rId34"/>
    <p:sldId id="349" r:id="rId35"/>
    <p:sldId id="354" r:id="rId36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00"/>
    <a:srgbClr val="000066"/>
    <a:srgbClr val="663300"/>
    <a:srgbClr val="1C1C1C"/>
    <a:srgbClr val="CC9900"/>
    <a:srgbClr val="007FBE"/>
    <a:srgbClr val="FEED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8" autoAdjust="0"/>
    <p:restoredTop sz="84291" autoAdjust="0"/>
  </p:normalViewPr>
  <p:slideViewPr>
    <p:cSldViewPr snapToGrid="0" snapToObjects="1">
      <p:cViewPr varScale="1">
        <p:scale>
          <a:sx n="61" d="100"/>
          <a:sy n="61" d="100"/>
        </p:scale>
        <p:origin x="164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6198B40A-2BF7-465D-9C7F-51924353C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190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7876DF6-B476-47E2-ABB5-A8ADA5A65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336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876DF6-B476-47E2-ABB5-A8ADA5A650B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61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BE376087-E919-4DDC-A25A-7603C0D5E9E9}" type="slidenum">
              <a:rPr lang="en-US" sz="1200" smtClean="0"/>
              <a:pPr>
                <a:defRPr/>
              </a:pPr>
              <a:t>2</a:t>
            </a:fld>
            <a:endParaRPr 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6A7221D5-78C0-467C-9574-641616217423}" type="slidenum">
              <a:rPr lang="en-US" sz="1200" smtClean="0"/>
              <a:pPr>
                <a:defRPr/>
              </a:pPr>
              <a:t>3</a:t>
            </a:fld>
            <a:endParaRPr 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51F2BCB8-EA3D-4732-B56F-D7DB4C985500}" type="slidenum">
              <a:rPr lang="en-US" sz="1200" smtClean="0"/>
              <a:pPr>
                <a:defRPr/>
              </a:pPr>
              <a:t>4</a:t>
            </a:fld>
            <a:endParaRPr 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1391CDC9-0CA0-4028-B476-23747381F6D9}" type="slidenum">
              <a:rPr lang="en-US" sz="1200" smtClean="0"/>
              <a:pPr>
                <a:defRPr/>
              </a:pPr>
              <a:t>5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BBB5D715-E3BA-4AD5-B2A5-ADCE1FB0CA8D}" type="slidenum">
              <a:rPr lang="en-US" sz="1200" smtClean="0"/>
              <a:pPr>
                <a:defRPr/>
              </a:pPr>
              <a:t>6</a:t>
            </a:fld>
            <a:endParaRPr 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Newly issued Treasuries are called ‘on the run’ and older Treasuries are called ‘off the run.’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A6CC2A31-301F-4966-82D0-05F4BF0CBC85}" type="slidenum">
              <a:rPr lang="en-US" sz="1200" smtClean="0"/>
              <a:pPr>
                <a:defRPr/>
              </a:pPr>
              <a:t>7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9CF628A6-C8BE-4C85-9104-B0F72CF30248}" type="slidenum">
              <a:rPr lang="en-US" sz="1200" smtClean="0"/>
              <a:pPr>
                <a:defRPr/>
              </a:pPr>
              <a:t>8</a:t>
            </a:fld>
            <a:endParaRPr 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A2DE2018-277A-4A05-8DA8-917B09F19BC2}" type="slidenum">
              <a:rPr lang="en-US" sz="1200" smtClean="0"/>
              <a:pPr>
                <a:defRPr/>
              </a:pPr>
              <a:t>9</a:t>
            </a:fld>
            <a:endParaRPr 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Note that the yield is the </a:t>
            </a:r>
            <a:r>
              <a:rPr lang="en-US" altLang="en-US" b="1" dirty="0"/>
              <a:t>yield to call</a:t>
            </a:r>
            <a:r>
              <a:rPr lang="en-US" altLang="en-US" dirty="0"/>
              <a:t> if the price is above par and the </a:t>
            </a:r>
            <a:r>
              <a:rPr lang="en-US" altLang="en-US" b="1" dirty="0"/>
              <a:t>yield to maturity</a:t>
            </a:r>
            <a:r>
              <a:rPr lang="en-US" altLang="en-US" dirty="0"/>
              <a:t> if below par.  The yield calculation uses semiannual compounding.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4A98FA87-CE6D-4596-B3A5-714DC12035BB}" type="slidenum">
              <a:rPr lang="en-US" sz="1200" smtClean="0"/>
              <a:pPr>
                <a:defRPr/>
              </a:pPr>
              <a:t>10</a:t>
            </a:fld>
            <a:endParaRPr 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1FAF9CAF-C051-4984-9699-94CA0D9316F8}" type="slidenum">
              <a:rPr lang="en-US" sz="1200" smtClean="0"/>
              <a:pPr>
                <a:defRPr/>
              </a:pPr>
              <a:t>11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2CC3BF40-A924-4E93-92C6-A89869292E76}" type="slidenum">
              <a:rPr lang="en-US" sz="1200" smtClean="0"/>
              <a:pPr>
                <a:defRPr/>
              </a:pPr>
              <a:t>12</a:t>
            </a:fld>
            <a:endParaRPr 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BC96138E-FEA4-4D21-BA3F-B7DC7B67DED3}" type="slidenum">
              <a:rPr lang="en-US" sz="1200" smtClean="0"/>
              <a:pPr>
                <a:defRPr/>
              </a:pPr>
              <a:t>13</a:t>
            </a:fld>
            <a:endParaRPr 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3868916A-0772-4690-8936-531ED523EAE8}" type="slidenum">
              <a:rPr lang="en-US" sz="1200" smtClean="0"/>
              <a:pPr>
                <a:defRPr/>
              </a:pPr>
              <a:t>14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Note: Treasuries use actual days, but </a:t>
            </a:r>
            <a:r>
              <a:rPr lang="en-US" altLang="en-US" dirty="0" err="1"/>
              <a:t>munis</a:t>
            </a:r>
            <a:r>
              <a:rPr lang="en-US" altLang="en-US" dirty="0"/>
              <a:t> and corporates use 30 day months and a 360 day year.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456A2262-5FA6-4C36-AD0D-F43AF9C866DF}" type="slidenum">
              <a:rPr lang="en-US" sz="1200" smtClean="0"/>
              <a:pPr>
                <a:defRPr/>
              </a:pPr>
              <a:t>15</a:t>
            </a:fld>
            <a:endParaRPr 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35CFDF7D-3670-4F43-A9C9-455B1F3D788D}" type="slidenum">
              <a:rPr lang="en-US" sz="1200" smtClean="0"/>
              <a:pPr>
                <a:defRPr/>
              </a:pPr>
              <a:t>16</a:t>
            </a:fld>
            <a:endParaRPr lang="en-US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8E47DCBD-D74A-4E56-98EB-7625A675F65F}" type="slidenum">
              <a:rPr lang="en-US" sz="1200" smtClean="0"/>
              <a:pPr>
                <a:defRPr/>
              </a:pPr>
              <a:t>17</a:t>
            </a:fld>
            <a:endParaRPr lang="en-US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5DEB743C-FE59-4E04-B8FC-17041D6CC1BC}" type="slidenum">
              <a:rPr lang="en-US" sz="1200" smtClean="0"/>
              <a:pPr>
                <a:defRPr/>
              </a:pPr>
              <a:t>18</a:t>
            </a:fld>
            <a:endParaRPr 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The majority of munis are Revenue Bonds.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23F68597-43EF-4B2E-A375-5B50D8FE9F54}" type="slidenum">
              <a:rPr lang="en-US" sz="1200" smtClean="0"/>
              <a:pPr>
                <a:defRPr/>
              </a:pPr>
              <a:t>19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DD4B8764-691A-45EF-9CF5-40F33D31ED2F}" type="slidenum">
              <a:rPr lang="en-US" sz="1200" smtClean="0"/>
              <a:pPr>
                <a:defRPr/>
              </a:pPr>
              <a:t>20</a:t>
            </a:fld>
            <a:endParaRPr 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34647246-59DB-4163-865E-4C97BE5A2011}" type="slidenum">
              <a:rPr lang="en-US" sz="1200" smtClean="0"/>
              <a:pPr>
                <a:defRPr/>
              </a:pPr>
              <a:t>21</a:t>
            </a:fld>
            <a:endParaRPr 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77B65B16-D898-4552-B26D-8214ECA9D8DF}" type="slidenum">
              <a:rPr lang="en-US" sz="1200" smtClean="0"/>
              <a:pPr>
                <a:defRPr/>
              </a:pPr>
              <a:t>22</a:t>
            </a:fld>
            <a:endParaRPr lang="en-US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FA1748C0-43E4-448D-9193-C87B433506E7}" type="slidenum">
              <a:rPr lang="en-US" sz="1200" smtClean="0"/>
              <a:pPr>
                <a:defRPr/>
              </a:pPr>
              <a:t>23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AA2A55B8-6919-447D-98AE-A2C1AD9AAFC6}" type="slidenum">
              <a:rPr lang="en-US" sz="1200" smtClean="0"/>
              <a:pPr>
                <a:defRPr/>
              </a:pPr>
              <a:t>24</a:t>
            </a:fld>
            <a:endParaRPr 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A call provision is an unattractive feature to bond holders, since the bond holder may be forced to return the bond to the issuer before he/she is ready to end the investment (and the investor can only reinvest the funds at a lower interest rate). For that reason, callable bonds have higher yields than comparable noncallable bonds.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A6F46717-B4D6-42DC-860B-EEF663713185}" type="slidenum">
              <a:rPr lang="en-US" sz="1200" smtClean="0"/>
              <a:pPr>
                <a:defRPr/>
              </a:pPr>
              <a:t>25</a:t>
            </a:fld>
            <a:endParaRPr 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The instructor may wish to mention that one of the unintended consequences of the so called Volcker Rule in the Dodd-Frank bill has been to make it more expensive for banks to hold bond inventories.  As a result they have reduced their market making activity and reduced liquidity in the bond markets.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E6733893-ADE1-41BE-AB93-EE923C2E414B}" type="slidenum">
              <a:rPr lang="en-US" sz="1200" smtClean="0"/>
              <a:pPr>
                <a:defRPr/>
              </a:pPr>
              <a:t>26</a:t>
            </a:fld>
            <a:endParaRPr 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FA8C16F5-BB1D-4219-BB42-95949D8FA4CD}" type="slidenum">
              <a:rPr lang="en-US" sz="1200" smtClean="0"/>
              <a:pPr>
                <a:defRPr/>
              </a:pPr>
              <a:t>27</a:t>
            </a:fld>
            <a:endParaRPr 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5D80C80B-25E8-45FC-8CDC-35E304F7E63B}" type="slidenum">
              <a:rPr lang="en-US" sz="1200" smtClean="0"/>
              <a:pPr>
                <a:defRPr/>
              </a:pPr>
              <a:t>28</a:t>
            </a:fld>
            <a:endParaRPr 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3003F030-573B-4E68-AFE2-42FB55F52503}" type="slidenum">
              <a:rPr lang="en-US" sz="1200" smtClean="0"/>
              <a:pPr>
                <a:defRPr/>
              </a:pPr>
              <a:t>29</a:t>
            </a:fld>
            <a:endParaRPr 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000336C2-67C3-43E5-905C-B316E5973D88}" type="slidenum">
              <a:rPr lang="en-US" sz="1200" smtClean="0"/>
              <a:pPr>
                <a:defRPr/>
              </a:pPr>
              <a:t>30</a:t>
            </a:fld>
            <a:endParaRPr 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652DCF52-271F-4F7C-B9BF-E1522C13FB0B}" type="slidenum">
              <a:rPr lang="en-US" sz="1200" smtClean="0"/>
              <a:pPr>
                <a:defRPr/>
              </a:pPr>
              <a:t>31</a:t>
            </a:fld>
            <a:endParaRPr 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2E0EE036-170F-48E6-93D2-D19B5EC906BB}" type="slidenum">
              <a:rPr lang="en-US" sz="1200" smtClean="0"/>
              <a:pPr>
                <a:defRPr/>
              </a:pPr>
              <a:t>32</a:t>
            </a:fld>
            <a:endParaRPr lang="en-US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A lender to a sovereign nation has very little recourse in the event of non-repayment except the threat of reputational loss and reduced access to future capital.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98584279-EF57-4B32-8D45-EEF60EFD4664}" type="slidenum">
              <a:rPr lang="en-US" sz="1200" smtClean="0"/>
              <a:pPr>
                <a:defRPr/>
              </a:pPr>
              <a:t>33</a:t>
            </a:fld>
            <a:endParaRPr lang="en-US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3A5CE852-B5F9-4490-9CAB-51D147674B3F}" type="slidenum">
              <a:rPr lang="en-US" sz="1200" smtClean="0"/>
              <a:pPr>
                <a:defRPr/>
              </a:pPr>
              <a:t>34</a:t>
            </a:fld>
            <a:endParaRPr lang="en-US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04D64E65-5744-4E4C-B2DF-C23B3D68F52C}" type="slidenum">
              <a:rPr lang="en-US" sz="1200" smtClean="0"/>
              <a:pPr>
                <a:defRPr/>
              </a:pPr>
              <a:t>35</a:t>
            </a:fld>
            <a:endParaRPr lang="en-US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273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9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2E706-CB49-4CC9-8BBE-BCA4FE7D2855}" type="datetime1">
              <a:rPr lang="en-US" smtClean="0"/>
              <a:t>2/22/2018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58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84191-3307-4347-869D-672E3398017B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2A80C797-66CE-4F90-9ED3-192AF01852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91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A0A73-3B6E-4757-A385-406191733F24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E444C5DE-33BC-48FC-81BF-0DD0647548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960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E3AF7-C2D5-4B13-BAE5-55FD26F744EA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E18BB566-FA01-4CAE-A092-8F4015660C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648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4A9F8-E978-41CA-A0DB-FE1F442CC0A2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80043CE7-5996-44A3-8D19-D7D6229E3A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820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93B60-3959-471C-9384-D9248036A40F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98FB4E86-047F-4471-9297-AF4D9305D3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366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14595-DA32-4641-9142-FEB2E66800BA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EC0EB2F5-6D6C-4A66-9AA4-97B3E8E438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2432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BED13-4BE0-4E2A-B6B8-19B64FD10EA5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5DF52BE7-497D-4E1A-9970-07917B938B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911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40683-99F2-44C7-8406-5C112CAB63F9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3FAACA08-4528-4D3B-A0C1-F4241CFBDB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491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B09A4-539F-46D0-B7D8-EE39AF20A58C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007B3912-A15E-4CF8-9C5F-1EF8FDD419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874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132D1-5452-42C5-A64B-E33026F35CAF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4DBF5478-883E-4149-8F0E-EDF23B83A2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66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63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892B6AA3-E6D3-4912-AABF-2ABE18931122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2263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1-</a:t>
            </a:r>
            <a:fld id="{76C576DA-7837-4B90-A1F9-2B9F678957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8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8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8" cy="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8" cy="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8" cy="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8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8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8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8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8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8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8" cy="7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8" cy="7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8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6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5500"/>
              <a:t>Bond Markets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Bond Markets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Capital markets </a:t>
            </a:r>
            <a:r>
              <a:rPr lang="en-US" altLang="en-US" sz="2600" dirty="0"/>
              <a:t>are markets for equity and debt instruments with original issue maturities of more than one year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Bonds </a:t>
            </a:r>
            <a:r>
              <a:rPr lang="en-US" altLang="en-US" sz="2600" dirty="0"/>
              <a:t>are long-term debt obligations issued by corporations and government units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Bond markets </a:t>
            </a:r>
            <a:r>
              <a:rPr lang="en-US" altLang="en-US" sz="2600" dirty="0"/>
              <a:t>are markets in which bonds are issued and traded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Treasury notes (T-notes) and bonds (T-bonds)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Municipal bonds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Corporate bonds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359107-B6C4-4F5A-9D5D-66453E5FB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6910" y="6248400"/>
            <a:ext cx="631409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Bond Market Instruments Outstanding, 1994 - 2016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54694A-2DA4-453D-A6CA-110F2E557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92317" y="2096814"/>
            <a:ext cx="6085490" cy="34684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BBA0B-EBC3-4D9E-B71D-00FBB7A56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91862" y="6248400"/>
            <a:ext cx="610913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Treasury Notes and Bonds</a:t>
            </a:r>
            <a:r>
              <a:rPr lang="en-US" altLang="en-US" sz="4300">
                <a:solidFill>
                  <a:srgbClr val="CC0000"/>
                </a:solidFill>
              </a:rPr>
              <a:t> 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b="1" dirty="0"/>
              <a:t>Treasury notes and bonds (T-notes and T-bonds)</a:t>
            </a:r>
            <a:r>
              <a:rPr lang="en-US" altLang="en-US" sz="2600" dirty="0"/>
              <a:t> are issued by the U.S. Treasury to finance the national debt and other government expenditures</a:t>
            </a:r>
          </a:p>
          <a:p>
            <a:pPr eaLnBrk="1" hangingPunct="1"/>
            <a:r>
              <a:rPr lang="en-US" altLang="en-US" sz="2600" dirty="0"/>
              <a:t>The annual </a:t>
            </a:r>
            <a:r>
              <a:rPr lang="en-US" altLang="en-US" sz="2600" b="1" dirty="0"/>
              <a:t>federal deficit</a:t>
            </a:r>
            <a:r>
              <a:rPr lang="en-US" altLang="en-US" sz="2600" dirty="0"/>
              <a:t> is equal to annual expenditures (</a:t>
            </a:r>
            <a:r>
              <a:rPr lang="en-US" altLang="en-US" sz="2600" b="1" i="1" dirty="0"/>
              <a:t>G</a:t>
            </a:r>
            <a:r>
              <a:rPr lang="en-US" altLang="en-US" sz="2600" dirty="0"/>
              <a:t>) less taxes (</a:t>
            </a:r>
            <a:r>
              <a:rPr lang="en-US" altLang="en-US" sz="2600" b="1" i="1" dirty="0"/>
              <a:t>T</a:t>
            </a:r>
            <a:r>
              <a:rPr lang="en-US" altLang="en-US" sz="2600" dirty="0"/>
              <a:t>) received</a:t>
            </a:r>
          </a:p>
          <a:p>
            <a:pPr eaLnBrk="1" hangingPunct="1"/>
            <a:r>
              <a:rPr lang="en-US" altLang="en-US" sz="2600" dirty="0"/>
              <a:t>The </a:t>
            </a:r>
            <a:r>
              <a:rPr lang="en-US" altLang="en-US" sz="2600" b="1" dirty="0"/>
              <a:t>national debt</a:t>
            </a:r>
            <a:r>
              <a:rPr lang="en-US" altLang="en-US" sz="2600" dirty="0"/>
              <a:t> (</a:t>
            </a:r>
            <a:r>
              <a:rPr lang="en-US" altLang="en-US" sz="2600" b="1" i="1" dirty="0"/>
              <a:t>ND</a:t>
            </a:r>
            <a:r>
              <a:rPr lang="en-US" altLang="en-US" sz="2600" dirty="0"/>
              <a:t>) is the sum of historical annual federal deficits: </a:t>
            </a:r>
          </a:p>
        </p:txBody>
      </p:sp>
      <p:graphicFrame>
        <p:nvGraphicFramePr>
          <p:cNvPr id="6149" name="Object 2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576763" y="4881563"/>
          <a:ext cx="342423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4" name="Equation" r:id="rId4" imgW="1371600" imgH="431800" progId="Equation.3">
                  <p:embed/>
                </p:oleObj>
              </mc:Choice>
              <mc:Fallback>
                <p:oleObj name="Equation" r:id="rId4" imgW="1371600" imgH="431800" progId="Equation.3">
                  <p:embed/>
                  <p:pic>
                    <p:nvPicPr>
                      <p:cNvPr id="0" name="Object 2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6763" y="4881563"/>
                        <a:ext cx="3424237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4B1B26-E819-487C-9F3B-4BDEBFDE3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91862" y="6248400"/>
            <a:ext cx="6243145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Composition of the U.S. National Debt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D5C3D73-A7C4-4465-ACE3-3D268E0647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12579" y="1417638"/>
            <a:ext cx="4903076" cy="47132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AF76C1-8B56-4DBF-AB1D-2BB466E79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9614" y="6248400"/>
            <a:ext cx="636138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algn="ctr">
              <a:defRPr/>
            </a:pPr>
            <a:r>
              <a:rPr lang="en-US" sz="36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Treasury Notes and Bonds Continued</a:t>
            </a:r>
            <a:endParaRPr lang="en-US" altLang="en-US" sz="4300" dirty="0">
              <a:solidFill>
                <a:srgbClr val="CC0000"/>
              </a:solidFill>
            </a:endParaRP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b="1" dirty="0"/>
              <a:t>Default risk free</a:t>
            </a:r>
            <a:r>
              <a:rPr lang="en-US" altLang="en-US" sz="2400" dirty="0"/>
              <a:t>: backed by the full faith and credit of the U.S. government</a:t>
            </a:r>
          </a:p>
          <a:p>
            <a:pPr eaLnBrk="1" hangingPunct="1"/>
            <a:r>
              <a:rPr lang="en-US" altLang="en-US" sz="2400" b="1" dirty="0"/>
              <a:t>Low returns</a:t>
            </a:r>
            <a:r>
              <a:rPr lang="en-US" altLang="en-US" sz="2400" dirty="0"/>
              <a:t>: low interest rates (yields to maturity) reflect low default risk</a:t>
            </a:r>
          </a:p>
          <a:p>
            <a:pPr eaLnBrk="1" hangingPunct="1"/>
            <a:r>
              <a:rPr lang="en-US" altLang="en-US" sz="2400" b="1" dirty="0"/>
              <a:t>Interest rate risk</a:t>
            </a:r>
            <a:r>
              <a:rPr lang="en-US" altLang="en-US" sz="2400" dirty="0"/>
              <a:t>: because of their long maturity, T-notes and T-bonds experience wider price fluctuations than money market securities when interest rates change</a:t>
            </a:r>
          </a:p>
          <a:p>
            <a:pPr eaLnBrk="1" hangingPunct="1"/>
            <a:r>
              <a:rPr lang="en-US" altLang="en-US" sz="2400" b="1" dirty="0"/>
              <a:t>Liquidity risk</a:t>
            </a:r>
            <a:r>
              <a:rPr lang="en-US" altLang="en-US" sz="2400" dirty="0"/>
              <a:t>: older issued T-bonds and T-notes trade less frequently than newly issued T-bonds and T-notes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3457D1-439B-400C-9300-33A3B94FF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4662" y="6248400"/>
            <a:ext cx="632197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Treasury Notes and Bonds Concluded</a:t>
            </a:r>
            <a:r>
              <a:rPr lang="en-US" altLang="en-US" sz="4300" dirty="0">
                <a:solidFill>
                  <a:srgbClr val="CC0000"/>
                </a:solidFill>
              </a:rPr>
              <a:t> 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T-notes have original maturities from over 1 to 10 years</a:t>
            </a:r>
          </a:p>
          <a:p>
            <a:pPr eaLnBrk="1" hangingPunct="1"/>
            <a:r>
              <a:rPr lang="en-US" altLang="en-US" sz="2200" dirty="0"/>
              <a:t>T-bonds have original maturities from over 10 years</a:t>
            </a:r>
          </a:p>
          <a:p>
            <a:pPr eaLnBrk="1" hangingPunct="1"/>
            <a:r>
              <a:rPr lang="en-US" altLang="en-US" sz="2200" dirty="0"/>
              <a:t>Issued in minimum denominations (multiples) of $100</a:t>
            </a:r>
          </a:p>
          <a:p>
            <a:pPr eaLnBrk="1" hangingPunct="1"/>
            <a:r>
              <a:rPr lang="en-US" altLang="en-US" sz="2200" dirty="0"/>
              <a:t>May be either fixed principal or inflation-indexed</a:t>
            </a:r>
          </a:p>
          <a:p>
            <a:pPr lvl="1" eaLnBrk="1" hangingPunct="1"/>
            <a:r>
              <a:rPr lang="en-US" altLang="en-US" sz="2000" dirty="0"/>
              <a:t>Principal value used to determine the coupon on inflation-indexed bonds is adjusted to reflect inflation (measured by the CPI)</a:t>
            </a:r>
          </a:p>
          <a:p>
            <a:pPr lvl="2" eaLnBrk="1" hangingPunct="1"/>
            <a:r>
              <a:rPr lang="en-US" altLang="en-US" sz="1700" dirty="0"/>
              <a:t>In other words, the semiannual coupon payments and the final principal payment of inflation-indexed bonds are based on the inflation-adjusted principal value of the security</a:t>
            </a:r>
          </a:p>
          <a:p>
            <a:pPr eaLnBrk="1" hangingPunct="1"/>
            <a:r>
              <a:rPr lang="en-US" altLang="en-US" sz="2200" dirty="0"/>
              <a:t>Trade in very active secondary markets</a:t>
            </a:r>
          </a:p>
          <a:p>
            <a:pPr eaLnBrk="1" hangingPunct="1"/>
            <a:r>
              <a:rPr lang="en-US" altLang="en-US" sz="2200" dirty="0"/>
              <a:t>Prices are quoted as percentages of face value, while coupon rates are set at intervals of 0.125 (or 1/8 of 1) percent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009C17-EA5A-40CA-9C47-1E81A652E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08537" y="6248400"/>
            <a:ext cx="616431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Sample Treasury Bond Quote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2912"/>
            <a:ext cx="8229600" cy="4530725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Maturity </a:t>
            </a:r>
            <a:r>
              <a:rPr lang="en-US" altLang="en-US" sz="2200" dirty="0" err="1"/>
              <a:t>mo</a:t>
            </a:r>
            <a:r>
              <a:rPr lang="en-US" altLang="en-US" sz="2200" dirty="0"/>
              <a:t>/</a:t>
            </a:r>
            <a:r>
              <a:rPr lang="en-US" altLang="en-US" sz="2200" dirty="0" err="1"/>
              <a:t>yr</a:t>
            </a:r>
            <a:r>
              <a:rPr lang="en-US" altLang="en-US" sz="2200" dirty="0"/>
              <a:t>: Month and year, the bond matures November 15, 2045, but it may be callable before that time.  </a:t>
            </a:r>
          </a:p>
          <a:p>
            <a:pPr eaLnBrk="1" hangingPunct="1"/>
            <a:r>
              <a:rPr lang="en-US" altLang="en-US" sz="2200" dirty="0"/>
              <a:t>Coupon: Coupon rate of 3% or $30.00 per year but paid semiannually ($1,000 face).</a:t>
            </a:r>
          </a:p>
          <a:p>
            <a:pPr eaLnBrk="1" hangingPunct="1"/>
            <a:r>
              <a:rPr lang="en-US" altLang="en-US" sz="2200" dirty="0"/>
              <a:t>Bid: The closing price per $100 of par the dealer will pay to buy the bond; the seller would receive this price from selling to the dealer. In this case, 107.6563% of $1,000 or $1,076.56.</a:t>
            </a:r>
          </a:p>
        </p:txBody>
      </p:sp>
      <p:graphicFrame>
        <p:nvGraphicFramePr>
          <p:cNvPr id="152605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65838"/>
              </p:ext>
            </p:extLst>
          </p:nvPr>
        </p:nvGraphicFramePr>
        <p:xfrm>
          <a:off x="1131888" y="2408238"/>
          <a:ext cx="6773862" cy="622300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Maturity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Coupon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Asked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Chg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Asked Yld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11/15/2045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107.6563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107.6865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0.0938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2.624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268" name="TextBox 1"/>
          <p:cNvSpPr txBox="1">
            <a:spLocks noChangeArrowheads="1"/>
          </p:cNvSpPr>
          <p:nvPr/>
        </p:nvSpPr>
        <p:spPr bwMode="auto">
          <a:xfrm>
            <a:off x="647700" y="1816100"/>
            <a:ext cx="7353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/>
              <a:t>$1,000 par Treasury Bond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06CEBC-0C71-44AD-A416-C06173BB2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93227" y="6248400"/>
            <a:ext cx="668457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Sample Treasury Bond Quote Continued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2913"/>
            <a:ext cx="8229600" cy="441801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Asked: The closing price per $100 of par the dealer requires to sell the bond; the buyer would pay this price to the dealer.  In this case, 107.6865% of $1,000 or $1,076.87.</a:t>
            </a:r>
          </a:p>
          <a:p>
            <a:pPr eaLnBrk="1" hangingPunct="1"/>
            <a:r>
              <a:rPr lang="en-US" altLang="en-US" sz="2200" dirty="0" err="1"/>
              <a:t>Chg</a:t>
            </a:r>
            <a:r>
              <a:rPr lang="en-US" altLang="en-US" sz="2200" dirty="0"/>
              <a:t>: The change from the prior closing ASKED price.  In this case, the ASKED price increased 0.0938 from the prior quoted closing ask price</a:t>
            </a:r>
          </a:p>
          <a:p>
            <a:pPr eaLnBrk="1" hangingPunct="1"/>
            <a:r>
              <a:rPr lang="en-US" altLang="en-US" sz="2200" dirty="0"/>
              <a:t>Asked </a:t>
            </a:r>
            <a:r>
              <a:rPr lang="en-US" altLang="en-US" sz="2200" dirty="0" err="1"/>
              <a:t>Yld</a:t>
            </a:r>
            <a:r>
              <a:rPr lang="en-US" altLang="en-US" sz="2200" dirty="0"/>
              <a:t> = Promised compound yield rate if purchased at the Asked price. In this case, the yield is 2.624% </a:t>
            </a:r>
          </a:p>
          <a:p>
            <a:pPr marL="0" indent="0" eaLnBrk="1" hangingPunct="1">
              <a:buNone/>
            </a:pPr>
            <a:endParaRPr lang="en-US" altLang="en-US" sz="2200" dirty="0"/>
          </a:p>
        </p:txBody>
      </p:sp>
      <p:graphicFrame>
        <p:nvGraphicFramePr>
          <p:cNvPr id="7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569432"/>
              </p:ext>
            </p:extLst>
          </p:nvPr>
        </p:nvGraphicFramePr>
        <p:xfrm>
          <a:off x="1131888" y="2146300"/>
          <a:ext cx="6773862" cy="622300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Maturity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Coupon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Asked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Chg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Asked Yld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11/15/2045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107.6563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107.6865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0.0938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2.624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99718E-FE9E-4342-B6EA-40EA1DBCE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3034" y="6248400"/>
            <a:ext cx="618796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Treasury STRIPS</a:t>
            </a:r>
            <a:r>
              <a:rPr lang="en-US" altLang="en-US" sz="4300" dirty="0">
                <a:solidFill>
                  <a:srgbClr val="CC0000"/>
                </a:solidFill>
              </a:rPr>
              <a:t> 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altLang="en-US" sz="2200" b="1" dirty="0"/>
              <a:t>Separate Trading of Registered Interest and Principal Securities (STRIPS)</a:t>
            </a:r>
            <a:r>
              <a:rPr lang="en-US" altLang="en-US" sz="2200" dirty="0"/>
              <a:t>, a.k.a. “Treasury zero bonds” or “Treasury zero-coupon bonds”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en-US" sz="2000" dirty="0"/>
              <a:t>Treasury security in which the periodic interest payment is separated from the final principal payment, effectively creating two sets of securities – one set for each semiannual interest payment and one for the final principal payment</a:t>
            </a:r>
            <a:endParaRPr lang="en-US" altLang="en-US" sz="1700" dirty="0"/>
          </a:p>
          <a:p>
            <a:pPr eaLnBrk="1" hangingPunct="1">
              <a:spcAft>
                <a:spcPts val="600"/>
              </a:spcAft>
            </a:pPr>
            <a:r>
              <a:rPr lang="en-US" altLang="en-US" sz="2200" dirty="0"/>
              <a:t>Created by the U.S. Treasury in response to the separate trading of Treasury security principal and interest that had been developed by securities firms</a:t>
            </a:r>
          </a:p>
          <a:p>
            <a:pPr eaLnBrk="1" hangingPunct="1">
              <a:spcAft>
                <a:spcPts val="600"/>
              </a:spcAft>
            </a:pPr>
            <a:r>
              <a:rPr lang="en-US" altLang="en-US" sz="2200" dirty="0"/>
              <a:t>STRIPS may be used to immunize against interest rate risk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E69B69-C543-404F-AD7D-13FC2F7F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6097" y="6248400"/>
            <a:ext cx="612490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Treasury Note and Bond Yields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357314"/>
            <a:ext cx="8229600" cy="5119686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dirty="0"/>
              <a:t>Prices quoted in the financial press (i.e., “clean prices”) are calculated as: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lvl="2" eaLnBrk="1" hangingPunct="1">
              <a:buFont typeface="Wingdings" pitchFamily="2" charset="2"/>
              <a:buNone/>
            </a:pPr>
            <a:endParaRPr lang="en-US" altLang="en-US" sz="2100" b="1" i="1" dirty="0"/>
          </a:p>
          <a:p>
            <a:pPr lvl="2" eaLnBrk="1" hangingPunct="1">
              <a:buFont typeface="Wingdings" pitchFamily="2" charset="2"/>
              <a:buNone/>
            </a:pPr>
            <a:endParaRPr lang="en-US" altLang="en-US" sz="2100" b="1" i="1" dirty="0"/>
          </a:p>
          <a:p>
            <a:pPr lvl="2" eaLnBrk="1" hangingPunct="1">
              <a:buFont typeface="Wingdings" pitchFamily="2" charset="2"/>
              <a:buNone/>
            </a:pPr>
            <a:endParaRPr lang="en-US" altLang="en-US" sz="2100" b="1" i="1" dirty="0"/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 err="1"/>
              <a:t>V</a:t>
            </a:r>
            <a:r>
              <a:rPr lang="en-US" altLang="en-US" sz="2100" b="1" i="1" baseline="-25000" dirty="0" err="1"/>
              <a:t>b</a:t>
            </a:r>
            <a:r>
              <a:rPr lang="en-US" altLang="en-US" sz="2100" dirty="0"/>
              <a:t> = the present value of the bond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/>
              <a:t>M</a:t>
            </a:r>
            <a:r>
              <a:rPr lang="en-US" altLang="en-US" sz="2100" dirty="0"/>
              <a:t> = the par (i.e., face) value of the bond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/>
              <a:t>INT</a:t>
            </a:r>
            <a:r>
              <a:rPr lang="en-US" altLang="en-US" sz="2100" dirty="0"/>
              <a:t> = annual interest payment = par value * coupon rate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/>
              <a:t>N</a:t>
            </a:r>
            <a:r>
              <a:rPr lang="en-US" altLang="en-US" sz="2100" dirty="0"/>
              <a:t> = the number of years until the bond matures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/>
              <a:t>m</a:t>
            </a:r>
            <a:r>
              <a:rPr lang="en-US" altLang="en-US" sz="2100" dirty="0"/>
              <a:t> = the number of times per year interest is paid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 err="1"/>
              <a:t>r</a:t>
            </a:r>
            <a:r>
              <a:rPr lang="en-US" altLang="en-US" sz="2100" b="1" i="1" baseline="-25000" dirty="0" err="1"/>
              <a:t>b</a:t>
            </a:r>
            <a:r>
              <a:rPr lang="en-US" altLang="en-US" sz="2100" dirty="0"/>
              <a:t> = interest rate used to discount cash flows on the bond</a:t>
            </a:r>
            <a:endParaRPr lang="en-US" altLang="en-US" sz="1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57F54D-73C3-4755-8986-B97A85BEE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118" y="2250282"/>
            <a:ext cx="4352925" cy="19431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Accrued Interest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b="1" dirty="0"/>
              <a:t>Accrued interest</a:t>
            </a:r>
            <a:r>
              <a:rPr lang="en-US" altLang="en-US" sz="2600" dirty="0"/>
              <a:t> must be paid by the buyer of a bond to the seller of a bond if the bond is purchased between interest payment dates. </a:t>
            </a:r>
          </a:p>
          <a:p>
            <a:pPr lvl="1" eaLnBrk="1" hangingPunct="1"/>
            <a:r>
              <a:rPr lang="en-US" altLang="en-US" sz="2200" dirty="0"/>
              <a:t>It is the portion of the coupon payment accrued between the last coupon payment and the settlement day </a:t>
            </a:r>
          </a:p>
          <a:p>
            <a:pPr eaLnBrk="1" hangingPunct="1"/>
            <a:endParaRPr lang="en-US" altLang="en-US" sz="2600" dirty="0"/>
          </a:p>
          <a:p>
            <a:pPr eaLnBrk="1" hangingPunct="1"/>
            <a:r>
              <a:rPr lang="en-US" altLang="en-US" sz="2600" dirty="0"/>
              <a:t>The price of the T-bond or T-note with accrued interest is called the </a:t>
            </a:r>
            <a:r>
              <a:rPr lang="en-US" altLang="en-US" sz="2600" b="1" dirty="0"/>
              <a:t>full price </a:t>
            </a:r>
            <a:r>
              <a:rPr lang="en-US" altLang="en-US" sz="2600" dirty="0"/>
              <a:t>or the </a:t>
            </a:r>
            <a:r>
              <a:rPr lang="en-US" altLang="en-US" sz="2600" b="1" dirty="0"/>
              <a:t>dirty price</a:t>
            </a:r>
            <a:r>
              <a:rPr lang="en-US" altLang="en-US" sz="2600" dirty="0"/>
              <a:t>, while the price without accounting for accrued interest is the </a:t>
            </a:r>
            <a:r>
              <a:rPr lang="en-US" altLang="en-US" sz="2600" b="1" dirty="0"/>
              <a:t>clean price</a:t>
            </a:r>
            <a:r>
              <a:rPr lang="en-US" altLang="en-US" sz="2600" dirty="0"/>
              <a:t>.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A9A060-9947-40F6-A718-57349BBC2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0069" y="6248400"/>
            <a:ext cx="619584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Accrued Interest Continued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dirty="0"/>
              <a:t>Accrued interest on T-notes and T-bonds is calculated as: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600" dirty="0"/>
          </a:p>
          <a:p>
            <a:pPr eaLnBrk="1" hangingPunct="1"/>
            <a:endParaRPr lang="en-US" altLang="en-US" sz="2600" dirty="0"/>
          </a:p>
          <a:p>
            <a:pPr eaLnBrk="1" hangingPunct="1"/>
            <a:endParaRPr lang="en-US" altLang="en-US" sz="2600" dirty="0"/>
          </a:p>
          <a:p>
            <a:pPr eaLnBrk="1" hangingPunct="1"/>
            <a:r>
              <a:rPr lang="en-US" altLang="en-US" sz="2600" dirty="0"/>
              <a:t>The full (or dirty) price of a T-note or T-bond is the sum of the clean price (</a:t>
            </a:r>
            <a:r>
              <a:rPr lang="en-US" altLang="en-US" sz="2600" b="1" i="1" dirty="0" err="1"/>
              <a:t>V</a:t>
            </a:r>
            <a:r>
              <a:rPr lang="en-US" altLang="en-US" sz="2600" b="1" i="1" baseline="-25000" dirty="0" err="1"/>
              <a:t>b</a:t>
            </a:r>
            <a:r>
              <a:rPr lang="en-US" altLang="en-US" sz="2600" dirty="0"/>
              <a:t>) and the accrued interest</a:t>
            </a:r>
          </a:p>
        </p:txBody>
      </p:sp>
      <p:graphicFrame>
        <p:nvGraphicFramePr>
          <p:cNvPr id="16389" name="Object 20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77863" y="2795588"/>
          <a:ext cx="7786687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4" name="Equation" r:id="rId4" imgW="5727700" imgH="508000" progId="Equation.3">
                  <p:embed/>
                </p:oleObj>
              </mc:Choice>
              <mc:Fallback>
                <p:oleObj name="Equation" r:id="rId4" imgW="5727700" imgH="508000" progId="Equation.3">
                  <p:embed/>
                  <p:pic>
                    <p:nvPicPr>
                      <p:cNvPr id="0" name="Object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63" y="2795588"/>
                        <a:ext cx="7786687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CF5597-C017-4129-BF4F-E980A840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599" y="6248400"/>
            <a:ext cx="611702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Accrued Interest Example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100"/>
              <a:t>You buy a 6% coupon $1,000 par T-bond 59 days after the last coupon payment.  Settlement occurs in two days.  You become the owner 61 days after the last coupon payment (59+2), and there are 121 days remaining until the next coupon payment.  The bond’s clean price quote is 120.59375.   What is the full or dirty price (sometimes called the invoice price)?</a:t>
            </a:r>
          </a:p>
          <a:p>
            <a:pPr eaLnBrk="1" hangingPunct="1"/>
            <a:endParaRPr lang="en-US" altLang="en-US" sz="2100"/>
          </a:p>
          <a:p>
            <a:pPr eaLnBrk="1" hangingPunct="1"/>
            <a:endParaRPr lang="en-US" altLang="en-US" sz="2100"/>
          </a:p>
          <a:p>
            <a:pPr eaLnBrk="1" hangingPunct="1"/>
            <a:endParaRPr lang="en-US" altLang="en-US" sz="2100"/>
          </a:p>
          <a:p>
            <a:pPr eaLnBrk="1" hangingPunct="1"/>
            <a:r>
              <a:rPr lang="en-US" altLang="en-US" sz="2100"/>
              <a:t>The clean price is 120.59375% of $1,000 or $1,205.9375.</a:t>
            </a:r>
          </a:p>
          <a:p>
            <a:pPr eaLnBrk="1" hangingPunct="1"/>
            <a:r>
              <a:rPr lang="en-US" altLang="en-US" sz="2100"/>
              <a:t>Thus, the dirty price is $1,205.9375 + $10.05 = $1,215.9875.</a:t>
            </a:r>
          </a:p>
          <a:p>
            <a:pPr eaLnBrk="1" hangingPunct="1"/>
            <a:endParaRPr lang="en-US" altLang="en-US" sz="2100"/>
          </a:p>
          <a:p>
            <a:pPr eaLnBrk="1" hangingPunct="1"/>
            <a:endParaRPr lang="en-US" altLang="en-US" sz="2600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itchFamily="18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2286000" y="3979863"/>
          <a:ext cx="4572000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9" name="Equation" r:id="rId4" imgW="2997200" imgH="431800" progId="Equation.3">
                  <p:embed/>
                </p:oleObj>
              </mc:Choice>
              <mc:Fallback>
                <p:oleObj name="Equation" r:id="rId4" imgW="2997200" imgH="431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979863"/>
                        <a:ext cx="4572000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D574C43-AB37-48A8-8112-D112C642D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66193" y="6248400"/>
            <a:ext cx="625891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T-Note and Bond Markets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dirty="0"/>
              <a:t>The primary market of T-notes and T-bonds is similar to that of T-bills; the U.S. Treasury sells T-notes and T-bonds through competitive and noncompetitive Treasury auctions</a:t>
            </a:r>
          </a:p>
          <a:p>
            <a:pPr lvl="1" eaLnBrk="1" hangingPunct="1"/>
            <a:r>
              <a:rPr lang="en-US" altLang="en-US" sz="2200" dirty="0"/>
              <a:t>2-, 3-, 5-, and 7-year notes are auctioned monthly</a:t>
            </a:r>
          </a:p>
          <a:p>
            <a:pPr lvl="1" eaLnBrk="1" hangingPunct="1"/>
            <a:r>
              <a:rPr lang="en-US" altLang="en-US" sz="2200" dirty="0"/>
              <a:t>10-year notes and 30-year bonds are auctioned quarterly (Feb, May, Aug, and Nov) </a:t>
            </a:r>
          </a:p>
          <a:p>
            <a:pPr lvl="1" eaLnBrk="1" hangingPunct="1"/>
            <a:endParaRPr lang="en-US" altLang="en-US" sz="2200" dirty="0"/>
          </a:p>
          <a:p>
            <a:pPr eaLnBrk="1" hangingPunct="1"/>
            <a:r>
              <a:rPr lang="en-US" altLang="en-US" dirty="0"/>
              <a:t>Most secondary trading occurs directly through brokers and dealers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729F28-45ED-4414-AA9A-4A4C25BB3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8083" y="6248400"/>
            <a:ext cx="674764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T-Note and Bond Markets Continued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800" dirty="0"/>
              <a:t>Competitive and non-competitive bidders</a:t>
            </a:r>
          </a:p>
          <a:p>
            <a:pPr eaLnBrk="1" hangingPunct="1"/>
            <a:r>
              <a:rPr lang="en-US" altLang="en-US" sz="2800" dirty="0"/>
              <a:t>Competitive bidders submit bid yields, highest bid accepted is call the ‘stop out yield’ </a:t>
            </a:r>
          </a:p>
          <a:p>
            <a:pPr lvl="1" eaLnBrk="1" hangingPunct="1"/>
            <a:r>
              <a:rPr lang="en-US" altLang="en-US" sz="2400" dirty="0"/>
              <a:t>All noncompetitive bidders and competitive bidders who bid less than the stop out receive their full allotment.  Bidders at the stop out yield may receive a </a:t>
            </a:r>
            <a:r>
              <a:rPr lang="en-US" altLang="en-US" sz="2400" dirty="0" err="1"/>
              <a:t>prorata</a:t>
            </a:r>
            <a:r>
              <a:rPr lang="en-US" altLang="en-US" sz="2400" dirty="0"/>
              <a:t> share of their allotment.</a:t>
            </a:r>
          </a:p>
          <a:p>
            <a:pPr lvl="1" eaLnBrk="1" hangingPunct="1"/>
            <a:r>
              <a:rPr lang="en-US" altLang="en-US" sz="2400" dirty="0"/>
              <a:t>T-Note or Bond coupon rate is rounded down from stop yield to the nearest 1/8</a:t>
            </a:r>
            <a:r>
              <a:rPr lang="en-US" altLang="en-US" sz="2400" baseline="30000" dirty="0"/>
              <a:t>th</a:t>
            </a:r>
            <a:r>
              <a:rPr lang="en-US" altLang="en-US" sz="2400" dirty="0"/>
              <a:t> if needed.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07977B0-DD8B-4832-B4D5-F32D5959A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2055" y="6248400"/>
            <a:ext cx="658998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T-Note and Bond Markets Concluded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sz="2400" dirty="0"/>
              <a:t>The stop out yield on a 10 year Treasury is 2.14%. What price would every successful bidder pay for a $1,000 par bond?  </a:t>
            </a:r>
          </a:p>
          <a:p>
            <a:pPr lvl="1">
              <a:defRPr/>
            </a:pPr>
            <a:r>
              <a:rPr lang="en-US" sz="2000" dirty="0"/>
              <a:t>The annual coupon will be rounded down to the nearest 1/8</a:t>
            </a:r>
            <a:r>
              <a:rPr lang="en-US" sz="2000" baseline="30000" dirty="0"/>
              <a:t>th</a:t>
            </a:r>
            <a:r>
              <a:rPr lang="en-US" sz="2000" dirty="0"/>
              <a:t> or to 2 1/8</a:t>
            </a:r>
            <a:r>
              <a:rPr lang="en-US" sz="2000" baseline="30000" dirty="0"/>
              <a:t>th</a:t>
            </a:r>
            <a:r>
              <a:rPr lang="en-US" sz="2000" dirty="0"/>
              <a:t> or 2.125%. The semiannual coupon is (2.125%/2)*$1,000 = $10.625.  Thus:</a:t>
            </a:r>
            <a:br>
              <a:rPr lang="en-US" sz="2000" dirty="0"/>
            </a:br>
            <a:endParaRPr lang="en-US" sz="2000" dirty="0"/>
          </a:p>
          <a:p>
            <a:pPr lvl="1">
              <a:defRPr/>
            </a:pPr>
            <a:r>
              <a:rPr lang="en-US" sz="2000" dirty="0"/>
              <a:t>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400" dirty="0"/>
              <a:t> </a:t>
            </a:r>
          </a:p>
          <a:p>
            <a:pPr>
              <a:defRPr/>
            </a:pPr>
            <a:r>
              <a:rPr lang="en-US" sz="2400" dirty="0"/>
              <a:t>All investors would pay a quoted price of 99.86561 per $100 of par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200" dirty="0"/>
          </a:p>
        </p:txBody>
      </p:sp>
      <p:graphicFrame>
        <p:nvGraphicFramePr>
          <p:cNvPr id="20485" name="Object 1"/>
          <p:cNvGraphicFramePr>
            <a:graphicFrameLocks noChangeAspect="1"/>
          </p:cNvGraphicFramePr>
          <p:nvPr/>
        </p:nvGraphicFramePr>
        <p:xfrm>
          <a:off x="1225550" y="4114800"/>
          <a:ext cx="54244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0" name="Equation" r:id="rId4" imgW="3251200" imgH="419100" progId="Equation.3">
                  <p:embed/>
                </p:oleObj>
              </mc:Choice>
              <mc:Fallback>
                <p:oleObj name="Equation" r:id="rId4" imgW="32512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550" y="4114800"/>
                        <a:ext cx="542448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8AFAAB-0295-46D0-8F62-DEA417C50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5379" y="6248400"/>
            <a:ext cx="634562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Municipal Bonds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28776"/>
            <a:ext cx="8229600" cy="4848224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Municipal bonds </a:t>
            </a:r>
            <a:r>
              <a:rPr lang="en-US" altLang="en-US" sz="2200" dirty="0"/>
              <a:t>are securities issued by state and local governments and are repaid using tax receipts or revenues generated from a project</a:t>
            </a:r>
          </a:p>
          <a:p>
            <a:pPr lvl="1" eaLnBrk="1" hangingPunct="1"/>
            <a:r>
              <a:rPr lang="en-US" altLang="en-US" sz="2000" dirty="0"/>
              <a:t>to fund imbalances between expenditures and receipts</a:t>
            </a:r>
          </a:p>
          <a:p>
            <a:pPr lvl="1" eaLnBrk="1" hangingPunct="1"/>
            <a:r>
              <a:rPr lang="en-US" altLang="en-US" sz="2000" dirty="0"/>
              <a:t>to finance long-term capital outlays</a:t>
            </a:r>
          </a:p>
          <a:p>
            <a:pPr eaLnBrk="1" hangingPunct="1"/>
            <a:r>
              <a:rPr lang="en-US" altLang="en-US" sz="2200" dirty="0"/>
              <a:t>Attractive to household investors because interest is exempt from federal and most local income taxes</a:t>
            </a:r>
          </a:p>
          <a:p>
            <a:pPr marL="0" indent="0" eaLnBrk="1" hangingPunct="1">
              <a:buNone/>
            </a:pPr>
            <a:endParaRPr lang="en-US" altLang="en-US" sz="2200" dirty="0"/>
          </a:p>
          <a:p>
            <a:pPr eaLnBrk="1" hangingPunct="1"/>
            <a:r>
              <a:rPr lang="en-US" altLang="en-US" sz="2200" b="1" dirty="0"/>
              <a:t>General obligation (GO) bonds</a:t>
            </a:r>
            <a:r>
              <a:rPr lang="en-US" altLang="en-US" sz="2200" dirty="0"/>
              <a:t> are backed by the full faith and credit of the issuer</a:t>
            </a:r>
          </a:p>
          <a:p>
            <a:pPr eaLnBrk="1" hangingPunct="1"/>
            <a:r>
              <a:rPr lang="en-US" altLang="en-US" sz="2200" b="1" dirty="0"/>
              <a:t>Revenue bonds</a:t>
            </a:r>
            <a:r>
              <a:rPr lang="en-US" altLang="en-US" sz="2200" dirty="0"/>
              <a:t> are</a:t>
            </a:r>
            <a:r>
              <a:rPr lang="en-US" altLang="en-US" sz="2200" b="1" dirty="0"/>
              <a:t> </a:t>
            </a:r>
            <a:r>
              <a:rPr lang="en-US" altLang="en-US" sz="2200" dirty="0"/>
              <a:t>sold to finance specific revenue-generating projects and are backed by the cash flows from that project 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Municipal Bonds Continued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229600" cy="4702968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Compare municipal bond returns with fully taxable corporate bonds by finding the after tax return for corporate bonds: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800" dirty="0"/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2800" b="1" i="1" dirty="0" err="1"/>
              <a:t>i</a:t>
            </a:r>
            <a:r>
              <a:rPr lang="en-US" altLang="en-US" sz="2800" b="1" i="1" baseline="-25000" dirty="0" err="1"/>
              <a:t>a</a:t>
            </a:r>
            <a:r>
              <a:rPr lang="en-US" altLang="en-US" sz="2800" b="1" i="1" dirty="0"/>
              <a:t> </a:t>
            </a:r>
            <a:r>
              <a:rPr lang="en-US" altLang="en-US" sz="2800" b="1" dirty="0"/>
              <a:t>= </a:t>
            </a:r>
            <a:r>
              <a:rPr lang="en-US" altLang="en-US" sz="2800" b="1" i="1" dirty="0" err="1"/>
              <a:t>i</a:t>
            </a:r>
            <a:r>
              <a:rPr lang="en-US" altLang="en-US" sz="2800" b="1" i="1" baseline="-25000" dirty="0" err="1"/>
              <a:t>b</a:t>
            </a:r>
            <a:r>
              <a:rPr lang="en-US" altLang="en-US" sz="2800" b="1" dirty="0"/>
              <a:t>(1 – </a:t>
            </a:r>
            <a:r>
              <a:rPr lang="en-US" altLang="en-US" sz="2800" b="1" i="1" dirty="0"/>
              <a:t>t</a:t>
            </a:r>
            <a:r>
              <a:rPr lang="en-US" altLang="en-US" sz="2800" b="1" dirty="0"/>
              <a:t>)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altLang="en-US" sz="2000" b="1" i="1" dirty="0"/>
          </a:p>
          <a:p>
            <a:pPr lvl="1" algn="ctr" eaLnBrk="1" hangingPunct="1">
              <a:lnSpc>
                <a:spcPct val="90000"/>
              </a:lnSpc>
              <a:buNone/>
            </a:pPr>
            <a:r>
              <a:rPr lang="en-US" altLang="en-US" sz="2000" b="1" i="1" dirty="0" err="1"/>
              <a:t>i</a:t>
            </a:r>
            <a:r>
              <a:rPr lang="en-US" altLang="en-US" sz="2000" b="1" i="1" baseline="-25000" dirty="0" err="1"/>
              <a:t>a</a:t>
            </a:r>
            <a:r>
              <a:rPr lang="en-US" altLang="en-US" sz="2000" dirty="0"/>
              <a:t> = after-tax rate of return on a taxable corporate bond</a:t>
            </a:r>
          </a:p>
          <a:p>
            <a:pPr lvl="1" algn="ctr" eaLnBrk="1" hangingPunct="1">
              <a:lnSpc>
                <a:spcPct val="90000"/>
              </a:lnSpc>
              <a:buNone/>
            </a:pPr>
            <a:r>
              <a:rPr lang="en-US" altLang="en-US" sz="2000" b="1" i="1" dirty="0" err="1"/>
              <a:t>i</a:t>
            </a:r>
            <a:r>
              <a:rPr lang="en-US" altLang="en-US" sz="2000" b="1" i="1" baseline="-25000" dirty="0" err="1"/>
              <a:t>b</a:t>
            </a:r>
            <a:r>
              <a:rPr lang="en-US" altLang="en-US" sz="2000" dirty="0"/>
              <a:t> = before-tax rate of return on a taxable bond</a:t>
            </a:r>
          </a:p>
          <a:p>
            <a:pPr lvl="1" algn="ctr" eaLnBrk="1" hangingPunct="1">
              <a:lnSpc>
                <a:spcPct val="90000"/>
              </a:lnSpc>
              <a:buNone/>
            </a:pPr>
            <a:r>
              <a:rPr lang="en-US" altLang="en-US" sz="2000" b="1" i="1" dirty="0"/>
              <a:t>t</a:t>
            </a:r>
            <a:r>
              <a:rPr lang="en-US" altLang="en-US" sz="2000" dirty="0"/>
              <a:t> = marginal total income tax rate of the bond holder</a:t>
            </a:r>
          </a:p>
          <a:p>
            <a:pPr lvl="1" algn="ctr" ea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Alternately, convert municipal interest rates to tax equivalent rates of return: </a:t>
            </a:r>
            <a:r>
              <a:rPr lang="en-US" altLang="en-US" sz="2800" b="1" i="1" dirty="0" err="1"/>
              <a:t>i</a:t>
            </a:r>
            <a:r>
              <a:rPr lang="en-US" altLang="en-US" sz="2800" b="1" i="1" baseline="-25000" dirty="0" err="1"/>
              <a:t>b</a:t>
            </a:r>
            <a:r>
              <a:rPr lang="en-US" altLang="en-US" sz="2800" b="1" i="1" dirty="0"/>
              <a:t> </a:t>
            </a:r>
            <a:r>
              <a:rPr lang="en-US" altLang="en-US" sz="2800" b="1" dirty="0"/>
              <a:t>= </a:t>
            </a:r>
            <a:r>
              <a:rPr lang="en-US" altLang="en-US" sz="2800" b="1" i="1" dirty="0" err="1"/>
              <a:t>i</a:t>
            </a:r>
            <a:r>
              <a:rPr lang="en-US" altLang="en-US" sz="2800" b="1" i="1" baseline="-25000" dirty="0" err="1"/>
              <a:t>a</a:t>
            </a:r>
            <a:r>
              <a:rPr lang="en-US" altLang="en-US" sz="2800" b="1" dirty="0"/>
              <a:t>/(1 – </a:t>
            </a:r>
            <a:r>
              <a:rPr lang="en-US" altLang="en-US" sz="2800" b="1" i="1" dirty="0"/>
              <a:t>t</a:t>
            </a:r>
            <a:r>
              <a:rPr lang="en-US" altLang="en-US" sz="2800" b="1" dirty="0"/>
              <a:t>)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Municipal Bond Rates &amp; Taxes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dirty="0"/>
              <a:t>For a 28% tax bracket, what is the equivalent after tax rate of a 6% corporate yield?</a:t>
            </a:r>
          </a:p>
          <a:p>
            <a:pPr lvl="1" eaLnBrk="1" hangingPunct="1"/>
            <a:r>
              <a:rPr lang="en-US" altLang="en-US" sz="2200" b="1" i="1" dirty="0" err="1"/>
              <a:t>i</a:t>
            </a:r>
            <a:r>
              <a:rPr lang="en-US" altLang="en-US" sz="2200" b="1" i="1" baseline="-25000" dirty="0" err="1"/>
              <a:t>a</a:t>
            </a:r>
            <a:r>
              <a:rPr lang="en-US" altLang="en-US" sz="2200" dirty="0"/>
              <a:t> = 6%(1- 0.28) = 4.32%</a:t>
            </a:r>
          </a:p>
          <a:p>
            <a:pPr lvl="1" eaLnBrk="1" hangingPunct="1"/>
            <a:endParaRPr lang="en-US" altLang="en-US" sz="2200" b="1" dirty="0"/>
          </a:p>
          <a:p>
            <a:pPr eaLnBrk="1" hangingPunct="1"/>
            <a:r>
              <a:rPr lang="en-US" altLang="en-US" sz="2600" dirty="0"/>
              <a:t>For a 28% tax bracket, what corporate taxable yield is equivalent to a 4.5% municipal bond rate?</a:t>
            </a:r>
          </a:p>
          <a:p>
            <a:pPr lvl="1" eaLnBrk="1" hangingPunct="1"/>
            <a:r>
              <a:rPr lang="en-US" altLang="en-US" sz="2200" b="1" i="1" dirty="0" err="1"/>
              <a:t>i</a:t>
            </a:r>
            <a:r>
              <a:rPr lang="en-US" altLang="en-US" sz="2200" b="1" i="1" baseline="-25000" dirty="0" err="1"/>
              <a:t>b</a:t>
            </a:r>
            <a:r>
              <a:rPr lang="en-US" altLang="en-US" sz="2200" b="1" i="1" dirty="0"/>
              <a:t> </a:t>
            </a:r>
            <a:r>
              <a:rPr lang="en-US" altLang="en-US" sz="2200" b="1" dirty="0"/>
              <a:t>= </a:t>
            </a:r>
            <a:r>
              <a:rPr lang="en-US" altLang="en-US" sz="2200" dirty="0"/>
              <a:t>4.5% / (1-0.28) = 6.25%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2A17EEE-F9EA-49FE-A7EB-A277C5383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9255" y="6248400"/>
            <a:ext cx="622737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Municipal Bonds Concluded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altLang="en-US" sz="2200" b="1" dirty="0"/>
              <a:t>Primary markets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en-US" sz="2000" b="1" dirty="0"/>
              <a:t>Firm commitment underwriting</a:t>
            </a:r>
            <a:r>
              <a:rPr lang="en-US" altLang="en-US" sz="2000" dirty="0"/>
              <a:t>: a public offering of municipals made through an investment bank, where the investment bank guarantees a price for the newly issued bonds by buying the entire issue and then reselling it to the public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en-US" sz="2000" b="1" dirty="0"/>
              <a:t>Best efforts offering</a:t>
            </a:r>
            <a:r>
              <a:rPr lang="en-US" altLang="en-US" sz="2000" dirty="0"/>
              <a:t>: a public offering in which the investment bank does not guarantee a firm price and acts more as a placing or distribution agent (for a fee)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en-US" sz="2000" b="1" dirty="0"/>
              <a:t>Private placement</a:t>
            </a:r>
            <a:r>
              <a:rPr lang="en-US" altLang="en-US" sz="2000" dirty="0"/>
              <a:t>: bonds are sold on a semi-private basis to qualified investors (generally FIs)</a:t>
            </a:r>
          </a:p>
          <a:p>
            <a:pPr eaLnBrk="1" hangingPunct="1">
              <a:spcAft>
                <a:spcPts val="600"/>
              </a:spcAft>
            </a:pPr>
            <a:r>
              <a:rPr lang="en-US" altLang="en-US" sz="2200" b="1" dirty="0"/>
              <a:t>Secondary markets</a:t>
            </a:r>
            <a:r>
              <a:rPr lang="en-US" altLang="en-US" sz="2200" dirty="0"/>
              <a:t>: Municipals trade infrequently due mainly to a lack of information on bond issuers</a:t>
            </a:r>
            <a:endParaRPr lang="en-US" altLang="en-US" sz="2200" b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CF41A7-ECE5-4302-B216-A98E172F6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0428" y="6248400"/>
            <a:ext cx="6243144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Corporate Bond Characteristics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b="1" dirty="0"/>
              <a:t>Corporate bonds</a:t>
            </a:r>
            <a:r>
              <a:rPr lang="en-US" altLang="en-US" sz="2600" dirty="0"/>
              <a:t> are long-term obligations issued by corporations</a:t>
            </a:r>
          </a:p>
          <a:p>
            <a:pPr lvl="1" eaLnBrk="1" hangingPunct="1"/>
            <a:r>
              <a:rPr lang="en-US" altLang="en-US" sz="2200" dirty="0"/>
              <a:t>Minimum denomination on publicly traded corporate bonds is $1,000</a:t>
            </a:r>
          </a:p>
          <a:p>
            <a:pPr eaLnBrk="1" hangingPunct="1"/>
            <a:r>
              <a:rPr lang="en-US" altLang="en-US" sz="2600" dirty="0"/>
              <a:t>A </a:t>
            </a:r>
            <a:r>
              <a:rPr lang="en-US" altLang="en-US" sz="2600" b="1" dirty="0"/>
              <a:t>bond indenture</a:t>
            </a:r>
            <a:r>
              <a:rPr lang="en-US" altLang="en-US" sz="2600" dirty="0"/>
              <a:t> is the legal contract that specifies the rights and obligations of the bond issuer and the bond holders</a:t>
            </a:r>
          </a:p>
          <a:p>
            <a:pPr eaLnBrk="1" hangingPunct="1"/>
            <a:r>
              <a:rPr lang="en-US" altLang="en-US" sz="2600" b="1" dirty="0"/>
              <a:t>Bearer</a:t>
            </a:r>
            <a:r>
              <a:rPr lang="en-US" altLang="en-US" sz="2600" dirty="0"/>
              <a:t> versus </a:t>
            </a:r>
            <a:r>
              <a:rPr lang="en-US" altLang="en-US" sz="2600" b="1" dirty="0"/>
              <a:t>registered</a:t>
            </a:r>
            <a:r>
              <a:rPr lang="en-US" altLang="en-US" sz="2600" dirty="0"/>
              <a:t> </a:t>
            </a:r>
            <a:r>
              <a:rPr lang="en-US" altLang="en-US" sz="2600" b="1" dirty="0"/>
              <a:t>bonds</a:t>
            </a:r>
          </a:p>
          <a:p>
            <a:pPr eaLnBrk="1" hangingPunct="1"/>
            <a:r>
              <a:rPr lang="en-US" altLang="en-US" sz="2600" b="1" dirty="0"/>
              <a:t>Term</a:t>
            </a:r>
            <a:r>
              <a:rPr lang="en-US" altLang="en-US" sz="2600" dirty="0"/>
              <a:t> versus </a:t>
            </a:r>
            <a:r>
              <a:rPr lang="en-US" altLang="en-US" sz="2600" b="1" dirty="0"/>
              <a:t>serial</a:t>
            </a:r>
            <a:r>
              <a:rPr lang="en-US" altLang="en-US" sz="2600" dirty="0"/>
              <a:t> </a:t>
            </a:r>
            <a:r>
              <a:rPr lang="en-US" altLang="en-US" sz="2600" b="1" dirty="0"/>
              <a:t>bonds</a:t>
            </a:r>
          </a:p>
          <a:p>
            <a:pPr eaLnBrk="1" hangingPunct="1"/>
            <a:r>
              <a:rPr lang="en-US" altLang="en-US" sz="2600" b="1" dirty="0"/>
              <a:t>Mortgage bonds </a:t>
            </a:r>
            <a:r>
              <a:rPr lang="en-US" altLang="en-US" sz="2600" dirty="0"/>
              <a:t>are secured debt issues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BCE8AF-F145-4181-B9E2-EE44E6255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54923" y="6248400"/>
            <a:ext cx="616431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Corporate Bonds Characteristics Continued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b="1" dirty="0"/>
              <a:t>Debentures</a:t>
            </a:r>
            <a:r>
              <a:rPr lang="en-US" altLang="en-US" sz="2600" dirty="0"/>
              <a:t> and </a:t>
            </a:r>
            <a:r>
              <a:rPr lang="en-US" altLang="en-US" sz="2600" b="1" dirty="0"/>
              <a:t>subordinated debentures</a:t>
            </a:r>
          </a:p>
          <a:p>
            <a:pPr eaLnBrk="1" hangingPunct="1"/>
            <a:r>
              <a:rPr lang="en-US" altLang="en-US" sz="2600" b="1" dirty="0"/>
              <a:t>Convertible bonds</a:t>
            </a:r>
            <a:r>
              <a:rPr lang="en-US" altLang="en-US" sz="2600" dirty="0"/>
              <a:t> versus </a:t>
            </a:r>
            <a:r>
              <a:rPr lang="en-US" altLang="en-US" sz="2600" b="1" dirty="0"/>
              <a:t>nonconvertible bonds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600" dirty="0"/>
          </a:p>
          <a:p>
            <a:pPr lvl="2" eaLnBrk="1" hangingPunct="1">
              <a:buFont typeface="Wingdings" pitchFamily="2" charset="2"/>
              <a:buNone/>
            </a:pPr>
            <a:endParaRPr lang="en-US" altLang="en-US" sz="2100" b="1" i="1" dirty="0"/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 err="1"/>
              <a:t>r</a:t>
            </a:r>
            <a:r>
              <a:rPr lang="en-US" altLang="en-US" sz="2100" b="1" i="1" baseline="-25000" dirty="0" err="1"/>
              <a:t>cvb</a:t>
            </a:r>
            <a:r>
              <a:rPr lang="en-US" altLang="en-US" sz="2100" dirty="0"/>
              <a:t> = yield on a convertible bond</a:t>
            </a:r>
          </a:p>
          <a:p>
            <a:pPr lvl="2" eaLnBrk="1" hangingPunct="1">
              <a:buNone/>
            </a:pPr>
            <a:r>
              <a:rPr lang="en-US" altLang="en-US" sz="2100" b="1" i="1" dirty="0" err="1"/>
              <a:t>r</a:t>
            </a:r>
            <a:r>
              <a:rPr lang="en-US" altLang="en-US" sz="2100" b="1" i="1" baseline="-25000" dirty="0" err="1"/>
              <a:t>ncvb</a:t>
            </a:r>
            <a:r>
              <a:rPr lang="en-US" altLang="en-US" sz="2100" dirty="0"/>
              <a:t> = yield on a nonconvertible bond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 err="1"/>
              <a:t>op</a:t>
            </a:r>
            <a:r>
              <a:rPr lang="en-US" altLang="en-US" sz="2100" b="1" i="1" baseline="-25000" dirty="0" err="1"/>
              <a:t>cvb</a:t>
            </a:r>
            <a:r>
              <a:rPr lang="en-US" altLang="en-US" sz="2100" dirty="0"/>
              <a:t> = value of the conversion option to the bond holder</a:t>
            </a:r>
          </a:p>
          <a:p>
            <a:pPr eaLnBrk="1" hangingPunct="1"/>
            <a:endParaRPr lang="en-US" altLang="en-US" sz="2600" b="1" dirty="0"/>
          </a:p>
          <a:p>
            <a:pPr eaLnBrk="1" hangingPunct="1"/>
            <a:r>
              <a:rPr lang="en-US" altLang="en-US" sz="2600" b="1" dirty="0"/>
              <a:t>Stock warrants</a:t>
            </a:r>
            <a:r>
              <a:rPr lang="en-US" altLang="en-US" sz="2600" dirty="0"/>
              <a:t> give bond holders the opportunity to purchase common stock at a prespecified price</a:t>
            </a:r>
            <a:endParaRPr lang="en-US" altLang="en-US" sz="2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98CFEA-30DB-46EC-BC27-6605AB0B7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175" y="2771775"/>
            <a:ext cx="3038475" cy="6572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1E88C0-DD2E-4F96-9D7A-0824EE1A2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5476" y="6248400"/>
            <a:ext cx="675552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Corporate Bond Characteristics Concluded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229600" cy="4602956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Callable </a:t>
            </a:r>
            <a:r>
              <a:rPr lang="en-US" altLang="en-US" sz="2600" dirty="0"/>
              <a:t>bonds versus </a:t>
            </a:r>
            <a:r>
              <a:rPr lang="en-US" altLang="en-US" sz="2600" b="1" dirty="0"/>
              <a:t>noncallable </a:t>
            </a:r>
            <a:r>
              <a:rPr lang="en-US" altLang="en-US" sz="2600" dirty="0"/>
              <a:t>bonds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2200" b="1" i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200" b="1" i="1" dirty="0" err="1"/>
              <a:t>r</a:t>
            </a:r>
            <a:r>
              <a:rPr lang="en-US" altLang="en-US" sz="2200" b="1" i="1" baseline="-25000" dirty="0" err="1"/>
              <a:t>ncb</a:t>
            </a:r>
            <a:r>
              <a:rPr lang="en-US" altLang="en-US" sz="2200" dirty="0"/>
              <a:t> = yield on a noncallable bond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200" b="1" i="1" dirty="0" err="1"/>
              <a:t>r</a:t>
            </a:r>
            <a:r>
              <a:rPr lang="en-US" altLang="en-US" sz="2200" b="1" i="1" baseline="-25000" dirty="0" err="1"/>
              <a:t>cb</a:t>
            </a:r>
            <a:r>
              <a:rPr lang="en-US" altLang="en-US" sz="2200" dirty="0"/>
              <a:t> = yield on a callable bond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200" b="1" i="1" dirty="0" err="1"/>
              <a:t>op</a:t>
            </a:r>
            <a:r>
              <a:rPr lang="en-US" altLang="en-US" sz="2200" b="1" i="1" baseline="-25000" dirty="0" err="1"/>
              <a:t>cb</a:t>
            </a:r>
            <a:r>
              <a:rPr lang="en-US" altLang="en-US" sz="2200" dirty="0"/>
              <a:t> = value of the issuer’s option to call the debt early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A </a:t>
            </a:r>
            <a:r>
              <a:rPr lang="en-US" altLang="en-US" sz="2600" b="1" dirty="0"/>
              <a:t>sinking fund provision</a:t>
            </a:r>
            <a:r>
              <a:rPr lang="en-US" altLang="en-US" sz="2600" dirty="0"/>
              <a:t> is a requirement that the issuer retire a certain amount of the bond issue early over a number of years, especially as the bond approaches maturity</a:t>
            </a:r>
            <a:endParaRPr lang="en-US" altLang="en-US" sz="2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0D7A9B-5DB3-4954-AE1A-D06707EBE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900" y="2336006"/>
            <a:ext cx="2438400" cy="7334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66DC6-009A-4E43-AA79-6F856F173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0786" y="6248400"/>
            <a:ext cx="6148552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The Trading Process for Corporate Bonds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2"/>
            <a:ext cx="8229600" cy="4681537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Primary sales</a:t>
            </a:r>
            <a:r>
              <a:rPr lang="en-US" altLang="en-US" sz="2600" dirty="0"/>
              <a:t> are identical to that of municipals (i.e., either occur through a public sale or a private placement)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Secondary markets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The </a:t>
            </a:r>
            <a:r>
              <a:rPr lang="en-US" altLang="en-US" sz="2200" b="1" dirty="0"/>
              <a:t>exchange market</a:t>
            </a:r>
            <a:r>
              <a:rPr lang="en-US" altLang="en-US" sz="2200" dirty="0"/>
              <a:t> (</a:t>
            </a:r>
            <a:r>
              <a:rPr lang="en-US" altLang="en-US" sz="2000" dirty="0"/>
              <a:t>e.g., NYSE Bonds)</a:t>
            </a:r>
            <a:endParaRPr lang="en-US" altLang="en-US" sz="22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The </a:t>
            </a:r>
            <a:r>
              <a:rPr lang="en-US" altLang="en-US" sz="2200" b="1" dirty="0"/>
              <a:t>over-the-counter (OTC) </a:t>
            </a:r>
            <a:r>
              <a:rPr lang="en-US" altLang="en-US" sz="2200" dirty="0"/>
              <a:t>market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Bond ratings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The three major bond rating agencies are </a:t>
            </a:r>
            <a:r>
              <a:rPr lang="en-US" altLang="en-US" sz="2200" b="1" dirty="0"/>
              <a:t>Moody’s,</a:t>
            </a:r>
            <a:r>
              <a:rPr lang="en-US" altLang="en-US" sz="2200" dirty="0"/>
              <a:t> </a:t>
            </a:r>
            <a:r>
              <a:rPr lang="en-US" altLang="en-US" sz="2200" b="1" dirty="0"/>
              <a:t>Standard &amp; Poor’s (S&amp;P), </a:t>
            </a:r>
            <a:r>
              <a:rPr lang="en-US" altLang="en-US" sz="2200" dirty="0"/>
              <a:t>and</a:t>
            </a:r>
            <a:r>
              <a:rPr lang="en-US" altLang="en-US" sz="2200" b="1" dirty="0"/>
              <a:t> Fitch Ratings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Bonds are rated by </a:t>
            </a:r>
            <a:r>
              <a:rPr lang="en-US" altLang="en-US" sz="2200" b="1" dirty="0"/>
              <a:t>perceived default risk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Bonds may be either </a:t>
            </a:r>
            <a:r>
              <a:rPr lang="en-US" altLang="en-US" sz="2200" b="1" dirty="0"/>
              <a:t>investment</a:t>
            </a:r>
            <a:r>
              <a:rPr lang="en-US" altLang="en-US" sz="2200" dirty="0"/>
              <a:t> or </a:t>
            </a:r>
            <a:r>
              <a:rPr lang="en-US" altLang="en-US" sz="2200" b="1" dirty="0"/>
              <a:t>speculative</a:t>
            </a:r>
            <a:r>
              <a:rPr lang="en-US" altLang="en-US" sz="2200" dirty="0"/>
              <a:t> (i.e., </a:t>
            </a:r>
            <a:r>
              <a:rPr lang="en-US" altLang="en-US" sz="2200" b="1" dirty="0"/>
              <a:t>junk</a:t>
            </a:r>
            <a:r>
              <a:rPr lang="en-US" altLang="en-US" sz="2200" dirty="0"/>
              <a:t>) grade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Bond Credit Ratings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A13A00B-E353-4466-BC1E-81F3CF9C5D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951" y="1412807"/>
            <a:ext cx="6976298" cy="529279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Rates on Treasury Bonds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CB8CA9-3741-44F5-B468-3FA76448A6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600" y="1765739"/>
            <a:ext cx="6022428" cy="365459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88C298-1473-4880-A1BF-438AB11EA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5117" y="6248400"/>
            <a:ext cx="6258911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Corporate Bond Quote Example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2913"/>
            <a:ext cx="8229600" cy="441801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Issuer name, ticker symbol and coupon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Maturity month and year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Bond rating by the three major ratings agencies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High, Low, and Last prices in decimal form as a percent of par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Daily high price was $953.35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Change is the change from the prior day’s last price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Yield % is the promised yield to maturity using the last price</a:t>
            </a:r>
          </a:p>
        </p:txBody>
      </p:sp>
      <p:graphicFrame>
        <p:nvGraphicFramePr>
          <p:cNvPr id="218153" name="Group 41"/>
          <p:cNvGraphicFramePr>
            <a:graphicFrameLocks noGrp="1"/>
          </p:cNvGraphicFramePr>
          <p:nvPr/>
        </p:nvGraphicFramePr>
        <p:xfrm>
          <a:off x="762000" y="1920875"/>
          <a:ext cx="7797801" cy="692150"/>
        </p:xfrm>
        <a:graphic>
          <a:graphicData uri="http://schemas.openxmlformats.org/drawingml/2006/table">
            <a:tbl>
              <a:tblPr/>
              <a:tblGrid>
                <a:gridCol w="768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52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42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2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90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25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33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34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177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Issuer Name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Symbol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Coupon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Maturity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Moody’s/S&amp;P/ Fitch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High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Low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Last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Change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Yield %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Philip Morris Intl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PM3975964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2.625 %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03/06/2023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A2/A/A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95.335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93.521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93.772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0.858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3.388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407999-D525-479B-AA28-5B12042BC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8897" y="6248400"/>
            <a:ext cx="621161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Bond Market Indexes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dirty="0"/>
              <a:t>Managed by major investment banks</a:t>
            </a:r>
          </a:p>
          <a:p>
            <a:pPr lvl="1" eaLnBrk="1" hangingPunct="1"/>
            <a:r>
              <a:rPr lang="en-US" altLang="en-US" sz="2200" dirty="0"/>
              <a:t>E.g., Barclays, Merrill Lynch</a:t>
            </a:r>
          </a:p>
          <a:p>
            <a:pPr eaLnBrk="1" hangingPunct="1"/>
            <a:r>
              <a:rPr lang="en-US" altLang="en-US" sz="2600" dirty="0"/>
              <a:t>Reflect both the monthly capital gain and loss on bonds plus any interest (coupon) income earned</a:t>
            </a:r>
          </a:p>
          <a:p>
            <a:pPr eaLnBrk="1" hangingPunct="1"/>
            <a:r>
              <a:rPr lang="en-US" altLang="en-US" sz="2600" dirty="0"/>
              <a:t>Changes in values of bond indexes can be used by bond traders to evaluate changes in the investment attractiveness of bonds of different types and maturities</a:t>
            </a:r>
            <a:endParaRPr lang="en-US" altLang="en-US" sz="2600" b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EB76EA-F05C-4DFE-B91B-6821886D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0" y="6248400"/>
            <a:ext cx="61722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Bond Market Participants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The major issuers of debt market securities are federal, state and local governments, as well as corporations</a:t>
            </a:r>
          </a:p>
          <a:p>
            <a:pPr eaLnBrk="1" hangingPunct="1"/>
            <a:r>
              <a:rPr lang="en-US" altLang="en-US" sz="2400" dirty="0"/>
              <a:t>The major purchasers of capital market securities are households, businesses, government units, and foreign investors</a:t>
            </a:r>
          </a:p>
          <a:p>
            <a:pPr lvl="1" eaLnBrk="1" hangingPunct="1"/>
            <a:r>
              <a:rPr lang="en-US" altLang="en-US" sz="2400" dirty="0"/>
              <a:t>Financial firms (e.g., banks, insurance companies, and mutual funds) are the major suppliers of funds for municipal and corporate bonds</a:t>
            </a:r>
          </a:p>
          <a:p>
            <a:pPr lvl="1" eaLnBrk="1" hangingPunct="1"/>
            <a:r>
              <a:rPr lang="en-US" altLang="en-US" sz="2400" dirty="0"/>
              <a:t>Foreign investors and financial firms are the major suppliers of funds for Treasury securities (including T-bills, T-notes, and T-bonds)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2C5ABF-9C9C-4378-A31E-72CA1360D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710" y="6248400"/>
            <a:ext cx="635350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5106"/>
            <a:ext cx="7543800" cy="1295400"/>
          </a:xfrm>
        </p:spPr>
        <p:txBody>
          <a:bodyPr anchor="ctr"/>
          <a:lstStyle/>
          <a:p>
            <a:pPr eaLnBrk="1" hangingPunct="1"/>
            <a:r>
              <a:rPr lang="en-US" altLang="en-US" sz="3500" dirty="0"/>
              <a:t>Bond Market Securities Held by Various Groups of Market Participants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6CAF418-A810-4D33-BA9B-82DBCB78F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0882" y="1939159"/>
            <a:ext cx="6850117" cy="398867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5AB3FE-E6C0-4236-ADB2-961684A1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23848" y="6248400"/>
            <a:ext cx="622738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International Aspects of Bond Markets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2800" dirty="0"/>
              <a:t>Motivations for international bond investing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2400" dirty="0"/>
              <a:t>Potentially higher returns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2400" dirty="0"/>
              <a:t>Better diversification</a:t>
            </a:r>
          </a:p>
          <a:p>
            <a:pPr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2800" dirty="0"/>
              <a:t>Additional complexities in international bond investing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2400" dirty="0"/>
              <a:t>Higher risk; political risks higher and potential for capital flight in lesser developed markets</a:t>
            </a:r>
          </a:p>
          <a:p>
            <a:pPr lvl="2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2100" dirty="0"/>
              <a:t>Greek crisis in Europe is an example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2400" dirty="0"/>
              <a:t>Lower recourse in the event of non-repayment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2400" dirty="0"/>
              <a:t>Foreign exchange rate movements can significantly impact returns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AD5DE5-4DF0-44F9-9CDB-4865F912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9972" y="6248400"/>
            <a:ext cx="625102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International Aspects of Bond Markets Continued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450975"/>
            <a:ext cx="8229600" cy="5026025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b="1" dirty="0"/>
              <a:t>International bond markets</a:t>
            </a:r>
            <a:r>
              <a:rPr lang="en-US" altLang="en-US" sz="2400" dirty="0"/>
              <a:t> involve unregistered bonds that are internationally syndicated, offered simultaneously to investors in several countries, and issued outside of the jurisdiction of any single country</a:t>
            </a:r>
            <a:endParaRPr lang="en-US" altLang="en-US" sz="1800" dirty="0"/>
          </a:p>
          <a:p>
            <a:pPr eaLnBrk="1" hangingPunct="1"/>
            <a:r>
              <a:rPr lang="en-US" altLang="en-US" sz="2400" b="1" dirty="0"/>
              <a:t>Eurobonds</a:t>
            </a:r>
            <a:r>
              <a:rPr lang="en-US" altLang="en-US" sz="2400" dirty="0"/>
              <a:t> are long-term bonds issued outside the country of the currency in which they are denominated</a:t>
            </a:r>
          </a:p>
          <a:p>
            <a:pPr lvl="1" eaLnBrk="1" hangingPunct="1"/>
            <a:r>
              <a:rPr lang="en-US" altLang="en-US" sz="2000" dirty="0"/>
              <a:t>E.g., dollar-denominated bonds issued in Europe or Asia</a:t>
            </a:r>
          </a:p>
          <a:p>
            <a:pPr eaLnBrk="1" hangingPunct="1"/>
            <a:r>
              <a:rPr lang="en-US" altLang="en-US" sz="2400" b="1" dirty="0"/>
              <a:t>Foreign bonds </a:t>
            </a:r>
            <a:r>
              <a:rPr lang="en-US" altLang="en-US" sz="2400" dirty="0"/>
              <a:t>are long-term bonds issued outside of the issuer’s home country and usually denominated in the currency of the country in which they are issued</a:t>
            </a:r>
          </a:p>
          <a:p>
            <a:pPr lvl="1" eaLnBrk="1" hangingPunct="1"/>
            <a:r>
              <a:rPr lang="en-US" altLang="en-US" sz="2000" dirty="0"/>
              <a:t>E.g., Japanese company issues a dollar-denominated public bond rather than a yen-denominated bond in the U.S.</a:t>
            </a:r>
          </a:p>
          <a:p>
            <a:pPr eaLnBrk="1" hangingPunct="1"/>
            <a:r>
              <a:rPr lang="en-US" altLang="en-US" sz="2400" b="1" dirty="0"/>
              <a:t>Sovereign bonds </a:t>
            </a:r>
            <a:r>
              <a:rPr lang="en-US" altLang="en-US" sz="2400" dirty="0"/>
              <a:t>are government-issued debt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International Debt Securities Issued, 1994 - 2015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7F5707-C19C-41B4-8E0D-73AAF0937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979" y="1639614"/>
            <a:ext cx="7260021" cy="377595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81913E-2D5C-4793-8F9F-49902EC64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9613" y="6248400"/>
            <a:ext cx="622737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6544"/>
            <a:ext cx="7543800" cy="1295400"/>
          </a:xfrm>
        </p:spPr>
        <p:txBody>
          <a:bodyPr anchor="ctr"/>
          <a:lstStyle/>
          <a:p>
            <a:pPr eaLnBrk="1" hangingPunct="1"/>
            <a:r>
              <a:rPr lang="en-US" altLang="en-US" sz="3500" dirty="0"/>
              <a:t>Distributions of International Bonds Outstanding by Type of Issuer, March 2016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CA84C2-0DEA-454C-B833-E344F2AB3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8276" y="1876097"/>
            <a:ext cx="7212724" cy="377757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C60140-2F10-4211-BEAF-EA88CB750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91862" y="6248400"/>
            <a:ext cx="610913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Network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1">
        <a:dk1>
          <a:srgbClr val="000000"/>
        </a:dk1>
        <a:lt1>
          <a:srgbClr val="FFFFFF"/>
        </a:lt1>
        <a:dk2>
          <a:srgbClr val="A50021"/>
        </a:dk2>
        <a:lt2>
          <a:srgbClr val="808080"/>
        </a:lt2>
        <a:accent1>
          <a:srgbClr val="006699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AAB8CA"/>
        </a:accent5>
        <a:accent6>
          <a:srgbClr val="C8C8C8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3674</TotalTime>
  <Words>3453</Words>
  <Application>Microsoft Office PowerPoint</Application>
  <PresentationFormat>On-screen Show (4:3)</PresentationFormat>
  <Paragraphs>325</Paragraphs>
  <Slides>35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Times New Roman</vt:lpstr>
      <vt:lpstr>Wingdings</vt:lpstr>
      <vt:lpstr>Network</vt:lpstr>
      <vt:lpstr>Equation</vt:lpstr>
      <vt:lpstr>Chapter 6</vt:lpstr>
      <vt:lpstr>Bond Markets</vt:lpstr>
      <vt:lpstr>Bond Market Instruments Outstanding, 1994 - 2016</vt:lpstr>
      <vt:lpstr>Treasury Notes and Bonds </vt:lpstr>
      <vt:lpstr>Composition of the U.S. National Debt</vt:lpstr>
      <vt:lpstr> </vt:lpstr>
      <vt:lpstr>Treasury Notes and Bonds Concluded </vt:lpstr>
      <vt:lpstr>Sample Treasury Bond Quote</vt:lpstr>
      <vt:lpstr>Sample Treasury Bond Quote Continued</vt:lpstr>
      <vt:lpstr>Treasury STRIPS </vt:lpstr>
      <vt:lpstr>Treasury Note and Bond Yields</vt:lpstr>
      <vt:lpstr>Accrued Interest</vt:lpstr>
      <vt:lpstr>Accrued Interest Continued</vt:lpstr>
      <vt:lpstr>Accrued Interest Example</vt:lpstr>
      <vt:lpstr>T-Note and Bond Markets</vt:lpstr>
      <vt:lpstr>T-Note and Bond Markets Continued</vt:lpstr>
      <vt:lpstr>T-Note and Bond Markets Concluded</vt:lpstr>
      <vt:lpstr>Municipal Bonds</vt:lpstr>
      <vt:lpstr>Municipal Bonds Continued</vt:lpstr>
      <vt:lpstr>Municipal Bond Rates &amp; Taxes</vt:lpstr>
      <vt:lpstr>Municipal Bonds Concluded</vt:lpstr>
      <vt:lpstr>Corporate Bond Characteristics</vt:lpstr>
      <vt:lpstr>Corporate Bonds Characteristics Continued</vt:lpstr>
      <vt:lpstr>Corporate Bond Characteristics Concluded</vt:lpstr>
      <vt:lpstr>The Trading Process for Corporate Bonds</vt:lpstr>
      <vt:lpstr>Bond Credit Ratings</vt:lpstr>
      <vt:lpstr>Rates on Treasury Bonds</vt:lpstr>
      <vt:lpstr>Corporate Bond Quote Example</vt:lpstr>
      <vt:lpstr>Bond Market Indexes</vt:lpstr>
      <vt:lpstr>Bond Market Participants</vt:lpstr>
      <vt:lpstr>Bond Market Securities Held by Various Groups of Market Participants</vt:lpstr>
      <vt:lpstr>International Aspects of Bond Markets</vt:lpstr>
      <vt:lpstr>International Aspects of Bond Markets Continued</vt:lpstr>
      <vt:lpstr>International Debt Securities Issued, 1994 - 2015</vt:lpstr>
      <vt:lpstr>Distributions of International Bonds Outstanding by Type of Issuer, March 2016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AND INSTITIUTIONS: A Modern Perspective</dc:title>
  <dc:creator>Joseph Ogden</dc:creator>
  <cp:lastModifiedBy>Woo, Dana</cp:lastModifiedBy>
  <cp:revision>285</cp:revision>
  <dcterms:created xsi:type="dcterms:W3CDTF">2000-07-01T19:33:32Z</dcterms:created>
  <dcterms:modified xsi:type="dcterms:W3CDTF">2018-02-23T02:05:27Z</dcterms:modified>
</cp:coreProperties>
</file>