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5" r:id="rId1"/>
  </p:sldMasterIdLst>
  <p:notesMasterIdLst>
    <p:notesMasterId r:id="rId30"/>
  </p:notesMasterIdLst>
  <p:handoutMasterIdLst>
    <p:handoutMasterId r:id="rId31"/>
  </p:handoutMasterIdLst>
  <p:sldIdLst>
    <p:sldId id="368" r:id="rId2"/>
    <p:sldId id="290" r:id="rId3"/>
    <p:sldId id="314" r:id="rId4"/>
    <p:sldId id="321" r:id="rId5"/>
    <p:sldId id="316" r:id="rId6"/>
    <p:sldId id="336" r:id="rId7"/>
    <p:sldId id="353" r:id="rId8"/>
    <p:sldId id="338" r:id="rId9"/>
    <p:sldId id="339" r:id="rId10"/>
    <p:sldId id="340" r:id="rId11"/>
    <p:sldId id="341" r:id="rId12"/>
    <p:sldId id="354" r:id="rId13"/>
    <p:sldId id="342" r:id="rId14"/>
    <p:sldId id="357" r:id="rId15"/>
    <p:sldId id="359" r:id="rId16"/>
    <p:sldId id="343" r:id="rId17"/>
    <p:sldId id="345" r:id="rId18"/>
    <p:sldId id="346" r:id="rId19"/>
    <p:sldId id="344" r:id="rId20"/>
    <p:sldId id="365" r:id="rId21"/>
    <p:sldId id="364" r:id="rId22"/>
    <p:sldId id="348" r:id="rId23"/>
    <p:sldId id="349" r:id="rId24"/>
    <p:sldId id="352" r:id="rId25"/>
    <p:sldId id="361" r:id="rId26"/>
    <p:sldId id="351" r:id="rId27"/>
    <p:sldId id="367" r:id="rId28"/>
    <p:sldId id="370" r:id="rId29"/>
  </p:sldIdLst>
  <p:sldSz cx="9144000" cy="6858000" type="screen4x3"/>
  <p:notesSz cx="9144000" cy="6858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Arial"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charset="0"/>
      </a:defRPr>
    </a:lvl5pPr>
    <a:lvl6pPr marL="2286000" algn="l" defTabSz="914400" rtl="0" eaLnBrk="1" latinLnBrk="0" hangingPunct="1">
      <a:defRPr sz="2400" kern="1200">
        <a:solidFill>
          <a:schemeClr val="tx1"/>
        </a:solidFill>
        <a:latin typeface="Times New Roman" pitchFamily="18" charset="0"/>
        <a:ea typeface="+mn-ea"/>
        <a:cs typeface="Arial" charset="0"/>
      </a:defRPr>
    </a:lvl6pPr>
    <a:lvl7pPr marL="2743200" algn="l" defTabSz="914400" rtl="0" eaLnBrk="1" latinLnBrk="0" hangingPunct="1">
      <a:defRPr sz="2400" kern="1200">
        <a:solidFill>
          <a:schemeClr val="tx1"/>
        </a:solidFill>
        <a:latin typeface="Times New Roman" pitchFamily="18" charset="0"/>
        <a:ea typeface="+mn-ea"/>
        <a:cs typeface="Arial" charset="0"/>
      </a:defRPr>
    </a:lvl7pPr>
    <a:lvl8pPr marL="3200400" algn="l" defTabSz="914400" rtl="0" eaLnBrk="1" latinLnBrk="0" hangingPunct="1">
      <a:defRPr sz="2400" kern="1200">
        <a:solidFill>
          <a:schemeClr val="tx1"/>
        </a:solidFill>
        <a:latin typeface="Times New Roman" pitchFamily="18" charset="0"/>
        <a:ea typeface="+mn-ea"/>
        <a:cs typeface="Arial" charset="0"/>
      </a:defRPr>
    </a:lvl8pPr>
    <a:lvl9pPr marL="3657600" algn="l" defTabSz="914400" rtl="0" eaLnBrk="1" latinLnBrk="0" hangingPunct="1">
      <a:defRPr sz="2400" kern="1200">
        <a:solidFill>
          <a:schemeClr val="tx1"/>
        </a:solidFill>
        <a:latin typeface="Times New Roman" pitchFamily="18"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EDCA"/>
    <a:srgbClr val="CC0000"/>
    <a:srgbClr val="FFCC00"/>
    <a:srgbClr val="000066"/>
    <a:srgbClr val="663300"/>
    <a:srgbClr val="1C1C1C"/>
    <a:srgbClr val="CC9900"/>
    <a:srgbClr val="007F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48" autoAdjust="0"/>
    <p:restoredTop sz="80582" autoAdjust="0"/>
  </p:normalViewPr>
  <p:slideViewPr>
    <p:cSldViewPr snapToGrid="0" snapToObjects="1">
      <p:cViewPr varScale="1">
        <p:scale>
          <a:sx n="58" d="100"/>
          <a:sy n="58" d="100"/>
        </p:scale>
        <p:origin x="163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3962400" cy="3429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0" hangingPunct="0">
              <a:defRPr sz="1200">
                <a:cs typeface="+mn-cs"/>
              </a:defRPr>
            </a:lvl1pPr>
          </a:lstStyle>
          <a:p>
            <a:pPr>
              <a:defRPr/>
            </a:pPr>
            <a:endParaRPr lang="en-US"/>
          </a:p>
        </p:txBody>
      </p:sp>
      <p:sp>
        <p:nvSpPr>
          <p:cNvPr id="74755" name="Rectangle 3"/>
          <p:cNvSpPr>
            <a:spLocks noGrp="1" noChangeArrowheads="1"/>
          </p:cNvSpPr>
          <p:nvPr>
            <p:ph type="dt" sz="quarter" idx="1"/>
          </p:nvPr>
        </p:nvSpPr>
        <p:spPr bwMode="auto">
          <a:xfrm>
            <a:off x="5181600" y="0"/>
            <a:ext cx="3962400" cy="3429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0" hangingPunct="0">
              <a:defRPr sz="1200">
                <a:cs typeface="+mn-cs"/>
              </a:defRPr>
            </a:lvl1pPr>
          </a:lstStyle>
          <a:p>
            <a:pPr>
              <a:defRPr/>
            </a:pPr>
            <a:endParaRPr lang="en-US"/>
          </a:p>
        </p:txBody>
      </p:sp>
      <p:sp>
        <p:nvSpPr>
          <p:cNvPr id="74756" name="Rectangle 4"/>
          <p:cNvSpPr>
            <a:spLocks noGrp="1" noChangeArrowheads="1"/>
          </p:cNvSpPr>
          <p:nvPr>
            <p:ph type="ftr" sz="quarter" idx="2"/>
          </p:nvPr>
        </p:nvSpPr>
        <p:spPr bwMode="auto">
          <a:xfrm>
            <a:off x="0" y="6515100"/>
            <a:ext cx="3962400" cy="3429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0" hangingPunct="0">
              <a:defRPr sz="1200">
                <a:cs typeface="+mn-cs"/>
              </a:defRPr>
            </a:lvl1pPr>
          </a:lstStyle>
          <a:p>
            <a:pPr>
              <a:defRPr/>
            </a:pPr>
            <a:endParaRPr lang="en-US"/>
          </a:p>
        </p:txBody>
      </p:sp>
      <p:sp>
        <p:nvSpPr>
          <p:cNvPr id="74757" name="Rectangle 5"/>
          <p:cNvSpPr>
            <a:spLocks noGrp="1" noChangeArrowheads="1"/>
          </p:cNvSpPr>
          <p:nvPr>
            <p:ph type="sldNum" sz="quarter" idx="3"/>
          </p:nvPr>
        </p:nvSpPr>
        <p:spPr bwMode="auto">
          <a:xfrm>
            <a:off x="5181600" y="6515100"/>
            <a:ext cx="3962400" cy="3429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0" hangingPunct="0">
              <a:defRPr sz="1200">
                <a:cs typeface="+mn-cs"/>
              </a:defRPr>
            </a:lvl1pPr>
          </a:lstStyle>
          <a:p>
            <a:pPr>
              <a:defRPr/>
            </a:pPr>
            <a:fld id="{91D25871-69F1-4526-987C-3C975FAF7341}" type="slidenum">
              <a:rPr lang="en-US"/>
              <a:pPr>
                <a:defRPr/>
              </a:pPr>
              <a:t>‹#›</a:t>
            </a:fld>
            <a:endParaRPr lang="en-US"/>
          </a:p>
        </p:txBody>
      </p:sp>
    </p:spTree>
    <p:extLst>
      <p:ext uri="{BB962C8B-B14F-4D97-AF65-F5344CB8AC3E}">
        <p14:creationId xmlns:p14="http://schemas.microsoft.com/office/powerpoint/2010/main" val="3646293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3962400" cy="3429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0" hangingPunct="0">
              <a:defRPr sz="1200">
                <a:cs typeface="+mn-cs"/>
              </a:defRPr>
            </a:lvl1pPr>
          </a:lstStyle>
          <a:p>
            <a:pPr>
              <a:defRPr/>
            </a:pPr>
            <a:endParaRPr lang="en-US"/>
          </a:p>
        </p:txBody>
      </p:sp>
      <p:sp>
        <p:nvSpPr>
          <p:cNvPr id="73731" name="Rectangle 3"/>
          <p:cNvSpPr>
            <a:spLocks noGrp="1" noChangeArrowheads="1"/>
          </p:cNvSpPr>
          <p:nvPr>
            <p:ph type="dt" idx="1"/>
          </p:nvPr>
        </p:nvSpPr>
        <p:spPr bwMode="auto">
          <a:xfrm>
            <a:off x="5181600" y="0"/>
            <a:ext cx="3962400" cy="3429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0" hangingPunct="0">
              <a:defRPr sz="1200">
                <a:cs typeface="+mn-cs"/>
              </a:defRPr>
            </a:lvl1pPr>
          </a:lstStyle>
          <a:p>
            <a:pPr>
              <a:defRPr/>
            </a:pPr>
            <a:endParaRPr lang="en-US"/>
          </a:p>
        </p:txBody>
      </p:sp>
      <p:sp>
        <p:nvSpPr>
          <p:cNvPr id="40964" name="Rectangle 4"/>
          <p:cNvSpPr>
            <a:spLocks noGrp="1" noRot="1" noChangeAspect="1" noChangeArrowheads="1" noTextEdit="1"/>
          </p:cNvSpPr>
          <p:nvPr>
            <p:ph type="sldImg" idx="2"/>
          </p:nvPr>
        </p:nvSpPr>
        <p:spPr bwMode="auto">
          <a:xfrm>
            <a:off x="2857500" y="514350"/>
            <a:ext cx="3429000" cy="25717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3" name="Rectangle 5"/>
          <p:cNvSpPr>
            <a:spLocks noGrp="1" noChangeArrowheads="1"/>
          </p:cNvSpPr>
          <p:nvPr>
            <p:ph type="body" sz="quarter" idx="3"/>
          </p:nvPr>
        </p:nvSpPr>
        <p:spPr bwMode="auto">
          <a:xfrm>
            <a:off x="1219200" y="3257550"/>
            <a:ext cx="6705600" cy="30861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3734" name="Rectangle 6"/>
          <p:cNvSpPr>
            <a:spLocks noGrp="1" noChangeArrowheads="1"/>
          </p:cNvSpPr>
          <p:nvPr>
            <p:ph type="ftr" sz="quarter" idx="4"/>
          </p:nvPr>
        </p:nvSpPr>
        <p:spPr bwMode="auto">
          <a:xfrm>
            <a:off x="0" y="6515100"/>
            <a:ext cx="3962400" cy="3429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0" hangingPunct="0">
              <a:defRPr sz="1200">
                <a:cs typeface="+mn-cs"/>
              </a:defRPr>
            </a:lvl1pPr>
          </a:lstStyle>
          <a:p>
            <a:pPr>
              <a:defRPr/>
            </a:pPr>
            <a:endParaRPr lang="en-US"/>
          </a:p>
        </p:txBody>
      </p:sp>
      <p:sp>
        <p:nvSpPr>
          <p:cNvPr id="73735" name="Rectangle 7"/>
          <p:cNvSpPr>
            <a:spLocks noGrp="1" noChangeArrowheads="1"/>
          </p:cNvSpPr>
          <p:nvPr>
            <p:ph type="sldNum" sz="quarter" idx="5"/>
          </p:nvPr>
        </p:nvSpPr>
        <p:spPr bwMode="auto">
          <a:xfrm>
            <a:off x="5181600" y="6515100"/>
            <a:ext cx="3962400" cy="3429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0" hangingPunct="0">
              <a:defRPr sz="1200">
                <a:cs typeface="+mn-cs"/>
              </a:defRPr>
            </a:lvl1pPr>
          </a:lstStyle>
          <a:p>
            <a:pPr>
              <a:defRPr/>
            </a:pPr>
            <a:fld id="{1A773C14-1984-4B03-8714-740BA4874D8A}" type="slidenum">
              <a:rPr lang="en-US"/>
              <a:pPr>
                <a:defRPr/>
              </a:pPr>
              <a:t>‹#›</a:t>
            </a:fld>
            <a:endParaRPr lang="en-US"/>
          </a:p>
        </p:txBody>
      </p:sp>
    </p:spTree>
    <p:extLst>
      <p:ext uri="{BB962C8B-B14F-4D97-AF65-F5344CB8AC3E}">
        <p14:creationId xmlns:p14="http://schemas.microsoft.com/office/powerpoint/2010/main" val="10362211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3E59A3C7-87D8-4514-82FD-41E4AA9FC208}" type="slidenum">
              <a:rPr lang="en-US" altLang="en-US" sz="1200" smtClean="0"/>
              <a:pPr>
                <a:defRPr/>
              </a:pPr>
              <a:t>2</a:t>
            </a:fld>
            <a:endParaRPr lang="en-US" altLang="en-US" sz="12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1742F151-4310-4161-9D3E-CBD65ECD1BF6}" type="slidenum">
              <a:rPr lang="en-US" altLang="en-US" sz="1200" smtClean="0"/>
              <a:pPr>
                <a:defRPr/>
              </a:pPr>
              <a:t>3</a:t>
            </a:fld>
            <a:endParaRPr lang="en-US" altLang="en-US" sz="12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65C4D63A-9E18-4C91-B769-EC28AD63B4F8}" type="slidenum">
              <a:rPr lang="en-US" altLang="en-US" sz="1200" smtClean="0"/>
              <a:pPr>
                <a:defRPr/>
              </a:pPr>
              <a:t>4</a:t>
            </a:fld>
            <a:endParaRPr lang="en-US" alt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E90A0F71-1D72-4BB0-AA3B-549BC8D8A983}" type="slidenum">
              <a:rPr lang="en-US" altLang="en-US" sz="1200" smtClean="0"/>
              <a:pPr>
                <a:defRPr/>
              </a:pPr>
              <a:t>5</a:t>
            </a:fld>
            <a:endParaRPr lang="en-US" altLang="en-US"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FA4628FE-5730-4989-9F7F-4A87C96D9D26}" type="slidenum">
              <a:rPr lang="en-US" altLang="en-US" sz="1200" smtClean="0"/>
              <a:pPr>
                <a:defRPr/>
              </a:pPr>
              <a:t>6</a:t>
            </a:fld>
            <a:endParaRPr lang="en-US" altLang="en-US" sz="120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BC1D1DB5-92F5-432D-A07A-486F0BFDBAC6}" type="slidenum">
              <a:rPr lang="en-US" altLang="en-US" sz="1200" smtClean="0"/>
              <a:pPr>
                <a:defRPr/>
              </a:pPr>
              <a:t>7</a:t>
            </a:fld>
            <a:endParaRPr lang="en-US" altLang="en-US" sz="12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In a 5/1 ARM the payment is fixed for the first 5 years, and then adjusts annually.  A 3/1 is fixed for the first three years.  Alternatively some ARMs begin adjusting immediately. </a:t>
            </a:r>
          </a:p>
          <a:p>
            <a:endParaRPr lang="en-US" altLang="en-US" dirty="0"/>
          </a:p>
          <a:p>
            <a:r>
              <a:rPr lang="en-US" altLang="en-US" dirty="0"/>
              <a:t>The 5/2/5 cap means the first rate adjustment can be no more than 5%, after that the maximum annual change is 2% , and the maximum interest rate increase over the life of the mortgage is 5%.</a:t>
            </a:r>
          </a:p>
          <a:p>
            <a:endParaRPr lang="en-US" altLang="en-US" dirty="0"/>
          </a:p>
          <a:p>
            <a:r>
              <a:rPr lang="en-US" altLang="en-US" dirty="0"/>
              <a:t>ARMs are riskier for homebuyers.  They may make sense if the buyer believes they will not stay in the home for more than 3 to 5 years, and believe they will be able to sell or refinance at reasonable rates in the future.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B0BDFBBC-BEDD-4174-9E56-39398CA50CE7}" type="slidenum">
              <a:rPr lang="en-US" altLang="en-US" sz="1200" smtClean="0"/>
              <a:pPr>
                <a:defRPr/>
              </a:pPr>
              <a:t>8</a:t>
            </a:fld>
            <a:endParaRPr lang="en-US" altLang="en-US" sz="12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774C95F1-CDC7-43C2-A15F-106485180652}" type="slidenum">
              <a:rPr lang="en-US" altLang="en-US" sz="1200" smtClean="0"/>
              <a:pPr>
                <a:defRPr/>
              </a:pPr>
              <a:t>9</a:t>
            </a:fld>
            <a:endParaRPr lang="en-US" alt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7041C623-EECD-40A9-8BAD-C138BA5BFE45}" type="slidenum">
              <a:rPr lang="en-US" altLang="en-US" sz="1200" smtClean="0"/>
              <a:pPr>
                <a:defRPr/>
              </a:pPr>
              <a:t>10</a:t>
            </a:fld>
            <a:endParaRPr lang="en-US" altLang="en-US" sz="12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E0EBF595-0BE0-4BDD-B536-DA39223D677B}" type="slidenum">
              <a:rPr lang="en-US" altLang="en-US" sz="1200" smtClean="0"/>
              <a:pPr>
                <a:defRPr/>
              </a:pPr>
              <a:t>11</a:t>
            </a:fld>
            <a:endParaRPr lang="en-US" altLang="en-US" sz="120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0532EA74-1D66-48E7-86D4-C950C902793E}" type="slidenum">
              <a:rPr lang="en-US" altLang="en-US" sz="1200" smtClean="0"/>
              <a:pPr>
                <a:defRPr/>
              </a:pPr>
              <a:t>12</a:t>
            </a:fld>
            <a:endParaRPr lang="en-US" altLang="en-US" sz="12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2BF5EBA5-1433-47F8-997C-A021B9E3DD8C}" type="slidenum">
              <a:rPr lang="en-US" altLang="en-US" sz="1200" smtClean="0"/>
              <a:pPr>
                <a:defRPr/>
              </a:pPr>
              <a:t>13</a:t>
            </a:fld>
            <a:endParaRPr lang="en-US" altLang="en-US" sz="120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21656109-2E1B-4A6F-A859-06BD98EC0AB9}" type="slidenum">
              <a:rPr lang="en-US" altLang="en-US" sz="1200" smtClean="0"/>
              <a:pPr>
                <a:defRPr/>
              </a:pPr>
              <a:t>14</a:t>
            </a:fld>
            <a:endParaRPr lang="en-US" altLang="en-US" sz="120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r>
              <a:rPr lang="en-US" altLang="en-US" dirty="0"/>
              <a:t>Alt-A: </a:t>
            </a:r>
            <a:r>
              <a:rPr lang="en-US" altLang="en-US" sz="2400" dirty="0"/>
              <a:t>They may represent borrowers who have incomplete documentation, poorer credit scores, higher loan to value ratios, etc. than prime mortgages.</a:t>
            </a:r>
          </a:p>
          <a:p>
            <a:pPr marL="0" lvl="1"/>
            <a:endParaRPr lang="en-US" altLang="en-US" sz="2400" dirty="0"/>
          </a:p>
          <a:p>
            <a:r>
              <a:rPr lang="en-US" altLang="en-US" dirty="0"/>
              <a:t>Minimum payment: When loan balance reaches 110% to 115% of the original balance, the borrower loses this option and must choose one of the others.</a:t>
            </a:r>
          </a:p>
          <a:p>
            <a:endParaRPr lang="en-US" altLang="en-US" dirty="0"/>
          </a:p>
          <a:p>
            <a:r>
              <a:rPr lang="en-US" altLang="en-US" dirty="0"/>
              <a:t>Before the crisis, these options were sold to naïve borrowers, but they are obviously very risky.  The borrowers were apparently told they were not risky, or the risk was downplayed because the homebuyers were told they could refinance when the payments increased.  The financial crisis eliminated this ability however. </a:t>
            </a:r>
          </a:p>
          <a:p>
            <a:pPr marL="0" lvl="1"/>
            <a:endParaRPr lang="en-US" altLang="en-US" sz="2400" dirty="0"/>
          </a:p>
          <a:p>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E9F91D36-9E51-4E7A-9ED3-EE494128CB7A}" type="slidenum">
              <a:rPr lang="en-US" altLang="en-US" sz="1200" smtClean="0"/>
              <a:pPr>
                <a:defRPr/>
              </a:pPr>
              <a:t>15</a:t>
            </a:fld>
            <a:endParaRPr lang="en-US" altLang="en-US" sz="120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FD07C338-75DF-404D-81D8-87FF32CBEE59}" type="slidenum">
              <a:rPr lang="en-US" altLang="en-US" sz="1200" smtClean="0"/>
              <a:pPr>
                <a:defRPr/>
              </a:pPr>
              <a:t>16</a:t>
            </a:fld>
            <a:endParaRPr lang="en-US" altLang="en-US" sz="120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05F65A9D-2BC7-4CC8-A765-1F3F71CE80D0}" type="slidenum">
              <a:rPr lang="en-US" altLang="en-US" sz="1200" smtClean="0"/>
              <a:pPr>
                <a:defRPr/>
              </a:pPr>
              <a:t>17</a:t>
            </a:fld>
            <a:endParaRPr lang="en-US" altLang="en-US" sz="12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C22B7D50-8A7B-4EDA-8179-9AF324678FDC}" type="slidenum">
              <a:rPr lang="en-US" altLang="en-US" sz="1200" smtClean="0"/>
              <a:pPr>
                <a:defRPr/>
              </a:pPr>
              <a:t>18</a:t>
            </a:fld>
            <a:endParaRPr lang="en-US" altLang="en-US" sz="120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74DA8B94-9A36-442E-A1AC-FB600EE629B1}" type="slidenum">
              <a:rPr lang="en-US" altLang="en-US" sz="1200" smtClean="0"/>
              <a:pPr>
                <a:defRPr/>
              </a:pPr>
              <a:t>19</a:t>
            </a:fld>
            <a:endParaRPr lang="en-US" altLang="en-US" sz="120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2DB43730-07F2-4872-8D3B-7FBF8A7495C1}" type="slidenum">
              <a:rPr lang="en-US" altLang="en-US" sz="1200" smtClean="0"/>
              <a:pPr>
                <a:defRPr/>
              </a:pPr>
              <a:t>20</a:t>
            </a:fld>
            <a:endParaRPr lang="en-US" altLang="en-US"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 four government agencies with mortgage pools supported by GNMA are the Federal Housing Administration (FHA), the Veterans Administration (VA), the Department of Housing and Urban Development’s Office of Indian and Public Housing, and the USDA Rural Development.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8F9D7B32-1A49-4247-8F2F-D48EA26F714D}" type="slidenum">
              <a:rPr lang="en-US" altLang="en-US" sz="1200" smtClean="0"/>
              <a:pPr>
                <a:defRPr/>
              </a:pPr>
              <a:t>21</a:t>
            </a:fld>
            <a:endParaRPr lang="en-US" altLang="en-US" sz="12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 term underwater means the homeowners owe more on their mortgage than their house is worth.  This provides an incentive for homeowners to default on their mortgages.</a:t>
            </a:r>
          </a:p>
          <a:p>
            <a:endParaRPr lang="en-US" alt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As of April 2011, the taxpayers were out about $132 billion on the two mortgage agencies with more losses expected.</a:t>
            </a:r>
          </a:p>
          <a:p>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E838DD37-8830-4DE4-A8B6-C22334D055BB}" type="slidenum">
              <a:rPr lang="en-US" altLang="en-US" sz="1200" smtClean="0"/>
              <a:pPr>
                <a:defRPr/>
              </a:pPr>
              <a:t>22</a:t>
            </a:fld>
            <a:endParaRPr lang="en-US" altLang="en-US" sz="12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581CCE6A-B2A8-4036-A455-2D0D4EEF4B75}" type="slidenum">
              <a:rPr lang="en-US" altLang="en-US" sz="1200" smtClean="0"/>
              <a:pPr>
                <a:defRPr/>
              </a:pPr>
              <a:t>23</a:t>
            </a:fld>
            <a:endParaRPr lang="en-US" alt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91CAE47E-23E0-4927-9498-6039BDA66FD3}" type="slidenum">
              <a:rPr lang="en-US" altLang="en-US" sz="1200" smtClean="0"/>
              <a:pPr>
                <a:defRPr/>
              </a:pPr>
              <a:t>24</a:t>
            </a:fld>
            <a:endParaRPr lang="en-US" altLang="en-US"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2010 data</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E9A9A7B1-D6FC-462C-9F5F-4C5C7DF94554}" type="slidenum">
              <a:rPr lang="en-US" altLang="en-US" sz="1200" smtClean="0"/>
              <a:pPr>
                <a:defRPr/>
              </a:pPr>
              <a:t>25</a:t>
            </a:fld>
            <a:endParaRPr lang="en-US" altLang="en-US" sz="12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8729C70A-1FB1-4189-B9EC-4BB95361B87B}" type="slidenum">
              <a:rPr lang="en-US" altLang="en-US" sz="1200" smtClean="0"/>
              <a:pPr>
                <a:defRPr/>
              </a:pPr>
              <a:t>26</a:t>
            </a:fld>
            <a:endParaRPr lang="en-US" altLang="en-US" sz="12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99570C3C-D9FD-47E3-A742-41E83EC0C0F0}" type="slidenum">
              <a:rPr lang="en-US" altLang="en-US" sz="1200" smtClean="0"/>
              <a:pPr>
                <a:defRPr/>
              </a:pPr>
              <a:t>27</a:t>
            </a:fld>
            <a:endParaRPr lang="en-US" altLang="en-US" sz="120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fld id="{3CB0353F-DF22-47C4-9184-09FCC55D9427}" type="slidenum">
              <a:rPr lang="en-US" altLang="en-US" sz="1200" smtClean="0"/>
              <a:pPr>
                <a:defRPr/>
              </a:pPr>
              <a:t>28</a:t>
            </a:fld>
            <a:endParaRPr lang="en-US" altLang="en-US" sz="120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115" name="Rectangle 3"/>
          <p:cNvSpPr>
            <a:spLocks noGrp="1" noChangeArrowheads="1"/>
          </p:cNvSpPr>
          <p:nvPr>
            <p:ph type="ctrTitle"/>
          </p:nvPr>
        </p:nvSpPr>
        <p:spPr>
          <a:xfrm>
            <a:off x="315913" y="466725"/>
            <a:ext cx="6781800" cy="2133600"/>
          </a:xfrm>
        </p:spPr>
        <p:txBody>
          <a:bodyPr/>
          <a:lstStyle>
            <a:lvl1pPr algn="r">
              <a:defRPr sz="4800"/>
            </a:lvl1pPr>
          </a:lstStyle>
          <a:p>
            <a:r>
              <a:rPr lang="en-US" altLang="en-US"/>
              <a:t>Click to edit Master title style</a:t>
            </a:r>
          </a:p>
        </p:txBody>
      </p:sp>
      <p:sp>
        <p:nvSpPr>
          <p:cNvPr id="90116"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r>
              <a:rPr lang="en-US" altLang="en-US"/>
              <a:t>Click to edit Master subtitle style</a:t>
            </a:r>
          </a:p>
        </p:txBody>
      </p:sp>
      <p:sp>
        <p:nvSpPr>
          <p:cNvPr id="39" name="Rectangle 5"/>
          <p:cNvSpPr>
            <a:spLocks noGrp="1" noChangeArrowheads="1"/>
          </p:cNvSpPr>
          <p:nvPr>
            <p:ph type="dt" sz="half" idx="10"/>
          </p:nvPr>
        </p:nvSpPr>
        <p:spPr/>
        <p:txBody>
          <a:bodyPr/>
          <a:lstStyle>
            <a:lvl1pPr>
              <a:defRPr/>
            </a:lvl1pPr>
          </a:lstStyle>
          <a:p>
            <a:pPr>
              <a:defRPr/>
            </a:pPr>
            <a:fld id="{024005A9-63E9-4B86-A62B-86E5B6973070}" type="datetime1">
              <a:rPr lang="en-US" smtClean="0"/>
              <a:t>2/22/2018</a:t>
            </a:fld>
            <a:endParaRPr lang="en-US" altLang="en-US"/>
          </a:p>
        </p:txBody>
      </p:sp>
      <p:sp>
        <p:nvSpPr>
          <p:cNvPr id="40" name="Rectangle 6"/>
          <p:cNvSpPr>
            <a:spLocks noGrp="1" noChangeArrowheads="1"/>
          </p:cNvSpPr>
          <p:nvPr>
            <p:ph type="ftr" sz="quarter" idx="11"/>
          </p:nvPr>
        </p:nvSpPr>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1" name="Rectangle 7"/>
          <p:cNvSpPr>
            <a:spLocks noGrp="1" noChangeArrowheads="1"/>
          </p:cNvSpPr>
          <p:nvPr>
            <p:ph type="sldNum" sz="quarter" idx="12"/>
          </p:nvPr>
        </p:nvSpPr>
        <p:spPr/>
        <p:txBody>
          <a:bodyPr/>
          <a:lstStyle>
            <a:lvl1pPr>
              <a:defRPr/>
            </a:lvl1pPr>
          </a:lstStyle>
          <a:p>
            <a:pPr>
              <a:defRPr/>
            </a:pPr>
            <a:fld id="{9B97ED35-832B-435E-8192-8FA3C862ADE9}" type="slidenum">
              <a:rPr lang="en-US" altLang="en-US"/>
              <a:pPr>
                <a:defRPr/>
              </a:pPr>
              <a:t>‹#›</a:t>
            </a:fld>
            <a:endParaRPr lang="en-US" altLang="en-US" dirty="0"/>
          </a:p>
        </p:txBody>
      </p:sp>
    </p:spTree>
    <p:extLst>
      <p:ext uri="{BB962C8B-B14F-4D97-AF65-F5344CB8AC3E}">
        <p14:creationId xmlns:p14="http://schemas.microsoft.com/office/powerpoint/2010/main" val="2639443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9387E531-6843-4B4F-B3D2-677A0E25FAD3}"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39122EBD-D4EE-42A8-BBB8-F2CDA528D462}" type="slidenum">
              <a:rPr lang="en-US" altLang="en-US"/>
              <a:pPr>
                <a:defRPr/>
              </a:pPr>
              <a:t>‹#›</a:t>
            </a:fld>
            <a:endParaRPr lang="en-US" altLang="en-US"/>
          </a:p>
        </p:txBody>
      </p:sp>
    </p:spTree>
    <p:extLst>
      <p:ext uri="{BB962C8B-B14F-4D97-AF65-F5344CB8AC3E}">
        <p14:creationId xmlns:p14="http://schemas.microsoft.com/office/powerpoint/2010/main" val="2445810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543509DA-0121-4CBA-8585-AFEF8A52EFFA}"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C4EBB054-E7CF-4FDE-A1A0-9B94D1514FF0}" type="slidenum">
              <a:rPr lang="en-US" altLang="en-US"/>
              <a:pPr>
                <a:defRPr/>
              </a:pPr>
              <a:t>‹#›</a:t>
            </a:fld>
            <a:endParaRPr lang="en-US" altLang="en-US"/>
          </a:p>
        </p:txBody>
      </p:sp>
    </p:spTree>
    <p:extLst>
      <p:ext uri="{BB962C8B-B14F-4D97-AF65-F5344CB8AC3E}">
        <p14:creationId xmlns:p14="http://schemas.microsoft.com/office/powerpoint/2010/main" val="2034579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974D1A34-5CAB-4DA1-900D-BED8366D15E3}" type="datetime1">
              <a:rPr lang="en-US" smtClean="0"/>
              <a:t>2/22/2018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B2248395-02EE-4015-8247-B909D40540E0}" type="slidenum">
              <a:rPr lang="en-US" altLang="en-US"/>
              <a:pPr>
                <a:defRPr/>
              </a:pPr>
              <a:t>‹#›</a:t>
            </a:fld>
            <a:endParaRPr lang="en-US" altLang="en-US"/>
          </a:p>
        </p:txBody>
      </p:sp>
    </p:spTree>
    <p:extLst>
      <p:ext uri="{BB962C8B-B14F-4D97-AF65-F5344CB8AC3E}">
        <p14:creationId xmlns:p14="http://schemas.microsoft.com/office/powerpoint/2010/main" val="2610930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267C335B-4D50-479A-B795-7445CE7D7752}" type="datetime1">
              <a:rPr lang="en-US" smtClean="0"/>
              <a:t>2/22/2018</a:t>
            </a:fld>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9" name="Rectangle 7"/>
          <p:cNvSpPr>
            <a:spLocks noGrp="1" noChangeArrowheads="1"/>
          </p:cNvSpPr>
          <p:nvPr>
            <p:ph type="sldNum" sz="quarter" idx="12"/>
          </p:nvPr>
        </p:nvSpPr>
        <p:spPr>
          <a:ln/>
        </p:spPr>
        <p:txBody>
          <a:bodyPr/>
          <a:lstStyle>
            <a:lvl1pPr>
              <a:defRPr/>
            </a:lvl1pPr>
          </a:lstStyle>
          <a:p>
            <a:pPr>
              <a:defRPr/>
            </a:pPr>
            <a:r>
              <a:rPr lang="en-US" altLang="en-US"/>
              <a:t>1-</a:t>
            </a:r>
            <a:fld id="{F2F5756E-A973-4F57-8D91-146271E27D25}" type="slidenum">
              <a:rPr lang="en-US" altLang="en-US"/>
              <a:pPr>
                <a:defRPr/>
              </a:pPr>
              <a:t>‹#›</a:t>
            </a:fld>
            <a:endParaRPr lang="en-US" altLang="en-US"/>
          </a:p>
        </p:txBody>
      </p:sp>
    </p:spTree>
    <p:extLst>
      <p:ext uri="{BB962C8B-B14F-4D97-AF65-F5344CB8AC3E}">
        <p14:creationId xmlns:p14="http://schemas.microsoft.com/office/powerpoint/2010/main" val="4255863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63F27023-2FAB-4545-9A2D-22BD907FEFAA}" type="datetime1">
              <a:rPr lang="en-US" smtClean="0"/>
              <a:t>2/22/2018</a:t>
            </a:fld>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5" name="Rectangle 7"/>
          <p:cNvSpPr>
            <a:spLocks noGrp="1" noChangeArrowheads="1"/>
          </p:cNvSpPr>
          <p:nvPr>
            <p:ph type="sldNum" sz="quarter" idx="12"/>
          </p:nvPr>
        </p:nvSpPr>
        <p:spPr>
          <a:ln/>
        </p:spPr>
        <p:txBody>
          <a:bodyPr/>
          <a:lstStyle>
            <a:lvl1pPr>
              <a:defRPr/>
            </a:lvl1pPr>
          </a:lstStyle>
          <a:p>
            <a:pPr>
              <a:defRPr/>
            </a:pPr>
            <a:r>
              <a:rPr lang="en-US" altLang="en-US"/>
              <a:t>1-</a:t>
            </a:r>
            <a:fld id="{13523C79-A9CF-49BC-9C1B-D28C65953066}" type="slidenum">
              <a:rPr lang="en-US" altLang="en-US"/>
              <a:pPr>
                <a:defRPr/>
              </a:pPr>
              <a:t>‹#›</a:t>
            </a:fld>
            <a:endParaRPr lang="en-US" altLang="en-US"/>
          </a:p>
        </p:txBody>
      </p:sp>
    </p:spTree>
    <p:extLst>
      <p:ext uri="{BB962C8B-B14F-4D97-AF65-F5344CB8AC3E}">
        <p14:creationId xmlns:p14="http://schemas.microsoft.com/office/powerpoint/2010/main" val="1668356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92FDE49-496A-4FFE-82FB-4AFC5B55B3EB}" type="datetime1">
              <a:rPr lang="en-US" smtClean="0"/>
              <a:t>2/22/2018</a:t>
            </a:fld>
            <a:endParaRPr lang="en-US" alt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 name="Rectangle 7"/>
          <p:cNvSpPr>
            <a:spLocks noGrp="1" noChangeArrowheads="1"/>
          </p:cNvSpPr>
          <p:nvPr>
            <p:ph type="sldNum" sz="quarter" idx="12"/>
          </p:nvPr>
        </p:nvSpPr>
        <p:spPr>
          <a:ln/>
        </p:spPr>
        <p:txBody>
          <a:bodyPr/>
          <a:lstStyle>
            <a:lvl1pPr>
              <a:defRPr/>
            </a:lvl1pPr>
          </a:lstStyle>
          <a:p>
            <a:pPr>
              <a:defRPr/>
            </a:pPr>
            <a:r>
              <a:rPr lang="en-US" altLang="en-US"/>
              <a:t>1-</a:t>
            </a:r>
            <a:fld id="{5F9CF21B-794B-4DDF-A852-6D792F627258}" type="slidenum">
              <a:rPr lang="en-US" altLang="en-US"/>
              <a:pPr>
                <a:defRPr/>
              </a:pPr>
              <a:t>‹#›</a:t>
            </a:fld>
            <a:endParaRPr lang="en-US" altLang="en-US"/>
          </a:p>
        </p:txBody>
      </p:sp>
    </p:spTree>
    <p:extLst>
      <p:ext uri="{BB962C8B-B14F-4D97-AF65-F5344CB8AC3E}">
        <p14:creationId xmlns:p14="http://schemas.microsoft.com/office/powerpoint/2010/main" val="1342462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E30D4ABF-6D95-4AFA-9D1F-575AE5FBEB62}" type="datetime1">
              <a:rPr lang="en-US" smtClean="0"/>
              <a:t>2/22/2018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AF2AB244-8E55-435E-B179-4B6D8E9960E6}" type="slidenum">
              <a:rPr lang="en-US" altLang="en-US"/>
              <a:pPr>
                <a:defRPr/>
              </a:pPr>
              <a:t>‹#›</a:t>
            </a:fld>
            <a:endParaRPr lang="en-US" altLang="en-US"/>
          </a:p>
        </p:txBody>
      </p:sp>
    </p:spTree>
    <p:extLst>
      <p:ext uri="{BB962C8B-B14F-4D97-AF65-F5344CB8AC3E}">
        <p14:creationId xmlns:p14="http://schemas.microsoft.com/office/powerpoint/2010/main" val="2115703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B9A45C10-2ABA-49E0-B9F8-7869861E51FC}" type="datetime1">
              <a:rPr lang="en-US" smtClean="0"/>
              <a:t>2/22/2018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7F9D5103-F970-43BC-9B0E-2A6A69BA6241}" type="slidenum">
              <a:rPr lang="en-US" altLang="en-US"/>
              <a:pPr>
                <a:defRPr/>
              </a:pPr>
              <a:t>‹#›</a:t>
            </a:fld>
            <a:endParaRPr lang="en-US" altLang="en-US"/>
          </a:p>
        </p:txBody>
      </p:sp>
    </p:spTree>
    <p:extLst>
      <p:ext uri="{BB962C8B-B14F-4D97-AF65-F5344CB8AC3E}">
        <p14:creationId xmlns:p14="http://schemas.microsoft.com/office/powerpoint/2010/main" val="1669023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AE1D843F-3D90-4949-941A-3A0A26AC2F9C}"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8AA20F28-3A3D-462D-BE40-60629CBD65B0}" type="slidenum">
              <a:rPr lang="en-US" altLang="en-US"/>
              <a:pPr>
                <a:defRPr/>
              </a:pPr>
              <a:t>‹#›</a:t>
            </a:fld>
            <a:endParaRPr lang="en-US" altLang="en-US"/>
          </a:p>
        </p:txBody>
      </p:sp>
    </p:spTree>
    <p:extLst>
      <p:ext uri="{BB962C8B-B14F-4D97-AF65-F5344CB8AC3E}">
        <p14:creationId xmlns:p14="http://schemas.microsoft.com/office/powerpoint/2010/main" val="916603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58A28092-E017-4012-8FC2-27FC2C359FA8}"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BE6F894C-CBB3-49B6-AB63-450FBAED579E}" type="slidenum">
              <a:rPr lang="en-US" altLang="en-US"/>
              <a:pPr>
                <a:defRPr/>
              </a:pPr>
              <a:t>‹#›</a:t>
            </a:fld>
            <a:endParaRPr lang="en-US" altLang="en-US"/>
          </a:p>
        </p:txBody>
      </p:sp>
    </p:spTree>
    <p:extLst>
      <p:ext uri="{BB962C8B-B14F-4D97-AF65-F5344CB8AC3E}">
        <p14:creationId xmlns:p14="http://schemas.microsoft.com/office/powerpoint/2010/main" val="3364435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9093"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mn-lt"/>
                <a:cs typeface="+mn-cs"/>
              </a:defRPr>
            </a:lvl1pPr>
          </a:lstStyle>
          <a:p>
            <a:pPr>
              <a:defRPr/>
            </a:pPr>
            <a:fld id="{99567A49-030E-4B64-845B-284B2426395B}" type="datetime1">
              <a:rPr lang="en-US" smtClean="0"/>
              <a:t>2/22/2018</a:t>
            </a:fld>
            <a:endParaRPr lang="en-US" altLang="en-US"/>
          </a:p>
        </p:txBody>
      </p:sp>
      <p:sp>
        <p:nvSpPr>
          <p:cNvPr id="89094"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mn-lt"/>
                <a:cs typeface="+mn-cs"/>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89095"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mn-lt"/>
                <a:cs typeface="+mn-cs"/>
              </a:defRPr>
            </a:lvl1pPr>
          </a:lstStyle>
          <a:p>
            <a:pPr>
              <a:defRPr/>
            </a:pPr>
            <a:r>
              <a:rPr lang="en-US" altLang="en-US"/>
              <a:t>1-</a:t>
            </a:r>
            <a:fld id="{29A0AD2C-87A4-4471-A6B3-86AAD5964B28}" type="slidenum">
              <a:rPr lang="en-US" altLang="en-US"/>
              <a:pPr>
                <a:defRPr/>
              </a:pPr>
              <a:t>‹#›</a:t>
            </a:fld>
            <a:endParaRPr lang="en-US" altLang="en-US"/>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34" name="Oval 10"/>
            <p:cNvSpPr>
              <a:spLocks noChangeArrowheads="1"/>
            </p:cNvSpPr>
            <p:nvPr/>
          </p:nvSpPr>
          <p:spPr bwMode="auto">
            <a:xfrm>
              <a:off x="5248" y="960"/>
              <a:ext cx="79" cy="8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35" name="Oval 11"/>
            <p:cNvSpPr>
              <a:spLocks noChangeArrowheads="1"/>
            </p:cNvSpPr>
            <p:nvPr/>
          </p:nvSpPr>
          <p:spPr bwMode="auto">
            <a:xfrm>
              <a:off x="5360" y="960"/>
              <a:ext cx="79" cy="8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36" name="Oval 12"/>
            <p:cNvSpPr>
              <a:spLocks noChangeArrowheads="1"/>
            </p:cNvSpPr>
            <p:nvPr/>
          </p:nvSpPr>
          <p:spPr bwMode="auto">
            <a:xfrm>
              <a:off x="5136" y="1072"/>
              <a:ext cx="80" cy="79"/>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37" name="Oval 13"/>
            <p:cNvSpPr>
              <a:spLocks noChangeArrowheads="1"/>
            </p:cNvSpPr>
            <p:nvPr/>
          </p:nvSpPr>
          <p:spPr bwMode="auto">
            <a:xfrm>
              <a:off x="5248" y="1072"/>
              <a:ext cx="79" cy="79"/>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38" name="Oval 14"/>
            <p:cNvSpPr>
              <a:spLocks noChangeArrowheads="1"/>
            </p:cNvSpPr>
            <p:nvPr/>
          </p:nvSpPr>
          <p:spPr bwMode="auto">
            <a:xfrm>
              <a:off x="5360" y="1072"/>
              <a:ext cx="79" cy="79"/>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39" name="Oval 15"/>
            <p:cNvSpPr>
              <a:spLocks noChangeArrowheads="1"/>
            </p:cNvSpPr>
            <p:nvPr/>
          </p:nvSpPr>
          <p:spPr bwMode="auto">
            <a:xfrm>
              <a:off x="5472" y="1072"/>
              <a:ext cx="79" cy="79"/>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40" name="Oval 16"/>
            <p:cNvSpPr>
              <a:spLocks noChangeArrowheads="1"/>
            </p:cNvSpPr>
            <p:nvPr/>
          </p:nvSpPr>
          <p:spPr bwMode="auto">
            <a:xfrm>
              <a:off x="5136" y="1184"/>
              <a:ext cx="80" cy="79"/>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41" name="Oval 17"/>
            <p:cNvSpPr>
              <a:spLocks noChangeArrowheads="1"/>
            </p:cNvSpPr>
            <p:nvPr/>
          </p:nvSpPr>
          <p:spPr bwMode="auto">
            <a:xfrm>
              <a:off x="5248" y="1184"/>
              <a:ext cx="79" cy="79"/>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42" name="Oval 18"/>
            <p:cNvSpPr>
              <a:spLocks noChangeArrowheads="1"/>
            </p:cNvSpPr>
            <p:nvPr/>
          </p:nvSpPr>
          <p:spPr bwMode="auto">
            <a:xfrm>
              <a:off x="5360" y="1184"/>
              <a:ext cx="79" cy="79"/>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43" name="Oval 19"/>
            <p:cNvSpPr>
              <a:spLocks noChangeArrowheads="1"/>
            </p:cNvSpPr>
            <p:nvPr/>
          </p:nvSpPr>
          <p:spPr bwMode="auto">
            <a:xfrm>
              <a:off x="5472" y="1184"/>
              <a:ext cx="79" cy="79"/>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44" name="Oval 20"/>
            <p:cNvSpPr>
              <a:spLocks noChangeArrowheads="1"/>
            </p:cNvSpPr>
            <p:nvPr/>
          </p:nvSpPr>
          <p:spPr bwMode="auto">
            <a:xfrm>
              <a:off x="5584" y="1184"/>
              <a:ext cx="80" cy="7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46" name="Oval 22"/>
            <p:cNvSpPr>
              <a:spLocks noChangeArrowheads="1"/>
            </p:cNvSpPr>
            <p:nvPr/>
          </p:nvSpPr>
          <p:spPr bwMode="auto">
            <a:xfrm>
              <a:off x="5248" y="1296"/>
              <a:ext cx="79"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47" name="Oval 23"/>
            <p:cNvSpPr>
              <a:spLocks noChangeArrowheads="1"/>
            </p:cNvSpPr>
            <p:nvPr/>
          </p:nvSpPr>
          <p:spPr bwMode="auto">
            <a:xfrm>
              <a:off x="5360" y="1296"/>
              <a:ext cx="79"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48" name="Oval 24"/>
            <p:cNvSpPr>
              <a:spLocks noChangeArrowheads="1"/>
            </p:cNvSpPr>
            <p:nvPr/>
          </p:nvSpPr>
          <p:spPr bwMode="auto">
            <a:xfrm>
              <a:off x="5472" y="1296"/>
              <a:ext cx="79" cy="8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50" name="Oval 26"/>
            <p:cNvSpPr>
              <a:spLocks noChangeArrowheads="1"/>
            </p:cNvSpPr>
            <p:nvPr/>
          </p:nvSpPr>
          <p:spPr bwMode="auto">
            <a:xfrm>
              <a:off x="5248" y="1408"/>
              <a:ext cx="79"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51" name="Oval 27"/>
            <p:cNvSpPr>
              <a:spLocks noChangeArrowheads="1"/>
            </p:cNvSpPr>
            <p:nvPr/>
          </p:nvSpPr>
          <p:spPr bwMode="auto">
            <a:xfrm>
              <a:off x="5360" y="1408"/>
              <a:ext cx="79" cy="8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52" name="Oval 28"/>
            <p:cNvSpPr>
              <a:spLocks noChangeArrowheads="1"/>
            </p:cNvSpPr>
            <p:nvPr/>
          </p:nvSpPr>
          <p:spPr bwMode="auto">
            <a:xfrm>
              <a:off x="5472" y="1408"/>
              <a:ext cx="79" cy="8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54" name="Oval 30"/>
            <p:cNvSpPr>
              <a:spLocks noChangeArrowheads="1"/>
            </p:cNvSpPr>
            <p:nvPr/>
          </p:nvSpPr>
          <p:spPr bwMode="auto">
            <a:xfrm>
              <a:off x="5136" y="1520"/>
              <a:ext cx="80" cy="79"/>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55" name="Oval 31"/>
            <p:cNvSpPr>
              <a:spLocks noChangeArrowheads="1"/>
            </p:cNvSpPr>
            <p:nvPr/>
          </p:nvSpPr>
          <p:spPr bwMode="auto">
            <a:xfrm>
              <a:off x="5248" y="1520"/>
              <a:ext cx="79" cy="7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56" name="Oval 32"/>
            <p:cNvSpPr>
              <a:spLocks noChangeArrowheads="1"/>
            </p:cNvSpPr>
            <p:nvPr/>
          </p:nvSpPr>
          <p:spPr bwMode="auto">
            <a:xfrm>
              <a:off x="5360" y="1520"/>
              <a:ext cx="79" cy="7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57" name="Oval 33"/>
            <p:cNvSpPr>
              <a:spLocks noChangeArrowheads="1"/>
            </p:cNvSpPr>
            <p:nvPr/>
          </p:nvSpPr>
          <p:spPr bwMode="auto">
            <a:xfrm>
              <a:off x="5472" y="1520"/>
              <a:ext cx="79" cy="79"/>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58" name="Oval 34"/>
            <p:cNvSpPr>
              <a:spLocks noChangeArrowheads="1"/>
            </p:cNvSpPr>
            <p:nvPr/>
          </p:nvSpPr>
          <p:spPr bwMode="auto">
            <a:xfrm>
              <a:off x="5136" y="1632"/>
              <a:ext cx="80" cy="7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59" name="Oval 35"/>
            <p:cNvSpPr>
              <a:spLocks noChangeArrowheads="1"/>
            </p:cNvSpPr>
            <p:nvPr/>
          </p:nvSpPr>
          <p:spPr bwMode="auto">
            <a:xfrm>
              <a:off x="5248" y="1632"/>
              <a:ext cx="79" cy="7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60" name="Oval 36"/>
            <p:cNvSpPr>
              <a:spLocks noChangeArrowheads="1"/>
            </p:cNvSpPr>
            <p:nvPr/>
          </p:nvSpPr>
          <p:spPr bwMode="auto">
            <a:xfrm>
              <a:off x="5360" y="1632"/>
              <a:ext cx="79" cy="79"/>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61" name="Oval 37"/>
            <p:cNvSpPr>
              <a:spLocks noChangeArrowheads="1"/>
            </p:cNvSpPr>
            <p:nvPr/>
          </p:nvSpPr>
          <p:spPr bwMode="auto">
            <a:xfrm>
              <a:off x="5472" y="1632"/>
              <a:ext cx="79" cy="79"/>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62" name="Oval 38"/>
            <p:cNvSpPr>
              <a:spLocks noChangeArrowheads="1"/>
            </p:cNvSpPr>
            <p:nvPr/>
          </p:nvSpPr>
          <p:spPr bwMode="auto">
            <a:xfrm>
              <a:off x="5248" y="1744"/>
              <a:ext cx="79" cy="80"/>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63" name="Oval 39"/>
            <p:cNvSpPr>
              <a:spLocks noChangeArrowheads="1"/>
            </p:cNvSpPr>
            <p:nvPr/>
          </p:nvSpPr>
          <p:spPr bwMode="auto">
            <a:xfrm>
              <a:off x="5472" y="1744"/>
              <a:ext cx="79" cy="80"/>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grpSp>
    </p:spTree>
  </p:cSld>
  <p:clrMap bg1="lt1" tx1="dk1" bg2="lt2" tx2="dk2" accent1="accent1" accent2="accent2" accent3="accent3" accent4="accent4" accent5="accent5" accent6="accent6" hlink="hlink" folHlink="folHlink"/>
  <p:sldLayoutIdLst>
    <p:sldLayoutId id="2147483690"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sldNum="0"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p:txBody>
          <a:bodyPr/>
          <a:lstStyle/>
          <a:p>
            <a:pPr eaLnBrk="1" hangingPunct="1"/>
            <a:r>
              <a:rPr lang="en-US" altLang="en-US"/>
              <a:t>Chapter Seven</a:t>
            </a:r>
          </a:p>
        </p:txBody>
      </p:sp>
      <p:sp>
        <p:nvSpPr>
          <p:cNvPr id="3075" name="Rectangle 5"/>
          <p:cNvSpPr>
            <a:spLocks noGrp="1" noChangeArrowheads="1"/>
          </p:cNvSpPr>
          <p:nvPr>
            <p:ph type="subTitle" idx="1"/>
          </p:nvPr>
        </p:nvSpPr>
        <p:spPr/>
        <p:txBody>
          <a:bodyPr/>
          <a:lstStyle/>
          <a:p>
            <a:pPr eaLnBrk="1" hangingPunct="1"/>
            <a:r>
              <a:rPr lang="en-US" altLang="en-US" sz="5500"/>
              <a:t>Mortgage Markets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idx="4294967295"/>
          </p:nvPr>
        </p:nvSpPr>
        <p:spPr/>
        <p:txBody>
          <a:bodyPr anchor="ctr"/>
          <a:lstStyle/>
          <a:p>
            <a:pPr eaLnBrk="1" hangingPunct="1"/>
            <a:r>
              <a:rPr lang="en-US" altLang="en-US" sz="3500"/>
              <a:t>Mortgages and Mortgage-Backed Securities</a:t>
            </a:r>
          </a:p>
        </p:txBody>
      </p:sp>
      <p:sp>
        <p:nvSpPr>
          <p:cNvPr id="4101" name="Rectangle 3"/>
          <p:cNvSpPr>
            <a:spLocks noGrp="1" noChangeArrowheads="1"/>
          </p:cNvSpPr>
          <p:nvPr>
            <p:ph type="body" sz="half" idx="4294967295"/>
          </p:nvPr>
        </p:nvSpPr>
        <p:spPr>
          <a:xfrm>
            <a:off x="457200" y="1719262"/>
            <a:ext cx="8148638" cy="4629919"/>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b="1" dirty="0"/>
              <a:t>Mortgages</a:t>
            </a:r>
            <a:r>
              <a:rPr lang="en-US" altLang="en-US" sz="2200" dirty="0"/>
              <a:t> are loans to individuals or businesses to purchase homes, land, or other real property</a:t>
            </a:r>
          </a:p>
          <a:p>
            <a:pPr eaLnBrk="1" hangingPunct="1"/>
            <a:r>
              <a:rPr lang="en-US" altLang="en-US" sz="2200" dirty="0"/>
              <a:t>Many mortgages are </a:t>
            </a:r>
            <a:r>
              <a:rPr lang="en-US" altLang="en-US" sz="2200" b="1" dirty="0"/>
              <a:t>securitized</a:t>
            </a:r>
          </a:p>
          <a:p>
            <a:pPr lvl="1" eaLnBrk="1" hangingPunct="1"/>
            <a:r>
              <a:rPr lang="en-US" altLang="en-US" sz="2200" dirty="0"/>
              <a:t>Securitization occurs when securities are packaged and sold as assets backing a publicly traded or privately held debt instrument</a:t>
            </a:r>
          </a:p>
          <a:p>
            <a:pPr eaLnBrk="1" hangingPunct="1"/>
            <a:r>
              <a:rPr lang="en-US" altLang="en-US" sz="2200" dirty="0"/>
              <a:t>Mortgages differ from bonds and stocks</a:t>
            </a:r>
          </a:p>
          <a:p>
            <a:pPr lvl="1" eaLnBrk="1" hangingPunct="1"/>
            <a:r>
              <a:rPr lang="en-US" altLang="en-US" sz="2200" dirty="0"/>
              <a:t>Mortgages are backed by a specific piece of real property</a:t>
            </a:r>
          </a:p>
          <a:p>
            <a:pPr lvl="1" eaLnBrk="1" hangingPunct="1"/>
            <a:r>
              <a:rPr lang="en-US" altLang="en-US" sz="2200" dirty="0"/>
              <a:t>Primary mortgages have no set size or denomination</a:t>
            </a:r>
          </a:p>
          <a:p>
            <a:pPr lvl="1" eaLnBrk="1" hangingPunct="1"/>
            <a:r>
              <a:rPr lang="en-US" altLang="en-US" sz="2200" dirty="0"/>
              <a:t>Primary mortgages generally involve a single investor</a:t>
            </a:r>
          </a:p>
          <a:p>
            <a:pPr lvl="1" eaLnBrk="1" hangingPunct="1"/>
            <a:r>
              <a:rPr lang="en-US" altLang="en-US" sz="2200" dirty="0"/>
              <a:t>Comparatively little information exists on mortgage borrowers</a:t>
            </a:r>
          </a:p>
        </p:txBody>
      </p:sp>
      <p:sp>
        <p:nvSpPr>
          <p:cNvPr id="2" name="Footer Placeholder 1">
            <a:extLst>
              <a:ext uri="{FF2B5EF4-FFF2-40B4-BE49-F238E27FC236}">
                <a16:creationId xmlns:a16="http://schemas.microsoft.com/office/drawing/2014/main" id="{FF44D33D-6C02-4A41-8C28-7EB35E05299A}"/>
              </a:ext>
            </a:extLst>
          </p:cNvPr>
          <p:cNvSpPr>
            <a:spLocks noGrp="1"/>
          </p:cNvSpPr>
          <p:nvPr>
            <p:ph type="ftr" sz="quarter" idx="11"/>
          </p:nvPr>
        </p:nvSpPr>
        <p:spPr>
          <a:xfrm>
            <a:off x="1712422" y="6248400"/>
            <a:ext cx="6288578"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idx="4294967295"/>
          </p:nvPr>
        </p:nvSpPr>
        <p:spPr/>
        <p:txBody>
          <a:bodyPr anchor="ctr"/>
          <a:lstStyle/>
          <a:p>
            <a:pPr eaLnBrk="1" hangingPunct="1"/>
            <a:r>
              <a:rPr lang="en-US" altLang="en-US" sz="3500"/>
              <a:t>Primary Mortgage Market</a:t>
            </a:r>
            <a:r>
              <a:rPr lang="en-US" altLang="en-US">
                <a:solidFill>
                  <a:srgbClr val="CC0000"/>
                </a:solidFill>
              </a:rPr>
              <a:t> </a:t>
            </a:r>
          </a:p>
        </p:txBody>
      </p:sp>
      <p:sp>
        <p:nvSpPr>
          <p:cNvPr id="5125"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dirty="0"/>
              <a:t>Four basic types of mortgages are issued by financial institutions</a:t>
            </a:r>
          </a:p>
          <a:p>
            <a:pPr lvl="1" eaLnBrk="1" hangingPunct="1">
              <a:lnSpc>
                <a:spcPct val="90000"/>
              </a:lnSpc>
            </a:pPr>
            <a:r>
              <a:rPr lang="en-US" altLang="en-US" sz="2200" b="1" dirty="0"/>
              <a:t>Home </a:t>
            </a:r>
            <a:r>
              <a:rPr lang="en-US" altLang="en-US" sz="2200" dirty="0"/>
              <a:t>mortgages</a:t>
            </a:r>
            <a:r>
              <a:rPr lang="en-US" altLang="en-US" sz="2200" b="1" dirty="0"/>
              <a:t> </a:t>
            </a:r>
            <a:r>
              <a:rPr lang="en-US" altLang="en-US" sz="2200" dirty="0"/>
              <a:t>are used to purchase one- to four-family dwellings (called “single-family mortgages”)</a:t>
            </a:r>
          </a:p>
          <a:p>
            <a:pPr lvl="1" eaLnBrk="1" hangingPunct="1">
              <a:lnSpc>
                <a:spcPct val="90000"/>
              </a:lnSpc>
            </a:pPr>
            <a:r>
              <a:rPr lang="en-US" altLang="en-US" sz="2200" b="1" dirty="0"/>
              <a:t>Multifamily dwelling </a:t>
            </a:r>
            <a:r>
              <a:rPr lang="en-US" altLang="en-US" sz="2200" dirty="0"/>
              <a:t>mortgages are used to purchase apartment complexes, townhouses, and condominiums</a:t>
            </a:r>
          </a:p>
          <a:p>
            <a:pPr lvl="1" eaLnBrk="1" hangingPunct="1">
              <a:lnSpc>
                <a:spcPct val="90000"/>
              </a:lnSpc>
            </a:pPr>
            <a:r>
              <a:rPr lang="en-US" altLang="en-US" sz="2200" b="1" dirty="0"/>
              <a:t>Commercial</a:t>
            </a:r>
            <a:r>
              <a:rPr lang="en-US" altLang="en-US" sz="2200" dirty="0"/>
              <a:t> mortgages are used to finance the purchase of real estate for business purposes</a:t>
            </a:r>
          </a:p>
          <a:p>
            <a:pPr lvl="1" eaLnBrk="1" hangingPunct="1">
              <a:lnSpc>
                <a:spcPct val="90000"/>
              </a:lnSpc>
            </a:pPr>
            <a:r>
              <a:rPr lang="en-US" altLang="en-US" sz="2200" b="1" dirty="0"/>
              <a:t>Farm</a:t>
            </a:r>
            <a:r>
              <a:rPr lang="en-US" altLang="en-US" sz="2200" dirty="0"/>
              <a:t> mortgages are used to finance the purchase of farms</a:t>
            </a:r>
          </a:p>
        </p:txBody>
      </p:sp>
      <p:sp>
        <p:nvSpPr>
          <p:cNvPr id="2" name="Footer Placeholder 1">
            <a:extLst>
              <a:ext uri="{FF2B5EF4-FFF2-40B4-BE49-F238E27FC236}">
                <a16:creationId xmlns:a16="http://schemas.microsoft.com/office/drawing/2014/main" id="{85DFA008-9BD0-46C7-95AF-9C692C654CDC}"/>
              </a:ext>
            </a:extLst>
          </p:cNvPr>
          <p:cNvSpPr>
            <a:spLocks noGrp="1"/>
          </p:cNvSpPr>
          <p:nvPr>
            <p:ph type="ftr" sz="quarter" idx="11"/>
          </p:nvPr>
        </p:nvSpPr>
        <p:spPr>
          <a:xfrm>
            <a:off x="1596044" y="6248400"/>
            <a:ext cx="613479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p:txBody>
          <a:bodyPr anchor="ctr"/>
          <a:lstStyle/>
          <a:p>
            <a:pPr eaLnBrk="1" hangingPunct="1"/>
            <a:r>
              <a:rPr lang="en-US" altLang="en-US" sz="3500" dirty="0"/>
              <a:t>Mortgage Loans Outstanding</a:t>
            </a:r>
          </a:p>
        </p:txBody>
      </p:sp>
      <p:pic>
        <p:nvPicPr>
          <p:cNvPr id="4" name="Content Placeholder 3">
            <a:extLst>
              <a:ext uri="{FF2B5EF4-FFF2-40B4-BE49-F238E27FC236}">
                <a16:creationId xmlns:a16="http://schemas.microsoft.com/office/drawing/2014/main" id="{59A26B5A-7ED6-4942-A478-5FC881C8DD70}"/>
              </a:ext>
            </a:extLst>
          </p:cNvPr>
          <p:cNvPicPr>
            <a:picLocks noGrp="1" noChangeAspect="1"/>
          </p:cNvPicPr>
          <p:nvPr>
            <p:ph idx="1"/>
          </p:nvPr>
        </p:nvPicPr>
        <p:blipFill>
          <a:blip r:embed="rId3"/>
          <a:stretch>
            <a:fillRect/>
          </a:stretch>
        </p:blipFill>
        <p:spPr>
          <a:xfrm>
            <a:off x="1213658" y="1795549"/>
            <a:ext cx="6583680" cy="3696211"/>
          </a:xfrm>
          <a:prstGeom prst="rect">
            <a:avLst/>
          </a:prstGeom>
        </p:spPr>
      </p:pic>
      <p:sp>
        <p:nvSpPr>
          <p:cNvPr id="3" name="Footer Placeholder 2">
            <a:extLst>
              <a:ext uri="{FF2B5EF4-FFF2-40B4-BE49-F238E27FC236}">
                <a16:creationId xmlns:a16="http://schemas.microsoft.com/office/drawing/2014/main" id="{6B563593-7485-49A0-B924-96C34E1FA9D2}"/>
              </a:ext>
            </a:extLst>
          </p:cNvPr>
          <p:cNvSpPr>
            <a:spLocks noGrp="1"/>
          </p:cNvSpPr>
          <p:nvPr>
            <p:ph type="ftr" sz="quarter" idx="11"/>
          </p:nvPr>
        </p:nvSpPr>
        <p:spPr>
          <a:xfrm>
            <a:off x="1213658" y="6248400"/>
            <a:ext cx="623454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idx="4294967295"/>
          </p:nvPr>
        </p:nvSpPr>
        <p:spPr/>
        <p:txBody>
          <a:bodyPr anchor="ctr"/>
          <a:lstStyle/>
          <a:p>
            <a:pPr eaLnBrk="1" hangingPunct="1"/>
            <a:r>
              <a:rPr lang="en-US" altLang="en-US" sz="3500"/>
              <a:t>Mortgage Characteristics</a:t>
            </a:r>
            <a:r>
              <a:rPr lang="en-US" altLang="en-US">
                <a:solidFill>
                  <a:srgbClr val="CC0000"/>
                </a:solidFill>
              </a:rPr>
              <a:t> </a:t>
            </a:r>
          </a:p>
        </p:txBody>
      </p:sp>
      <p:sp>
        <p:nvSpPr>
          <p:cNvPr id="7173"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b="1" dirty="0"/>
              <a:t>Collateral</a:t>
            </a:r>
            <a:r>
              <a:rPr lang="en-US" altLang="en-US" sz="2200" dirty="0"/>
              <a:t>: lenders place </a:t>
            </a:r>
            <a:r>
              <a:rPr lang="en-US" altLang="en-US" sz="2200" b="1" dirty="0"/>
              <a:t>liens </a:t>
            </a:r>
            <a:r>
              <a:rPr lang="en-US" altLang="en-US" sz="2200" dirty="0"/>
              <a:t>against properties that remain in place until the loan is fully paid off</a:t>
            </a:r>
          </a:p>
          <a:p>
            <a:pPr eaLnBrk="1" hangingPunct="1"/>
            <a:r>
              <a:rPr lang="en-US" altLang="en-US" sz="2200" dirty="0"/>
              <a:t>A </a:t>
            </a:r>
            <a:r>
              <a:rPr lang="en-US" altLang="en-US" sz="2200" b="1" dirty="0"/>
              <a:t>down payment</a:t>
            </a:r>
            <a:r>
              <a:rPr lang="en-US" altLang="en-US" sz="2200" dirty="0"/>
              <a:t> is a portion of the purchase price of the property a financial institution requires the mortgage borrower to pay up front</a:t>
            </a:r>
          </a:p>
          <a:p>
            <a:pPr lvl="1" eaLnBrk="1" hangingPunct="1"/>
            <a:r>
              <a:rPr lang="en-US" altLang="en-US" sz="2000" b="1" dirty="0"/>
              <a:t>Private mortgage insurance (PMI) </a:t>
            </a:r>
            <a:r>
              <a:rPr lang="en-US" altLang="en-US" sz="2000" dirty="0"/>
              <a:t>is generally required when the loan-to-value ratio is more than 80% (i.e., the borrower makes a down payment of less than 20%)</a:t>
            </a:r>
          </a:p>
          <a:p>
            <a:pPr eaLnBrk="1" hangingPunct="1"/>
            <a:r>
              <a:rPr lang="en-US" altLang="en-US" sz="2200" b="1" dirty="0"/>
              <a:t>Federally insured mortgages</a:t>
            </a:r>
          </a:p>
          <a:p>
            <a:pPr lvl="1" eaLnBrk="1" hangingPunct="1"/>
            <a:r>
              <a:rPr lang="en-US" altLang="en-US" sz="2000" dirty="0"/>
              <a:t>Repayment is guaranteed by either the </a:t>
            </a:r>
            <a:r>
              <a:rPr lang="en-US" altLang="en-US" sz="2000" b="1" dirty="0"/>
              <a:t>Federal Housing Administration (FHA) </a:t>
            </a:r>
            <a:r>
              <a:rPr lang="en-US" altLang="en-US" sz="2000" dirty="0"/>
              <a:t>or the </a:t>
            </a:r>
            <a:r>
              <a:rPr lang="en-US" altLang="en-US" sz="2000" b="1" dirty="0"/>
              <a:t>Veterans Administration (VA)</a:t>
            </a:r>
          </a:p>
        </p:txBody>
      </p:sp>
      <p:sp>
        <p:nvSpPr>
          <p:cNvPr id="2" name="Footer Placeholder 1">
            <a:extLst>
              <a:ext uri="{FF2B5EF4-FFF2-40B4-BE49-F238E27FC236}">
                <a16:creationId xmlns:a16="http://schemas.microsoft.com/office/drawing/2014/main" id="{221F1711-2F8A-4D50-BABD-C0687DCCE8B3}"/>
              </a:ext>
            </a:extLst>
          </p:cNvPr>
          <p:cNvSpPr>
            <a:spLocks noGrp="1"/>
          </p:cNvSpPr>
          <p:nvPr>
            <p:ph type="ftr" sz="quarter" idx="11"/>
          </p:nvPr>
        </p:nvSpPr>
        <p:spPr>
          <a:xfrm>
            <a:off x="1612669" y="6248400"/>
            <a:ext cx="615141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idx="4294967295"/>
          </p:nvPr>
        </p:nvSpPr>
        <p:spPr/>
        <p:txBody>
          <a:bodyPr anchor="ctr"/>
          <a:lstStyle/>
          <a:p>
            <a:pPr eaLnBrk="1" hangingPunct="1"/>
            <a:r>
              <a:rPr lang="en-US" altLang="en-US" sz="3500" dirty="0"/>
              <a:t>Mortgage Characteristics Continued</a:t>
            </a:r>
            <a:r>
              <a:rPr lang="en-US" altLang="en-US" dirty="0">
                <a:solidFill>
                  <a:srgbClr val="CC0000"/>
                </a:solidFill>
              </a:rPr>
              <a:t> </a:t>
            </a:r>
          </a:p>
        </p:txBody>
      </p:sp>
      <p:sp>
        <p:nvSpPr>
          <p:cNvPr id="8197" name="Rectangle 3"/>
          <p:cNvSpPr>
            <a:spLocks noGrp="1" noChangeArrowheads="1"/>
          </p:cNvSpPr>
          <p:nvPr>
            <p:ph type="body" sz="half" idx="4294967295"/>
          </p:nvPr>
        </p:nvSpPr>
        <p:spPr>
          <a:xfrm>
            <a:off x="457200" y="1719262"/>
            <a:ext cx="8229600" cy="4563551"/>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b="1" dirty="0"/>
              <a:t>Conventional mortgages</a:t>
            </a:r>
            <a:r>
              <a:rPr lang="en-US" altLang="en-US" sz="2200" dirty="0"/>
              <a:t> are mortgages that are </a:t>
            </a:r>
            <a:r>
              <a:rPr lang="en-US" altLang="en-US" sz="2200" u="sng" dirty="0"/>
              <a:t>not</a:t>
            </a:r>
            <a:r>
              <a:rPr lang="en-US" altLang="en-US" sz="2200" dirty="0"/>
              <a:t> federally insured</a:t>
            </a:r>
          </a:p>
          <a:p>
            <a:pPr eaLnBrk="1" hangingPunct="1"/>
            <a:r>
              <a:rPr lang="en-US" altLang="en-US" sz="2200" b="1" dirty="0"/>
              <a:t>Amortized mortgages </a:t>
            </a:r>
            <a:r>
              <a:rPr lang="en-US" altLang="en-US" sz="2200" dirty="0"/>
              <a:t>have fixed principal and interest payments that fully pay off the mortgage by its maturity date</a:t>
            </a:r>
          </a:p>
          <a:p>
            <a:pPr lvl="1" eaLnBrk="1" hangingPunct="1"/>
            <a:r>
              <a:rPr lang="en-US" altLang="en-US" sz="2000" dirty="0"/>
              <a:t>Fully amortized mortgage maturities are usually either 15 or 30 years</a:t>
            </a:r>
          </a:p>
          <a:p>
            <a:pPr eaLnBrk="1" hangingPunct="1"/>
            <a:r>
              <a:rPr lang="en-US" altLang="en-US" sz="2200" b="1" dirty="0"/>
              <a:t>Balloon payment mortgages</a:t>
            </a:r>
            <a:r>
              <a:rPr lang="en-US" altLang="en-US" sz="2200" dirty="0"/>
              <a:t> require fixed monthly interest payments for 3 to 5 years, at which point full payment of the mortgage principal is due</a:t>
            </a:r>
          </a:p>
          <a:p>
            <a:pPr eaLnBrk="1" hangingPunct="1"/>
            <a:r>
              <a:rPr lang="en-US" altLang="en-US" sz="2200" b="1" dirty="0"/>
              <a:t>Fixed-rate mortgages</a:t>
            </a:r>
            <a:r>
              <a:rPr lang="en-US" altLang="en-US" sz="2200" dirty="0"/>
              <a:t> lock in the borrower’s interest rate</a:t>
            </a:r>
          </a:p>
          <a:p>
            <a:pPr lvl="1" eaLnBrk="1" hangingPunct="1"/>
            <a:r>
              <a:rPr lang="en-US" altLang="en-US" sz="2000" dirty="0"/>
              <a:t>Therefore, required monthly payments are fixed over the life of the mortgage and lenders assume interest rate risk</a:t>
            </a:r>
          </a:p>
          <a:p>
            <a:pPr marL="0" indent="0" eaLnBrk="1" hangingPunct="1">
              <a:buNone/>
            </a:pPr>
            <a:endParaRPr lang="en-US" altLang="en-US" sz="2200" dirty="0"/>
          </a:p>
        </p:txBody>
      </p:sp>
      <p:sp>
        <p:nvSpPr>
          <p:cNvPr id="2" name="Footer Placeholder 1">
            <a:extLst>
              <a:ext uri="{FF2B5EF4-FFF2-40B4-BE49-F238E27FC236}">
                <a16:creationId xmlns:a16="http://schemas.microsoft.com/office/drawing/2014/main" id="{C9003910-B485-420F-815E-9638D331B073}"/>
              </a:ext>
            </a:extLst>
          </p:cNvPr>
          <p:cNvSpPr>
            <a:spLocks noGrp="1"/>
          </p:cNvSpPr>
          <p:nvPr>
            <p:ph type="ftr" sz="quarter" idx="11"/>
          </p:nvPr>
        </p:nvSpPr>
        <p:spPr>
          <a:xfrm>
            <a:off x="1995055" y="6248400"/>
            <a:ext cx="6201294"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idx="4294967295"/>
          </p:nvPr>
        </p:nvSpPr>
        <p:spPr/>
        <p:txBody>
          <a:bodyPr anchor="ctr"/>
          <a:lstStyle/>
          <a:p>
            <a:pPr eaLnBrk="1" hangingPunct="1"/>
            <a:r>
              <a:rPr lang="en-US" altLang="en-US" sz="3500" dirty="0"/>
              <a:t>Mortgage Characteristics Concluded</a:t>
            </a:r>
            <a:r>
              <a:rPr lang="en-US" altLang="en-US" dirty="0">
                <a:solidFill>
                  <a:srgbClr val="CC0000"/>
                </a:solidFill>
              </a:rPr>
              <a:t> </a:t>
            </a:r>
          </a:p>
        </p:txBody>
      </p:sp>
      <p:sp>
        <p:nvSpPr>
          <p:cNvPr id="10245"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b="1" dirty="0"/>
              <a:t>Adjustable-rate mortgages (ARMs) </a:t>
            </a:r>
            <a:r>
              <a:rPr lang="en-US" altLang="en-US" sz="2200" dirty="0"/>
              <a:t>tie the borrower’s interest rate to some market interest rate or interest rate index</a:t>
            </a:r>
          </a:p>
          <a:p>
            <a:pPr lvl="1" eaLnBrk="1" hangingPunct="1">
              <a:lnSpc>
                <a:spcPct val="90000"/>
              </a:lnSpc>
            </a:pPr>
            <a:r>
              <a:rPr lang="en-US" altLang="en-US" sz="2000" dirty="0"/>
              <a:t>Required monthly payments can change over the life of the mortgage, although they may initially be fixed for a set time period. </a:t>
            </a:r>
          </a:p>
          <a:p>
            <a:pPr lvl="2" eaLnBrk="1" hangingPunct="1">
              <a:lnSpc>
                <a:spcPct val="90000"/>
              </a:lnSpc>
            </a:pPr>
            <a:r>
              <a:rPr lang="en-US" altLang="en-US" sz="1800" dirty="0"/>
              <a:t>For example, 5/1 ARMs and 3/1 ARMs are popular</a:t>
            </a:r>
          </a:p>
          <a:p>
            <a:pPr lvl="1" eaLnBrk="1" hangingPunct="1">
              <a:lnSpc>
                <a:spcPct val="90000"/>
              </a:lnSpc>
            </a:pPr>
            <a:r>
              <a:rPr lang="en-US" altLang="en-US" sz="2000" dirty="0"/>
              <a:t>Rates or payment changes are usually ‘capped’ </a:t>
            </a:r>
          </a:p>
          <a:p>
            <a:pPr lvl="2" eaLnBrk="1" hangingPunct="1">
              <a:lnSpc>
                <a:spcPct val="90000"/>
              </a:lnSpc>
            </a:pPr>
            <a:r>
              <a:rPr lang="en-US" altLang="en-US" sz="1800" dirty="0"/>
              <a:t>For example, the cap on a 5/1 ARM may be stated as ‘5/2/5’</a:t>
            </a:r>
          </a:p>
          <a:p>
            <a:pPr lvl="1" eaLnBrk="1" hangingPunct="1">
              <a:lnSpc>
                <a:spcPct val="90000"/>
              </a:lnSpc>
            </a:pPr>
            <a:r>
              <a:rPr lang="en-US" altLang="en-US" sz="2000" dirty="0"/>
              <a:t>Borrowers assume interest rate risk with an ARM</a:t>
            </a:r>
          </a:p>
          <a:p>
            <a:pPr lvl="1" eaLnBrk="1" hangingPunct="1">
              <a:lnSpc>
                <a:spcPct val="90000"/>
              </a:lnSpc>
            </a:pPr>
            <a:r>
              <a:rPr lang="en-US" altLang="en-US" sz="2000" dirty="0"/>
              <a:t>ARMs can increase default risk</a:t>
            </a:r>
          </a:p>
        </p:txBody>
      </p:sp>
      <p:sp>
        <p:nvSpPr>
          <p:cNvPr id="2" name="Footer Placeholder 1">
            <a:extLst>
              <a:ext uri="{FF2B5EF4-FFF2-40B4-BE49-F238E27FC236}">
                <a16:creationId xmlns:a16="http://schemas.microsoft.com/office/drawing/2014/main" id="{F67A2272-7F6B-497C-AFC6-BCB24B967B75}"/>
              </a:ext>
            </a:extLst>
          </p:cNvPr>
          <p:cNvSpPr>
            <a:spLocks noGrp="1"/>
          </p:cNvSpPr>
          <p:nvPr>
            <p:ph type="ftr" sz="quarter" idx="11"/>
          </p:nvPr>
        </p:nvSpPr>
        <p:spPr>
          <a:xfrm>
            <a:off x="1762298" y="6248400"/>
            <a:ext cx="610154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idx="4294967295"/>
          </p:nvPr>
        </p:nvSpPr>
        <p:spPr/>
        <p:txBody>
          <a:bodyPr anchor="ctr"/>
          <a:lstStyle/>
          <a:p>
            <a:pPr eaLnBrk="1" hangingPunct="1"/>
            <a:r>
              <a:rPr lang="en-US" altLang="en-US" sz="3500" dirty="0"/>
              <a:t>Discount Points and Other Fees</a:t>
            </a:r>
            <a:endParaRPr lang="en-US" altLang="en-US" dirty="0">
              <a:solidFill>
                <a:srgbClr val="CC0000"/>
              </a:solidFill>
            </a:endParaRPr>
          </a:p>
        </p:txBody>
      </p:sp>
      <p:sp>
        <p:nvSpPr>
          <p:cNvPr id="11269"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200" b="1" dirty="0"/>
              <a:t>Discount points</a:t>
            </a:r>
            <a:r>
              <a:rPr lang="en-US" altLang="en-US" sz="2200" dirty="0"/>
              <a:t> are fees or payments made when a mortgage loan is issued (at closing)</a:t>
            </a:r>
            <a:endParaRPr lang="en-US" altLang="en-US" sz="2200" b="1" dirty="0"/>
          </a:p>
          <a:p>
            <a:pPr lvl="1" eaLnBrk="1" hangingPunct="1">
              <a:lnSpc>
                <a:spcPct val="80000"/>
              </a:lnSpc>
            </a:pPr>
            <a:r>
              <a:rPr lang="en-US" altLang="en-US" sz="2000" dirty="0"/>
              <a:t>Each point costs the borrower 1 percent of the principal value</a:t>
            </a:r>
          </a:p>
          <a:p>
            <a:pPr lvl="1" eaLnBrk="1" hangingPunct="1">
              <a:lnSpc>
                <a:spcPct val="80000"/>
              </a:lnSpc>
            </a:pPr>
            <a:r>
              <a:rPr lang="en-US" altLang="en-US" sz="2000" dirty="0"/>
              <a:t>The lender reduces the interest rate used to determine the payments on the mortgage in exchange for points paid</a:t>
            </a:r>
          </a:p>
          <a:p>
            <a:pPr marL="344487" lvl="1" indent="0" eaLnBrk="1" hangingPunct="1">
              <a:lnSpc>
                <a:spcPct val="80000"/>
              </a:lnSpc>
              <a:buNone/>
            </a:pPr>
            <a:endParaRPr lang="en-US" altLang="en-US" sz="2000" dirty="0"/>
          </a:p>
          <a:p>
            <a:pPr eaLnBrk="1" hangingPunct="1">
              <a:lnSpc>
                <a:spcPct val="80000"/>
              </a:lnSpc>
            </a:pPr>
            <a:r>
              <a:rPr lang="en-US" altLang="en-US" sz="2200" b="1" dirty="0"/>
              <a:t>Other fees</a:t>
            </a:r>
          </a:p>
          <a:p>
            <a:pPr lvl="1" eaLnBrk="1" hangingPunct="1">
              <a:lnSpc>
                <a:spcPct val="80000"/>
              </a:lnSpc>
            </a:pPr>
            <a:r>
              <a:rPr lang="en-US" altLang="en-US" sz="2000" dirty="0"/>
              <a:t>Application fee</a:t>
            </a:r>
          </a:p>
          <a:p>
            <a:pPr lvl="1" eaLnBrk="1" hangingPunct="1">
              <a:lnSpc>
                <a:spcPct val="80000"/>
              </a:lnSpc>
            </a:pPr>
            <a:r>
              <a:rPr lang="en-US" altLang="en-US" sz="2000" dirty="0"/>
              <a:t>Title search</a:t>
            </a:r>
          </a:p>
          <a:p>
            <a:pPr lvl="1" eaLnBrk="1" hangingPunct="1">
              <a:lnSpc>
                <a:spcPct val="80000"/>
              </a:lnSpc>
            </a:pPr>
            <a:r>
              <a:rPr lang="en-US" altLang="en-US" sz="2000" dirty="0"/>
              <a:t>Title insurance</a:t>
            </a:r>
          </a:p>
          <a:p>
            <a:pPr lvl="1" eaLnBrk="1" hangingPunct="1">
              <a:lnSpc>
                <a:spcPct val="80000"/>
              </a:lnSpc>
            </a:pPr>
            <a:r>
              <a:rPr lang="en-US" altLang="en-US" sz="2000" dirty="0"/>
              <a:t>Appraisal fee</a:t>
            </a:r>
          </a:p>
          <a:p>
            <a:pPr lvl="1" eaLnBrk="1" hangingPunct="1">
              <a:lnSpc>
                <a:spcPct val="80000"/>
              </a:lnSpc>
            </a:pPr>
            <a:r>
              <a:rPr lang="en-US" altLang="en-US" sz="2000" dirty="0"/>
              <a:t>Loan origination fee</a:t>
            </a:r>
          </a:p>
          <a:p>
            <a:pPr lvl="1" eaLnBrk="1" hangingPunct="1">
              <a:lnSpc>
                <a:spcPct val="80000"/>
              </a:lnSpc>
            </a:pPr>
            <a:r>
              <a:rPr lang="en-US" altLang="en-US" sz="2000" dirty="0"/>
              <a:t>Closing agent and review fees</a:t>
            </a:r>
          </a:p>
          <a:p>
            <a:pPr lvl="1" eaLnBrk="1" hangingPunct="1">
              <a:lnSpc>
                <a:spcPct val="80000"/>
              </a:lnSpc>
            </a:pPr>
            <a:r>
              <a:rPr lang="en-US" altLang="en-US" sz="2000" dirty="0"/>
              <a:t>Other fees (e.g., VA or FHA loan guarantees and PMI)</a:t>
            </a:r>
          </a:p>
        </p:txBody>
      </p:sp>
      <p:sp>
        <p:nvSpPr>
          <p:cNvPr id="2" name="Footer Placeholder 1">
            <a:extLst>
              <a:ext uri="{FF2B5EF4-FFF2-40B4-BE49-F238E27FC236}">
                <a16:creationId xmlns:a16="http://schemas.microsoft.com/office/drawing/2014/main" id="{55E33929-29DF-4E1E-94D4-57FF84552E34}"/>
              </a:ext>
            </a:extLst>
          </p:cNvPr>
          <p:cNvSpPr>
            <a:spLocks noGrp="1"/>
          </p:cNvSpPr>
          <p:nvPr>
            <p:ph type="ftr" sz="quarter" idx="11"/>
          </p:nvPr>
        </p:nvSpPr>
        <p:spPr>
          <a:xfrm>
            <a:off x="1629295" y="6248400"/>
            <a:ext cx="623454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idx="4294967295"/>
          </p:nvPr>
        </p:nvSpPr>
        <p:spPr/>
        <p:txBody>
          <a:bodyPr anchor="ctr"/>
          <a:lstStyle/>
          <a:p>
            <a:pPr eaLnBrk="1" hangingPunct="1"/>
            <a:r>
              <a:rPr lang="en-US" altLang="en-US" sz="3500" dirty="0"/>
              <a:t>Mortgage Refinancing</a:t>
            </a:r>
            <a:r>
              <a:rPr lang="en-US" altLang="en-US" dirty="0">
                <a:solidFill>
                  <a:srgbClr val="CC0000"/>
                </a:solidFill>
              </a:rPr>
              <a:t> </a:t>
            </a:r>
          </a:p>
        </p:txBody>
      </p:sp>
      <p:sp>
        <p:nvSpPr>
          <p:cNvPr id="13317"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b="1" dirty="0"/>
              <a:t>Mortgage refinancing</a:t>
            </a:r>
          </a:p>
          <a:p>
            <a:pPr lvl="1" eaLnBrk="1" hangingPunct="1">
              <a:lnSpc>
                <a:spcPct val="90000"/>
              </a:lnSpc>
            </a:pPr>
            <a:r>
              <a:rPr lang="en-US" altLang="en-US" sz="2200" dirty="0"/>
              <a:t>When a borrower takes out a new mortgage and uses the proceeds to pay off an existing mortgage</a:t>
            </a:r>
          </a:p>
          <a:p>
            <a:pPr lvl="1" eaLnBrk="1" hangingPunct="1">
              <a:lnSpc>
                <a:spcPct val="90000"/>
              </a:lnSpc>
            </a:pPr>
            <a:r>
              <a:rPr lang="en-US" altLang="en-US" sz="2200" dirty="0"/>
              <a:t>Mortgages are most often refinanced when an existing mortgage has a higher interest rate than current rates</a:t>
            </a:r>
          </a:p>
          <a:p>
            <a:pPr lvl="1" eaLnBrk="1" hangingPunct="1">
              <a:lnSpc>
                <a:spcPct val="90000"/>
              </a:lnSpc>
            </a:pPr>
            <a:r>
              <a:rPr lang="en-US" altLang="en-US" sz="2200" dirty="0"/>
              <a:t>Borrowers must balance the savings of a lower monthly payment with the costs (fees) of refinancing</a:t>
            </a:r>
          </a:p>
          <a:p>
            <a:pPr lvl="1" eaLnBrk="1" hangingPunct="1">
              <a:lnSpc>
                <a:spcPct val="90000"/>
              </a:lnSpc>
            </a:pPr>
            <a:r>
              <a:rPr lang="en-US" altLang="en-US" sz="2200" dirty="0"/>
              <a:t>An often-cited rule of thumb is that the new interest rate should be 2 percentage points less than the refinanced mortgage rate</a:t>
            </a:r>
          </a:p>
        </p:txBody>
      </p:sp>
      <p:sp>
        <p:nvSpPr>
          <p:cNvPr id="2" name="Footer Placeholder 1">
            <a:extLst>
              <a:ext uri="{FF2B5EF4-FFF2-40B4-BE49-F238E27FC236}">
                <a16:creationId xmlns:a16="http://schemas.microsoft.com/office/drawing/2014/main" id="{0B6CC3D1-F2D8-4550-AF68-AEAC82E773A3}"/>
              </a:ext>
            </a:extLst>
          </p:cNvPr>
          <p:cNvSpPr>
            <a:spLocks noGrp="1"/>
          </p:cNvSpPr>
          <p:nvPr>
            <p:ph type="ftr" sz="quarter" idx="11"/>
          </p:nvPr>
        </p:nvSpPr>
        <p:spPr>
          <a:xfrm>
            <a:off x="1429789" y="6248400"/>
            <a:ext cx="657121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idx="4294967295"/>
          </p:nvPr>
        </p:nvSpPr>
        <p:spPr/>
        <p:txBody>
          <a:bodyPr anchor="ctr"/>
          <a:lstStyle/>
          <a:p>
            <a:pPr eaLnBrk="1" hangingPunct="1"/>
            <a:r>
              <a:rPr lang="en-US" altLang="en-US" sz="3500"/>
              <a:t>Mortgage Amortization</a:t>
            </a:r>
            <a:r>
              <a:rPr lang="en-US" altLang="en-US">
                <a:solidFill>
                  <a:srgbClr val="CC0000"/>
                </a:solidFill>
              </a:rPr>
              <a:t> </a:t>
            </a:r>
          </a:p>
        </p:txBody>
      </p:sp>
      <p:sp>
        <p:nvSpPr>
          <p:cNvPr id="14341"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600"/>
              <a:t>Each fixed monthly payment consists partly of repayment of the principal and partly of the interest on the outstanding mortgage balance</a:t>
            </a:r>
          </a:p>
          <a:p>
            <a:pPr eaLnBrk="1" hangingPunct="1"/>
            <a:r>
              <a:rPr lang="en-US" altLang="en-US" sz="2600"/>
              <a:t>An </a:t>
            </a:r>
            <a:r>
              <a:rPr lang="en-US" altLang="en-US" sz="2600" b="1"/>
              <a:t>amortization schedule</a:t>
            </a:r>
            <a:r>
              <a:rPr lang="en-US" altLang="en-US" sz="2600"/>
              <a:t> shows how the fixed monthly payments are split between principal and interest</a:t>
            </a:r>
          </a:p>
        </p:txBody>
      </p:sp>
      <p:sp>
        <p:nvSpPr>
          <p:cNvPr id="2" name="Footer Placeholder 1">
            <a:extLst>
              <a:ext uri="{FF2B5EF4-FFF2-40B4-BE49-F238E27FC236}">
                <a16:creationId xmlns:a16="http://schemas.microsoft.com/office/drawing/2014/main" id="{682EFC8D-1D29-49C6-9D71-A88BD1FC65FC}"/>
              </a:ext>
            </a:extLst>
          </p:cNvPr>
          <p:cNvSpPr>
            <a:spLocks noGrp="1"/>
          </p:cNvSpPr>
          <p:nvPr>
            <p:ph type="ftr" sz="quarter" idx="11"/>
          </p:nvPr>
        </p:nvSpPr>
        <p:spPr>
          <a:xfrm>
            <a:off x="1379913" y="6248400"/>
            <a:ext cx="626779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Grp="1" noChangeArrowheads="1"/>
          </p:cNvSpPr>
          <p:nvPr>
            <p:ph type="title" idx="4294967295"/>
          </p:nvPr>
        </p:nvSpPr>
        <p:spPr/>
        <p:txBody>
          <a:bodyPr anchor="ctr"/>
          <a:lstStyle/>
          <a:p>
            <a:pPr eaLnBrk="1" hangingPunct="1"/>
            <a:r>
              <a:rPr lang="en-US" altLang="en-US" sz="3500" dirty="0"/>
              <a:t>Mortgage Payments</a:t>
            </a:r>
            <a:r>
              <a:rPr lang="en-US" altLang="en-US" dirty="0">
                <a:solidFill>
                  <a:srgbClr val="CC0000"/>
                </a:solidFill>
              </a:rPr>
              <a:t> </a:t>
            </a:r>
          </a:p>
        </p:txBody>
      </p:sp>
      <p:sp>
        <p:nvSpPr>
          <p:cNvPr id="15365"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The </a:t>
            </a:r>
            <a:r>
              <a:rPr lang="en-US" altLang="en-US" sz="2200" b="1" dirty="0"/>
              <a:t>present value of a mortgage</a:t>
            </a:r>
            <a:r>
              <a:rPr lang="en-US" altLang="en-US" sz="2200" dirty="0"/>
              <a:t> can be written as:</a:t>
            </a:r>
          </a:p>
          <a:p>
            <a:pPr marL="0" indent="0" eaLnBrk="1" hangingPunct="1">
              <a:buNone/>
            </a:pPr>
            <a:endParaRPr lang="en-US" altLang="en-US" sz="2200" dirty="0"/>
          </a:p>
          <a:p>
            <a:pPr eaLnBrk="1" hangingPunct="1"/>
            <a:endParaRPr lang="en-US" altLang="en-US" sz="2200" dirty="0"/>
          </a:p>
          <a:p>
            <a:pPr eaLnBrk="1" hangingPunct="1"/>
            <a:endParaRPr lang="en-US" altLang="en-US" sz="2200" dirty="0"/>
          </a:p>
          <a:p>
            <a:pPr lvl="2" eaLnBrk="1" hangingPunct="1">
              <a:buFont typeface="Wingdings" pitchFamily="2" charset="2"/>
              <a:buNone/>
            </a:pPr>
            <a:endParaRPr lang="en-US" altLang="en-US" sz="2100" b="1" i="1" dirty="0"/>
          </a:p>
          <a:p>
            <a:pPr lvl="2" eaLnBrk="1" hangingPunct="1">
              <a:buFont typeface="Wingdings" pitchFamily="2" charset="2"/>
              <a:buNone/>
            </a:pPr>
            <a:endParaRPr lang="en-US" altLang="en-US" sz="2100" b="1" i="1" dirty="0"/>
          </a:p>
          <a:p>
            <a:pPr lvl="2" eaLnBrk="1" hangingPunct="1">
              <a:buFont typeface="Wingdings" pitchFamily="2" charset="2"/>
              <a:buNone/>
            </a:pPr>
            <a:endParaRPr lang="en-US" altLang="en-US" sz="2100" b="1" i="1" dirty="0"/>
          </a:p>
          <a:p>
            <a:pPr lvl="2" eaLnBrk="1" hangingPunct="1">
              <a:buFont typeface="Wingdings" pitchFamily="2" charset="2"/>
              <a:buNone/>
            </a:pPr>
            <a:r>
              <a:rPr lang="en-US" altLang="en-US" sz="2100" b="1" i="1" dirty="0"/>
              <a:t>PV</a:t>
            </a:r>
            <a:r>
              <a:rPr lang="en-US" altLang="en-US" sz="2100" dirty="0"/>
              <a:t> = principal amount borrowed</a:t>
            </a:r>
          </a:p>
          <a:p>
            <a:pPr lvl="2" eaLnBrk="1" hangingPunct="1">
              <a:buFont typeface="Wingdings" pitchFamily="2" charset="2"/>
              <a:buNone/>
            </a:pPr>
            <a:r>
              <a:rPr lang="en-US" altLang="en-US" sz="2100" b="1" i="1" dirty="0"/>
              <a:t>PMT</a:t>
            </a:r>
            <a:r>
              <a:rPr lang="en-US" altLang="en-US" sz="2100" dirty="0"/>
              <a:t> = monthly mortgage payment</a:t>
            </a:r>
          </a:p>
          <a:p>
            <a:pPr lvl="2" eaLnBrk="1" hangingPunct="1">
              <a:buFont typeface="Wingdings" pitchFamily="2" charset="2"/>
              <a:buNone/>
            </a:pPr>
            <a:r>
              <a:rPr lang="en-US" altLang="en-US" sz="2100" b="1" i="1" dirty="0"/>
              <a:t>r</a:t>
            </a:r>
            <a:r>
              <a:rPr lang="en-US" altLang="en-US" sz="2100" dirty="0"/>
              <a:t> = monthly interest rate on the mortgage</a:t>
            </a:r>
          </a:p>
          <a:p>
            <a:pPr lvl="2" eaLnBrk="1" hangingPunct="1">
              <a:buFont typeface="Wingdings" pitchFamily="2" charset="2"/>
              <a:buNone/>
            </a:pPr>
            <a:r>
              <a:rPr lang="en-US" altLang="en-US" sz="2100" b="1" i="1" dirty="0"/>
              <a:t>t</a:t>
            </a:r>
            <a:r>
              <a:rPr lang="en-US" altLang="en-US" sz="2100" dirty="0"/>
              <a:t> = number of months over the life of the mortgage</a:t>
            </a:r>
          </a:p>
        </p:txBody>
      </p:sp>
      <p:pic>
        <p:nvPicPr>
          <p:cNvPr id="2" name="Picture 1">
            <a:extLst>
              <a:ext uri="{FF2B5EF4-FFF2-40B4-BE49-F238E27FC236}">
                <a16:creationId xmlns:a16="http://schemas.microsoft.com/office/drawing/2014/main" id="{3B4F6F8D-89FB-48FE-BC20-1E57BB7A3FA3}"/>
              </a:ext>
            </a:extLst>
          </p:cNvPr>
          <p:cNvPicPr>
            <a:picLocks noChangeAspect="1"/>
          </p:cNvPicPr>
          <p:nvPr/>
        </p:nvPicPr>
        <p:blipFill>
          <a:blip r:embed="rId3"/>
          <a:stretch>
            <a:fillRect/>
          </a:stretch>
        </p:blipFill>
        <p:spPr>
          <a:xfrm>
            <a:off x="2038350" y="2925070"/>
            <a:ext cx="4229100" cy="1143000"/>
          </a:xfrm>
          <a:prstGeom prst="rect">
            <a:avLst/>
          </a:prstGeom>
        </p:spPr>
      </p:pic>
      <p:sp>
        <p:nvSpPr>
          <p:cNvPr id="3" name="Footer Placeholder 2">
            <a:extLst>
              <a:ext uri="{FF2B5EF4-FFF2-40B4-BE49-F238E27FC236}">
                <a16:creationId xmlns:a16="http://schemas.microsoft.com/office/drawing/2014/main" id="{94BAF477-721C-4312-AADB-255B82E4DB27}"/>
              </a:ext>
            </a:extLst>
          </p:cNvPr>
          <p:cNvSpPr>
            <a:spLocks noGrp="1"/>
          </p:cNvSpPr>
          <p:nvPr>
            <p:ph type="ftr" sz="quarter" idx="11"/>
          </p:nvPr>
        </p:nvSpPr>
        <p:spPr>
          <a:xfrm>
            <a:off x="1662545" y="6248400"/>
            <a:ext cx="613479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idx="4294967295"/>
          </p:nvPr>
        </p:nvSpPr>
        <p:spPr/>
        <p:txBody>
          <a:bodyPr anchor="ctr"/>
          <a:lstStyle/>
          <a:p>
            <a:pPr eaLnBrk="1" hangingPunct="1"/>
            <a:r>
              <a:rPr lang="en-US" altLang="en-US" sz="3500" dirty="0"/>
              <a:t>Mortgage Payments Continued</a:t>
            </a:r>
            <a:r>
              <a:rPr lang="en-US" altLang="en-US" dirty="0">
                <a:solidFill>
                  <a:srgbClr val="CC0000"/>
                </a:solidFill>
              </a:rPr>
              <a:t> </a:t>
            </a:r>
          </a:p>
        </p:txBody>
      </p:sp>
      <p:sp>
        <p:nvSpPr>
          <p:cNvPr id="16389"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A borrower agrees to a $150,000, 30-year fixed-rate mortgage with a 8% quoted interest rate.  What is the payment amount and how much of each payment goes to principle and interest?</a:t>
            </a:r>
          </a:p>
        </p:txBody>
      </p:sp>
      <p:pic>
        <p:nvPicPr>
          <p:cNvPr id="2" name="Picture 1">
            <a:extLst>
              <a:ext uri="{FF2B5EF4-FFF2-40B4-BE49-F238E27FC236}">
                <a16:creationId xmlns:a16="http://schemas.microsoft.com/office/drawing/2014/main" id="{1E65D900-FCDB-470E-9B96-B77FD862B365}"/>
              </a:ext>
            </a:extLst>
          </p:cNvPr>
          <p:cNvPicPr>
            <a:picLocks noChangeAspect="1"/>
          </p:cNvPicPr>
          <p:nvPr/>
        </p:nvPicPr>
        <p:blipFill>
          <a:blip r:embed="rId3"/>
          <a:stretch>
            <a:fillRect/>
          </a:stretch>
        </p:blipFill>
        <p:spPr>
          <a:xfrm>
            <a:off x="723900" y="3429000"/>
            <a:ext cx="7696200" cy="2476500"/>
          </a:xfrm>
          <a:prstGeom prst="rect">
            <a:avLst/>
          </a:prstGeom>
        </p:spPr>
      </p:pic>
      <p:sp>
        <p:nvSpPr>
          <p:cNvPr id="3" name="Footer Placeholder 2">
            <a:extLst>
              <a:ext uri="{FF2B5EF4-FFF2-40B4-BE49-F238E27FC236}">
                <a16:creationId xmlns:a16="http://schemas.microsoft.com/office/drawing/2014/main" id="{8F7D04AF-36FD-4847-BE5A-E05EF7060E71}"/>
              </a:ext>
            </a:extLst>
          </p:cNvPr>
          <p:cNvSpPr>
            <a:spLocks noGrp="1"/>
          </p:cNvSpPr>
          <p:nvPr>
            <p:ph type="ftr" sz="quarter" idx="11"/>
          </p:nvPr>
        </p:nvSpPr>
        <p:spPr>
          <a:xfrm>
            <a:off x="1778924" y="6248400"/>
            <a:ext cx="622207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p:cNvSpPr>
            <a:spLocks noGrp="1" noChangeArrowheads="1"/>
          </p:cNvSpPr>
          <p:nvPr>
            <p:ph type="title" idx="4294967295"/>
          </p:nvPr>
        </p:nvSpPr>
        <p:spPr/>
        <p:txBody>
          <a:bodyPr anchor="ctr"/>
          <a:lstStyle/>
          <a:p>
            <a:pPr eaLnBrk="1" hangingPunct="1"/>
            <a:r>
              <a:rPr lang="en-US" altLang="en-US" sz="3500"/>
              <a:t>Other Types of Mortgages</a:t>
            </a:r>
            <a:r>
              <a:rPr lang="en-US" altLang="en-US">
                <a:solidFill>
                  <a:srgbClr val="CC0000"/>
                </a:solidFill>
              </a:rPr>
              <a:t> </a:t>
            </a:r>
          </a:p>
        </p:txBody>
      </p:sp>
      <p:sp>
        <p:nvSpPr>
          <p:cNvPr id="19461"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600" dirty="0"/>
              <a:t>Jumbo mortgages</a:t>
            </a:r>
          </a:p>
          <a:p>
            <a:pPr lvl="1" eaLnBrk="1" hangingPunct="1"/>
            <a:r>
              <a:rPr lang="en-US" altLang="en-US" sz="2000" dirty="0"/>
              <a:t>Jumbo mortgages are mortgages for loan amounts that exceed the maximum ‘conforming’ limits allowed by the mortgage agencies Fannie Mae and Freddie Mac ($417,000 in 2016, with some exceptions)</a:t>
            </a:r>
          </a:p>
          <a:p>
            <a:pPr eaLnBrk="1" hangingPunct="1"/>
            <a:r>
              <a:rPr lang="en-US" altLang="en-US" sz="2600" dirty="0"/>
              <a:t>Subprime mortgages</a:t>
            </a:r>
          </a:p>
          <a:p>
            <a:pPr lvl="1" eaLnBrk="1" hangingPunct="1"/>
            <a:r>
              <a:rPr lang="en-US" altLang="en-US" sz="2000" dirty="0"/>
              <a:t>Subprime mortgages are mortgages where the borrowers do not qualify for a ‘prime’ credit rating because of a low credit score arising from prior credit problems such as delinquencies and defaults. Or, they may simply lack sufficient credit history or have insufficient income. </a:t>
            </a:r>
          </a:p>
        </p:txBody>
      </p:sp>
      <p:sp>
        <p:nvSpPr>
          <p:cNvPr id="2" name="Footer Placeholder 1">
            <a:extLst>
              <a:ext uri="{FF2B5EF4-FFF2-40B4-BE49-F238E27FC236}">
                <a16:creationId xmlns:a16="http://schemas.microsoft.com/office/drawing/2014/main" id="{E70076A1-F01F-40D1-9772-260D8660E5D4}"/>
              </a:ext>
            </a:extLst>
          </p:cNvPr>
          <p:cNvSpPr>
            <a:spLocks noGrp="1"/>
          </p:cNvSpPr>
          <p:nvPr>
            <p:ph type="ftr" sz="quarter" idx="11"/>
          </p:nvPr>
        </p:nvSpPr>
        <p:spPr>
          <a:xfrm>
            <a:off x="1579417" y="6248400"/>
            <a:ext cx="625117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idx="4294967295"/>
          </p:nvPr>
        </p:nvSpPr>
        <p:spPr/>
        <p:txBody>
          <a:bodyPr anchor="ctr"/>
          <a:lstStyle/>
          <a:p>
            <a:pPr eaLnBrk="1" hangingPunct="1"/>
            <a:r>
              <a:rPr lang="en-US" altLang="en-US" sz="3500" dirty="0"/>
              <a:t>Other Types of Mortgages Continued</a:t>
            </a:r>
            <a:r>
              <a:rPr lang="en-US" altLang="en-US" dirty="0">
                <a:solidFill>
                  <a:srgbClr val="CC0000"/>
                </a:solidFill>
              </a:rPr>
              <a:t> </a:t>
            </a:r>
          </a:p>
        </p:txBody>
      </p:sp>
      <p:sp>
        <p:nvSpPr>
          <p:cNvPr id="20485"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Alt-A mortgages</a:t>
            </a:r>
          </a:p>
          <a:p>
            <a:pPr lvl="1" eaLnBrk="1" hangingPunct="1"/>
            <a:r>
              <a:rPr lang="en-US" altLang="en-US" sz="1800" dirty="0"/>
              <a:t>“Alternative A-papers” are mortgages that are riskier than prime, but not as risky as subprime</a:t>
            </a:r>
          </a:p>
          <a:p>
            <a:pPr lvl="1" eaLnBrk="1" hangingPunct="1"/>
            <a:r>
              <a:rPr lang="en-US" altLang="en-US" sz="1800" dirty="0"/>
              <a:t>Interest rates on Alt-A loans are usually between prime and subprime rates</a:t>
            </a:r>
          </a:p>
          <a:p>
            <a:pPr eaLnBrk="1" hangingPunct="1"/>
            <a:r>
              <a:rPr lang="en-US" altLang="en-US" sz="2400" dirty="0"/>
              <a:t>Option ARMs (“Pick-a-Payment”)</a:t>
            </a:r>
          </a:p>
          <a:p>
            <a:pPr lvl="1" eaLnBrk="1" hangingPunct="1"/>
            <a:r>
              <a:rPr lang="en-US" altLang="en-US" sz="1800" dirty="0"/>
              <a:t>Give homebuyers an initial choice of payment options</a:t>
            </a:r>
          </a:p>
          <a:p>
            <a:pPr lvl="1" eaLnBrk="1" hangingPunct="1"/>
            <a:r>
              <a:rPr lang="en-US" altLang="en-US" sz="1800" b="1" dirty="0"/>
              <a:t>Minimum payment: </a:t>
            </a:r>
            <a:r>
              <a:rPr lang="en-US" altLang="en-US" sz="1800" dirty="0"/>
              <a:t>1% interest rate for 12 months, then variable rate, capitalization of unpaid interest, growing loan balance</a:t>
            </a:r>
          </a:p>
          <a:p>
            <a:pPr lvl="1" eaLnBrk="1" hangingPunct="1"/>
            <a:r>
              <a:rPr lang="en-US" altLang="en-US" sz="1800" b="1" dirty="0"/>
              <a:t>Interest Only payment: </a:t>
            </a:r>
            <a:r>
              <a:rPr lang="en-US" altLang="en-US" sz="1800" dirty="0"/>
              <a:t>pay interest only at an adjustable rate for first 5 to 10 years of loan, payments will increase substantially when IO term expires. </a:t>
            </a:r>
          </a:p>
          <a:p>
            <a:pPr lvl="1" eaLnBrk="1" hangingPunct="1"/>
            <a:r>
              <a:rPr lang="en-US" altLang="en-US" sz="1800" b="1" dirty="0"/>
              <a:t>15-year or 30-year fully amortizing payment</a:t>
            </a:r>
          </a:p>
          <a:p>
            <a:pPr eaLnBrk="1" hangingPunct="1"/>
            <a:endParaRPr lang="en-US" altLang="en-US" sz="2600" dirty="0"/>
          </a:p>
        </p:txBody>
      </p:sp>
      <p:sp>
        <p:nvSpPr>
          <p:cNvPr id="2" name="Footer Placeholder 1">
            <a:extLst>
              <a:ext uri="{FF2B5EF4-FFF2-40B4-BE49-F238E27FC236}">
                <a16:creationId xmlns:a16="http://schemas.microsoft.com/office/drawing/2014/main" id="{4466271A-6B4D-47BF-A842-78045D3A990F}"/>
              </a:ext>
            </a:extLst>
          </p:cNvPr>
          <p:cNvSpPr>
            <a:spLocks noGrp="1"/>
          </p:cNvSpPr>
          <p:nvPr>
            <p:ph type="ftr" sz="quarter" idx="11"/>
          </p:nvPr>
        </p:nvSpPr>
        <p:spPr>
          <a:xfrm>
            <a:off x="1762298" y="6248400"/>
            <a:ext cx="623870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idx="4294967295"/>
          </p:nvPr>
        </p:nvSpPr>
        <p:spPr/>
        <p:txBody>
          <a:bodyPr anchor="ctr"/>
          <a:lstStyle/>
          <a:p>
            <a:pPr eaLnBrk="1" hangingPunct="1"/>
            <a:r>
              <a:rPr lang="en-US" altLang="en-US" sz="3500" dirty="0"/>
              <a:t>Other Types of Mortgages Concluded</a:t>
            </a:r>
            <a:r>
              <a:rPr lang="en-US" altLang="en-US" dirty="0">
                <a:solidFill>
                  <a:srgbClr val="CC0000"/>
                </a:solidFill>
              </a:rPr>
              <a:t> </a:t>
            </a:r>
          </a:p>
        </p:txBody>
      </p:sp>
      <p:sp>
        <p:nvSpPr>
          <p:cNvPr id="22533"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600" dirty="0"/>
              <a:t>Second mortgages and home equity loans</a:t>
            </a:r>
          </a:p>
          <a:p>
            <a:pPr lvl="1" eaLnBrk="1" hangingPunct="1"/>
            <a:r>
              <a:rPr lang="en-US" altLang="en-US" sz="2200" dirty="0"/>
              <a:t>Second mortgages are secured by a piece of real estate already used to secure a first mortgage</a:t>
            </a:r>
          </a:p>
          <a:p>
            <a:pPr lvl="1" eaLnBrk="1" hangingPunct="1"/>
            <a:r>
              <a:rPr lang="en-US" altLang="en-US" sz="2200" dirty="0"/>
              <a:t>Home equity loans let customers borrow on a line of credit secured with a second mortgage on their homes</a:t>
            </a:r>
          </a:p>
          <a:p>
            <a:pPr eaLnBrk="1" hangingPunct="1"/>
            <a:r>
              <a:rPr lang="en-US" altLang="en-US" sz="2600" dirty="0"/>
              <a:t>Reverse-annuity mortgages (RAMs)</a:t>
            </a:r>
          </a:p>
          <a:p>
            <a:pPr lvl="1" eaLnBrk="1" hangingPunct="1"/>
            <a:r>
              <a:rPr lang="en-US" altLang="en-US" sz="2200" dirty="0"/>
              <a:t>Retirees or homeowners with a substantial amount of equity in their home can sell the equity back to a bank over time</a:t>
            </a:r>
          </a:p>
          <a:p>
            <a:pPr lvl="1" eaLnBrk="1" hangingPunct="1"/>
            <a:r>
              <a:rPr lang="en-US" altLang="en-US" sz="2200" dirty="0"/>
              <a:t>Various payment options are available</a:t>
            </a:r>
          </a:p>
          <a:p>
            <a:pPr lvl="1" eaLnBrk="1" hangingPunct="1"/>
            <a:r>
              <a:rPr lang="en-US" altLang="en-US" sz="2200" dirty="0"/>
              <a:t>Costs and servicing fees are high</a:t>
            </a:r>
          </a:p>
        </p:txBody>
      </p:sp>
      <p:sp>
        <p:nvSpPr>
          <p:cNvPr id="2" name="Footer Placeholder 1">
            <a:extLst>
              <a:ext uri="{FF2B5EF4-FFF2-40B4-BE49-F238E27FC236}">
                <a16:creationId xmlns:a16="http://schemas.microsoft.com/office/drawing/2014/main" id="{ACE93344-D714-421E-A324-DB19E45A414C}"/>
              </a:ext>
            </a:extLst>
          </p:cNvPr>
          <p:cNvSpPr>
            <a:spLocks noGrp="1"/>
          </p:cNvSpPr>
          <p:nvPr>
            <p:ph type="ftr" sz="quarter" idx="11"/>
          </p:nvPr>
        </p:nvSpPr>
        <p:spPr>
          <a:xfrm>
            <a:off x="1712421" y="6248400"/>
            <a:ext cx="613479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idx="4294967295"/>
          </p:nvPr>
        </p:nvSpPr>
        <p:spPr/>
        <p:txBody>
          <a:bodyPr anchor="ctr"/>
          <a:lstStyle/>
          <a:p>
            <a:pPr eaLnBrk="1" hangingPunct="1"/>
            <a:r>
              <a:rPr lang="en-US" altLang="en-US" sz="3500"/>
              <a:t>Secondary Mortgage Markets</a:t>
            </a:r>
          </a:p>
        </p:txBody>
      </p:sp>
      <p:sp>
        <p:nvSpPr>
          <p:cNvPr id="23557"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dirty="0"/>
              <a:t>FIs remove mortgages from their balance sheets through one of two mechanisms</a:t>
            </a:r>
            <a:endParaRPr lang="en-US" altLang="en-US" sz="2600" b="1" dirty="0"/>
          </a:p>
          <a:p>
            <a:pPr lvl="1" eaLnBrk="1" hangingPunct="1">
              <a:lnSpc>
                <a:spcPct val="90000"/>
              </a:lnSpc>
            </a:pPr>
            <a:r>
              <a:rPr lang="en-US" altLang="en-US" sz="2200" dirty="0"/>
              <a:t>By pooling recently originated mortgages together and selling them in the secondary market</a:t>
            </a:r>
          </a:p>
          <a:p>
            <a:pPr lvl="1" eaLnBrk="1" hangingPunct="1">
              <a:lnSpc>
                <a:spcPct val="90000"/>
              </a:lnSpc>
            </a:pPr>
            <a:r>
              <a:rPr lang="en-US" altLang="en-US" sz="2200" dirty="0"/>
              <a:t>By </a:t>
            </a:r>
            <a:r>
              <a:rPr lang="en-US" altLang="en-US" sz="2200" b="1" dirty="0"/>
              <a:t>securitizing mortgages </a:t>
            </a:r>
            <a:r>
              <a:rPr lang="en-US" altLang="en-US" sz="2200" dirty="0"/>
              <a:t>(i.e., by issuing securities backed by newly originated mortgages)</a:t>
            </a:r>
          </a:p>
          <a:p>
            <a:pPr marL="344487" lvl="1" indent="0" eaLnBrk="1" hangingPunct="1">
              <a:lnSpc>
                <a:spcPct val="90000"/>
              </a:lnSpc>
              <a:buNone/>
            </a:pPr>
            <a:endParaRPr lang="en-US" altLang="en-US" sz="2200" dirty="0"/>
          </a:p>
          <a:p>
            <a:pPr eaLnBrk="1" hangingPunct="1">
              <a:lnSpc>
                <a:spcPct val="90000"/>
              </a:lnSpc>
            </a:pPr>
            <a:r>
              <a:rPr lang="en-US" altLang="en-US" sz="2600" dirty="0"/>
              <a:t>Advantages of securitization</a:t>
            </a:r>
            <a:endParaRPr lang="en-US" altLang="en-US" sz="2200" b="1" dirty="0"/>
          </a:p>
          <a:p>
            <a:pPr lvl="1" eaLnBrk="1" hangingPunct="1">
              <a:lnSpc>
                <a:spcPct val="90000"/>
              </a:lnSpc>
            </a:pPr>
            <a:r>
              <a:rPr lang="en-US" altLang="en-US" sz="2200" dirty="0"/>
              <a:t>FIs can reduce the liquidity risk, interest rate risk, and credit risk of their loan portfolios</a:t>
            </a:r>
            <a:endParaRPr lang="en-US" altLang="en-US" sz="2200" b="1" dirty="0"/>
          </a:p>
          <a:p>
            <a:pPr lvl="1" eaLnBrk="1" hangingPunct="1">
              <a:lnSpc>
                <a:spcPct val="90000"/>
              </a:lnSpc>
            </a:pPr>
            <a:r>
              <a:rPr lang="en-US" altLang="en-US" sz="2200" dirty="0"/>
              <a:t>FIs generate income from origination and service fees</a:t>
            </a:r>
          </a:p>
        </p:txBody>
      </p:sp>
      <p:sp>
        <p:nvSpPr>
          <p:cNvPr id="2" name="Footer Placeholder 1">
            <a:extLst>
              <a:ext uri="{FF2B5EF4-FFF2-40B4-BE49-F238E27FC236}">
                <a16:creationId xmlns:a16="http://schemas.microsoft.com/office/drawing/2014/main" id="{08483CB8-0152-4E65-9CE3-CD734C3043D4}"/>
              </a:ext>
            </a:extLst>
          </p:cNvPr>
          <p:cNvSpPr>
            <a:spLocks noGrp="1"/>
          </p:cNvSpPr>
          <p:nvPr>
            <p:ph type="ftr" sz="quarter" idx="11"/>
          </p:nvPr>
        </p:nvSpPr>
        <p:spPr>
          <a:xfrm>
            <a:off x="1346662" y="6248400"/>
            <a:ext cx="665433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idx="4294967295"/>
          </p:nvPr>
        </p:nvSpPr>
        <p:spPr/>
        <p:txBody>
          <a:bodyPr anchor="ctr"/>
          <a:lstStyle/>
          <a:p>
            <a:pPr eaLnBrk="1" hangingPunct="1"/>
            <a:r>
              <a:rPr lang="en-US" altLang="en-US" sz="3500"/>
              <a:t>Mortgage Sales</a:t>
            </a:r>
          </a:p>
        </p:txBody>
      </p:sp>
      <p:sp>
        <p:nvSpPr>
          <p:cNvPr id="24581" name="Rectangle 3"/>
          <p:cNvSpPr>
            <a:spLocks noGrp="1" noChangeArrowheads="1"/>
          </p:cNvSpPr>
          <p:nvPr>
            <p:ph type="body" sz="half" idx="4294967295"/>
          </p:nvPr>
        </p:nvSpPr>
        <p:spPr>
          <a:xfrm>
            <a:off x="339213" y="1571778"/>
            <a:ext cx="8229600" cy="4770027"/>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FIs have sold mortgages and commercial real estate among themselves for over 100 years</a:t>
            </a:r>
          </a:p>
          <a:p>
            <a:pPr eaLnBrk="1" hangingPunct="1"/>
            <a:r>
              <a:rPr lang="en-US" altLang="en-US" sz="2200" dirty="0"/>
              <a:t>A large part of </a:t>
            </a:r>
            <a:r>
              <a:rPr lang="en-US" altLang="en-US" sz="2200" b="1" dirty="0"/>
              <a:t>correspondent banking</a:t>
            </a:r>
            <a:r>
              <a:rPr lang="en-US" altLang="en-US" sz="2200" dirty="0"/>
              <a:t> involves small banks making loans that are too big for them to hold on their balance sheets and selling parts of these loans to large banks with whom they have had a long-term deposit and lending correspondent relationship</a:t>
            </a:r>
          </a:p>
          <a:p>
            <a:pPr eaLnBrk="1" hangingPunct="1"/>
            <a:r>
              <a:rPr lang="en-US" altLang="en-US" sz="2200" dirty="0"/>
              <a:t>Large banks often sell parts of their loans (i.e., </a:t>
            </a:r>
            <a:r>
              <a:rPr lang="en-US" altLang="en-US" sz="2200" b="1" dirty="0"/>
              <a:t>participations</a:t>
            </a:r>
            <a:r>
              <a:rPr lang="en-US" altLang="en-US" sz="2200" dirty="0"/>
              <a:t>) to smaller banks</a:t>
            </a:r>
          </a:p>
          <a:p>
            <a:pPr eaLnBrk="1" hangingPunct="1"/>
            <a:r>
              <a:rPr lang="en-US" altLang="en-US" sz="2200" b="1" dirty="0"/>
              <a:t>Mortgage sales</a:t>
            </a:r>
            <a:r>
              <a:rPr lang="en-US" altLang="en-US" sz="2200" dirty="0"/>
              <a:t> occur when an FI originates a mortgage and sells it to an outside buyer</a:t>
            </a:r>
          </a:p>
          <a:p>
            <a:pPr lvl="1" eaLnBrk="1" hangingPunct="1"/>
            <a:r>
              <a:rPr lang="en-US" altLang="en-US" sz="2000" dirty="0"/>
              <a:t>A loan sale is made </a:t>
            </a:r>
            <a:r>
              <a:rPr lang="en-US" altLang="en-US" sz="2000" b="1" dirty="0"/>
              <a:t>with recourse</a:t>
            </a:r>
            <a:r>
              <a:rPr lang="en-US" altLang="en-US" sz="2000" dirty="0"/>
              <a:t> if the loan buyer can sell the loan back to the originator, should it go bad</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idx="4294967295"/>
          </p:nvPr>
        </p:nvSpPr>
        <p:spPr/>
        <p:txBody>
          <a:bodyPr anchor="ctr"/>
          <a:lstStyle/>
          <a:p>
            <a:pPr eaLnBrk="1" hangingPunct="1"/>
            <a:r>
              <a:rPr lang="en-US" altLang="en-US" sz="3500" dirty="0"/>
              <a:t>Mortgage Sales Continued</a:t>
            </a:r>
          </a:p>
        </p:txBody>
      </p:sp>
      <p:sp>
        <p:nvSpPr>
          <p:cNvPr id="25605" name="Rectangle 3"/>
          <p:cNvSpPr>
            <a:spLocks noGrp="1" noChangeArrowheads="1"/>
          </p:cNvSpPr>
          <p:nvPr>
            <p:ph type="body" sz="half" idx="4294967295"/>
          </p:nvPr>
        </p:nvSpPr>
        <p:spPr>
          <a:xfrm>
            <a:off x="457200" y="1660269"/>
            <a:ext cx="8229600" cy="4757737"/>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b="1" dirty="0"/>
              <a:t>Mortgage sellers</a:t>
            </a:r>
          </a:p>
          <a:p>
            <a:pPr lvl="1" eaLnBrk="1" hangingPunct="1">
              <a:lnSpc>
                <a:spcPct val="90000"/>
              </a:lnSpc>
            </a:pPr>
            <a:r>
              <a:rPr lang="en-US" altLang="en-US" sz="1800" dirty="0"/>
              <a:t>Money center banks, smaller banks, foreign banks, investment banks, hedge funds, and the U.S. government</a:t>
            </a:r>
          </a:p>
          <a:p>
            <a:pPr eaLnBrk="1" hangingPunct="1">
              <a:lnSpc>
                <a:spcPct val="90000"/>
              </a:lnSpc>
            </a:pPr>
            <a:r>
              <a:rPr lang="en-US" altLang="en-US" sz="2200" dirty="0"/>
              <a:t>Mortgage sales allow FIs to manage credit risk, achieve better asset diversification, and improve their liquidity and interest rate risk positions</a:t>
            </a:r>
          </a:p>
          <a:p>
            <a:pPr eaLnBrk="1" hangingPunct="1">
              <a:lnSpc>
                <a:spcPct val="90000"/>
              </a:lnSpc>
            </a:pPr>
            <a:r>
              <a:rPr lang="en-US" altLang="en-US" sz="2200" dirty="0"/>
              <a:t>FIs are encouraged to sell loans for economic and regulatory reasons</a:t>
            </a:r>
          </a:p>
          <a:p>
            <a:pPr lvl="1" eaLnBrk="1" hangingPunct="1">
              <a:lnSpc>
                <a:spcPct val="90000"/>
              </a:lnSpc>
            </a:pPr>
            <a:r>
              <a:rPr lang="en-US" altLang="en-US" sz="2200" dirty="0"/>
              <a:t>Sold mortgages can still generate fee income for the bank</a:t>
            </a:r>
          </a:p>
          <a:p>
            <a:pPr lvl="1" eaLnBrk="1" hangingPunct="1">
              <a:lnSpc>
                <a:spcPct val="90000"/>
              </a:lnSpc>
            </a:pPr>
            <a:r>
              <a:rPr lang="en-US" altLang="en-US" sz="2200" dirty="0"/>
              <a:t>Sold mortgages reduce the cost of reserve and capital requirements</a:t>
            </a:r>
          </a:p>
          <a:p>
            <a:pPr eaLnBrk="1" hangingPunct="1">
              <a:lnSpc>
                <a:spcPct val="90000"/>
              </a:lnSpc>
            </a:pPr>
            <a:r>
              <a:rPr lang="en-US" altLang="en-US" sz="2200" b="1" dirty="0"/>
              <a:t>Mortgage buyers</a:t>
            </a:r>
          </a:p>
          <a:p>
            <a:pPr lvl="1" eaLnBrk="1" hangingPunct="1">
              <a:lnSpc>
                <a:spcPct val="90000"/>
              </a:lnSpc>
            </a:pPr>
            <a:r>
              <a:rPr lang="en-US" altLang="en-US" sz="1800" dirty="0"/>
              <a:t>Investment banks, vulture funds, domestic and foreign banks, insurance companies and pension funds, closed-end bank loan mutual funds, and nonfinancial corporations</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idx="4294967295"/>
          </p:nvPr>
        </p:nvSpPr>
        <p:spPr/>
        <p:txBody>
          <a:bodyPr anchor="ctr"/>
          <a:lstStyle/>
          <a:p>
            <a:pPr eaLnBrk="1" hangingPunct="1"/>
            <a:r>
              <a:rPr lang="en-US" altLang="en-US" sz="3500" dirty="0"/>
              <a:t>Secondary Mortgage Markets</a:t>
            </a:r>
          </a:p>
        </p:txBody>
      </p:sp>
      <p:sp>
        <p:nvSpPr>
          <p:cNvPr id="26629"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b="1" dirty="0"/>
              <a:t>Government-sponsored enterprises (GSEs)</a:t>
            </a:r>
          </a:p>
          <a:p>
            <a:pPr marL="0" indent="0" eaLnBrk="1" hangingPunct="1">
              <a:lnSpc>
                <a:spcPct val="90000"/>
              </a:lnSpc>
              <a:buNone/>
            </a:pPr>
            <a:endParaRPr lang="en-US" altLang="en-US" sz="1800" dirty="0"/>
          </a:p>
          <a:p>
            <a:pPr eaLnBrk="1" hangingPunct="1">
              <a:lnSpc>
                <a:spcPct val="90000"/>
              </a:lnSpc>
            </a:pPr>
            <a:r>
              <a:rPr lang="en-US" altLang="en-US" sz="2200" dirty="0"/>
              <a:t>The U.S. government established the </a:t>
            </a:r>
            <a:r>
              <a:rPr lang="en-US" altLang="en-US" sz="2200" b="1" dirty="0"/>
              <a:t>Federal National Mortgage Association (FNMA, or Fannie Mae)</a:t>
            </a:r>
            <a:r>
              <a:rPr lang="en-US" altLang="en-US" sz="2200" dirty="0"/>
              <a:t> in 1938 to buy mortgages from depository institutions so they could lend to other mortgage borrowers</a:t>
            </a:r>
          </a:p>
          <a:p>
            <a:pPr lvl="1" eaLnBrk="1" hangingPunct="1">
              <a:lnSpc>
                <a:spcPct val="90000"/>
              </a:lnSpc>
            </a:pPr>
            <a:r>
              <a:rPr lang="en-US" altLang="en-US" sz="1800" dirty="0"/>
              <a:t>Mandate was to act as a secondary mortgage market facility that could purchase, hold, and sell mortgage loans</a:t>
            </a:r>
          </a:p>
          <a:p>
            <a:pPr eaLnBrk="1" hangingPunct="1">
              <a:lnSpc>
                <a:spcPct val="90000"/>
              </a:lnSpc>
            </a:pPr>
            <a:endParaRPr lang="en-US" altLang="en-US" sz="2200" dirty="0"/>
          </a:p>
          <a:p>
            <a:pPr eaLnBrk="1" hangingPunct="1">
              <a:lnSpc>
                <a:spcPct val="90000"/>
              </a:lnSpc>
            </a:pPr>
            <a:r>
              <a:rPr lang="en-US" altLang="en-US" sz="2200" dirty="0"/>
              <a:t>The </a:t>
            </a:r>
            <a:r>
              <a:rPr lang="en-US" altLang="en-US" sz="2200" b="1" dirty="0"/>
              <a:t>Federal Home Loan Mortgage Corporation (FHLMC, or Freddie Mac</a:t>
            </a:r>
            <a:r>
              <a:rPr lang="en-US" altLang="en-US" sz="2200" dirty="0"/>
              <a:t>) was formed in the 1960s to facilitate financing of conventional mortgages</a:t>
            </a:r>
            <a:endParaRPr lang="en-US" altLang="en-US" sz="2000" dirty="0"/>
          </a:p>
        </p:txBody>
      </p:sp>
      <p:sp>
        <p:nvSpPr>
          <p:cNvPr id="2" name="Footer Placeholder 1">
            <a:extLst>
              <a:ext uri="{FF2B5EF4-FFF2-40B4-BE49-F238E27FC236}">
                <a16:creationId xmlns:a16="http://schemas.microsoft.com/office/drawing/2014/main" id="{EC105E62-4792-4722-839F-04AA5C3E4C8E}"/>
              </a:ext>
            </a:extLst>
          </p:cNvPr>
          <p:cNvSpPr>
            <a:spLocks noGrp="1"/>
          </p:cNvSpPr>
          <p:nvPr>
            <p:ph type="ftr" sz="quarter" idx="11"/>
          </p:nvPr>
        </p:nvSpPr>
        <p:spPr>
          <a:xfrm>
            <a:off x="1645920" y="6248400"/>
            <a:ext cx="621792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idx="4294967295"/>
          </p:nvPr>
        </p:nvSpPr>
        <p:spPr/>
        <p:txBody>
          <a:bodyPr anchor="ctr"/>
          <a:lstStyle/>
          <a:p>
            <a:pPr eaLnBrk="1" hangingPunct="1"/>
            <a:r>
              <a:rPr lang="en-US" altLang="en-US" sz="3500" dirty="0"/>
              <a:t>Secondary Mortgage Markets Continued</a:t>
            </a:r>
          </a:p>
        </p:txBody>
      </p:sp>
      <p:sp>
        <p:nvSpPr>
          <p:cNvPr id="27653" name="Rectangle 3"/>
          <p:cNvSpPr>
            <a:spLocks noGrp="1" noChangeArrowheads="1"/>
          </p:cNvSpPr>
          <p:nvPr>
            <p:ph type="body" sz="half" idx="4294967295"/>
          </p:nvPr>
        </p:nvSpPr>
        <p:spPr>
          <a:xfrm>
            <a:off x="457200" y="1719263"/>
            <a:ext cx="8229600" cy="4652040"/>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b="1" dirty="0"/>
              <a:t>Government National Mortgage Association (GNMA, or “</a:t>
            </a:r>
            <a:r>
              <a:rPr lang="en-US" altLang="en-US" sz="2200" b="1" dirty="0" err="1"/>
              <a:t>Ginnie</a:t>
            </a:r>
            <a:r>
              <a:rPr lang="en-US" altLang="en-US" sz="2200" b="1" dirty="0"/>
              <a:t> Mae”)</a:t>
            </a:r>
            <a:r>
              <a:rPr lang="en-US" altLang="en-US" sz="2200" dirty="0"/>
              <a:t> began operations in 1968 when it split off from Fannie Mae, and has two major functions</a:t>
            </a:r>
          </a:p>
          <a:p>
            <a:pPr lvl="1" eaLnBrk="1" hangingPunct="1">
              <a:lnSpc>
                <a:spcPct val="90000"/>
              </a:lnSpc>
            </a:pPr>
            <a:r>
              <a:rPr lang="en-US" altLang="en-US" sz="2000" dirty="0"/>
              <a:t>Sponsoring mortgage-backed securities programs of financial institutions such as banks, thrifts, and mortgage bankers</a:t>
            </a:r>
          </a:p>
          <a:p>
            <a:pPr lvl="1" eaLnBrk="1" hangingPunct="1">
              <a:lnSpc>
                <a:spcPct val="90000"/>
              </a:lnSpc>
            </a:pPr>
            <a:r>
              <a:rPr lang="en-US" altLang="en-US" sz="2000" dirty="0"/>
              <a:t>Acting as a guarantor to investors in mortgage-backed securities regarding the timely pass-through of principal and interest payments from the FI or mortgage servicer to the bond holder</a:t>
            </a:r>
          </a:p>
          <a:p>
            <a:pPr eaLnBrk="1" hangingPunct="1">
              <a:lnSpc>
                <a:spcPct val="90000"/>
              </a:lnSpc>
            </a:pPr>
            <a:r>
              <a:rPr lang="en-US" altLang="en-US" sz="2200" dirty="0"/>
              <a:t>Only supports those pools of mortgage loans whose default or credit risk is insured by one of four government agencies, all of which target groups that might otherwise be disadvantaged in the housing market</a:t>
            </a:r>
          </a:p>
          <a:p>
            <a:pPr lvl="1" eaLnBrk="1" hangingPunct="1">
              <a:lnSpc>
                <a:spcPct val="90000"/>
              </a:lnSpc>
            </a:pPr>
            <a:r>
              <a:rPr lang="en-US" altLang="en-US" sz="1800" dirty="0"/>
              <a:t>E.g., Low-income families, young families, and veterans</a:t>
            </a:r>
          </a:p>
          <a:p>
            <a:pPr lvl="1" eaLnBrk="1" hangingPunct="1">
              <a:lnSpc>
                <a:spcPct val="90000"/>
              </a:lnSpc>
            </a:pPr>
            <a:r>
              <a:rPr lang="en-US" altLang="en-US" sz="1800" dirty="0"/>
              <a:t>Maximum mortgage under the GNMA securitization program had a cap of $417,000 for a single-family home in 2016 (with exceptions)</a:t>
            </a:r>
          </a:p>
          <a:p>
            <a:pPr lvl="1" eaLnBrk="1" hangingPunct="1">
              <a:lnSpc>
                <a:spcPct val="90000"/>
              </a:lnSpc>
            </a:pPr>
            <a:endParaRPr lang="en-US" altLang="en-US" sz="2000" dirty="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idx="4294967295"/>
          </p:nvPr>
        </p:nvSpPr>
        <p:spPr/>
        <p:txBody>
          <a:bodyPr anchor="ctr"/>
          <a:lstStyle/>
          <a:p>
            <a:pPr eaLnBrk="1" hangingPunct="1"/>
            <a:r>
              <a:rPr lang="en-US" altLang="en-US" sz="3500" dirty="0"/>
              <a:t>Secondary Mortgage Markets Concluded</a:t>
            </a:r>
          </a:p>
        </p:txBody>
      </p:sp>
      <p:sp>
        <p:nvSpPr>
          <p:cNvPr id="29701"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dirty="0"/>
              <a:t>Between 2005 and 2007, subprime mortgage default rates increased from 5.37% to 10.09%</a:t>
            </a:r>
          </a:p>
          <a:p>
            <a:pPr eaLnBrk="1" hangingPunct="1">
              <a:lnSpc>
                <a:spcPct val="90000"/>
              </a:lnSpc>
            </a:pPr>
            <a:r>
              <a:rPr lang="en-US" altLang="en-US" sz="2200" dirty="0"/>
              <a:t>Subprime mortgage holders 60 days or more behind in their payments hit 17.1% in June 2007 and was over 20% in August of the same year</a:t>
            </a:r>
          </a:p>
          <a:p>
            <a:pPr eaLnBrk="1" hangingPunct="1">
              <a:lnSpc>
                <a:spcPct val="90000"/>
              </a:lnSpc>
            </a:pPr>
            <a:r>
              <a:rPr lang="en-US" altLang="en-US" sz="2200" dirty="0"/>
              <a:t>Problems in the subprime market spilled over to the broader mortgage markets and helped fuel nationwide declines in home prices, which put many homeowners underwater and led to the bankruptcies of many major financial institutions</a:t>
            </a:r>
          </a:p>
          <a:p>
            <a:pPr eaLnBrk="1" hangingPunct="1">
              <a:lnSpc>
                <a:spcPct val="90000"/>
              </a:lnSpc>
            </a:pPr>
            <a:r>
              <a:rPr lang="en-US" altLang="en-US" sz="2200" dirty="0"/>
              <a:t>On September 7, 2008, the Federal Housing Finance Agency (FHFA) placed both Fannie Mae and Freddie Mac in government conservatorship</a:t>
            </a:r>
          </a:p>
          <a:p>
            <a:pPr marL="0" indent="0" eaLnBrk="1" hangingPunct="1">
              <a:lnSpc>
                <a:spcPct val="90000"/>
              </a:lnSpc>
              <a:buNone/>
            </a:pPr>
            <a:endParaRPr lang="en-US" altLang="en-US" sz="2200"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p:cNvSpPr>
            <a:spLocks noGrp="1" noChangeArrowheads="1"/>
          </p:cNvSpPr>
          <p:nvPr>
            <p:ph type="title" idx="4294967295"/>
          </p:nvPr>
        </p:nvSpPr>
        <p:spPr/>
        <p:txBody>
          <a:bodyPr anchor="ctr"/>
          <a:lstStyle/>
          <a:p>
            <a:pPr eaLnBrk="1" hangingPunct="1"/>
            <a:r>
              <a:rPr lang="en-US" altLang="en-US" sz="3500"/>
              <a:t>Mortgage-Backed Securities</a:t>
            </a:r>
          </a:p>
        </p:txBody>
      </p:sp>
      <p:sp>
        <p:nvSpPr>
          <p:cNvPr id="33797" name="Rectangle 3"/>
          <p:cNvSpPr>
            <a:spLocks noGrp="1" noChangeArrowheads="1"/>
          </p:cNvSpPr>
          <p:nvPr>
            <p:ph type="body" sz="half" idx="4294967295"/>
          </p:nvPr>
        </p:nvSpPr>
        <p:spPr>
          <a:xfrm>
            <a:off x="457200" y="1719263"/>
            <a:ext cx="8229600" cy="449718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b="1" dirty="0"/>
              <a:t>Mortgage-backed securities </a:t>
            </a:r>
            <a:r>
              <a:rPr lang="en-US" altLang="en-US" sz="2600" dirty="0"/>
              <a:t>allow mortgage issuers to separate the credit risk exposure from the lending process</a:t>
            </a:r>
            <a:endParaRPr lang="en-US" altLang="en-US" sz="2600" b="1" dirty="0"/>
          </a:p>
          <a:p>
            <a:pPr eaLnBrk="1" hangingPunct="1">
              <a:lnSpc>
                <a:spcPct val="90000"/>
              </a:lnSpc>
            </a:pPr>
            <a:r>
              <a:rPr lang="en-US" altLang="en-US" sz="2600" b="1" dirty="0"/>
              <a:t>Pass-through securities</a:t>
            </a:r>
            <a:r>
              <a:rPr lang="en-US" altLang="en-US" sz="2600" dirty="0"/>
              <a:t> “pass through” promised principal and interest payments to investors</a:t>
            </a:r>
          </a:p>
          <a:p>
            <a:pPr eaLnBrk="1" hangingPunct="1">
              <a:lnSpc>
                <a:spcPct val="90000"/>
              </a:lnSpc>
            </a:pPr>
            <a:r>
              <a:rPr lang="en-US" altLang="en-US" sz="2600" dirty="0"/>
              <a:t>Three agencies are directly involved in the creation of mortgage-backed pass-through securities</a:t>
            </a:r>
          </a:p>
          <a:p>
            <a:pPr lvl="1" eaLnBrk="1" hangingPunct="1">
              <a:lnSpc>
                <a:spcPct val="90000"/>
              </a:lnSpc>
            </a:pPr>
            <a:r>
              <a:rPr lang="en-US" altLang="en-US" sz="2200" dirty="0" err="1"/>
              <a:t>Ginnie</a:t>
            </a:r>
            <a:r>
              <a:rPr lang="en-US" altLang="en-US" sz="2200" dirty="0"/>
              <a:t> Mae, Fannie Mae, and Freddie Mac</a:t>
            </a:r>
          </a:p>
          <a:p>
            <a:pPr eaLnBrk="1" hangingPunct="1">
              <a:lnSpc>
                <a:spcPct val="90000"/>
              </a:lnSpc>
            </a:pPr>
            <a:r>
              <a:rPr lang="en-US" altLang="en-US" sz="2600" b="1" dirty="0"/>
              <a:t>Private mortgage pass-through issuers </a:t>
            </a:r>
            <a:r>
              <a:rPr lang="en-US" altLang="en-US" sz="2600" dirty="0"/>
              <a:t>create pass-throughs from nonconforming mortgages</a:t>
            </a:r>
          </a:p>
          <a:p>
            <a:pPr lvl="1" eaLnBrk="1" hangingPunct="1">
              <a:lnSpc>
                <a:spcPct val="90000"/>
              </a:lnSpc>
            </a:pPr>
            <a:r>
              <a:rPr lang="en-US" altLang="en-US" sz="2200" dirty="0"/>
              <a:t>E.g., commercial banks, thrifts, and private conduits</a:t>
            </a:r>
          </a:p>
        </p:txBody>
      </p:sp>
      <p:sp>
        <p:nvSpPr>
          <p:cNvPr id="2" name="Footer Placeholder 1">
            <a:extLst>
              <a:ext uri="{FF2B5EF4-FFF2-40B4-BE49-F238E27FC236}">
                <a16:creationId xmlns:a16="http://schemas.microsoft.com/office/drawing/2014/main" id="{327B2637-A5F4-4193-8998-FA24DD0BA881}"/>
              </a:ext>
            </a:extLst>
          </p:cNvPr>
          <p:cNvSpPr>
            <a:spLocks noGrp="1"/>
          </p:cNvSpPr>
          <p:nvPr>
            <p:ph type="ftr" sz="quarter" idx="11"/>
          </p:nvPr>
        </p:nvSpPr>
        <p:spPr>
          <a:xfrm>
            <a:off x="1828800" y="6298276"/>
            <a:ext cx="617219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idx="4294967295"/>
          </p:nvPr>
        </p:nvSpPr>
        <p:spPr/>
        <p:txBody>
          <a:bodyPr anchor="ctr"/>
          <a:lstStyle/>
          <a:p>
            <a:pPr eaLnBrk="1" hangingPunct="1"/>
            <a:r>
              <a:rPr lang="en-US" altLang="en-US" sz="3500" dirty="0"/>
              <a:t>Mortgage-Backed Securities Continued</a:t>
            </a:r>
          </a:p>
        </p:txBody>
      </p:sp>
      <p:sp>
        <p:nvSpPr>
          <p:cNvPr id="34821"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b="1" dirty="0"/>
              <a:t>Collateralized mortgage obligations (CMOs)</a:t>
            </a:r>
            <a:r>
              <a:rPr lang="en-US" altLang="en-US" sz="2200" dirty="0"/>
              <a:t> are mortgage-backed bonds with multiple bond holder classes or </a:t>
            </a:r>
            <a:r>
              <a:rPr lang="en-US" altLang="en-US" sz="2200" b="1" dirty="0"/>
              <a:t>tranches</a:t>
            </a:r>
          </a:p>
          <a:p>
            <a:pPr lvl="1" eaLnBrk="1" hangingPunct="1"/>
            <a:r>
              <a:rPr lang="en-US" altLang="en-US" sz="2200" dirty="0"/>
              <a:t>Each bond holder class has a different guaranteed coupon</a:t>
            </a:r>
          </a:p>
          <a:p>
            <a:pPr lvl="1" eaLnBrk="1" hangingPunct="1"/>
            <a:r>
              <a:rPr lang="en-US" altLang="en-US" sz="2200" dirty="0"/>
              <a:t>Mortgage prepayments retire only one tranche at a time, so all other trances are sequentially prepayment protected</a:t>
            </a:r>
          </a:p>
          <a:p>
            <a:pPr eaLnBrk="1" hangingPunct="1"/>
            <a:r>
              <a:rPr lang="en-US" altLang="en-US" sz="2200" b="1" dirty="0"/>
              <a:t>Mortgage-backed bonds (MBBs)</a:t>
            </a:r>
          </a:p>
          <a:p>
            <a:pPr lvl="1" eaLnBrk="1" hangingPunct="1"/>
            <a:r>
              <a:rPr lang="en-US" altLang="en-US" sz="2200" dirty="0"/>
              <a:t>MBBs allow FIs to raise long-term low-cost funds without removing mortgages from their balance sheets</a:t>
            </a:r>
          </a:p>
          <a:p>
            <a:pPr lvl="1" eaLnBrk="1" hangingPunct="1"/>
            <a:r>
              <a:rPr lang="en-US" altLang="en-US" sz="2200" dirty="0"/>
              <a:t>A group of mortgage assets is pledged as collateral against a MBB issue, but there is no direct link between the cash flows of the mortgages and the cash flows on the MBB</a:t>
            </a:r>
          </a:p>
        </p:txBody>
      </p:sp>
      <p:sp>
        <p:nvSpPr>
          <p:cNvPr id="2" name="Footer Placeholder 1">
            <a:extLst>
              <a:ext uri="{FF2B5EF4-FFF2-40B4-BE49-F238E27FC236}">
                <a16:creationId xmlns:a16="http://schemas.microsoft.com/office/drawing/2014/main" id="{E2C80358-128E-4B7B-86CB-2CEA063DABFD}"/>
              </a:ext>
            </a:extLst>
          </p:cNvPr>
          <p:cNvSpPr>
            <a:spLocks noGrp="1"/>
          </p:cNvSpPr>
          <p:nvPr>
            <p:ph type="ftr" sz="quarter" idx="11"/>
          </p:nvPr>
        </p:nvSpPr>
        <p:spPr>
          <a:xfrm>
            <a:off x="1346662" y="6248400"/>
            <a:ext cx="665433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p:nvPr>
        </p:nvSpPr>
        <p:spPr/>
        <p:txBody>
          <a:bodyPr anchor="ctr"/>
          <a:lstStyle/>
          <a:p>
            <a:pPr eaLnBrk="1" hangingPunct="1"/>
            <a:r>
              <a:rPr lang="en-US" altLang="en-US" sz="3500" dirty="0"/>
              <a:t>Mortgages Outstanding by </a:t>
            </a:r>
            <a:br>
              <a:rPr lang="en-US" altLang="en-US" sz="3500" dirty="0"/>
            </a:br>
            <a:r>
              <a:rPr lang="en-US" altLang="en-US" sz="3500" dirty="0"/>
              <a:t>Type of Holder </a:t>
            </a:r>
          </a:p>
        </p:txBody>
      </p:sp>
      <p:pic>
        <p:nvPicPr>
          <p:cNvPr id="4" name="Content Placeholder 3">
            <a:extLst>
              <a:ext uri="{FF2B5EF4-FFF2-40B4-BE49-F238E27FC236}">
                <a16:creationId xmlns:a16="http://schemas.microsoft.com/office/drawing/2014/main" id="{69B28A5B-C81F-4C05-BF8C-72C04FCE0A9A}"/>
              </a:ext>
            </a:extLst>
          </p:cNvPr>
          <p:cNvPicPr>
            <a:picLocks noGrp="1" noChangeAspect="1"/>
          </p:cNvPicPr>
          <p:nvPr>
            <p:ph idx="1"/>
          </p:nvPr>
        </p:nvPicPr>
        <p:blipFill>
          <a:blip r:embed="rId3"/>
          <a:stretch>
            <a:fillRect/>
          </a:stretch>
        </p:blipFill>
        <p:spPr>
          <a:xfrm>
            <a:off x="864524" y="1662545"/>
            <a:ext cx="7136476" cy="4129215"/>
          </a:xfrm>
          <a:prstGeom prst="rect">
            <a:avLst/>
          </a:prstGeom>
        </p:spPr>
      </p:pic>
      <p:sp>
        <p:nvSpPr>
          <p:cNvPr id="3" name="Footer Placeholder 2">
            <a:extLst>
              <a:ext uri="{FF2B5EF4-FFF2-40B4-BE49-F238E27FC236}">
                <a16:creationId xmlns:a16="http://schemas.microsoft.com/office/drawing/2014/main" id="{DE3C21D4-5AD8-4B6D-9A1D-06B585A79C92}"/>
              </a:ext>
            </a:extLst>
          </p:cNvPr>
          <p:cNvSpPr>
            <a:spLocks noGrp="1"/>
          </p:cNvSpPr>
          <p:nvPr>
            <p:ph type="ftr" sz="quarter" idx="11"/>
          </p:nvPr>
        </p:nvSpPr>
        <p:spPr>
          <a:xfrm>
            <a:off x="1496291" y="6248400"/>
            <a:ext cx="615141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nvPr>
        </p:nvSpPr>
        <p:spPr/>
        <p:txBody>
          <a:bodyPr anchor="ctr"/>
          <a:lstStyle/>
          <a:p>
            <a:pPr eaLnBrk="1" hangingPunct="1"/>
            <a:r>
              <a:rPr lang="en-US" altLang="en-US" sz="3500" dirty="0"/>
              <a:t>Mortgage-Backed Pass-Through Securities Outstanding</a:t>
            </a:r>
          </a:p>
        </p:txBody>
      </p:sp>
      <p:pic>
        <p:nvPicPr>
          <p:cNvPr id="4" name="Content Placeholder 3">
            <a:extLst>
              <a:ext uri="{FF2B5EF4-FFF2-40B4-BE49-F238E27FC236}">
                <a16:creationId xmlns:a16="http://schemas.microsoft.com/office/drawing/2014/main" id="{6BC31011-2A12-4464-A7E2-865FBE78B662}"/>
              </a:ext>
            </a:extLst>
          </p:cNvPr>
          <p:cNvPicPr>
            <a:picLocks noGrp="1" noChangeAspect="1"/>
          </p:cNvPicPr>
          <p:nvPr>
            <p:ph idx="1"/>
          </p:nvPr>
        </p:nvPicPr>
        <p:blipFill>
          <a:blip r:embed="rId3"/>
          <a:stretch>
            <a:fillRect/>
          </a:stretch>
        </p:blipFill>
        <p:spPr>
          <a:xfrm>
            <a:off x="964276" y="1878676"/>
            <a:ext cx="6583680" cy="3740728"/>
          </a:xfrm>
          <a:prstGeom prst="rect">
            <a:avLst/>
          </a:prstGeom>
        </p:spPr>
      </p:pic>
      <p:sp>
        <p:nvSpPr>
          <p:cNvPr id="3" name="Footer Placeholder 2">
            <a:extLst>
              <a:ext uri="{FF2B5EF4-FFF2-40B4-BE49-F238E27FC236}">
                <a16:creationId xmlns:a16="http://schemas.microsoft.com/office/drawing/2014/main" id="{B89B6212-F96D-47F7-BD26-3973B89EBAFA}"/>
              </a:ext>
            </a:extLst>
          </p:cNvPr>
          <p:cNvSpPr>
            <a:spLocks noGrp="1"/>
          </p:cNvSpPr>
          <p:nvPr>
            <p:ph type="ftr" sz="quarter" idx="11"/>
          </p:nvPr>
        </p:nvSpPr>
        <p:spPr>
          <a:xfrm>
            <a:off x="1662545" y="6248400"/>
            <a:ext cx="613479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p:cNvSpPr>
            <a:spLocks noGrp="1" noChangeArrowheads="1"/>
          </p:cNvSpPr>
          <p:nvPr>
            <p:ph type="title" idx="4294967295"/>
          </p:nvPr>
        </p:nvSpPr>
        <p:spPr/>
        <p:txBody>
          <a:bodyPr anchor="ctr"/>
          <a:lstStyle/>
          <a:p>
            <a:pPr eaLnBrk="1" hangingPunct="1"/>
            <a:r>
              <a:rPr lang="en-US" altLang="en-US" sz="3500"/>
              <a:t>International Trends in Securitization</a:t>
            </a:r>
          </a:p>
        </p:txBody>
      </p:sp>
      <p:sp>
        <p:nvSpPr>
          <p:cNvPr id="37893"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Europe is the world’s second-largest and most developed securitization market</a:t>
            </a:r>
          </a:p>
          <a:p>
            <a:pPr lvl="1" eaLnBrk="1" hangingPunct="1"/>
            <a:r>
              <a:rPr lang="en-US" altLang="en-US" sz="2000" dirty="0"/>
              <a:t>The European mortgage securitization peaked in 2008 before falling dramatically in 2009 as a result of the financial crisis</a:t>
            </a:r>
          </a:p>
          <a:p>
            <a:pPr lvl="1" eaLnBrk="1" hangingPunct="1"/>
            <a:r>
              <a:rPr lang="en-US" altLang="en-US" sz="2000" dirty="0"/>
              <a:t>The role of London banks in the mortgage-backed securitization market is now in question after the U.K.‘s 2016 referendum (aka “Brexit)</a:t>
            </a:r>
          </a:p>
          <a:p>
            <a:pPr marL="344487" lvl="1" indent="0" eaLnBrk="1" hangingPunct="1">
              <a:buNone/>
            </a:pPr>
            <a:endParaRPr lang="en-US" altLang="en-US" sz="2000" dirty="0"/>
          </a:p>
          <a:p>
            <a:pPr eaLnBrk="1" hangingPunct="1"/>
            <a:r>
              <a:rPr lang="en-US" altLang="en-US" sz="2200" dirty="0"/>
              <a:t>Parts of Europe and Asian real estate markets were not as affected by the mortgage crisis because they lacked substantial subprime lending</a:t>
            </a:r>
          </a:p>
        </p:txBody>
      </p:sp>
      <p:sp>
        <p:nvSpPr>
          <p:cNvPr id="2" name="Footer Placeholder 1">
            <a:extLst>
              <a:ext uri="{FF2B5EF4-FFF2-40B4-BE49-F238E27FC236}">
                <a16:creationId xmlns:a16="http://schemas.microsoft.com/office/drawing/2014/main" id="{099872B1-8A9C-4849-A046-AF72E9C3E4A9}"/>
              </a:ext>
            </a:extLst>
          </p:cNvPr>
          <p:cNvSpPr>
            <a:spLocks noGrp="1"/>
          </p:cNvSpPr>
          <p:nvPr>
            <p:ph type="ftr" sz="quarter" idx="11"/>
          </p:nvPr>
        </p:nvSpPr>
        <p:spPr>
          <a:xfrm>
            <a:off x="1762298" y="6248400"/>
            <a:ext cx="623870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2"/>
          <p:cNvSpPr>
            <a:spLocks noGrp="1" noChangeArrowheads="1"/>
          </p:cNvSpPr>
          <p:nvPr>
            <p:ph type="title" idx="4294967295"/>
          </p:nvPr>
        </p:nvSpPr>
        <p:spPr/>
        <p:txBody>
          <a:bodyPr anchor="ctr"/>
          <a:lstStyle/>
          <a:p>
            <a:pPr eaLnBrk="1" hangingPunct="1"/>
            <a:r>
              <a:rPr lang="en-US" altLang="en-US" sz="3500" dirty="0"/>
              <a:t>International Trends in Securitization Continued</a:t>
            </a:r>
          </a:p>
        </p:txBody>
      </p:sp>
      <p:sp>
        <p:nvSpPr>
          <p:cNvPr id="38917"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The largest banks in the Netherlands, Switzerland, and the United Kingdom had net losses in 2008</a:t>
            </a:r>
          </a:p>
          <a:p>
            <a:pPr lvl="1" eaLnBrk="1" hangingPunct="1"/>
            <a:r>
              <a:rPr lang="en-US" altLang="en-US" sz="1800" dirty="0"/>
              <a:t>Banks in Ireland, Spain, and the United Kingdom were especially hard hit as they had large investments in toxic mortgages and mortgaged-backed securities, both U.S. and domestic</a:t>
            </a:r>
            <a:br>
              <a:rPr lang="en-US" altLang="en-US" sz="1800" dirty="0"/>
            </a:br>
            <a:endParaRPr lang="en-US" altLang="en-US" sz="1800" dirty="0"/>
          </a:p>
          <a:p>
            <a:pPr eaLnBrk="1" hangingPunct="1"/>
            <a:r>
              <a:rPr lang="en-US" altLang="en-US" sz="2200" dirty="0"/>
              <a:t>Securitization overseas is often structured differently, with originators retaining title to the mortgages even after securitization</a:t>
            </a:r>
            <a:br>
              <a:rPr lang="en-US" altLang="en-US" sz="2200" dirty="0"/>
            </a:br>
            <a:endParaRPr lang="en-US" altLang="en-US" sz="2200" dirty="0"/>
          </a:p>
          <a:p>
            <a:pPr eaLnBrk="1" hangingPunct="1"/>
            <a:r>
              <a:rPr lang="en-US" altLang="en-US" sz="2200" dirty="0"/>
              <a:t>Securitization has declined due to the crisis, but will continue in the future</a:t>
            </a:r>
          </a:p>
        </p:txBody>
      </p:sp>
      <p:sp>
        <p:nvSpPr>
          <p:cNvPr id="2" name="Footer Placeholder 1">
            <a:extLst>
              <a:ext uri="{FF2B5EF4-FFF2-40B4-BE49-F238E27FC236}">
                <a16:creationId xmlns:a16="http://schemas.microsoft.com/office/drawing/2014/main" id="{84946EDF-89FB-40E6-8717-AB3D4AA1D65B}"/>
              </a:ext>
            </a:extLst>
          </p:cNvPr>
          <p:cNvSpPr>
            <a:spLocks noGrp="1"/>
          </p:cNvSpPr>
          <p:nvPr>
            <p:ph type="ftr" sz="quarter" idx="11"/>
          </p:nvPr>
        </p:nvSpPr>
        <p:spPr>
          <a:xfrm>
            <a:off x="1795549" y="6248400"/>
            <a:ext cx="620545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p:cNvSpPr>
            <a:spLocks noGrp="1" noChangeArrowheads="1"/>
          </p:cNvSpPr>
          <p:nvPr>
            <p:ph type="title"/>
          </p:nvPr>
        </p:nvSpPr>
        <p:spPr/>
        <p:txBody>
          <a:bodyPr anchor="ctr"/>
          <a:lstStyle/>
          <a:p>
            <a:pPr eaLnBrk="1" hangingPunct="1"/>
            <a:r>
              <a:rPr lang="en-US" altLang="en-US" sz="3500" dirty="0"/>
              <a:t>Global Securitized Asset Issuance</a:t>
            </a:r>
          </a:p>
        </p:txBody>
      </p:sp>
      <p:pic>
        <p:nvPicPr>
          <p:cNvPr id="4" name="Content Placeholder 3">
            <a:extLst>
              <a:ext uri="{FF2B5EF4-FFF2-40B4-BE49-F238E27FC236}">
                <a16:creationId xmlns:a16="http://schemas.microsoft.com/office/drawing/2014/main" id="{BD9BABAB-89E0-448B-9544-E748B63683CB}"/>
              </a:ext>
            </a:extLst>
          </p:cNvPr>
          <p:cNvPicPr>
            <a:picLocks noGrp="1" noChangeAspect="1"/>
          </p:cNvPicPr>
          <p:nvPr>
            <p:ph idx="1"/>
          </p:nvPr>
        </p:nvPicPr>
        <p:blipFill>
          <a:blip r:embed="rId3"/>
          <a:stretch>
            <a:fillRect/>
          </a:stretch>
        </p:blipFill>
        <p:spPr>
          <a:xfrm>
            <a:off x="831273" y="1417638"/>
            <a:ext cx="7169727" cy="4150313"/>
          </a:xfrm>
          <a:prstGeom prst="rect">
            <a:avLst/>
          </a:prstGeom>
        </p:spPr>
      </p:pic>
      <p:sp>
        <p:nvSpPr>
          <p:cNvPr id="2" name="Footer Placeholder 1">
            <a:extLst>
              <a:ext uri="{FF2B5EF4-FFF2-40B4-BE49-F238E27FC236}">
                <a16:creationId xmlns:a16="http://schemas.microsoft.com/office/drawing/2014/main" id="{8A50616C-C6E0-422D-A2C4-51DBAB420747}"/>
              </a:ext>
            </a:extLst>
          </p:cNvPr>
          <p:cNvSpPr>
            <a:spLocks noGrp="1"/>
          </p:cNvSpPr>
          <p:nvPr>
            <p:ph type="ftr" sz="quarter" idx="11"/>
          </p:nvPr>
        </p:nvSpPr>
        <p:spPr>
          <a:xfrm>
            <a:off x="1429789" y="6248400"/>
            <a:ext cx="628442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theme/theme1.xml><?xml version="1.0" encoding="utf-8"?>
<a:theme xmlns:a="http://schemas.openxmlformats.org/drawingml/2006/main" name="Network">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A50021"/>
        </a:dk2>
        <a:lt2>
          <a:srgbClr val="808080"/>
        </a:lt2>
        <a:accent1>
          <a:srgbClr val="006699"/>
        </a:accent1>
        <a:accent2>
          <a:srgbClr val="DDDDDD"/>
        </a:accent2>
        <a:accent3>
          <a:srgbClr val="FFFFFF"/>
        </a:accent3>
        <a:accent4>
          <a:srgbClr val="000000"/>
        </a:accent4>
        <a:accent5>
          <a:srgbClr val="AAB8CA"/>
        </a:accent5>
        <a:accent6>
          <a:srgbClr val="C8C8C8"/>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3376</TotalTime>
  <Words>3093</Words>
  <Application>Microsoft Office PowerPoint</Application>
  <PresentationFormat>On-screen Show (4:3)</PresentationFormat>
  <Paragraphs>234</Paragraphs>
  <Slides>28</Slides>
  <Notes>27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Times New Roman</vt:lpstr>
      <vt:lpstr>Wingdings</vt:lpstr>
      <vt:lpstr>Network</vt:lpstr>
      <vt:lpstr>Chapter Seven</vt:lpstr>
      <vt:lpstr>Mortgages and Mortgage-Backed Securities</vt:lpstr>
      <vt:lpstr>Primary Mortgage Market </vt:lpstr>
      <vt:lpstr>Mortgage Loans Outstanding</vt:lpstr>
      <vt:lpstr>Mortgage Characteristics </vt:lpstr>
      <vt:lpstr>Mortgage Characteristics Continued </vt:lpstr>
      <vt:lpstr>Mortgage Characteristics Concluded </vt:lpstr>
      <vt:lpstr>Discount Points and Other Fees</vt:lpstr>
      <vt:lpstr>Mortgage Refinancing </vt:lpstr>
      <vt:lpstr>Mortgage Amortization </vt:lpstr>
      <vt:lpstr>Mortgage Payments </vt:lpstr>
      <vt:lpstr>Mortgage Payments Continued </vt:lpstr>
      <vt:lpstr>Other Types of Mortgages </vt:lpstr>
      <vt:lpstr>Other Types of Mortgages Continued </vt:lpstr>
      <vt:lpstr>Other Types of Mortgages Concluded </vt:lpstr>
      <vt:lpstr>Secondary Mortgage Markets</vt:lpstr>
      <vt:lpstr>Mortgage Sales</vt:lpstr>
      <vt:lpstr>Mortgage Sales Continued</vt:lpstr>
      <vt:lpstr>Secondary Mortgage Markets</vt:lpstr>
      <vt:lpstr>Secondary Mortgage Markets Continued</vt:lpstr>
      <vt:lpstr>Secondary Mortgage Markets Concluded</vt:lpstr>
      <vt:lpstr>Mortgage-Backed Securities</vt:lpstr>
      <vt:lpstr>Mortgage-Backed Securities Continued</vt:lpstr>
      <vt:lpstr>Mortgages Outstanding by  Type of Holder </vt:lpstr>
      <vt:lpstr>Mortgage-Backed Pass-Through Securities Outstanding</vt:lpstr>
      <vt:lpstr>International Trends in Securitization</vt:lpstr>
      <vt:lpstr>International Trends in Securitization Continued</vt:lpstr>
      <vt:lpstr>Global Securitized Asset Issuance</vt:lpstr>
    </vt:vector>
  </TitlesOfParts>
  <Company>University at Buffalo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MARKETS AND INSTITIUTIONS: A Modern Perspective</dc:title>
  <dc:creator>Joseph Ogden</dc:creator>
  <cp:lastModifiedBy>Woo, Dana</cp:lastModifiedBy>
  <cp:revision>322</cp:revision>
  <dcterms:created xsi:type="dcterms:W3CDTF">2000-07-01T19:33:32Z</dcterms:created>
  <dcterms:modified xsi:type="dcterms:W3CDTF">2018-02-23T02:12:30Z</dcterms:modified>
</cp:coreProperties>
</file>