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5" r:id="rId1"/>
  </p:sldMasterIdLst>
  <p:notesMasterIdLst>
    <p:notesMasterId r:id="rId38"/>
  </p:notesMasterIdLst>
  <p:handoutMasterIdLst>
    <p:handoutMasterId r:id="rId39"/>
  </p:handoutMasterIdLst>
  <p:sldIdLst>
    <p:sldId id="375" r:id="rId2"/>
    <p:sldId id="290" r:id="rId3"/>
    <p:sldId id="342" r:id="rId4"/>
    <p:sldId id="344" r:id="rId5"/>
    <p:sldId id="341" r:id="rId6"/>
    <p:sldId id="362" r:id="rId7"/>
    <p:sldId id="345" r:id="rId8"/>
    <p:sldId id="346" r:id="rId9"/>
    <p:sldId id="347" r:id="rId10"/>
    <p:sldId id="348" r:id="rId11"/>
    <p:sldId id="349" r:id="rId12"/>
    <p:sldId id="350" r:id="rId13"/>
    <p:sldId id="374" r:id="rId14"/>
    <p:sldId id="352" r:id="rId15"/>
    <p:sldId id="353" r:id="rId16"/>
    <p:sldId id="379" r:id="rId17"/>
    <p:sldId id="354" r:id="rId18"/>
    <p:sldId id="355" r:id="rId19"/>
    <p:sldId id="356" r:id="rId20"/>
    <p:sldId id="365" r:id="rId21"/>
    <p:sldId id="366" r:id="rId22"/>
    <p:sldId id="376" r:id="rId23"/>
    <p:sldId id="367" r:id="rId24"/>
    <p:sldId id="357" r:id="rId25"/>
    <p:sldId id="358" r:id="rId26"/>
    <p:sldId id="369" r:id="rId27"/>
    <p:sldId id="368" r:id="rId28"/>
    <p:sldId id="371" r:id="rId29"/>
    <p:sldId id="359" r:id="rId30"/>
    <p:sldId id="372" r:id="rId31"/>
    <p:sldId id="360" r:id="rId32"/>
    <p:sldId id="373" r:id="rId33"/>
    <p:sldId id="377" r:id="rId34"/>
    <p:sldId id="378" r:id="rId35"/>
    <p:sldId id="380" r:id="rId36"/>
    <p:sldId id="381" r:id="rId37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00"/>
    <a:srgbClr val="FFCC00"/>
    <a:srgbClr val="000066"/>
    <a:srgbClr val="663300"/>
    <a:srgbClr val="1C1C1C"/>
    <a:srgbClr val="CC9900"/>
    <a:srgbClr val="007FBE"/>
    <a:srgbClr val="FEED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18" autoAdjust="0"/>
    <p:restoredTop sz="86635" autoAdjust="0"/>
  </p:normalViewPr>
  <p:slideViewPr>
    <p:cSldViewPr snapToGrid="0" snapToObjects="1">
      <p:cViewPr varScale="1">
        <p:scale>
          <a:sx n="63" d="100"/>
          <a:sy n="63" d="100"/>
        </p:scale>
        <p:origin x="158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70179F0-46C0-4CF1-A740-3A31644F3A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58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DF0EB01-C0EF-4081-8FFB-1F700941D1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6297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97D9398-B7B7-4A33-B0B7-25C9DF38E73D}" type="slidenum">
              <a:rPr lang="en-US" altLang="en-US" sz="1200" smtClean="0"/>
              <a:pPr/>
              <a:t>2</a:t>
            </a:fld>
            <a:endParaRPr lang="en-US" altLang="en-US" sz="120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4A83984-BA96-4926-BE14-157C3B172EAB}" type="slidenum">
              <a:rPr lang="en-US" altLang="en-US" sz="1200" smtClean="0"/>
              <a:pPr/>
              <a:t>3</a:t>
            </a:fld>
            <a:endParaRPr lang="en-US" altLang="en-US" sz="12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F53AA34-E574-4378-8E1D-56A11613888C}" type="slidenum">
              <a:rPr lang="en-US" altLang="en-US" sz="1200" smtClean="0"/>
              <a:pPr/>
              <a:t>4</a:t>
            </a:fld>
            <a:endParaRPr lang="en-US" alt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8FCA11D-3584-44FE-AE8D-B86716A5745C}" type="slidenum">
              <a:rPr lang="en-US" altLang="en-US" sz="1200" smtClean="0"/>
              <a:pPr/>
              <a:t>5</a:t>
            </a:fld>
            <a:endParaRPr lang="en-US" altLang="en-US" sz="12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1C40EBB-BEDF-42AA-87CC-79E09A7F1E04}" type="slidenum">
              <a:rPr lang="en-US" altLang="en-US" sz="1200" smtClean="0"/>
              <a:pPr/>
              <a:t>6</a:t>
            </a:fld>
            <a:endParaRPr lang="en-US" altLang="en-US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0502790-73E6-4FE6-8A2F-D233B640DB10}" type="slidenum">
              <a:rPr lang="en-US" altLang="en-US" sz="1200" smtClean="0"/>
              <a:pPr/>
              <a:t>7</a:t>
            </a:fld>
            <a:endParaRPr lang="en-US" altLang="en-US" sz="12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Under the government’s Capital Purchase Program (a part of TARP), the government injected capital into firms and received cumulative preferred stock in return paying a 5% cumulative dividend for five years then a 9% dividend afterwards. </a:t>
            </a:r>
          </a:p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D77F2C1-B89F-4B8D-A9DE-A004A4B62B32}" type="slidenum">
              <a:rPr lang="en-US" altLang="en-US" sz="1200" smtClean="0"/>
              <a:pPr/>
              <a:t>8</a:t>
            </a:fld>
            <a:endParaRPr lang="en-US" altLang="en-US" sz="12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7154537-D70C-44B5-ACCE-E662129BA204}" type="slidenum">
              <a:rPr lang="en-US" altLang="en-US" sz="1200" smtClean="0"/>
              <a:pPr/>
              <a:t>9</a:t>
            </a:fld>
            <a:endParaRPr lang="en-US" altLang="en-US" sz="120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AE99F03-1BDC-4C77-AF9E-132DC12A076F}" type="slidenum">
              <a:rPr lang="en-US" altLang="en-US" sz="1200" smtClean="0"/>
              <a:pPr/>
              <a:t>10</a:t>
            </a:fld>
            <a:endParaRPr lang="en-US" altLang="en-US" sz="12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DDDA939-ED34-4D22-8730-D7C4D333845F}" type="slidenum">
              <a:rPr lang="en-US" altLang="en-US" sz="1200" smtClean="0"/>
              <a:pPr/>
              <a:t>11</a:t>
            </a:fld>
            <a:endParaRPr lang="en-US" altLang="en-US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0EF3478-AF36-4C98-B449-E601B1F01C09}" type="slidenum">
              <a:rPr lang="en-US" altLang="en-US" sz="1200" smtClean="0"/>
              <a:pPr/>
              <a:t>12</a:t>
            </a:fld>
            <a:endParaRPr lang="en-US" alt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A1604EE-930A-4527-9D55-3D557502930B}" type="slidenum">
              <a:rPr lang="en-US" altLang="en-US" sz="1200" smtClean="0"/>
              <a:pPr/>
              <a:t>14</a:t>
            </a:fld>
            <a:endParaRPr lang="en-US" altLang="en-US" sz="120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AC7A2EB-278F-4660-8FAF-6E9CFFE6D888}" type="slidenum">
              <a:rPr lang="en-US" altLang="en-US" sz="1200" smtClean="0"/>
              <a:pPr/>
              <a:t>15</a:t>
            </a:fld>
            <a:endParaRPr lang="en-US" altLang="en-US" sz="120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8B19D72-104A-4C48-B9ED-059C8E6299B6}" type="slidenum">
              <a:rPr lang="en-US" altLang="en-US" sz="1200" smtClean="0"/>
              <a:pPr/>
              <a:t>17</a:t>
            </a:fld>
            <a:endParaRPr lang="en-US" altLang="en-US" sz="12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C923C29-4421-4282-B0D5-42BA877602A1}" type="slidenum">
              <a:rPr lang="en-US" altLang="en-US" sz="1200" smtClean="0"/>
              <a:pPr/>
              <a:t>18</a:t>
            </a:fld>
            <a:endParaRPr lang="en-US" altLang="en-US" sz="12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C645743-DEE1-4F3E-BC4D-0C6299044149}" type="slidenum">
              <a:rPr lang="en-US" altLang="en-US" sz="1200" smtClean="0"/>
              <a:pPr/>
              <a:t>19</a:t>
            </a:fld>
            <a:endParaRPr lang="en-US" altLang="en-US" sz="120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96ED79F-0DCC-45ED-8F7B-1C990893765C}" type="slidenum">
              <a:rPr lang="en-US" altLang="en-US" sz="1200" smtClean="0"/>
              <a:pPr/>
              <a:t>20</a:t>
            </a:fld>
            <a:endParaRPr lang="en-US" altLang="en-US" sz="12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20C9137-823D-4D3A-8D01-BD3AFE163D9E}" type="slidenum">
              <a:rPr lang="en-US" altLang="en-US" sz="1200" smtClean="0"/>
              <a:pPr/>
              <a:t>21</a:t>
            </a:fld>
            <a:endParaRPr lang="en-US" altLang="en-US" sz="120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6554B1F-3385-4749-BA4B-51D008C48443}" type="slidenum">
              <a:rPr lang="en-US" altLang="en-US" sz="1200" smtClean="0"/>
              <a:pPr/>
              <a:t>22</a:t>
            </a:fld>
            <a:endParaRPr lang="en-US" altLang="en-US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1E26C66-7A25-4713-A0A4-B54A58AB6F96}" type="slidenum">
              <a:rPr lang="en-US" altLang="en-US" sz="1200" smtClean="0"/>
              <a:pPr/>
              <a:t>23</a:t>
            </a:fld>
            <a:endParaRPr lang="en-US" altLang="en-US" sz="120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DB0803F-C1DE-4645-A857-C7EABC524851}" type="slidenum">
              <a:rPr lang="en-US" altLang="en-US" sz="1200" smtClean="0"/>
              <a:pPr/>
              <a:t>24</a:t>
            </a:fld>
            <a:endParaRPr lang="en-US" altLang="en-US" sz="12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EBC3F1A-38A8-459C-BA8C-A13E81D636B5}" type="slidenum">
              <a:rPr lang="en-US" altLang="en-US" sz="1200" smtClean="0"/>
              <a:pPr/>
              <a:t>25</a:t>
            </a:fld>
            <a:endParaRPr lang="en-US" altLang="en-US" sz="12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5624445-FE21-495F-B269-6262AC9BC9B6}" type="slidenum">
              <a:rPr lang="en-US" altLang="en-US" sz="1200" smtClean="0"/>
              <a:pPr/>
              <a:t>26</a:t>
            </a:fld>
            <a:endParaRPr lang="en-US" altLang="en-US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F5719C4-3A0D-4862-9E3E-A18B1166441A}" type="slidenum">
              <a:rPr lang="en-US" altLang="en-US" sz="1200" smtClean="0"/>
              <a:pPr/>
              <a:t>27</a:t>
            </a:fld>
            <a:endParaRPr lang="en-US" altLang="en-US" sz="120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CCDCE91-E8E2-4AC6-82AE-7E7973701498}" type="slidenum">
              <a:rPr lang="en-US" altLang="en-US" sz="1200" smtClean="0"/>
              <a:pPr/>
              <a:t>28</a:t>
            </a:fld>
            <a:endParaRPr lang="en-US" altLang="en-US" sz="120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A1EF1F7-1B7E-4906-B20C-ECA9332DBEC3}" type="slidenum">
              <a:rPr lang="en-US" altLang="en-US" sz="1200" smtClean="0"/>
              <a:pPr/>
              <a:t>29</a:t>
            </a:fld>
            <a:endParaRPr lang="en-US" altLang="en-US" sz="12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4147D06-9CC2-4593-BB78-4C7475D7E4A0}" type="slidenum">
              <a:rPr lang="en-US" altLang="en-US" sz="1200" smtClean="0"/>
              <a:pPr/>
              <a:t>30</a:t>
            </a:fld>
            <a:endParaRPr lang="en-US" altLang="en-US" sz="120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FINRA was created by the 2007 merger of the NASD and the regulatory arm of the NYSE. 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4120F2F-F0CB-47E7-A795-2CBE448EC463}" type="slidenum">
              <a:rPr lang="en-US" altLang="en-US" sz="1200" smtClean="0"/>
              <a:pPr/>
              <a:t>31</a:t>
            </a:fld>
            <a:endParaRPr lang="en-US" altLang="en-US" sz="120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CFCFEAC-BA65-493E-BADA-B7BEDE73604F}" type="slidenum">
              <a:rPr lang="en-US" altLang="en-US" sz="1200" smtClean="0"/>
              <a:pPr/>
              <a:t>32</a:t>
            </a:fld>
            <a:endParaRPr lang="en-US" altLang="en-US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F0724C6-A745-4AE4-975E-660552E5CBE1}" type="slidenum">
              <a:rPr lang="en-US" altLang="en-US" sz="1200" smtClean="0"/>
              <a:pPr/>
              <a:t>33</a:t>
            </a:fld>
            <a:endParaRPr lang="en-US" altLang="en-US" sz="12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Level 2 ADRs are much more liquid than Level 1 offerings. </a:t>
            </a:r>
          </a:p>
          <a:p>
            <a:endParaRPr lang="en-US" altLang="en-US" dirty="0"/>
          </a:p>
          <a:p>
            <a:r>
              <a:rPr lang="en-US" altLang="en-US" dirty="0"/>
              <a:t>ADRs provide low cost diversification, but may more directly expose investors to currency and sovereign risk.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862F580-AC2E-4D1D-8577-E9215038C3ED}" type="slidenum">
              <a:rPr lang="en-US" altLang="en-US" sz="1200" smtClean="0"/>
              <a:pPr/>
              <a:t>34</a:t>
            </a:fld>
            <a:endParaRPr lang="en-US" altLang="en-US" sz="120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9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BF9B459-C3E8-4EFC-948F-68104D4A66EF}" type="datetime1">
              <a:rPr lang="en-US" smtClean="0"/>
              <a:t>2/22/2018</a:t>
            </a:fld>
            <a:endParaRPr lang="en-US" altLang="en-US"/>
          </a:p>
        </p:txBody>
      </p:sp>
      <p:sp>
        <p:nvSpPr>
          <p:cNvPr id="40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41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223963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2FD9F2E-87C1-4F22-924B-8A0E311D8E2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5821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926D50-C5AC-458A-97DB-FFC98C8229E5}" type="datetime1">
              <a:rPr lang="en-US" smtClean="0"/>
              <a:t>2/22/2018</a:t>
            </a:fld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DDBD8F02-F272-4BE0-B15E-1ED2F02261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6991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69743-E048-4A3B-B6A5-CFE8445D9288}" type="datetime1">
              <a:rPr lang="en-US" smtClean="0"/>
              <a:t>2/22/2018</a:t>
            </a:fld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21E6DFC5-002B-4232-BFA7-31B53B3B74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9626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C2330B-8A6A-4F96-AE31-098B16EA7CC0}" type="datetime1">
              <a:rPr lang="en-US" smtClean="0"/>
              <a:t>2/22/2018</a:t>
            </a:fld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E824DF86-E7ED-4647-92AA-3C7EB3DEF8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4965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30071-4A75-4BB9-86AB-C1B95CFDCDA7}" type="datetime1">
              <a:rPr lang="en-US" smtClean="0"/>
              <a:t>2/22/2018</a:t>
            </a:fld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50CE2755-C219-4E33-AB62-735681689D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1258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2841A0-3541-4F01-A195-B602656FD4D0}" type="datetime1">
              <a:rPr lang="en-US" smtClean="0"/>
              <a:t>2/22/2018</a:t>
            </a:fld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30F49FAC-B425-4C16-AD1D-1BBD1E1B9A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1082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72ACA-3225-4032-AFC1-D5D31C1AEE57}" type="datetime1">
              <a:rPr lang="en-US" smtClean="0"/>
              <a:t>2/22/2018</a:t>
            </a:fld>
            <a:endParaRPr lang="en-US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3FAF5E32-61E8-45C2-A5AB-08AD32B57C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7259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E3745-898B-42B0-B066-A026A286C26E}" type="datetime1">
              <a:rPr lang="en-US" smtClean="0"/>
              <a:t>2/22/2018</a:t>
            </a:fld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BA7B4D78-59F2-421F-B858-4F4DB5EFB7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1909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68A44-3B1C-48FE-AA5A-192F2D028A74}" type="datetime1">
              <a:rPr lang="en-US" smtClean="0"/>
              <a:t>2/22/2018</a:t>
            </a:fld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D40F9552-5EF5-443F-90D8-AC2517DF97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83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99DB30-94BE-4F8A-91AB-EDBCA3F3F926}" type="datetime1">
              <a:rPr lang="en-US" smtClean="0"/>
              <a:t>2/22/2018</a:t>
            </a:fld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EB4175EF-8BDD-4FEB-933A-7930350099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1343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085BE-34B1-49D9-9E97-ED1869910775}" type="datetime1">
              <a:rPr lang="en-US" smtClean="0"/>
              <a:t>2/22/2018</a:t>
            </a:fld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6C535C40-6DD0-4EA8-A3B1-1E04F75C0A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641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602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smtClean="0">
                <a:latin typeface="+mn-lt"/>
              </a:defRPr>
            </a:lvl1pPr>
          </a:lstStyle>
          <a:p>
            <a:pPr>
              <a:defRPr/>
            </a:pPr>
            <a:fld id="{D53D0748-9168-4201-83D5-2D4DD257DC2B}" type="datetime1">
              <a:rPr lang="en-US" smtClean="0"/>
              <a:t>2/22/2018</a:t>
            </a:fld>
            <a:endParaRPr lang="en-US" altLang="en-US"/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smtClean="0">
                <a:latin typeface="+mn-lt"/>
              </a:defRPr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8602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latin typeface="+mn-lt"/>
              </a:defRPr>
            </a:lvl1pPr>
          </a:lstStyle>
          <a:p>
            <a:pPr>
              <a:defRPr/>
            </a:pPr>
            <a:r>
              <a:rPr lang="en-US" altLang="en-US"/>
              <a:t>1-</a:t>
            </a:r>
            <a:fld id="{1D0FFB6E-303B-4178-9D55-4A4573AFBC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Chapter Eight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z="5500"/>
              <a:t>Stock Markets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Overview of Stock Markets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dirty="0"/>
              <a:t>Primary stock markets allow suppliers of funds to raise equity capital</a:t>
            </a:r>
          </a:p>
          <a:p>
            <a:pPr eaLnBrk="1" hangingPunct="1"/>
            <a:r>
              <a:rPr lang="en-US" altLang="en-US" sz="2200" dirty="0"/>
              <a:t>Secondary stock markets are the most closely watched and reported of all financial markets</a:t>
            </a:r>
          </a:p>
          <a:p>
            <a:pPr eaLnBrk="1" hangingPunct="1"/>
            <a:r>
              <a:rPr lang="en-US" altLang="en-US" sz="2200" dirty="0"/>
              <a:t>Stockholders are the legal owners of a corporation</a:t>
            </a:r>
            <a:endParaRPr lang="en-US" altLang="en-US" sz="2000" dirty="0"/>
          </a:p>
          <a:p>
            <a:pPr lvl="1" eaLnBrk="1" hangingPunct="1"/>
            <a:r>
              <a:rPr lang="en-US" altLang="en-US" sz="2000" dirty="0"/>
              <a:t>Have a right to share in the firm’s profits (e.g., through dividends)</a:t>
            </a:r>
          </a:p>
          <a:p>
            <a:pPr lvl="1" eaLnBrk="1" hangingPunct="1"/>
            <a:r>
              <a:rPr lang="en-US" altLang="en-US" sz="2000" dirty="0"/>
              <a:t>Are residual claimants</a:t>
            </a:r>
          </a:p>
          <a:p>
            <a:pPr lvl="1" eaLnBrk="1" hangingPunct="1"/>
            <a:r>
              <a:rPr lang="en-US" altLang="en-US" sz="2000" dirty="0"/>
              <a:t>Have limited liability</a:t>
            </a:r>
          </a:p>
          <a:p>
            <a:pPr lvl="1" eaLnBrk="1" hangingPunct="1"/>
            <a:r>
              <a:rPr lang="en-US" altLang="en-US" sz="2000" dirty="0"/>
              <a:t>Have voting rights (e.g., to elect board of directors)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CB99BED-4B15-48B8-A3B9-EF1BD2AC9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13560" y="6248400"/>
            <a:ext cx="618744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0" y="6309360"/>
            <a:ext cx="7635240" cy="70104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200" b="1" i="1" dirty="0">
                <a:latin typeface="Book Antiqua" pitchFamily="18" charset="0"/>
              </a:rPr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2314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Common Stock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b="1" dirty="0"/>
              <a:t>Common stock </a:t>
            </a:r>
            <a:r>
              <a:rPr lang="en-US" altLang="en-US" sz="2200" dirty="0"/>
              <a:t>is the fundamental ownership claim in a public or private corporation</a:t>
            </a:r>
          </a:p>
          <a:p>
            <a:pPr eaLnBrk="1" hangingPunct="1"/>
            <a:r>
              <a:rPr lang="en-US" altLang="en-US" sz="2200" b="1" dirty="0"/>
              <a:t>Dividends</a:t>
            </a:r>
            <a:r>
              <a:rPr lang="en-US" altLang="en-US" sz="2200" dirty="0"/>
              <a:t> are discretionary, and are thus not guaranteed</a:t>
            </a:r>
          </a:p>
          <a:p>
            <a:pPr eaLnBrk="1" hangingPunct="1"/>
            <a:r>
              <a:rPr lang="en-US" altLang="en-US" sz="2200" dirty="0"/>
              <a:t>Common stockholders have the lowest priority claim in the event of bankruptcy (i.e., a </a:t>
            </a:r>
            <a:r>
              <a:rPr lang="en-US" altLang="en-US" sz="2200" b="1" dirty="0"/>
              <a:t>residual claim)</a:t>
            </a:r>
          </a:p>
          <a:p>
            <a:pPr eaLnBrk="1" hangingPunct="1"/>
            <a:r>
              <a:rPr lang="en-US" altLang="en-US" sz="2200" b="1" dirty="0"/>
              <a:t>Limited liability</a:t>
            </a:r>
            <a:r>
              <a:rPr lang="en-US" altLang="en-US" sz="2200" dirty="0"/>
              <a:t> implies that common stockholders can lose no more than their original investment</a:t>
            </a:r>
          </a:p>
          <a:p>
            <a:pPr eaLnBrk="1" hangingPunct="1"/>
            <a:r>
              <a:rPr lang="en-US" altLang="en-US" sz="2200" dirty="0"/>
              <a:t>Common stockholders control the firm’s activities indirectly by exercising their </a:t>
            </a:r>
            <a:r>
              <a:rPr lang="en-US" altLang="en-US" sz="2200" b="1" dirty="0"/>
              <a:t>voting rights</a:t>
            </a:r>
            <a:r>
              <a:rPr lang="en-US" altLang="en-US" sz="2200" dirty="0"/>
              <a:t> in the election of the board of directors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Common Stock Voting Rights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 b="1" dirty="0"/>
              <a:t>Dual-class firms</a:t>
            </a:r>
            <a:r>
              <a:rPr lang="en-US" altLang="en-US" sz="2200" dirty="0"/>
              <a:t> have two classes of common shares outstanding, with different voting rights assigned to each class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With </a:t>
            </a:r>
            <a:r>
              <a:rPr lang="en-US" altLang="en-US" sz="2200" b="1" dirty="0"/>
              <a:t>cumulative voting</a:t>
            </a:r>
            <a:r>
              <a:rPr lang="en-US" altLang="en-US" sz="2200" dirty="0"/>
              <a:t>, the number of votes assigned to each stockholder equals the number of shares held multiplied by the number of directors to be elected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The number of shares needed to elect </a:t>
            </a:r>
            <a:r>
              <a:rPr lang="en-US" altLang="en-US" sz="2000" b="1" i="1" dirty="0"/>
              <a:t>p</a:t>
            </a:r>
            <a:r>
              <a:rPr lang="en-US" altLang="en-US" sz="2000" dirty="0"/>
              <a:t> directors, </a:t>
            </a:r>
            <a:r>
              <a:rPr lang="en-US" altLang="en-US" sz="2000" b="1" i="1" dirty="0"/>
              <a:t>N</a:t>
            </a:r>
            <a:r>
              <a:rPr lang="en-US" altLang="en-US" sz="2000" b="1" i="1" baseline="-25000" dirty="0"/>
              <a:t>p</a:t>
            </a:r>
            <a:r>
              <a:rPr lang="en-US" altLang="en-US" sz="2000" dirty="0"/>
              <a:t>, is: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000" dirty="0"/>
              <a:t>	</a:t>
            </a:r>
          </a:p>
          <a:p>
            <a:pPr algn="ctr" eaLnBrk="1" hangingPunct="1">
              <a:lnSpc>
                <a:spcPct val="90000"/>
              </a:lnSpc>
              <a:buNone/>
            </a:pPr>
            <a:r>
              <a:rPr lang="en-US" altLang="en-US" sz="2000" b="1" i="1" dirty="0"/>
              <a:t>N</a:t>
            </a:r>
            <a:r>
              <a:rPr lang="en-US" altLang="en-US" sz="2000" b="1" i="1" baseline="-25000" dirty="0"/>
              <a:t>p</a:t>
            </a:r>
            <a:r>
              <a:rPr lang="en-US" altLang="en-US" sz="2000" i="1" dirty="0"/>
              <a:t> = [(</a:t>
            </a:r>
            <a:r>
              <a:rPr lang="en-US" altLang="en-US" sz="2000" b="1" i="1" dirty="0"/>
              <a:t>p</a:t>
            </a:r>
            <a:r>
              <a:rPr lang="en-US" altLang="en-US" sz="2000" i="1" dirty="0"/>
              <a:t> x # of votes available) / (# of directors to be elected + 1)] +1</a:t>
            </a:r>
          </a:p>
          <a:p>
            <a:pPr eaLnBrk="1" hangingPunct="1">
              <a:lnSpc>
                <a:spcPct val="90000"/>
              </a:lnSpc>
            </a:pPr>
            <a:endParaRPr lang="en-US" altLang="en-US" sz="22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A </a:t>
            </a:r>
            <a:r>
              <a:rPr lang="en-US" altLang="en-US" sz="2200" b="1" dirty="0"/>
              <a:t>proxy vote </a:t>
            </a:r>
            <a:r>
              <a:rPr lang="en-US" altLang="en-US" sz="2200" dirty="0"/>
              <a:t>allows stockholders to vote by absentee ballot (e.g., by internet or by mail)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F401C88-D936-421E-B299-C63827436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6880" y="6248400"/>
            <a:ext cx="61722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Stock Returns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sz="half" idx="4294967295"/>
          </p:nvPr>
        </p:nvSpPr>
        <p:spPr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dirty="0"/>
              <a:t>The return on a stock over one period (</a:t>
            </a:r>
            <a:r>
              <a:rPr lang="en-US" altLang="en-US" sz="2200" b="1" i="1" dirty="0" err="1"/>
              <a:t>R</a:t>
            </a:r>
            <a:r>
              <a:rPr lang="en-US" altLang="en-US" sz="2200" b="1" i="1" baseline="-25000" dirty="0" err="1"/>
              <a:t>t</a:t>
            </a:r>
            <a:r>
              <a:rPr lang="en-US" altLang="en-US" sz="2200" dirty="0"/>
              <a:t>) can be divided into capital gains and dividend returns:</a:t>
            </a:r>
          </a:p>
          <a:p>
            <a:pPr eaLnBrk="1" hangingPunct="1"/>
            <a:endParaRPr lang="en-US" altLang="en-US" sz="2200" dirty="0"/>
          </a:p>
          <a:p>
            <a:pPr eaLnBrk="1" hangingPunct="1"/>
            <a:endParaRPr lang="en-US" altLang="en-US" sz="2200" dirty="0"/>
          </a:p>
          <a:p>
            <a:pPr eaLnBrk="1" hangingPunct="1"/>
            <a:endParaRPr lang="en-US" altLang="en-US" sz="2200" dirty="0"/>
          </a:p>
          <a:p>
            <a:pPr lvl="2" eaLnBrk="1" hangingPunct="1">
              <a:buFont typeface="Wingdings" pitchFamily="2" charset="2"/>
              <a:buNone/>
            </a:pPr>
            <a:endParaRPr lang="en-US" altLang="en-US" sz="2100" b="1" i="1" dirty="0"/>
          </a:p>
          <a:p>
            <a:pPr lvl="2" eaLnBrk="1" hangingPunct="1">
              <a:buFont typeface="Wingdings" pitchFamily="2" charset="2"/>
              <a:buNone/>
            </a:pPr>
            <a:r>
              <a:rPr lang="en-US" altLang="en-US" sz="2100" b="1" i="1" dirty="0"/>
              <a:t>P</a:t>
            </a:r>
            <a:r>
              <a:rPr lang="en-US" altLang="en-US" sz="2100" b="1" i="1" baseline="-25000" dirty="0"/>
              <a:t>t</a:t>
            </a:r>
            <a:r>
              <a:rPr lang="en-US" altLang="en-US" sz="2100" b="1" i="1" dirty="0"/>
              <a:t> </a:t>
            </a:r>
            <a:r>
              <a:rPr lang="en-US" altLang="en-US" sz="2100" dirty="0"/>
              <a:t>= stock price at time </a:t>
            </a:r>
            <a:r>
              <a:rPr lang="en-US" altLang="en-US" sz="2100" b="1" i="1" dirty="0"/>
              <a:t>t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en-US" sz="2100" b="1" i="1" dirty="0"/>
              <a:t>D</a:t>
            </a:r>
            <a:r>
              <a:rPr lang="en-US" altLang="en-US" sz="2100" b="1" i="1" baseline="-25000" dirty="0"/>
              <a:t>t</a:t>
            </a:r>
            <a:r>
              <a:rPr lang="en-US" altLang="en-US" sz="2100" dirty="0"/>
              <a:t> = dividends paid over time </a:t>
            </a:r>
            <a:r>
              <a:rPr lang="en-US" altLang="en-US" sz="2100" b="1" i="1" dirty="0"/>
              <a:t>t – </a:t>
            </a:r>
            <a:r>
              <a:rPr lang="en-US" altLang="en-US" sz="2100" b="1" dirty="0"/>
              <a:t>1</a:t>
            </a:r>
            <a:r>
              <a:rPr lang="en-US" altLang="en-US" sz="2100" dirty="0"/>
              <a:t> to </a:t>
            </a:r>
            <a:r>
              <a:rPr lang="en-US" altLang="en-US" sz="2100" b="1" i="1" dirty="0"/>
              <a:t>t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en-US" sz="2100" b="1" dirty="0"/>
              <a:t>(</a:t>
            </a:r>
            <a:r>
              <a:rPr lang="en-US" altLang="en-US" sz="2100" b="1" i="1" dirty="0"/>
              <a:t>P</a:t>
            </a:r>
            <a:r>
              <a:rPr lang="en-US" altLang="en-US" sz="2100" b="1" i="1" baseline="-25000" dirty="0"/>
              <a:t>t</a:t>
            </a:r>
            <a:r>
              <a:rPr lang="en-US" altLang="en-US" sz="2100" b="1" i="1" dirty="0"/>
              <a:t> – P</a:t>
            </a:r>
            <a:r>
              <a:rPr lang="en-US" altLang="en-US" sz="2100" b="1" i="1" baseline="-25000" dirty="0"/>
              <a:t>t – </a:t>
            </a:r>
            <a:r>
              <a:rPr lang="en-US" altLang="en-US" sz="2100" b="1" baseline="-25000" dirty="0"/>
              <a:t>1</a:t>
            </a:r>
            <a:r>
              <a:rPr lang="en-US" altLang="en-US" sz="2100" b="1" dirty="0"/>
              <a:t>) / </a:t>
            </a:r>
            <a:r>
              <a:rPr lang="en-US" altLang="en-US" sz="2100" b="1" i="1" dirty="0"/>
              <a:t>P</a:t>
            </a:r>
            <a:r>
              <a:rPr lang="en-US" altLang="en-US" sz="2100" b="1" i="1" baseline="-25000" dirty="0"/>
              <a:t>t – </a:t>
            </a:r>
            <a:r>
              <a:rPr lang="en-US" altLang="en-US" sz="2100" b="1" baseline="-25000" dirty="0"/>
              <a:t>1</a:t>
            </a:r>
            <a:r>
              <a:rPr lang="en-US" altLang="en-US" sz="2100" dirty="0"/>
              <a:t> = capital gain over time </a:t>
            </a:r>
            <a:r>
              <a:rPr lang="en-US" altLang="en-US" sz="2100" b="1" i="1" dirty="0"/>
              <a:t>t – </a:t>
            </a:r>
            <a:r>
              <a:rPr lang="en-US" altLang="en-US" sz="2100" b="1" dirty="0"/>
              <a:t>1</a:t>
            </a:r>
            <a:r>
              <a:rPr lang="en-US" altLang="en-US" sz="2100" dirty="0"/>
              <a:t> to </a:t>
            </a:r>
            <a:r>
              <a:rPr lang="en-US" altLang="en-US" sz="2100" b="1" i="1" dirty="0"/>
              <a:t>t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en-US" sz="2100" b="1" i="1" dirty="0"/>
              <a:t>D</a:t>
            </a:r>
            <a:r>
              <a:rPr lang="en-US" altLang="en-US" sz="2100" b="1" i="1" baseline="-25000" dirty="0"/>
              <a:t>t </a:t>
            </a:r>
            <a:r>
              <a:rPr lang="en-US" altLang="en-US" sz="2100" b="1" dirty="0"/>
              <a:t>/ </a:t>
            </a:r>
            <a:r>
              <a:rPr lang="en-US" altLang="en-US" sz="2100" b="1" i="1" dirty="0"/>
              <a:t>P</a:t>
            </a:r>
            <a:r>
              <a:rPr lang="en-US" altLang="en-US" sz="2100" b="1" i="1" baseline="-25000" dirty="0"/>
              <a:t>t – </a:t>
            </a:r>
            <a:r>
              <a:rPr lang="en-US" altLang="en-US" sz="2100" b="1" baseline="-25000" dirty="0"/>
              <a:t>1</a:t>
            </a:r>
            <a:r>
              <a:rPr lang="en-US" altLang="en-US" sz="2100" baseline="-25000" dirty="0"/>
              <a:t> </a:t>
            </a:r>
            <a:r>
              <a:rPr lang="en-US" altLang="en-US" sz="2100" dirty="0"/>
              <a:t>= return from dividends over time </a:t>
            </a:r>
            <a:r>
              <a:rPr lang="en-US" altLang="en-US" sz="2100" b="1" i="1" dirty="0"/>
              <a:t>t – </a:t>
            </a:r>
            <a:r>
              <a:rPr lang="en-US" altLang="en-US" sz="2100" b="1" dirty="0"/>
              <a:t>1</a:t>
            </a:r>
            <a:r>
              <a:rPr lang="en-US" altLang="en-US" sz="2100" dirty="0"/>
              <a:t> to </a:t>
            </a:r>
            <a:r>
              <a:rPr lang="en-US" altLang="en-US" sz="2100" b="1" i="1" dirty="0"/>
              <a:t>t</a:t>
            </a:r>
          </a:p>
        </p:txBody>
      </p:sp>
      <p:graphicFrame>
        <p:nvGraphicFramePr>
          <p:cNvPr id="8198" name="Object 4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2997200" y="2740025"/>
          <a:ext cx="3132138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89" name="Equation" r:id="rId4" imgW="1409088" imgH="520474" progId="Equation.3">
                  <p:embed/>
                </p:oleObj>
              </mc:Choice>
              <mc:Fallback>
                <p:oleObj name="Equation" r:id="rId4" imgW="1409088" imgH="520474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7200" y="2740025"/>
                        <a:ext cx="3132138" cy="1171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1CA074-D7F9-4506-BC74-6302E8779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15440" y="6248400"/>
            <a:ext cx="615696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Stock Returns Example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sz="half" idx="4294967295"/>
          </p:nvPr>
        </p:nvSpPr>
        <p:spPr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dirty="0"/>
              <a:t>Suppose an investor buys 10 shares of stock priced at $55.10 and sells the stock one year later for $56.30 after collecting a $0.30 dividend per share. What was the investor’s pre-tax holding period return?</a:t>
            </a:r>
          </a:p>
          <a:p>
            <a:pPr eaLnBrk="1" hangingPunct="1"/>
            <a:endParaRPr lang="en-US" altLang="en-US" sz="2200" b="1" i="1" dirty="0"/>
          </a:p>
          <a:p>
            <a:pPr eaLnBrk="1" hangingPunct="1"/>
            <a:endParaRPr lang="en-US" altLang="en-US" sz="2200" b="1" i="1" dirty="0"/>
          </a:p>
          <a:p>
            <a:pPr eaLnBrk="1" hangingPunct="1"/>
            <a:endParaRPr lang="en-US" altLang="en-US" sz="2200" b="1" i="1" dirty="0"/>
          </a:p>
          <a:p>
            <a:pPr eaLnBrk="1" hangingPunct="1"/>
            <a:r>
              <a:rPr lang="en-US" altLang="en-US" sz="2000" dirty="0"/>
              <a:t>If dividend income is taxed at a 28% rate and capital gains are taxed at 20%, what was the investor’s after-tax holding period return?</a:t>
            </a:r>
          </a:p>
          <a:p>
            <a:pPr marL="0" indent="0" eaLnBrk="1" hangingPunct="1">
              <a:buNone/>
            </a:pPr>
            <a:endParaRPr lang="en-US" altLang="en-US" sz="2000" b="1" i="1" dirty="0"/>
          </a:p>
        </p:txBody>
      </p:sp>
      <p:sp>
        <p:nvSpPr>
          <p:cNvPr id="922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28057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8693216"/>
              </p:ext>
            </p:extLst>
          </p:nvPr>
        </p:nvGraphicFramePr>
        <p:xfrm>
          <a:off x="931068" y="3247232"/>
          <a:ext cx="7281863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86" name="Equation" r:id="rId4" imgW="3060700" imgH="368300" progId="Equation.3">
                  <p:embed/>
                </p:oleObj>
              </mc:Choice>
              <mc:Fallback>
                <p:oleObj name="Equation" r:id="rId4" imgW="3060700" imgH="368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068" y="3247232"/>
                        <a:ext cx="7281863" cy="884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>
            <a:extLst>
              <a:ext uri="{FF2B5EF4-FFF2-40B4-BE49-F238E27FC236}">
                <a16:creationId xmlns:a16="http://schemas.microsoft.com/office/drawing/2014/main" id="{2135DB9C-B4ED-400D-9182-D5404E3C52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6226157"/>
              </p:ext>
            </p:extLst>
          </p:nvPr>
        </p:nvGraphicFramePr>
        <p:xfrm>
          <a:off x="638175" y="5255420"/>
          <a:ext cx="7859713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87" name="Equation" r:id="rId6" imgW="3543300" imgH="215900" progId="Equation.3">
                  <p:embed/>
                </p:oleObj>
              </mc:Choice>
              <mc:Fallback>
                <p:oleObj name="Equation" r:id="rId6" imgW="3543300" imgH="215900" progId="Equation.3">
                  <p:embed/>
                  <p:pic>
                    <p:nvPicPr>
                      <p:cNvPr id="28160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5" y="5255420"/>
                        <a:ext cx="7859713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19337F0-C2C7-4302-99FB-1B7636D42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13560" y="6248400"/>
            <a:ext cx="618744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80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Preferred Stock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2"/>
            <a:ext cx="8148638" cy="4631531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600" b="1" dirty="0"/>
              <a:t>Preferred stock </a:t>
            </a:r>
            <a:r>
              <a:rPr lang="en-US" altLang="en-US" sz="2600" dirty="0"/>
              <a:t>is a hybrid security that has characteristics of both bonds and common stock</a:t>
            </a:r>
          </a:p>
          <a:p>
            <a:pPr lvl="1" eaLnBrk="1" hangingPunct="1"/>
            <a:r>
              <a:rPr lang="en-US" altLang="en-US" sz="2200" dirty="0"/>
              <a:t>Similar to common stock in that it represents an ownership interest in the issuing firm, but like a bond it pays a fixed periodic (dividend) payment</a:t>
            </a:r>
          </a:p>
          <a:p>
            <a:pPr eaLnBrk="1" hangingPunct="1"/>
            <a:r>
              <a:rPr lang="en-US" altLang="en-US" sz="2600" dirty="0"/>
              <a:t>Generally has </a:t>
            </a:r>
            <a:r>
              <a:rPr lang="en-US" altLang="en-US" sz="2600" b="1" dirty="0"/>
              <a:t>fixed dividends</a:t>
            </a:r>
            <a:r>
              <a:rPr lang="en-US" altLang="en-US" sz="2600" dirty="0"/>
              <a:t> that are paid quarterly</a:t>
            </a:r>
          </a:p>
          <a:p>
            <a:pPr eaLnBrk="1" hangingPunct="1"/>
            <a:r>
              <a:rPr lang="en-US" altLang="en-US" sz="2600" dirty="0"/>
              <a:t>Generally </a:t>
            </a:r>
            <a:r>
              <a:rPr lang="en-US" altLang="en-US" sz="2600" b="1" dirty="0"/>
              <a:t>does not have voting rights</a:t>
            </a:r>
            <a:r>
              <a:rPr lang="en-US" altLang="en-US" sz="2600" dirty="0"/>
              <a:t> unless dividend payments are missed</a:t>
            </a:r>
          </a:p>
          <a:p>
            <a:pPr eaLnBrk="1" hangingPunct="1"/>
            <a:r>
              <a:rPr lang="en-US" altLang="en-US" sz="2600" b="1" dirty="0"/>
              <a:t>Nonparticipating</a:t>
            </a:r>
            <a:r>
              <a:rPr lang="en-US" altLang="en-US" sz="2600" dirty="0"/>
              <a:t> versus </a:t>
            </a:r>
            <a:r>
              <a:rPr lang="en-US" altLang="en-US" sz="2600" b="1" dirty="0"/>
              <a:t>participating</a:t>
            </a:r>
            <a:r>
              <a:rPr lang="en-US" altLang="en-US" sz="2600" dirty="0"/>
              <a:t> </a:t>
            </a:r>
          </a:p>
          <a:p>
            <a:pPr eaLnBrk="1" hangingPunct="1"/>
            <a:r>
              <a:rPr lang="en-US" altLang="en-US" sz="2600" b="1" dirty="0"/>
              <a:t>Cumulative</a:t>
            </a:r>
            <a:r>
              <a:rPr lang="en-US" altLang="en-US" sz="2600" dirty="0"/>
              <a:t> versus </a:t>
            </a:r>
            <a:r>
              <a:rPr lang="en-US" altLang="en-US" sz="2600" b="1" dirty="0"/>
              <a:t>noncumulative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C9916F7-E310-448D-9327-51CB04A9F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47800" y="6248400"/>
            <a:ext cx="6248400" cy="457200"/>
          </a:xfrm>
        </p:spPr>
        <p:txBody>
          <a:bodyPr/>
          <a:lstStyle/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Primary Stock Markets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 b="1" dirty="0"/>
              <a:t>Primary markets</a:t>
            </a:r>
            <a:r>
              <a:rPr lang="en-US" altLang="en-US" sz="2200" dirty="0"/>
              <a:t> are markets in which corporations raise funds through new issues of securities, most of the time through </a:t>
            </a:r>
            <a:r>
              <a:rPr lang="en-US" altLang="en-US" sz="2200" b="1" dirty="0"/>
              <a:t>investment banks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/>
              <a:t>E.g., Morgan Stanley or Bank of America Merrill Lynch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Investment banks act as distribution agents in </a:t>
            </a:r>
            <a:r>
              <a:rPr lang="en-US" altLang="en-US" sz="2200" b="1" dirty="0"/>
              <a:t>best efforts underwriting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Investment banks act as principals in </a:t>
            </a:r>
            <a:r>
              <a:rPr lang="en-US" altLang="en-US" sz="2200" b="1" dirty="0"/>
              <a:t>firm commitment underwriting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000" b="1" dirty="0"/>
              <a:t>	gross proceeds </a:t>
            </a:r>
            <a:r>
              <a:rPr lang="en-US" altLang="en-US" sz="2000" dirty="0"/>
              <a:t>– </a:t>
            </a:r>
            <a:r>
              <a:rPr lang="en-US" altLang="en-US" sz="2000" b="1" dirty="0"/>
              <a:t>net proceeds</a:t>
            </a:r>
            <a:r>
              <a:rPr lang="en-US" altLang="en-US" sz="2000" dirty="0"/>
              <a:t> = </a:t>
            </a:r>
            <a:r>
              <a:rPr lang="en-US" altLang="en-US" sz="2000" b="1" dirty="0"/>
              <a:t>underwriter’s spread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A </a:t>
            </a:r>
            <a:r>
              <a:rPr lang="en-US" altLang="en-US" sz="2200" b="1" dirty="0"/>
              <a:t>syndicate</a:t>
            </a:r>
            <a:r>
              <a:rPr lang="en-US" altLang="en-US" sz="2200" dirty="0"/>
              <a:t> is a group of investment banks working in concert to issue stock; the lead underwriter is the </a:t>
            </a:r>
            <a:r>
              <a:rPr lang="en-US" altLang="en-US" sz="2200" b="1" dirty="0"/>
              <a:t>originating house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4264E2B-B5EC-42A9-805D-37EB3456C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6320" y="6248400"/>
            <a:ext cx="681228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Primary Stock Markets Continued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An </a:t>
            </a:r>
            <a:r>
              <a:rPr lang="en-US" altLang="en-US" sz="2200" b="1" dirty="0"/>
              <a:t>initial public offering (IPO)</a:t>
            </a:r>
            <a:r>
              <a:rPr lang="en-US" altLang="en-US" sz="2200" dirty="0"/>
              <a:t> is the first public issue of financial instruments by a firm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A </a:t>
            </a:r>
            <a:r>
              <a:rPr lang="en-US" altLang="en-US" sz="2200" b="1" dirty="0"/>
              <a:t>seasoned offering</a:t>
            </a:r>
            <a:r>
              <a:rPr lang="en-US" altLang="en-US" sz="2200" dirty="0"/>
              <a:t> is the sale of additional securities by a firm whose securities are already publicly traded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b="1" dirty="0"/>
              <a:t>Preemptive rights </a:t>
            </a:r>
            <a:r>
              <a:rPr lang="en-US" altLang="en-US" sz="2000" dirty="0"/>
              <a:t>give existing stockholders the ability to maintain their proportional ownership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A </a:t>
            </a:r>
            <a:r>
              <a:rPr lang="en-US" altLang="en-US" sz="2200" b="1" dirty="0"/>
              <a:t>red herring prospectus</a:t>
            </a:r>
            <a:r>
              <a:rPr lang="en-US" altLang="en-US" sz="2200" dirty="0"/>
              <a:t> is a preliminary version of the prospectus that describes a new security issue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 dirty="0"/>
              <a:t>Shelf registration</a:t>
            </a:r>
            <a:r>
              <a:rPr lang="en-US" altLang="en-US" sz="2200" dirty="0"/>
              <a:t> allows firms to offer multiple issues of stock over a two-year period with only one registration statement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DCAD739-A265-4544-9F86-7F417DA72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84960" y="6248400"/>
            <a:ext cx="641604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Secondary Stock Markets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600" b="1" dirty="0"/>
              <a:t>Secondary stock markets</a:t>
            </a:r>
            <a:r>
              <a:rPr lang="en-US" altLang="en-US" sz="2600" dirty="0"/>
              <a:t> are the markets in which stocks, once issued, are traded among investors</a:t>
            </a:r>
          </a:p>
          <a:p>
            <a:pPr eaLnBrk="1" hangingPunct="1"/>
            <a:r>
              <a:rPr lang="en-US" altLang="en-US" sz="2600" dirty="0"/>
              <a:t>The U.S. has several major stock markets</a:t>
            </a:r>
          </a:p>
          <a:p>
            <a:pPr lvl="1" eaLnBrk="1" hangingPunct="1"/>
            <a:r>
              <a:rPr lang="en-US" altLang="en-US" sz="2200" b="1" dirty="0"/>
              <a:t>New York Stock Exchange Euronext (NYSE/Euronext)</a:t>
            </a:r>
          </a:p>
          <a:p>
            <a:pPr lvl="2" eaLnBrk="1" hangingPunct="1"/>
            <a:r>
              <a:rPr lang="en-US" altLang="en-US" sz="2100" dirty="0"/>
              <a:t>The NYSE/Euronext Exchange was purchased by ICE in 2013.</a:t>
            </a:r>
          </a:p>
          <a:p>
            <a:pPr lvl="1" eaLnBrk="1" hangingPunct="1"/>
            <a:r>
              <a:rPr lang="en-US" altLang="en-US" sz="2200" b="1" dirty="0"/>
              <a:t>National Association of Securities Dealers Automated Quotation (NASDAQ)</a:t>
            </a:r>
          </a:p>
          <a:p>
            <a:pPr lvl="1" eaLnBrk="1" hangingPunct="1"/>
            <a:r>
              <a:rPr lang="en-US" altLang="en-US" sz="2200" b="1" dirty="0"/>
              <a:t>Bats/Direct Edge (former ECNs)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NYSE Euronext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300"/>
              <a:t>Trading occurs at a specific place on the floor of the exchange called a </a:t>
            </a:r>
            <a:r>
              <a:rPr lang="en-US" altLang="en-US" sz="2300" b="1"/>
              <a:t>trading post</a:t>
            </a:r>
          </a:p>
          <a:p>
            <a:pPr eaLnBrk="1" hangingPunct="1"/>
            <a:endParaRPr lang="en-US" altLang="en-US" sz="2300" b="1"/>
          </a:p>
          <a:p>
            <a:pPr eaLnBrk="1" hangingPunct="1"/>
            <a:r>
              <a:rPr lang="en-US" altLang="en-US" sz="2300"/>
              <a:t>Each stock has a special market maker called a </a:t>
            </a:r>
            <a:r>
              <a:rPr lang="en-US" altLang="en-US" sz="2300" b="1"/>
              <a:t>specialist</a:t>
            </a:r>
            <a:r>
              <a:rPr lang="en-US" altLang="en-US" sz="2300"/>
              <a:t>  or Designated Market Maker (DMM) that maintains liquidity for the stock at all times</a:t>
            </a:r>
            <a:endParaRPr lang="en-US" altLang="en-US" sz="2300" b="1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87D715-D764-4D19-982A-80363B08A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6400" y="6248400"/>
            <a:ext cx="618744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NYSE Euronext Continued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Three types of transactions occur at trading posts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A </a:t>
            </a:r>
            <a:r>
              <a:rPr lang="en-US" altLang="en-US" sz="2000" b="1" dirty="0"/>
              <a:t>market order</a:t>
            </a:r>
            <a:r>
              <a:rPr lang="en-US" altLang="en-US" sz="2000" dirty="0"/>
              <a:t> is an order to transact at the best price available when the order reaches the trading post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A </a:t>
            </a:r>
            <a:r>
              <a:rPr lang="en-US" altLang="en-US" sz="2000" b="1" dirty="0"/>
              <a:t>limit order</a:t>
            </a:r>
            <a:r>
              <a:rPr lang="en-US" altLang="en-US" sz="2000" dirty="0"/>
              <a:t> is an order to transact at a specified price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Specialists transact for their own account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20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200" b="1" dirty="0"/>
              <a:t>Program trading</a:t>
            </a:r>
            <a:r>
              <a:rPr lang="en-US" altLang="en-US" sz="2200" dirty="0"/>
              <a:t> is the simultaneous buying and selling of a portfolio of at least 15 different stocks valued at more than $1 million using computer programs to initiate the trades</a:t>
            </a:r>
          </a:p>
          <a:p>
            <a:pPr eaLnBrk="1" hangingPunct="1">
              <a:lnSpc>
                <a:spcPct val="90000"/>
              </a:lnSpc>
            </a:pPr>
            <a:endParaRPr lang="en-US" altLang="en-US" sz="22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200" b="1" dirty="0"/>
              <a:t>Circuit breakers</a:t>
            </a:r>
            <a:r>
              <a:rPr lang="en-US" altLang="en-US" sz="2200" dirty="0"/>
              <a:t> give investors time to make informed choices during periods of high market volatility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C0ACCC-5522-4C10-9271-15F4A30E9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13560" y="6248400"/>
            <a:ext cx="618744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Circuit-Breaker Levels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4085B7-8E45-46F8-8E75-ADEA0F604F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3080" y="1417638"/>
            <a:ext cx="5593080" cy="453602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5A598B-1F99-4D6E-B76D-A5B2F53B7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3520" y="6248400"/>
            <a:ext cx="618744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Purchase of a Stock on the NYSE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BB719C-AD3E-4D94-9060-C832D660C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20555"/>
            <a:ext cx="9144000" cy="2416889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8036F8-A4BE-4CC1-AFC9-D2FDD1632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61160" y="6248400"/>
            <a:ext cx="633984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Stock Market Quote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sz="half" idx="1"/>
          </p:nvPr>
        </p:nvSpPr>
        <p:spPr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/>
              <a:t>Name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Symbol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Open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High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Low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Close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Net Chg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% Chg</a:t>
            </a:r>
          </a:p>
        </p:txBody>
      </p:sp>
      <p:sp>
        <p:nvSpPr>
          <p:cNvPr id="19462" name="Rectangle 5"/>
          <p:cNvSpPr>
            <a:spLocks noGrp="1" noChangeArrowheads="1"/>
          </p:cNvSpPr>
          <p:nvPr>
            <p:ph sz="half" idx="2"/>
          </p:nvPr>
        </p:nvSpPr>
        <p:spPr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/>
              <a:t>Volume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52 Wk High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52 Wk Low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Div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Yield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P/E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YTD % Chg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F71D161-987A-4A31-9A90-BA837F290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15440" y="6248400"/>
            <a:ext cx="612648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CDD24-AAA2-42FD-816C-AAF963436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Stock Market Quote 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7CF7BB-3B98-4698-9758-6DB5E7077D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1040" y="1645920"/>
            <a:ext cx="7070960" cy="400812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F8C73F-67A6-4488-9C80-D81D2CF08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63040" y="6248400"/>
            <a:ext cx="653796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954703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Exchange Traded Funds (ETFs)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600" dirty="0"/>
              <a:t>Pioneered by the former AMEX (now NYSE/AMEX)</a:t>
            </a:r>
          </a:p>
          <a:p>
            <a:pPr lvl="1" eaLnBrk="1" hangingPunct="1"/>
            <a:r>
              <a:rPr lang="en-US" altLang="en-US" sz="2200" dirty="0"/>
              <a:t>ETFs are index funds that are listed on an exchange and can be traded intraday and shorted</a:t>
            </a:r>
          </a:p>
          <a:p>
            <a:pPr lvl="1" eaLnBrk="1" hangingPunct="1"/>
            <a:r>
              <a:rPr lang="en-US" altLang="en-US" sz="2200" dirty="0"/>
              <a:t>Prices may not exactly match an index</a:t>
            </a:r>
          </a:p>
          <a:p>
            <a:pPr eaLnBrk="1" hangingPunct="1"/>
            <a:endParaRPr lang="en-US" altLang="en-US" sz="26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E20111D-B73E-41B7-8F11-E301B642A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74520" y="6248400"/>
            <a:ext cx="612648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NASDAQ and OTC Markets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 dirty="0"/>
              <a:t>NASDAQ was the </a:t>
            </a:r>
            <a:r>
              <a:rPr lang="en-US" altLang="en-US" sz="2200" b="1" dirty="0"/>
              <a:t>world’s first electronic market</a:t>
            </a:r>
            <a:r>
              <a:rPr lang="en-US" altLang="en-US" sz="2200" dirty="0"/>
              <a:t> and has no physical trading floor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/>
              <a:t>Provides continuous trading for the most active stocks traded </a:t>
            </a:r>
            <a:r>
              <a:rPr lang="en-US" altLang="en-US" sz="2200" b="1" dirty="0"/>
              <a:t>over-the-counter (OTC)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/>
              <a:t>Primarily a dealer market where many, often more than 20, dealers act as market makers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/>
              <a:t>A </a:t>
            </a:r>
            <a:r>
              <a:rPr lang="en-US" altLang="en-US" sz="2200" b="1" dirty="0"/>
              <a:t>small order execution system (SOES)</a:t>
            </a:r>
            <a:r>
              <a:rPr lang="en-US" altLang="en-US" sz="2200" dirty="0"/>
              <a:t> provides automatic order execution for orders of less than or equal to 1,000 shares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/>
              <a:t>The NASD maintains an electronic “</a:t>
            </a:r>
            <a:r>
              <a:rPr lang="en-US" altLang="en-US" sz="2200" b="1" dirty="0"/>
              <a:t>OTC bulletin board</a:t>
            </a:r>
            <a:r>
              <a:rPr lang="en-US" altLang="en-US" sz="2200" dirty="0"/>
              <a:t>” and “</a:t>
            </a:r>
            <a:r>
              <a:rPr lang="en-US" altLang="en-US" sz="2200" b="1" dirty="0"/>
              <a:t>pink sheets</a:t>
            </a:r>
            <a:r>
              <a:rPr lang="en-US" altLang="en-US" sz="2200" dirty="0"/>
              <a:t>” for small firms that are not part of the NASDAQ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D1A45CA-C800-47A2-95C5-962B8F03A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74520" y="6248400"/>
            <a:ext cx="623316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Secondary Stock Markets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552950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Choice of market listings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NYSE has extensive listing requirements (e.g., firm market value and trading volume)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NASDAQ requirements are cheaper and can be met by smaller firms with less active trading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 dirty="0"/>
              <a:t>Electronic communication networks (ECNs)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Normal trading occurs between 9:30 a.m. and 4:00 p.m. eastern standard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Extended-hours trading occurs through computerized </a:t>
            </a:r>
            <a:r>
              <a:rPr lang="en-US" altLang="en-US" sz="2000" b="1" dirty="0"/>
              <a:t>alternative trading systems (ATSs)</a:t>
            </a:r>
            <a:r>
              <a:rPr lang="en-US" altLang="en-US" sz="2000" dirty="0"/>
              <a:t> a.k.a. ECNs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BATS (Better Alternative Trading System) has now become an exchange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 dirty="0"/>
              <a:t>Online trading</a:t>
            </a:r>
            <a:r>
              <a:rPr lang="en-US" altLang="en-US" sz="2200" dirty="0"/>
              <a:t> via the internet is becoming increasingly popular with both individual and professional investors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24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E20E565-56B7-49C5-B6FB-1025017AB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0" y="6248400"/>
            <a:ext cx="6126480" cy="457200"/>
          </a:xfrm>
        </p:spPr>
        <p:txBody>
          <a:bodyPr/>
          <a:lstStyle/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Flash Trading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 b="1" dirty="0"/>
              <a:t>Flash trading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For a fee, traders are allowed to see incoming buy or sell orders milliseconds earlier than general market traders</a:t>
            </a:r>
            <a:br>
              <a:rPr lang="en-US" altLang="en-US" sz="2000" dirty="0"/>
            </a:br>
            <a:endParaRPr lang="en-US" altLang="en-US" sz="20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Exchanges claim that the flash trading benefits all traders by creating more market liquidity and the opportunity for price improvement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Critics contend that flash trading creates a market in which certain traders can unfairly exploit others</a:t>
            </a:r>
          </a:p>
          <a:p>
            <a:pPr eaLnBrk="1" hangingPunct="1">
              <a:lnSpc>
                <a:spcPct val="90000"/>
              </a:lnSpc>
            </a:pPr>
            <a:endParaRPr lang="en-US" altLang="en-US" sz="22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Wash trades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/>
              <a:t>The illegal act of acting as both buyer and seller in the same transaction</a:t>
            </a:r>
          </a:p>
          <a:p>
            <a:pPr eaLnBrk="1" hangingPunct="1">
              <a:lnSpc>
                <a:spcPct val="90000"/>
              </a:lnSpc>
            </a:pPr>
            <a:endParaRPr lang="en-US" altLang="en-US" sz="22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6493022-6145-468C-B463-5FAF7A638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54480" y="6248400"/>
            <a:ext cx="627888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Flash Trading Continued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21068"/>
            <a:ext cx="8150772" cy="4585139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dirty="0"/>
              <a:t>In </a:t>
            </a:r>
            <a:r>
              <a:rPr lang="en-US" altLang="en-US" sz="2200" b="1" dirty="0"/>
              <a:t>flash trading</a:t>
            </a:r>
            <a:r>
              <a:rPr lang="en-US" altLang="en-US" sz="2200" dirty="0"/>
              <a:t>, traders are allowed to see incoming buy or sell orders milliseconds earlier than general market traders</a:t>
            </a:r>
          </a:p>
          <a:p>
            <a:pPr eaLnBrk="1" hangingPunct="1"/>
            <a:r>
              <a:rPr lang="en-US" altLang="en-US" sz="2200" dirty="0"/>
              <a:t>Flash traders then use computerized statistical analysis to generate high frequency trading strategies that are executed by computer as well</a:t>
            </a:r>
          </a:p>
          <a:p>
            <a:pPr lvl="1" eaLnBrk="1" hangingPunct="1"/>
            <a:r>
              <a:rPr lang="en-US" altLang="en-US" sz="2000" dirty="0"/>
              <a:t>Pro</a:t>
            </a:r>
          </a:p>
          <a:p>
            <a:pPr lvl="2" eaLnBrk="1" hangingPunct="1"/>
            <a:r>
              <a:rPr lang="en-US" altLang="en-US" sz="1800" dirty="0"/>
              <a:t>Flash trading creates more liquidity and the possibility of price improvement </a:t>
            </a:r>
          </a:p>
          <a:p>
            <a:pPr lvl="1" eaLnBrk="1" hangingPunct="1"/>
            <a:r>
              <a:rPr lang="en-US" altLang="en-US" sz="2000" dirty="0"/>
              <a:t>Cons </a:t>
            </a:r>
          </a:p>
          <a:p>
            <a:pPr lvl="2" eaLnBrk="1" hangingPunct="1"/>
            <a:r>
              <a:rPr lang="en-US" altLang="en-US" sz="1800" dirty="0"/>
              <a:t>Creates a disadvantage for regular traders and investors who are not allowed to view incoming orders</a:t>
            </a:r>
          </a:p>
          <a:p>
            <a:pPr lvl="2" eaLnBrk="1" hangingPunct="1"/>
            <a:r>
              <a:rPr lang="en-US" altLang="en-US" sz="1800" dirty="0"/>
              <a:t>High volume of trading generated by multiple computers can lead to events like the so called “flash crash”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20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1909CC-D265-406A-AE02-858554578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3080" y="6248400"/>
            <a:ext cx="6217920" cy="457200"/>
          </a:xfrm>
        </p:spPr>
        <p:txBody>
          <a:bodyPr/>
          <a:lstStyle/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Flash Trading Concluded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5800" y="1752600"/>
            <a:ext cx="7696200" cy="4724400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As a result of the flash crash, the SEC imposed circuit breaker rules for individual stocks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Trading is halted if the price breaks the price band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/>
              <a:t>Price band = (Reference Price) ± [(Reference price) × (Percentage parameter)] 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20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20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2D8566-DE5F-4997-B02B-B12410EA1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1160" y="3413760"/>
            <a:ext cx="6035040" cy="28956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Naked Access and Dark Pools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5800" y="1752599"/>
            <a:ext cx="7696200" cy="4619625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 b="1" dirty="0"/>
              <a:t>Naked access </a:t>
            </a:r>
            <a:r>
              <a:rPr lang="en-US" altLang="en-US" sz="2200" dirty="0"/>
              <a:t>occurs when brokers and exchanges allow some traders to engage in high frequency trades anonymously using the broker’s access code</a:t>
            </a:r>
          </a:p>
          <a:p>
            <a:pPr eaLnBrk="1" hangingPunct="1">
              <a:lnSpc>
                <a:spcPct val="90000"/>
              </a:lnSpc>
            </a:pPr>
            <a:endParaRPr lang="en-US" altLang="en-US" sz="22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200" b="1" dirty="0"/>
              <a:t>Dark pools of liquidity </a:t>
            </a:r>
            <a:r>
              <a:rPr lang="en-US" altLang="en-US" sz="2200" dirty="0"/>
              <a:t>are trading networks that provide liquidity but that do not display trades on order books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/>
              <a:t>In 2008, 3% of daily stock trading was processed through dark pool trading. In 2016, this number climbed to 42%.</a:t>
            </a:r>
            <a:br>
              <a:rPr lang="en-US" altLang="en-US" sz="1800" dirty="0"/>
            </a:br>
            <a:endParaRPr lang="en-US" altLang="en-US" sz="18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In 2013, the SEC approved a plan for new rules requiring dark pools to disclose and detail trading activity on their platforms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/>
              <a:t>New rules require such systems to file detailed information about their operations, including trading by broker dealer operators on the ATS, which could pose conflicts of interest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2C9C40-C6CB-42B9-A5F3-A75EAA428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45920" y="6248400"/>
            <a:ext cx="6217920" cy="457200"/>
          </a:xfrm>
        </p:spPr>
        <p:txBody>
          <a:bodyPr/>
          <a:lstStyle/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Stock Market Indexes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dirty="0"/>
              <a:t>A </a:t>
            </a:r>
            <a:r>
              <a:rPr lang="en-US" altLang="en-US" sz="2200" b="1" dirty="0"/>
              <a:t>stock market index</a:t>
            </a:r>
            <a:r>
              <a:rPr lang="en-US" altLang="en-US" sz="2200" dirty="0"/>
              <a:t> is the composite value of a group of secondary market-traded stocks</a:t>
            </a:r>
          </a:p>
          <a:p>
            <a:pPr eaLnBrk="1" hangingPunct="1"/>
            <a:r>
              <a:rPr lang="en-US" altLang="en-US" sz="2200" b="1" dirty="0"/>
              <a:t>Price-weighted index</a:t>
            </a:r>
          </a:p>
          <a:p>
            <a:pPr lvl="1" eaLnBrk="1" hangingPunct="1"/>
            <a:r>
              <a:rPr lang="en-US" altLang="en-US" sz="2000" dirty="0"/>
              <a:t>The Dow Jones Industrial Average (DJIA), composed of 30 large companies, is the most widely reported stock market index</a:t>
            </a:r>
          </a:p>
          <a:p>
            <a:pPr eaLnBrk="1" hangingPunct="1"/>
            <a:r>
              <a:rPr lang="en-US" altLang="en-US" sz="2200" b="1" dirty="0"/>
              <a:t>Value-weighted indexes</a:t>
            </a:r>
          </a:p>
          <a:p>
            <a:pPr lvl="1" eaLnBrk="1" hangingPunct="1"/>
            <a:r>
              <a:rPr lang="en-US" altLang="en-US" sz="2000" dirty="0"/>
              <a:t>NYSE Composite</a:t>
            </a:r>
          </a:p>
          <a:p>
            <a:pPr lvl="1" eaLnBrk="1" hangingPunct="1"/>
            <a:r>
              <a:rPr lang="en-US" altLang="en-US" sz="2000" dirty="0"/>
              <a:t>Standard &amp; Poor’s 500</a:t>
            </a:r>
          </a:p>
          <a:p>
            <a:pPr lvl="1" eaLnBrk="1" hangingPunct="1"/>
            <a:r>
              <a:rPr lang="en-US" altLang="en-US" sz="2000" dirty="0"/>
              <a:t>NASDAQ Composite</a:t>
            </a:r>
          </a:p>
          <a:p>
            <a:pPr lvl="1" eaLnBrk="1" hangingPunct="1"/>
            <a:r>
              <a:rPr lang="en-US" altLang="en-US" sz="2000" dirty="0"/>
              <a:t>Wilshire 5000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584381B-F224-4E32-BC53-57C23FB6D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6880" y="6248400"/>
            <a:ext cx="629412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Holders of Corporate Stock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926FF2A-9E6C-4247-AB3D-BCE21158A6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9121" y="1417639"/>
            <a:ext cx="7173832" cy="437888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689C0E-E4BB-4002-899C-00E680983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17320" y="6248400"/>
            <a:ext cx="63246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Other Stock Market Issues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 dirty="0"/>
              <a:t>Economic indicators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Stock market indexes might be used to forecast future economic activity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900" dirty="0"/>
              <a:t>An increase (decrease) in stock market indexes today potentially signals the market’s expectation of higher (lower) corporate dividends and profits and, in turn, higher (lower) economic growth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Stock prices are one of the 10 variables included in the index of leading economic indicators used by the Federal Reserve as it formulates economic policy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3F86AEA-DA4D-40C0-88E6-89AFF88F5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0200" y="6248400"/>
            <a:ext cx="64008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Other Stock Market Issues Continued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2"/>
            <a:ext cx="8148638" cy="4638675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 b="1" dirty="0"/>
              <a:t>Market efficiency</a:t>
            </a:r>
            <a:r>
              <a:rPr lang="en-US" altLang="en-US" sz="2600" dirty="0"/>
              <a:t> refers to the speed with which financial security prices reflect unexpected news events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Weak form market efficiency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 dirty="0"/>
              <a:t>Concludes that investors cannot make more than the fair (required) return using information based on historical price movements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 sz="1800" dirty="0"/>
              <a:t>Empirical research suggests that markets are weak form efficient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 err="1"/>
              <a:t>Semistrong</a:t>
            </a:r>
            <a:r>
              <a:rPr lang="en-US" altLang="en-US" sz="2200" dirty="0"/>
              <a:t> form market efficiency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 dirty="0"/>
              <a:t>According to </a:t>
            </a:r>
            <a:r>
              <a:rPr lang="en-US" altLang="en-US" sz="2000" dirty="0" err="1"/>
              <a:t>semistrong</a:t>
            </a:r>
            <a:r>
              <a:rPr lang="en-US" altLang="en-US" sz="2000" dirty="0"/>
              <a:t> form market efficiency, investors cannot make more than the fair (required) return by trading on public news releases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 sz="1800" dirty="0"/>
              <a:t>Note that if </a:t>
            </a:r>
            <a:r>
              <a:rPr lang="en-US" altLang="en-US" sz="1800" dirty="0" err="1"/>
              <a:t>semistrong</a:t>
            </a:r>
            <a:r>
              <a:rPr lang="en-US" altLang="en-US" sz="1800" dirty="0"/>
              <a:t> form market efficiency holds, weak form market efficiency must hold as well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877727D-224F-4914-8FE4-1700DD13B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45920" y="6248400"/>
            <a:ext cx="6202680" cy="457200"/>
          </a:xfrm>
        </p:spPr>
        <p:txBody>
          <a:bodyPr/>
          <a:lstStyle/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Other Stock Market Issues Concluded</a:t>
            </a:r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 b="1" dirty="0"/>
              <a:t>Market efficiency</a:t>
            </a:r>
            <a:r>
              <a:rPr lang="en-US" altLang="en-US" sz="2600" dirty="0"/>
              <a:t> refers to the speed with which financial security prices reflect unexpected news events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Strong form market efficiency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100" dirty="0"/>
              <a:t>States that stock prices fully reflect all information about the firm, both public and private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100" dirty="0"/>
              <a:t>According to strong form efficiency, even learning private information about the firm is of not help in earning more than the required rate of return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 sz="1800" dirty="0"/>
              <a:t>Limited empirical testing, but studies do suggest that corporate insiders earn abnormal returns from trading and the more informed the insider, the more often abnormal returns are earned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 sz="1800" dirty="0"/>
              <a:t>For this reason, laws prohibit investors from trading on the basis of private information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C0ECB5A-AAC8-4F68-A329-74D155C6B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54480" y="6248400"/>
            <a:ext cx="644652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Stock Market Regulations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dirty="0"/>
              <a:t>The </a:t>
            </a:r>
            <a:r>
              <a:rPr lang="en-US" altLang="en-US" sz="2200" b="1" dirty="0"/>
              <a:t>Securities and Exchange Commission (SEC)</a:t>
            </a:r>
            <a:r>
              <a:rPr lang="en-US" altLang="en-US" sz="2200" dirty="0"/>
              <a:t> is the primary regulator of stock markets</a:t>
            </a:r>
          </a:p>
          <a:p>
            <a:pPr lvl="1" eaLnBrk="1" hangingPunct="1"/>
            <a:r>
              <a:rPr lang="en-US" altLang="en-US" sz="1800" b="1" dirty="0"/>
              <a:t>Promote full and fair disclosure of information on securities and ensure fair treatment of investors</a:t>
            </a:r>
          </a:p>
          <a:p>
            <a:pPr lvl="1" eaLnBrk="1" hangingPunct="1"/>
            <a:r>
              <a:rPr lang="en-US" altLang="en-US" sz="1800" b="1" dirty="0"/>
              <a:t>Enforce Securities Act of 1933/Securities Exchange Act of 1934</a:t>
            </a:r>
          </a:p>
          <a:p>
            <a:pPr lvl="1" eaLnBrk="1" hangingPunct="1"/>
            <a:r>
              <a:rPr lang="en-US" altLang="en-US" sz="1800" b="1" dirty="0"/>
              <a:t>Prosecute inside trading</a:t>
            </a:r>
          </a:p>
          <a:p>
            <a:pPr lvl="2" eaLnBrk="1" hangingPunct="1"/>
            <a:r>
              <a:rPr lang="en-US" altLang="en-US" sz="1700" dirty="0"/>
              <a:t>Galleon Fund, Raj </a:t>
            </a:r>
            <a:r>
              <a:rPr lang="en-US" altLang="en-US" sz="1700" dirty="0" err="1"/>
              <a:t>Rajaranam</a:t>
            </a:r>
            <a:endParaRPr lang="en-US" altLang="en-US" sz="1700" dirty="0"/>
          </a:p>
          <a:p>
            <a:pPr lvl="2" eaLnBrk="1" hangingPunct="1"/>
            <a:r>
              <a:rPr lang="en-US" altLang="en-US" sz="1700" dirty="0"/>
              <a:t>SAC Capital Advisors LP</a:t>
            </a:r>
            <a:br>
              <a:rPr lang="en-US" altLang="en-US" sz="1700" dirty="0"/>
            </a:br>
            <a:endParaRPr lang="en-US" altLang="en-US" sz="1700" dirty="0"/>
          </a:p>
          <a:p>
            <a:pPr lvl="1" eaLnBrk="1" hangingPunct="1"/>
            <a:r>
              <a:rPr lang="en-US" altLang="en-US" sz="2000" dirty="0"/>
              <a:t>SEC failed to uncover Madoff fraud</a:t>
            </a:r>
          </a:p>
          <a:p>
            <a:pPr lvl="2" eaLnBrk="1" hangingPunct="1"/>
            <a:r>
              <a:rPr lang="en-US" altLang="en-US" sz="1700" dirty="0"/>
              <a:t>Significant turnover of personnel since</a:t>
            </a:r>
          </a:p>
          <a:p>
            <a:pPr lvl="1" eaLnBrk="1" hangingPunct="1"/>
            <a:endParaRPr lang="en-US" altLang="en-US" sz="20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BA83050-0828-4BAE-86B9-6268F4AA6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15440" y="6248400"/>
            <a:ext cx="612648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Stock Market Regulations Continued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dirty="0"/>
              <a:t>The </a:t>
            </a:r>
            <a:r>
              <a:rPr lang="en-US" altLang="en-US" sz="2200" b="1" dirty="0"/>
              <a:t>Financial Industry Regulatory Authority</a:t>
            </a:r>
            <a:r>
              <a:rPr lang="en-US" altLang="en-US" sz="2200" dirty="0"/>
              <a:t> (</a:t>
            </a:r>
            <a:r>
              <a:rPr lang="en-US" altLang="en-US" sz="2200" b="1" dirty="0"/>
              <a:t>FINRA</a:t>
            </a:r>
            <a:r>
              <a:rPr lang="en-US" altLang="en-US" sz="2200" dirty="0"/>
              <a:t>) is the regulator for all U.S. securities firms </a:t>
            </a:r>
          </a:p>
          <a:p>
            <a:pPr eaLnBrk="1" hangingPunct="1"/>
            <a:r>
              <a:rPr lang="en-US" altLang="en-US" sz="2200" dirty="0"/>
              <a:t>FINRA oversees registering and educating brokers and dealers, examining securities firms, promulgating rules, enforcing federal securities laws, and conducting dispute arbitration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4B1D263-DD23-4866-A907-AB18B87EA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54480" y="6248400"/>
            <a:ext cx="644652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International Aspects of Stock Markets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dirty="0"/>
              <a:t>U.S. stock markets are the world’s largest</a:t>
            </a:r>
          </a:p>
          <a:p>
            <a:pPr eaLnBrk="1" hangingPunct="1"/>
            <a:r>
              <a:rPr lang="en-US" altLang="en-US" sz="2200" dirty="0"/>
              <a:t>European markets have increased their share of the global market with the advent of a common currency, the Euro, but hurt by the Euro area crisis</a:t>
            </a:r>
          </a:p>
          <a:p>
            <a:pPr eaLnBrk="1" hangingPunct="1"/>
            <a:r>
              <a:rPr lang="en-US" altLang="en-US" sz="2200" dirty="0"/>
              <a:t>Growth has strengthened China and Pacific Basin countries</a:t>
            </a:r>
          </a:p>
          <a:p>
            <a:pPr eaLnBrk="1" hangingPunct="1"/>
            <a:r>
              <a:rPr lang="en-US" altLang="en-US" sz="2200" dirty="0"/>
              <a:t>International stock markets allow investors to diversify by holding stocks issued by corporations in foreign countries</a:t>
            </a:r>
          </a:p>
          <a:p>
            <a:pPr eaLnBrk="1" hangingPunct="1"/>
            <a:r>
              <a:rPr lang="en-US" altLang="en-US" sz="2200" dirty="0"/>
              <a:t>International diversification can increase risk due to incomplete information about foreign stocks as well as foreign exchange and political risk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9D3FC3D-09C0-4C6E-98E8-EAF5C6D9F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0" y="6248400"/>
            <a:ext cx="61722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American Depository Receipts (ADRs)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400" dirty="0"/>
              <a:t>An ADR is a certificate that represents ownership of a foreign stock</a:t>
            </a:r>
          </a:p>
          <a:p>
            <a:pPr lvl="1" eaLnBrk="1" hangingPunct="1"/>
            <a:r>
              <a:rPr lang="en-US" altLang="en-US" sz="2000" dirty="0"/>
              <a:t>Created by a U.S. bank, after acquiring stock in foreign corporations in their domestic currencies</a:t>
            </a:r>
          </a:p>
          <a:p>
            <a:pPr lvl="1" eaLnBrk="1" hangingPunct="1"/>
            <a:r>
              <a:rPr lang="en-US" altLang="en-US" sz="2000" dirty="0"/>
              <a:t>The bank then issues dollar ADRs backed by the shares of the foreign stock, investors earn returns in U.S. dollars</a:t>
            </a:r>
          </a:p>
          <a:p>
            <a:pPr eaLnBrk="1" hangingPunct="1"/>
            <a:r>
              <a:rPr lang="en-US" altLang="en-US" sz="2400" dirty="0"/>
              <a:t>There are currently over 3,600 ADRs of foreign corporations available to U.S. investors representing asset values of over $3.1 trillion in 2015</a:t>
            </a:r>
            <a:endParaRPr lang="en-US" altLang="en-US" sz="22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5F9D0A6-ADA4-47CD-BA26-9590C03F5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1600" y="6248400"/>
            <a:ext cx="6629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American Depository Receipts (ADRs) Continued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z="2200" dirty="0"/>
              <a:t>There are 3 types of ADRs:</a:t>
            </a:r>
          </a:p>
          <a:p>
            <a:pPr eaLnBrk="1" hangingPunct="1"/>
            <a:r>
              <a:rPr lang="en-US" altLang="en-US" sz="2200" b="1" dirty="0"/>
              <a:t>Level 1 ADRs </a:t>
            </a:r>
            <a:r>
              <a:rPr lang="en-US" altLang="en-US" sz="2200" dirty="0"/>
              <a:t>trade OTC and are not required to meet U.S. GAAP nor issue annual reports</a:t>
            </a:r>
          </a:p>
          <a:p>
            <a:pPr eaLnBrk="1" hangingPunct="1"/>
            <a:r>
              <a:rPr lang="en-US" altLang="en-US" sz="2200" b="1" dirty="0"/>
              <a:t>Level 2 ADRs </a:t>
            </a:r>
            <a:r>
              <a:rPr lang="en-US" altLang="en-US" sz="2200" dirty="0"/>
              <a:t>trade on the exchanges and must meet exchange requirements and adhere to U.S. reporting standards</a:t>
            </a:r>
          </a:p>
          <a:p>
            <a:pPr eaLnBrk="1" hangingPunct="1"/>
            <a:r>
              <a:rPr lang="en-US" altLang="en-US" sz="2200" b="1" dirty="0"/>
              <a:t>Level 3 ADRs </a:t>
            </a:r>
            <a:r>
              <a:rPr lang="en-US" altLang="en-US" sz="2200" dirty="0"/>
              <a:t>meet the same reporting standards as Level 2 and must register with the SEC and file the equivalent of 10K forms. These firms are allowed to raise public capital in the U.S.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877F4E1-04A2-49DA-A14B-68EE8AB3B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84960" y="6248400"/>
            <a:ext cx="641604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Impact of Change in Foreign Currency Exchange Rates on Market Returns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CE0DBBA-7AD9-4CFE-B2F4-E2F5EEF034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1706880"/>
            <a:ext cx="7362419" cy="4541519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ABAEB3F-6CBB-4C8B-910F-14EFA486E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10640" y="6248400"/>
            <a:ext cx="669036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FD579-AB4A-4700-B050-069CE477D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Capital Asset Pricing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44535-164C-45E7-85F9-F2AE8D5F3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CAPM</a:t>
            </a:r>
          </a:p>
          <a:p>
            <a:pPr lvl="1"/>
            <a:r>
              <a:rPr lang="en-US" dirty="0"/>
              <a:t>A model that predicts the relationship between the risk and equilibrium required returns on risky assets</a:t>
            </a:r>
          </a:p>
          <a:p>
            <a:pPr lvl="1"/>
            <a:r>
              <a:rPr lang="en-US" dirty="0"/>
              <a:t>Built on the theory that the appropriate risk premium on an asset will be determined by its contribution to the risk of an investor’s overall portfolio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E123C5-3E6E-4666-8C19-57ABAE16F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89760" y="6248400"/>
            <a:ext cx="611124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7801138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55F7A-B6D3-4EB5-8D13-14DDCAB4B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Study 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F28BF-38FA-47A0-93FE-A9A6FA926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Marked model</a:t>
            </a:r>
          </a:p>
          <a:p>
            <a:pPr lvl="1"/>
            <a:r>
              <a:rPr lang="en-US" dirty="0"/>
              <a:t>Used by event studies to identify the normal relationship between a stock’s return and the market’s return using a period of time prior to a news release (e.g., the year prior)</a:t>
            </a:r>
          </a:p>
          <a:p>
            <a:pPr lvl="1"/>
            <a:r>
              <a:rPr lang="en-US" dirty="0"/>
              <a:t>Represented as an ordinary least squares regression equation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308EB9-CDC3-45EA-A7C5-B1E670F75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0" y="6248400"/>
            <a:ext cx="61722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782209742"/>
      </p:ext>
    </p:extLst>
  </p:cSld>
  <p:clrMapOvr>
    <a:masterClrMapping/>
  </p:clrMapOvr>
</p:sld>
</file>

<file path=ppt/theme/theme1.xml><?xml version="1.0" encoding="utf-8"?>
<a:theme xmlns:a="http://schemas.openxmlformats.org/drawingml/2006/main" name="Network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1">
        <a:dk1>
          <a:srgbClr val="000000"/>
        </a:dk1>
        <a:lt1>
          <a:srgbClr val="FFFFFF"/>
        </a:lt1>
        <a:dk2>
          <a:srgbClr val="A50021"/>
        </a:dk2>
        <a:lt2>
          <a:srgbClr val="808080"/>
        </a:lt2>
        <a:accent1>
          <a:srgbClr val="006699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AAB8CA"/>
        </a:accent5>
        <a:accent6>
          <a:srgbClr val="C8C8C8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3400</TotalTime>
  <Words>3343</Words>
  <Application>Microsoft Office PowerPoint</Application>
  <PresentationFormat>On-screen Show (4:3)</PresentationFormat>
  <Paragraphs>287</Paragraphs>
  <Slides>36</Slides>
  <Notes>31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Book Antiqua</vt:lpstr>
      <vt:lpstr>Times New Roman</vt:lpstr>
      <vt:lpstr>Wingdings</vt:lpstr>
      <vt:lpstr>Network</vt:lpstr>
      <vt:lpstr>Equation</vt:lpstr>
      <vt:lpstr>Chapter Eight</vt:lpstr>
      <vt:lpstr>Overview of Stock Markets</vt:lpstr>
      <vt:lpstr>Common Stock</vt:lpstr>
      <vt:lpstr>Common Stock Voting Rights</vt:lpstr>
      <vt:lpstr>Stock Returns</vt:lpstr>
      <vt:lpstr>Stock Returns Example</vt:lpstr>
      <vt:lpstr>Preferred Stock</vt:lpstr>
      <vt:lpstr>Primary Stock Markets</vt:lpstr>
      <vt:lpstr>Primary Stock Markets Continued</vt:lpstr>
      <vt:lpstr>Secondary Stock Markets</vt:lpstr>
      <vt:lpstr>NYSE Euronext</vt:lpstr>
      <vt:lpstr>NYSE Euronext Continued</vt:lpstr>
      <vt:lpstr>Circuit-Breaker Levels </vt:lpstr>
      <vt:lpstr>Purchase of a Stock on the NYSE</vt:lpstr>
      <vt:lpstr>Stock Market Quote</vt:lpstr>
      <vt:lpstr>Stock Market Quote Example</vt:lpstr>
      <vt:lpstr>Exchange Traded Funds (ETFs)</vt:lpstr>
      <vt:lpstr>NASDAQ and OTC Markets</vt:lpstr>
      <vt:lpstr>Secondary Stock Markets</vt:lpstr>
      <vt:lpstr>Flash Trading</vt:lpstr>
      <vt:lpstr>Flash Trading Continued</vt:lpstr>
      <vt:lpstr>Flash Trading Concluded</vt:lpstr>
      <vt:lpstr>Naked Access and Dark Pools</vt:lpstr>
      <vt:lpstr>Stock Market Indexes</vt:lpstr>
      <vt:lpstr>Holders of Corporate Stock</vt:lpstr>
      <vt:lpstr>Other Stock Market Issues</vt:lpstr>
      <vt:lpstr>Other Stock Market Issues Continued</vt:lpstr>
      <vt:lpstr>Other Stock Market Issues Concluded</vt:lpstr>
      <vt:lpstr>Stock Market Regulations</vt:lpstr>
      <vt:lpstr>Stock Market Regulations Continued</vt:lpstr>
      <vt:lpstr>International Aspects of Stock Markets</vt:lpstr>
      <vt:lpstr>American Depository Receipts (ADRs)</vt:lpstr>
      <vt:lpstr>American Depository Receipts (ADRs) Continued</vt:lpstr>
      <vt:lpstr>Impact of Change in Foreign Currency Exchange Rates on Market Returns</vt:lpstr>
      <vt:lpstr>Capital Asset Pricing Model</vt:lpstr>
      <vt:lpstr>Event Study Tests</vt:lpstr>
    </vt:vector>
  </TitlesOfParts>
  <Company>University at Buffalo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MARKETS AND INSTITIUTIONS: A Modern Perspective</dc:title>
  <dc:creator>Joseph Ogden</dc:creator>
  <cp:lastModifiedBy>Woo, Dana</cp:lastModifiedBy>
  <cp:revision>315</cp:revision>
  <dcterms:created xsi:type="dcterms:W3CDTF">2000-07-01T19:33:32Z</dcterms:created>
  <dcterms:modified xsi:type="dcterms:W3CDTF">2018-02-23T02:22:23Z</dcterms:modified>
</cp:coreProperties>
</file>